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6"/>
  </p:notesMasterIdLst>
  <p:sldIdLst>
    <p:sldId id="294" r:id="rId2"/>
    <p:sldId id="602" r:id="rId3"/>
    <p:sldId id="568" r:id="rId4"/>
    <p:sldId id="745" r:id="rId5"/>
    <p:sldId id="881" r:id="rId6"/>
    <p:sldId id="903" r:id="rId7"/>
    <p:sldId id="899" r:id="rId8"/>
    <p:sldId id="913" r:id="rId9"/>
    <p:sldId id="517" r:id="rId10"/>
    <p:sldId id="914" r:id="rId11"/>
    <p:sldId id="924" r:id="rId12"/>
    <p:sldId id="900" r:id="rId13"/>
    <p:sldId id="902" r:id="rId14"/>
    <p:sldId id="915" r:id="rId15"/>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0099"/>
    <a:srgbClr val="FF33CC"/>
    <a:srgbClr val="FFCC00"/>
    <a:srgbClr val="FEF8CE"/>
    <a:srgbClr val="FFCCFF"/>
    <a:srgbClr val="F8C778"/>
    <a:srgbClr val="FFCC99"/>
    <a:srgbClr val="3366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67" autoAdjust="0"/>
    <p:restoredTop sz="90929"/>
  </p:normalViewPr>
  <p:slideViewPr>
    <p:cSldViewPr>
      <p:cViewPr varScale="1">
        <p:scale>
          <a:sx n="67" d="100"/>
          <a:sy n="67" d="100"/>
        </p:scale>
        <p:origin x="1284"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4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49FE47-381C-199E-40B3-36DC4BEB2A9C}"/>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77AD87CE-85BE-48B8-427E-6014EBE24298}"/>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F43CD923-7998-4B40-A923-AF07EB2821C7}" type="datetimeFigureOut">
              <a:rPr lang="en-US"/>
              <a:pPr>
                <a:defRPr/>
              </a:pPr>
              <a:t>8/11/2026</a:t>
            </a:fld>
            <a:endParaRPr lang="en-US"/>
          </a:p>
        </p:txBody>
      </p:sp>
      <p:sp>
        <p:nvSpPr>
          <p:cNvPr id="4" name="Slide Image Placeholder 3">
            <a:extLst>
              <a:ext uri="{FF2B5EF4-FFF2-40B4-BE49-F238E27FC236}">
                <a16:creationId xmlns:a16="http://schemas.microsoft.com/office/drawing/2014/main" id="{292E65FC-9A0C-2AEF-C1FE-C8F46767EA4B}"/>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D827B31-466E-ADD0-5D68-3007CEBA78B2}"/>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76A0290-941E-E090-9E74-F8B66535609B}"/>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878A924C-7A66-4373-AD07-536263B272A1}"/>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67E2C6C-0E74-43CC-8D01-E5C46F6BBB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43B3FD4-61A6-5983-3F53-46D13ADCD6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BEFC6D-8E47-E279-0D04-FA4B70B946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845A94B-F9C8-6BF9-E873-11E7671ED27F}"/>
              </a:ext>
            </a:extLst>
          </p:cNvPr>
          <p:cNvSpPr>
            <a:spLocks noGrp="1" noChangeArrowheads="1"/>
          </p:cNvSpPr>
          <p:nvPr>
            <p:ph type="sldNum" sz="quarter" idx="12"/>
          </p:nvPr>
        </p:nvSpPr>
        <p:spPr>
          <a:ln/>
        </p:spPr>
        <p:txBody>
          <a:bodyPr/>
          <a:lstStyle>
            <a:lvl1pPr>
              <a:defRPr/>
            </a:lvl1pPr>
          </a:lstStyle>
          <a:p>
            <a:fld id="{D0784397-95C9-4017-ACC1-93884C8E9643}" type="slidenum">
              <a:rPr lang="en-US" altLang="en-US"/>
              <a:pPr/>
              <a:t>‹#›</a:t>
            </a:fld>
            <a:endParaRPr lang="en-US" altLang="en-US"/>
          </a:p>
        </p:txBody>
      </p:sp>
    </p:spTree>
    <p:extLst>
      <p:ext uri="{BB962C8B-B14F-4D97-AF65-F5344CB8AC3E}">
        <p14:creationId xmlns:p14="http://schemas.microsoft.com/office/powerpoint/2010/main" val="2725204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EACB9A-D4FF-E410-D391-A6EDC7AF8E9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A52CC9-B767-F501-A8F1-FE7D0DEF4D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487DD4-D17E-B996-4B54-DFB909AD3FAD}"/>
              </a:ext>
            </a:extLst>
          </p:cNvPr>
          <p:cNvSpPr>
            <a:spLocks noGrp="1" noChangeArrowheads="1"/>
          </p:cNvSpPr>
          <p:nvPr>
            <p:ph type="sldNum" sz="quarter" idx="12"/>
          </p:nvPr>
        </p:nvSpPr>
        <p:spPr>
          <a:ln/>
        </p:spPr>
        <p:txBody>
          <a:bodyPr/>
          <a:lstStyle>
            <a:lvl1pPr>
              <a:defRPr/>
            </a:lvl1pPr>
          </a:lstStyle>
          <a:p>
            <a:fld id="{A10B7858-F837-4B47-9362-B8D33EDE77D2}" type="slidenum">
              <a:rPr lang="en-US" altLang="en-US"/>
              <a:pPr/>
              <a:t>‹#›</a:t>
            </a:fld>
            <a:endParaRPr lang="en-US" altLang="en-US"/>
          </a:p>
        </p:txBody>
      </p:sp>
    </p:spTree>
    <p:extLst>
      <p:ext uri="{BB962C8B-B14F-4D97-AF65-F5344CB8AC3E}">
        <p14:creationId xmlns:p14="http://schemas.microsoft.com/office/powerpoint/2010/main" val="347416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63AD328-F1DE-11D9-E2B1-853921CFE36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AD93BE0-CB5D-3546-5132-A18FBDC098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A680E3A-2365-A1CB-E28E-52FA3B89E9EC}"/>
              </a:ext>
            </a:extLst>
          </p:cNvPr>
          <p:cNvSpPr>
            <a:spLocks noGrp="1" noChangeArrowheads="1"/>
          </p:cNvSpPr>
          <p:nvPr>
            <p:ph type="sldNum" sz="quarter" idx="12"/>
          </p:nvPr>
        </p:nvSpPr>
        <p:spPr>
          <a:ln/>
        </p:spPr>
        <p:txBody>
          <a:bodyPr/>
          <a:lstStyle>
            <a:lvl1pPr>
              <a:defRPr/>
            </a:lvl1pPr>
          </a:lstStyle>
          <a:p>
            <a:fld id="{D65B430C-D89F-4308-B07B-F204B51F9BC1}" type="slidenum">
              <a:rPr lang="en-US" altLang="en-US"/>
              <a:pPr/>
              <a:t>‹#›</a:t>
            </a:fld>
            <a:endParaRPr lang="en-US" altLang="en-US"/>
          </a:p>
        </p:txBody>
      </p:sp>
    </p:spTree>
    <p:extLst>
      <p:ext uri="{BB962C8B-B14F-4D97-AF65-F5344CB8AC3E}">
        <p14:creationId xmlns:p14="http://schemas.microsoft.com/office/powerpoint/2010/main" val="167131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E89CAD4-2050-88EF-917D-2A81C8E0DC2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963CB06-E9BA-5EE7-3BDC-2AA77E6F1D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412E8A6-60D3-4D24-5B2C-6580E069371A}"/>
              </a:ext>
            </a:extLst>
          </p:cNvPr>
          <p:cNvSpPr>
            <a:spLocks noGrp="1" noChangeArrowheads="1"/>
          </p:cNvSpPr>
          <p:nvPr>
            <p:ph type="sldNum" sz="quarter" idx="12"/>
          </p:nvPr>
        </p:nvSpPr>
        <p:spPr>
          <a:ln/>
        </p:spPr>
        <p:txBody>
          <a:bodyPr/>
          <a:lstStyle>
            <a:lvl1pPr>
              <a:defRPr/>
            </a:lvl1pPr>
          </a:lstStyle>
          <a:p>
            <a:fld id="{FADDB735-E8C8-4FD3-A5A6-35FD79CE91DC}" type="slidenum">
              <a:rPr lang="en-US" altLang="en-US"/>
              <a:pPr/>
              <a:t>‹#›</a:t>
            </a:fld>
            <a:endParaRPr lang="en-US" altLang="en-US"/>
          </a:p>
        </p:txBody>
      </p:sp>
    </p:spTree>
    <p:extLst>
      <p:ext uri="{BB962C8B-B14F-4D97-AF65-F5344CB8AC3E}">
        <p14:creationId xmlns:p14="http://schemas.microsoft.com/office/powerpoint/2010/main" val="160632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B33A2F9-C8CC-E3B4-0156-5119473A12A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D38122D-1E75-E8C9-0DA4-94FD2EB7D0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878B842-B099-71E2-3276-32FF303F8CC7}"/>
              </a:ext>
            </a:extLst>
          </p:cNvPr>
          <p:cNvSpPr>
            <a:spLocks noGrp="1" noChangeArrowheads="1"/>
          </p:cNvSpPr>
          <p:nvPr>
            <p:ph type="sldNum" sz="quarter" idx="12"/>
          </p:nvPr>
        </p:nvSpPr>
        <p:spPr>
          <a:ln/>
        </p:spPr>
        <p:txBody>
          <a:bodyPr/>
          <a:lstStyle>
            <a:lvl1pPr>
              <a:defRPr/>
            </a:lvl1pPr>
          </a:lstStyle>
          <a:p>
            <a:fld id="{89B20195-01CD-4181-BC57-A24499EC155A}" type="slidenum">
              <a:rPr lang="en-US" altLang="en-US"/>
              <a:pPr/>
              <a:t>‹#›</a:t>
            </a:fld>
            <a:endParaRPr lang="en-US" altLang="en-US"/>
          </a:p>
        </p:txBody>
      </p:sp>
    </p:spTree>
    <p:extLst>
      <p:ext uri="{BB962C8B-B14F-4D97-AF65-F5344CB8AC3E}">
        <p14:creationId xmlns:p14="http://schemas.microsoft.com/office/powerpoint/2010/main" val="294123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240633-4F2B-5E45-EDC9-212E3F4FDB3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913A0FB-FAB9-4090-2D68-75CD19D719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B0705EC-4942-4AFD-B3F6-2FCAB69F2121}"/>
              </a:ext>
            </a:extLst>
          </p:cNvPr>
          <p:cNvSpPr>
            <a:spLocks noGrp="1" noChangeArrowheads="1"/>
          </p:cNvSpPr>
          <p:nvPr>
            <p:ph type="sldNum" sz="quarter" idx="12"/>
          </p:nvPr>
        </p:nvSpPr>
        <p:spPr>
          <a:ln/>
        </p:spPr>
        <p:txBody>
          <a:bodyPr/>
          <a:lstStyle>
            <a:lvl1pPr>
              <a:defRPr/>
            </a:lvl1pPr>
          </a:lstStyle>
          <a:p>
            <a:fld id="{B8EFE00B-64D6-4111-9DB8-C2727D0199E7}" type="slidenum">
              <a:rPr lang="en-US" altLang="en-US"/>
              <a:pPr/>
              <a:t>‹#›</a:t>
            </a:fld>
            <a:endParaRPr lang="en-US" altLang="en-US"/>
          </a:p>
        </p:txBody>
      </p:sp>
    </p:spTree>
    <p:extLst>
      <p:ext uri="{BB962C8B-B14F-4D97-AF65-F5344CB8AC3E}">
        <p14:creationId xmlns:p14="http://schemas.microsoft.com/office/powerpoint/2010/main" val="279567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154A4F-B173-A5EB-14CE-DE038563100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9F29D02-31FB-3FA8-798F-4CACA413BE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983A1FC-22C5-C14E-7C8A-F75C2A9D6118}"/>
              </a:ext>
            </a:extLst>
          </p:cNvPr>
          <p:cNvSpPr>
            <a:spLocks noGrp="1" noChangeArrowheads="1"/>
          </p:cNvSpPr>
          <p:nvPr>
            <p:ph type="sldNum" sz="quarter" idx="12"/>
          </p:nvPr>
        </p:nvSpPr>
        <p:spPr>
          <a:ln/>
        </p:spPr>
        <p:txBody>
          <a:bodyPr/>
          <a:lstStyle>
            <a:lvl1pPr>
              <a:defRPr/>
            </a:lvl1pPr>
          </a:lstStyle>
          <a:p>
            <a:fld id="{B13B9F59-9CDD-409A-8305-3809E15B10F2}" type="slidenum">
              <a:rPr lang="en-US" altLang="en-US"/>
              <a:pPr/>
              <a:t>‹#›</a:t>
            </a:fld>
            <a:endParaRPr lang="en-US" altLang="en-US"/>
          </a:p>
        </p:txBody>
      </p:sp>
    </p:spTree>
    <p:extLst>
      <p:ext uri="{BB962C8B-B14F-4D97-AF65-F5344CB8AC3E}">
        <p14:creationId xmlns:p14="http://schemas.microsoft.com/office/powerpoint/2010/main" val="203418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0569A0-4D75-F327-CA7B-89D34AF3F95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81A272D-348D-E556-31E7-D7895EF2C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4655F3D-1AC9-B656-5D8A-56F1FD8491A4}"/>
              </a:ext>
            </a:extLst>
          </p:cNvPr>
          <p:cNvSpPr>
            <a:spLocks noGrp="1" noChangeArrowheads="1"/>
          </p:cNvSpPr>
          <p:nvPr>
            <p:ph type="sldNum" sz="quarter" idx="12"/>
          </p:nvPr>
        </p:nvSpPr>
        <p:spPr>
          <a:ln/>
        </p:spPr>
        <p:txBody>
          <a:bodyPr/>
          <a:lstStyle>
            <a:lvl1pPr>
              <a:defRPr/>
            </a:lvl1pPr>
          </a:lstStyle>
          <a:p>
            <a:fld id="{8A5BD3B8-13B7-4234-BA7B-2F441C748FA1}" type="slidenum">
              <a:rPr lang="en-US" altLang="en-US"/>
              <a:pPr/>
              <a:t>‹#›</a:t>
            </a:fld>
            <a:endParaRPr lang="en-US" altLang="en-US"/>
          </a:p>
        </p:txBody>
      </p:sp>
    </p:spTree>
    <p:extLst>
      <p:ext uri="{BB962C8B-B14F-4D97-AF65-F5344CB8AC3E}">
        <p14:creationId xmlns:p14="http://schemas.microsoft.com/office/powerpoint/2010/main" val="750770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11A42A-0FEC-0D1A-9640-4A270EB46A1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8F2F22-DE45-BA43-0648-E2D98644F0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40158F5-2540-8F44-F65E-7D9BABDC1322}"/>
              </a:ext>
            </a:extLst>
          </p:cNvPr>
          <p:cNvSpPr>
            <a:spLocks noGrp="1" noChangeArrowheads="1"/>
          </p:cNvSpPr>
          <p:nvPr>
            <p:ph type="sldNum" sz="quarter" idx="12"/>
          </p:nvPr>
        </p:nvSpPr>
        <p:spPr>
          <a:ln/>
        </p:spPr>
        <p:txBody>
          <a:bodyPr/>
          <a:lstStyle>
            <a:lvl1pPr>
              <a:defRPr/>
            </a:lvl1pPr>
          </a:lstStyle>
          <a:p>
            <a:fld id="{C74B2D34-9600-4059-A554-F1ED3229D069}" type="slidenum">
              <a:rPr lang="en-US" altLang="en-US"/>
              <a:pPr/>
              <a:t>‹#›</a:t>
            </a:fld>
            <a:endParaRPr lang="en-US" altLang="en-US"/>
          </a:p>
        </p:txBody>
      </p:sp>
    </p:spTree>
    <p:extLst>
      <p:ext uri="{BB962C8B-B14F-4D97-AF65-F5344CB8AC3E}">
        <p14:creationId xmlns:p14="http://schemas.microsoft.com/office/powerpoint/2010/main" val="3540687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D3BC908-A07D-26A1-F234-B75B49A710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CC049FE-F52C-B546-79D2-31A9FDA092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670EEAE-79C0-EF79-51E3-C9781EE572B6}"/>
              </a:ext>
            </a:extLst>
          </p:cNvPr>
          <p:cNvSpPr>
            <a:spLocks noGrp="1" noChangeArrowheads="1"/>
          </p:cNvSpPr>
          <p:nvPr>
            <p:ph type="sldNum" sz="quarter" idx="12"/>
          </p:nvPr>
        </p:nvSpPr>
        <p:spPr>
          <a:ln/>
        </p:spPr>
        <p:txBody>
          <a:bodyPr/>
          <a:lstStyle>
            <a:lvl1pPr>
              <a:defRPr/>
            </a:lvl1pPr>
          </a:lstStyle>
          <a:p>
            <a:fld id="{35847078-9BBF-465C-A0B3-CE8DCB284F34}" type="slidenum">
              <a:rPr lang="en-US" altLang="en-US"/>
              <a:pPr/>
              <a:t>‹#›</a:t>
            </a:fld>
            <a:endParaRPr lang="en-US" altLang="en-US"/>
          </a:p>
        </p:txBody>
      </p:sp>
    </p:spTree>
    <p:extLst>
      <p:ext uri="{BB962C8B-B14F-4D97-AF65-F5344CB8AC3E}">
        <p14:creationId xmlns:p14="http://schemas.microsoft.com/office/powerpoint/2010/main" val="515989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29E285C-6E3E-DB5B-61D8-41F6E511EE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F7AFF8-D895-7818-8635-F5F6A13AF4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15D7D09-3E81-2F8B-C29C-15EBBEE1B3C6}"/>
              </a:ext>
            </a:extLst>
          </p:cNvPr>
          <p:cNvSpPr>
            <a:spLocks noGrp="1" noChangeArrowheads="1"/>
          </p:cNvSpPr>
          <p:nvPr>
            <p:ph type="sldNum" sz="quarter" idx="12"/>
          </p:nvPr>
        </p:nvSpPr>
        <p:spPr>
          <a:ln/>
        </p:spPr>
        <p:txBody>
          <a:bodyPr/>
          <a:lstStyle>
            <a:lvl1pPr>
              <a:defRPr/>
            </a:lvl1pPr>
          </a:lstStyle>
          <a:p>
            <a:fld id="{5C966E34-BE14-4507-99CA-B36772EBBD94}" type="slidenum">
              <a:rPr lang="en-US" altLang="en-US"/>
              <a:pPr/>
              <a:t>‹#›</a:t>
            </a:fld>
            <a:endParaRPr lang="en-US" altLang="en-US"/>
          </a:p>
        </p:txBody>
      </p:sp>
    </p:spTree>
    <p:extLst>
      <p:ext uri="{BB962C8B-B14F-4D97-AF65-F5344CB8AC3E}">
        <p14:creationId xmlns:p14="http://schemas.microsoft.com/office/powerpoint/2010/main" val="284294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5C2BA64-EA23-2BEF-33BF-DB5992DD3BF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1207749E-B565-5036-C210-349162C26F9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7816356-2C9B-AE99-1BA6-30F51991748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5E949E1-6FE4-116F-0BE8-D6C5D20B415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71D83425-05DA-00A0-AC83-83859BB8CEA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C1223FB-5C29-4793-93A9-8BF58A160B4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1.bin"/><Relationship Id="rId5" Type="http://schemas.openxmlformats.org/officeDocument/2006/relationships/image" Target="../media/image6.jpeg"/><Relationship Id="rId4" Type="http://schemas.openxmlformats.org/officeDocument/2006/relationships/image" Target="../media/image5.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jpg"/><Relationship Id="rId2"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a:extLst>
              <a:ext uri="{FF2B5EF4-FFF2-40B4-BE49-F238E27FC236}">
                <a16:creationId xmlns:a16="http://schemas.microsoft.com/office/drawing/2014/main" id="{1341BAAA-235A-D0E1-D5AD-627B93967F0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28" name="Rectangle 3">
            <a:extLst>
              <a:ext uri="{FF2B5EF4-FFF2-40B4-BE49-F238E27FC236}">
                <a16:creationId xmlns:a16="http://schemas.microsoft.com/office/drawing/2014/main" id="{0CC705A2-A9C8-6AB9-C352-ADB165321B23}"/>
              </a:ext>
            </a:extLst>
          </p:cNvPr>
          <p:cNvSpPr>
            <a:spLocks noGrp="1" noChangeArrowheads="1"/>
          </p:cNvSpPr>
          <p:nvPr>
            <p:ph type="ctrTitle"/>
          </p:nvPr>
        </p:nvSpPr>
        <p:spPr>
          <a:xfrm>
            <a:off x="457200" y="533400"/>
            <a:ext cx="8382000" cy="914400"/>
          </a:xfrm>
          <a:solidFill>
            <a:schemeClr val="bg1"/>
          </a:solidFill>
          <a:ln>
            <a:solidFill>
              <a:srgbClr val="FF33CC"/>
            </a:solidFill>
            <a:miter lim="800000"/>
            <a:headEnd/>
            <a:tailEnd/>
          </a:ln>
        </p:spPr>
        <p:txBody>
          <a:bodyPr/>
          <a:lstStyle/>
          <a:p>
            <a:r>
              <a:rPr lang="en-US" altLang="en-US" sz="2800" dirty="0"/>
              <a:t>Mathematical  Description of Thermodynamic </a:t>
            </a:r>
            <a:br>
              <a:rPr lang="en-US" altLang="en-US" sz="2800" dirty="0"/>
            </a:br>
            <a:r>
              <a:rPr lang="en-US" altLang="en-US" sz="2800" dirty="0"/>
              <a:t>Change of State</a:t>
            </a:r>
          </a:p>
        </p:txBody>
      </p:sp>
      <p:sp>
        <p:nvSpPr>
          <p:cNvPr id="1029" name="Rectangle 4">
            <a:extLst>
              <a:ext uri="{FF2B5EF4-FFF2-40B4-BE49-F238E27FC236}">
                <a16:creationId xmlns:a16="http://schemas.microsoft.com/office/drawing/2014/main" id="{012D776B-7F15-AF7B-6DF0-1BB711112FB7}"/>
              </a:ext>
            </a:extLst>
          </p:cNvPr>
          <p:cNvSpPr>
            <a:spLocks noGrp="1" noChangeArrowheads="1"/>
          </p:cNvSpPr>
          <p:nvPr>
            <p:ph type="subTitle" idx="1"/>
          </p:nvPr>
        </p:nvSpPr>
        <p:spPr>
          <a:xfrm>
            <a:off x="1371600" y="3962400"/>
            <a:ext cx="6400800" cy="1219200"/>
          </a:xfrm>
          <a:noFill/>
        </p:spPr>
        <p:txBody>
          <a:bodyPr/>
          <a:lstStyle/>
          <a:p>
            <a:r>
              <a:rPr lang="en-US" altLang="en-US" sz="1600" b="1">
                <a:latin typeface="Script MT Bold" panose="03040602040607080904" pitchFamily="66" charset="0"/>
              </a:rPr>
              <a:t>P M V Subbarao</a:t>
            </a:r>
          </a:p>
          <a:p>
            <a:r>
              <a:rPr lang="en-US" altLang="en-US" sz="1600" b="1">
                <a:latin typeface="Script MT Bold" panose="03040602040607080904" pitchFamily="66" charset="0"/>
              </a:rPr>
              <a:t>Professor</a:t>
            </a:r>
            <a:endParaRPr lang="en-US" altLang="en-US" sz="1600" i="1"/>
          </a:p>
          <a:p>
            <a:r>
              <a:rPr lang="en-US" altLang="en-US" sz="1600" i="1"/>
              <a:t>Mechanical Engineering Department</a:t>
            </a:r>
          </a:p>
          <a:p>
            <a:r>
              <a:rPr lang="en-US" altLang="en-US" sz="1600" i="1"/>
              <a:t>I I T Delhi</a:t>
            </a:r>
          </a:p>
        </p:txBody>
      </p:sp>
      <p:sp>
        <p:nvSpPr>
          <p:cNvPr id="1030" name="Text Box 5">
            <a:extLst>
              <a:ext uri="{FF2B5EF4-FFF2-40B4-BE49-F238E27FC236}">
                <a16:creationId xmlns:a16="http://schemas.microsoft.com/office/drawing/2014/main" id="{CBBC7A2C-AF5F-DA13-E628-BEB7D7118B2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38" name="Text Box 6">
            <a:extLst>
              <a:ext uri="{FF2B5EF4-FFF2-40B4-BE49-F238E27FC236}">
                <a16:creationId xmlns:a16="http://schemas.microsoft.com/office/drawing/2014/main" id="{A4172546-04D2-80D9-4C80-BAEB00071BC5}"/>
              </a:ext>
            </a:extLst>
          </p:cNvPr>
          <p:cNvSpPr txBox="1">
            <a:spLocks noChangeArrowheads="1"/>
          </p:cNvSpPr>
          <p:nvPr/>
        </p:nvSpPr>
        <p:spPr bwMode="auto">
          <a:xfrm>
            <a:off x="165100" y="5334000"/>
            <a:ext cx="8826500" cy="117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20000"/>
              </a:spcBef>
            </a:pPr>
            <a:r>
              <a:rPr lang="en-US" sz="3200" dirty="0">
                <a:solidFill>
                  <a:srgbClr val="0070C0"/>
                </a:solidFill>
                <a:latin typeface="Script MT Bold" panose="03040602040607080904" pitchFamily="66" charset="0"/>
              </a:rPr>
              <a:t>Turning Thermodynamic systems into clear equations</a:t>
            </a:r>
          </a:p>
          <a:p>
            <a:pPr algn="ctr">
              <a:spcBef>
                <a:spcPct val="20000"/>
              </a:spcBef>
            </a:pPr>
            <a:r>
              <a:rPr lang="en-US" altLang="en-US" sz="3200" b="1" dirty="0">
                <a:solidFill>
                  <a:srgbClr val="0070C0"/>
                </a:solidFill>
                <a:latin typeface="Script MT Bold" panose="03040602040607080904" pitchFamily="66" charset="0"/>
              </a:rPr>
              <a:t>Initiated by </a:t>
            </a:r>
            <a:r>
              <a:rPr lang="en-US" b="1" i="1" dirty="0">
                <a:solidFill>
                  <a:srgbClr val="FF9900"/>
                </a:solidFill>
              </a:rPr>
              <a:t>Constantin </a:t>
            </a:r>
            <a:r>
              <a:rPr lang="en-US" b="1" i="1" dirty="0" err="1">
                <a:solidFill>
                  <a:srgbClr val="FF9900"/>
                </a:solidFill>
              </a:rPr>
              <a:t>Carathéodory</a:t>
            </a:r>
            <a:endParaRPr lang="en-US" altLang="en-US" sz="3200" b="1" i="1" dirty="0">
              <a:solidFill>
                <a:srgbClr val="FF9900"/>
              </a:solidFill>
              <a:latin typeface="Script MT Bold" panose="03040602040607080904" pitchFamily="66" charset="0"/>
            </a:endParaRPr>
          </a:p>
        </p:txBody>
      </p:sp>
      <p:grpSp>
        <p:nvGrpSpPr>
          <p:cNvPr id="1032" name="Group 7">
            <a:extLst>
              <a:ext uri="{FF2B5EF4-FFF2-40B4-BE49-F238E27FC236}">
                <a16:creationId xmlns:a16="http://schemas.microsoft.com/office/drawing/2014/main" id="{60DF9894-E10A-1A8B-A008-7E9FC6718313}"/>
              </a:ext>
            </a:extLst>
          </p:cNvPr>
          <p:cNvGrpSpPr>
            <a:grpSpLocks/>
          </p:cNvGrpSpPr>
          <p:nvPr/>
        </p:nvGrpSpPr>
        <p:grpSpPr bwMode="auto">
          <a:xfrm>
            <a:off x="0" y="0"/>
            <a:ext cx="9144000" cy="6858000"/>
            <a:chOff x="0" y="0"/>
            <a:chExt cx="5760" cy="4320"/>
          </a:xfrm>
        </p:grpSpPr>
        <p:grpSp>
          <p:nvGrpSpPr>
            <p:cNvPr id="1034" name="Group 8">
              <a:extLst>
                <a:ext uri="{FF2B5EF4-FFF2-40B4-BE49-F238E27FC236}">
                  <a16:creationId xmlns:a16="http://schemas.microsoft.com/office/drawing/2014/main" id="{E046A8B8-FE68-1320-80F0-274037E910EC}"/>
                </a:ext>
              </a:extLst>
            </p:cNvPr>
            <p:cNvGrpSpPr>
              <a:grpSpLocks/>
            </p:cNvGrpSpPr>
            <p:nvPr/>
          </p:nvGrpSpPr>
          <p:grpSpPr bwMode="auto">
            <a:xfrm>
              <a:off x="0" y="0"/>
              <a:ext cx="192" cy="4320"/>
              <a:chOff x="0" y="-48"/>
              <a:chExt cx="144" cy="4368"/>
            </a:xfrm>
          </p:grpSpPr>
          <p:sp>
            <p:nvSpPr>
              <p:cNvPr id="1044" name="Rectangle 9">
                <a:extLst>
                  <a:ext uri="{FF2B5EF4-FFF2-40B4-BE49-F238E27FC236}">
                    <a16:creationId xmlns:a16="http://schemas.microsoft.com/office/drawing/2014/main" id="{A655AE88-9434-617C-6163-B51670B5E1D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5" name="Rectangle 10">
                <a:extLst>
                  <a:ext uri="{FF2B5EF4-FFF2-40B4-BE49-F238E27FC236}">
                    <a16:creationId xmlns:a16="http://schemas.microsoft.com/office/drawing/2014/main" id="{D8A18748-4AA6-E2B7-4717-EF6AC12514E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5" name="Group 11">
              <a:extLst>
                <a:ext uri="{FF2B5EF4-FFF2-40B4-BE49-F238E27FC236}">
                  <a16:creationId xmlns:a16="http://schemas.microsoft.com/office/drawing/2014/main" id="{EEFA97D1-C218-6F1E-5E39-03A12234C099}"/>
                </a:ext>
              </a:extLst>
            </p:cNvPr>
            <p:cNvGrpSpPr>
              <a:grpSpLocks/>
            </p:cNvGrpSpPr>
            <p:nvPr/>
          </p:nvGrpSpPr>
          <p:grpSpPr bwMode="auto">
            <a:xfrm>
              <a:off x="5674" y="24"/>
              <a:ext cx="86" cy="4296"/>
              <a:chOff x="5616" y="-48"/>
              <a:chExt cx="144" cy="4368"/>
            </a:xfrm>
          </p:grpSpPr>
          <p:sp>
            <p:nvSpPr>
              <p:cNvPr id="1042" name="Rectangle 12">
                <a:extLst>
                  <a:ext uri="{FF2B5EF4-FFF2-40B4-BE49-F238E27FC236}">
                    <a16:creationId xmlns:a16="http://schemas.microsoft.com/office/drawing/2014/main" id="{D57D9AF0-FE45-A6DE-0485-E62459AA16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3" name="Rectangle 13">
                <a:extLst>
                  <a:ext uri="{FF2B5EF4-FFF2-40B4-BE49-F238E27FC236}">
                    <a16:creationId xmlns:a16="http://schemas.microsoft.com/office/drawing/2014/main" id="{7C1D6D1F-E178-C799-82D1-856FDF8155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6" name="Group 14">
              <a:extLst>
                <a:ext uri="{FF2B5EF4-FFF2-40B4-BE49-F238E27FC236}">
                  <a16:creationId xmlns:a16="http://schemas.microsoft.com/office/drawing/2014/main" id="{C1495906-B7EA-92A5-CF18-C2C0AFBE593E}"/>
                </a:ext>
              </a:extLst>
            </p:cNvPr>
            <p:cNvGrpSpPr>
              <a:grpSpLocks/>
            </p:cNvGrpSpPr>
            <p:nvPr/>
          </p:nvGrpSpPr>
          <p:grpSpPr bwMode="auto">
            <a:xfrm>
              <a:off x="144" y="0"/>
              <a:ext cx="5616" cy="144"/>
              <a:chOff x="96" y="-48"/>
              <a:chExt cx="5520" cy="144"/>
            </a:xfrm>
          </p:grpSpPr>
          <p:sp>
            <p:nvSpPr>
              <p:cNvPr id="1040" name="Rectangle 15">
                <a:extLst>
                  <a:ext uri="{FF2B5EF4-FFF2-40B4-BE49-F238E27FC236}">
                    <a16:creationId xmlns:a16="http://schemas.microsoft.com/office/drawing/2014/main" id="{C7246F45-42DD-F61F-561F-09099ECEF13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1" name="Rectangle 16">
                <a:extLst>
                  <a:ext uri="{FF2B5EF4-FFF2-40B4-BE49-F238E27FC236}">
                    <a16:creationId xmlns:a16="http://schemas.microsoft.com/office/drawing/2014/main" id="{1140951B-3300-70D0-EA6E-2F0AA293076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7" name="Group 17">
              <a:extLst>
                <a:ext uri="{FF2B5EF4-FFF2-40B4-BE49-F238E27FC236}">
                  <a16:creationId xmlns:a16="http://schemas.microsoft.com/office/drawing/2014/main" id="{0ABDA99F-CBC0-C90D-B573-08A087F77428}"/>
                </a:ext>
              </a:extLst>
            </p:cNvPr>
            <p:cNvGrpSpPr>
              <a:grpSpLocks/>
            </p:cNvGrpSpPr>
            <p:nvPr/>
          </p:nvGrpSpPr>
          <p:grpSpPr bwMode="auto">
            <a:xfrm>
              <a:off x="144" y="4234"/>
              <a:ext cx="5616" cy="86"/>
              <a:chOff x="96" y="4176"/>
              <a:chExt cx="5520" cy="144"/>
            </a:xfrm>
          </p:grpSpPr>
          <p:sp>
            <p:nvSpPr>
              <p:cNvPr id="1038" name="Rectangle 18">
                <a:extLst>
                  <a:ext uri="{FF2B5EF4-FFF2-40B4-BE49-F238E27FC236}">
                    <a16:creationId xmlns:a16="http://schemas.microsoft.com/office/drawing/2014/main" id="{FF2EA6FB-744A-BC2A-9130-596E50512BE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39" name="Rectangle 19">
                <a:extLst>
                  <a:ext uri="{FF2B5EF4-FFF2-40B4-BE49-F238E27FC236}">
                    <a16:creationId xmlns:a16="http://schemas.microsoft.com/office/drawing/2014/main" id="{E3E1AAB8-6DD6-60B9-E78F-E875CF4F4FD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pic>
        <p:nvPicPr>
          <p:cNvPr id="23" name="Rectangle 19458">
            <a:extLst>
              <a:ext uri="{FF2B5EF4-FFF2-40B4-BE49-F238E27FC236}">
                <a16:creationId xmlns:a16="http://schemas.microsoft.com/office/drawing/2014/main" id="{C40F4AEA-4403-0582-DEC7-0B115F932DE8}"/>
              </a:ext>
            </a:extLst>
          </p:cNvPr>
          <p:cNvPicPr>
            <a:picLocks noChangeAspect="1" noChangeArrowheads="1"/>
          </p:cNvPicPr>
          <p:nvPr/>
        </p:nvPicPr>
        <p:blipFill>
          <a:blip r:embed="rId2" cstate="print"/>
          <a:srcRect/>
          <a:stretch>
            <a:fillRect/>
          </a:stretch>
        </p:blipFill>
        <p:spPr bwMode="auto">
          <a:xfrm>
            <a:off x="2514600" y="17526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33FD38D8-CF86-64AC-1ABE-EA73214F0489}"/>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33FD38D8-CF86-64AC-1ABE-EA73214F0489}"/>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p:sp>
        <p:nvSpPr>
          <p:cNvPr id="5" name="TextBox 4">
            <a:extLst>
              <a:ext uri="{FF2B5EF4-FFF2-40B4-BE49-F238E27FC236}">
                <a16:creationId xmlns:a16="http://schemas.microsoft.com/office/drawing/2014/main" id="{695ED06F-BD2D-7110-FE67-B1C5CBFA22C3}"/>
              </a:ext>
            </a:extLst>
          </p:cNvPr>
          <p:cNvSpPr txBox="1"/>
          <p:nvPr/>
        </p:nvSpPr>
        <p:spPr>
          <a:xfrm>
            <a:off x="1539875" y="3013502"/>
            <a:ext cx="5318125" cy="461665"/>
          </a:xfrm>
          <a:prstGeom prst="rect">
            <a:avLst/>
          </a:prstGeom>
          <a:solidFill>
            <a:schemeClr val="bg1"/>
          </a:solidFill>
        </p:spPr>
        <p:txBody>
          <a:bodyPr wrap="square">
            <a:spAutoFit/>
          </a:bodyPr>
          <a:lstStyle/>
          <a:p>
            <a:r>
              <a:rPr lang="en-US" dirty="0"/>
              <a:t>https://web.ist.utl.pt/berberan/data/68.pdf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8">
                                            <p:txEl>
                                              <p:pRg st="0" end="0"/>
                                            </p:txEl>
                                          </p:spTgt>
                                        </p:tgtEl>
                                        <p:attrNameLst>
                                          <p:attrName>style.visibility</p:attrName>
                                        </p:attrNameLst>
                                      </p:cBhvr>
                                      <p:to>
                                        <p:strVal val="visible"/>
                                      </p:to>
                                    </p:set>
                                    <p:animEffect transition="in" filter="dissolve">
                                      <p:cBhvr>
                                        <p:cTn id="7" dur="500"/>
                                        <p:tgtEl>
                                          <p:spTgt spid="440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038">
                                            <p:txEl>
                                              <p:pRg st="1" end="1"/>
                                            </p:txEl>
                                          </p:spTgt>
                                        </p:tgtEl>
                                        <p:attrNameLst>
                                          <p:attrName>style.visibility</p:attrName>
                                        </p:attrNameLst>
                                      </p:cBhvr>
                                      <p:to>
                                        <p:strVal val="visible"/>
                                      </p:to>
                                    </p:set>
                                    <p:animEffect transition="in" filter="dissolve">
                                      <p:cBhvr>
                                        <p:cTn id="12" dur="500"/>
                                        <p:tgtEl>
                                          <p:spTgt spid="440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build="p" bldLvl="2" autoUpdateAnimBg="0"/>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
            <a:extLst>
              <a:ext uri="{FF2B5EF4-FFF2-40B4-BE49-F238E27FC236}">
                <a16:creationId xmlns:a16="http://schemas.microsoft.com/office/drawing/2014/main" id="{C5805A93-FDA4-3176-906B-4551A5EE400C}"/>
              </a:ext>
            </a:extLst>
          </p:cNvPr>
          <p:cNvSpPr>
            <a:spLocks noGrp="1"/>
          </p:cNvSpPr>
          <p:nvPr>
            <p:ph type="title"/>
          </p:nvPr>
        </p:nvSpPr>
        <p:spPr>
          <a:xfrm>
            <a:off x="274638" y="268288"/>
            <a:ext cx="6827837" cy="736600"/>
          </a:xfrm>
        </p:spPr>
        <p:txBody>
          <a:bodyPr/>
          <a:lstStyle/>
          <a:p>
            <a:r>
              <a:rPr lang="en-IN" altLang="en-US" sz="2800" dirty="0"/>
              <a:t>Infusion of Analytical Ideas into Creation of Artificial Animals</a:t>
            </a:r>
          </a:p>
        </p:txBody>
      </p:sp>
      <p:sp>
        <p:nvSpPr>
          <p:cNvPr id="4" name="Content Placeholder 3">
            <a:extLst>
              <a:ext uri="{FF2B5EF4-FFF2-40B4-BE49-F238E27FC236}">
                <a16:creationId xmlns:a16="http://schemas.microsoft.com/office/drawing/2014/main" id="{38C0FB9A-13B4-214B-AF88-29A9B2CC3B96}"/>
              </a:ext>
            </a:extLst>
          </p:cNvPr>
          <p:cNvSpPr>
            <a:spLocks noGrp="1"/>
          </p:cNvSpPr>
          <p:nvPr>
            <p:ph idx="1"/>
          </p:nvPr>
        </p:nvSpPr>
        <p:spPr>
          <a:xfrm>
            <a:off x="320675" y="1295400"/>
            <a:ext cx="8686800" cy="5335588"/>
          </a:xfrm>
        </p:spPr>
        <p:txBody>
          <a:bodyPr/>
          <a:lstStyle/>
          <a:p>
            <a:r>
              <a:rPr lang="en-IN" altLang="en-US" sz="2400"/>
              <a:t>Sir James Watt is an ingenious engineering scientist, who carried out most useful hardware research and development.</a:t>
            </a:r>
          </a:p>
          <a:p>
            <a:r>
              <a:rPr lang="en-IN" altLang="en-US" sz="2400"/>
              <a:t>He was not aware of many of the thermodynamic quantities. </a:t>
            </a:r>
          </a:p>
          <a:p>
            <a:r>
              <a:rPr lang="en-IN" altLang="en-US" sz="2400"/>
              <a:t>Later engineers used Charles and Boyle laws in sizing of cylinder.</a:t>
            </a:r>
          </a:p>
          <a:p>
            <a:r>
              <a:rPr lang="en-IN" altLang="en-US" sz="2400"/>
              <a:t>Prof. James Black carriedout research to determine specific heats of steam and water.</a:t>
            </a:r>
          </a:p>
          <a:p>
            <a:r>
              <a:rPr lang="en-IN" altLang="en-US" sz="2400"/>
              <a:t>There was a gradual infusion of analytical and theoretical research into basic hardware development.</a:t>
            </a:r>
          </a:p>
          <a:p>
            <a:r>
              <a:rPr lang="en-IN" altLang="en-US" sz="2400"/>
              <a:t>Analytical methods helped in removal of uncertainty in engine operation. </a:t>
            </a:r>
          </a:p>
          <a:p>
            <a:r>
              <a:rPr lang="en-IN" altLang="en-US" sz="2400"/>
              <a:t>Many theoreticians got motivated to work on theory of James Watt Engine.</a:t>
            </a:r>
          </a:p>
        </p:txBody>
      </p:sp>
      <p:grpSp>
        <p:nvGrpSpPr>
          <p:cNvPr id="2" name="Group 38">
            <a:extLst>
              <a:ext uri="{FF2B5EF4-FFF2-40B4-BE49-F238E27FC236}">
                <a16:creationId xmlns:a16="http://schemas.microsoft.com/office/drawing/2014/main" id="{277609DA-9D44-8223-2AFC-A466DA4431F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88A230F-ECF4-78AA-CD59-3488C488A3C7}"/>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52C4EFE-77AB-16C4-8E39-DD47FDC68F22}"/>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A5FC5C50-FD39-ED6A-EE4D-E27CDFBCA1E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C1BCE3B-94A2-0250-A578-E7AD82AD9FB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BE98B8F-E360-2ADF-DEAE-9824DB9AAAF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91FBB8E-5FB1-CE02-528A-5FA20BDB6EF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242C524-6FF2-18F0-F1D9-CDEE7F3F1F6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BFEDD57-B190-BCFA-D1FF-2DC624214C1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11B8418-F1CC-7E76-FFA0-097F8CFB73E8}"/>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84A44D29-43B9-3529-0628-0A20487577B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578AC21C-2965-85CF-F011-F9C1B453240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7CD0CBE-A91F-E3B5-8FA0-05403FEF8A5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DEDF6D7-4487-61C2-56E7-4E1AB90608C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1BD1506-29E0-1097-FCCE-43B2881679D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85531C03-6999-1B59-7727-7C6BB24C397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403AF5F7-7B22-D1F6-B6FD-A6E47D550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C8DB44E-CFF2-D2B6-83FB-016FD7B27CD0}"/>
              </a:ext>
            </a:extLst>
          </p:cNvPr>
          <p:cNvSpPr>
            <a:spLocks noChangeArrowheads="1"/>
          </p:cNvSpPr>
          <p:nvPr/>
        </p:nvSpPr>
        <p:spPr bwMode="auto">
          <a:xfrm>
            <a:off x="899781" y="249618"/>
            <a:ext cx="6034087" cy="796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dirty="0">
                <a:solidFill>
                  <a:schemeClr val="tx2"/>
                </a:solidFill>
              </a:rPr>
              <a:t>A Help Provided by Two Systems On their  Way To Reach Equilibrium</a:t>
            </a:r>
          </a:p>
        </p:txBody>
      </p:sp>
      <p:grpSp>
        <p:nvGrpSpPr>
          <p:cNvPr id="2" name="Group 38">
            <a:extLst>
              <a:ext uri="{FF2B5EF4-FFF2-40B4-BE49-F238E27FC236}">
                <a16:creationId xmlns:a16="http://schemas.microsoft.com/office/drawing/2014/main" id="{5B5E22FB-AE89-E5A4-168E-A67825F5866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401ECDA2-0C17-5BFF-1F85-11136CFCEE41}"/>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D34BC885-B705-2EFA-4605-91D436DF4232}"/>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D1933632-775D-44E4-98C8-A40F409A97C2}"/>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516D6036-96C2-06A6-83FF-BCAC1AD7180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4BD4A582-61DC-220C-13B0-BC61196F6F6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E585E879-D929-4B28-314F-F5E5939DA401}"/>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B956D30C-38B4-88EC-7265-9E39290941C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4D7DB5A6-F9F1-8CBB-6540-8C70C0EF92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56C242DB-813A-27AC-CC2C-7FB7944433E0}"/>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5A8DCFF5-6341-DB4B-5AE2-D521CDE9A1D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622D127-9810-0DED-CBEF-B344A2D472B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3B254C2E-B2C0-4834-7241-FB27777F0D32}"/>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C0F52439-2B75-2E28-77A9-A9D77D9BF9F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65334082-DE58-4A01-BC9F-EF8AEBE8A85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89287ABA-8655-810D-B5B2-BBE0732B901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CCA86D67-413C-C0F6-E090-6F140C3D4E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1D2F9DAE-DACB-6568-541D-C5FF219769F6}"/>
              </a:ext>
            </a:extLst>
          </p:cNvPr>
          <p:cNvPicPr>
            <a:picLocks noChangeAspect="1"/>
          </p:cNvPicPr>
          <p:nvPr/>
        </p:nvPicPr>
        <p:blipFill>
          <a:blip r:embed="rId3"/>
          <a:stretch>
            <a:fillRect/>
          </a:stretch>
        </p:blipFill>
        <p:spPr>
          <a:xfrm>
            <a:off x="1295400" y="1225449"/>
            <a:ext cx="6306430" cy="4934639"/>
          </a:xfrm>
          <a:prstGeom prst="rect">
            <a:avLst/>
          </a:prstGeom>
        </p:spPr>
      </p:pic>
      <p:sp>
        <p:nvSpPr>
          <p:cNvPr id="24" name="Flowchart: Summing Junction 23">
            <a:extLst>
              <a:ext uri="{FF2B5EF4-FFF2-40B4-BE49-F238E27FC236}">
                <a16:creationId xmlns:a16="http://schemas.microsoft.com/office/drawing/2014/main" id="{B3B5E299-5139-6154-6C40-0AC9DCFB138A}"/>
              </a:ext>
            </a:extLst>
          </p:cNvPr>
          <p:cNvSpPr/>
          <p:nvPr/>
        </p:nvSpPr>
        <p:spPr bwMode="auto">
          <a:xfrm>
            <a:off x="5181600" y="2286000"/>
            <a:ext cx="381000" cy="381000"/>
          </a:xfrm>
          <a:prstGeom prst="flowChartSummingJunction">
            <a:avLst/>
          </a:prstGeom>
          <a:solidFill>
            <a:srgbClr val="FF0000"/>
          </a:solid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pic>
        <p:nvPicPr>
          <p:cNvPr id="28" name="Picture 2" descr="http://upload.wikimedia.org/wikipedia/commons/c/cf/Thomas_Savery.gif">
            <a:extLst>
              <a:ext uri="{FF2B5EF4-FFF2-40B4-BE49-F238E27FC236}">
                <a16:creationId xmlns:a16="http://schemas.microsoft.com/office/drawing/2014/main" id="{1EB87DBE-55D5-2848-A914-27B1C6A005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875" y="1225449"/>
            <a:ext cx="1380200" cy="177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9" descr="http://www.fisicanet.com.ar/biografias/cientificos/n/img/newcomen.jpg">
            <a:extLst>
              <a:ext uri="{FF2B5EF4-FFF2-40B4-BE49-F238E27FC236}">
                <a16:creationId xmlns:a16="http://schemas.microsoft.com/office/drawing/2014/main" id="{0B6B5BB6-333B-EC1A-A378-254AFDEAC3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9012" y="1253363"/>
            <a:ext cx="17367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 name="Object 2">
            <a:extLst>
              <a:ext uri="{FF2B5EF4-FFF2-40B4-BE49-F238E27FC236}">
                <a16:creationId xmlns:a16="http://schemas.microsoft.com/office/drawing/2014/main" id="{7A0AF34A-511A-BDB3-E2FD-98CB14805935}"/>
              </a:ext>
            </a:extLst>
          </p:cNvPr>
          <p:cNvGraphicFramePr>
            <a:graphicFrameLocks noChangeAspect="1"/>
          </p:cNvGraphicFramePr>
          <p:nvPr>
            <p:extLst>
              <p:ext uri="{D42A27DB-BD31-4B8C-83A1-F6EECF244321}">
                <p14:modId xmlns:p14="http://schemas.microsoft.com/office/powerpoint/2010/main" val="1309339442"/>
              </p:ext>
            </p:extLst>
          </p:nvPr>
        </p:nvGraphicFramePr>
        <p:xfrm>
          <a:off x="7259259" y="4692289"/>
          <a:ext cx="1748215" cy="2019329"/>
        </p:xfrm>
        <a:graphic>
          <a:graphicData uri="http://schemas.openxmlformats.org/presentationml/2006/ole">
            <mc:AlternateContent xmlns:mc="http://schemas.openxmlformats.org/markup-compatibility/2006">
              <mc:Choice xmlns:v="urn:schemas-microsoft-com:vml" Requires="v">
                <p:oleObj name="Clip" r:id="rId6" imgW="4114286" imgH="4752381" progId="MS_ClipArt_Gallery.2">
                  <p:embed/>
                </p:oleObj>
              </mc:Choice>
              <mc:Fallback>
                <p:oleObj name="Clip" r:id="rId6" imgW="4114286" imgH="4752381" progId="MS_ClipArt_Gallery.2">
                  <p:embed/>
                  <p:pic>
                    <p:nvPicPr>
                      <p:cNvPr id="10244" name="Object 2">
                        <a:extLst>
                          <a:ext uri="{FF2B5EF4-FFF2-40B4-BE49-F238E27FC236}">
                            <a16:creationId xmlns:a16="http://schemas.microsoft.com/office/drawing/2014/main" id="{B9700F02-D49F-44F5-759B-6526CECE99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59259" y="4692289"/>
                        <a:ext cx="1748215" cy="2019329"/>
                      </a:xfrm>
                      <a:prstGeom prst="rect">
                        <a:avLst/>
                      </a:prstGeom>
                      <a:noFill/>
                      <a:ln>
                        <a:noFill/>
                      </a:ln>
                      <a:effectLst/>
                    </p:spPr>
                  </p:pic>
                </p:oleObj>
              </mc:Fallback>
            </mc:AlternateContent>
          </a:graphicData>
        </a:graphic>
      </p:graphicFrame>
      <p:pic>
        <p:nvPicPr>
          <p:cNvPr id="34" name="Picture 5" descr="F:\oldedrive\subba\MEL140\Carnot_Sadi_2.jpeg">
            <a:extLst>
              <a:ext uri="{FF2B5EF4-FFF2-40B4-BE49-F238E27FC236}">
                <a16:creationId xmlns:a16="http://schemas.microsoft.com/office/drawing/2014/main" id="{647447C6-7F7A-7969-920A-CCED3D8382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5750" y="4861256"/>
            <a:ext cx="1673899" cy="185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8" descr="Maquorn">
            <a:extLst>
              <a:ext uri="{FF2B5EF4-FFF2-40B4-BE49-F238E27FC236}">
                <a16:creationId xmlns:a16="http://schemas.microsoft.com/office/drawing/2014/main" id="{3E094406-C913-BFBC-F919-20600EA123D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75524" y="2476500"/>
            <a:ext cx="172429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xit" presetSubtype="32" fill="hold" grpId="0" nodeType="clickEffect">
                                  <p:stCondLst>
                                    <p:cond delay="0"/>
                                  </p:stCondLst>
                                  <p:childTnLst>
                                    <p:anim calcmode="lin" valueType="num">
                                      <p:cBhvr>
                                        <p:cTn id="20" dur="500"/>
                                        <p:tgtEl>
                                          <p:spTgt spid="24"/>
                                        </p:tgtEl>
                                        <p:attrNameLst>
                                          <p:attrName>ppt_w</p:attrName>
                                        </p:attrNameLst>
                                      </p:cBhvr>
                                      <p:tavLst>
                                        <p:tav tm="0">
                                          <p:val>
                                            <p:strVal val="ppt_w"/>
                                          </p:val>
                                        </p:tav>
                                        <p:tav tm="100000">
                                          <p:val>
                                            <p:fltVal val="0"/>
                                          </p:val>
                                        </p:tav>
                                      </p:tavLst>
                                    </p:anim>
                                    <p:anim calcmode="lin" valueType="num">
                                      <p:cBhvr>
                                        <p:cTn id="21" dur="500"/>
                                        <p:tgtEl>
                                          <p:spTgt spid="24"/>
                                        </p:tgtEl>
                                        <p:attrNameLst>
                                          <p:attrName>ppt_h</p:attrName>
                                        </p:attrNameLst>
                                      </p:cBhvr>
                                      <p:tavLst>
                                        <p:tav tm="0">
                                          <p:val>
                                            <p:strVal val="ppt_h"/>
                                          </p:val>
                                        </p:tav>
                                        <p:tav tm="100000">
                                          <p:val>
                                            <p:fltVal val="0"/>
                                          </p:val>
                                        </p:tav>
                                      </p:tavLst>
                                    </p:anim>
                                    <p:animEffect transition="out" filter="fade">
                                      <p:cBhvr>
                                        <p:cTn id="22" dur="500"/>
                                        <p:tgtEl>
                                          <p:spTgt spid="24"/>
                                        </p:tgtEl>
                                      </p:cBhvr>
                                    </p:animEffect>
                                    <p:set>
                                      <p:cBhvr>
                                        <p:cTn id="23" dur="1" fill="hold">
                                          <p:stCondLst>
                                            <p:cond delay="499"/>
                                          </p:stCondLst>
                                        </p:cTn>
                                        <p:tgtEl>
                                          <p:spTgt spid="2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inVertical)">
                                      <p:cBhvr>
                                        <p:cTn id="28" dur="1000"/>
                                        <p:tgtEl>
                                          <p:spTgt spid="3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dissolv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F6558E7E-047F-C124-9C07-1F692E7E55A8}"/>
              </a:ext>
            </a:extLst>
          </p:cNvPr>
          <p:cNvSpPr>
            <a:spLocks noGrp="1"/>
          </p:cNvSpPr>
          <p:nvPr>
            <p:ph type="title"/>
          </p:nvPr>
        </p:nvSpPr>
        <p:spPr>
          <a:xfrm>
            <a:off x="184150" y="114300"/>
            <a:ext cx="7102475" cy="952500"/>
          </a:xfrm>
        </p:spPr>
        <p:txBody>
          <a:bodyPr/>
          <a:lstStyle/>
          <a:p>
            <a:r>
              <a:rPr lang="en-IN" altLang="en-US" sz="2800" b="1" dirty="0"/>
              <a:t>Outlines of the Science of Energetics</a:t>
            </a:r>
            <a:r>
              <a:rPr lang="en-IN" altLang="en-US" sz="2800" dirty="0"/>
              <a:t>  (1855) </a:t>
            </a:r>
            <a:br>
              <a:rPr lang="en-IN" altLang="en-US" sz="2800" dirty="0"/>
            </a:br>
            <a:r>
              <a:rPr lang="en-IN" altLang="en-US" sz="2800" i="1" dirty="0"/>
              <a:t>by William John </a:t>
            </a:r>
            <a:r>
              <a:rPr lang="en-IN" altLang="en-US" sz="2800" i="1" dirty="0" err="1"/>
              <a:t>Macquorn</a:t>
            </a:r>
            <a:r>
              <a:rPr lang="en-IN" altLang="en-US" sz="2800" i="1" dirty="0"/>
              <a:t> Rankine</a:t>
            </a:r>
            <a:endParaRPr lang="en-IN" altLang="en-US" sz="2800" dirty="0"/>
          </a:p>
        </p:txBody>
      </p:sp>
      <p:sp>
        <p:nvSpPr>
          <p:cNvPr id="3" name="Content Placeholder 2">
            <a:extLst>
              <a:ext uri="{FF2B5EF4-FFF2-40B4-BE49-F238E27FC236}">
                <a16:creationId xmlns:a16="http://schemas.microsoft.com/office/drawing/2014/main" id="{0C5ED410-F759-8847-E5CE-FACBD0DDD07D}"/>
              </a:ext>
            </a:extLst>
          </p:cNvPr>
          <p:cNvSpPr>
            <a:spLocks noGrp="1"/>
          </p:cNvSpPr>
          <p:nvPr>
            <p:ph idx="1"/>
          </p:nvPr>
        </p:nvSpPr>
        <p:spPr>
          <a:xfrm>
            <a:off x="260350" y="1295400"/>
            <a:ext cx="8670925" cy="4967288"/>
          </a:xfrm>
        </p:spPr>
        <p:txBody>
          <a:bodyPr/>
          <a:lstStyle/>
          <a:p>
            <a:pPr>
              <a:defRPr/>
            </a:pPr>
            <a:r>
              <a:rPr lang="en-IN" sz="2400" i="1" dirty="0"/>
              <a:t>Proceedings of the Royal Philosophical Society of Glasgow</a:t>
            </a:r>
            <a:r>
              <a:rPr lang="en-IN" sz="2400" dirty="0"/>
              <a:t>, Volume 3, by Royal Philosophical Society of Glasgow, 1855. pp.121-141.</a:t>
            </a:r>
          </a:p>
          <a:p>
            <a:pPr>
              <a:defRPr/>
            </a:pPr>
            <a:r>
              <a:rPr lang="en-IN" sz="2400" dirty="0"/>
              <a:t>The object of the present paper is, to present the principles, forming part of a science whose subjects are, material bodies and physical phenomena in a more systematic form.</a:t>
            </a:r>
          </a:p>
          <a:p>
            <a:pPr>
              <a:defRPr/>
            </a:pPr>
            <a:r>
              <a:rPr lang="en-IN" sz="2400" dirty="0"/>
              <a:t>It is proposed to call the </a:t>
            </a:r>
            <a:r>
              <a:rPr lang="en-IN" sz="2400" cap="small" dirty="0"/>
              <a:t>Science Of Energetics</a:t>
            </a:r>
            <a:r>
              <a:rPr lang="en-IN" sz="2400" dirty="0"/>
              <a:t>.</a:t>
            </a:r>
          </a:p>
          <a:p>
            <a:pPr>
              <a:defRPr/>
            </a:pPr>
            <a:r>
              <a:rPr lang="en-IN" sz="2400" dirty="0"/>
              <a:t>Definition of new terms:  Substance, Property, Mass, Accident,  Effort, or Active Accident, Passive Accident,  Radical Accident, Effort as a Measure of Mass, Work. Energy, Actual and Potential.</a:t>
            </a:r>
          </a:p>
          <a:p>
            <a:pPr>
              <a:defRPr/>
            </a:pPr>
            <a:r>
              <a:rPr lang="en-IN" sz="2400" dirty="0"/>
              <a:t>Carnot theory is a special case of “Science of Energetics”</a:t>
            </a:r>
          </a:p>
        </p:txBody>
      </p:sp>
      <p:grpSp>
        <p:nvGrpSpPr>
          <p:cNvPr id="2" name="Group 38">
            <a:extLst>
              <a:ext uri="{FF2B5EF4-FFF2-40B4-BE49-F238E27FC236}">
                <a16:creationId xmlns:a16="http://schemas.microsoft.com/office/drawing/2014/main" id="{79F083FE-FFD2-A088-452B-B1ABF96EE1A7}"/>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A24D6B6A-983C-C225-724C-9756FBA00A56}"/>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106BA9BB-7A75-B9A6-BFB3-7D5BFD09A6CC}"/>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6F315BBF-C914-9A32-9F86-F54BABACC6A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B8E03AA-B9C0-AE7F-BD57-8D844C2E3D9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843A9B2-B7F9-BBF5-BEA0-7DEA567D6F8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0D75C763-6BAE-8B78-55B2-9A1AFC38AF8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731D17E-874E-FF57-630D-D25964CF782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1181DB9-EB5F-B763-5F2E-6B9E70AAEA6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C5255DD3-EF52-673E-9ADF-57EF82BA4C7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E25BAFEB-56F3-7E4A-8A75-5C76C6268EE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951FC977-E39B-762C-49EF-7F6D8959B13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61116D7E-1B81-7B0A-28D2-7EB75B7FB06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DA593D6-AD85-0523-2E99-E6D0601585F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1CB9795-31EB-2E28-7910-28589772F91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A3F19AFB-F976-8705-95E8-582440980B4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40A913E-D204-B0AE-B512-95E8625B7C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1FC6E-EC15-5300-1F73-47A2DE63B38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38D7581-FB93-35CB-FE96-9A9BE35FF8ED}"/>
              </a:ext>
            </a:extLst>
          </p:cNvPr>
          <p:cNvSpPr>
            <a:spLocks noGrp="1"/>
          </p:cNvSpPr>
          <p:nvPr>
            <p:ph type="title"/>
          </p:nvPr>
        </p:nvSpPr>
        <p:spPr>
          <a:xfrm>
            <a:off x="246987" y="186563"/>
            <a:ext cx="7772400" cy="768350"/>
          </a:xfrm>
        </p:spPr>
        <p:txBody>
          <a:bodyPr/>
          <a:lstStyle/>
          <a:p>
            <a:r>
              <a:rPr lang="en-US" sz="2800" dirty="0"/>
              <a:t>Equivalent Macrosystems</a:t>
            </a:r>
          </a:p>
        </p:txBody>
      </p:sp>
      <mc:AlternateContent xmlns:mc="http://schemas.openxmlformats.org/markup-compatibility/2006" xmlns:a14="http://schemas.microsoft.com/office/drawing/2010/main">
        <mc:Choice Requires="a14">
          <p:sp>
            <p:nvSpPr>
              <p:cNvPr id="20" name="Content Placeholder 19">
                <a:extLst>
                  <a:ext uri="{FF2B5EF4-FFF2-40B4-BE49-F238E27FC236}">
                    <a16:creationId xmlns:a16="http://schemas.microsoft.com/office/drawing/2014/main" id="{B2FDC663-C127-B88E-7BF1-A86A90500031}"/>
                  </a:ext>
                </a:extLst>
              </p:cNvPr>
              <p:cNvSpPr>
                <a:spLocks noGrp="1"/>
              </p:cNvSpPr>
              <p:nvPr>
                <p:ph idx="1"/>
              </p:nvPr>
            </p:nvSpPr>
            <p:spPr>
              <a:xfrm>
                <a:off x="359438" y="1295400"/>
                <a:ext cx="8593399" cy="5083936"/>
              </a:xfrm>
            </p:spPr>
            <p:txBody>
              <a:bodyPr/>
              <a:lstStyle/>
              <a:p>
                <a:r>
                  <a:rPr lang="en-US" sz="2400" dirty="0"/>
                  <a:t>Two systems </a:t>
                </a:r>
                <a:r>
                  <a:rPr lang="en-US" sz="2400" i="1" dirty="0"/>
                  <a:t>X</a:t>
                </a:r>
                <a:r>
                  <a:rPr lang="en-US" sz="2400" dirty="0"/>
                  <a:t> and </a:t>
                </a:r>
                <a:r>
                  <a:rPr lang="en-US" sz="2400" i="1" dirty="0"/>
                  <a:t>Y</a:t>
                </a:r>
                <a:r>
                  <a:rPr lang="en-US" sz="2400" dirty="0"/>
                  <a:t> shall be called “equivalent” when there exists a one-to-one correspondence between their phases, in the sense of equations, and moreover when the corresponding measures to all the properties of phases (subsystems) must be subject to mathematical  conditions </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𝐺</m:t>
                          </m:r>
                        </m:e>
                        <m:sub>
                          <m:r>
                            <a:rPr lang="en-US" sz="2400" b="0" i="1" smtClean="0">
                              <a:latin typeface="Cambria Math" panose="02040503050406030204" pitchFamily="18" charset="0"/>
                            </a:rPr>
                            <m:t>0</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00</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0</m:t>
                              </m:r>
                              <m:r>
                                <a:rPr lang="en-US" sz="2400" b="0" i="1" smtClean="0">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0</m:t>
                              </m:r>
                              <m:r>
                                <a:rPr lang="en-US" sz="2400" b="0" i="1" smtClean="0">
                                  <a:latin typeface="Cambria Math" panose="02040503050406030204" pitchFamily="18" charset="0"/>
                                </a:rPr>
                                <m:t>2</m:t>
                              </m:r>
                            </m:sub>
                          </m:sSub>
                          <m:r>
                            <a:rPr lang="en-US" sz="2400" i="1">
                              <a:latin typeface="Cambria Math" panose="02040503050406030204" pitchFamily="18" charset="0"/>
                            </a:rPr>
                            <m:t>,</m:t>
                          </m:r>
                          <m:r>
                            <a:rPr lang="en-US" sz="2400" b="0" i="1"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0</m:t>
                              </m:r>
                              <m:r>
                                <a:rPr lang="en-US" sz="2400" i="1" smtClean="0">
                                  <a:latin typeface="Cambria Math" panose="02040503050406030204" pitchFamily="18" charset="0"/>
                                  <a:ea typeface="Cambria Math" panose="02040503050406030204" pitchFamily="18" charset="0"/>
                                </a:rPr>
                                <m:t>𝜆</m:t>
                              </m:r>
                            </m:sub>
                          </m:sSub>
                        </m:e>
                      </m:d>
                      <m:r>
                        <a:rPr lang="en-US" sz="2400" b="0" i="1" smtClean="0">
                          <a:latin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𝜁</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oMath>
                  </m:oMathPara>
                </a14:m>
                <a:endParaRPr lang="en-US" sz="2400" b="0" dirty="0"/>
              </a:p>
              <a:p>
                <a:pPr marL="0" indent="0">
                  <a:buNone/>
                </a:pPr>
                <a14:m>
                  <m:oMathPara xmlns:m="http://schemas.openxmlformats.org/officeDocument/2006/math">
                    <m:oMath>
                      <m:sSub>
                        <m:sSubPr>
                          <m:ctrlPr>
                            <a:rPr lang="en-US" sz="2400" i="1">
                              <a:latin typeface="Cambria Math" panose="02040503050406030204" pitchFamily="18" charset="0"/>
                            </a:rPr>
                          </m:ctrlPr>
                        </m:sSubPr>
                        <m:e>
                          <m:r>
                            <a:rPr lang="en-US" sz="2400" i="1">
                              <a:latin typeface="Cambria Math" panose="02040503050406030204" pitchFamily="18" charset="0"/>
                            </a:rPr>
                            <m:t>𝐺</m:t>
                          </m:r>
                        </m:e>
                        <m:sub>
                          <m:r>
                            <a:rPr lang="en-US" sz="2400" b="0" i="1" smtClean="0">
                              <a:latin typeface="Cambria Math" panose="02040503050406030204" pitchFamily="18" charset="0"/>
                            </a:rPr>
                            <m:t>1</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1</m:t>
                              </m:r>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1</m:t>
                              </m:r>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1</m:t>
                              </m:r>
                              <m:r>
                                <a:rPr lang="en-US" sz="2400" i="1">
                                  <a:latin typeface="Cambria Math" panose="02040503050406030204" pitchFamily="18" charset="0"/>
                                </a:rPr>
                                <m:t>2</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1</m:t>
                              </m:r>
                              <m:r>
                                <a:rPr lang="en-US" sz="2400" i="1">
                                  <a:latin typeface="Cambria Math" panose="02040503050406030204" pitchFamily="18" charset="0"/>
                                  <a:ea typeface="Cambria Math" panose="02040503050406030204" pitchFamily="18" charset="0"/>
                                </a:rPr>
                                <m:t>𝜆</m:t>
                              </m:r>
                            </m:sub>
                          </m:sSub>
                        </m:e>
                      </m:d>
                      <m:r>
                        <a:rPr lang="en-US" sz="2400" i="1">
                          <a:latin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𝜁</m:t>
                          </m:r>
                        </m:e>
                        <m:sub>
                          <m:r>
                            <a:rPr lang="en-US" sz="2400" b="0" i="1" smtClean="0">
                              <a:latin typeface="Cambria Math" panose="02040503050406030204" pitchFamily="18" charset="0"/>
                              <a:ea typeface="Cambria Math" panose="02040503050406030204" pitchFamily="18" charset="0"/>
                            </a:rPr>
                            <m:t>1</m:t>
                          </m:r>
                        </m:sub>
                      </m:sSub>
                      <m:r>
                        <a:rPr lang="en-US" sz="2400" i="1">
                          <a:latin typeface="Cambria Math" panose="02040503050406030204" pitchFamily="18" charset="0"/>
                        </a:rPr>
                        <m:t>,</m:t>
                      </m:r>
                    </m:oMath>
                  </m:oMathPara>
                </a14:m>
                <a:endParaRPr lang="en-US" sz="2400" dirty="0"/>
              </a:p>
              <a:p>
                <a:pPr marL="0" indent="0">
                  <a:buNone/>
                </a:pPr>
                <a14:m>
                  <m:oMathPara xmlns:m="http://schemas.openxmlformats.org/officeDocument/2006/math">
                    <m:oMath>
                      <m:sSub>
                        <m:sSubPr>
                          <m:ctrlPr>
                            <a:rPr lang="en-US" sz="2400" i="1">
                              <a:latin typeface="Cambria Math" panose="02040503050406030204" pitchFamily="18" charset="0"/>
                            </a:rPr>
                          </m:ctrlPr>
                        </m:sSubPr>
                        <m:e>
                          <m:r>
                            <a:rPr lang="en-US" sz="2400" i="1">
                              <a:latin typeface="Cambria Math" panose="02040503050406030204" pitchFamily="18" charset="0"/>
                            </a:rPr>
                            <m:t>𝐺</m:t>
                          </m:r>
                        </m:e>
                        <m:sub>
                          <m:r>
                            <a:rPr lang="en-US" sz="2400" b="0" i="1" smtClean="0">
                              <a:latin typeface="Cambria Math" panose="02040503050406030204" pitchFamily="18" charset="0"/>
                            </a:rPr>
                            <m:t>2</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2</m:t>
                              </m:r>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2</m:t>
                              </m:r>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2</m:t>
                              </m:r>
                              <m:r>
                                <a:rPr lang="en-US" sz="2400" i="1">
                                  <a:latin typeface="Cambria Math" panose="02040503050406030204" pitchFamily="18" charset="0"/>
                                </a:rPr>
                                <m:t>2</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2</m:t>
                              </m:r>
                              <m:r>
                                <a:rPr lang="en-US" sz="2400" i="1">
                                  <a:latin typeface="Cambria Math" panose="02040503050406030204" pitchFamily="18" charset="0"/>
                                  <a:ea typeface="Cambria Math" panose="02040503050406030204" pitchFamily="18" charset="0"/>
                                </a:rPr>
                                <m:t>𝜆</m:t>
                              </m:r>
                            </m:sub>
                          </m:sSub>
                        </m:e>
                      </m:d>
                      <m:r>
                        <a:rPr lang="en-US" sz="2400" i="1">
                          <a:latin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𝜁</m:t>
                          </m:r>
                        </m:e>
                        <m:sub>
                          <m:r>
                            <a:rPr lang="en-US" sz="2400" b="0" i="1" smtClean="0">
                              <a:latin typeface="Cambria Math" panose="02040503050406030204" pitchFamily="18" charset="0"/>
                              <a:ea typeface="Cambria Math" panose="02040503050406030204" pitchFamily="18" charset="0"/>
                            </a:rPr>
                            <m:t>2</m:t>
                          </m:r>
                        </m:sub>
                      </m:sSub>
                      <m:r>
                        <a:rPr lang="en-US" sz="2400" i="1">
                          <a:latin typeface="Cambria Math" panose="02040503050406030204" pitchFamily="18" charset="0"/>
                        </a:rPr>
                        <m:t>,</m:t>
                      </m:r>
                    </m:oMath>
                  </m:oMathPara>
                </a14:m>
                <a:endParaRPr lang="en-US" sz="2400" dirty="0"/>
              </a:p>
              <a:p>
                <a:pPr marL="0" indent="0" algn="ctr">
                  <a:buNone/>
                </a:pPr>
                <a:r>
                  <a:rPr lang="en-US" sz="2400" dirty="0"/>
                  <a:t>…….. ………</a:t>
                </a:r>
              </a:p>
              <a:p>
                <a:pPr marL="0" indent="0">
                  <a:buNone/>
                </a:pPr>
                <a14:m>
                  <m:oMathPara xmlns:m="http://schemas.openxmlformats.org/officeDocument/2006/math">
                    <m:oMath>
                      <m:sSub>
                        <m:sSubPr>
                          <m:ctrlPr>
                            <a:rPr lang="en-US" sz="2400" i="1">
                              <a:latin typeface="Cambria Math" panose="02040503050406030204" pitchFamily="18" charset="0"/>
                            </a:rPr>
                          </m:ctrlPr>
                        </m:sSubPr>
                        <m:e>
                          <m:r>
                            <a:rPr lang="en-US" sz="2400" i="1">
                              <a:latin typeface="Cambria Math" panose="02040503050406030204" pitchFamily="18" charset="0"/>
                            </a:rPr>
                            <m:t>𝐺</m:t>
                          </m:r>
                        </m:e>
                        <m:sub>
                          <m:r>
                            <a:rPr lang="en-US" sz="2400" b="0" i="1" smtClean="0">
                              <a:latin typeface="Cambria Math" panose="02040503050406030204" pitchFamily="18" charset="0"/>
                            </a:rPr>
                            <m:t>𝑛</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𝑛</m:t>
                              </m:r>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𝑛</m:t>
                              </m:r>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𝑛</m:t>
                              </m:r>
                              <m:r>
                                <a:rPr lang="en-US" sz="2400" i="1">
                                  <a:latin typeface="Cambria Math" panose="02040503050406030204" pitchFamily="18" charset="0"/>
                                </a:rPr>
                                <m:t>2</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𝑛</m:t>
                              </m:r>
                              <m:r>
                                <a:rPr lang="en-US" sz="2400" i="1">
                                  <a:latin typeface="Cambria Math" panose="02040503050406030204" pitchFamily="18" charset="0"/>
                                  <a:ea typeface="Cambria Math" panose="02040503050406030204" pitchFamily="18" charset="0"/>
                                </a:rPr>
                                <m:t>𝜆</m:t>
                              </m:r>
                            </m:sub>
                          </m:sSub>
                        </m:e>
                      </m:d>
                      <m:r>
                        <a:rPr lang="en-US" sz="2400" i="1">
                          <a:latin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𝜁</m:t>
                          </m:r>
                        </m:e>
                        <m:sub>
                          <m:r>
                            <a:rPr lang="en-US" sz="2400" b="0" i="1" smtClean="0">
                              <a:latin typeface="Cambria Math" panose="02040503050406030204" pitchFamily="18" charset="0"/>
                              <a:ea typeface="Cambria Math" panose="02040503050406030204" pitchFamily="18" charset="0"/>
                            </a:rPr>
                            <m:t>𝑛</m:t>
                          </m:r>
                        </m:sub>
                      </m:sSub>
                    </m:oMath>
                  </m:oMathPara>
                </a14:m>
                <a:endParaRPr lang="en-US" sz="2400" dirty="0"/>
              </a:p>
              <a:p>
                <a:r>
                  <a:rPr lang="en-US" sz="2400" dirty="0"/>
                  <a:t>The functions </a:t>
                </a:r>
                <a:r>
                  <a:rPr lang="en-US" sz="2400" i="1" dirty="0"/>
                  <a:t>G</a:t>
                </a:r>
                <a:r>
                  <a:rPr lang="en-US" sz="2400" i="1" baseline="-25000" dirty="0"/>
                  <a:t>i</a:t>
                </a:r>
                <a:r>
                  <a:rPr lang="en-US" sz="2400" dirty="0"/>
                  <a:t> shall be chosen in such a way that when one varies the </a:t>
                </a:r>
                <a:r>
                  <a:rPr lang="en-US" sz="2400" i="1" dirty="0" err="1"/>
                  <a:t>q</a:t>
                </a:r>
                <a:r>
                  <a:rPr lang="en-US" sz="2400" i="1" baseline="-25000" dirty="0" err="1"/>
                  <a:t>ij</a:t>
                </a:r>
                <a:r>
                  <a:rPr lang="en-US" sz="2400" dirty="0"/>
                  <a:t> a one-to-one correspondence exists between the possible systems of values in order for equilibrium to be possible. </a:t>
                </a:r>
              </a:p>
            </p:txBody>
          </p:sp>
        </mc:Choice>
        <mc:Fallback xmlns="">
          <p:sp>
            <p:nvSpPr>
              <p:cNvPr id="20" name="Content Placeholder 19">
                <a:extLst>
                  <a:ext uri="{FF2B5EF4-FFF2-40B4-BE49-F238E27FC236}">
                    <a16:creationId xmlns:a16="http://schemas.microsoft.com/office/drawing/2014/main" id="{B2FDC663-C127-B88E-7BF1-A86A90500031}"/>
                  </a:ext>
                </a:extLst>
              </p:cNvPr>
              <p:cNvSpPr>
                <a:spLocks noGrp="1" noRot="1" noChangeAspect="1" noMove="1" noResize="1" noEditPoints="1" noAdjustHandles="1" noChangeArrowheads="1" noChangeShapeType="1" noTextEdit="1"/>
              </p:cNvSpPr>
              <p:nvPr>
                <p:ph idx="1"/>
              </p:nvPr>
            </p:nvSpPr>
            <p:spPr>
              <a:xfrm>
                <a:off x="359438" y="1295400"/>
                <a:ext cx="8593399" cy="5083936"/>
              </a:xfrm>
              <a:blipFill>
                <a:blip r:embed="rId2"/>
                <a:stretch>
                  <a:fillRect l="-993" t="-960" r="-1277" b="-960"/>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7264C447-01CF-3DA7-2519-F870EAF3741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46EBB9A-B630-0D0C-9499-77B30120D496}"/>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A9E2269F-5F3E-A5D9-D9F4-B4890B3F2ADF}"/>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58F43B9C-FFBF-1FA9-D473-5B84263AF9AF}"/>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A97D92D3-155B-A367-1096-291667F01F8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D8F8A63A-7B11-0DB6-39DB-86B0524BB42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D888AF23-01E7-219C-C327-86FF4F028832}"/>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6467830-E34B-CEE5-D554-ADA853FB38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8CB67A09-592B-7355-81AB-D22AAD076F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0C515D3C-9A99-32E8-82C3-04D209FD9FB0}"/>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609C7D8E-CA94-C87E-965F-1F4BBE078B6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9816EF2E-DD96-F47D-A3D5-1891CE0556C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5B7C70EE-753D-A623-9C65-A9C43D41D4BB}"/>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3C72D75A-3EA3-BF39-E6B1-178144AA753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CDF1B888-FD58-3F8A-01D2-BBF9844055A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B9AE460F-FDCE-7271-CC85-69F80E6E16C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6204573-6881-3676-60C3-FACB2862CA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5172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dissolve">
                                      <p:cBhvr>
                                        <p:cTn id="32" dur="500"/>
                                        <p:tgtEl>
                                          <p:spTgt spid="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
                                            <p:txEl>
                                              <p:pRg st="6" end="6"/>
                                            </p:txEl>
                                          </p:spTgt>
                                        </p:tgtEl>
                                        <p:attrNameLst>
                                          <p:attrName>style.visibility</p:attrName>
                                        </p:attrNameLst>
                                      </p:cBhvr>
                                      <p:to>
                                        <p:strVal val="visible"/>
                                      </p:to>
                                    </p:set>
                                    <p:animEffect transition="in" filter="dissolve">
                                      <p:cBhvr>
                                        <p:cTn id="37" dur="500"/>
                                        <p:tgtEl>
                                          <p:spTgt spid="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3DA3A-39D4-889A-0DDB-671FFC6FF63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EA2F6F-E9AA-457A-A026-595672A11455}"/>
              </a:ext>
            </a:extLst>
          </p:cNvPr>
          <p:cNvSpPr>
            <a:spLocks noGrp="1"/>
          </p:cNvSpPr>
          <p:nvPr>
            <p:ph type="title"/>
          </p:nvPr>
        </p:nvSpPr>
        <p:spPr>
          <a:xfrm>
            <a:off x="246987" y="186563"/>
            <a:ext cx="7772400" cy="768350"/>
          </a:xfrm>
        </p:spPr>
        <p:txBody>
          <a:bodyPr/>
          <a:lstStyle/>
          <a:p>
            <a:r>
              <a:rPr lang="en-US" sz="2800" dirty="0"/>
              <a:t>Equivalent Macrosystems</a:t>
            </a:r>
          </a:p>
        </p:txBody>
      </p:sp>
      <mc:AlternateContent xmlns:mc="http://schemas.openxmlformats.org/markup-compatibility/2006" xmlns:a14="http://schemas.microsoft.com/office/drawing/2010/main">
        <mc:Choice Requires="a14">
          <p:sp>
            <p:nvSpPr>
              <p:cNvPr id="20" name="Content Placeholder 19">
                <a:extLst>
                  <a:ext uri="{FF2B5EF4-FFF2-40B4-BE49-F238E27FC236}">
                    <a16:creationId xmlns:a16="http://schemas.microsoft.com/office/drawing/2014/main" id="{F6457062-D8E8-AC79-B533-B0D7D5BFA32E}"/>
                  </a:ext>
                </a:extLst>
              </p:cNvPr>
              <p:cNvSpPr>
                <a:spLocks noGrp="1"/>
              </p:cNvSpPr>
              <p:nvPr>
                <p:ph idx="1"/>
              </p:nvPr>
            </p:nvSpPr>
            <p:spPr>
              <a:xfrm>
                <a:off x="396876" y="1164464"/>
                <a:ext cx="4282412" cy="2075257"/>
              </a:xfrm>
            </p:spPr>
            <p:txBody>
              <a:bodyPr/>
              <a:lstStyle/>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𝐺</m:t>
                          </m:r>
                        </m:e>
                        <m:sub>
                          <m:r>
                            <a:rPr lang="en-US" sz="2400" b="0" i="1" smtClean="0">
                              <a:latin typeface="Cambria Math" panose="02040503050406030204" pitchFamily="18" charset="0"/>
                            </a:rPr>
                            <m:t>0</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𝑞</m:t>
                              </m:r>
                            </m:e>
                            <m:sub>
                              <m:r>
                                <a:rPr lang="en-US" sz="2400" b="0" i="1" smtClean="0">
                                  <a:latin typeface="Cambria Math" panose="02040503050406030204" pitchFamily="18" charset="0"/>
                                </a:rPr>
                                <m:t>00</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0</m:t>
                              </m:r>
                              <m:r>
                                <a:rPr lang="en-US" sz="2400" b="0" i="1" smtClean="0">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0</m:t>
                              </m:r>
                              <m:r>
                                <a:rPr lang="en-US" sz="2400" b="0" i="1" smtClean="0">
                                  <a:latin typeface="Cambria Math" panose="02040503050406030204" pitchFamily="18" charset="0"/>
                                </a:rPr>
                                <m:t>2</m:t>
                              </m:r>
                            </m:sub>
                          </m:sSub>
                          <m:r>
                            <a:rPr lang="en-US" sz="2400" i="1">
                              <a:latin typeface="Cambria Math" panose="02040503050406030204" pitchFamily="18" charset="0"/>
                            </a:rPr>
                            <m:t>,</m:t>
                          </m:r>
                          <m:r>
                            <a:rPr lang="en-US" sz="2400" b="0" i="1"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i="1">
                                  <a:latin typeface="Cambria Math" panose="02040503050406030204" pitchFamily="18" charset="0"/>
                                </a:rPr>
                                <m:t>0</m:t>
                              </m:r>
                              <m:r>
                                <a:rPr lang="en-US" sz="2400" i="1" smtClean="0">
                                  <a:latin typeface="Cambria Math" panose="02040503050406030204" pitchFamily="18" charset="0"/>
                                  <a:ea typeface="Cambria Math" panose="02040503050406030204" pitchFamily="18" charset="0"/>
                                </a:rPr>
                                <m:t>𝜆</m:t>
                              </m:r>
                            </m:sub>
                          </m:sSub>
                        </m:e>
                      </m:d>
                      <m:r>
                        <a:rPr lang="en-US" sz="2400" b="0" i="1" smtClean="0">
                          <a:latin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𝜁</m:t>
                          </m:r>
                        </m:e>
                        <m:sub>
                          <m:r>
                            <a:rPr lang="en-US" sz="2400" b="0" i="1" smtClean="0">
                              <a:latin typeface="Cambria Math" panose="02040503050406030204" pitchFamily="18" charset="0"/>
                            </a:rPr>
                            <m:t>0</m:t>
                          </m:r>
                        </m:sub>
                      </m:sSub>
                      <m:r>
                        <a:rPr lang="en-US" sz="2400" b="0" i="1" smtClean="0">
                          <a:latin typeface="Cambria Math" panose="02040503050406030204" pitchFamily="18" charset="0"/>
                        </a:rPr>
                        <m:t>,</m:t>
                      </m:r>
                    </m:oMath>
                  </m:oMathPara>
                </a14:m>
                <a:endParaRPr lang="en-US" sz="2400" b="0" dirty="0"/>
              </a:p>
              <a:p>
                <a:pPr marL="0" indent="0">
                  <a:buNone/>
                </a:pPr>
                <a14:m>
                  <m:oMathPara xmlns:m="http://schemas.openxmlformats.org/officeDocument/2006/math">
                    <m:oMath>
                      <m:sSub>
                        <m:sSubPr>
                          <m:ctrlPr>
                            <a:rPr lang="en-US" sz="2400" i="1">
                              <a:latin typeface="Cambria Math" panose="02040503050406030204" pitchFamily="18" charset="0"/>
                            </a:rPr>
                          </m:ctrlPr>
                        </m:sSubPr>
                        <m:e>
                          <m:r>
                            <a:rPr lang="en-US" sz="2400" i="1">
                              <a:latin typeface="Cambria Math" panose="02040503050406030204" pitchFamily="18" charset="0"/>
                            </a:rPr>
                            <m:t>𝐺</m:t>
                          </m:r>
                        </m:e>
                        <m:sub>
                          <m:r>
                            <a:rPr lang="en-US" sz="2400" b="0" i="1" smtClean="0">
                              <a:latin typeface="Cambria Math" panose="02040503050406030204" pitchFamily="18" charset="0"/>
                            </a:rPr>
                            <m:t>1</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1</m:t>
                              </m:r>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1</m:t>
                              </m:r>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1</m:t>
                              </m:r>
                              <m:r>
                                <a:rPr lang="en-US" sz="2400" i="1">
                                  <a:latin typeface="Cambria Math" panose="02040503050406030204" pitchFamily="18" charset="0"/>
                                </a:rPr>
                                <m:t>2</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1</m:t>
                              </m:r>
                              <m:r>
                                <a:rPr lang="en-US" sz="2400" i="1">
                                  <a:latin typeface="Cambria Math" panose="02040503050406030204" pitchFamily="18" charset="0"/>
                                  <a:ea typeface="Cambria Math" panose="02040503050406030204" pitchFamily="18" charset="0"/>
                                </a:rPr>
                                <m:t>𝜆</m:t>
                              </m:r>
                            </m:sub>
                          </m:sSub>
                        </m:e>
                      </m:d>
                      <m:r>
                        <a:rPr lang="en-US" sz="2400" i="1">
                          <a:latin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𝜁</m:t>
                          </m:r>
                        </m:e>
                        <m:sub>
                          <m:r>
                            <a:rPr lang="en-US" sz="2400" b="0" i="1" smtClean="0">
                              <a:latin typeface="Cambria Math" panose="02040503050406030204" pitchFamily="18" charset="0"/>
                              <a:ea typeface="Cambria Math" panose="02040503050406030204" pitchFamily="18" charset="0"/>
                            </a:rPr>
                            <m:t>1</m:t>
                          </m:r>
                        </m:sub>
                      </m:sSub>
                      <m:r>
                        <a:rPr lang="en-US" sz="2400" i="1">
                          <a:latin typeface="Cambria Math" panose="02040503050406030204" pitchFamily="18" charset="0"/>
                        </a:rPr>
                        <m:t>,</m:t>
                      </m:r>
                    </m:oMath>
                  </m:oMathPara>
                </a14:m>
                <a:endParaRPr lang="en-US" sz="2400" dirty="0"/>
              </a:p>
              <a:p>
                <a:pPr marL="0" indent="0">
                  <a:buNone/>
                </a:pPr>
                <a14:m>
                  <m:oMathPara xmlns:m="http://schemas.openxmlformats.org/officeDocument/2006/math">
                    <m:oMath>
                      <m:sSub>
                        <m:sSubPr>
                          <m:ctrlPr>
                            <a:rPr lang="en-US" sz="2400" i="1">
                              <a:latin typeface="Cambria Math" panose="02040503050406030204" pitchFamily="18" charset="0"/>
                            </a:rPr>
                          </m:ctrlPr>
                        </m:sSubPr>
                        <m:e>
                          <m:r>
                            <a:rPr lang="en-US" sz="2400" i="1">
                              <a:latin typeface="Cambria Math" panose="02040503050406030204" pitchFamily="18" charset="0"/>
                            </a:rPr>
                            <m:t>𝐺</m:t>
                          </m:r>
                        </m:e>
                        <m:sub>
                          <m:r>
                            <a:rPr lang="en-US" sz="2400" b="0" i="1" smtClean="0">
                              <a:latin typeface="Cambria Math" panose="02040503050406030204" pitchFamily="18" charset="0"/>
                            </a:rPr>
                            <m:t>2</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2</m:t>
                              </m:r>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2</m:t>
                              </m:r>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2</m:t>
                              </m:r>
                              <m:r>
                                <a:rPr lang="en-US" sz="2400" i="1">
                                  <a:latin typeface="Cambria Math" panose="02040503050406030204" pitchFamily="18" charset="0"/>
                                </a:rPr>
                                <m:t>2</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2</m:t>
                              </m:r>
                              <m:r>
                                <a:rPr lang="en-US" sz="2400" i="1">
                                  <a:latin typeface="Cambria Math" panose="02040503050406030204" pitchFamily="18" charset="0"/>
                                  <a:ea typeface="Cambria Math" panose="02040503050406030204" pitchFamily="18" charset="0"/>
                                </a:rPr>
                                <m:t>𝜆</m:t>
                              </m:r>
                            </m:sub>
                          </m:sSub>
                        </m:e>
                      </m:d>
                      <m:r>
                        <a:rPr lang="en-US" sz="2400" i="1">
                          <a:latin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𝜁</m:t>
                          </m:r>
                        </m:e>
                        <m:sub>
                          <m:r>
                            <a:rPr lang="en-US" sz="2400" b="0" i="1" smtClean="0">
                              <a:latin typeface="Cambria Math" panose="02040503050406030204" pitchFamily="18" charset="0"/>
                              <a:ea typeface="Cambria Math" panose="02040503050406030204" pitchFamily="18" charset="0"/>
                            </a:rPr>
                            <m:t>2</m:t>
                          </m:r>
                        </m:sub>
                      </m:sSub>
                      <m:r>
                        <a:rPr lang="en-US" sz="2400" i="1">
                          <a:latin typeface="Cambria Math" panose="02040503050406030204" pitchFamily="18" charset="0"/>
                        </a:rPr>
                        <m:t>,</m:t>
                      </m:r>
                    </m:oMath>
                  </m:oMathPara>
                </a14:m>
                <a:endParaRPr lang="en-US" sz="2400" dirty="0"/>
              </a:p>
              <a:p>
                <a:pPr marL="0" indent="0" algn="ctr">
                  <a:buNone/>
                </a:pPr>
                <a:r>
                  <a:rPr lang="en-US" sz="2400" dirty="0"/>
                  <a:t>…….. ………</a:t>
                </a:r>
              </a:p>
              <a:p>
                <a:pPr marL="0" indent="0">
                  <a:buNone/>
                </a:pPr>
                <a14:m>
                  <m:oMathPara xmlns:m="http://schemas.openxmlformats.org/officeDocument/2006/math">
                    <m:oMath>
                      <m:sSub>
                        <m:sSubPr>
                          <m:ctrlPr>
                            <a:rPr lang="en-US" sz="2400" i="1">
                              <a:latin typeface="Cambria Math" panose="02040503050406030204" pitchFamily="18" charset="0"/>
                            </a:rPr>
                          </m:ctrlPr>
                        </m:sSubPr>
                        <m:e>
                          <m:r>
                            <a:rPr lang="en-US" sz="2400" i="1">
                              <a:latin typeface="Cambria Math" panose="02040503050406030204" pitchFamily="18" charset="0"/>
                            </a:rPr>
                            <m:t>𝐺</m:t>
                          </m:r>
                        </m:e>
                        <m:sub>
                          <m:r>
                            <a:rPr lang="en-US" sz="2400" b="0" i="1" smtClean="0">
                              <a:latin typeface="Cambria Math" panose="02040503050406030204" pitchFamily="18" charset="0"/>
                            </a:rPr>
                            <m:t>𝑛</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𝑛</m:t>
                              </m:r>
                              <m:r>
                                <a:rPr lang="en-US" sz="2400" i="1">
                                  <a:latin typeface="Cambria Math" panose="02040503050406030204" pitchFamily="18" charset="0"/>
                                </a:rPr>
                                <m:t>0</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𝑛</m:t>
                              </m:r>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𝑛</m:t>
                              </m:r>
                              <m:r>
                                <a:rPr lang="en-US" sz="2400" i="1">
                                  <a:latin typeface="Cambria Math" panose="02040503050406030204" pitchFamily="18" charset="0"/>
                                </a:rPr>
                                <m:t>2</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𝑞</m:t>
                              </m:r>
                            </m:e>
                            <m:sub>
                              <m:r>
                                <a:rPr lang="en-US" sz="2400" b="0" i="1" smtClean="0">
                                  <a:latin typeface="Cambria Math" panose="02040503050406030204" pitchFamily="18" charset="0"/>
                                </a:rPr>
                                <m:t>𝑛</m:t>
                              </m:r>
                              <m:r>
                                <a:rPr lang="en-US" sz="2400" i="1">
                                  <a:latin typeface="Cambria Math" panose="02040503050406030204" pitchFamily="18" charset="0"/>
                                  <a:ea typeface="Cambria Math" panose="02040503050406030204" pitchFamily="18" charset="0"/>
                                </a:rPr>
                                <m:t>𝜆</m:t>
                              </m:r>
                            </m:sub>
                          </m:sSub>
                        </m:e>
                      </m:d>
                      <m:r>
                        <a:rPr lang="en-US" sz="2400" i="1">
                          <a:latin typeface="Cambria Math" panose="02040503050406030204" pitchFamily="18" charset="0"/>
                        </a:rPr>
                        <m:t>=</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𝜁</m:t>
                          </m:r>
                        </m:e>
                        <m:sub>
                          <m:r>
                            <a:rPr lang="en-US" sz="2400" b="0" i="1" smtClean="0">
                              <a:latin typeface="Cambria Math" panose="02040503050406030204" pitchFamily="18" charset="0"/>
                              <a:ea typeface="Cambria Math" panose="02040503050406030204" pitchFamily="18" charset="0"/>
                            </a:rPr>
                            <m:t>𝑛</m:t>
                          </m:r>
                        </m:sub>
                      </m:sSub>
                    </m:oMath>
                  </m:oMathPara>
                </a14:m>
                <a:endParaRPr lang="en-US" sz="2400" dirty="0"/>
              </a:p>
            </p:txBody>
          </p:sp>
        </mc:Choice>
        <mc:Fallback xmlns="">
          <p:sp>
            <p:nvSpPr>
              <p:cNvPr id="20" name="Content Placeholder 19">
                <a:extLst>
                  <a:ext uri="{FF2B5EF4-FFF2-40B4-BE49-F238E27FC236}">
                    <a16:creationId xmlns:a16="http://schemas.microsoft.com/office/drawing/2014/main" id="{F6457062-D8E8-AC79-B533-B0D7D5BFA32E}"/>
                  </a:ext>
                </a:extLst>
              </p:cNvPr>
              <p:cNvSpPr>
                <a:spLocks noGrp="1" noRot="1" noChangeAspect="1" noMove="1" noResize="1" noEditPoints="1" noAdjustHandles="1" noChangeArrowheads="1" noChangeShapeType="1" noTextEdit="1"/>
              </p:cNvSpPr>
              <p:nvPr>
                <p:ph idx="1"/>
              </p:nvPr>
            </p:nvSpPr>
            <p:spPr>
              <a:xfrm>
                <a:off x="396876" y="1164464"/>
                <a:ext cx="4282412" cy="2075257"/>
              </a:xfrm>
              <a:blipFill>
                <a:blip r:embed="rId2"/>
                <a:stretch>
                  <a:fillRect b="-588"/>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231A6264-B2E6-07C7-7AD7-4CF4CDC3182E}"/>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3717CFF-8BDA-B106-AD87-97722CFEF9F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6C949645-2CCF-5C0F-2F4E-AE8EEAADBB13}"/>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564182E7-ED92-4365-73D7-BD94DE1A3E43}"/>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4FC4D0E0-39F4-5F56-4826-0A78CA79B52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F4BF959B-6F5C-FE75-A191-4CAC900533B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9C8C1285-DD50-85C2-8DCD-2D184BD720F3}"/>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B81C7BEF-A9FF-2623-25C3-18694310EC9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E9ABB09F-C3D9-5CCE-C499-90A100F96A0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8294BB9D-6BE9-AFE4-DFFA-F6C3E5213A75}"/>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CFF6E3BE-1F76-4710-10EC-2AD381E243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6F77FFE6-9D42-1018-AA3C-BD8AD99A09A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18079680-26A4-1513-8FB6-6A9A5E0B3252}"/>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FCA1C31F-74DD-1B42-F8A9-0CFB56D8B95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9F06EA9A-1D9E-6BB9-F973-D0839BA0685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6765026D-DBA7-5D6C-FE24-5DF8BA956A8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EEADCBC-0D68-E32A-9593-6AA07AC9B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Picture 23" descr="Surface plot/3d phase diagram - Grasshopper - McNeel Forum">
            <a:extLst>
              <a:ext uri="{FF2B5EF4-FFF2-40B4-BE49-F238E27FC236}">
                <a16:creationId xmlns:a16="http://schemas.microsoft.com/office/drawing/2014/main" id="{9ED3F904-5258-C4C3-C768-37FB65C20ABF}"/>
              </a:ext>
            </a:extLst>
          </p:cNvPr>
          <p:cNvPicPr>
            <a:picLocks noChangeAspect="1"/>
          </p:cNvPicPr>
          <p:nvPr/>
        </p:nvPicPr>
        <p:blipFill>
          <a:blip r:embed="rId4"/>
          <a:stretch>
            <a:fillRect/>
          </a:stretch>
        </p:blipFill>
        <p:spPr>
          <a:xfrm>
            <a:off x="3409950" y="2362200"/>
            <a:ext cx="5486400" cy="4457700"/>
          </a:xfrm>
          <a:prstGeom prst="rect">
            <a:avLst/>
          </a:prstGeom>
        </p:spPr>
      </p:pic>
      <p:pic>
        <p:nvPicPr>
          <p:cNvPr id="26" name="Picture 25" descr="Pressure-Enthalpy Diagram for Water | Wolfram Demonstrations Project">
            <a:extLst>
              <a:ext uri="{FF2B5EF4-FFF2-40B4-BE49-F238E27FC236}">
                <a16:creationId xmlns:a16="http://schemas.microsoft.com/office/drawing/2014/main" id="{6ADDF19C-919B-9DDF-1C79-6669F2F37E21}"/>
              </a:ext>
            </a:extLst>
          </p:cNvPr>
          <p:cNvPicPr>
            <a:picLocks noChangeAspect="1"/>
          </p:cNvPicPr>
          <p:nvPr/>
        </p:nvPicPr>
        <p:blipFill>
          <a:blip r:embed="rId5"/>
          <a:stretch>
            <a:fillRect/>
          </a:stretch>
        </p:blipFill>
        <p:spPr>
          <a:xfrm>
            <a:off x="389823" y="2819400"/>
            <a:ext cx="4802668" cy="3848101"/>
          </a:xfrm>
          <a:prstGeom prst="rect">
            <a:avLst/>
          </a:prstGeom>
        </p:spPr>
      </p:pic>
      <p:pic>
        <p:nvPicPr>
          <p:cNvPr id="21" name="Picture 20" descr="Picture">
            <a:extLst>
              <a:ext uri="{FF2B5EF4-FFF2-40B4-BE49-F238E27FC236}">
                <a16:creationId xmlns:a16="http://schemas.microsoft.com/office/drawing/2014/main" id="{2F953E1B-A448-412A-CBD6-F7C37545D989}"/>
              </a:ext>
            </a:extLst>
          </p:cNvPr>
          <p:cNvPicPr>
            <a:picLocks noChangeAspect="1"/>
          </p:cNvPicPr>
          <p:nvPr/>
        </p:nvPicPr>
        <p:blipFill>
          <a:blip r:embed="rId6"/>
          <a:stretch>
            <a:fillRect/>
          </a:stretch>
        </p:blipFill>
        <p:spPr>
          <a:xfrm>
            <a:off x="4419600" y="1241425"/>
            <a:ext cx="4203913" cy="3325091"/>
          </a:xfrm>
          <a:prstGeom prst="rect">
            <a:avLst/>
          </a:prstGeom>
        </p:spPr>
      </p:pic>
      <p:pic>
        <p:nvPicPr>
          <p:cNvPr id="22" name="Picture 21" descr="Picture">
            <a:extLst>
              <a:ext uri="{FF2B5EF4-FFF2-40B4-BE49-F238E27FC236}">
                <a16:creationId xmlns:a16="http://schemas.microsoft.com/office/drawing/2014/main" id="{D13D91B0-0E2F-2D24-70DF-DBBC4616C759}"/>
              </a:ext>
            </a:extLst>
          </p:cNvPr>
          <p:cNvPicPr>
            <a:picLocks noChangeAspect="1"/>
          </p:cNvPicPr>
          <p:nvPr/>
        </p:nvPicPr>
        <p:blipFill>
          <a:blip r:embed="rId7"/>
          <a:stretch>
            <a:fillRect/>
          </a:stretch>
        </p:blipFill>
        <p:spPr>
          <a:xfrm>
            <a:off x="573071" y="1303599"/>
            <a:ext cx="3972098" cy="2612499"/>
          </a:xfrm>
          <a:prstGeom prst="rect">
            <a:avLst/>
          </a:prstGeom>
        </p:spPr>
      </p:pic>
    </p:spTree>
    <p:extLst>
      <p:ext uri="{BB962C8B-B14F-4D97-AF65-F5344CB8AC3E}">
        <p14:creationId xmlns:p14="http://schemas.microsoft.com/office/powerpoint/2010/main" val="170735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1000" fill="hold"/>
                                        <p:tgtEl>
                                          <p:spTgt spid="26"/>
                                        </p:tgtEl>
                                        <p:attrNameLst>
                                          <p:attrName>ppt_w</p:attrName>
                                        </p:attrNameLst>
                                      </p:cBhvr>
                                      <p:tavLst>
                                        <p:tav tm="0">
                                          <p:val>
                                            <p:fltVal val="0"/>
                                          </p:val>
                                        </p:tav>
                                        <p:tav tm="100000">
                                          <p:val>
                                            <p:strVal val="#ppt_w"/>
                                          </p:val>
                                        </p:tav>
                                      </p:tavLst>
                                    </p:anim>
                                    <p:anim calcmode="lin" valueType="num">
                                      <p:cBhvr>
                                        <p:cTn id="15" dur="1000" fill="hold"/>
                                        <p:tgtEl>
                                          <p:spTgt spid="26"/>
                                        </p:tgtEl>
                                        <p:attrNameLst>
                                          <p:attrName>ppt_h</p:attrName>
                                        </p:attrNameLst>
                                      </p:cBhvr>
                                      <p:tavLst>
                                        <p:tav tm="0">
                                          <p:val>
                                            <p:fltVal val="0"/>
                                          </p:val>
                                        </p:tav>
                                        <p:tav tm="100000">
                                          <p:val>
                                            <p:strVal val="#ppt_h"/>
                                          </p:val>
                                        </p:tav>
                                      </p:tavLst>
                                    </p:anim>
                                    <p:anim calcmode="lin" valueType="num">
                                      <p:cBhvr>
                                        <p:cTn id="16" dur="1000" fill="hold"/>
                                        <p:tgtEl>
                                          <p:spTgt spid="26"/>
                                        </p:tgtEl>
                                        <p:attrNameLst>
                                          <p:attrName>style.rotation</p:attrName>
                                        </p:attrNameLst>
                                      </p:cBhvr>
                                      <p:tavLst>
                                        <p:tav tm="0">
                                          <p:val>
                                            <p:fltVal val="90"/>
                                          </p:val>
                                        </p:tav>
                                        <p:tav tm="100000">
                                          <p:val>
                                            <p:fltVal val="0"/>
                                          </p:val>
                                        </p:tav>
                                      </p:tavLst>
                                    </p:anim>
                                    <p:animEffect transition="in" filter="fade">
                                      <p:cBhvr>
                                        <p:cTn id="17" dur="10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ppt_x"/>
                                          </p:val>
                                        </p:tav>
                                        <p:tav tm="100000">
                                          <p:val>
                                            <p:strVal val="#ppt_x"/>
                                          </p:val>
                                        </p:tav>
                                      </p:tavLst>
                                    </p:anim>
                                    <p:anim calcmode="lin" valueType="num">
                                      <p:cBhvr additive="base">
                                        <p:cTn id="2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8AB1C-BDF7-93B2-0C0A-133AF89C862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D611E4-A627-8CFF-D82C-C499291C0A02}"/>
              </a:ext>
            </a:extLst>
          </p:cNvPr>
          <p:cNvSpPr>
            <a:spLocks noGrp="1"/>
          </p:cNvSpPr>
          <p:nvPr>
            <p:ph type="title"/>
          </p:nvPr>
        </p:nvSpPr>
        <p:spPr>
          <a:xfrm>
            <a:off x="246987" y="186563"/>
            <a:ext cx="7772400" cy="768350"/>
          </a:xfrm>
        </p:spPr>
        <p:txBody>
          <a:bodyPr/>
          <a:lstStyle/>
          <a:p>
            <a:r>
              <a:rPr lang="en-US" sz="2800" dirty="0"/>
              <a:t>Equivalent Macrosystems</a:t>
            </a:r>
          </a:p>
        </p:txBody>
      </p:sp>
      <p:sp>
        <p:nvSpPr>
          <p:cNvPr id="20" name="Content Placeholder 19">
            <a:extLst>
              <a:ext uri="{FF2B5EF4-FFF2-40B4-BE49-F238E27FC236}">
                <a16:creationId xmlns:a16="http://schemas.microsoft.com/office/drawing/2014/main" id="{67C3A62A-4318-481E-0CD0-BC64F02E8C40}"/>
              </a:ext>
            </a:extLst>
          </p:cNvPr>
          <p:cNvSpPr>
            <a:spLocks noGrp="1"/>
          </p:cNvSpPr>
          <p:nvPr>
            <p:ph idx="1"/>
          </p:nvPr>
        </p:nvSpPr>
        <p:spPr>
          <a:xfrm>
            <a:off x="442651" y="1316863"/>
            <a:ext cx="8593399" cy="5187950"/>
          </a:xfrm>
        </p:spPr>
        <p:txBody>
          <a:bodyPr/>
          <a:lstStyle/>
          <a:p>
            <a:r>
              <a:rPr lang="en-US" sz="2400" dirty="0"/>
              <a:t>Definition II: </a:t>
            </a:r>
          </a:p>
          <a:p>
            <a:r>
              <a:rPr lang="en-US" sz="2400" dirty="0"/>
              <a:t>In order to characterize the equilibrium points of a system, the state coordinates come into consideration exclusively, and two equivalent systems for which these quantities agree shall be identical objects from the thermodynamic standpoint.</a:t>
            </a:r>
          </a:p>
          <a:p>
            <a:r>
              <a:rPr lang="en-US" sz="2400" dirty="0"/>
              <a:t>“Changes of States” of two equivalent  systems are transitions of these systems from one equilibrium point into another.</a:t>
            </a:r>
          </a:p>
          <a:p>
            <a:r>
              <a:rPr lang="en-US" sz="2400" dirty="0"/>
              <a:t>The coordinates of the initial state and final state are to be regarded in this way. </a:t>
            </a:r>
          </a:p>
          <a:p>
            <a:endParaRPr lang="en-US" sz="2400" dirty="0"/>
          </a:p>
          <a:p>
            <a:pPr marL="0" indent="0" algn="ctr">
              <a:buNone/>
            </a:pPr>
            <a:r>
              <a:rPr lang="en-US" sz="2400" b="1" i="1" dirty="0">
                <a:solidFill>
                  <a:srgbClr val="0070C0"/>
                </a:solidFill>
              </a:rPr>
              <a:t>There exist a quantity that is associated with each change of state, and which one calls the external work.</a:t>
            </a:r>
          </a:p>
        </p:txBody>
      </p:sp>
      <p:grpSp>
        <p:nvGrpSpPr>
          <p:cNvPr id="2" name="Group 38">
            <a:extLst>
              <a:ext uri="{FF2B5EF4-FFF2-40B4-BE49-F238E27FC236}">
                <a16:creationId xmlns:a16="http://schemas.microsoft.com/office/drawing/2014/main" id="{95E98DD9-20A3-6507-FFC4-E9C45E94118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E08C411-3B9A-0ACE-1FFD-3BF8981FA017}"/>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FDC2513E-207F-7B26-EEB7-FBDA98817CA1}"/>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04672F73-D122-0C8D-351C-DA9021EE6BBD}"/>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E3F7F03D-0801-4C3E-E8A3-EB62D3DE999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726CF706-18F6-EFAE-6E0A-FE095E9B8E1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601242F2-12FD-C051-431F-42726AB8D689}"/>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5261B61-7889-1DEE-EF03-102F08AD41E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4614E204-2423-1740-4EFF-3E1A50A1640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64FE9BFF-CDC6-BC2C-50F7-6D9B609A56CC}"/>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D58DB164-1927-F450-F98C-D212C5C34AA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99C59DDC-546C-39C3-C204-97FFAE1371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8A499815-0F6E-051E-FA5E-201166E571DB}"/>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507A51C5-F553-19B5-EAEF-908D74B2B05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C4AA7A9E-75FD-EB0A-B03B-5FFE25FF1BA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18B4E43D-B120-722C-75B1-5AB5204DB1F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576167D9-82A4-E21A-167C-57A33E626B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5243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5" end="5"/>
                                            </p:txEl>
                                          </p:spTgt>
                                        </p:tgtEl>
                                        <p:attrNameLst>
                                          <p:attrName>style.visibility</p:attrName>
                                        </p:attrNameLst>
                                      </p:cBhvr>
                                      <p:to>
                                        <p:strVal val="visible"/>
                                      </p:to>
                                    </p:set>
                                    <p:animEffect transition="in" filter="dissolve">
                                      <p:cBhvr>
                                        <p:cTn id="27" dur="50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C5805-084B-08D2-1B8C-CA2BC0BD9BD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D390BA9-AAAF-FD1F-7999-AA4B46FC6F26}"/>
              </a:ext>
            </a:extLst>
          </p:cNvPr>
          <p:cNvSpPr>
            <a:spLocks noGrp="1"/>
          </p:cNvSpPr>
          <p:nvPr>
            <p:ph type="title"/>
          </p:nvPr>
        </p:nvSpPr>
        <p:spPr>
          <a:xfrm>
            <a:off x="246987" y="186563"/>
            <a:ext cx="7772400" cy="768350"/>
          </a:xfrm>
        </p:spPr>
        <p:txBody>
          <a:bodyPr/>
          <a:lstStyle/>
          <a:p>
            <a:r>
              <a:rPr lang="en-US" sz="2800" dirty="0"/>
              <a:t>Change of State &amp; External Work</a:t>
            </a:r>
          </a:p>
        </p:txBody>
      </p:sp>
      <p:sp>
        <p:nvSpPr>
          <p:cNvPr id="20" name="Content Placeholder 19">
            <a:extLst>
              <a:ext uri="{FF2B5EF4-FFF2-40B4-BE49-F238E27FC236}">
                <a16:creationId xmlns:a16="http://schemas.microsoft.com/office/drawing/2014/main" id="{9FE82578-955F-130B-9B0F-E79E7C40C181}"/>
              </a:ext>
            </a:extLst>
          </p:cNvPr>
          <p:cNvSpPr>
            <a:spLocks noGrp="1"/>
          </p:cNvSpPr>
          <p:nvPr>
            <p:ph idx="1"/>
          </p:nvPr>
        </p:nvSpPr>
        <p:spPr>
          <a:xfrm>
            <a:off x="461831" y="1454975"/>
            <a:ext cx="8247326" cy="4578350"/>
          </a:xfrm>
        </p:spPr>
        <p:txBody>
          <a:bodyPr/>
          <a:lstStyle/>
          <a:p>
            <a:r>
              <a:rPr lang="en-US" sz="2400" dirty="0"/>
              <a:t>This new quantity, which we denote by </a:t>
            </a:r>
            <a:r>
              <a:rPr lang="en-US" sz="2400" i="1" dirty="0"/>
              <a:t>W</a:t>
            </a:r>
            <a:r>
              <a:rPr lang="en-US" sz="2400" dirty="0"/>
              <a:t>, shall originate in the systems that are considered here exclusively from the deformations of the external form of </a:t>
            </a:r>
            <a:r>
              <a:rPr lang="en-US" sz="2400" i="1" dirty="0"/>
              <a:t> X or Y or S</a:t>
            </a:r>
            <a:r>
              <a:rPr lang="en-US" sz="2400" dirty="0"/>
              <a:t>. </a:t>
            </a:r>
          </a:p>
          <a:p>
            <a:r>
              <a:rPr lang="en-US" sz="2400" dirty="0"/>
              <a:t>This quantity shall be identical with the mechanical work that any force delivers when it is exerted by any bodies that lie on the exterior of </a:t>
            </a:r>
            <a:r>
              <a:rPr lang="en-US" sz="2400" i="1" dirty="0"/>
              <a:t>S</a:t>
            </a:r>
            <a:r>
              <a:rPr lang="en-US" sz="2400" dirty="0"/>
              <a:t> (but contact the system) during the change of state considered. </a:t>
            </a:r>
          </a:p>
          <a:p>
            <a:r>
              <a:rPr lang="en-US" sz="2400" dirty="0"/>
              <a:t>The physical meaning of these forces is clear, and one can also measure </a:t>
            </a:r>
            <a:r>
              <a:rPr lang="en-US" sz="2400" i="1" dirty="0"/>
              <a:t>W</a:t>
            </a:r>
            <a:r>
              <a:rPr lang="en-US" sz="2400" dirty="0"/>
              <a:t> at any time by means of certain mechanical devices. </a:t>
            </a:r>
          </a:p>
          <a:p>
            <a:r>
              <a:rPr lang="en-US" sz="2400" dirty="0"/>
              <a:t>Technology for testing steam and gas motors is an important example. </a:t>
            </a:r>
          </a:p>
        </p:txBody>
      </p:sp>
      <p:grpSp>
        <p:nvGrpSpPr>
          <p:cNvPr id="2" name="Group 38">
            <a:extLst>
              <a:ext uri="{FF2B5EF4-FFF2-40B4-BE49-F238E27FC236}">
                <a16:creationId xmlns:a16="http://schemas.microsoft.com/office/drawing/2014/main" id="{18DD86D0-99E3-9002-F825-4DBDF3B5F887}"/>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954D5A1-6520-0C6C-C59E-82F54F32CE21}"/>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4A70A959-CA3F-4D1B-738F-0F46517C1BF8}"/>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7FDE54DD-32FD-7C8B-F430-8442A1201010}"/>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2916445B-52F8-E6C5-0AD0-33511DE8A7C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096ACDAA-BBC9-2663-4651-5C37EBB030E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65709DF4-A1D1-86EC-E7ED-E30E79A8FA73}"/>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E110560B-B2D6-55EF-D7F7-1E9055B0F90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88D3E406-1758-5407-AA35-F65D08E9435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A0771C78-6B45-81C9-0745-0F25B492138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FF0B74E7-4395-17EC-8FE8-88B55293776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76536EF-0826-BFCE-88E8-F5615613911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1697C3D2-E5E3-D8F4-AB81-D115ECFA3E7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7EAF0D3E-2FAC-DD3C-4B8C-E17F78A640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905229F6-CBBB-100E-C3AD-CE598144B1E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16ED2143-7594-6D73-AD0A-6028940A7AF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45793547-9DB8-24AA-8959-8FC51AE61D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5669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72B360A6-F8DE-46B4-5293-ED7ED5894D6F}"/>
              </a:ext>
            </a:extLst>
          </p:cNvPr>
          <p:cNvSpPr>
            <a:spLocks noGrp="1"/>
          </p:cNvSpPr>
          <p:nvPr>
            <p:ph type="title"/>
          </p:nvPr>
        </p:nvSpPr>
        <p:spPr>
          <a:xfrm>
            <a:off x="457200" y="302210"/>
            <a:ext cx="6162675" cy="725487"/>
          </a:xfrm>
        </p:spPr>
        <p:txBody>
          <a:bodyPr/>
          <a:lstStyle/>
          <a:p>
            <a:r>
              <a:rPr lang="en-IN" altLang="en-US" sz="2800" dirty="0"/>
              <a:t>James Watts Evaluation of An Artificial Horse</a:t>
            </a:r>
          </a:p>
        </p:txBody>
      </p:sp>
      <p:pic>
        <p:nvPicPr>
          <p:cNvPr id="7171" name="Picture 2">
            <a:extLst>
              <a:ext uri="{FF2B5EF4-FFF2-40B4-BE49-F238E27FC236}">
                <a16:creationId xmlns:a16="http://schemas.microsoft.com/office/drawing/2014/main" id="{D7636C29-E6CF-679B-3455-E392C3F763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44600"/>
            <a:ext cx="579120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a:extLst>
              <a:ext uri="{FF2B5EF4-FFF2-40B4-BE49-F238E27FC236}">
                <a16:creationId xmlns:a16="http://schemas.microsoft.com/office/drawing/2014/main" id="{F8F0BF74-5E5F-38AB-FFC0-AC0F359C591C}"/>
              </a:ext>
            </a:extLst>
          </p:cNvPr>
          <p:cNvGrpSpPr>
            <a:grpSpLocks/>
          </p:cNvGrpSpPr>
          <p:nvPr/>
        </p:nvGrpSpPr>
        <p:grpSpPr bwMode="auto">
          <a:xfrm>
            <a:off x="4084638" y="1244600"/>
            <a:ext cx="3209925" cy="2036763"/>
            <a:chOff x="3648649" y="1726894"/>
            <a:chExt cx="3209351" cy="2036618"/>
          </a:xfrm>
        </p:grpSpPr>
        <p:pic>
          <p:nvPicPr>
            <p:cNvPr id="7189" name="Picture 3">
              <a:extLst>
                <a:ext uri="{FF2B5EF4-FFF2-40B4-BE49-F238E27FC236}">
                  <a16:creationId xmlns:a16="http://schemas.microsoft.com/office/drawing/2014/main" id="{B00AD997-D714-EF13-930D-C711777C0A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726894"/>
              <a:ext cx="3048000" cy="2036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0" name="Picture 5">
              <a:extLst>
                <a:ext uri="{FF2B5EF4-FFF2-40B4-BE49-F238E27FC236}">
                  <a16:creationId xmlns:a16="http://schemas.microsoft.com/office/drawing/2014/main" id="{95F2A230-0F2B-26C3-5827-541CDCDBDA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48649" y="2057400"/>
              <a:ext cx="8572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73" name="Group 21">
            <a:extLst>
              <a:ext uri="{FF2B5EF4-FFF2-40B4-BE49-F238E27FC236}">
                <a16:creationId xmlns:a16="http://schemas.microsoft.com/office/drawing/2014/main" id="{17BEE4D1-85CF-696D-6A79-EA952AA5E291}"/>
              </a:ext>
            </a:extLst>
          </p:cNvPr>
          <p:cNvGrpSpPr>
            <a:grpSpLocks/>
          </p:cNvGrpSpPr>
          <p:nvPr/>
        </p:nvGrpSpPr>
        <p:grpSpPr bwMode="auto">
          <a:xfrm>
            <a:off x="0" y="0"/>
            <a:ext cx="9144000" cy="6858000"/>
            <a:chOff x="0" y="0"/>
            <a:chExt cx="9144000" cy="6858000"/>
          </a:xfrm>
        </p:grpSpPr>
        <p:grpSp>
          <p:nvGrpSpPr>
            <p:cNvPr id="7174" name="Group 8">
              <a:extLst>
                <a:ext uri="{FF2B5EF4-FFF2-40B4-BE49-F238E27FC236}">
                  <a16:creationId xmlns:a16="http://schemas.microsoft.com/office/drawing/2014/main" id="{B9726D26-AA1A-6BC7-F973-62EEF5E244FB}"/>
                </a:ext>
              </a:extLst>
            </p:cNvPr>
            <p:cNvGrpSpPr>
              <a:grpSpLocks/>
            </p:cNvGrpSpPr>
            <p:nvPr/>
          </p:nvGrpSpPr>
          <p:grpSpPr bwMode="auto">
            <a:xfrm>
              <a:off x="0" y="0"/>
              <a:ext cx="9144000" cy="6858000"/>
              <a:chOff x="0" y="0"/>
              <a:chExt cx="5760" cy="4320"/>
            </a:xfrm>
          </p:grpSpPr>
          <p:grpSp>
            <p:nvGrpSpPr>
              <p:cNvPr id="7177" name="Group 9">
                <a:extLst>
                  <a:ext uri="{FF2B5EF4-FFF2-40B4-BE49-F238E27FC236}">
                    <a16:creationId xmlns:a16="http://schemas.microsoft.com/office/drawing/2014/main" id="{AD50C8A6-A20A-CCA4-D645-58E5E0CA314A}"/>
                  </a:ext>
                </a:extLst>
              </p:cNvPr>
              <p:cNvGrpSpPr>
                <a:grpSpLocks/>
              </p:cNvGrpSpPr>
              <p:nvPr/>
            </p:nvGrpSpPr>
            <p:grpSpPr bwMode="auto">
              <a:xfrm>
                <a:off x="0" y="0"/>
                <a:ext cx="192" cy="4320"/>
                <a:chOff x="0" y="-48"/>
                <a:chExt cx="144" cy="4368"/>
              </a:xfrm>
            </p:grpSpPr>
            <p:sp>
              <p:nvSpPr>
                <p:cNvPr id="7187" name="Rectangle 10">
                  <a:extLst>
                    <a:ext uri="{FF2B5EF4-FFF2-40B4-BE49-F238E27FC236}">
                      <a16:creationId xmlns:a16="http://schemas.microsoft.com/office/drawing/2014/main" id="{B7CB9283-42AE-A052-1D9F-A4118FE9654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8" name="Rectangle 11">
                  <a:extLst>
                    <a:ext uri="{FF2B5EF4-FFF2-40B4-BE49-F238E27FC236}">
                      <a16:creationId xmlns:a16="http://schemas.microsoft.com/office/drawing/2014/main" id="{41D83F69-FF03-C513-0D79-72DC3093EA3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78" name="Group 12">
                <a:extLst>
                  <a:ext uri="{FF2B5EF4-FFF2-40B4-BE49-F238E27FC236}">
                    <a16:creationId xmlns:a16="http://schemas.microsoft.com/office/drawing/2014/main" id="{6B6B0182-3DFC-279B-A456-97605810BEF2}"/>
                  </a:ext>
                </a:extLst>
              </p:cNvPr>
              <p:cNvGrpSpPr>
                <a:grpSpLocks/>
              </p:cNvGrpSpPr>
              <p:nvPr/>
            </p:nvGrpSpPr>
            <p:grpSpPr bwMode="auto">
              <a:xfrm>
                <a:off x="5674" y="24"/>
                <a:ext cx="86" cy="4296"/>
                <a:chOff x="5616" y="-48"/>
                <a:chExt cx="144" cy="4368"/>
              </a:xfrm>
            </p:grpSpPr>
            <p:sp>
              <p:nvSpPr>
                <p:cNvPr id="7185" name="Rectangle 13">
                  <a:extLst>
                    <a:ext uri="{FF2B5EF4-FFF2-40B4-BE49-F238E27FC236}">
                      <a16:creationId xmlns:a16="http://schemas.microsoft.com/office/drawing/2014/main" id="{1C37EC13-6517-26AF-A101-4A4F9EE8ED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6" name="Rectangle 14">
                  <a:extLst>
                    <a:ext uri="{FF2B5EF4-FFF2-40B4-BE49-F238E27FC236}">
                      <a16:creationId xmlns:a16="http://schemas.microsoft.com/office/drawing/2014/main" id="{39C9E3BB-16F4-24C9-E1DB-D8022BFF79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79" name="Group 15">
                <a:extLst>
                  <a:ext uri="{FF2B5EF4-FFF2-40B4-BE49-F238E27FC236}">
                    <a16:creationId xmlns:a16="http://schemas.microsoft.com/office/drawing/2014/main" id="{13107A8B-DBBA-4F3F-DFD5-ED6D5A47ECA1}"/>
                  </a:ext>
                </a:extLst>
              </p:cNvPr>
              <p:cNvGrpSpPr>
                <a:grpSpLocks/>
              </p:cNvGrpSpPr>
              <p:nvPr/>
            </p:nvGrpSpPr>
            <p:grpSpPr bwMode="auto">
              <a:xfrm>
                <a:off x="144" y="0"/>
                <a:ext cx="5616" cy="144"/>
                <a:chOff x="96" y="-48"/>
                <a:chExt cx="5520" cy="144"/>
              </a:xfrm>
            </p:grpSpPr>
            <p:sp>
              <p:nvSpPr>
                <p:cNvPr id="7183" name="Rectangle 16">
                  <a:extLst>
                    <a:ext uri="{FF2B5EF4-FFF2-40B4-BE49-F238E27FC236}">
                      <a16:creationId xmlns:a16="http://schemas.microsoft.com/office/drawing/2014/main" id="{D0EA5EDC-CAC3-7B9F-81D8-EEFCD308ADB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4" name="Rectangle 17">
                  <a:extLst>
                    <a:ext uri="{FF2B5EF4-FFF2-40B4-BE49-F238E27FC236}">
                      <a16:creationId xmlns:a16="http://schemas.microsoft.com/office/drawing/2014/main" id="{9842F850-0B05-9C5E-5C3E-86D804E010F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80" name="Group 18">
                <a:extLst>
                  <a:ext uri="{FF2B5EF4-FFF2-40B4-BE49-F238E27FC236}">
                    <a16:creationId xmlns:a16="http://schemas.microsoft.com/office/drawing/2014/main" id="{0FF27136-7D4A-316A-DB0C-43E60A005F55}"/>
                  </a:ext>
                </a:extLst>
              </p:cNvPr>
              <p:cNvGrpSpPr>
                <a:grpSpLocks/>
              </p:cNvGrpSpPr>
              <p:nvPr/>
            </p:nvGrpSpPr>
            <p:grpSpPr bwMode="auto">
              <a:xfrm>
                <a:off x="144" y="4234"/>
                <a:ext cx="5616" cy="86"/>
                <a:chOff x="96" y="4176"/>
                <a:chExt cx="5520" cy="144"/>
              </a:xfrm>
            </p:grpSpPr>
            <p:sp>
              <p:nvSpPr>
                <p:cNvPr id="7181" name="Rectangle 19">
                  <a:extLst>
                    <a:ext uri="{FF2B5EF4-FFF2-40B4-BE49-F238E27FC236}">
                      <a16:creationId xmlns:a16="http://schemas.microsoft.com/office/drawing/2014/main" id="{47632A24-7677-5645-146B-4B2C68A9143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2" name="Rectangle 20">
                  <a:extLst>
                    <a:ext uri="{FF2B5EF4-FFF2-40B4-BE49-F238E27FC236}">
                      <a16:creationId xmlns:a16="http://schemas.microsoft.com/office/drawing/2014/main" id="{E7E77015-6116-949D-367E-B1F02652D57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7175" name="Rectangle 19458">
              <a:extLst>
                <a:ext uri="{FF2B5EF4-FFF2-40B4-BE49-F238E27FC236}">
                  <a16:creationId xmlns:a16="http://schemas.microsoft.com/office/drawing/2014/main" id="{59CFEBAA-D715-8BE2-4776-F0325888FE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1">
              <a:extLst>
                <a:ext uri="{FF2B5EF4-FFF2-40B4-BE49-F238E27FC236}">
                  <a16:creationId xmlns:a16="http://schemas.microsoft.com/office/drawing/2014/main" id="{0D62E65C-4D6F-6DC4-39C6-88635670CBF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EC432-EDF4-65CC-1101-5B47790C86B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9011C1B-74C0-8885-A5A8-B5D1C777F326}"/>
              </a:ext>
            </a:extLst>
          </p:cNvPr>
          <p:cNvSpPr>
            <a:spLocks noGrp="1"/>
          </p:cNvSpPr>
          <p:nvPr>
            <p:ph type="title"/>
          </p:nvPr>
        </p:nvSpPr>
        <p:spPr>
          <a:xfrm>
            <a:off x="246987" y="186563"/>
            <a:ext cx="7772400" cy="768350"/>
          </a:xfrm>
        </p:spPr>
        <p:txBody>
          <a:bodyPr/>
          <a:lstStyle/>
          <a:p>
            <a:r>
              <a:rPr lang="en-US" sz="2800" dirty="0"/>
              <a:t>Change of State &amp; External Work </a:t>
            </a:r>
          </a:p>
        </p:txBody>
      </p:sp>
      <p:sp>
        <p:nvSpPr>
          <p:cNvPr id="20" name="Content Placeholder 19">
            <a:extLst>
              <a:ext uri="{FF2B5EF4-FFF2-40B4-BE49-F238E27FC236}">
                <a16:creationId xmlns:a16="http://schemas.microsoft.com/office/drawing/2014/main" id="{1077A58E-0D61-A1F2-4F44-D0B8BF94B6B4}"/>
              </a:ext>
            </a:extLst>
          </p:cNvPr>
          <p:cNvSpPr>
            <a:spLocks noGrp="1"/>
          </p:cNvSpPr>
          <p:nvPr>
            <p:ph idx="1"/>
          </p:nvPr>
        </p:nvSpPr>
        <p:spPr>
          <a:xfrm>
            <a:off x="385501" y="1212850"/>
            <a:ext cx="8593399" cy="5187950"/>
          </a:xfrm>
        </p:spPr>
        <p:txBody>
          <a:bodyPr/>
          <a:lstStyle/>
          <a:p>
            <a:r>
              <a:rPr lang="en-US" sz="2400" dirty="0"/>
              <a:t>Finally, the change of state is associated with a special feature. </a:t>
            </a:r>
          </a:p>
          <a:p>
            <a:r>
              <a:rPr lang="en-US" sz="2400" dirty="0"/>
              <a:t>Namely, when the system </a:t>
            </a:r>
            <a:r>
              <a:rPr lang="en-US" sz="2400" i="1" dirty="0"/>
              <a:t>W</a:t>
            </a:r>
            <a:r>
              <a:rPr lang="en-US" sz="2400" dirty="0"/>
              <a:t> is adiabatically isolated during the entire time interval of a change of state one calls that change of state itself adiabatic.</a:t>
            </a:r>
          </a:p>
          <a:p>
            <a:r>
              <a:rPr lang="en-US" sz="2400" dirty="0"/>
              <a:t> The adiabatic changes of state shall define a particular class. </a:t>
            </a:r>
          </a:p>
          <a:p>
            <a:endParaRPr lang="en-US" sz="2400" dirty="0"/>
          </a:p>
          <a:p>
            <a:r>
              <a:rPr lang="en-US" sz="2400" dirty="0"/>
              <a:t>Definition III: </a:t>
            </a:r>
          </a:p>
          <a:p>
            <a:r>
              <a:rPr lang="en-US" sz="2400" dirty="0"/>
              <a:t>Each change of state will be characterized by the coordinates of the initial state and the final state, the external force that is applied to them, and the given of whether they are </a:t>
            </a:r>
            <a:r>
              <a:rPr lang="en-US" sz="2400" i="1" dirty="0">
                <a:solidFill>
                  <a:srgbClr val="0070C0"/>
                </a:solidFill>
              </a:rPr>
              <a:t>adiabatic or not</a:t>
            </a:r>
            <a:r>
              <a:rPr lang="en-US" sz="2400" dirty="0"/>
              <a:t>. </a:t>
            </a:r>
          </a:p>
        </p:txBody>
      </p:sp>
      <p:grpSp>
        <p:nvGrpSpPr>
          <p:cNvPr id="2" name="Group 38">
            <a:extLst>
              <a:ext uri="{FF2B5EF4-FFF2-40B4-BE49-F238E27FC236}">
                <a16:creationId xmlns:a16="http://schemas.microsoft.com/office/drawing/2014/main" id="{CCB047CD-A1BA-4EB6-44B9-B15037DBAC38}"/>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C4CA7C70-E66B-B14B-FDF9-C46AD0B85507}"/>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02B0C93F-6907-69D4-1F15-863CC555BDF9}"/>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645FC352-23DA-0241-5B18-38554FD896C1}"/>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1CF61B7E-B7B6-ED2E-348A-CAFD8761F15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C1AF449A-254A-77E2-7B03-213FB2FE704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8D94B18D-9FD0-1DF9-1DD3-78BE3D7C68CA}"/>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6E52C4F9-F130-5C81-CE3D-B2BEB6CA6E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4A592A91-6165-9077-9E5A-40B49584211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93680C2F-D359-8952-7502-DC26DCFBE7C9}"/>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32610EA1-A342-5AE4-71D0-030FD95EB5A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67A93A2D-2D2A-DFFE-7563-0BCB5844ADE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DD5F483B-CF39-436C-1551-CC183AE420E1}"/>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CE996334-C32D-CF0D-89CB-81C6EA06E04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B9CAF688-83EF-7D65-355E-62C491E3B22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C1C30085-DA8E-96B2-FD76-62C86A92479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C48DF30-6304-E086-9D98-C9ACAE635E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7009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4" end="4"/>
                                            </p:txEl>
                                          </p:spTgt>
                                        </p:tgtEl>
                                        <p:attrNameLst>
                                          <p:attrName>style.visibility</p:attrName>
                                        </p:attrNameLst>
                                      </p:cBhvr>
                                      <p:to>
                                        <p:strVal val="visible"/>
                                      </p:to>
                                    </p:set>
                                    <p:animEffect transition="in" filter="dissolve">
                                      <p:cBhvr>
                                        <p:cTn id="22" dur="500"/>
                                        <p:tgtEl>
                                          <p:spTgt spid="2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5" end="5"/>
                                            </p:txEl>
                                          </p:spTgt>
                                        </p:tgtEl>
                                        <p:attrNameLst>
                                          <p:attrName>style.visibility</p:attrName>
                                        </p:attrNameLst>
                                      </p:cBhvr>
                                      <p:to>
                                        <p:strVal val="visible"/>
                                      </p:to>
                                    </p:set>
                                    <p:animEffect transition="in" filter="dissolve">
                                      <p:cBhvr>
                                        <p:cTn id="27" dur="50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F31AC-D091-1F9F-3CA7-36956189AFB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6CD55BC-5AA2-6C94-3054-300DE7CE31EC}"/>
              </a:ext>
            </a:extLst>
          </p:cNvPr>
          <p:cNvSpPr>
            <a:spLocks noGrp="1"/>
          </p:cNvSpPr>
          <p:nvPr>
            <p:ph type="title"/>
          </p:nvPr>
        </p:nvSpPr>
        <p:spPr>
          <a:xfrm>
            <a:off x="246987" y="186563"/>
            <a:ext cx="7772400" cy="768350"/>
          </a:xfrm>
        </p:spPr>
        <p:txBody>
          <a:bodyPr/>
          <a:lstStyle/>
          <a:p>
            <a:r>
              <a:rPr lang="en-US" sz="2800" dirty="0"/>
              <a:t>Need for Special Axioms</a:t>
            </a:r>
          </a:p>
        </p:txBody>
      </p:sp>
      <p:sp>
        <p:nvSpPr>
          <p:cNvPr id="20" name="Content Placeholder 19">
            <a:extLst>
              <a:ext uri="{FF2B5EF4-FFF2-40B4-BE49-F238E27FC236}">
                <a16:creationId xmlns:a16="http://schemas.microsoft.com/office/drawing/2014/main" id="{305F57CF-08AF-5A7C-EA96-F947736DBD37}"/>
              </a:ext>
            </a:extLst>
          </p:cNvPr>
          <p:cNvSpPr>
            <a:spLocks noGrp="1"/>
          </p:cNvSpPr>
          <p:nvPr>
            <p:ph idx="1"/>
          </p:nvPr>
        </p:nvSpPr>
        <p:spPr>
          <a:xfrm>
            <a:off x="378156" y="1283462"/>
            <a:ext cx="8593399" cy="5007736"/>
          </a:xfrm>
        </p:spPr>
        <p:txBody>
          <a:bodyPr/>
          <a:lstStyle/>
          <a:p>
            <a:r>
              <a:rPr lang="en-US" sz="2400" dirty="0"/>
              <a:t>Axioms are basic rules or starting truths.</a:t>
            </a:r>
          </a:p>
          <a:p>
            <a:r>
              <a:rPr lang="en-US" sz="2400" dirty="0"/>
              <a:t>Every logical system, math problem, or argument must start with Axiom(s). </a:t>
            </a:r>
          </a:p>
          <a:p>
            <a:r>
              <a:rPr lang="en-US" sz="2400" dirty="0"/>
              <a:t>Without a starting point, you would chase an endless loop of trying to prove every single reason behind a previous reason.</a:t>
            </a:r>
          </a:p>
          <a:p>
            <a:pPr lvl="0"/>
            <a:r>
              <a:rPr lang="en-US" sz="2400" b="1" dirty="0"/>
              <a:t>Stop infinite regress:</a:t>
            </a:r>
            <a:r>
              <a:rPr lang="en-US" sz="2400" dirty="0"/>
              <a:t> They prevent an endless chain of "why?" questions by giving a clear starting point.</a:t>
            </a:r>
          </a:p>
          <a:p>
            <a:pPr lvl="0"/>
            <a:r>
              <a:rPr lang="en-US" sz="2400" b="1" dirty="0"/>
              <a:t>Build a solid base:</a:t>
            </a:r>
            <a:r>
              <a:rPr lang="en-US" sz="2400" dirty="0"/>
              <a:t> They act like foundation blocks for a house; all complex proofs and laws safely rest on top of them.</a:t>
            </a:r>
          </a:p>
          <a:p>
            <a:pPr lvl="0"/>
            <a:r>
              <a:rPr lang="en-US" sz="2400" b="1" dirty="0"/>
              <a:t>Set the rules of the game:</a:t>
            </a:r>
            <a:r>
              <a:rPr lang="en-US" sz="2400" dirty="0"/>
              <a:t> They define how a specific math system or logical world works (for example, changing one basic geometry axiom changes whether your space is flat or curved).</a:t>
            </a:r>
          </a:p>
        </p:txBody>
      </p:sp>
      <p:grpSp>
        <p:nvGrpSpPr>
          <p:cNvPr id="2" name="Group 38">
            <a:extLst>
              <a:ext uri="{FF2B5EF4-FFF2-40B4-BE49-F238E27FC236}">
                <a16:creationId xmlns:a16="http://schemas.microsoft.com/office/drawing/2014/main" id="{6EAFBBE6-EA97-C69F-9990-EA7E9B5747D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1627FBE0-4FE0-6D49-B890-827B4084AEBC}"/>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AA70FECD-97D5-9E15-31C5-2D4B0B00965C}"/>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5DAAC5D9-D43D-941B-7001-EF671F3A5CF7}"/>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86CAD8F8-E5A5-08F2-37F4-C72814E3FCC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D41968BC-F973-03C4-CAC7-694467FEC6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533ECAB6-7B40-ECB5-11DC-B2DFC4E2F8BA}"/>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799F8343-A8C5-C0FA-5328-F91CE2297E7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06FEEEB8-BF05-0DE3-3827-7C850FED0DE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8D88C9EA-C966-C0AE-7776-11008E6891F7}"/>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A8715F2C-8065-01B3-253F-204B450EA0B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B5E7FAD4-A894-EFE2-A0DD-3D1022F4AFD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7368D306-F166-2513-AD73-2989CD516E5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90088ECD-259E-8623-5B39-21E0E37D56D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E709FD54-D02D-D651-8ADE-0C5BE2DC8C4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8E050A4B-22D3-FB26-6FFB-FEFD49337B8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5AB4EDE2-FEAE-B816-E71E-B16ED6F4F4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486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dissolve">
                                      <p:cBhvr>
                                        <p:cTn id="32" dur="500"/>
                                        <p:tgtEl>
                                          <p:spTgt spid="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45D32-1830-2DC0-D254-8E043E7417B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7A3094-C838-F43E-6F8E-104BBC0A3919}"/>
              </a:ext>
            </a:extLst>
          </p:cNvPr>
          <p:cNvSpPr>
            <a:spLocks noGrp="1"/>
          </p:cNvSpPr>
          <p:nvPr>
            <p:ph type="title"/>
          </p:nvPr>
        </p:nvSpPr>
        <p:spPr>
          <a:xfrm>
            <a:off x="246987" y="186563"/>
            <a:ext cx="7772400" cy="768350"/>
          </a:xfrm>
        </p:spPr>
        <p:txBody>
          <a:bodyPr/>
          <a:lstStyle/>
          <a:p>
            <a:r>
              <a:rPr lang="en-US" sz="2800" dirty="0"/>
              <a:t>Axioms for Derived State Properties</a:t>
            </a:r>
          </a:p>
        </p:txBody>
      </p:sp>
      <mc:AlternateContent xmlns:mc="http://schemas.openxmlformats.org/markup-compatibility/2006" xmlns:a14="http://schemas.microsoft.com/office/drawing/2010/main">
        <mc:Choice Requires="a14">
          <p:sp>
            <p:nvSpPr>
              <p:cNvPr id="20" name="Content Placeholder 19">
                <a:extLst>
                  <a:ext uri="{FF2B5EF4-FFF2-40B4-BE49-F238E27FC236}">
                    <a16:creationId xmlns:a16="http://schemas.microsoft.com/office/drawing/2014/main" id="{69F56AAC-9063-DBE1-2F05-5E757EF2E7BB}"/>
                  </a:ext>
                </a:extLst>
              </p:cNvPr>
              <p:cNvSpPr>
                <a:spLocks noGrp="1"/>
              </p:cNvSpPr>
              <p:nvPr>
                <p:ph idx="1"/>
              </p:nvPr>
            </p:nvSpPr>
            <p:spPr>
              <a:xfrm>
                <a:off x="396875" y="1164464"/>
                <a:ext cx="8593399" cy="5724524"/>
              </a:xfrm>
            </p:spPr>
            <p:txBody>
              <a:bodyPr/>
              <a:lstStyle/>
              <a:p>
                <a:r>
                  <a:rPr lang="en-US" sz="2400" dirty="0"/>
                  <a:t>Any phase </a:t>
                </a:r>
                <a14:m>
                  <m:oMath xmlns:m="http://schemas.openxmlformats.org/officeDocument/2006/math">
                    <m:sSub>
                      <m:sSubPr>
                        <m:ctrlPr>
                          <a:rPr lang="en-US" sz="2400" i="1" smtClean="0">
                            <a:latin typeface="Cambria Math" panose="02040503050406030204" pitchFamily="18" charset="0"/>
                            <a:ea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𝜑</m:t>
                        </m:r>
                      </m:e>
                      <m:sub>
                        <m:r>
                          <a:rPr lang="en-US" sz="2400" b="0" i="1" smtClean="0">
                            <a:latin typeface="Cambria Math" panose="02040503050406030204" pitchFamily="18" charset="0"/>
                          </a:rPr>
                          <m:t>𝑖</m:t>
                        </m:r>
                      </m:sub>
                    </m:sSub>
                  </m:oMath>
                </a14:m>
                <a:r>
                  <a:rPr lang="en-US" sz="2400" dirty="0"/>
                  <a:t> of a system </a:t>
                </a:r>
                <a:r>
                  <a:rPr lang="en-US" sz="2400" i="1" dirty="0"/>
                  <a:t>S</a:t>
                </a:r>
                <a:r>
                  <a:rPr lang="en-US" sz="2400" dirty="0"/>
                  <a:t> is, in equilibrium, associated with a function </a:t>
                </a:r>
                <a:r>
                  <a:rPr lang="en-US" sz="2400" i="1" dirty="0"/>
                  <a:t>U</a:t>
                </a:r>
                <a:r>
                  <a:rPr lang="en-US" sz="2400" i="1" baseline="-25000" dirty="0"/>
                  <a:t>i</a:t>
                </a:r>
                <a:r>
                  <a:rPr lang="en-US" sz="2400" dirty="0"/>
                  <a:t> of the quantities : </a:t>
                </a:r>
                <a:r>
                  <a:rPr lang="en-US" sz="2400" i="1" dirty="0"/>
                  <a:t>V</a:t>
                </a:r>
                <a:r>
                  <a:rPr lang="en-US" sz="2400" i="1" baseline="-25000" dirty="0"/>
                  <a:t>i</a:t>
                </a:r>
                <a:r>
                  <a:rPr lang="en-US" sz="2400" i="1" dirty="0"/>
                  <a:t> , p</a:t>
                </a:r>
                <a:r>
                  <a:rPr lang="en-US" sz="2400" i="1" baseline="-25000" dirty="0"/>
                  <a:t>i</a:t>
                </a:r>
                <a:r>
                  <a:rPr lang="en-US" sz="2400" i="1" dirty="0"/>
                  <a:t> , </a:t>
                </a:r>
                <a:r>
                  <a:rPr lang="en-US" sz="2400" dirty="0"/>
                  <a:t>… which is proportional to the total size of this phase and is called the </a:t>
                </a:r>
                <a:r>
                  <a:rPr lang="en-US" sz="2400" i="1" dirty="0"/>
                  <a:t>internal energy </a:t>
                </a:r>
                <a:r>
                  <a:rPr lang="en-US" sz="2400" dirty="0"/>
                  <a:t>of this phase.</a:t>
                </a:r>
              </a:p>
              <a:p>
                <a:r>
                  <a:rPr lang="en-US" sz="2400" dirty="0"/>
                  <a:t>The sum</a:t>
                </a:r>
              </a:p>
              <a:p>
                <a:pPr marL="0" indent="0">
                  <a:buNone/>
                </a:pPr>
                <a14:m>
                  <m:oMathPara xmlns:m="http://schemas.openxmlformats.org/officeDocument/2006/math">
                    <m:oMath>
                      <m:r>
                        <a:rPr lang="en-US" sz="2400" b="0" i="1" smtClean="0">
                          <a:latin typeface="Cambria Math" panose="02040503050406030204" pitchFamily="18" charset="0"/>
                        </a:rPr>
                        <m:t>𝑈</m:t>
                      </m:r>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ea typeface="Cambria Math" panose="02040503050406030204" pitchFamily="18" charset="0"/>
                            </a:rPr>
                            <m:t>𝛼</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𝑈</m:t>
                              </m:r>
                            </m:e>
                            <m:sub>
                              <m:r>
                                <a:rPr lang="en-US" sz="2400" b="0" i="1" smtClean="0">
                                  <a:latin typeface="Cambria Math" panose="02040503050406030204" pitchFamily="18" charset="0"/>
                                </a:rPr>
                                <m:t>𝑖</m:t>
                              </m:r>
                            </m:sub>
                          </m:sSub>
                        </m:e>
                      </m:nary>
                    </m:oMath>
                  </m:oMathPara>
                </a14:m>
                <a:endParaRPr lang="en-US" sz="2400" dirty="0"/>
              </a:p>
              <a:p>
                <a:r>
                  <a:rPr lang="en-US" sz="2400" dirty="0"/>
                  <a:t>when taken over the totality of the phases, is called the internal energy of the system.</a:t>
                </a:r>
              </a:p>
              <a:p>
                <a:r>
                  <a:rPr lang="en-US" sz="2400" dirty="0"/>
                  <a:t>Under any adiabatic change of state, the algebraic sum of  external work done </a:t>
                </a:r>
                <a:r>
                  <a:rPr lang="en-US" sz="2400" i="1" dirty="0"/>
                  <a:t>W</a:t>
                </a:r>
                <a:r>
                  <a:rPr lang="en-US" sz="2400" dirty="0"/>
                  <a:t>  the change in energy is equal to zero.</a:t>
                </a:r>
              </a:p>
              <a:p>
                <a:r>
                  <a:rPr lang="en-US" sz="2400" dirty="0"/>
                  <a:t>If the initial and final energy by </a:t>
                </a:r>
                <a:r>
                  <a:rPr lang="en-US" sz="2400" i="1" dirty="0"/>
                  <a:t>U</a:t>
                </a:r>
                <a:r>
                  <a:rPr lang="en-US" sz="2400" i="1" baseline="-25000" dirty="0"/>
                  <a:t>i</a:t>
                </a:r>
                <a:r>
                  <a:rPr lang="en-US" sz="2400" dirty="0"/>
                  <a:t> and </a:t>
                </a:r>
                <a:r>
                  <a:rPr lang="en-US" sz="2400" i="1" dirty="0" err="1"/>
                  <a:t>U</a:t>
                </a:r>
                <a:r>
                  <a:rPr lang="en-US" sz="2400" i="1" baseline="-25000" dirty="0" err="1"/>
                  <a:t>f</a:t>
                </a:r>
                <a:r>
                  <a:rPr lang="en-US" sz="2400" dirty="0"/>
                  <a:t> : </a:t>
                </a:r>
              </a:p>
              <a:p>
                <a:pPr marL="0" indent="0">
                  <a:buNone/>
                </a:pPr>
                <a14:m>
                  <m:oMathPara xmlns:m="http://schemas.openxmlformats.org/officeDocument/2006/math">
                    <m:o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𝑈</m:t>
                          </m:r>
                        </m:e>
                        <m:sub>
                          <m:r>
                            <a:rPr lang="en-US" sz="2400" b="0" i="1" smtClean="0">
                              <a:latin typeface="Cambria Math" panose="02040503050406030204" pitchFamily="18" charset="0"/>
                            </a:rPr>
                            <m:t>𝑓</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𝑈</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r>
                        <a:rPr lang="en-US" sz="2400" b="0" i="1" smtClean="0">
                          <a:latin typeface="Cambria Math" panose="02040503050406030204" pitchFamily="18" charset="0"/>
                        </a:rPr>
                        <m:t>𝑊</m:t>
                      </m:r>
                      <m:r>
                        <a:rPr lang="en-US" sz="2400" b="0" i="1" smtClean="0">
                          <a:latin typeface="Cambria Math" panose="02040503050406030204" pitchFamily="18" charset="0"/>
                        </a:rPr>
                        <m:t>=0</m:t>
                      </m:r>
                    </m:oMath>
                  </m:oMathPara>
                </a14:m>
                <a:endParaRPr lang="en-US" sz="2400" dirty="0"/>
              </a:p>
            </p:txBody>
          </p:sp>
        </mc:Choice>
        <mc:Fallback xmlns="">
          <p:sp>
            <p:nvSpPr>
              <p:cNvPr id="20" name="Content Placeholder 19">
                <a:extLst>
                  <a:ext uri="{FF2B5EF4-FFF2-40B4-BE49-F238E27FC236}">
                    <a16:creationId xmlns:a16="http://schemas.microsoft.com/office/drawing/2014/main" id="{69F56AAC-9063-DBE1-2F05-5E757EF2E7BB}"/>
                  </a:ext>
                </a:extLst>
              </p:cNvPr>
              <p:cNvSpPr>
                <a:spLocks noGrp="1" noRot="1" noChangeAspect="1" noMove="1" noResize="1" noEditPoints="1" noAdjustHandles="1" noChangeArrowheads="1" noChangeShapeType="1" noTextEdit="1"/>
              </p:cNvSpPr>
              <p:nvPr>
                <p:ph idx="1"/>
              </p:nvPr>
            </p:nvSpPr>
            <p:spPr>
              <a:xfrm>
                <a:off x="396875" y="1164464"/>
                <a:ext cx="8593399" cy="5724524"/>
              </a:xfrm>
              <a:blipFill>
                <a:blip r:embed="rId2"/>
                <a:stretch>
                  <a:fillRect l="-922" t="-852" r="-1064"/>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615A4100-73F1-7F03-D23D-C775D4DDDA31}"/>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D5AD341A-6516-5635-930F-33BFD5123E7A}"/>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F2AFA263-7523-8762-72AC-6DF7E9556030}"/>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91EFB915-8C25-143D-64B2-BCC60497C464}"/>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AEDD0EAD-4BDE-4259-F3E1-8200BBC6F4B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517B230E-96F9-7BF4-26F3-5D9A696C6F1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B9805A99-C4EE-DDA9-5FA8-5D2449E56237}"/>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6A10C12F-12A6-0B90-6EF1-D459DFFF5D3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8C1A73AD-9AA5-434B-6691-C0F92BF46B5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19683BE3-1F94-2432-E964-AE3340E30271}"/>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097E3B73-1AD1-0D2C-E004-6BE889FB7FC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1AB0F6A4-5A06-DCD1-88C6-F2500DE6CD6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F93349F1-CB47-FE92-B656-C349516DADF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76CD005-CF68-90F3-5F3B-3C8322F5C66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55AEBD2E-49CB-AC6B-1C0B-7586421CACE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201B2B1E-DCA1-DFEA-A130-A93E6AE4D42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BEDF66FA-6BB6-9863-DBA1-DEC35C825F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7311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
                                            <p:txEl>
                                              <p:pRg st="5" end="5"/>
                                            </p:txEl>
                                          </p:spTgt>
                                        </p:tgtEl>
                                        <p:attrNameLst>
                                          <p:attrName>style.visibility</p:attrName>
                                        </p:attrNameLst>
                                      </p:cBhvr>
                                      <p:to>
                                        <p:strVal val="visible"/>
                                      </p:to>
                                    </p:set>
                                    <p:animEffect transition="in" filter="dissolve">
                                      <p:cBhvr>
                                        <p:cTn id="32" dur="500"/>
                                        <p:tgtEl>
                                          <p:spTgt spid="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
                                            <p:txEl>
                                              <p:pRg st="6" end="6"/>
                                            </p:txEl>
                                          </p:spTgt>
                                        </p:tgtEl>
                                        <p:attrNameLst>
                                          <p:attrName>style.visibility</p:attrName>
                                        </p:attrNameLst>
                                      </p:cBhvr>
                                      <p:to>
                                        <p:strVal val="visible"/>
                                      </p:to>
                                    </p:set>
                                    <p:animEffect transition="in" filter="dissolve">
                                      <p:cBhvr>
                                        <p:cTn id="37" dur="500"/>
                                        <p:tgtEl>
                                          <p:spTgt spid="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D24A7-5E9E-C2D4-FA32-2A44855945A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2D559F0-47FA-A1C9-CC55-618EB1F99ABF}"/>
              </a:ext>
            </a:extLst>
          </p:cNvPr>
          <p:cNvSpPr>
            <a:spLocks noGrp="1"/>
          </p:cNvSpPr>
          <p:nvPr>
            <p:ph type="title"/>
          </p:nvPr>
        </p:nvSpPr>
        <p:spPr>
          <a:xfrm>
            <a:off x="246987" y="186563"/>
            <a:ext cx="7772400" cy="768350"/>
          </a:xfrm>
        </p:spPr>
        <p:txBody>
          <a:bodyPr/>
          <a:lstStyle/>
          <a:p>
            <a:r>
              <a:rPr lang="en-US" sz="2800" dirty="0"/>
              <a:t>Simple Thermodynamic System</a:t>
            </a:r>
          </a:p>
        </p:txBody>
      </p:sp>
      <p:sp>
        <p:nvSpPr>
          <p:cNvPr id="20" name="Content Placeholder 19">
            <a:extLst>
              <a:ext uri="{FF2B5EF4-FFF2-40B4-BE49-F238E27FC236}">
                <a16:creationId xmlns:a16="http://schemas.microsoft.com/office/drawing/2014/main" id="{A3A5B235-D231-95D3-A101-069408893C39}"/>
              </a:ext>
            </a:extLst>
          </p:cNvPr>
          <p:cNvSpPr>
            <a:spLocks noGrp="1"/>
          </p:cNvSpPr>
          <p:nvPr>
            <p:ph idx="1"/>
          </p:nvPr>
        </p:nvSpPr>
        <p:spPr>
          <a:xfrm>
            <a:off x="375906" y="1275969"/>
            <a:ext cx="8631569" cy="5312537"/>
          </a:xfrm>
        </p:spPr>
        <p:txBody>
          <a:bodyPr/>
          <a:lstStyle/>
          <a:p>
            <a:r>
              <a:rPr lang="en-US" sz="2400" dirty="0"/>
              <a:t>The properties that characterize “simple systems” are of a diverse nature. </a:t>
            </a:r>
          </a:p>
          <a:p>
            <a:r>
              <a:rPr lang="en-US" sz="2400" dirty="0"/>
              <a:t>First, all of the state coordinates of </a:t>
            </a:r>
            <a:r>
              <a:rPr lang="en-US" sz="2400" i="1" dirty="0"/>
              <a:t>S</a:t>
            </a:r>
            <a:r>
              <a:rPr lang="en-US" sz="2400" dirty="0"/>
              <a:t> except for one shall depend upon only the external form of the system. </a:t>
            </a:r>
          </a:p>
          <a:p>
            <a:r>
              <a:rPr lang="en-US" sz="2400" dirty="0"/>
              <a:t>These coordinates that establish the external form deformation coordinates.</a:t>
            </a:r>
          </a:p>
          <a:p>
            <a:r>
              <a:rPr lang="en-US" sz="2400" dirty="0"/>
              <a:t>A second assumption that shall be valid for simple systems is that the external work that is done during an adiabatic change of state shall not be uniquely determined in terms of the initial and final states alone.</a:t>
            </a:r>
          </a:p>
          <a:p>
            <a:r>
              <a:rPr lang="en-US" sz="2400" dirty="0"/>
              <a:t>This assumption has the consequence that the energy </a:t>
            </a:r>
            <a:r>
              <a:rPr lang="en-US" sz="2400" i="1" dirty="0"/>
              <a:t>U</a:t>
            </a:r>
            <a:r>
              <a:rPr lang="en-US" sz="2400" dirty="0"/>
              <a:t>, when regarded as a function of the coordinates </a:t>
            </a:r>
            <a:r>
              <a:rPr lang="en-US" sz="2400" i="1" dirty="0"/>
              <a:t>q</a:t>
            </a:r>
            <a:r>
              <a:rPr lang="en-US" sz="2400" i="1" baseline="-25000" dirty="0"/>
              <a:t>i</a:t>
            </a:r>
            <a:r>
              <a:rPr lang="en-US" sz="2400" dirty="0"/>
              <a:t>, includes that coordinate that does not depend upon the external form of </a:t>
            </a:r>
            <a:r>
              <a:rPr lang="en-US" sz="2400" i="1" dirty="0"/>
              <a:t>S</a:t>
            </a:r>
            <a:r>
              <a:rPr lang="en-US" sz="2400" dirty="0"/>
              <a:t>. </a:t>
            </a:r>
          </a:p>
        </p:txBody>
      </p:sp>
      <p:grpSp>
        <p:nvGrpSpPr>
          <p:cNvPr id="2" name="Group 38">
            <a:extLst>
              <a:ext uri="{FF2B5EF4-FFF2-40B4-BE49-F238E27FC236}">
                <a16:creationId xmlns:a16="http://schemas.microsoft.com/office/drawing/2014/main" id="{2A40973E-01A4-D54C-B9A9-7DFB332304E9}"/>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476D7ED-6840-9C7A-96CC-F76C3ABCFB49}"/>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732A607A-4E0B-6F7D-8278-E55945B6D2FF}"/>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796C877C-7E7E-3FF8-5597-69509FD6B580}"/>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0A98A283-1B33-B962-93C4-4C1C48DE470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C23FFEBE-6848-3E18-5D02-D0732F61639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5A1F1BB9-C644-5590-3B4C-752B09DDC581}"/>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81AD38E6-D8A1-E16D-218A-875DA4F46C1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D57715CC-552E-81EA-7916-22395ABE52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47D8F9F7-7DA3-92D7-E711-B4A19F64A3D2}"/>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80D99275-D12C-4E45-C802-3E0B3B04B3E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199CCC3-7A90-A147-458D-D4A8501C07A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CD5EF9D6-639E-9A10-1C6D-312C745F9651}"/>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89B521D-5C71-C304-A36B-A00E69E0480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59A56611-6FB3-0C73-EBF4-34C9E04C157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0380366C-6D48-6B7C-91BD-5844B1ADE84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869FBF7-9E24-7F06-DABB-340A0838A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26193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C1F56-DD31-8D1D-2FA8-399BA3CA4CF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B31E8C7-C077-3B6F-2398-528117AAD58E}"/>
              </a:ext>
            </a:extLst>
          </p:cNvPr>
          <p:cNvSpPr>
            <a:spLocks noGrp="1"/>
          </p:cNvSpPr>
          <p:nvPr>
            <p:ph type="title"/>
          </p:nvPr>
        </p:nvSpPr>
        <p:spPr>
          <a:xfrm>
            <a:off x="246987" y="186563"/>
            <a:ext cx="7772400" cy="768350"/>
          </a:xfrm>
        </p:spPr>
        <p:txBody>
          <a:bodyPr/>
          <a:lstStyle/>
          <a:p>
            <a:r>
              <a:rPr lang="en-US" sz="2800" dirty="0"/>
              <a:t>Simple Thermodynamic System</a:t>
            </a:r>
          </a:p>
        </p:txBody>
      </p:sp>
      <p:sp>
        <p:nvSpPr>
          <p:cNvPr id="20" name="Content Placeholder 19">
            <a:extLst>
              <a:ext uri="{FF2B5EF4-FFF2-40B4-BE49-F238E27FC236}">
                <a16:creationId xmlns:a16="http://schemas.microsoft.com/office/drawing/2014/main" id="{5D6E75C0-B422-9E7D-0F8A-7C2C85BA21F7}"/>
              </a:ext>
            </a:extLst>
          </p:cNvPr>
          <p:cNvSpPr>
            <a:spLocks noGrp="1"/>
          </p:cNvSpPr>
          <p:nvPr>
            <p:ph idx="1"/>
          </p:nvPr>
        </p:nvSpPr>
        <p:spPr>
          <a:xfrm>
            <a:off x="360030" y="1164463"/>
            <a:ext cx="8631569" cy="5160136"/>
          </a:xfrm>
        </p:spPr>
        <p:txBody>
          <a:bodyPr/>
          <a:lstStyle/>
          <a:p>
            <a:r>
              <a:rPr lang="en-US" sz="2400" dirty="0"/>
              <a:t>Let </a:t>
            </a:r>
            <a:r>
              <a:rPr lang="en-US" sz="2400" i="1" dirty="0"/>
              <a:t>q</a:t>
            </a:r>
            <a:r>
              <a:rPr lang="en-US" sz="2400" i="1" baseline="-25000" dirty="0"/>
              <a:t>0</a:t>
            </a:r>
            <a:r>
              <a:rPr lang="en-US" sz="2400" dirty="0"/>
              <a:t> be energy coordinate, and, by contrast, let </a:t>
            </a:r>
            <a:r>
              <a:rPr lang="en-US" sz="2400" i="1" dirty="0"/>
              <a:t>q</a:t>
            </a:r>
            <a:r>
              <a:rPr lang="en-US" sz="2400" i="1" baseline="-25000" dirty="0"/>
              <a:t>1</a:t>
            </a:r>
            <a:r>
              <a:rPr lang="en-US" sz="2400" i="1" dirty="0"/>
              <a:t>, q</a:t>
            </a:r>
            <a:r>
              <a:rPr lang="en-US" sz="2400" i="1" baseline="-25000" dirty="0"/>
              <a:t>2</a:t>
            </a:r>
            <a:r>
              <a:rPr lang="en-US" sz="2400" i="1" dirty="0"/>
              <a:t>, ., …, q</a:t>
            </a:r>
            <a:r>
              <a:rPr lang="en-US" sz="2400" i="1" baseline="-25000" dirty="0"/>
              <a:t>n</a:t>
            </a:r>
            <a:r>
              <a:rPr lang="en-US" sz="2400" dirty="0"/>
              <a:t> be the coordinates of the deformation of the system.</a:t>
            </a:r>
          </a:p>
          <a:p>
            <a:r>
              <a:rPr lang="en-US" sz="2400" dirty="0"/>
              <a:t>Let us consider the various values of </a:t>
            </a:r>
            <a:r>
              <a:rPr lang="en-US" sz="2400" i="1" dirty="0"/>
              <a:t>W</a:t>
            </a:r>
            <a:r>
              <a:rPr lang="en-US" sz="2400" dirty="0"/>
              <a:t> that are possible when the system goes from a prescribed initial state to a prescribed final state. </a:t>
            </a:r>
          </a:p>
          <a:p>
            <a:r>
              <a:rPr lang="en-US" sz="2400" dirty="0"/>
              <a:t>It can be interpreted the totality of all these values as a point set on a line. </a:t>
            </a:r>
          </a:p>
          <a:p>
            <a:r>
              <a:rPr lang="en-US" sz="2400" dirty="0"/>
              <a:t>As a third property of simple systems, we would like to assume that in each possible case this point set is always connected. </a:t>
            </a:r>
          </a:p>
          <a:p>
            <a:r>
              <a:rPr lang="en-US" sz="2400" dirty="0"/>
              <a:t>The set of all values of </a:t>
            </a:r>
            <a:r>
              <a:rPr lang="en-US" sz="2400" i="1" dirty="0"/>
              <a:t>W </a:t>
            </a:r>
            <a:r>
              <a:rPr lang="en-US" sz="2400" dirty="0"/>
              <a:t>shall fill out a single interval that usually can be extended to infinity in both directions. </a:t>
            </a:r>
          </a:p>
        </p:txBody>
      </p:sp>
      <p:grpSp>
        <p:nvGrpSpPr>
          <p:cNvPr id="2" name="Group 38">
            <a:extLst>
              <a:ext uri="{FF2B5EF4-FFF2-40B4-BE49-F238E27FC236}">
                <a16:creationId xmlns:a16="http://schemas.microsoft.com/office/drawing/2014/main" id="{62B52225-6E1B-8B0D-9FC7-B7A0C53F7B5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1724FEE-A21C-C1EA-A362-0664A8745B36}"/>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913BF4A1-3F9C-1F98-0020-1F9CF105A8C7}"/>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4EAEB491-5DBF-7677-2599-2EEAA71DAC68}"/>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6BDF8943-078D-8571-2D0E-D123A354D9A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7033C298-C020-3009-E4B4-A83AC18E70C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A42BC92F-37AD-1912-7FD0-61F33AC5E438}"/>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EEBE1DBA-06A4-3AB6-DE2C-E5808521CF3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64A4EF2C-3931-6419-AE6A-9A486031D55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01EF21F4-C58B-46D9-44FB-1102EA6088B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709E5486-4D55-32B9-5A99-2FBED0E3BCC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E94EA7E-2227-0AE1-3E73-CACC20EEDBF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8B60CD37-5B20-0D4F-1ED1-86117D23AEAE}"/>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6ADB738-CCFE-14EB-D6EA-0C2ACD42213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94F9F879-58F3-71B7-0969-6924EC1B35C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795440D6-01E7-79D8-931E-395485ADBDD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FBB931B-7B32-68C3-3260-D190C9B050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1766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dissolve">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dissolve">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dissolve">
                                      <p:cBhvr>
                                        <p:cTn id="17" dur="500"/>
                                        <p:tgtEl>
                                          <p:spTgt spid="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xEl>
                                              <p:pRg st="3" end="3"/>
                                            </p:txEl>
                                          </p:spTgt>
                                        </p:tgtEl>
                                        <p:attrNameLst>
                                          <p:attrName>style.visibility</p:attrName>
                                        </p:attrNameLst>
                                      </p:cBhvr>
                                      <p:to>
                                        <p:strVal val="visible"/>
                                      </p:to>
                                    </p:set>
                                    <p:animEffect transition="in" filter="dissolve">
                                      <p:cBhvr>
                                        <p:cTn id="22" dur="500"/>
                                        <p:tgtEl>
                                          <p:spTgt spid="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xEl>
                                              <p:pRg st="4" end="4"/>
                                            </p:txEl>
                                          </p:spTgt>
                                        </p:tgtEl>
                                        <p:attrNameLst>
                                          <p:attrName>style.visibility</p:attrName>
                                        </p:attrNameLst>
                                      </p:cBhvr>
                                      <p:to>
                                        <p:strVal val="visible"/>
                                      </p:to>
                                    </p:set>
                                    <p:animEffect transition="in" filter="dissolve">
                                      <p:cBhvr>
                                        <p:cTn id="27"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2778</TotalTime>
  <Words>1251</Words>
  <Application>Microsoft Office PowerPoint</Application>
  <PresentationFormat>On-screen Show (4:3)</PresentationFormat>
  <Paragraphs>84</Paragraphs>
  <Slides>14</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0" baseType="lpstr">
      <vt:lpstr>Calibri</vt:lpstr>
      <vt:lpstr>Cambria Math</vt:lpstr>
      <vt:lpstr>Script MT Bold</vt:lpstr>
      <vt:lpstr>Times New Roman</vt:lpstr>
      <vt:lpstr>Blank Presentation</vt:lpstr>
      <vt:lpstr>Clip</vt:lpstr>
      <vt:lpstr>Mathematical  Description of Thermodynamic  Change of State</vt:lpstr>
      <vt:lpstr>Infusion of Analytical Ideas into Creation of Artificial Animals</vt:lpstr>
      <vt:lpstr>PowerPoint Presentation</vt:lpstr>
      <vt:lpstr>Outlines of the Science of Energetics  (1855)  by William John Macquorn Rankine</vt:lpstr>
      <vt:lpstr>Equivalent Macrosystems</vt:lpstr>
      <vt:lpstr>Equivalent Macrosystems</vt:lpstr>
      <vt:lpstr>Equivalent Macrosystems</vt:lpstr>
      <vt:lpstr>Change of State &amp; External Work</vt:lpstr>
      <vt:lpstr>James Watts Evaluation of An Artificial Horse</vt:lpstr>
      <vt:lpstr>Change of State &amp; External Work </vt:lpstr>
      <vt:lpstr>Need for Special Axioms</vt:lpstr>
      <vt:lpstr>Axioms for Derived State Properties</vt:lpstr>
      <vt:lpstr>Simple Thermodynamic System</vt:lpstr>
      <vt:lpstr>Simple Thermodynamic System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262</cp:revision>
  <cp:lastPrinted>2002-07-26T02:11:33Z</cp:lastPrinted>
  <dcterms:created xsi:type="dcterms:W3CDTF">2002-07-26T01:39:54Z</dcterms:created>
  <dcterms:modified xsi:type="dcterms:W3CDTF">2026-08-11T10:54:33Z</dcterms:modified>
</cp:coreProperties>
</file>