
<file path=[Content_Types].xml><?xml version="1.0" encoding="utf-8"?>
<Types xmlns="http://schemas.openxmlformats.org/package/2006/content-types">
  <Default Extension="1" ContentType="image/png"/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294" r:id="rId2"/>
    <p:sldId id="913" r:id="rId3"/>
    <p:sldId id="914" r:id="rId4"/>
    <p:sldId id="490" r:id="rId5"/>
    <p:sldId id="915" r:id="rId6"/>
    <p:sldId id="917" r:id="rId7"/>
    <p:sldId id="916" r:id="rId8"/>
    <p:sldId id="879" r:id="rId9"/>
    <p:sldId id="895" r:id="rId10"/>
    <p:sldId id="897" r:id="rId11"/>
    <p:sldId id="880" r:id="rId12"/>
    <p:sldId id="898" r:id="rId13"/>
    <p:sldId id="881" r:id="rId14"/>
    <p:sldId id="903" r:id="rId1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33CC"/>
    <a:srgbClr val="FFCC00"/>
    <a:srgbClr val="FEF8CE"/>
    <a:srgbClr val="FFCCFF"/>
    <a:srgbClr val="F8C778"/>
    <a:srgbClr val="FFCC99"/>
    <a:srgbClr val="FF9900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67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8/11/2026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7FA3CF-6EE3-484D-6E1A-511F20E3E4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4F6135-B293-BD48-45CE-0ABA259F5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DD45E-47A3-20DB-EFA1-5166100633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71AA8-6BD6-49B3-93DD-5D872B46D6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30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1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Mathematical  Description of </a:t>
            </a:r>
            <a:r>
              <a:rPr lang="en-US" altLang="en-US" sz="2800"/>
              <a:t>Thermodynamic Equilibrium</a:t>
            </a:r>
            <a:r>
              <a:rPr lang="en-US" altLang="en-US" sz="2800" dirty="0"/>
              <a:t>,</a:t>
            </a:r>
            <a:r>
              <a:rPr lang="en-US" altLang="en-US" sz="2800"/>
              <a:t> State …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>
                <a:latin typeface="Script MT Bold" panose="03040602040607080904" pitchFamily="66" charset="0"/>
              </a:rPr>
              <a:t>Professor</a:t>
            </a:r>
            <a:endParaRPr lang="en-US" altLang="en-US" sz="1600" i="1"/>
          </a:p>
          <a:p>
            <a:r>
              <a:rPr lang="en-US" altLang="en-US" sz="1600" i="1"/>
              <a:t>Mechanical Engineering Department</a:t>
            </a:r>
          </a:p>
          <a:p>
            <a:r>
              <a:rPr lang="en-US" altLang="en-US" sz="1600" i="1"/>
              <a:t>I I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5334000"/>
            <a:ext cx="8826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600" b="1" dirty="0">
                <a:solidFill>
                  <a:srgbClr val="FF9900"/>
                </a:solidFill>
                <a:latin typeface="Script MT Bold" panose="03040602040607080904" pitchFamily="66" charset="0"/>
              </a:rPr>
              <a:t>Methods to Develop Accurate Models for A Material 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62A26-8513-E35F-D8D6-7CE55B07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>
            <a:extLst>
              <a:ext uri="{FF2B5EF4-FFF2-40B4-BE49-F238E27FC236}">
                <a16:creationId xmlns:a16="http://schemas.microsoft.com/office/drawing/2014/main" id="{D668EE65-B2E1-C3F8-EBF4-C4999D02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37" y="219075"/>
            <a:ext cx="6697663" cy="685800"/>
          </a:xfrm>
        </p:spPr>
        <p:txBody>
          <a:bodyPr/>
          <a:lstStyle/>
          <a:p>
            <a:r>
              <a:rPr lang="en-US" altLang="en-US" sz="2800" dirty="0"/>
              <a:t>Long Lasting Equilibrium Conditions </a:t>
            </a:r>
          </a:p>
        </p:txBody>
      </p:sp>
      <p:pic>
        <p:nvPicPr>
          <p:cNvPr id="21507" name="Picture 2" descr="http://hyperphysics.phy-astr.gsu.edu/hbase/thermo/imgheat/pvtconr.gif">
            <a:extLst>
              <a:ext uri="{FF2B5EF4-FFF2-40B4-BE49-F238E27FC236}">
                <a16:creationId xmlns:a16="http://schemas.microsoft.com/office/drawing/2014/main" id="{EBD90F36-B36E-E793-81BF-A9C8F8D99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054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67B28466-854B-B410-2023-1776BDB7A6F6}"/>
              </a:ext>
            </a:extLst>
          </p:cNvPr>
          <p:cNvSpPr>
            <a:spLocks/>
          </p:cNvSpPr>
          <p:nvPr/>
        </p:nvSpPr>
        <p:spPr bwMode="auto">
          <a:xfrm>
            <a:off x="2479675" y="3303588"/>
            <a:ext cx="4433888" cy="1122362"/>
          </a:xfrm>
          <a:custGeom>
            <a:avLst/>
            <a:gdLst>
              <a:gd name="T0" fmla="*/ 0 w 4433454"/>
              <a:gd name="T1" fmla="*/ 1124522 h 1122218"/>
              <a:gd name="T2" fmla="*/ 749313 w 4433454"/>
              <a:gd name="T3" fmla="*/ 527561 h 1122218"/>
              <a:gd name="T4" fmla="*/ 749313 w 4433454"/>
              <a:gd name="T5" fmla="*/ 541431 h 1122218"/>
              <a:gd name="T6" fmla="*/ 1914922 w 4433454"/>
              <a:gd name="T7" fmla="*/ 527561 h 1122218"/>
              <a:gd name="T8" fmla="*/ 3163788 w 4433454"/>
              <a:gd name="T9" fmla="*/ 166591 h 1122218"/>
              <a:gd name="T10" fmla="*/ 4440404 w 4433454"/>
              <a:gd name="T11" fmla="*/ 0 h 11222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33454"/>
              <a:gd name="T19" fmla="*/ 0 h 1122218"/>
              <a:gd name="T20" fmla="*/ 4433454 w 4433454"/>
              <a:gd name="T21" fmla="*/ 1122218 h 11222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33454" h="1122218">
                <a:moveTo>
                  <a:pt x="0" y="1122218"/>
                </a:moveTo>
                <a:lnTo>
                  <a:pt x="748145" y="526473"/>
                </a:lnTo>
                <a:cubicBezTo>
                  <a:pt x="872836" y="429491"/>
                  <a:pt x="554181" y="540327"/>
                  <a:pt x="748145" y="540327"/>
                </a:cubicBezTo>
                <a:cubicBezTo>
                  <a:pt x="942109" y="540327"/>
                  <a:pt x="1510145" y="588818"/>
                  <a:pt x="1911927" y="526473"/>
                </a:cubicBezTo>
                <a:cubicBezTo>
                  <a:pt x="2313709" y="464128"/>
                  <a:pt x="2738582" y="254000"/>
                  <a:pt x="3158836" y="166255"/>
                </a:cubicBezTo>
                <a:cubicBezTo>
                  <a:pt x="3579090" y="78510"/>
                  <a:pt x="4433454" y="0"/>
                  <a:pt x="4433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8113F6B-EB17-EAC1-E5DD-54C968F65FAB}"/>
              </a:ext>
            </a:extLst>
          </p:cNvPr>
          <p:cNvSpPr>
            <a:spLocks/>
          </p:cNvSpPr>
          <p:nvPr/>
        </p:nvSpPr>
        <p:spPr bwMode="auto">
          <a:xfrm>
            <a:off x="2479675" y="2473325"/>
            <a:ext cx="3381375" cy="1966913"/>
          </a:xfrm>
          <a:custGeom>
            <a:avLst/>
            <a:gdLst>
              <a:gd name="T0" fmla="*/ 0 w 3380509"/>
              <a:gd name="T1" fmla="*/ 1960428 h 1967346"/>
              <a:gd name="T2" fmla="*/ 1015534 w 3380509"/>
              <a:gd name="T3" fmla="*/ 662683 h 1967346"/>
              <a:gd name="T4" fmla="*/ 1015534 w 3380509"/>
              <a:gd name="T5" fmla="*/ 662683 h 1967346"/>
              <a:gd name="T6" fmla="*/ 1725021 w 3380509"/>
              <a:gd name="T7" fmla="*/ 662683 h 1967346"/>
              <a:gd name="T8" fmla="*/ 1725021 w 3380509"/>
              <a:gd name="T9" fmla="*/ 662683 h 1967346"/>
              <a:gd name="T10" fmla="*/ 2295390 w 3380509"/>
              <a:gd name="T11" fmla="*/ 317535 h 1967346"/>
              <a:gd name="T12" fmla="*/ 3394391 w 3380509"/>
              <a:gd name="T13" fmla="*/ 0 h 1967346"/>
              <a:gd name="T14" fmla="*/ 3394391 w 3380509"/>
              <a:gd name="T15" fmla="*/ 0 h 19673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80509"/>
              <a:gd name="T25" fmla="*/ 0 h 1967346"/>
              <a:gd name="T26" fmla="*/ 3380509 w 3380509"/>
              <a:gd name="T27" fmla="*/ 1967346 h 196734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80509" h="1967346">
                <a:moveTo>
                  <a:pt x="0" y="1967346"/>
                </a:moveTo>
                <a:lnTo>
                  <a:pt x="1011381" y="665019"/>
                </a:lnTo>
                <a:lnTo>
                  <a:pt x="1717963" y="665019"/>
                </a:lnTo>
                <a:cubicBezTo>
                  <a:pt x="1812636" y="607292"/>
                  <a:pt x="2008909" y="429492"/>
                  <a:pt x="2286000" y="318655"/>
                </a:cubicBezTo>
                <a:cubicBezTo>
                  <a:pt x="2563091" y="207818"/>
                  <a:pt x="3380509" y="0"/>
                  <a:pt x="3380509" y="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966F09D4-FE23-285C-8F75-EEB949D298FB}"/>
              </a:ext>
            </a:extLst>
          </p:cNvPr>
          <p:cNvSpPr>
            <a:spLocks/>
          </p:cNvSpPr>
          <p:nvPr/>
        </p:nvSpPr>
        <p:spPr bwMode="auto">
          <a:xfrm>
            <a:off x="2479675" y="1890713"/>
            <a:ext cx="2909888" cy="2508250"/>
          </a:xfrm>
          <a:custGeom>
            <a:avLst/>
            <a:gdLst>
              <a:gd name="T0" fmla="*/ 0 w 2909454"/>
              <a:gd name="T1" fmla="*/ 2516922 h 2507673"/>
              <a:gd name="T2" fmla="*/ 1333216 w 2909454"/>
              <a:gd name="T3" fmla="*/ 444978 h 2507673"/>
              <a:gd name="T4" fmla="*/ 2916406 w 2909454"/>
              <a:gd name="T5" fmla="*/ 0 h 2507673"/>
              <a:gd name="T6" fmla="*/ 0 60000 65536"/>
              <a:gd name="T7" fmla="*/ 0 60000 65536"/>
              <a:gd name="T8" fmla="*/ 0 60000 65536"/>
              <a:gd name="T9" fmla="*/ 0 w 2909454"/>
              <a:gd name="T10" fmla="*/ 0 h 2507673"/>
              <a:gd name="T11" fmla="*/ 2909454 w 2909454"/>
              <a:gd name="T12" fmla="*/ 2507673 h 25076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09454" h="2507673">
                <a:moveTo>
                  <a:pt x="0" y="2507673"/>
                </a:moveTo>
                <a:cubicBezTo>
                  <a:pt x="422563" y="1684482"/>
                  <a:pt x="845127" y="861291"/>
                  <a:pt x="1330036" y="443346"/>
                </a:cubicBezTo>
                <a:cubicBezTo>
                  <a:pt x="1814945" y="25401"/>
                  <a:pt x="2909454" y="0"/>
                  <a:pt x="2909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64CD6AA-DE46-2A6F-53AC-EFB8DEBF59FF}"/>
              </a:ext>
            </a:extLst>
          </p:cNvPr>
          <p:cNvSpPr>
            <a:spLocks/>
          </p:cNvSpPr>
          <p:nvPr/>
        </p:nvSpPr>
        <p:spPr bwMode="auto">
          <a:xfrm>
            <a:off x="2438400" y="1600200"/>
            <a:ext cx="2743200" cy="2874963"/>
          </a:xfrm>
          <a:custGeom>
            <a:avLst/>
            <a:gdLst>
              <a:gd name="T0" fmla="*/ 0 w 2909454"/>
              <a:gd name="T1" fmla="*/ 25608984 h 2507673"/>
              <a:gd name="T2" fmla="*/ 489153 w 2909454"/>
              <a:gd name="T3" fmla="*/ 4527565 h 2507673"/>
              <a:gd name="T4" fmla="*/ 1070023 w 2909454"/>
              <a:gd name="T5" fmla="*/ 0 h 2507673"/>
              <a:gd name="T6" fmla="*/ 0 60000 65536"/>
              <a:gd name="T7" fmla="*/ 0 60000 65536"/>
              <a:gd name="T8" fmla="*/ 0 60000 65536"/>
              <a:gd name="T9" fmla="*/ 0 w 2909454"/>
              <a:gd name="T10" fmla="*/ 0 h 2507673"/>
              <a:gd name="T11" fmla="*/ 2909454 w 2909454"/>
              <a:gd name="T12" fmla="*/ 2507673 h 25076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09454" h="2507673">
                <a:moveTo>
                  <a:pt x="0" y="2507673"/>
                </a:moveTo>
                <a:cubicBezTo>
                  <a:pt x="422563" y="1684482"/>
                  <a:pt x="845127" y="861291"/>
                  <a:pt x="1330036" y="443346"/>
                </a:cubicBezTo>
                <a:cubicBezTo>
                  <a:pt x="1814945" y="25401"/>
                  <a:pt x="2909454" y="0"/>
                  <a:pt x="2909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BC942FD-028B-B78E-FE4F-C5ED5863FC1D}"/>
              </a:ext>
            </a:extLst>
          </p:cNvPr>
          <p:cNvSpPr>
            <a:spLocks/>
          </p:cNvSpPr>
          <p:nvPr/>
        </p:nvSpPr>
        <p:spPr bwMode="auto">
          <a:xfrm>
            <a:off x="4349750" y="3595688"/>
            <a:ext cx="1427163" cy="1703387"/>
          </a:xfrm>
          <a:custGeom>
            <a:avLst/>
            <a:gdLst>
              <a:gd name="T0" fmla="*/ 0 w 1427018"/>
              <a:gd name="T1" fmla="*/ 0 h 1704109"/>
              <a:gd name="T2" fmla="*/ 985273 w 1427018"/>
              <a:gd name="T3" fmla="*/ 1252244 h 1704109"/>
              <a:gd name="T4" fmla="*/ 1429338 w 1427018"/>
              <a:gd name="T5" fmla="*/ 1692594 h 1704109"/>
              <a:gd name="T6" fmla="*/ 0 60000 65536"/>
              <a:gd name="T7" fmla="*/ 0 60000 65536"/>
              <a:gd name="T8" fmla="*/ 0 60000 65536"/>
              <a:gd name="T9" fmla="*/ 0 w 1427018"/>
              <a:gd name="T10" fmla="*/ 0 h 1704109"/>
              <a:gd name="T11" fmla="*/ 1427018 w 1427018"/>
              <a:gd name="T12" fmla="*/ 1704109 h 17041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7018" h="1704109">
                <a:moveTo>
                  <a:pt x="0" y="0"/>
                </a:moveTo>
                <a:cubicBezTo>
                  <a:pt x="372918" y="488372"/>
                  <a:pt x="745837" y="976745"/>
                  <a:pt x="983673" y="1260763"/>
                </a:cubicBezTo>
                <a:cubicBezTo>
                  <a:pt x="1221509" y="1544781"/>
                  <a:pt x="1427018" y="1704109"/>
                  <a:pt x="1427018" y="1704109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7EB41DD-A6BA-FE75-3A43-CEF6A028F880}"/>
              </a:ext>
            </a:extLst>
          </p:cNvPr>
          <p:cNvSpPr>
            <a:spLocks/>
          </p:cNvSpPr>
          <p:nvPr/>
        </p:nvSpPr>
        <p:spPr bwMode="auto">
          <a:xfrm>
            <a:off x="3851275" y="2327276"/>
            <a:ext cx="2520950" cy="2508250"/>
          </a:xfrm>
          <a:custGeom>
            <a:avLst/>
            <a:gdLst>
              <a:gd name="T0" fmla="*/ 0 w 2604655"/>
              <a:gd name="T1" fmla="*/ 0 h 2507673"/>
              <a:gd name="T2" fmla="*/ 198054 w 2604655"/>
              <a:gd name="T3" fmla="*/ 290396 h 2507673"/>
              <a:gd name="T4" fmla="*/ 441813 w 2604655"/>
              <a:gd name="T5" fmla="*/ 958303 h 2507673"/>
              <a:gd name="T6" fmla="*/ 906479 w 2604655"/>
              <a:gd name="T7" fmla="*/ 1756887 h 2507673"/>
              <a:gd name="T8" fmla="*/ 1432083 w 2604655"/>
              <a:gd name="T9" fmla="*/ 2628073 h 25076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4655"/>
              <a:gd name="T16" fmla="*/ 0 h 2507673"/>
              <a:gd name="T17" fmla="*/ 2604655 w 2604655"/>
              <a:gd name="T18" fmla="*/ 2507673 h 25076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4655" h="2507673">
                <a:moveTo>
                  <a:pt x="0" y="0"/>
                </a:moveTo>
                <a:cubicBezTo>
                  <a:pt x="113145" y="62345"/>
                  <a:pt x="226291" y="124691"/>
                  <a:pt x="360218" y="277091"/>
                </a:cubicBezTo>
                <a:cubicBezTo>
                  <a:pt x="494145" y="429491"/>
                  <a:pt x="588819" y="681182"/>
                  <a:pt x="803564" y="914400"/>
                </a:cubicBezTo>
                <a:cubicBezTo>
                  <a:pt x="1018310" y="1147618"/>
                  <a:pt x="1348509" y="1410855"/>
                  <a:pt x="1648691" y="1676400"/>
                </a:cubicBezTo>
                <a:cubicBezTo>
                  <a:pt x="1948873" y="1941945"/>
                  <a:pt x="2276764" y="2224809"/>
                  <a:pt x="2604655" y="2507673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B3E47F9C-9B15-8ECD-5E0E-91633C9EBBA6}"/>
              </a:ext>
            </a:extLst>
          </p:cNvPr>
          <p:cNvSpPr>
            <a:spLocks/>
          </p:cNvSpPr>
          <p:nvPr/>
        </p:nvSpPr>
        <p:spPr bwMode="auto">
          <a:xfrm>
            <a:off x="4308475" y="1474788"/>
            <a:ext cx="2728913" cy="2827337"/>
          </a:xfrm>
          <a:custGeom>
            <a:avLst/>
            <a:gdLst>
              <a:gd name="T0" fmla="*/ 0 w 2729345"/>
              <a:gd name="T1" fmla="*/ 0 h 2826327"/>
              <a:gd name="T2" fmla="*/ 138193 w 2729345"/>
              <a:gd name="T3" fmla="*/ 264743 h 2826327"/>
              <a:gd name="T4" fmla="*/ 317854 w 2729345"/>
              <a:gd name="T5" fmla="*/ 599162 h 2826327"/>
              <a:gd name="T6" fmla="*/ 663338 w 2729345"/>
              <a:gd name="T7" fmla="*/ 1100787 h 2826327"/>
              <a:gd name="T8" fmla="*/ 1091742 w 2729345"/>
              <a:gd name="T9" fmla="*/ 1546674 h 2826327"/>
              <a:gd name="T10" fmla="*/ 1616886 w 2729345"/>
              <a:gd name="T11" fmla="*/ 2090098 h 2826327"/>
              <a:gd name="T12" fmla="*/ 2722441 w 2729345"/>
              <a:gd name="T13" fmla="*/ 2842530 h 28263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9345"/>
              <a:gd name="T22" fmla="*/ 0 h 2826327"/>
              <a:gd name="T23" fmla="*/ 2729345 w 2729345"/>
              <a:gd name="T24" fmla="*/ 2826327 h 282632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9345" h="2826327">
                <a:moveTo>
                  <a:pt x="0" y="0"/>
                </a:moveTo>
                <a:cubicBezTo>
                  <a:pt x="42718" y="81972"/>
                  <a:pt x="85436" y="163945"/>
                  <a:pt x="138545" y="263236"/>
                </a:cubicBezTo>
                <a:cubicBezTo>
                  <a:pt x="191654" y="362527"/>
                  <a:pt x="230909" y="457201"/>
                  <a:pt x="318654" y="595746"/>
                </a:cubicBezTo>
                <a:cubicBezTo>
                  <a:pt x="406400" y="734292"/>
                  <a:pt x="535709" y="937491"/>
                  <a:pt x="665018" y="1094509"/>
                </a:cubicBezTo>
                <a:cubicBezTo>
                  <a:pt x="794327" y="1251527"/>
                  <a:pt x="1094509" y="1537855"/>
                  <a:pt x="1094509" y="1537855"/>
                </a:cubicBezTo>
                <a:cubicBezTo>
                  <a:pt x="1253836" y="1701801"/>
                  <a:pt x="1348509" y="1863437"/>
                  <a:pt x="1620981" y="2078182"/>
                </a:cubicBezTo>
                <a:cubicBezTo>
                  <a:pt x="1893453" y="2292927"/>
                  <a:pt x="2311399" y="2559627"/>
                  <a:pt x="2729345" y="2826327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8A414C-36F8-D510-3865-117C8C0EC962}"/>
              </a:ext>
            </a:extLst>
          </p:cNvPr>
          <p:cNvSpPr>
            <a:spLocks/>
          </p:cNvSpPr>
          <p:nvPr/>
        </p:nvSpPr>
        <p:spPr bwMode="auto">
          <a:xfrm>
            <a:off x="4862513" y="1169988"/>
            <a:ext cx="2882900" cy="2493962"/>
          </a:xfrm>
          <a:custGeom>
            <a:avLst/>
            <a:gdLst>
              <a:gd name="T0" fmla="*/ 0 w 2881746"/>
              <a:gd name="T1" fmla="*/ 0 h 2493818"/>
              <a:gd name="T2" fmla="*/ 655348 w 2881746"/>
              <a:gd name="T3" fmla="*/ 901378 h 2493818"/>
              <a:gd name="T4" fmla="*/ 1324640 w 2881746"/>
              <a:gd name="T5" fmla="*/ 1580874 h 2493818"/>
              <a:gd name="T6" fmla="*/ 1952102 w 2881746"/>
              <a:gd name="T7" fmla="*/ 2066231 h 2493818"/>
              <a:gd name="T8" fmla="*/ 2900265 w 2881746"/>
              <a:gd name="T9" fmla="*/ 2496122 h 24938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1746"/>
              <a:gd name="T16" fmla="*/ 0 h 2493818"/>
              <a:gd name="T17" fmla="*/ 2881746 w 2881746"/>
              <a:gd name="T18" fmla="*/ 2493818 h 24938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1746" h="2493818">
                <a:moveTo>
                  <a:pt x="0" y="0"/>
                </a:moveTo>
                <a:cubicBezTo>
                  <a:pt x="215900" y="318655"/>
                  <a:pt x="431800" y="637310"/>
                  <a:pt x="651164" y="900546"/>
                </a:cubicBezTo>
                <a:cubicBezTo>
                  <a:pt x="870528" y="1163782"/>
                  <a:pt x="1101437" y="1385455"/>
                  <a:pt x="1316182" y="1579418"/>
                </a:cubicBezTo>
                <a:cubicBezTo>
                  <a:pt x="1530927" y="1773381"/>
                  <a:pt x="1678710" y="1911927"/>
                  <a:pt x="1939637" y="2064327"/>
                </a:cubicBezTo>
                <a:cubicBezTo>
                  <a:pt x="2200564" y="2216727"/>
                  <a:pt x="2541155" y="2355272"/>
                  <a:pt x="2881746" y="2493818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0188" name="Group 46">
            <a:extLst>
              <a:ext uri="{FF2B5EF4-FFF2-40B4-BE49-F238E27FC236}">
                <a16:creationId xmlns:a16="http://schemas.microsoft.com/office/drawing/2014/main" id="{68A843B3-BDD6-51D9-BCA2-61DC60DF4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0190" name="Group 8">
              <a:extLst>
                <a:ext uri="{FF2B5EF4-FFF2-40B4-BE49-F238E27FC236}">
                  <a16:creationId xmlns:a16="http://schemas.microsoft.com/office/drawing/2014/main" id="{CEE953FC-C06B-E392-99FB-DF526EC440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0193" name="Group 27">
                <a:extLst>
                  <a:ext uri="{FF2B5EF4-FFF2-40B4-BE49-F238E27FC236}">
                    <a16:creationId xmlns:a16="http://schemas.microsoft.com/office/drawing/2014/main" id="{2C551E34-3574-3F2D-C05F-F9E14BB95A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0203" name="Rectangle 10">
                  <a:extLst>
                    <a:ext uri="{FF2B5EF4-FFF2-40B4-BE49-F238E27FC236}">
                      <a16:creationId xmlns:a16="http://schemas.microsoft.com/office/drawing/2014/main" id="{A412C5DD-AAFF-5E8E-EED6-3E4F1315A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4" name="Rectangle 11">
                  <a:extLst>
                    <a:ext uri="{FF2B5EF4-FFF2-40B4-BE49-F238E27FC236}">
                      <a16:creationId xmlns:a16="http://schemas.microsoft.com/office/drawing/2014/main" id="{246E8B26-1526-227D-969B-A90068D10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4" name="Group 12">
                <a:extLst>
                  <a:ext uri="{FF2B5EF4-FFF2-40B4-BE49-F238E27FC236}">
                    <a16:creationId xmlns:a16="http://schemas.microsoft.com/office/drawing/2014/main" id="{6B0953EF-880F-2827-F4A6-E7DCFC3CD5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0201" name="Rectangle 13">
                  <a:extLst>
                    <a:ext uri="{FF2B5EF4-FFF2-40B4-BE49-F238E27FC236}">
                      <a16:creationId xmlns:a16="http://schemas.microsoft.com/office/drawing/2014/main" id="{52374B3D-5243-CBFF-2C0C-FF5ACCF1C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2" name="Rectangle 14">
                  <a:extLst>
                    <a:ext uri="{FF2B5EF4-FFF2-40B4-BE49-F238E27FC236}">
                      <a16:creationId xmlns:a16="http://schemas.microsoft.com/office/drawing/2014/main" id="{EFAAC26A-B9C2-30E4-82D1-B3E8D7E21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5" name="Group 15">
                <a:extLst>
                  <a:ext uri="{FF2B5EF4-FFF2-40B4-BE49-F238E27FC236}">
                    <a16:creationId xmlns:a16="http://schemas.microsoft.com/office/drawing/2014/main" id="{C81E107D-0E29-1581-7CD8-533483398A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199" name="Rectangle 16">
                  <a:extLst>
                    <a:ext uri="{FF2B5EF4-FFF2-40B4-BE49-F238E27FC236}">
                      <a16:creationId xmlns:a16="http://schemas.microsoft.com/office/drawing/2014/main" id="{9E97AD6F-922C-E582-36CA-9A2A087BA9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0" name="Rectangle 17">
                  <a:extLst>
                    <a:ext uri="{FF2B5EF4-FFF2-40B4-BE49-F238E27FC236}">
                      <a16:creationId xmlns:a16="http://schemas.microsoft.com/office/drawing/2014/main" id="{692D7128-F5B4-F13F-4442-117AA2952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6" name="Group 18">
                <a:extLst>
                  <a:ext uri="{FF2B5EF4-FFF2-40B4-BE49-F238E27FC236}">
                    <a16:creationId xmlns:a16="http://schemas.microsoft.com/office/drawing/2014/main" id="{1E2BD526-26CF-976D-264A-B8AE2AF1E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0197" name="Rectangle 19">
                  <a:extLst>
                    <a:ext uri="{FF2B5EF4-FFF2-40B4-BE49-F238E27FC236}">
                      <a16:creationId xmlns:a16="http://schemas.microsoft.com/office/drawing/2014/main" id="{0881AC67-9BD2-72F8-D4B3-2E7620CB7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198" name="Rectangle 20">
                  <a:extLst>
                    <a:ext uri="{FF2B5EF4-FFF2-40B4-BE49-F238E27FC236}">
                      <a16:creationId xmlns:a16="http://schemas.microsoft.com/office/drawing/2014/main" id="{9CE75560-5CCF-50B1-2A77-8648475596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0191" name="Rectangle 19458">
              <a:extLst>
                <a:ext uri="{FF2B5EF4-FFF2-40B4-BE49-F238E27FC236}">
                  <a16:creationId xmlns:a16="http://schemas.microsoft.com/office/drawing/2014/main" id="{2C6F66FA-D2E2-84BC-7A6D-A1FD1BB9C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CE5191F2-E612-3252-3DBA-246477D60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9906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65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D4F1-2D6D-3E50-DF06-C1C2D7B9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3">
            <a:extLst>
              <a:ext uri="{FF2B5EF4-FFF2-40B4-BE49-F238E27FC236}">
                <a16:creationId xmlns:a16="http://schemas.microsoft.com/office/drawing/2014/main" id="{19416428-7BDA-F700-E952-E374D2CE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24105"/>
            <a:ext cx="6400800" cy="842695"/>
          </a:xfrm>
        </p:spPr>
        <p:txBody>
          <a:bodyPr/>
          <a:lstStyle/>
          <a:p>
            <a:r>
              <a:rPr lang="en-US" altLang="en-US" sz="2800" dirty="0"/>
              <a:t>A (Easy) collection of Equilibrium States for Water: </a:t>
            </a:r>
            <a:r>
              <a:rPr lang="en-US" altLang="en-US" sz="2800" i="1" dirty="0"/>
              <a:t>p-T</a:t>
            </a:r>
            <a:r>
              <a:rPr lang="en-US" altLang="en-US" sz="2800" dirty="0"/>
              <a:t> Projection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EBDC6EC-A9EB-6671-7D8C-436544B1DD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228F01-4082-25FF-A078-AE41D04404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4400087-B7E9-9CC4-36F5-354826983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36AF1D2-ACEE-96D6-1217-FBD04FD66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5C1E575-2B6D-96C1-B607-87549FF3F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1813596-EEB2-BAA1-178B-39A5C80B2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97FCA55-A3DC-4EF6-1BA8-5A60B18AAF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9A2A93B-AEE5-4E91-1591-4ECC129D2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CAB4F5A-169F-8027-E65D-5E837D3E3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81EA8A1-7636-5EAD-DAD0-4B52A705F7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7962896-923E-39EE-345C-2CDED89A18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130FCE0-12C9-98B1-C9AB-66D1FEA28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ED8A957-6627-4347-56F8-DD428A4F0F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A79F000-6992-0E28-11F5-5E6D8B387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372CCF9-7B11-7C12-8A9A-B2E5113C8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B1F292E-7C9F-51E1-A25F-BFE9DE090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A1CCA3-175C-89D5-D59D-EC1330599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Phase Diagram for Water - Critical Point, Critical ...">
            <a:extLst>
              <a:ext uri="{FF2B5EF4-FFF2-40B4-BE49-F238E27FC236}">
                <a16:creationId xmlns:a16="http://schemas.microsoft.com/office/drawing/2014/main" id="{40109076-EED3-FAA0-BFB9-9141A5E45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90089"/>
            <a:ext cx="6553200" cy="529498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59CDA1-A983-86E5-F5E2-D0D0D099867D}"/>
              </a:ext>
            </a:extLst>
          </p:cNvPr>
          <p:cNvSpPr/>
          <p:nvPr/>
        </p:nvSpPr>
        <p:spPr bwMode="auto">
          <a:xfrm>
            <a:off x="2438400" y="1771650"/>
            <a:ext cx="3705225" cy="3409950"/>
          </a:xfrm>
          <a:custGeom>
            <a:avLst/>
            <a:gdLst>
              <a:gd name="csX0" fmla="*/ 0 w 3705225"/>
              <a:gd name="csY0" fmla="*/ 3409950 h 3409950"/>
              <a:gd name="csX1" fmla="*/ 561975 w 3705225"/>
              <a:gd name="csY1" fmla="*/ 3219450 h 3409950"/>
              <a:gd name="csX2" fmla="*/ 1238250 w 3705225"/>
              <a:gd name="csY2" fmla="*/ 2943225 h 3409950"/>
              <a:gd name="csX3" fmla="*/ 1924050 w 3705225"/>
              <a:gd name="csY3" fmla="*/ 2447925 h 3409950"/>
              <a:gd name="csX4" fmla="*/ 2457450 w 3705225"/>
              <a:gd name="csY4" fmla="*/ 1857375 h 3409950"/>
              <a:gd name="csX5" fmla="*/ 3248025 w 3705225"/>
              <a:gd name="csY5" fmla="*/ 771525 h 3409950"/>
              <a:gd name="csX6" fmla="*/ 3705225 w 3705225"/>
              <a:gd name="csY6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705225" h="3409950">
                <a:moveTo>
                  <a:pt x="0" y="3409950"/>
                </a:moveTo>
                <a:cubicBezTo>
                  <a:pt x="177800" y="3353593"/>
                  <a:pt x="355600" y="3297237"/>
                  <a:pt x="561975" y="3219450"/>
                </a:cubicBezTo>
                <a:cubicBezTo>
                  <a:pt x="768350" y="3141662"/>
                  <a:pt x="1011238" y="3071812"/>
                  <a:pt x="1238250" y="2943225"/>
                </a:cubicBezTo>
                <a:cubicBezTo>
                  <a:pt x="1465262" y="2814638"/>
                  <a:pt x="1720850" y="2628900"/>
                  <a:pt x="1924050" y="2447925"/>
                </a:cubicBezTo>
                <a:cubicBezTo>
                  <a:pt x="2127250" y="2266950"/>
                  <a:pt x="2236788" y="2136775"/>
                  <a:pt x="2457450" y="1857375"/>
                </a:cubicBezTo>
                <a:cubicBezTo>
                  <a:pt x="2678112" y="1577975"/>
                  <a:pt x="3040062" y="1081088"/>
                  <a:pt x="3248025" y="771525"/>
                </a:cubicBezTo>
                <a:cubicBezTo>
                  <a:pt x="3455988" y="461962"/>
                  <a:pt x="3580606" y="230981"/>
                  <a:pt x="3705225" y="0"/>
                </a:cubicBezTo>
              </a:path>
            </a:pathLst>
          </a:custGeom>
          <a:noFill/>
          <a:ln w="50800" cap="flat" cmpd="sng" algn="ctr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3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4">
            <a:extLst>
              <a:ext uri="{FF2B5EF4-FFF2-40B4-BE49-F238E27FC236}">
                <a16:creationId xmlns:a16="http://schemas.microsoft.com/office/drawing/2014/main" id="{B6A285A7-9FC3-F012-BF6C-E6A217CCABAF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066800"/>
            <a:ext cx="5334000" cy="4343400"/>
          </a:xfrm>
          <a:noFill/>
        </p:spPr>
      </p:pic>
      <p:sp>
        <p:nvSpPr>
          <p:cNvPr id="4107" name="Rectangle 2">
            <a:extLst>
              <a:ext uri="{FF2B5EF4-FFF2-40B4-BE49-F238E27FC236}">
                <a16:creationId xmlns:a16="http://schemas.microsoft.com/office/drawing/2014/main" id="{10D8CF00-4298-EE6A-BD7E-30550D586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80988"/>
            <a:ext cx="7772400" cy="609600"/>
          </a:xfrm>
        </p:spPr>
        <p:txBody>
          <a:bodyPr/>
          <a:lstStyle/>
          <a:p>
            <a:r>
              <a:rPr lang="en-US" altLang="en-US" sz="3200" i="1" dirty="0"/>
              <a:t>T-v</a:t>
            </a:r>
            <a:r>
              <a:rPr lang="en-US" altLang="en-US" sz="3200" dirty="0"/>
              <a:t> Projection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4BC82F1-5DD0-1B3F-BD92-67F4712CD51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9550" y="1081087"/>
            <a:ext cx="4800600" cy="490119"/>
          </a:xfrm>
        </p:spPr>
        <p:txBody>
          <a:bodyPr/>
          <a:lstStyle/>
          <a:p>
            <a:r>
              <a:rPr lang="en-US" altLang="en-US" sz="2400" dirty="0">
                <a:latin typeface="TimesNewRoman" charset="0"/>
              </a:rPr>
              <a:t>The </a:t>
            </a:r>
            <a:r>
              <a:rPr lang="en-US" altLang="en-US" sz="2400" b="1" i="1" dirty="0">
                <a:latin typeface="TimesNewRoman" charset="0"/>
              </a:rPr>
              <a:t>saturated liquid line:</a:t>
            </a:r>
            <a:endParaRPr lang="en-US" altLang="en-US" sz="2400" dirty="0">
              <a:latin typeface="TimesNewRoman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A93EA1A-035C-BCFA-865E-26D9F1CC4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494" y="3700310"/>
            <a:ext cx="4572000" cy="490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TimesNewRoman" charset="0"/>
              </a:rPr>
              <a:t>The </a:t>
            </a:r>
            <a:r>
              <a:rPr lang="en-US" b="1" i="1" kern="0" dirty="0">
                <a:latin typeface="TimesNewRoman" charset="0"/>
              </a:rPr>
              <a:t>saturated vapor line:</a:t>
            </a:r>
            <a:endParaRPr lang="en-US" kern="0" dirty="0">
              <a:latin typeface="TimesNewRoman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4D3ABEF-B1EC-18F4-3D83-6CF837D83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675" y="4932781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TimesNewRoman" charset="0"/>
              </a:rPr>
              <a:t>These two lines intersect at the </a:t>
            </a:r>
            <a:r>
              <a:rPr lang="en-US" b="1" i="1" kern="0" dirty="0">
                <a:latin typeface="TimesNewRoman" charset="0"/>
              </a:rPr>
              <a:t>critical point</a:t>
            </a:r>
            <a:r>
              <a:rPr lang="en-US" kern="0" dirty="0">
                <a:latin typeface="TimesNewRoman" charset="0"/>
              </a:rPr>
              <a:t> and form what is often called the “</a:t>
            </a:r>
            <a:r>
              <a:rPr lang="en-US" b="1" i="1" kern="0" dirty="0">
                <a:latin typeface="TimesNewRoman" charset="0"/>
              </a:rPr>
              <a:t>steam dome</a:t>
            </a:r>
            <a:r>
              <a:rPr lang="en-US" kern="0" dirty="0">
                <a:latin typeface="TimesNewRoman" charset="0"/>
              </a:rPr>
              <a:t>.”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716364-6007-9450-7341-518D036B1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912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TimesNewRoman" charset="0"/>
              </a:rPr>
              <a:t>The critical point of water is 374.14</a:t>
            </a:r>
            <a:r>
              <a:rPr lang="en-US" altLang="en-US" baseline="30000" dirty="0">
                <a:latin typeface="TimesNewRoman" charset="0"/>
              </a:rPr>
              <a:t>o</a:t>
            </a:r>
            <a:r>
              <a:rPr lang="en-US" altLang="en-US" dirty="0">
                <a:latin typeface="TimesNewRoman" charset="0"/>
              </a:rPr>
              <a:t>C, 22.09 MPa </a:t>
            </a: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6F742D93-C44F-B911-2BD7-B9511B3556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256F2BE-D147-8B48-A2F7-B35B5BD7D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1AD4063F-7963-ADBB-F7B7-E0F864845E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35B205C3-58DD-5C1F-0148-77B3F8696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1">
                  <a:extLst>
                    <a:ext uri="{FF2B5EF4-FFF2-40B4-BE49-F238E27FC236}">
                      <a16:creationId xmlns:a16="http://schemas.microsoft.com/office/drawing/2014/main" id="{0369BF7C-8CED-FB0B-5975-5C64F9E57F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8404D44D-F6C2-DA25-60D0-8D8B80BD29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A58084B5-37B2-1382-0CEB-37870302DE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14">
                  <a:extLst>
                    <a:ext uri="{FF2B5EF4-FFF2-40B4-BE49-F238E27FC236}">
                      <a16:creationId xmlns:a16="http://schemas.microsoft.com/office/drawing/2014/main" id="{CEC26601-B7B3-1649-D04B-CD4033B063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" name="Group 15">
                <a:extLst>
                  <a:ext uri="{FF2B5EF4-FFF2-40B4-BE49-F238E27FC236}">
                    <a16:creationId xmlns:a16="http://schemas.microsoft.com/office/drawing/2014/main" id="{1A799353-48C1-F566-EBCB-5EEC5BDD56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C14981-F7C2-D47B-DF65-970B2D8E2A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88A1BDC-DD7E-8CAF-8B1D-1B158C72C7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" name="Group 18">
                <a:extLst>
                  <a:ext uri="{FF2B5EF4-FFF2-40B4-BE49-F238E27FC236}">
                    <a16:creationId xmlns:a16="http://schemas.microsoft.com/office/drawing/2014/main" id="{C3776CF6-1EFA-8037-8740-EE0EBDFBF1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7634BE9E-4CFB-AF01-5A0D-73C53C5962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6" name="Rectangle 20">
                  <a:extLst>
                    <a:ext uri="{FF2B5EF4-FFF2-40B4-BE49-F238E27FC236}">
                      <a16:creationId xmlns:a16="http://schemas.microsoft.com/office/drawing/2014/main" id="{97EBF3FA-7F72-CDF0-A31E-E4BBC0C4AB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92B8A33F-7544-77B2-A52D-C64B1CE30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2B4D56D5-B1BA-8445-0BA7-BAB8A779B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9906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E1AAFAD8-DD31-1ACC-3EF6-07CE7F55DABD}"/>
              </a:ext>
            </a:extLst>
          </p:cNvPr>
          <p:cNvSpPr/>
          <p:nvPr/>
        </p:nvSpPr>
        <p:spPr bwMode="auto">
          <a:xfrm>
            <a:off x="5133643" y="1447800"/>
            <a:ext cx="3750338" cy="3398254"/>
          </a:xfrm>
          <a:prstGeom prst="rect">
            <a:avLst/>
          </a:prstGeom>
          <a:solidFill>
            <a:srgbClr val="FEF8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EFFC6EC-6A55-A3D0-39FF-CE0A524EA90D}"/>
              </a:ext>
            </a:extLst>
          </p:cNvPr>
          <p:cNvSpPr/>
          <p:nvPr/>
        </p:nvSpPr>
        <p:spPr bwMode="auto">
          <a:xfrm>
            <a:off x="5819775" y="2108200"/>
            <a:ext cx="479425" cy="1857375"/>
          </a:xfrm>
          <a:custGeom>
            <a:avLst/>
            <a:gdLst>
              <a:gd name="connsiteX0" fmla="*/ 0 w 478971"/>
              <a:gd name="connsiteY0" fmla="*/ 1857829 h 1857829"/>
              <a:gd name="connsiteX1" fmla="*/ 87085 w 478971"/>
              <a:gd name="connsiteY1" fmla="*/ 1494971 h 1857829"/>
              <a:gd name="connsiteX2" fmla="*/ 145142 w 478971"/>
              <a:gd name="connsiteY2" fmla="*/ 1030514 h 1857829"/>
              <a:gd name="connsiteX3" fmla="*/ 217714 w 478971"/>
              <a:gd name="connsiteY3" fmla="*/ 551543 h 1857829"/>
              <a:gd name="connsiteX4" fmla="*/ 290285 w 478971"/>
              <a:gd name="connsiteY4" fmla="*/ 159657 h 1857829"/>
              <a:gd name="connsiteX5" fmla="*/ 478971 w 478971"/>
              <a:gd name="connsiteY5" fmla="*/ 0 h 1857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8971" h="1857829">
                <a:moveTo>
                  <a:pt x="0" y="1857829"/>
                </a:moveTo>
                <a:cubicBezTo>
                  <a:pt x="31447" y="1745343"/>
                  <a:pt x="62895" y="1632857"/>
                  <a:pt x="87085" y="1494971"/>
                </a:cubicBezTo>
                <a:cubicBezTo>
                  <a:pt x="111275" y="1357085"/>
                  <a:pt x="123371" y="1187752"/>
                  <a:pt x="145142" y="1030514"/>
                </a:cubicBezTo>
                <a:cubicBezTo>
                  <a:pt x="166913" y="873276"/>
                  <a:pt x="193524" y="696686"/>
                  <a:pt x="217714" y="551543"/>
                </a:cubicBezTo>
                <a:cubicBezTo>
                  <a:pt x="241904" y="406400"/>
                  <a:pt x="246742" y="251581"/>
                  <a:pt x="290285" y="159657"/>
                </a:cubicBezTo>
                <a:cubicBezTo>
                  <a:pt x="333828" y="67733"/>
                  <a:pt x="406399" y="33866"/>
                  <a:pt x="478971" y="0"/>
                </a:cubicBezTo>
              </a:path>
            </a:pathLst>
          </a:custGeom>
          <a:noFill/>
          <a:ln w="412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</a:endParaRPr>
          </a:p>
        </p:txBody>
      </p:sp>
      <p:sp>
        <p:nvSpPr>
          <p:cNvPr id="14342" name="Freeform 6">
            <a:extLst>
              <a:ext uri="{FF2B5EF4-FFF2-40B4-BE49-F238E27FC236}">
                <a16:creationId xmlns:a16="http://schemas.microsoft.com/office/drawing/2014/main" id="{B2357B6F-A2FA-5CC1-99DE-CA5342E95B5F}"/>
              </a:ext>
            </a:extLst>
          </p:cNvPr>
          <p:cNvSpPr>
            <a:spLocks/>
          </p:cNvSpPr>
          <p:nvPr/>
        </p:nvSpPr>
        <p:spPr bwMode="auto">
          <a:xfrm>
            <a:off x="6299200" y="2108200"/>
            <a:ext cx="1916113" cy="1871663"/>
          </a:xfrm>
          <a:custGeom>
            <a:avLst/>
            <a:gdLst>
              <a:gd name="T0" fmla="*/ 1918610 w 1915886"/>
              <a:gd name="T1" fmla="*/ 1864198 h 1872343"/>
              <a:gd name="T2" fmla="*/ 1395351 w 1915886"/>
              <a:gd name="T3" fmla="*/ 1474019 h 1872343"/>
              <a:gd name="T4" fmla="*/ 959311 w 1915886"/>
              <a:gd name="T5" fmla="*/ 1040484 h 1872343"/>
              <a:gd name="T6" fmla="*/ 552329 w 1915886"/>
              <a:gd name="T7" fmla="*/ 563597 h 1872343"/>
              <a:gd name="T8" fmla="*/ 247091 w 1915886"/>
              <a:gd name="T9" fmla="*/ 216766 h 1872343"/>
              <a:gd name="T10" fmla="*/ 0 w 1915886"/>
              <a:gd name="T11" fmla="*/ 0 h 18723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15886"/>
              <a:gd name="T19" fmla="*/ 0 h 1872343"/>
              <a:gd name="T20" fmla="*/ 1915886 w 1915886"/>
              <a:gd name="T21" fmla="*/ 1872343 h 187234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15886" h="1872343">
                <a:moveTo>
                  <a:pt x="1915886" y="1872343"/>
                </a:moveTo>
                <a:cubicBezTo>
                  <a:pt x="1734457" y="1745343"/>
                  <a:pt x="1553028" y="1618343"/>
                  <a:pt x="1393371" y="1480457"/>
                </a:cubicBezTo>
                <a:cubicBezTo>
                  <a:pt x="1233714" y="1342571"/>
                  <a:pt x="1098248" y="1197429"/>
                  <a:pt x="957943" y="1045029"/>
                </a:cubicBezTo>
                <a:cubicBezTo>
                  <a:pt x="817638" y="892629"/>
                  <a:pt x="670076" y="703943"/>
                  <a:pt x="551543" y="566057"/>
                </a:cubicBezTo>
                <a:cubicBezTo>
                  <a:pt x="433010" y="428171"/>
                  <a:pt x="338667" y="312057"/>
                  <a:pt x="246743" y="217714"/>
                </a:cubicBezTo>
                <a:cubicBezTo>
                  <a:pt x="154819" y="123371"/>
                  <a:pt x="77409" y="61685"/>
                  <a:pt x="0" y="0"/>
                </a:cubicBezTo>
              </a:path>
            </a:pathLst>
          </a:cu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CB2AB4-2570-4F02-816F-B727FABDCE47}"/>
              </a:ext>
            </a:extLst>
          </p:cNvPr>
          <p:cNvSpPr/>
          <p:nvPr/>
        </p:nvSpPr>
        <p:spPr bwMode="auto">
          <a:xfrm>
            <a:off x="6172200" y="2080044"/>
            <a:ext cx="142875" cy="1218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9C8B8D-9EDC-F85F-E713-41F24196A53B}"/>
              </a:ext>
            </a:extLst>
          </p:cNvPr>
          <p:cNvSpPr txBox="1"/>
          <p:nvPr/>
        </p:nvSpPr>
        <p:spPr>
          <a:xfrm>
            <a:off x="361619" y="1694212"/>
            <a:ext cx="47720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If Macrosystem contains only one chemical matter,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Saturation Pressure is function of temperature or vice versa.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2400" b="1" i="1" dirty="0"/>
              <a:t>T = F(p)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1689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8" grpId="0"/>
      <p:bldP spid="9" grpId="0"/>
      <p:bldP spid="10" grpId="0"/>
      <p:bldP spid="23" grpId="0" animBg="1"/>
      <p:bldP spid="24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8A5D3-9422-63F7-AD90-C18DC56F6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C724F25-AA65-193F-4ECA-9FE09DAD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455400"/>
            <a:ext cx="5973009" cy="4839375"/>
          </a:xfrm>
          <a:prstGeom prst="rect">
            <a:avLst/>
          </a:prstGeom>
        </p:spPr>
      </p:pic>
      <p:sp>
        <p:nvSpPr>
          <p:cNvPr id="6149" name="Title 3">
            <a:extLst>
              <a:ext uri="{FF2B5EF4-FFF2-40B4-BE49-F238E27FC236}">
                <a16:creationId xmlns:a16="http://schemas.microsoft.com/office/drawing/2014/main" id="{C5373FFC-FF81-4CEC-B138-849EFC47A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24105"/>
            <a:ext cx="6400800" cy="842695"/>
          </a:xfrm>
        </p:spPr>
        <p:txBody>
          <a:bodyPr/>
          <a:lstStyle/>
          <a:p>
            <a:r>
              <a:rPr lang="en-US" altLang="en-US" sz="2800" dirty="0"/>
              <a:t>A (Easy) collection of Equilibrium States for Water: </a:t>
            </a:r>
            <a:r>
              <a:rPr lang="en-US" altLang="en-US" sz="2800" i="1" dirty="0"/>
              <a:t>p-T</a:t>
            </a:r>
            <a:r>
              <a:rPr lang="en-US" altLang="en-US" sz="2800" dirty="0"/>
              <a:t> Projection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F1FF387-35E5-7C91-CC10-9890F8FFB04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B8D36A7-9885-DF96-BEEE-9233054A54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0D3F4C8-869F-8AF0-133E-15B2B9AB61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7DEA0B3-6417-A3CA-D61F-1DB9490A8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23AF55A-A1BD-7E62-0A03-5766427AA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CB5B893-80E4-C724-B3A4-82A73D969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35E1B2A-9AEB-9540-F4E0-60A9B27018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B1291A6-8483-A851-D430-384F0ABE0D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B1C3BAC-0757-72D2-F2F5-5A563F8E82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D853A50-8BFB-7A17-350D-B0A2DEC3E2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51CE34B-6E76-2652-B49B-A7B8310F8D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B4070AD-A49A-614F-0396-20A5BE6F1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4C02D19-B1DA-3DA3-AC35-FBEA61071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5255197-F041-3454-8C7D-A542C0421B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EB319A9-186D-D0DA-D87C-441C073E01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BF16BC6-3024-2829-34CD-ED4A03F8A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6058F9-4D6A-9431-A1FD-D11382E2C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620BDA-E020-9891-DB36-4E80057A901E}"/>
              </a:ext>
            </a:extLst>
          </p:cNvPr>
          <p:cNvSpPr/>
          <p:nvPr/>
        </p:nvSpPr>
        <p:spPr bwMode="auto">
          <a:xfrm>
            <a:off x="2438400" y="1771650"/>
            <a:ext cx="3705225" cy="3409950"/>
          </a:xfrm>
          <a:custGeom>
            <a:avLst/>
            <a:gdLst>
              <a:gd name="csX0" fmla="*/ 0 w 3705225"/>
              <a:gd name="csY0" fmla="*/ 3409950 h 3409950"/>
              <a:gd name="csX1" fmla="*/ 561975 w 3705225"/>
              <a:gd name="csY1" fmla="*/ 3219450 h 3409950"/>
              <a:gd name="csX2" fmla="*/ 1238250 w 3705225"/>
              <a:gd name="csY2" fmla="*/ 2943225 h 3409950"/>
              <a:gd name="csX3" fmla="*/ 1924050 w 3705225"/>
              <a:gd name="csY3" fmla="*/ 2447925 h 3409950"/>
              <a:gd name="csX4" fmla="*/ 2457450 w 3705225"/>
              <a:gd name="csY4" fmla="*/ 1857375 h 3409950"/>
              <a:gd name="csX5" fmla="*/ 3248025 w 3705225"/>
              <a:gd name="csY5" fmla="*/ 771525 h 3409950"/>
              <a:gd name="csX6" fmla="*/ 3705225 w 3705225"/>
              <a:gd name="csY6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705225" h="3409950">
                <a:moveTo>
                  <a:pt x="0" y="3409950"/>
                </a:moveTo>
                <a:cubicBezTo>
                  <a:pt x="177800" y="3353593"/>
                  <a:pt x="355600" y="3297237"/>
                  <a:pt x="561975" y="3219450"/>
                </a:cubicBezTo>
                <a:cubicBezTo>
                  <a:pt x="768350" y="3141662"/>
                  <a:pt x="1011238" y="3071812"/>
                  <a:pt x="1238250" y="2943225"/>
                </a:cubicBezTo>
                <a:cubicBezTo>
                  <a:pt x="1465262" y="2814638"/>
                  <a:pt x="1720850" y="2628900"/>
                  <a:pt x="1924050" y="2447925"/>
                </a:cubicBezTo>
                <a:cubicBezTo>
                  <a:pt x="2127250" y="2266950"/>
                  <a:pt x="2236788" y="2136775"/>
                  <a:pt x="2457450" y="1857375"/>
                </a:cubicBezTo>
                <a:cubicBezTo>
                  <a:pt x="2678112" y="1577975"/>
                  <a:pt x="3040062" y="1081088"/>
                  <a:pt x="3248025" y="771525"/>
                </a:cubicBezTo>
                <a:cubicBezTo>
                  <a:pt x="3455988" y="461962"/>
                  <a:pt x="3580606" y="230981"/>
                  <a:pt x="3705225" y="0"/>
                </a:cubicBezTo>
              </a:path>
            </a:pathLst>
          </a:custGeom>
          <a:noFill/>
          <a:ln w="50800" cap="flat" cmpd="sng" algn="ctr">
            <a:solidFill>
              <a:srgbClr val="FFCC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45CE6A-52A6-1E12-09BF-B4868175C65A}"/>
              </a:ext>
            </a:extLst>
          </p:cNvPr>
          <p:cNvSpPr txBox="1"/>
          <p:nvPr/>
        </p:nvSpPr>
        <p:spPr>
          <a:xfrm>
            <a:off x="2438068" y="5314223"/>
            <a:ext cx="1475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C000"/>
                </a:solidFill>
              </a:rPr>
              <a:t>Triple Point, 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9F7A19-3228-8721-8643-FDD60779DE21}"/>
              </a:ext>
            </a:extLst>
          </p:cNvPr>
          <p:cNvSpPr txBox="1"/>
          <p:nvPr/>
        </p:nvSpPr>
        <p:spPr>
          <a:xfrm>
            <a:off x="6159500" y="1544330"/>
            <a:ext cx="1617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C000"/>
                </a:solidFill>
              </a:rPr>
              <a:t>Critical Point, A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BE11E77-9794-71C8-1DAF-9A2C7050AAFC}"/>
              </a:ext>
            </a:extLst>
          </p:cNvPr>
          <p:cNvSpPr/>
          <p:nvPr/>
        </p:nvSpPr>
        <p:spPr bwMode="auto">
          <a:xfrm rot="813418">
            <a:off x="3315346" y="2129743"/>
            <a:ext cx="2970509" cy="2634068"/>
          </a:xfrm>
          <a:custGeom>
            <a:avLst/>
            <a:gdLst>
              <a:gd name="csX0" fmla="*/ 0 w 3705225"/>
              <a:gd name="csY0" fmla="*/ 3409950 h 3409950"/>
              <a:gd name="csX1" fmla="*/ 561975 w 3705225"/>
              <a:gd name="csY1" fmla="*/ 3219450 h 3409950"/>
              <a:gd name="csX2" fmla="*/ 1238250 w 3705225"/>
              <a:gd name="csY2" fmla="*/ 2943225 h 3409950"/>
              <a:gd name="csX3" fmla="*/ 1924050 w 3705225"/>
              <a:gd name="csY3" fmla="*/ 2447925 h 3409950"/>
              <a:gd name="csX4" fmla="*/ 2457450 w 3705225"/>
              <a:gd name="csY4" fmla="*/ 1857375 h 3409950"/>
              <a:gd name="csX5" fmla="*/ 3248025 w 3705225"/>
              <a:gd name="csY5" fmla="*/ 771525 h 3409950"/>
              <a:gd name="csX6" fmla="*/ 3705225 w 3705225"/>
              <a:gd name="csY6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705225" h="3409950">
                <a:moveTo>
                  <a:pt x="0" y="3409950"/>
                </a:moveTo>
                <a:cubicBezTo>
                  <a:pt x="177800" y="3353593"/>
                  <a:pt x="355600" y="3297237"/>
                  <a:pt x="561975" y="3219450"/>
                </a:cubicBezTo>
                <a:cubicBezTo>
                  <a:pt x="768350" y="3141662"/>
                  <a:pt x="1011238" y="3071812"/>
                  <a:pt x="1238250" y="2943225"/>
                </a:cubicBezTo>
                <a:cubicBezTo>
                  <a:pt x="1465262" y="2814638"/>
                  <a:pt x="1720850" y="2628900"/>
                  <a:pt x="1924050" y="2447925"/>
                </a:cubicBezTo>
                <a:cubicBezTo>
                  <a:pt x="2127250" y="2266950"/>
                  <a:pt x="2236788" y="2136775"/>
                  <a:pt x="2457450" y="1857375"/>
                </a:cubicBezTo>
                <a:cubicBezTo>
                  <a:pt x="2678112" y="1577975"/>
                  <a:pt x="3040062" y="1081088"/>
                  <a:pt x="3248025" y="771525"/>
                </a:cubicBezTo>
                <a:cubicBezTo>
                  <a:pt x="3455988" y="461962"/>
                  <a:pt x="3580606" y="230981"/>
                  <a:pt x="3705225" y="0"/>
                </a:cubicBezTo>
              </a:path>
            </a:pathLst>
          </a:custGeom>
          <a:noFill/>
          <a:ln w="508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FE8E3EE-4E65-5434-53DC-A6E848D8E879}"/>
              </a:ext>
            </a:extLst>
          </p:cNvPr>
          <p:cNvSpPr/>
          <p:nvPr/>
        </p:nvSpPr>
        <p:spPr bwMode="auto">
          <a:xfrm rot="19940822">
            <a:off x="3034343" y="2198859"/>
            <a:ext cx="2970509" cy="2634068"/>
          </a:xfrm>
          <a:custGeom>
            <a:avLst/>
            <a:gdLst>
              <a:gd name="csX0" fmla="*/ 0 w 3705225"/>
              <a:gd name="csY0" fmla="*/ 3409950 h 3409950"/>
              <a:gd name="csX1" fmla="*/ 561975 w 3705225"/>
              <a:gd name="csY1" fmla="*/ 3219450 h 3409950"/>
              <a:gd name="csX2" fmla="*/ 1238250 w 3705225"/>
              <a:gd name="csY2" fmla="*/ 2943225 h 3409950"/>
              <a:gd name="csX3" fmla="*/ 1924050 w 3705225"/>
              <a:gd name="csY3" fmla="*/ 2447925 h 3409950"/>
              <a:gd name="csX4" fmla="*/ 2457450 w 3705225"/>
              <a:gd name="csY4" fmla="*/ 1857375 h 3409950"/>
              <a:gd name="csX5" fmla="*/ 3248025 w 3705225"/>
              <a:gd name="csY5" fmla="*/ 771525 h 3409950"/>
              <a:gd name="csX6" fmla="*/ 3705225 w 3705225"/>
              <a:gd name="csY6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705225" h="3409950">
                <a:moveTo>
                  <a:pt x="0" y="3409950"/>
                </a:moveTo>
                <a:cubicBezTo>
                  <a:pt x="177800" y="3353593"/>
                  <a:pt x="355600" y="3297237"/>
                  <a:pt x="561975" y="3219450"/>
                </a:cubicBezTo>
                <a:cubicBezTo>
                  <a:pt x="768350" y="3141662"/>
                  <a:pt x="1011238" y="3071812"/>
                  <a:pt x="1238250" y="2943225"/>
                </a:cubicBezTo>
                <a:cubicBezTo>
                  <a:pt x="1465262" y="2814638"/>
                  <a:pt x="1720850" y="2628900"/>
                  <a:pt x="1924050" y="2447925"/>
                </a:cubicBezTo>
                <a:cubicBezTo>
                  <a:pt x="2127250" y="2266950"/>
                  <a:pt x="2236788" y="2136775"/>
                  <a:pt x="2457450" y="1857375"/>
                </a:cubicBezTo>
                <a:cubicBezTo>
                  <a:pt x="2678112" y="1577975"/>
                  <a:pt x="3040062" y="1081088"/>
                  <a:pt x="3248025" y="771525"/>
                </a:cubicBezTo>
                <a:cubicBezTo>
                  <a:pt x="3455988" y="461962"/>
                  <a:pt x="3580606" y="230981"/>
                  <a:pt x="3705225" y="0"/>
                </a:cubicBezTo>
              </a:path>
            </a:pathLst>
          </a:cu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B748DD-F996-2E0D-2D77-469355ACD2A8}"/>
              </a:ext>
            </a:extLst>
          </p:cNvPr>
          <p:cNvSpPr txBox="1"/>
          <p:nvPr/>
        </p:nvSpPr>
        <p:spPr>
          <a:xfrm>
            <a:off x="3733800" y="5217693"/>
            <a:ext cx="1475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Triple Point, 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175CDF-C8B2-DE07-27BA-ABC24C5C93B6}"/>
              </a:ext>
            </a:extLst>
          </p:cNvPr>
          <p:cNvSpPr txBox="1"/>
          <p:nvPr/>
        </p:nvSpPr>
        <p:spPr>
          <a:xfrm>
            <a:off x="4158079" y="1323523"/>
            <a:ext cx="1617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Critical Point, 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BA0A676-EE02-CF4B-4CF4-52516E199DB9}"/>
              </a:ext>
            </a:extLst>
          </p:cNvPr>
          <p:cNvSpPr txBox="1"/>
          <p:nvPr/>
        </p:nvSpPr>
        <p:spPr>
          <a:xfrm>
            <a:off x="2286000" y="4004846"/>
            <a:ext cx="1475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33CC"/>
                </a:solidFill>
              </a:rPr>
              <a:t>Triple Point, 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7CCA48-8D27-01B4-3D96-1405983AB9A6}"/>
              </a:ext>
            </a:extLst>
          </p:cNvPr>
          <p:cNvSpPr txBox="1"/>
          <p:nvPr/>
        </p:nvSpPr>
        <p:spPr>
          <a:xfrm>
            <a:off x="6598885" y="2323356"/>
            <a:ext cx="16176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33CC"/>
                </a:solidFill>
              </a:rPr>
              <a:t>Critical Point, C</a:t>
            </a:r>
          </a:p>
        </p:txBody>
      </p:sp>
    </p:spTree>
    <p:extLst>
      <p:ext uri="{BB962C8B-B14F-4D97-AF65-F5344CB8AC3E}">
        <p14:creationId xmlns:p14="http://schemas.microsoft.com/office/powerpoint/2010/main" val="239642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8" grpId="0"/>
      <p:bldP spid="29" grpId="0" animBg="1"/>
      <p:bldP spid="30" grpId="0" animBg="1"/>
      <p:bldP spid="32" grpId="0"/>
      <p:bldP spid="34" grpId="0"/>
      <p:bldP spid="36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2FFECA-9AAE-6D57-DDEA-31AB7F37A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5670" y="2911585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Script MT Bold" panose="03040602040607080904" pitchFamily="66" charset="0"/>
              </a:rPr>
              <a:t>It is possible to Create A Mathematics for Macrosystem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E6EAE10-8387-17B7-F0DA-B4DF668F72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6BCD173-EB0C-98C8-9A88-F3DA54FA23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3F8EAE9-B8D0-DB7B-9AA4-A46831FB2A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80C327E-EFAA-6C99-3C0C-7124973427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064CDAB-C1ED-D43B-9D10-A0145C2BC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850B32D-4816-99A1-3ADF-8EEC03074D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2CF0D69-AADC-CEEE-4DA9-0C0A5BB796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3AE572C-7D3C-9817-C558-CB92793B7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FB13348-0362-1BB6-900D-154189101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8F7E2BD-59D0-C67F-6853-D3AA463537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74B6F9-A870-C287-24D3-7E17FFD0D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207523A-2D8F-5426-E003-F4414E6FE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10F2CB1-D6EA-0688-30E9-BD5623C32F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75C9017-7BDE-95C5-0897-C021633A6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67679D8-32FE-E2F5-DA51-08BF934C5F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DB01FD8-9846-FB7A-1914-970BF9100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B37ACA-C060-7D04-A207-D40EBB8FEE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077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CE5A8-2D4A-F5A3-86C9-7ECBD674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387C8FF-A999-AB3C-A64C-D2A0E6A74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455400"/>
            <a:ext cx="5973009" cy="4839375"/>
          </a:xfrm>
          <a:prstGeom prst="rect">
            <a:avLst/>
          </a:prstGeom>
        </p:spPr>
      </p:pic>
      <p:sp>
        <p:nvSpPr>
          <p:cNvPr id="6149" name="Title 3">
            <a:extLst>
              <a:ext uri="{FF2B5EF4-FFF2-40B4-BE49-F238E27FC236}">
                <a16:creationId xmlns:a16="http://schemas.microsoft.com/office/drawing/2014/main" id="{79123812-7EF8-F0E3-EBB3-5A1DE80A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24105"/>
            <a:ext cx="6400800" cy="842695"/>
          </a:xfrm>
        </p:spPr>
        <p:txBody>
          <a:bodyPr/>
          <a:lstStyle/>
          <a:p>
            <a:r>
              <a:rPr lang="en-US" altLang="en-US" sz="2800" dirty="0"/>
              <a:t>A Universal  (Easy) collection of Equilibrium States : </a:t>
            </a:r>
            <a:r>
              <a:rPr lang="en-US" altLang="en-US" sz="2800" i="1" dirty="0"/>
              <a:t>p-T</a:t>
            </a:r>
            <a:r>
              <a:rPr lang="en-US" altLang="en-US" sz="2800" dirty="0"/>
              <a:t> Projection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7293B6-F0B1-D59C-6ACE-7C7E336E6B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40512A5-5D9B-4AD0-6D7E-17D9862A2A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6853713-CA20-49AA-1173-F90EA7BAEF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4167338-143D-3205-69D5-92E4C3500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727CA6D-2104-3C14-CF4F-2F205A3E0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7366F8F-307A-DE5C-E094-338696D062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AE78960-E19B-014D-5492-AC3836EC49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52F6C6D-D188-5343-5ECA-BB4B30F25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AFCEF7F-B515-D6E1-D916-923C960019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1F50B7A-4664-339E-C45C-2EC8A0FA5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907CA3B-9F65-E0CC-54D9-668EEAA74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EF94501-8C09-B1A6-907F-A9FE5E9C38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AC61B3E-69C6-4D78-3ED3-B00AB9CB83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7E44702-CED6-5E28-5889-4A6EB7A9F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88AD231-62DB-583F-3D69-0742B97BA8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EAF74C2-3867-4174-2005-A200269AD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EA72EE9-A52D-9789-88D3-026CA0E84C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4F98E0D-8429-655E-EA0F-A4C176B933CB}"/>
              </a:ext>
            </a:extLst>
          </p:cNvPr>
          <p:cNvSpPr/>
          <p:nvPr/>
        </p:nvSpPr>
        <p:spPr bwMode="auto">
          <a:xfrm>
            <a:off x="2438400" y="1771650"/>
            <a:ext cx="3705225" cy="3409950"/>
          </a:xfrm>
          <a:custGeom>
            <a:avLst/>
            <a:gdLst>
              <a:gd name="csX0" fmla="*/ 0 w 3705225"/>
              <a:gd name="csY0" fmla="*/ 3409950 h 3409950"/>
              <a:gd name="csX1" fmla="*/ 561975 w 3705225"/>
              <a:gd name="csY1" fmla="*/ 3219450 h 3409950"/>
              <a:gd name="csX2" fmla="*/ 1238250 w 3705225"/>
              <a:gd name="csY2" fmla="*/ 2943225 h 3409950"/>
              <a:gd name="csX3" fmla="*/ 1924050 w 3705225"/>
              <a:gd name="csY3" fmla="*/ 2447925 h 3409950"/>
              <a:gd name="csX4" fmla="*/ 2457450 w 3705225"/>
              <a:gd name="csY4" fmla="*/ 1857375 h 3409950"/>
              <a:gd name="csX5" fmla="*/ 3248025 w 3705225"/>
              <a:gd name="csY5" fmla="*/ 771525 h 3409950"/>
              <a:gd name="csX6" fmla="*/ 3705225 w 3705225"/>
              <a:gd name="csY6" fmla="*/ 0 h 3409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705225" h="3409950">
                <a:moveTo>
                  <a:pt x="0" y="3409950"/>
                </a:moveTo>
                <a:cubicBezTo>
                  <a:pt x="177800" y="3353593"/>
                  <a:pt x="355600" y="3297237"/>
                  <a:pt x="561975" y="3219450"/>
                </a:cubicBezTo>
                <a:cubicBezTo>
                  <a:pt x="768350" y="3141662"/>
                  <a:pt x="1011238" y="3071812"/>
                  <a:pt x="1238250" y="2943225"/>
                </a:cubicBezTo>
                <a:cubicBezTo>
                  <a:pt x="1465262" y="2814638"/>
                  <a:pt x="1720850" y="2628900"/>
                  <a:pt x="1924050" y="2447925"/>
                </a:cubicBezTo>
                <a:cubicBezTo>
                  <a:pt x="2127250" y="2266950"/>
                  <a:pt x="2236788" y="2136775"/>
                  <a:pt x="2457450" y="1857375"/>
                </a:cubicBezTo>
                <a:cubicBezTo>
                  <a:pt x="2678112" y="1577975"/>
                  <a:pt x="3040062" y="1081088"/>
                  <a:pt x="3248025" y="771525"/>
                </a:cubicBezTo>
                <a:cubicBezTo>
                  <a:pt x="3455988" y="461962"/>
                  <a:pt x="3580606" y="230981"/>
                  <a:pt x="3705225" y="0"/>
                </a:cubicBezTo>
              </a:path>
            </a:pathLst>
          </a:custGeom>
          <a:noFill/>
          <a:ln w="508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348639-E089-EDDF-42EA-2B12BACC89B9}"/>
              </a:ext>
            </a:extLst>
          </p:cNvPr>
          <p:cNvSpPr txBox="1"/>
          <p:nvPr/>
        </p:nvSpPr>
        <p:spPr>
          <a:xfrm>
            <a:off x="2438068" y="5314223"/>
            <a:ext cx="1237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99"/>
                </a:solidFill>
              </a:rPr>
              <a:t>Triple Point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32D676-D062-AEF9-634D-5AA48B051386}"/>
              </a:ext>
            </a:extLst>
          </p:cNvPr>
          <p:cNvSpPr txBox="1"/>
          <p:nvPr/>
        </p:nvSpPr>
        <p:spPr>
          <a:xfrm>
            <a:off x="6159500" y="1544330"/>
            <a:ext cx="1378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99"/>
                </a:solidFill>
              </a:rPr>
              <a:t>Critical Point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CC9599-8F4E-1CC0-FB4F-A15A1FE427D0}"/>
              </a:ext>
            </a:extLst>
          </p:cNvPr>
          <p:cNvSpPr/>
          <p:nvPr/>
        </p:nvSpPr>
        <p:spPr bwMode="auto">
          <a:xfrm>
            <a:off x="1066800" y="2438400"/>
            <a:ext cx="707071" cy="2209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468AAE-958C-C36F-0FA0-295DE8E9A0AF}"/>
              </a:ext>
            </a:extLst>
          </p:cNvPr>
          <p:cNvSpPr/>
          <p:nvPr/>
        </p:nvSpPr>
        <p:spPr bwMode="auto">
          <a:xfrm>
            <a:off x="2326581" y="5981591"/>
            <a:ext cx="5000625" cy="6254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aphicFrame>
        <p:nvGraphicFramePr>
          <p:cNvPr id="23" name="Object 12">
            <a:extLst>
              <a:ext uri="{FF2B5EF4-FFF2-40B4-BE49-F238E27FC236}">
                <a16:creationId xmlns:a16="http://schemas.microsoft.com/office/drawing/2014/main" id="{E1CEF174-C4B3-79C4-B254-80CD120072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403403"/>
              </p:ext>
            </p:extLst>
          </p:nvPr>
        </p:nvGraphicFramePr>
        <p:xfrm>
          <a:off x="4614069" y="5786127"/>
          <a:ext cx="14478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672808" imgH="457002" progId="Equation.DSMT4">
                  <p:embed/>
                </p:oleObj>
              </mc:Choice>
              <mc:Fallback>
                <p:oleObj r:id="rId4" imgW="672808" imgH="457002" progId="Equation.DSMT4">
                  <p:embed/>
                  <p:pic>
                    <p:nvPicPr>
                      <p:cNvPr id="24588" name="Object 12">
                        <a:extLst>
                          <a:ext uri="{FF2B5EF4-FFF2-40B4-BE49-F238E27FC236}">
                            <a16:creationId xmlns:a16="http://schemas.microsoft.com/office/drawing/2014/main" id="{F65D1727-328F-F261-9FE5-FC16BFD215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4069" y="5786127"/>
                        <a:ext cx="1447800" cy="979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12">
                <a:extLst>
                  <a:ext uri="{FF2B5EF4-FFF2-40B4-BE49-F238E27FC236}">
                    <a16:creationId xmlns:a16="http://schemas.microsoft.com/office/drawing/2014/main" id="{84CC2162-80CF-F9FE-EA18-CBC9723FA80E}"/>
                  </a:ext>
                </a:extLst>
              </p:cNvPr>
              <p:cNvSpPr txBox="1"/>
              <p:nvPr/>
            </p:nvSpPr>
            <p:spPr bwMode="auto">
              <a:xfrm>
                <a:off x="419100" y="2938463"/>
                <a:ext cx="1447800" cy="979487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𝑠𝑎𝑡</m:t>
                          </m:r>
                        </m:sup>
                      </m:sSub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12">
                <a:extLst>
                  <a:ext uri="{FF2B5EF4-FFF2-40B4-BE49-F238E27FC236}">
                    <a16:creationId xmlns:a16="http://schemas.microsoft.com/office/drawing/2014/main" id="{84CC2162-80CF-F9FE-EA18-CBC9723FA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" y="2938463"/>
                <a:ext cx="1447800" cy="9794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1BC5BCC4-71D6-7BEE-C841-455F5E30E4AF}"/>
              </a:ext>
            </a:extLst>
          </p:cNvPr>
          <p:cNvSpPr txBox="1"/>
          <p:nvPr/>
        </p:nvSpPr>
        <p:spPr>
          <a:xfrm>
            <a:off x="1877795" y="4963723"/>
            <a:ext cx="897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9"/>
                </a:solidFill>
              </a:rPr>
              <a:t>~ 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DDBCD8-4DC8-F3C9-2E1A-C43852F50F2E}"/>
              </a:ext>
            </a:extLst>
          </p:cNvPr>
          <p:cNvSpPr txBox="1"/>
          <p:nvPr/>
        </p:nvSpPr>
        <p:spPr>
          <a:xfrm>
            <a:off x="5837151" y="1421219"/>
            <a:ext cx="897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9"/>
                </a:solidFill>
              </a:rPr>
              <a:t> 1</a:t>
            </a:r>
          </a:p>
        </p:txBody>
      </p:sp>
      <p:graphicFrame>
        <p:nvGraphicFramePr>
          <p:cNvPr id="39" name="Object 4">
            <a:extLst>
              <a:ext uri="{FF2B5EF4-FFF2-40B4-BE49-F238E27FC236}">
                <a16:creationId xmlns:a16="http://schemas.microsoft.com/office/drawing/2014/main" id="{1A06FE99-10DE-7C7F-8282-99ED668474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786680"/>
              </p:ext>
            </p:extLst>
          </p:nvPr>
        </p:nvGraphicFramePr>
        <p:xfrm>
          <a:off x="2224841" y="3412970"/>
          <a:ext cx="611346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58920" imgH="457200" progId="">
                  <p:embed/>
                </p:oleObj>
              </mc:Choice>
              <mc:Fallback>
                <p:oleObj r:id="rId7" imgW="2158920" imgH="457200" progId="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74341A4F-BFA5-39E3-D610-3EED0A475B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4841" y="3412970"/>
                        <a:ext cx="611346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676259C5-55F2-2F4A-A7D1-C3BBAAAA6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9641" y="2727170"/>
            <a:ext cx="4119563" cy="461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Wagner-Ambrose equation </a:t>
            </a:r>
          </a:p>
        </p:txBody>
      </p:sp>
    </p:spTree>
    <p:extLst>
      <p:ext uri="{BB962C8B-B14F-4D97-AF65-F5344CB8AC3E}">
        <p14:creationId xmlns:p14="http://schemas.microsoft.com/office/powerpoint/2010/main" val="1399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8" grpId="0"/>
      <p:bldP spid="25" grpId="0"/>
      <p:bldP spid="33" grpId="0"/>
      <p:bldP spid="37" grpId="0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D4F1-2D6D-3E50-DF06-C1C2D7B9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31B67B-1548-DF61-1549-E6F1EF7F9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Equilibrium State of the Macrosystem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81FB0C4-E178-8FF8-FC05-18F3884C4A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4" y="1184274"/>
                <a:ext cx="8594725" cy="5495164"/>
              </a:xfrm>
            </p:spPr>
            <p:txBody>
              <a:bodyPr/>
              <a:lstStyle/>
              <a:p>
                <a:r>
                  <a:rPr lang="en-US" sz="2400" dirty="0"/>
                  <a:t>Consider two macrosystems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</a:t>
                </a:r>
                <a:r>
                  <a:rPr lang="en-US" sz="2400" dirty="0"/>
                  <a:t> exchange the vector of the extensive variables </a:t>
                </a:r>
                <a:r>
                  <a:rPr lang="en-US" sz="2400" b="1" i="1" dirty="0"/>
                  <a:t>Q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….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It is already defined macrosystems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</a:t>
                </a:r>
                <a:r>
                  <a:rPr lang="en-US" sz="2400" dirty="0"/>
                  <a:t> as a union of a finite set of subsystems (phases).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&amp;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At each moment of time </a:t>
                </a:r>
                <a:r>
                  <a:rPr lang="en-US" sz="2400" i="1" dirty="0"/>
                  <a:t>t</a:t>
                </a:r>
                <a:r>
                  <a:rPr lang="en-US" sz="2400" dirty="0"/>
                  <a:t>, the reserves of the extensive variables describing the state of macrosystems are equal to 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X</a:t>
                </a:r>
                <a:r>
                  <a:rPr lang="en-US" sz="2400" i="1" dirty="0"/>
                  <a:t>(t), 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Y</a:t>
                </a:r>
                <a:r>
                  <a:rPr lang="en-US" sz="2400" i="1" dirty="0"/>
                  <a:t>(t)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temporal interaction between the macrosystem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 </a:t>
                </a:r>
                <a:r>
                  <a:rPr lang="en-US" sz="2400" dirty="0"/>
                  <a:t>leads to exchange of fluxes of each extensive variable.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𝑋𝑌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81FB0C4-E178-8FF8-FC05-18F3884C4A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4" y="1184274"/>
                <a:ext cx="8594725" cy="5495164"/>
              </a:xfrm>
              <a:blipFill>
                <a:blip r:embed="rId2"/>
                <a:stretch>
                  <a:fillRect l="-922" t="-887" r="-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EBDC6EC-A9EB-6671-7D8C-436544B1DD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228F01-4082-25FF-A078-AE41D04404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4400087-B7E9-9CC4-36F5-354826983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36AF1D2-ACEE-96D6-1217-FBD04FD66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5C1E575-2B6D-96C1-B607-87549FF3F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1813596-EEB2-BAA1-178B-39A5C80B2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97FCA55-A3DC-4EF6-1BA8-5A60B18AAF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9A2A93B-AEE5-4E91-1591-4ECC129D2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CAB4F5A-169F-8027-E65D-5E837D3E3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81EA8A1-7636-5EAD-DAD0-4B52A705F7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7962896-923E-39EE-345C-2CDED89A18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130FCE0-12C9-98B1-C9AB-66D1FEA28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ED8A957-6627-4347-56F8-DD428A4F0F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A79F000-6992-0E28-11F5-5E6D8B387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372CCF9-7B11-7C12-8A9A-B2E5113C8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B1F292E-7C9F-51E1-A25F-BFE9DE090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A1CCA3-175C-89D5-D59D-EC1330599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02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6CA4B-4933-FB34-6B3C-0F6229C84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607E38-A8CB-B62A-C763-09D93EF16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Equilibrium State of the Macrosystem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FBAB09B-D379-6942-2BFD-A963E4F004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84274"/>
                <a:ext cx="8594725" cy="50641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&amp;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𝑋𝑌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 The direction of flux determines the sign of the flux.</a:t>
                </a:r>
              </a:p>
              <a:p>
                <a:r>
                  <a:rPr lang="en-US" sz="2400" dirty="0"/>
                  <a:t>The positive sign of each flux; thus, if the edges are directed from </a:t>
                </a:r>
                <a:r>
                  <a:rPr lang="en-US" sz="2400" i="1" dirty="0"/>
                  <a:t>X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Y</a:t>
                </a:r>
                <a:r>
                  <a:rPr lang="en-US" sz="2400" dirty="0"/>
                  <a:t>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𝑋𝑌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 equilibrium state shall be a state (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X</a:t>
                </a:r>
                <a:r>
                  <a:rPr lang="en-US" sz="2400" i="1" dirty="0"/>
                  <a:t>, 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Y</a:t>
                </a:r>
                <a:r>
                  <a:rPr lang="en-US" sz="2400" dirty="0"/>
                  <a:t>) in which the sum of fluxes at each moment of time </a:t>
                </a:r>
                <a:r>
                  <a:rPr lang="en-US" sz="2400" i="1" dirty="0"/>
                  <a:t>t</a:t>
                </a:r>
                <a:r>
                  <a:rPr lang="en-US" sz="2400" dirty="0"/>
                  <a:t> for each ν = 0,...,N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FBAB09B-D379-6942-2BFD-A963E4F004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84274"/>
                <a:ext cx="8594725" cy="5064125"/>
              </a:xfrm>
              <a:blipFill>
                <a:blip r:embed="rId2"/>
                <a:stretch>
                  <a:fillRect l="-922" r="-1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92A114F-9D64-0B6E-3170-9C101183FE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F77672-A6A4-5CE7-949E-AFB6A6D522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1A1A518-74F7-D8B9-1167-3FE1CB8860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B8D3164-5B54-B205-1900-FCA611C571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8F96E03-F8D5-4AF5-2123-6469DE51B6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EBBB5B4-EE97-0A7A-4C57-1C682BC81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D7B2BCA-70FF-EC31-FFA3-5BB60FEAC3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BF80A26-8011-621A-9C8F-B1CA37D4EB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D822629-4E55-5712-2BB6-0C6F5B7F1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5342278-2CFB-1790-7428-3EDCFC7761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4401D3F-A4DF-A4FF-C548-3FFA1FE5F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3D99A13-C9AE-8DD2-6B27-2B46F7514C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1689973-AC69-7A75-F3B7-C8A8E92CCF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DDF3CCB-A34C-1812-480C-3267CB6587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29C7F60-B2B2-28AD-2BC4-F18D4AA0E3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0BCB780-1FD2-487A-8E29-AC0B99BBBE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2F7D15-0CCE-B286-613B-237F57D894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23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F3C8-8FCD-FE1A-A80D-FE147AD6B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B47B99-DD11-D989-E339-4B99CB3E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Equilibrium State of the Macrosystem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8806557-E7CE-6ABB-9033-3D4B96FC75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4" y="1184274"/>
                <a:ext cx="8594725" cy="5445126"/>
              </a:xfrm>
            </p:spPr>
            <p:txBody>
              <a:bodyPr/>
              <a:lstStyle/>
              <a:p>
                <a:r>
                  <a:rPr lang="en-US" sz="2400" dirty="0"/>
                  <a:t>An equilibrium state shall be a state (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X</a:t>
                </a:r>
                <a:r>
                  <a:rPr lang="en-US" sz="2400" i="1" dirty="0"/>
                  <a:t>, </a:t>
                </a:r>
                <a:r>
                  <a:rPr lang="en-US" sz="2400" b="1" i="1" dirty="0"/>
                  <a:t>Q</a:t>
                </a:r>
                <a:r>
                  <a:rPr lang="en-US" sz="2400" i="1" baseline="-25000" dirty="0"/>
                  <a:t>Y</a:t>
                </a:r>
                <a:r>
                  <a:rPr lang="en-US" sz="2400" dirty="0"/>
                  <a:t>) in which the sum of fluxes at each moment of time </a:t>
                </a:r>
                <a:r>
                  <a:rPr lang="en-US" sz="2400" i="1" dirty="0"/>
                  <a:t>t</a:t>
                </a:r>
                <a:r>
                  <a:rPr lang="en-US" sz="2400" dirty="0"/>
                  <a:t> for each </a:t>
                </a:r>
                <a:r>
                  <a:rPr lang="en-US" sz="2400" i="1" dirty="0"/>
                  <a:t>ν = 0,...,N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eqAr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Thus, the equilibrium in the macrosystem is considered dynamic.</a:t>
                </a:r>
              </a:p>
              <a:p>
                <a:r>
                  <a:rPr lang="en-US" sz="2400" dirty="0"/>
                  <a:t>There may be time independent random flow of fluxes across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Y, </a:t>
                </a:r>
                <a:r>
                  <a:rPr lang="en-US" sz="2400" dirty="0"/>
                  <a:t>with a distribution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The equilibrium condition can be defined as follows:</a:t>
                </a:r>
              </a:p>
              <a:p>
                <a:r>
                  <a:rPr lang="en-US" sz="2400" dirty="0"/>
                  <a:t>at the any level of sets of subsystems (phases) of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  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, a vector of fluxes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</m:d>
                  </m:oMath>
                </a14:m>
                <a:r>
                  <a:rPr lang="en-US" sz="2400" dirty="0"/>
                  <a:t> is described by a time-independent distribution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 with expectation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8806557-E7CE-6ABB-9033-3D4B96FC75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4" y="1184274"/>
                <a:ext cx="8594725" cy="5445126"/>
              </a:xfrm>
              <a:blipFill>
                <a:blip r:embed="rId2"/>
                <a:stretch>
                  <a:fillRect l="-1064" t="-895" r="-780" b="-3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D29499D-924E-60D9-DB7A-2EEE59646A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EB0C7D-BB9D-492B-D250-E46DFBF82D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512BC96-F64A-C5FA-27C4-1864AEB2C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5B4CFE9-91EF-4F37-2F49-D29558716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267D319-2753-644C-3108-411328A5D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15184DD-554D-1638-7784-25709EB7C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EA0DB30-EF25-F1C0-2515-5144F4BD70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493F4E9-02DF-BAAA-9DF1-C3F48BB496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9B6D080-FC56-1DCD-90BC-69CC0CD18F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124CF82-D951-C7B9-76E2-FF4B44234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42309D1-1A9D-56B2-BE26-6A31B4757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80047EF-B668-E8D1-AA6E-2F8030DEF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482CB33-38C7-E71C-071E-8281A75B6D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22DEF32-F340-4267-3CA5-96C6F0842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F377F54-78E1-6374-FA6F-F78D43DBAE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F1C47C5-065C-D5EF-76BE-4CDC6B720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C8B8BA-980C-D5D0-2576-FCAB69F55A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675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FB73-E547-46DF-A4F7-0440E49F5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B0A3F3-72D2-9659-35E1-2EB511D4D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Equilibrium State of the Macrosystem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8C6E426-D1B3-FE85-11B0-87F257180B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29956"/>
                <a:ext cx="8458200" cy="5061712"/>
              </a:xfrm>
            </p:spPr>
            <p:txBody>
              <a:bodyPr/>
              <a:lstStyle/>
              <a:p>
                <a:r>
                  <a:rPr lang="en-US" sz="2400" dirty="0"/>
                  <a:t>Note that the fluxes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the random variable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 , which describes the fluxes distribution, are vectors. </a:t>
                </a:r>
              </a:p>
              <a:p>
                <a:r>
                  <a:rPr lang="en-US" sz="2400" dirty="0"/>
                  <a:t>At this level of subsystems, we can assume that a large number of factors affects the distribution of fluxes.</a:t>
                </a:r>
              </a:p>
              <a:p>
                <a:r>
                  <a:rPr lang="en-US" sz="2400" dirty="0"/>
                  <a:t>This means that the distribution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can be described by a multivariate normal distribution. </a:t>
                </a:r>
              </a:p>
              <a:p>
                <a:r>
                  <a:rPr lang="en-US" sz="2400" dirty="0"/>
                  <a:t>The parameters of this distribution are the expectation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</m:acc>
                      </m:e>
                    </m:d>
                  </m:oMath>
                </a14:m>
                <a:r>
                  <a:rPr lang="en-US" sz="2400" dirty="0"/>
                  <a:t>, which determines fluxes at the level of subsystems of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</a:t>
                </a:r>
                <a:r>
                  <a:rPr lang="en-US" sz="2400" dirty="0"/>
                  <a:t> in accordance with, and the covariance matrix Cov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8C6E426-D1B3-FE85-11B0-87F257180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29956"/>
                <a:ext cx="8458200" cy="5061712"/>
              </a:xfrm>
              <a:blipFill>
                <a:blip r:embed="rId2"/>
                <a:stretch>
                  <a:fillRect l="-937" t="-1687" r="-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E9A0600-9F3C-F78F-837D-A3419567E2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D25E737-34AB-AEC8-99A0-18B3095CC8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F86DF50-F18B-F98B-62FD-64F0AEDB98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8140BF7-E676-AA3B-2825-0DB3D40525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DCAC01A-044D-185F-D1B1-3277325AE8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1C2E4C5-AFD7-1A15-3717-F9D793CFB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80C558E-C588-90B9-672F-CDC4D0FF8F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63ED027-2DE0-CE17-8EA2-F9380902F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F1FF201-CDF3-32B7-DDAF-E1E6ECDEF2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0C4E4E8-3A82-4F46-A6ED-901FEE3F3C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F6FED34-45CA-F678-A52B-BEFEBBE363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377578D-904F-C61F-963C-314C255CD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EB5EE8B-6F4F-BE2A-AAF6-1FDA53FB26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784CA49-A177-05A2-E51D-7BEA4A13E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CB8D129-7984-30C5-2AE8-DEE2300A0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6289204-1C49-987A-8E61-F729ACD5B6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27EB03-994E-CA5D-D59F-331723CCCC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383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F0732-F342-F8A6-0F5A-3BFC15D5A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E2ACEB-E1C5-CC3D-0496-F6282EE6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Equilibrium State of the Macrosystem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D67AD63-2008-8FB4-FBA4-A97AA06884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54938"/>
                <a:ext cx="8458200" cy="5061712"/>
              </a:xfrm>
            </p:spPr>
            <p:txBody>
              <a:bodyPr/>
              <a:lstStyle/>
              <a:p>
                <a:r>
                  <a:rPr lang="en-US" sz="2400" dirty="0"/>
                  <a:t>If the equilibrium condition is satisfied for a macrosystem </a:t>
                </a:r>
                <a:r>
                  <a:rPr lang="en-US" sz="2400" i="1" dirty="0"/>
                  <a:t>X</a:t>
                </a:r>
                <a:r>
                  <a:rPr lang="en-US" sz="2400" dirty="0"/>
                  <a:t> when interacting with each macrosystem from its environment, then such a macrosystem is called closed. </a:t>
                </a:r>
              </a:p>
              <a:p>
                <a:r>
                  <a:rPr lang="en-US" sz="2400" dirty="0"/>
                  <a:t>If, for a macrosystem </a:t>
                </a:r>
                <a:r>
                  <a:rPr lang="en-US" sz="2400" i="1" dirty="0"/>
                  <a:t>X</a:t>
                </a:r>
                <a:r>
                  <a:rPr lang="en-US" sz="2400" dirty="0"/>
                  <a:t>, all its subsystems are in equilibrium when interacting with each other.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it can be said that this macrosystem is in a state of internal equilibrium. </a:t>
                </a:r>
              </a:p>
              <a:p>
                <a:r>
                  <a:rPr lang="en-US" sz="2400" dirty="0"/>
                  <a:t>For a macrosystem in internally equilibrium, all fluxes can be observed only at the boundaries of the macrosystem and its environment.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D67AD63-2008-8FB4-FBA4-A97AA06884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54938"/>
                <a:ext cx="8458200" cy="5061712"/>
              </a:xfrm>
              <a:blipFill>
                <a:blip r:embed="rId2"/>
                <a:stretch>
                  <a:fillRect l="-937" t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0AF0B4A-C3EC-B36D-FE02-AEAEBCA2FC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8C05280-5FC9-8376-D60E-77261B0133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25999CC-8605-10F0-6ACA-32E708E57C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16A90F3-C8A9-F09F-D23D-B3304782AE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2BE3B27-3D7A-0F0E-6064-E91873728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6ACA964-D5A2-14C5-0FA5-4D1178109B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663A89B-65BC-1A9D-8CC5-FC8B0F007D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98DCC82-C5C7-78E2-6845-D90D8213B9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84649E9-F513-92DB-3D06-AE2234EEA3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FF68D68-1528-0C7B-0DF8-D77EC7C4CB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D0EF1DF-BFC2-44BB-2659-9D8EF6B85B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E479AD9-694D-D4DE-ABAF-71FCC190F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D2A8F30-AA68-9DCA-34FC-FE388A55E7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195FBA9-17EA-6504-3B5B-64DF7497C3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9DFCD15-3446-BB13-2BB4-4E2E758852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9DFC642-7E17-4865-FE0F-957C75AF3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256A85-BFE3-82B1-2802-9FB84E5A7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228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1FC6E-EC15-5300-1F73-47A2DE63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8D7581-FB93-35CB-FE96-9A9BE35F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Equivalent Macrosystems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2FDC663-C127-B88E-7BF1-A86A905000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5" y="1164464"/>
                <a:ext cx="8593399" cy="5724524"/>
              </a:xfrm>
            </p:spPr>
            <p:txBody>
              <a:bodyPr/>
              <a:lstStyle/>
              <a:p>
                <a:r>
                  <a:rPr lang="en-US" sz="2400" dirty="0"/>
                  <a:t>Two systems </a:t>
                </a:r>
                <a:r>
                  <a:rPr lang="en-US" sz="2400" i="1" dirty="0"/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Y</a:t>
                </a:r>
                <a:r>
                  <a:rPr lang="en-US" sz="2400" dirty="0"/>
                  <a:t> shall be called “equivalent” when there exists a one-to-one correspondence between their phases, in the sense of equation, and moreover when the corresponding measures to all the properties of phases (subsystems) must be subject to mathematical  conditions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…….. ………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functions </a:t>
                </a:r>
                <a:r>
                  <a:rPr lang="en-US" sz="2400" i="1" dirty="0"/>
                  <a:t>G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shall be chosen in such a way that when one varies the </a:t>
                </a:r>
                <a:r>
                  <a:rPr lang="en-US" sz="2400" i="1" dirty="0" err="1"/>
                  <a:t>q</a:t>
                </a:r>
                <a:r>
                  <a:rPr lang="en-US" sz="2400" i="1" baseline="-25000" dirty="0" err="1"/>
                  <a:t>ij</a:t>
                </a:r>
                <a:r>
                  <a:rPr lang="en-US" sz="2400" dirty="0"/>
                  <a:t> a one-to-one correspondence exists between the possible systems of values for: in order for equilibrium to be possible. 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2FDC663-C127-B88E-7BF1-A86A905000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5" y="1164464"/>
                <a:ext cx="8593399" cy="5724524"/>
              </a:xfrm>
              <a:blipFill>
                <a:blip r:embed="rId2"/>
                <a:stretch>
                  <a:fillRect l="-922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264C447-01CF-3DA7-2519-F870EAF374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46EBB9A-B630-0D0C-9499-77B30120D4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9E2269F-5F3E-A5D9-D9F4-B4890B3F2A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8F43B9C-FFBF-1FA9-D473-5B84263AF9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97D92D3-155B-A367-1096-291667F01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8F8A63A-7B11-0DB6-39DB-86B0524BB4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888AF23-01E7-219C-C327-86FF4F028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6467830-E34B-CEE5-D554-ADA853FB38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CB67A09-592B-7355-81AB-D22AAD076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C515D3C-9A99-32E8-82C3-04D209FD9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09C7D8E-CA94-C87E-965F-1F4BBE078B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816EF2E-DD96-F47D-A3D5-1891CE0556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B7C70EE-753D-A623-9C65-A9C43D41D4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C72D75A-3EA3-BF39-E6B1-178144AA7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DF1B888-FD58-3F8A-01D2-BBF984405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9AE460F-FDCE-7271-CC85-69F80E6E1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204573-6881-3676-60C3-FACB2862C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172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3DA3A-39D4-889A-0DDB-671FFC6FF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4EA2F6F-E9AA-457A-A026-595672A1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Equivalent Macrosystems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6457062-D8E8-AC79-B533-B0D7D5BFA3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6" y="1164464"/>
                <a:ext cx="4282412" cy="207525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/>
                  <a:t>…….. ………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6457062-D8E8-AC79-B533-B0D7D5BFA3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6" y="1164464"/>
                <a:ext cx="4282412" cy="2075257"/>
              </a:xfrm>
              <a:blipFill>
                <a:blip r:embed="rId2"/>
                <a:stretch>
                  <a:fillRect b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231A6264-B2E6-07C7-7AD7-4CF4CDC3182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3717CFF-8BDA-B106-AD87-97722CFEF9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C949645-2CCF-5C0F-2F4E-AE8EEAADBB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64182E7-ED92-4365-73D7-BD94DE1A3E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FC4D0E0-39F4-5F56-4826-0A78CA79B5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4BF959B-6F5C-FE75-A191-4CAC90053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C8C1285-DD50-85C2-8DCD-2D184BD720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81C7BEF-A9FF-2623-25C3-18694310EC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9ABB09F-C3D9-5CCE-C499-90A100F96A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8294BB9D-6BE9-AFE4-DFFA-F6C3E5213A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FF6E3BE-1F76-4710-10EC-2AD381E24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F77FFE6-9D42-1018-AA3C-BD8AD99A09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8079680-26A4-1513-8FB6-6A9A5E0B32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CA1C31F-74DD-1B42-F8A9-0CFB56D8B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F06EA9A-1D9E-6BB9-F973-D0839BA06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765026D-DBA7-5D6C-FE24-5DF8BA956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EADCBC-0D68-E32A-9593-6AA07AC9B1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 descr="Surface plot/3d phase diagram - Grasshopper - McNeel Forum">
            <a:extLst>
              <a:ext uri="{FF2B5EF4-FFF2-40B4-BE49-F238E27FC236}">
                <a16:creationId xmlns:a16="http://schemas.microsoft.com/office/drawing/2014/main" id="{9ED3F904-5258-C4C3-C768-37FB65C20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950" y="2362200"/>
            <a:ext cx="5486400" cy="4457700"/>
          </a:xfrm>
          <a:prstGeom prst="rect">
            <a:avLst/>
          </a:prstGeom>
        </p:spPr>
      </p:pic>
      <p:pic>
        <p:nvPicPr>
          <p:cNvPr id="26" name="Picture 25" descr="Pressure-Enthalpy Diagram for Water | Wolfram Demonstrations Project">
            <a:extLst>
              <a:ext uri="{FF2B5EF4-FFF2-40B4-BE49-F238E27FC236}">
                <a16:creationId xmlns:a16="http://schemas.microsoft.com/office/drawing/2014/main" id="{6ADDF19C-919B-9DDF-1C79-6669F2F37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23" y="2819400"/>
            <a:ext cx="4802668" cy="384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35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2573</TotalTime>
  <Words>820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Cambria Math</vt:lpstr>
      <vt:lpstr>Script MT Bold</vt:lpstr>
      <vt:lpstr>Times New Roman</vt:lpstr>
      <vt:lpstr>TimesNewRoman</vt:lpstr>
      <vt:lpstr>Blank Presentation</vt:lpstr>
      <vt:lpstr>Equation.DSMT4</vt:lpstr>
      <vt:lpstr>Mathematical  Description of Thermodynamic Equilibrium, State …</vt:lpstr>
      <vt:lpstr>Long Lasting Equilibrium Conditions </vt:lpstr>
      <vt:lpstr>A (Easy) collection of Equilibrium States for Water: p-T Projection</vt:lpstr>
      <vt:lpstr>T-v Projection</vt:lpstr>
      <vt:lpstr>A (Easy) collection of Equilibrium States for Water: p-T Projection</vt:lpstr>
      <vt:lpstr>It is possible to Create A Mathematics for Macrosystem</vt:lpstr>
      <vt:lpstr>A Universal  (Easy) collection of Equilibrium States : p-T Projection</vt:lpstr>
      <vt:lpstr>Equilibrium State of the Macrosystem</vt:lpstr>
      <vt:lpstr>Equilibrium State of the Macrosystem</vt:lpstr>
      <vt:lpstr>Equilibrium State of the Macrosystem</vt:lpstr>
      <vt:lpstr>Equilibrium State of the Macrosystem</vt:lpstr>
      <vt:lpstr>Equilibrium State of the Macrosystem</vt:lpstr>
      <vt:lpstr>Equivalent Macrosystems</vt:lpstr>
      <vt:lpstr>Equivalent Macrosystems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246</cp:revision>
  <cp:lastPrinted>2002-07-26T02:11:33Z</cp:lastPrinted>
  <dcterms:created xsi:type="dcterms:W3CDTF">2002-07-26T01:39:54Z</dcterms:created>
  <dcterms:modified xsi:type="dcterms:W3CDTF">2026-08-11T10:53:59Z</dcterms:modified>
</cp:coreProperties>
</file>