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sldIdLst>
    <p:sldId id="294" r:id="rId2"/>
    <p:sldId id="1288" r:id="rId3"/>
    <p:sldId id="1292" r:id="rId4"/>
    <p:sldId id="407" r:id="rId5"/>
    <p:sldId id="450" r:id="rId6"/>
    <p:sldId id="384" r:id="rId7"/>
    <p:sldId id="1290" r:id="rId8"/>
    <p:sldId id="1291" r:id="rId9"/>
    <p:sldId id="1289" r:id="rId10"/>
    <p:sldId id="393" r:id="rId11"/>
    <p:sldId id="408" r:id="rId12"/>
    <p:sldId id="409" r:id="rId13"/>
    <p:sldId id="417" r:id="rId14"/>
    <p:sldId id="418" r:id="rId15"/>
    <p:sldId id="419" r:id="rId16"/>
    <p:sldId id="424" r:id="rId17"/>
    <p:sldId id="426" r:id="rId18"/>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FF9900"/>
    <a:srgbClr val="FF33CC"/>
    <a:srgbClr val="000000"/>
    <a:srgbClr val="000099"/>
    <a:srgbClr val="FFCC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787"/>
    <p:restoredTop sz="90929"/>
  </p:normalViewPr>
  <p:slideViewPr>
    <p:cSldViewPr>
      <p:cViewPr varScale="1">
        <p:scale>
          <a:sx n="67" d="100"/>
          <a:sy n="67" d="100"/>
        </p:scale>
        <p:origin x="60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8/5/2026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7E2C6C-0E74-43CC-8D01-E5C46F6BBB2A}" type="slidenum">
              <a:rPr lang="en-US" altLang="en-US" smtClean="0"/>
              <a:pPr/>
              <a:t>14</a:t>
            </a:fld>
            <a:endParaRPr lang="en-US" altLang="en-US"/>
          </a:p>
        </p:txBody>
      </p:sp>
    </p:spTree>
    <p:extLst>
      <p:ext uri="{BB962C8B-B14F-4D97-AF65-F5344CB8AC3E}">
        <p14:creationId xmlns:p14="http://schemas.microsoft.com/office/powerpoint/2010/main" val="319806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E370B-E9A0-5F50-2BC0-BBAF4654F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28010-8AED-6D0B-018A-6277FDED4D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42B51E-D63B-594B-8072-2F51DB5495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677C03-A6E0-9FD2-2814-2D748DEBE424}"/>
              </a:ext>
            </a:extLst>
          </p:cNvPr>
          <p:cNvSpPr>
            <a:spLocks noGrp="1"/>
          </p:cNvSpPr>
          <p:nvPr>
            <p:ph type="sldNum" sz="quarter" idx="5"/>
          </p:nvPr>
        </p:nvSpPr>
        <p:spPr/>
        <p:txBody>
          <a:bodyPr/>
          <a:lstStyle/>
          <a:p>
            <a:fld id="{567E2C6C-0E74-43CC-8D01-E5C46F6BBB2A}" type="slidenum">
              <a:rPr lang="en-US" altLang="en-US" smtClean="0"/>
              <a:pPr/>
              <a:t>15</a:t>
            </a:fld>
            <a:endParaRPr lang="en-US" altLang="en-US"/>
          </a:p>
        </p:txBody>
      </p:sp>
    </p:spTree>
    <p:extLst>
      <p:ext uri="{BB962C8B-B14F-4D97-AF65-F5344CB8AC3E}">
        <p14:creationId xmlns:p14="http://schemas.microsoft.com/office/powerpoint/2010/main" val="71046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1341BAAA-235A-D0E1-D5AD-627B93967F0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CC705A2-A9C8-6AB9-C352-ADB165321B23}"/>
              </a:ext>
            </a:extLst>
          </p:cNvPr>
          <p:cNvSpPr>
            <a:spLocks noGrp="1" noChangeArrowheads="1"/>
          </p:cNvSpPr>
          <p:nvPr>
            <p:ph type="ctrTitle"/>
          </p:nvPr>
        </p:nvSpPr>
        <p:spPr>
          <a:xfrm>
            <a:off x="457200" y="533400"/>
            <a:ext cx="8382000" cy="914400"/>
          </a:xfrm>
          <a:solidFill>
            <a:schemeClr val="bg1"/>
          </a:solidFill>
          <a:ln>
            <a:solidFill>
              <a:srgbClr val="FF33CC"/>
            </a:solidFill>
            <a:miter lim="800000"/>
            <a:headEnd/>
            <a:tailEnd/>
          </a:ln>
        </p:spPr>
        <p:txBody>
          <a:bodyPr/>
          <a:lstStyle/>
          <a:p>
            <a:r>
              <a:rPr lang="en-US" altLang="en-US" sz="2800" dirty="0"/>
              <a:t>Mathematical  Description of Material in A Thermodynamic Systems</a:t>
            </a:r>
          </a:p>
        </p:txBody>
      </p:sp>
      <p:sp>
        <p:nvSpPr>
          <p:cNvPr id="1029" name="Rectangle 4">
            <a:extLst>
              <a:ext uri="{FF2B5EF4-FFF2-40B4-BE49-F238E27FC236}">
                <a16:creationId xmlns:a16="http://schemas.microsoft.com/office/drawing/2014/main" id="{012D776B-7F15-AF7B-6DF0-1BB711112FB7}"/>
              </a:ext>
            </a:extLst>
          </p:cNvPr>
          <p:cNvSpPr>
            <a:spLocks noGrp="1" noChangeArrowheads="1"/>
          </p:cNvSpPr>
          <p:nvPr>
            <p:ph type="subTitle" idx="1"/>
          </p:nvPr>
        </p:nvSpPr>
        <p:spPr>
          <a:xfrm>
            <a:off x="1371600" y="3962400"/>
            <a:ext cx="6400800" cy="1219200"/>
          </a:xfrm>
          <a:noFill/>
        </p:spPr>
        <p:txBody>
          <a:bodyPr/>
          <a:lstStyle/>
          <a:p>
            <a:r>
              <a:rPr lang="en-US" altLang="en-US" sz="1600" b="1">
                <a:latin typeface="Script MT Bold" panose="03040602040607080904" pitchFamily="66" charset="0"/>
              </a:rPr>
              <a:t>P M V Subbarao</a:t>
            </a:r>
          </a:p>
          <a:p>
            <a:r>
              <a:rPr lang="en-US" altLang="en-US" sz="1600" b="1">
                <a:latin typeface="Script MT Bold" panose="03040602040607080904" pitchFamily="66" charset="0"/>
              </a:rPr>
              <a:t>Professor</a:t>
            </a:r>
            <a:endParaRPr lang="en-US" altLang="en-US" sz="1600" i="1"/>
          </a:p>
          <a:p>
            <a:r>
              <a:rPr lang="en-US" altLang="en-US" sz="1600" i="1"/>
              <a:t>Mechanical Engineering Department</a:t>
            </a:r>
          </a:p>
          <a:p>
            <a:r>
              <a:rPr lang="en-US" altLang="en-US" sz="1600" i="1"/>
              <a:t>I I T Delhi</a:t>
            </a:r>
          </a:p>
        </p:txBody>
      </p:sp>
      <p:sp>
        <p:nvSpPr>
          <p:cNvPr id="1030" name="Text Box 5">
            <a:extLst>
              <a:ext uri="{FF2B5EF4-FFF2-40B4-BE49-F238E27FC236}">
                <a16:creationId xmlns:a16="http://schemas.microsoft.com/office/drawing/2014/main" id="{CBBC7A2C-AF5F-DA13-E628-BEB7D7118B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8" name="Text Box 6">
            <a:extLst>
              <a:ext uri="{FF2B5EF4-FFF2-40B4-BE49-F238E27FC236}">
                <a16:creationId xmlns:a16="http://schemas.microsoft.com/office/drawing/2014/main" id="{A4172546-04D2-80D9-4C80-BAEB00071BC5}"/>
              </a:ext>
            </a:extLst>
          </p:cNvPr>
          <p:cNvSpPr txBox="1">
            <a:spLocks noChangeArrowheads="1"/>
          </p:cNvSpPr>
          <p:nvPr/>
        </p:nvSpPr>
        <p:spPr bwMode="auto">
          <a:xfrm>
            <a:off x="165100" y="5602288"/>
            <a:ext cx="8826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20000"/>
              </a:spcBef>
            </a:pPr>
            <a:r>
              <a:rPr lang="en-US" altLang="en-US" sz="3600" b="1">
                <a:solidFill>
                  <a:srgbClr val="FF9900"/>
                </a:solidFill>
                <a:latin typeface="Script MT Bold" panose="03040602040607080904" pitchFamily="66" charset="0"/>
              </a:rPr>
              <a:t>Quantification of Features for Better Analysis…</a:t>
            </a:r>
          </a:p>
        </p:txBody>
      </p:sp>
      <p:grpSp>
        <p:nvGrpSpPr>
          <p:cNvPr id="1032" name="Group 7">
            <a:extLst>
              <a:ext uri="{FF2B5EF4-FFF2-40B4-BE49-F238E27FC236}">
                <a16:creationId xmlns:a16="http://schemas.microsoft.com/office/drawing/2014/main" id="{60DF9894-E10A-1A8B-A008-7E9FC6718313}"/>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E046A8B8-FE68-1320-80F0-274037E910EC}"/>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655AE88-9434-617C-6163-B51670B5E1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5" name="Rectangle 10">
                <a:extLst>
                  <a:ext uri="{FF2B5EF4-FFF2-40B4-BE49-F238E27FC236}">
                    <a16:creationId xmlns:a16="http://schemas.microsoft.com/office/drawing/2014/main" id="{D8A18748-4AA6-E2B7-4717-EF6AC12514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5" name="Group 11">
              <a:extLst>
                <a:ext uri="{FF2B5EF4-FFF2-40B4-BE49-F238E27FC236}">
                  <a16:creationId xmlns:a16="http://schemas.microsoft.com/office/drawing/2014/main" id="{EEFA97D1-C218-6F1E-5E39-03A12234C099}"/>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D57D9AF0-FE45-A6DE-0485-E62459AA16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3" name="Rectangle 13">
                <a:extLst>
                  <a:ext uri="{FF2B5EF4-FFF2-40B4-BE49-F238E27FC236}">
                    <a16:creationId xmlns:a16="http://schemas.microsoft.com/office/drawing/2014/main" id="{7C1D6D1F-E178-C799-82D1-856FDF8155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6" name="Group 14">
              <a:extLst>
                <a:ext uri="{FF2B5EF4-FFF2-40B4-BE49-F238E27FC236}">
                  <a16:creationId xmlns:a16="http://schemas.microsoft.com/office/drawing/2014/main" id="{C1495906-B7EA-92A5-CF18-C2C0AFBE593E}"/>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C7246F45-42DD-F61F-561F-09099ECEF13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1" name="Rectangle 16">
                <a:extLst>
                  <a:ext uri="{FF2B5EF4-FFF2-40B4-BE49-F238E27FC236}">
                    <a16:creationId xmlns:a16="http://schemas.microsoft.com/office/drawing/2014/main" id="{1140951B-3300-70D0-EA6E-2F0AA29307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7" name="Group 17">
              <a:extLst>
                <a:ext uri="{FF2B5EF4-FFF2-40B4-BE49-F238E27FC236}">
                  <a16:creationId xmlns:a16="http://schemas.microsoft.com/office/drawing/2014/main" id="{0ABDA99F-CBC0-C90D-B573-08A087F77428}"/>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F2EA6FB-744A-BC2A-9130-596E50512B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39" name="Rectangle 19">
                <a:extLst>
                  <a:ext uri="{FF2B5EF4-FFF2-40B4-BE49-F238E27FC236}">
                    <a16:creationId xmlns:a16="http://schemas.microsoft.com/office/drawing/2014/main" id="{E3E1AAB8-6DD6-60B9-E78F-E875CF4F4F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pic>
        <p:nvPicPr>
          <p:cNvPr id="23" name="Rectangle 19458">
            <a:extLst>
              <a:ext uri="{FF2B5EF4-FFF2-40B4-BE49-F238E27FC236}">
                <a16:creationId xmlns:a16="http://schemas.microsoft.com/office/drawing/2014/main" id="{C40F4AEA-4403-0582-DEC7-0B115F932DE8}"/>
              </a:ext>
            </a:extLst>
          </p:cNvPr>
          <p:cNvPicPr>
            <a:picLocks noChangeAspect="1" noChangeArrowheads="1"/>
          </p:cNvPicPr>
          <p:nvPr/>
        </p:nvPicPr>
        <p:blipFill>
          <a:blip r:embed="rId2" cstate="print"/>
          <a:srcRect/>
          <a:stretch>
            <a:fillRect/>
          </a:stretch>
        </p:blipFill>
        <p:spPr bwMode="auto">
          <a:xfrm>
            <a:off x="25146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33FD38D8-CF86-64AC-1ABE-EA73214F0489}"/>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33FD38D8-CF86-64AC-1ABE-EA73214F0489}"/>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Effect transition="in" filter="dissolve">
                                      <p:cBhvr>
                                        <p:cTn id="7" dur="500"/>
                                        <p:tgtEl>
                                          <p:spTgt spid="440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9397131-19F8-2D59-084B-9E8968201770}"/>
              </a:ext>
            </a:extLst>
          </p:cNvPr>
          <p:cNvSpPr>
            <a:spLocks noGrp="1" noChangeArrowheads="1"/>
          </p:cNvSpPr>
          <p:nvPr>
            <p:ph type="title"/>
          </p:nvPr>
        </p:nvSpPr>
        <p:spPr>
          <a:xfrm>
            <a:off x="1066800" y="229393"/>
            <a:ext cx="5916612" cy="817562"/>
          </a:xfrm>
        </p:spPr>
        <p:txBody>
          <a:bodyPr/>
          <a:lstStyle/>
          <a:p>
            <a:r>
              <a:rPr lang="en-IN" altLang="en-US" sz="2800" dirty="0"/>
              <a:t>Slow Innovation for Essential Needs</a:t>
            </a:r>
          </a:p>
        </p:txBody>
      </p:sp>
      <p:pic>
        <p:nvPicPr>
          <p:cNvPr id="16387" name="Picture 9" descr="http://www.savery.co.uk/img/thomassavery.gif">
            <a:extLst>
              <a:ext uri="{FF2B5EF4-FFF2-40B4-BE49-F238E27FC236}">
                <a16:creationId xmlns:a16="http://schemas.microsoft.com/office/drawing/2014/main" id="{F3503116-3D32-C402-C735-C5033BDA13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198" y="1563931"/>
            <a:ext cx="16764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20">
            <a:extLst>
              <a:ext uri="{FF2B5EF4-FFF2-40B4-BE49-F238E27FC236}">
                <a16:creationId xmlns:a16="http://schemas.microsoft.com/office/drawing/2014/main" id="{099BE587-FDAE-4BBE-261B-FFCE7F1B9F22}"/>
              </a:ext>
            </a:extLst>
          </p:cNvPr>
          <p:cNvSpPr>
            <a:spLocks noChangeArrowheads="1"/>
          </p:cNvSpPr>
          <p:nvPr/>
        </p:nvSpPr>
        <p:spPr bwMode="auto">
          <a:xfrm>
            <a:off x="898148" y="3840406"/>
            <a:ext cx="19669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a:t>Savery Mine Pump</a:t>
            </a:r>
          </a:p>
          <a:p>
            <a:pPr algn="ctr">
              <a:spcBef>
                <a:spcPct val="0"/>
              </a:spcBef>
              <a:buFontTx/>
              <a:buNone/>
            </a:pPr>
            <a:r>
              <a:rPr lang="en-US" altLang="en-US" sz="1800"/>
              <a:t> July 2, 1698</a:t>
            </a:r>
            <a:endParaRPr lang="en-IN" altLang="en-US" sz="1800"/>
          </a:p>
        </p:txBody>
      </p:sp>
      <p:pic>
        <p:nvPicPr>
          <p:cNvPr id="22" name="Picture 9" descr="http://www.fisicanet.com.ar/biografias/cientificos/n/img/newcomen.jpg">
            <a:extLst>
              <a:ext uri="{FF2B5EF4-FFF2-40B4-BE49-F238E27FC236}">
                <a16:creationId xmlns:a16="http://schemas.microsoft.com/office/drawing/2014/main" id="{AAD831D9-8DED-1B84-79BE-B5B522D4090A}"/>
              </a:ext>
            </a:extLst>
          </p:cNvPr>
          <p:cNvPicPr>
            <a:picLocks noChangeAspect="1" noChangeArrowheads="1"/>
          </p:cNvPicPr>
          <p:nvPr/>
        </p:nvPicPr>
        <p:blipFill>
          <a:blip r:embed="rId3"/>
          <a:srcRect/>
          <a:stretch>
            <a:fillRect/>
          </a:stretch>
        </p:blipFill>
        <p:spPr bwMode="auto">
          <a:xfrm>
            <a:off x="3569976" y="1566866"/>
            <a:ext cx="1736725" cy="1828800"/>
          </a:xfrm>
          <a:prstGeom prst="ellipse">
            <a:avLst/>
          </a:prstGeom>
          <a:ln>
            <a:noFill/>
          </a:ln>
          <a:effectLst>
            <a:softEdge rad="112500"/>
          </a:effectLst>
        </p:spPr>
      </p:pic>
      <p:sp>
        <p:nvSpPr>
          <p:cNvPr id="16390" name="Rectangle 23">
            <a:extLst>
              <a:ext uri="{FF2B5EF4-FFF2-40B4-BE49-F238E27FC236}">
                <a16:creationId xmlns:a16="http://schemas.microsoft.com/office/drawing/2014/main" id="{64D91A69-9A36-E95C-F4DA-25314A78D911}"/>
              </a:ext>
            </a:extLst>
          </p:cNvPr>
          <p:cNvSpPr>
            <a:spLocks noChangeArrowheads="1"/>
          </p:cNvSpPr>
          <p:nvPr/>
        </p:nvSpPr>
        <p:spPr bwMode="auto">
          <a:xfrm>
            <a:off x="3630235" y="3827706"/>
            <a:ext cx="1998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a:t>NewComen Engine</a:t>
            </a:r>
          </a:p>
          <a:p>
            <a:pPr algn="ctr">
              <a:spcBef>
                <a:spcPct val="0"/>
              </a:spcBef>
              <a:buFontTx/>
              <a:buNone/>
            </a:pPr>
            <a:r>
              <a:rPr lang="en-US" altLang="en-US" sz="1800"/>
              <a:t> 1712</a:t>
            </a:r>
            <a:endParaRPr lang="en-IN" altLang="en-US" sz="1800"/>
          </a:p>
        </p:txBody>
      </p:sp>
      <p:pic>
        <p:nvPicPr>
          <p:cNvPr id="16391" name="Picture 2" descr="http://www.general-anaesthesia.com/images/james-watt.jpg">
            <a:extLst>
              <a:ext uri="{FF2B5EF4-FFF2-40B4-BE49-F238E27FC236}">
                <a16:creationId xmlns:a16="http://schemas.microsoft.com/office/drawing/2014/main" id="{C3202412-CA4E-EF76-CCF0-A55B2ED51D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535" y="1487731"/>
            <a:ext cx="159385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Rectangle 25">
            <a:extLst>
              <a:ext uri="{FF2B5EF4-FFF2-40B4-BE49-F238E27FC236}">
                <a16:creationId xmlns:a16="http://schemas.microsoft.com/office/drawing/2014/main" id="{972BA1AB-9A63-1C00-738C-15C0FB885C3D}"/>
              </a:ext>
            </a:extLst>
          </p:cNvPr>
          <p:cNvSpPr>
            <a:spLocks noChangeArrowheads="1"/>
          </p:cNvSpPr>
          <p:nvPr/>
        </p:nvSpPr>
        <p:spPr bwMode="auto">
          <a:xfrm>
            <a:off x="6627435" y="3840406"/>
            <a:ext cx="1417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800"/>
              <a:t>Watts Engine</a:t>
            </a:r>
          </a:p>
          <a:p>
            <a:pPr algn="ctr">
              <a:spcBef>
                <a:spcPct val="0"/>
              </a:spcBef>
              <a:buFontTx/>
              <a:buNone/>
            </a:pPr>
            <a:r>
              <a:rPr lang="en-US" altLang="en-US" sz="1800"/>
              <a:t> 1769</a:t>
            </a:r>
            <a:endParaRPr lang="en-IN" altLang="en-US" sz="1800"/>
          </a:p>
        </p:txBody>
      </p:sp>
      <p:grpSp>
        <p:nvGrpSpPr>
          <p:cNvPr id="16393" name="Group 24">
            <a:extLst>
              <a:ext uri="{FF2B5EF4-FFF2-40B4-BE49-F238E27FC236}">
                <a16:creationId xmlns:a16="http://schemas.microsoft.com/office/drawing/2014/main" id="{CB917094-89B6-52AF-885A-30EAF685EB04}"/>
              </a:ext>
            </a:extLst>
          </p:cNvPr>
          <p:cNvGrpSpPr>
            <a:grpSpLocks/>
          </p:cNvGrpSpPr>
          <p:nvPr/>
        </p:nvGrpSpPr>
        <p:grpSpPr bwMode="auto">
          <a:xfrm>
            <a:off x="0" y="0"/>
            <a:ext cx="9144000" cy="6858000"/>
            <a:chOff x="0" y="0"/>
            <a:chExt cx="9144000" cy="6858000"/>
          </a:xfrm>
        </p:grpSpPr>
        <p:grpSp>
          <p:nvGrpSpPr>
            <p:cNvPr id="16394" name="Group 19">
              <a:extLst>
                <a:ext uri="{FF2B5EF4-FFF2-40B4-BE49-F238E27FC236}">
                  <a16:creationId xmlns:a16="http://schemas.microsoft.com/office/drawing/2014/main" id="{528A7605-DB3B-C41B-42C1-D45E4913285A}"/>
                </a:ext>
              </a:extLst>
            </p:cNvPr>
            <p:cNvGrpSpPr>
              <a:grpSpLocks/>
            </p:cNvGrpSpPr>
            <p:nvPr/>
          </p:nvGrpSpPr>
          <p:grpSpPr bwMode="auto">
            <a:xfrm>
              <a:off x="0" y="0"/>
              <a:ext cx="9144000" cy="6858000"/>
              <a:chOff x="0" y="0"/>
              <a:chExt cx="9144000" cy="6858000"/>
            </a:xfrm>
          </p:grpSpPr>
          <p:grpSp>
            <p:nvGrpSpPr>
              <p:cNvPr id="16396" name="Group 8">
                <a:extLst>
                  <a:ext uri="{FF2B5EF4-FFF2-40B4-BE49-F238E27FC236}">
                    <a16:creationId xmlns:a16="http://schemas.microsoft.com/office/drawing/2014/main" id="{9B500DD3-A360-7FEE-0080-5E790B481106}"/>
                  </a:ext>
                </a:extLst>
              </p:cNvPr>
              <p:cNvGrpSpPr>
                <a:grpSpLocks/>
              </p:cNvGrpSpPr>
              <p:nvPr/>
            </p:nvGrpSpPr>
            <p:grpSpPr bwMode="auto">
              <a:xfrm>
                <a:off x="0" y="0"/>
                <a:ext cx="9144000" cy="6858000"/>
                <a:chOff x="0" y="0"/>
                <a:chExt cx="5760" cy="4320"/>
              </a:xfrm>
            </p:grpSpPr>
            <p:grpSp>
              <p:nvGrpSpPr>
                <p:cNvPr id="16398" name="Group 9">
                  <a:extLst>
                    <a:ext uri="{FF2B5EF4-FFF2-40B4-BE49-F238E27FC236}">
                      <a16:creationId xmlns:a16="http://schemas.microsoft.com/office/drawing/2014/main" id="{A95E640B-AA3D-FE18-37EC-FE7D0122B897}"/>
                    </a:ext>
                  </a:extLst>
                </p:cNvPr>
                <p:cNvGrpSpPr>
                  <a:grpSpLocks/>
                </p:cNvGrpSpPr>
                <p:nvPr/>
              </p:nvGrpSpPr>
              <p:grpSpPr bwMode="auto">
                <a:xfrm>
                  <a:off x="0" y="0"/>
                  <a:ext cx="192" cy="4320"/>
                  <a:chOff x="0" y="-48"/>
                  <a:chExt cx="144" cy="4368"/>
                </a:xfrm>
              </p:grpSpPr>
              <p:sp>
                <p:nvSpPr>
                  <p:cNvPr id="16408" name="Rectangle 10">
                    <a:extLst>
                      <a:ext uri="{FF2B5EF4-FFF2-40B4-BE49-F238E27FC236}">
                        <a16:creationId xmlns:a16="http://schemas.microsoft.com/office/drawing/2014/main" id="{982D5F4D-2766-F9D2-6D39-F48B25D8BB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9" name="Rectangle 11">
                    <a:extLst>
                      <a:ext uri="{FF2B5EF4-FFF2-40B4-BE49-F238E27FC236}">
                        <a16:creationId xmlns:a16="http://schemas.microsoft.com/office/drawing/2014/main" id="{E09B8C92-EE47-7F75-C8B8-A4870448F46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399" name="Group 12">
                  <a:extLst>
                    <a:ext uri="{FF2B5EF4-FFF2-40B4-BE49-F238E27FC236}">
                      <a16:creationId xmlns:a16="http://schemas.microsoft.com/office/drawing/2014/main" id="{2CEB8CBB-4A19-4F0B-5C7A-C19320B9B554}"/>
                    </a:ext>
                  </a:extLst>
                </p:cNvPr>
                <p:cNvGrpSpPr>
                  <a:grpSpLocks/>
                </p:cNvGrpSpPr>
                <p:nvPr/>
              </p:nvGrpSpPr>
              <p:grpSpPr bwMode="auto">
                <a:xfrm>
                  <a:off x="5674" y="24"/>
                  <a:ext cx="86" cy="4296"/>
                  <a:chOff x="5616" y="-48"/>
                  <a:chExt cx="144" cy="4368"/>
                </a:xfrm>
              </p:grpSpPr>
              <p:sp>
                <p:nvSpPr>
                  <p:cNvPr id="16406" name="Rectangle 13">
                    <a:extLst>
                      <a:ext uri="{FF2B5EF4-FFF2-40B4-BE49-F238E27FC236}">
                        <a16:creationId xmlns:a16="http://schemas.microsoft.com/office/drawing/2014/main" id="{00743EF8-55FF-55E9-6F3F-BB40F656A9B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7" name="Rectangle 14">
                    <a:extLst>
                      <a:ext uri="{FF2B5EF4-FFF2-40B4-BE49-F238E27FC236}">
                        <a16:creationId xmlns:a16="http://schemas.microsoft.com/office/drawing/2014/main" id="{55545AFE-1F84-CB00-C7FD-51452C6C891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400" name="Group 15">
                  <a:extLst>
                    <a:ext uri="{FF2B5EF4-FFF2-40B4-BE49-F238E27FC236}">
                      <a16:creationId xmlns:a16="http://schemas.microsoft.com/office/drawing/2014/main" id="{FEE8A3E7-C198-91D5-2E3D-AA77CE421B02}"/>
                    </a:ext>
                  </a:extLst>
                </p:cNvPr>
                <p:cNvGrpSpPr>
                  <a:grpSpLocks/>
                </p:cNvGrpSpPr>
                <p:nvPr/>
              </p:nvGrpSpPr>
              <p:grpSpPr bwMode="auto">
                <a:xfrm>
                  <a:off x="144" y="0"/>
                  <a:ext cx="5616" cy="144"/>
                  <a:chOff x="96" y="-48"/>
                  <a:chExt cx="5520" cy="144"/>
                </a:xfrm>
              </p:grpSpPr>
              <p:sp>
                <p:nvSpPr>
                  <p:cNvPr id="16404" name="Rectangle 16">
                    <a:extLst>
                      <a:ext uri="{FF2B5EF4-FFF2-40B4-BE49-F238E27FC236}">
                        <a16:creationId xmlns:a16="http://schemas.microsoft.com/office/drawing/2014/main" id="{E5A56CD2-39A6-BB78-092E-9CB33F79557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5" name="Rectangle 17">
                    <a:extLst>
                      <a:ext uri="{FF2B5EF4-FFF2-40B4-BE49-F238E27FC236}">
                        <a16:creationId xmlns:a16="http://schemas.microsoft.com/office/drawing/2014/main" id="{EB411B8B-40B0-E12D-47A3-A989564DB9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401" name="Group 18">
                  <a:extLst>
                    <a:ext uri="{FF2B5EF4-FFF2-40B4-BE49-F238E27FC236}">
                      <a16:creationId xmlns:a16="http://schemas.microsoft.com/office/drawing/2014/main" id="{F8A40354-F7EC-C7DD-386A-3B53B7BA47AB}"/>
                    </a:ext>
                  </a:extLst>
                </p:cNvPr>
                <p:cNvGrpSpPr>
                  <a:grpSpLocks/>
                </p:cNvGrpSpPr>
                <p:nvPr/>
              </p:nvGrpSpPr>
              <p:grpSpPr bwMode="auto">
                <a:xfrm>
                  <a:off x="144" y="4234"/>
                  <a:ext cx="5616" cy="86"/>
                  <a:chOff x="96" y="4176"/>
                  <a:chExt cx="5520" cy="144"/>
                </a:xfrm>
              </p:grpSpPr>
              <p:sp>
                <p:nvSpPr>
                  <p:cNvPr id="16402" name="Rectangle 19">
                    <a:extLst>
                      <a:ext uri="{FF2B5EF4-FFF2-40B4-BE49-F238E27FC236}">
                        <a16:creationId xmlns:a16="http://schemas.microsoft.com/office/drawing/2014/main" id="{34857B2B-794D-2868-7FCE-07B414F5C6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3" name="Rectangle 20">
                    <a:extLst>
                      <a:ext uri="{FF2B5EF4-FFF2-40B4-BE49-F238E27FC236}">
                        <a16:creationId xmlns:a16="http://schemas.microsoft.com/office/drawing/2014/main" id="{E71B10C2-50A9-AB6C-8FC7-B492677CC4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10EB1CCB-2EA9-CBA4-4188-65CE1549666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6395" name="Picture 26" descr="A picture containing shape&#10;&#10;Description automatically generated">
              <a:extLst>
                <a:ext uri="{FF2B5EF4-FFF2-40B4-BE49-F238E27FC236}">
                  <a16:creationId xmlns:a16="http://schemas.microsoft.com/office/drawing/2014/main" id="{66A5232D-DF19-51C0-7580-9A4A0FBDB5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descr="Understanding Steam Engines: How They Work and Are Made">
            <a:extLst>
              <a:ext uri="{FF2B5EF4-FFF2-40B4-BE49-F238E27FC236}">
                <a16:creationId xmlns:a16="http://schemas.microsoft.com/office/drawing/2014/main" id="{40AB42A8-21DD-73C7-71E1-4AEF862B07AE}"/>
              </a:ext>
            </a:extLst>
          </p:cNvPr>
          <p:cNvPicPr>
            <a:picLocks noChangeAspect="1"/>
          </p:cNvPicPr>
          <p:nvPr/>
        </p:nvPicPr>
        <p:blipFill>
          <a:blip r:embed="rId6"/>
          <a:stretch>
            <a:fillRect/>
          </a:stretch>
        </p:blipFill>
        <p:spPr>
          <a:xfrm>
            <a:off x="693736" y="1291606"/>
            <a:ext cx="7882795" cy="49567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 calcmode="lin" valueType="num">
                                      <p:cBhvr additive="base">
                                        <p:cTn id="7" dur="500" fill="hold"/>
                                        <p:tgtEl>
                                          <p:spTgt spid="16391"/>
                                        </p:tgtEl>
                                        <p:attrNameLst>
                                          <p:attrName>ppt_x</p:attrName>
                                        </p:attrNameLst>
                                      </p:cBhvr>
                                      <p:tavLst>
                                        <p:tav tm="0">
                                          <p:val>
                                            <p:strVal val="#ppt_x"/>
                                          </p:val>
                                        </p:tav>
                                        <p:tav tm="100000">
                                          <p:val>
                                            <p:strVal val="#ppt_x"/>
                                          </p:val>
                                        </p:tav>
                                      </p:tavLst>
                                    </p:anim>
                                    <p:anim calcmode="lin" valueType="num">
                                      <p:cBhvr additive="base">
                                        <p:cTn id="8" dur="500" fill="hold"/>
                                        <p:tgtEl>
                                          <p:spTgt spid="1639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392"/>
                                        </p:tgtEl>
                                        <p:attrNameLst>
                                          <p:attrName>style.visibility</p:attrName>
                                        </p:attrNameLst>
                                      </p:cBhvr>
                                      <p:to>
                                        <p:strVal val="visible"/>
                                      </p:to>
                                    </p:set>
                                    <p:anim calcmode="lin" valueType="num">
                                      <p:cBhvr additive="base">
                                        <p:cTn id="11" dur="500" fill="hold"/>
                                        <p:tgtEl>
                                          <p:spTgt spid="16392"/>
                                        </p:tgtEl>
                                        <p:attrNameLst>
                                          <p:attrName>ppt_x</p:attrName>
                                        </p:attrNameLst>
                                      </p:cBhvr>
                                      <p:tavLst>
                                        <p:tav tm="0">
                                          <p:val>
                                            <p:strVal val="#ppt_x"/>
                                          </p:val>
                                        </p:tav>
                                        <p:tav tm="100000">
                                          <p:val>
                                            <p:strVal val="#ppt_x"/>
                                          </p:val>
                                        </p:tav>
                                      </p:tavLst>
                                    </p:anim>
                                    <p:anim calcmode="lin" valueType="num">
                                      <p:cBhvr additive="base">
                                        <p:cTn id="12"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nodeType="clickEffect">
                                  <p:stCondLst>
                                    <p:cond delay="0"/>
                                  </p:stCondLst>
                                  <p:childTnLst>
                                    <p:anim calcmode="lin" valueType="num">
                                      <p:cBhvr>
                                        <p:cTn id="16" dur="1000"/>
                                        <p:tgtEl>
                                          <p:spTgt spid="2"/>
                                        </p:tgtEl>
                                        <p:attrNameLst>
                                          <p:attrName>ppt_w</p:attrName>
                                        </p:attrNameLst>
                                      </p:cBhvr>
                                      <p:tavLst>
                                        <p:tav tm="0">
                                          <p:val>
                                            <p:strVal val="ppt_w"/>
                                          </p:val>
                                        </p:tav>
                                        <p:tav tm="100000">
                                          <p:val>
                                            <p:fltVal val="0"/>
                                          </p:val>
                                        </p:tav>
                                      </p:tavLst>
                                    </p:anim>
                                    <p:anim calcmode="lin" valueType="num">
                                      <p:cBhvr>
                                        <p:cTn id="17" dur="1000"/>
                                        <p:tgtEl>
                                          <p:spTgt spid="2"/>
                                        </p:tgtEl>
                                        <p:attrNameLst>
                                          <p:attrName>ppt_h</p:attrName>
                                        </p:attrNameLst>
                                      </p:cBhvr>
                                      <p:tavLst>
                                        <p:tav tm="0">
                                          <p:val>
                                            <p:strVal val="ppt_h"/>
                                          </p:val>
                                        </p:tav>
                                        <p:tav tm="100000">
                                          <p:val>
                                            <p:fltVal val="0"/>
                                          </p:val>
                                        </p:tav>
                                      </p:tavLst>
                                    </p:anim>
                                    <p:anim calcmode="lin" valueType="num">
                                      <p:cBhvr>
                                        <p:cTn id="18" dur="1000"/>
                                        <p:tgtEl>
                                          <p:spTgt spid="2"/>
                                        </p:tgtEl>
                                        <p:attrNameLst>
                                          <p:attrName>style.rotation</p:attrName>
                                        </p:attrNameLst>
                                      </p:cBhvr>
                                      <p:tavLst>
                                        <p:tav tm="0">
                                          <p:val>
                                            <p:fltVal val="0"/>
                                          </p:val>
                                        </p:tav>
                                        <p:tav tm="100000">
                                          <p:val>
                                            <p:fltVal val="90"/>
                                          </p:val>
                                        </p:tav>
                                      </p:tavLst>
                                    </p:anim>
                                    <p:animEffect transition="out" filter="fade">
                                      <p:cBhvr>
                                        <p:cTn id="19" dur="1000"/>
                                        <p:tgtEl>
                                          <p:spTgt spid="2"/>
                                        </p:tgtEl>
                                      </p:cBhvr>
                                    </p:animEffect>
                                    <p:set>
                                      <p:cBhvr>
                                        <p:cTn id="2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058A4-89C4-0F5F-9BDF-88B087FDC6D5}"/>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87B9EDE0-5FDA-0995-2CCC-4F10C108BE80}"/>
              </a:ext>
            </a:extLst>
          </p:cNvPr>
          <p:cNvSpPr>
            <a:spLocks noGrp="1" noChangeArrowheads="1"/>
          </p:cNvSpPr>
          <p:nvPr>
            <p:ph type="title"/>
          </p:nvPr>
        </p:nvSpPr>
        <p:spPr>
          <a:xfrm>
            <a:off x="1066800" y="229393"/>
            <a:ext cx="5916612" cy="817562"/>
          </a:xfrm>
        </p:spPr>
        <p:txBody>
          <a:bodyPr/>
          <a:lstStyle/>
          <a:p>
            <a:r>
              <a:rPr lang="en-IN" altLang="en-US" sz="2800" dirty="0"/>
              <a:t>Slow Innovation of Fundamental Concepts</a:t>
            </a:r>
          </a:p>
        </p:txBody>
      </p:sp>
      <p:grpSp>
        <p:nvGrpSpPr>
          <p:cNvPr id="16393" name="Group 24">
            <a:extLst>
              <a:ext uri="{FF2B5EF4-FFF2-40B4-BE49-F238E27FC236}">
                <a16:creationId xmlns:a16="http://schemas.microsoft.com/office/drawing/2014/main" id="{D89BF7C9-2704-292E-E7C0-AC10DCABF2F0}"/>
              </a:ext>
            </a:extLst>
          </p:cNvPr>
          <p:cNvGrpSpPr>
            <a:grpSpLocks/>
          </p:cNvGrpSpPr>
          <p:nvPr/>
        </p:nvGrpSpPr>
        <p:grpSpPr bwMode="auto">
          <a:xfrm>
            <a:off x="0" y="0"/>
            <a:ext cx="9144000" cy="6858000"/>
            <a:chOff x="0" y="0"/>
            <a:chExt cx="9144000" cy="6858000"/>
          </a:xfrm>
        </p:grpSpPr>
        <p:grpSp>
          <p:nvGrpSpPr>
            <p:cNvPr id="16394" name="Group 19">
              <a:extLst>
                <a:ext uri="{FF2B5EF4-FFF2-40B4-BE49-F238E27FC236}">
                  <a16:creationId xmlns:a16="http://schemas.microsoft.com/office/drawing/2014/main" id="{5C341235-2CB0-0A18-A2AF-ACA5054BA515}"/>
                </a:ext>
              </a:extLst>
            </p:cNvPr>
            <p:cNvGrpSpPr>
              <a:grpSpLocks/>
            </p:cNvGrpSpPr>
            <p:nvPr/>
          </p:nvGrpSpPr>
          <p:grpSpPr bwMode="auto">
            <a:xfrm>
              <a:off x="0" y="0"/>
              <a:ext cx="9144000" cy="6858000"/>
              <a:chOff x="0" y="0"/>
              <a:chExt cx="9144000" cy="6858000"/>
            </a:xfrm>
          </p:grpSpPr>
          <p:grpSp>
            <p:nvGrpSpPr>
              <p:cNvPr id="16396" name="Group 8">
                <a:extLst>
                  <a:ext uri="{FF2B5EF4-FFF2-40B4-BE49-F238E27FC236}">
                    <a16:creationId xmlns:a16="http://schemas.microsoft.com/office/drawing/2014/main" id="{65AEE9AD-45B4-54E7-4A36-79E93C6399FF}"/>
                  </a:ext>
                </a:extLst>
              </p:cNvPr>
              <p:cNvGrpSpPr>
                <a:grpSpLocks/>
              </p:cNvGrpSpPr>
              <p:nvPr/>
            </p:nvGrpSpPr>
            <p:grpSpPr bwMode="auto">
              <a:xfrm>
                <a:off x="0" y="0"/>
                <a:ext cx="9144000" cy="6858000"/>
                <a:chOff x="0" y="0"/>
                <a:chExt cx="5760" cy="4320"/>
              </a:xfrm>
            </p:grpSpPr>
            <p:grpSp>
              <p:nvGrpSpPr>
                <p:cNvPr id="16398" name="Group 9">
                  <a:extLst>
                    <a:ext uri="{FF2B5EF4-FFF2-40B4-BE49-F238E27FC236}">
                      <a16:creationId xmlns:a16="http://schemas.microsoft.com/office/drawing/2014/main" id="{9C45E860-EDB8-A3E1-E4BC-7D19FD3BB833}"/>
                    </a:ext>
                  </a:extLst>
                </p:cNvPr>
                <p:cNvGrpSpPr>
                  <a:grpSpLocks/>
                </p:cNvGrpSpPr>
                <p:nvPr/>
              </p:nvGrpSpPr>
              <p:grpSpPr bwMode="auto">
                <a:xfrm>
                  <a:off x="0" y="0"/>
                  <a:ext cx="192" cy="4320"/>
                  <a:chOff x="0" y="-48"/>
                  <a:chExt cx="144" cy="4368"/>
                </a:xfrm>
              </p:grpSpPr>
              <p:sp>
                <p:nvSpPr>
                  <p:cNvPr id="16408" name="Rectangle 10">
                    <a:extLst>
                      <a:ext uri="{FF2B5EF4-FFF2-40B4-BE49-F238E27FC236}">
                        <a16:creationId xmlns:a16="http://schemas.microsoft.com/office/drawing/2014/main" id="{628DCC17-DDBC-9695-2C50-2A9D11C3D5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9" name="Rectangle 11">
                    <a:extLst>
                      <a:ext uri="{FF2B5EF4-FFF2-40B4-BE49-F238E27FC236}">
                        <a16:creationId xmlns:a16="http://schemas.microsoft.com/office/drawing/2014/main" id="{2A5D9FD3-74D4-A614-1944-B7A5C3FC5FE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399" name="Group 12">
                  <a:extLst>
                    <a:ext uri="{FF2B5EF4-FFF2-40B4-BE49-F238E27FC236}">
                      <a16:creationId xmlns:a16="http://schemas.microsoft.com/office/drawing/2014/main" id="{2794636F-A70C-7D55-64B9-B059F8F9C269}"/>
                    </a:ext>
                  </a:extLst>
                </p:cNvPr>
                <p:cNvGrpSpPr>
                  <a:grpSpLocks/>
                </p:cNvGrpSpPr>
                <p:nvPr/>
              </p:nvGrpSpPr>
              <p:grpSpPr bwMode="auto">
                <a:xfrm>
                  <a:off x="5674" y="24"/>
                  <a:ext cx="86" cy="4296"/>
                  <a:chOff x="5616" y="-48"/>
                  <a:chExt cx="144" cy="4368"/>
                </a:xfrm>
              </p:grpSpPr>
              <p:sp>
                <p:nvSpPr>
                  <p:cNvPr id="16406" name="Rectangle 13">
                    <a:extLst>
                      <a:ext uri="{FF2B5EF4-FFF2-40B4-BE49-F238E27FC236}">
                        <a16:creationId xmlns:a16="http://schemas.microsoft.com/office/drawing/2014/main" id="{A818F97E-5B95-F3A8-A54C-EA0D186B87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7" name="Rectangle 14">
                    <a:extLst>
                      <a:ext uri="{FF2B5EF4-FFF2-40B4-BE49-F238E27FC236}">
                        <a16:creationId xmlns:a16="http://schemas.microsoft.com/office/drawing/2014/main" id="{167A620A-D1C2-4C70-0803-787A793ED0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400" name="Group 15">
                  <a:extLst>
                    <a:ext uri="{FF2B5EF4-FFF2-40B4-BE49-F238E27FC236}">
                      <a16:creationId xmlns:a16="http://schemas.microsoft.com/office/drawing/2014/main" id="{44320792-3915-FA9E-832E-11595A9DE820}"/>
                    </a:ext>
                  </a:extLst>
                </p:cNvPr>
                <p:cNvGrpSpPr>
                  <a:grpSpLocks/>
                </p:cNvGrpSpPr>
                <p:nvPr/>
              </p:nvGrpSpPr>
              <p:grpSpPr bwMode="auto">
                <a:xfrm>
                  <a:off x="144" y="0"/>
                  <a:ext cx="5616" cy="144"/>
                  <a:chOff x="96" y="-48"/>
                  <a:chExt cx="5520" cy="144"/>
                </a:xfrm>
              </p:grpSpPr>
              <p:sp>
                <p:nvSpPr>
                  <p:cNvPr id="16404" name="Rectangle 16">
                    <a:extLst>
                      <a:ext uri="{FF2B5EF4-FFF2-40B4-BE49-F238E27FC236}">
                        <a16:creationId xmlns:a16="http://schemas.microsoft.com/office/drawing/2014/main" id="{235F4770-DA06-1199-EDCB-BCE497460E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5" name="Rectangle 17">
                    <a:extLst>
                      <a:ext uri="{FF2B5EF4-FFF2-40B4-BE49-F238E27FC236}">
                        <a16:creationId xmlns:a16="http://schemas.microsoft.com/office/drawing/2014/main" id="{1F917A4E-CA7F-AA76-50F1-E64A906578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401" name="Group 18">
                  <a:extLst>
                    <a:ext uri="{FF2B5EF4-FFF2-40B4-BE49-F238E27FC236}">
                      <a16:creationId xmlns:a16="http://schemas.microsoft.com/office/drawing/2014/main" id="{A5E9BAF0-0BBD-7600-25CB-F3A8B109C99F}"/>
                    </a:ext>
                  </a:extLst>
                </p:cNvPr>
                <p:cNvGrpSpPr>
                  <a:grpSpLocks/>
                </p:cNvGrpSpPr>
                <p:nvPr/>
              </p:nvGrpSpPr>
              <p:grpSpPr bwMode="auto">
                <a:xfrm>
                  <a:off x="144" y="4234"/>
                  <a:ext cx="5616" cy="86"/>
                  <a:chOff x="96" y="4176"/>
                  <a:chExt cx="5520" cy="144"/>
                </a:xfrm>
              </p:grpSpPr>
              <p:sp>
                <p:nvSpPr>
                  <p:cNvPr id="16402" name="Rectangle 19">
                    <a:extLst>
                      <a:ext uri="{FF2B5EF4-FFF2-40B4-BE49-F238E27FC236}">
                        <a16:creationId xmlns:a16="http://schemas.microsoft.com/office/drawing/2014/main" id="{A3786827-33A0-D9F3-EF88-C7AE28A92C3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3" name="Rectangle 20">
                    <a:extLst>
                      <a:ext uri="{FF2B5EF4-FFF2-40B4-BE49-F238E27FC236}">
                        <a16:creationId xmlns:a16="http://schemas.microsoft.com/office/drawing/2014/main" id="{A221EC11-7B55-0C9F-0FC2-28A5CA3FD4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3FBBB252-FFD5-7B09-7A6E-5927725B401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6395" name="Picture 26" descr="A picture containing shape&#10;&#10;Description automatically generated">
              <a:extLst>
                <a:ext uri="{FF2B5EF4-FFF2-40B4-BE49-F238E27FC236}">
                  <a16:creationId xmlns:a16="http://schemas.microsoft.com/office/drawing/2014/main" id="{9F8EBE96-FF18-2BE7-F55B-92AC8AB52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4858D7D8-BB59-E91C-1784-4444E510F27B}"/>
              </a:ext>
            </a:extLst>
          </p:cNvPr>
          <p:cNvSpPr txBox="1"/>
          <p:nvPr/>
        </p:nvSpPr>
        <p:spPr>
          <a:xfrm>
            <a:off x="2765646" y="1489500"/>
            <a:ext cx="4897392" cy="830997"/>
          </a:xfrm>
          <a:prstGeom prst="rect">
            <a:avLst/>
          </a:prstGeom>
          <a:noFill/>
        </p:spPr>
        <p:txBody>
          <a:bodyPr wrap="square">
            <a:spAutoFit/>
          </a:bodyPr>
          <a:lstStyle/>
          <a:p>
            <a:r>
              <a:rPr lang="en-US" b="0" u="none" strike="noStrike" dirty="0">
                <a:effectLst/>
                <a:latin typeface="Google Sans"/>
              </a:rPr>
              <a:t>Boyle's law was </a:t>
            </a:r>
            <a:r>
              <a:rPr lang="en-US" dirty="0"/>
              <a:t>discovered and first published by </a:t>
            </a:r>
            <a:r>
              <a:rPr lang="en-US" dirty="0">
                <a:latin typeface="Google Sans"/>
              </a:rPr>
              <a:t>Robert Boyle</a:t>
            </a:r>
            <a:r>
              <a:rPr lang="en-US" dirty="0"/>
              <a:t> in 1662</a:t>
            </a:r>
          </a:p>
        </p:txBody>
      </p:sp>
      <p:pic>
        <p:nvPicPr>
          <p:cNvPr id="5" name="Picture 4" descr="Robert Boyle | Science History Institute">
            <a:extLst>
              <a:ext uri="{FF2B5EF4-FFF2-40B4-BE49-F238E27FC236}">
                <a16:creationId xmlns:a16="http://schemas.microsoft.com/office/drawing/2014/main" id="{3851FF21-BB70-7DBB-EAE8-DD15F99F6D15}"/>
              </a:ext>
            </a:extLst>
          </p:cNvPr>
          <p:cNvPicPr>
            <a:picLocks noChangeAspect="1"/>
          </p:cNvPicPr>
          <p:nvPr/>
        </p:nvPicPr>
        <p:blipFill>
          <a:blip r:embed="rId3"/>
          <a:stretch>
            <a:fillRect/>
          </a:stretch>
        </p:blipFill>
        <p:spPr>
          <a:xfrm>
            <a:off x="1031028" y="1158448"/>
            <a:ext cx="1675101" cy="2102703"/>
          </a:xfrm>
          <a:prstGeom prst="rect">
            <a:avLst/>
          </a:prstGeom>
        </p:spPr>
      </p:pic>
      <p:sp>
        <p:nvSpPr>
          <p:cNvPr id="7" name="TextBox 6">
            <a:extLst>
              <a:ext uri="{FF2B5EF4-FFF2-40B4-BE49-F238E27FC236}">
                <a16:creationId xmlns:a16="http://schemas.microsoft.com/office/drawing/2014/main" id="{3046C597-4BFD-63F7-A9BC-580C5B1A037E}"/>
              </a:ext>
            </a:extLst>
          </p:cNvPr>
          <p:cNvSpPr txBox="1"/>
          <p:nvPr/>
        </p:nvSpPr>
        <p:spPr>
          <a:xfrm>
            <a:off x="358775" y="3341449"/>
            <a:ext cx="6302914" cy="1200329"/>
          </a:xfrm>
          <a:prstGeom prst="rect">
            <a:avLst/>
          </a:prstGeom>
          <a:noFill/>
        </p:spPr>
        <p:txBody>
          <a:bodyPr wrap="square">
            <a:spAutoFit/>
          </a:bodyPr>
          <a:lstStyle/>
          <a:p>
            <a:r>
              <a:rPr lang="en-US" b="0" u="none" strike="noStrike" dirty="0">
                <a:effectLst/>
                <a:latin typeface="Google Sans"/>
              </a:rPr>
              <a:t>Charles's law was </a:t>
            </a:r>
            <a:r>
              <a:rPr lang="en-US" dirty="0"/>
              <a:t>discovered by </a:t>
            </a:r>
            <a:r>
              <a:rPr lang="en-US" b="0" u="none" strike="noStrike" dirty="0">
                <a:effectLst/>
                <a:latin typeface="Google Sans"/>
              </a:rPr>
              <a:t>Jacques Charles</a:t>
            </a:r>
            <a:r>
              <a:rPr lang="en-US" dirty="0"/>
              <a:t> in 1787 and later published by </a:t>
            </a:r>
            <a:r>
              <a:rPr lang="en-US" b="0" u="none" strike="noStrike" dirty="0">
                <a:effectLst/>
                <a:latin typeface="Google Sans"/>
              </a:rPr>
              <a:t>Joseph Louis Gay-Lussac</a:t>
            </a:r>
            <a:r>
              <a:rPr lang="en-US" dirty="0"/>
              <a:t> in 1802</a:t>
            </a:r>
          </a:p>
        </p:txBody>
      </p:sp>
      <p:pic>
        <p:nvPicPr>
          <p:cNvPr id="8" name="Picture 7">
            <a:extLst>
              <a:ext uri="{FF2B5EF4-FFF2-40B4-BE49-F238E27FC236}">
                <a16:creationId xmlns:a16="http://schemas.microsoft.com/office/drawing/2014/main" id="{0F10D95F-79E1-1A7C-B616-BE8C60EA8434}"/>
              </a:ext>
            </a:extLst>
          </p:cNvPr>
          <p:cNvPicPr>
            <a:picLocks noChangeAspect="1"/>
          </p:cNvPicPr>
          <p:nvPr/>
        </p:nvPicPr>
        <p:blipFill>
          <a:blip r:embed="rId4"/>
          <a:stretch>
            <a:fillRect/>
          </a:stretch>
        </p:blipFill>
        <p:spPr>
          <a:xfrm>
            <a:off x="6782560" y="2484729"/>
            <a:ext cx="1881794" cy="2378588"/>
          </a:xfrm>
          <a:prstGeom prst="rect">
            <a:avLst/>
          </a:prstGeom>
        </p:spPr>
      </p:pic>
      <p:sp>
        <p:nvSpPr>
          <p:cNvPr id="10" name="TextBox 9">
            <a:extLst>
              <a:ext uri="{FF2B5EF4-FFF2-40B4-BE49-F238E27FC236}">
                <a16:creationId xmlns:a16="http://schemas.microsoft.com/office/drawing/2014/main" id="{05F89F69-ABE8-FE43-7381-92A5489A12EC}"/>
              </a:ext>
            </a:extLst>
          </p:cNvPr>
          <p:cNvSpPr txBox="1"/>
          <p:nvPr/>
        </p:nvSpPr>
        <p:spPr>
          <a:xfrm>
            <a:off x="3124200" y="5243571"/>
            <a:ext cx="5989306" cy="1200329"/>
          </a:xfrm>
          <a:prstGeom prst="rect">
            <a:avLst/>
          </a:prstGeom>
          <a:noFill/>
        </p:spPr>
        <p:txBody>
          <a:bodyPr wrap="square">
            <a:spAutoFit/>
          </a:bodyPr>
          <a:lstStyle/>
          <a:p>
            <a:r>
              <a:rPr lang="en-US" b="0" u="none" strike="noStrike" dirty="0">
                <a:effectLst/>
                <a:latin typeface="Google Sans"/>
              </a:rPr>
              <a:t>The Kelvin scale was </a:t>
            </a:r>
            <a:r>
              <a:rPr lang="en-US" dirty="0"/>
              <a:t>proposed in 1848 by British physicist </a:t>
            </a:r>
            <a:r>
              <a:rPr lang="en-US" b="0" u="none" strike="noStrike" dirty="0">
                <a:effectLst/>
                <a:latin typeface="Google Sans"/>
              </a:rPr>
              <a:t>William Thomson (Lord Kelvin)</a:t>
            </a:r>
            <a:endParaRPr lang="en-US" dirty="0"/>
          </a:p>
        </p:txBody>
      </p:sp>
      <p:pic>
        <p:nvPicPr>
          <p:cNvPr id="11" name="Picture 10" descr="William Thomson, Baron Kelvin | Biography &amp; Facts | Britannica">
            <a:extLst>
              <a:ext uri="{FF2B5EF4-FFF2-40B4-BE49-F238E27FC236}">
                <a16:creationId xmlns:a16="http://schemas.microsoft.com/office/drawing/2014/main" id="{B112E8DE-A9B4-1263-0DBB-F226F560B90E}"/>
              </a:ext>
            </a:extLst>
          </p:cNvPr>
          <p:cNvPicPr>
            <a:picLocks noChangeAspect="1"/>
          </p:cNvPicPr>
          <p:nvPr/>
        </p:nvPicPr>
        <p:blipFill>
          <a:blip r:embed="rId5"/>
          <a:stretch>
            <a:fillRect/>
          </a:stretch>
        </p:blipFill>
        <p:spPr>
          <a:xfrm>
            <a:off x="1371600" y="4522845"/>
            <a:ext cx="1600200" cy="2095500"/>
          </a:xfrm>
          <a:prstGeom prst="rect">
            <a:avLst/>
          </a:prstGeom>
        </p:spPr>
      </p:pic>
    </p:spTree>
    <p:extLst>
      <p:ext uri="{BB962C8B-B14F-4D97-AF65-F5344CB8AC3E}">
        <p14:creationId xmlns:p14="http://schemas.microsoft.com/office/powerpoint/2010/main" val="251394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F71AF3-DDDC-C8E4-EDA8-E0A870DA225E}"/>
              </a:ext>
            </a:extLst>
          </p:cNvPr>
          <p:cNvSpPr>
            <a:spLocks noChangeArrowheads="1"/>
          </p:cNvSpPr>
          <p:nvPr/>
        </p:nvSpPr>
        <p:spPr bwMode="auto">
          <a:xfrm>
            <a:off x="152400" y="762000"/>
            <a:ext cx="8915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buFont typeface="Arial" panose="020B0604020202020204" pitchFamily="34" charset="0"/>
              <a:buChar char="•"/>
            </a:pPr>
            <a:endParaRPr lang="en-IN" altLang="en-US" sz="4000" b="1">
              <a:latin typeface="Script MT Bold" panose="03040602040607080904" pitchFamily="66" charset="0"/>
            </a:endParaRPr>
          </a:p>
          <a:p>
            <a:pPr algn="ctr"/>
            <a:r>
              <a:rPr lang="en-IN" altLang="en-US" sz="4000" b="1">
                <a:latin typeface="Script MT Bold" panose="03040602040607080904" pitchFamily="66" charset="0"/>
              </a:rPr>
              <a:t>“ When you can measure what you are speaking about, and express it in numbers,  you know something about it;</a:t>
            </a:r>
          </a:p>
          <a:p>
            <a:pPr algn="ctr"/>
            <a:r>
              <a:rPr lang="en-IN" altLang="en-US" sz="4000" b="1">
                <a:latin typeface="Script MT Bold" panose="03040602040607080904" pitchFamily="66" charset="0"/>
              </a:rPr>
              <a:t> but when you cannot measure it in numbers, your knowledge is of a meagre and unsatisfactory kind . . . ”.</a:t>
            </a:r>
          </a:p>
          <a:p>
            <a:pPr algn="ctr">
              <a:buFont typeface="Arial" panose="020B0604020202020204" pitchFamily="34" charset="0"/>
              <a:buChar char="•"/>
            </a:pPr>
            <a:endParaRPr lang="en-IN" altLang="en-US" sz="4000" b="1">
              <a:latin typeface="Script MT Bold" panose="03040602040607080904" pitchFamily="66" charset="0"/>
            </a:endParaRPr>
          </a:p>
          <a:p>
            <a:pPr algn="ctr">
              <a:buFont typeface="Arial" panose="020B0604020202020204" pitchFamily="34" charset="0"/>
              <a:buChar char="•"/>
            </a:pPr>
            <a:r>
              <a:rPr lang="en-IN" altLang="en-US" sz="4000" b="1">
                <a:latin typeface="Script MT Bold" panose="03040602040607080904" pitchFamily="66" charset="0"/>
              </a:rPr>
              <a:t>-- Lord Kelvin</a:t>
            </a:r>
          </a:p>
        </p:txBody>
      </p:sp>
      <p:grpSp>
        <p:nvGrpSpPr>
          <p:cNvPr id="2" name="Group 38">
            <a:extLst>
              <a:ext uri="{FF2B5EF4-FFF2-40B4-BE49-F238E27FC236}">
                <a16:creationId xmlns:a16="http://schemas.microsoft.com/office/drawing/2014/main" id="{F35E3FE7-9B83-4E16-AAA3-52E9D853417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57D1909-D45E-0CF3-2A92-652D0C43B31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D060B02-48BD-41CD-F6F9-D124AAFEDDF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85C23042-C82D-FF6E-F253-AD4FDFD51E1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A446B5D-C204-5816-BE71-97E94570942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3E690D3B-6BB7-A1D6-9A19-9B8CEDFD3B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7B8AB9FD-B87B-C7B1-DAB2-96BD3F46F62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8CE85C6-444E-40AB-5583-06943EC38AE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656F00F1-649F-AD35-331F-4AB7F0F22B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F834CE41-0285-7D8D-1D3C-8E5D558A392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AA6D085D-FBC5-F8A4-A4F2-AB33EF7254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7EB68B18-154D-BE93-5DE0-4EAD4F41A6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AEDA229E-26BB-B322-A467-0CC9F9D26F0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7EB2F415-C052-5A7F-73EB-A71CE94740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77FFA7A-0F32-8DE9-9E60-38CC4E6F99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BB9EBA2A-8CAE-1E4C-3BC9-C9C965710A6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2ADB94E-C119-8C63-FAB5-771D11652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dissolve">
                                      <p:cBhvr>
                                        <p:cTn id="7" dur="500"/>
                                        <p:tgtEl>
                                          <p:spTgt spid="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dissolv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dissolv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9157D59-94FD-2141-FF36-2DA183BF7BA9}"/>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589072EB-5AA9-1BF6-F42C-AB72AF2B6C05}"/>
              </a:ext>
            </a:extLst>
          </p:cNvPr>
          <p:cNvSpPr>
            <a:spLocks noGrp="1" noChangeArrowheads="1"/>
          </p:cNvSpPr>
          <p:nvPr>
            <p:ph type="title"/>
          </p:nvPr>
        </p:nvSpPr>
        <p:spPr>
          <a:xfrm>
            <a:off x="163513" y="296444"/>
            <a:ext cx="7772400" cy="762000"/>
          </a:xfrm>
        </p:spPr>
        <p:txBody>
          <a:bodyPr/>
          <a:lstStyle/>
          <a:p>
            <a:r>
              <a:rPr lang="en-US" altLang="en-US" sz="3200" dirty="0">
                <a:latin typeface="Times" panose="02020603050405020304" pitchFamily="18" charset="0"/>
              </a:rPr>
              <a:t>What does a </a:t>
            </a:r>
            <a:r>
              <a:rPr lang="en-US" altLang="en-US" sz="3200" b="1" dirty="0">
                <a:latin typeface="Times" panose="02020603050405020304" pitchFamily="18" charset="0"/>
              </a:rPr>
              <a:t>system</a:t>
            </a:r>
            <a:r>
              <a:rPr lang="en-US" altLang="en-US" sz="3200" dirty="0">
                <a:latin typeface="Times" panose="02020603050405020304" pitchFamily="18" charset="0"/>
              </a:rPr>
              <a:t> consist of ?</a:t>
            </a:r>
            <a:r>
              <a:rPr lang="en-US" altLang="en-US" dirty="0"/>
              <a:t> </a:t>
            </a:r>
          </a:p>
        </p:txBody>
      </p:sp>
      <p:pic>
        <p:nvPicPr>
          <p:cNvPr id="19" name="Picture 18" descr="The science behind how jet engines works?">
            <a:extLst>
              <a:ext uri="{FF2B5EF4-FFF2-40B4-BE49-F238E27FC236}">
                <a16:creationId xmlns:a16="http://schemas.microsoft.com/office/drawing/2014/main" id="{02B08E45-0AF1-5F85-D8D5-32B448910438}"/>
              </a:ext>
            </a:extLst>
          </p:cNvPr>
          <p:cNvPicPr>
            <a:picLocks noChangeAspect="1"/>
          </p:cNvPicPr>
          <p:nvPr/>
        </p:nvPicPr>
        <p:blipFill>
          <a:blip r:embed="rId2"/>
          <a:stretch>
            <a:fillRect/>
          </a:stretch>
        </p:blipFill>
        <p:spPr>
          <a:xfrm>
            <a:off x="533401" y="1494957"/>
            <a:ext cx="5189202" cy="2555558"/>
          </a:xfrm>
          <a:prstGeom prst="rect">
            <a:avLst/>
          </a:prstGeom>
        </p:spPr>
      </p:pic>
      <p:grpSp>
        <p:nvGrpSpPr>
          <p:cNvPr id="2" name="Group 38">
            <a:extLst>
              <a:ext uri="{FF2B5EF4-FFF2-40B4-BE49-F238E27FC236}">
                <a16:creationId xmlns:a16="http://schemas.microsoft.com/office/drawing/2014/main" id="{70CF861E-1261-070D-7AB7-5C83A35C4EF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1BF983E-89A4-43D8-5300-6F620EB8AB32}"/>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F041336-CF38-2D34-5C1C-E39BEB9AEA81}"/>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E1CE181-DB62-4D74-33FA-78639AC9910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DD54564C-D5F8-11F0-5D62-3DE27F8F96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32718DA4-4294-7C37-724F-E3C6EB66FBF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BFC5497-532C-0FD6-C5B7-74921201A53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7702C6D-EAB0-1619-3A53-FB7563D3C7F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068E0A7-A449-9B21-7CCB-A6FA9B3E0A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C9BA585-A6EF-BE48-E4B1-05620F17F5A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12AE503-2AA6-F424-E377-8CAC458D460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9297491B-A290-875E-C878-C3B2B416169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382ABE9-5648-6B3F-CBC9-8CC0699AF23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92FFCCA-60B5-1A31-9EB5-22A85922212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D647E14-69CE-A79A-E009-49EF2A952C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83E7B47F-32BB-A238-5612-D4DC8212332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6A7F5869-5153-C573-9D09-072274123A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descr="The image illustrates the airflow dynamics within an internal combustion  engine's intake system, showing how air enters through the throttle body  and flows through the intake manifold. Air enters the system via">
            <a:extLst>
              <a:ext uri="{FF2B5EF4-FFF2-40B4-BE49-F238E27FC236}">
                <a16:creationId xmlns:a16="http://schemas.microsoft.com/office/drawing/2014/main" id="{2A9FC4DF-4538-37BE-2830-FCBD20C3727F}"/>
              </a:ext>
            </a:extLst>
          </p:cNvPr>
          <p:cNvPicPr>
            <a:picLocks noChangeAspect="1"/>
          </p:cNvPicPr>
          <p:nvPr/>
        </p:nvPicPr>
        <p:blipFill>
          <a:blip r:embed="rId4"/>
          <a:stretch>
            <a:fillRect/>
          </a:stretch>
        </p:blipFill>
        <p:spPr>
          <a:xfrm>
            <a:off x="6001323" y="2312315"/>
            <a:ext cx="2914077" cy="4367124"/>
          </a:xfrm>
          <a:prstGeom prst="rect">
            <a:avLst/>
          </a:prstGeom>
        </p:spPr>
      </p:pic>
    </p:spTree>
    <p:extLst>
      <p:ext uri="{BB962C8B-B14F-4D97-AF65-F5344CB8AC3E}">
        <p14:creationId xmlns:p14="http://schemas.microsoft.com/office/powerpoint/2010/main" val="341650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2250" fill="hold"/>
                                        <p:tgtEl>
                                          <p:spTgt spid="19"/>
                                        </p:tgtEl>
                                        <p:attrNameLst>
                                          <p:attrName>ppt_w</p:attrName>
                                        </p:attrNameLst>
                                      </p:cBhvr>
                                      <p:tavLst>
                                        <p:tav tm="0">
                                          <p:val>
                                            <p:fltVal val="0"/>
                                          </p:val>
                                        </p:tav>
                                        <p:tav tm="100000">
                                          <p:val>
                                            <p:strVal val="#ppt_w"/>
                                          </p:val>
                                        </p:tav>
                                      </p:tavLst>
                                    </p:anim>
                                    <p:anim calcmode="lin" valueType="num">
                                      <p:cBhvr>
                                        <p:cTn id="8" dur="2250" fill="hold"/>
                                        <p:tgtEl>
                                          <p:spTgt spid="19"/>
                                        </p:tgtEl>
                                        <p:attrNameLst>
                                          <p:attrName>ppt_h</p:attrName>
                                        </p:attrNameLst>
                                      </p:cBhvr>
                                      <p:tavLst>
                                        <p:tav tm="0">
                                          <p:val>
                                            <p:fltVal val="0"/>
                                          </p:val>
                                        </p:tav>
                                        <p:tav tm="100000">
                                          <p:val>
                                            <p:strVal val="#ppt_h"/>
                                          </p:val>
                                        </p:tav>
                                      </p:tavLst>
                                    </p:anim>
                                    <p:animEffect transition="in" filter="fade">
                                      <p:cBhvr>
                                        <p:cTn id="9" dur="225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 calcmode="lin" valueType="num">
                                      <p:cBhvr>
                                        <p:cTn id="16" dur="1000" fill="hold"/>
                                        <p:tgtEl>
                                          <p:spTgt spid="20"/>
                                        </p:tgtEl>
                                        <p:attrNameLst>
                                          <p:attrName>style.rotation</p:attrName>
                                        </p:attrNameLst>
                                      </p:cBhvr>
                                      <p:tavLst>
                                        <p:tav tm="0">
                                          <p:val>
                                            <p:fltVal val="90"/>
                                          </p:val>
                                        </p:tav>
                                        <p:tav tm="100000">
                                          <p:val>
                                            <p:fltVal val="0"/>
                                          </p:val>
                                        </p:tav>
                                      </p:tavLst>
                                    </p:anim>
                                    <p:animEffect transition="in" filter="fade">
                                      <p:cBhvr>
                                        <p:cTn id="1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583471C-A8B9-7E4D-6379-FAC2BD342971}"/>
              </a:ext>
            </a:extLst>
          </p:cNvPr>
          <p:cNvSpPr>
            <a:spLocks noGrp="1" noChangeArrowheads="1"/>
          </p:cNvSpPr>
          <p:nvPr>
            <p:ph type="title"/>
          </p:nvPr>
        </p:nvSpPr>
        <p:spPr>
          <a:xfrm>
            <a:off x="304800" y="281813"/>
            <a:ext cx="6705600" cy="762000"/>
          </a:xfrm>
        </p:spPr>
        <p:txBody>
          <a:bodyPr/>
          <a:lstStyle/>
          <a:p>
            <a:r>
              <a:rPr lang="en-US" altLang="en-US" sz="2800" dirty="0">
                <a:latin typeface="Times" panose="02020603050405020304" pitchFamily="18" charset="0"/>
              </a:rPr>
              <a:t>Macroscopic View of A Thermodynamic System </a:t>
            </a:r>
            <a:endParaRPr lang="en-US" altLang="en-US" sz="2800" dirty="0"/>
          </a:p>
        </p:txBody>
      </p:sp>
      <p:sp>
        <p:nvSpPr>
          <p:cNvPr id="77827" name="Rectangle 3">
            <a:extLst>
              <a:ext uri="{FF2B5EF4-FFF2-40B4-BE49-F238E27FC236}">
                <a16:creationId xmlns:a16="http://schemas.microsoft.com/office/drawing/2014/main" id="{B388DB6A-C38E-C46C-228D-CA1542B9798B}"/>
              </a:ext>
            </a:extLst>
          </p:cNvPr>
          <p:cNvSpPr>
            <a:spLocks noGrp="1" noChangeArrowheads="1"/>
          </p:cNvSpPr>
          <p:nvPr>
            <p:ph type="body" idx="1"/>
          </p:nvPr>
        </p:nvSpPr>
        <p:spPr>
          <a:xfrm>
            <a:off x="304800" y="1133475"/>
            <a:ext cx="8442325" cy="2742956"/>
          </a:xfrm>
        </p:spPr>
        <p:txBody>
          <a:bodyPr/>
          <a:lstStyle/>
          <a:p>
            <a:r>
              <a:rPr lang="en-US" sz="2400" dirty="0"/>
              <a:t>Macrosystem approach is advisable during analysis of  patterns that arise in the exchange processes in systems of various.</a:t>
            </a:r>
          </a:p>
          <a:p>
            <a:r>
              <a:rPr lang="en-US" sz="2400" dirty="0"/>
              <a:t>Macrosystems are systems in which the following conditions are satisfied:</a:t>
            </a:r>
          </a:p>
          <a:p>
            <a:r>
              <a:rPr lang="en-US" sz="2400" dirty="0"/>
              <a:t>Macrosystems consist of a large number of elementary objects, and this number is so large that any macrosystem can be considered as a continuum.</a:t>
            </a:r>
          </a:p>
        </p:txBody>
      </p:sp>
      <p:grpSp>
        <p:nvGrpSpPr>
          <p:cNvPr id="2" name="Group 38">
            <a:extLst>
              <a:ext uri="{FF2B5EF4-FFF2-40B4-BE49-F238E27FC236}">
                <a16:creationId xmlns:a16="http://schemas.microsoft.com/office/drawing/2014/main" id="{F08F523E-9475-0C98-0712-85DCB563493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B3319AB-CDFB-D36C-20CB-FAE0D650079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9548E58-5BDA-9F9C-11F7-8E0190EDD544}"/>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3C9362D-9B7F-6408-F828-39F03704AD7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83E9969F-46C7-575C-E620-B4B0B36305C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C397DB1-ECCD-E107-9104-05CCA2D3746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157436BF-35DD-D7D6-61EB-B996CD9B8CD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D476C42-F19F-6DEF-507D-6F3F252316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43E591DD-0B17-8A4E-17F4-AF6E38D778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502870B-9CF1-8EF0-98D1-78264AB4988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44B1DB1-EDBF-3BA4-2FFD-9F00AC55C2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F4AEA7E-DD32-7785-0D32-091E806BB2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8AF15746-574A-0DBF-A15E-F947CE16217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B7AE3CB7-D9CE-5A21-1878-DC260984D09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5003A4F-0329-4B91-E933-B68AF1CC38D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425BE93-C496-BDF9-C5E6-917E2B4CF3C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EA402C1-4231-E309-1117-D5545FDE3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tangle 3">
            <a:extLst>
              <a:ext uri="{FF2B5EF4-FFF2-40B4-BE49-F238E27FC236}">
                <a16:creationId xmlns:a16="http://schemas.microsoft.com/office/drawing/2014/main" id="{926A1AC1-6AD7-8599-88D3-FED64533E4CA}"/>
              </a:ext>
            </a:extLst>
          </p:cNvPr>
          <p:cNvSpPr txBox="1">
            <a:spLocks noChangeArrowheads="1"/>
          </p:cNvSpPr>
          <p:nvPr/>
        </p:nvSpPr>
        <p:spPr bwMode="auto">
          <a:xfrm>
            <a:off x="555625" y="4289291"/>
            <a:ext cx="8442325" cy="209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sz="2400" kern="0" dirty="0"/>
              <a:t>Each macrosystem can be divided into any finite number of subsystems. </a:t>
            </a:r>
          </a:p>
          <a:p>
            <a:r>
              <a:rPr lang="en-US" sz="2400" kern="0" dirty="0"/>
              <a:t>Size of subsystem can be sufficient to determine the statistical characteristics of any given accuracy. </a:t>
            </a:r>
            <a:endParaRPr lang="en-US" altLang="en-US" sz="2400" kern="0" dirty="0"/>
          </a:p>
        </p:txBody>
      </p:sp>
      <p:pic>
        <p:nvPicPr>
          <p:cNvPr id="20" name="Picture 19" descr="The science behind how jet engines works?">
            <a:extLst>
              <a:ext uri="{FF2B5EF4-FFF2-40B4-BE49-F238E27FC236}">
                <a16:creationId xmlns:a16="http://schemas.microsoft.com/office/drawing/2014/main" id="{39FA2987-9E5D-A5FF-0202-F1AF77738249}"/>
              </a:ext>
            </a:extLst>
          </p:cNvPr>
          <p:cNvPicPr>
            <a:picLocks noChangeAspect="1"/>
          </p:cNvPicPr>
          <p:nvPr/>
        </p:nvPicPr>
        <p:blipFill>
          <a:blip r:embed="rId4"/>
          <a:stretch>
            <a:fillRect/>
          </a:stretch>
        </p:blipFill>
        <p:spPr>
          <a:xfrm>
            <a:off x="1849773" y="1465616"/>
            <a:ext cx="5189202" cy="2555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box(out)">
                                      <p:cBhvr>
                                        <p:cTn id="7" dur="500"/>
                                        <p:tgtEl>
                                          <p:spTgt spid="7782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box(out)">
                                      <p:cBhvr>
                                        <p:cTn id="12" dur="500"/>
                                        <p:tgtEl>
                                          <p:spTgt spid="7782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box(out)">
                                      <p:cBhvr>
                                        <p:cTn id="17" dur="500"/>
                                        <p:tgtEl>
                                          <p:spTgt spid="7782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2250" fill="hold"/>
                                        <p:tgtEl>
                                          <p:spTgt spid="20"/>
                                        </p:tgtEl>
                                        <p:attrNameLst>
                                          <p:attrName>ppt_w</p:attrName>
                                        </p:attrNameLst>
                                      </p:cBhvr>
                                      <p:tavLst>
                                        <p:tav tm="0">
                                          <p:val>
                                            <p:fltVal val="0"/>
                                          </p:val>
                                        </p:tav>
                                        <p:tav tm="100000">
                                          <p:val>
                                            <p:strVal val="#ppt_w"/>
                                          </p:val>
                                        </p:tav>
                                      </p:tavLst>
                                    </p:anim>
                                    <p:anim calcmode="lin" valueType="num">
                                      <p:cBhvr>
                                        <p:cTn id="23" dur="2250" fill="hold"/>
                                        <p:tgtEl>
                                          <p:spTgt spid="20"/>
                                        </p:tgtEl>
                                        <p:attrNameLst>
                                          <p:attrName>ppt_h</p:attrName>
                                        </p:attrNameLst>
                                      </p:cBhvr>
                                      <p:tavLst>
                                        <p:tav tm="0">
                                          <p:val>
                                            <p:fltVal val="0"/>
                                          </p:val>
                                        </p:tav>
                                        <p:tav tm="100000">
                                          <p:val>
                                            <p:strVal val="#ppt_h"/>
                                          </p:val>
                                        </p:tav>
                                      </p:tavLst>
                                    </p:anim>
                                    <p:animEffect transition="in" filter="fade">
                                      <p:cBhvr>
                                        <p:cTn id="24" dur="225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box(out)">
                                      <p:cBhvr>
                                        <p:cTn id="29" dur="500"/>
                                        <p:tgtEl>
                                          <p:spTgt spid="19">
                                            <p:txEl>
                                              <p:pRg st="0" end="0"/>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par>
                    <p:cTn id="30" fill="hold">
                      <p:stCondLst>
                        <p:cond delay="indefinite"/>
                      </p:stCondLst>
                      <p:childTnLst>
                        <p:par>
                          <p:cTn id="31" fill="hold">
                            <p:stCondLst>
                              <p:cond delay="0"/>
                            </p:stCondLst>
                            <p:childTnLst>
                              <p:par>
                                <p:cTn id="32" presetID="4" presetClass="entr" presetSubtype="32" fill="hold" grpId="0" nodeType="clickEffect">
                                  <p:stCondLst>
                                    <p:cond delay="0"/>
                                  </p:stCondLst>
                                  <p:childTnLst>
                                    <p:set>
                                      <p:cBhvr>
                                        <p:cTn id="33" dur="1" fill="hold">
                                          <p:stCondLst>
                                            <p:cond delay="0"/>
                                          </p:stCondLst>
                                        </p:cTn>
                                        <p:tgtEl>
                                          <p:spTgt spid="19">
                                            <p:txEl>
                                              <p:pRg st="1" end="1"/>
                                            </p:txEl>
                                          </p:spTgt>
                                        </p:tgtEl>
                                        <p:attrNameLst>
                                          <p:attrName>style.visibility</p:attrName>
                                        </p:attrNameLst>
                                      </p:cBhvr>
                                      <p:to>
                                        <p:strVal val="visible"/>
                                      </p:to>
                                    </p:set>
                                    <p:animEffect transition="in" filter="box(out)">
                                      <p:cBhvr>
                                        <p:cTn id="34" dur="500"/>
                                        <p:tgtEl>
                                          <p:spTgt spid="19">
                                            <p:txEl>
                                              <p:pRg st="1" end="1"/>
                                            </p:txEl>
                                          </p:spTgt>
                                        </p:tgtEl>
                                      </p:cBhvr>
                                    </p:animEffect>
                                  </p:childTnLst>
                                  <p:subTnLst>
                                    <p:audio>
                                      <p:cMediaNode>
                                        <p:cTn display="0" masterRel="sameClick">
                                          <p:stCondLst>
                                            <p:cond evt="begin" delay="0">
                                              <p:tn val="32"/>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bldLvl="2" autoUpdateAnimBg="0"/>
      <p:bldP spid="19"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7217694-6FE8-376E-7717-5F58A84AC641}"/>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4EFD6BFD-2737-6A1F-4FC3-46ED60B2BFFD}"/>
              </a:ext>
            </a:extLst>
          </p:cNvPr>
          <p:cNvSpPr>
            <a:spLocks noGrp="1" noChangeArrowheads="1"/>
          </p:cNvSpPr>
          <p:nvPr>
            <p:ph type="title"/>
          </p:nvPr>
        </p:nvSpPr>
        <p:spPr>
          <a:xfrm>
            <a:off x="304800" y="281813"/>
            <a:ext cx="6705600" cy="762000"/>
          </a:xfrm>
        </p:spPr>
        <p:txBody>
          <a:bodyPr/>
          <a:lstStyle/>
          <a:p>
            <a:r>
              <a:rPr lang="en-US" altLang="en-US" sz="2800" dirty="0">
                <a:latin typeface="Times" panose="02020603050405020304" pitchFamily="18" charset="0"/>
              </a:rPr>
              <a:t>A Thermodynamic Subsystem (Phase)</a:t>
            </a:r>
            <a:endParaRPr lang="en-US" altLang="en-US" sz="2800" dirty="0"/>
          </a:p>
        </p:txBody>
      </p:sp>
      <mc:AlternateContent xmlns:mc="http://schemas.openxmlformats.org/markup-compatibility/2006" xmlns:a14="http://schemas.microsoft.com/office/drawing/2010/main">
        <mc:Choice Requires="a14">
          <p:sp>
            <p:nvSpPr>
              <p:cNvPr id="77827" name="Rectangle 3">
                <a:extLst>
                  <a:ext uri="{FF2B5EF4-FFF2-40B4-BE49-F238E27FC236}">
                    <a16:creationId xmlns:a16="http://schemas.microsoft.com/office/drawing/2014/main" id="{91FBD51A-8097-E6C9-1212-CD27D544EAE7}"/>
                  </a:ext>
                </a:extLst>
              </p:cNvPr>
              <p:cNvSpPr>
                <a:spLocks noGrp="1" noChangeArrowheads="1"/>
              </p:cNvSpPr>
              <p:nvPr>
                <p:ph type="body" idx="1"/>
              </p:nvPr>
            </p:nvSpPr>
            <p:spPr>
              <a:xfrm>
                <a:off x="396875" y="1223200"/>
                <a:ext cx="8442325" cy="5334000"/>
              </a:xfrm>
            </p:spPr>
            <p:txBody>
              <a:bodyPr/>
              <a:lstStyle/>
              <a:p>
                <a:r>
                  <a:rPr lang="en-US" sz="2400" dirty="0"/>
                  <a:t>Each of the subsystems can be considered as a macrosystem. </a:t>
                </a:r>
              </a:p>
              <a:p>
                <a:r>
                  <a:rPr lang="en-US" sz="2400" dirty="0"/>
                  <a:t>Any macrosystem </a:t>
                </a:r>
                <a:r>
                  <a:rPr lang="en-US" sz="2400" i="1" dirty="0"/>
                  <a:t>S</a:t>
                </a:r>
                <a:r>
                  <a:rPr lang="en-US" sz="2400" dirty="0"/>
                  <a:t> is a nonempty collection </a:t>
                </a:r>
                <a:r>
                  <a:rPr lang="en-US" sz="2400" dirty="0">
                    <a:sym typeface="Symbol" panose="05050102010706020507" pitchFamily="18" charset="2"/>
                  </a:rPr>
                  <a:t></a:t>
                </a:r>
                <a:r>
                  <a:rPr lang="en-US" sz="2400" dirty="0"/>
                  <a:t> of pairwise disjoint subsets of </a:t>
                </a:r>
                <a:r>
                  <a:rPr lang="en-US" sz="2400" i="1" dirty="0"/>
                  <a:t>S</a:t>
                </a:r>
                <a:r>
                  <a:rPr lang="en-US" sz="2400" dirty="0"/>
                  <a:t> closed under complement, countable unions, and countable intersections. </a:t>
                </a:r>
              </a:p>
              <a:p>
                <a:r>
                  <a:rPr lang="en-US" sz="2400" dirty="0">
                    <a:sym typeface="Symbol" panose="05050102010706020507" pitchFamily="18" charset="2"/>
                  </a:rPr>
                  <a:t> </a:t>
                </a:r>
                <a:r>
                  <a:rPr lang="en-US" sz="2400" dirty="0"/>
                  <a:t>is a σ-algebra and ordered pair (S, </a:t>
                </a:r>
                <a:r>
                  <a:rPr lang="en-US" sz="2400" dirty="0">
                    <a:sym typeface="Symbol" panose="05050102010706020507" pitchFamily="18" charset="2"/>
                  </a:rPr>
                  <a:t></a:t>
                </a:r>
                <a:r>
                  <a:rPr lang="en-US" sz="2400" dirty="0"/>
                  <a:t>) is a measurable space. </a:t>
                </a:r>
              </a:p>
              <a:p>
                <a:r>
                  <a:rPr lang="en-US" sz="2400" dirty="0"/>
                  <a:t>The macrosystem </a:t>
                </a:r>
                <a:r>
                  <a:rPr lang="en-US" sz="2400" i="1" dirty="0"/>
                  <a:t>S </a:t>
                </a:r>
                <a:r>
                  <a:rPr lang="en-US" sz="2400" dirty="0"/>
                  <a:t>can be considered as a union of a finite number of a lower level macrosystems.</a:t>
                </a:r>
              </a:p>
              <a:p>
                <a:pPr marL="0" indent="0" algn="ctr">
                  <a:buNone/>
                </a:pPr>
                <a:r>
                  <a:rPr lang="en-US" sz="2400" dirty="0"/>
                  <a: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r>
                      <a:rPr lang="en-US" sz="2400" b="0" i="1" smtClean="0">
                        <a:latin typeface="Cambria Math" panose="02040503050406030204" pitchFamily="18" charset="0"/>
                      </a:rPr>
                      <m:t>𝑆</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𝛼</m:t>
                        </m:r>
                      </m:sub>
                    </m:sSub>
                    <m:sSub>
                      <m:sSubPr>
                        <m:ctrlPr>
                          <a:rPr lang="en-US" sz="2400" i="1">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i="1">
                            <a:latin typeface="Cambria Math" panose="02040503050406030204" pitchFamily="18" charset="0"/>
                          </a:rPr>
                          <m:t>𝑖</m:t>
                        </m:r>
                      </m:sub>
                    </m:sSub>
                  </m:oMath>
                </a14:m>
                <a:endParaRPr lang="en-US" sz="2400" dirty="0"/>
              </a:p>
              <a:p>
                <a:r>
                  <a:rPr lang="en-US" sz="2400" dirty="0"/>
                  <a:t>This condition is called the self-similarity condition.</a:t>
                </a:r>
              </a:p>
              <a:p>
                <a:endParaRPr lang="en-US" altLang="en-US" sz="2400" dirty="0"/>
              </a:p>
            </p:txBody>
          </p:sp>
        </mc:Choice>
        <mc:Fallback xmlns="">
          <p:sp>
            <p:nvSpPr>
              <p:cNvPr id="77827" name="Rectangle 3">
                <a:extLst>
                  <a:ext uri="{FF2B5EF4-FFF2-40B4-BE49-F238E27FC236}">
                    <a16:creationId xmlns:a16="http://schemas.microsoft.com/office/drawing/2014/main" id="{91FBD51A-8097-E6C9-1212-CD27D544EAE7}"/>
                  </a:ext>
                </a:extLst>
              </p:cNvPr>
              <p:cNvSpPr>
                <a:spLocks noGrp="1" noRot="1" noChangeAspect="1" noMove="1" noResize="1" noEditPoints="1" noAdjustHandles="1" noChangeArrowheads="1" noChangeShapeType="1" noTextEdit="1"/>
              </p:cNvSpPr>
              <p:nvPr>
                <p:ph type="body" idx="1"/>
              </p:nvPr>
            </p:nvSpPr>
            <p:spPr>
              <a:xfrm>
                <a:off x="396875" y="1223200"/>
                <a:ext cx="8442325" cy="5334000"/>
              </a:xfrm>
              <a:blipFill>
                <a:blip r:embed="rId3"/>
                <a:stretch>
                  <a:fillRect l="-939" t="-914"/>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1F122D10-FE67-B4C4-04CE-24CED1DFC32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6832E1D-CC6F-EB54-8E58-3CEF5CD1C72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93D20EE9-15DB-EAD6-C83A-69A2429266A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02AA47A7-11D9-9A4D-4B07-9ED21CF6F93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DCABDC7-9CF3-540F-4462-30BCA0D5BCD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0D03299-8023-EB48-9F34-D60FE3F46F9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33DB570-44F5-4727-0EDB-F4C5031F49C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F01C1F83-0F81-37D5-946E-1F6CCFC1EB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D968935A-F9E0-E8E5-13FD-7739C19DB7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5A7505B-FC27-3000-7343-2C875016E18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A18DB8C-AA34-55D8-AEF9-0FA9C8D865E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87243DF0-7C52-47CB-5B72-D7DC93ABF26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1E8BE811-4898-C4C0-7B3D-E2FD340F361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263A128-80D8-5EF6-7F01-3A5EA8E8C2E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7F89D33-7472-F82E-0289-AA4B6D956A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0077F66-1870-8829-FAB2-F4A3C2AE337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BB85A06-91B5-98F3-BCD9-BD713395EA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2501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box(out)">
                                      <p:cBhvr>
                                        <p:cTn id="7" dur="500"/>
                                        <p:tgtEl>
                                          <p:spTgt spid="7782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box(out)">
                                      <p:cBhvr>
                                        <p:cTn id="12" dur="500"/>
                                        <p:tgtEl>
                                          <p:spTgt spid="7782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box(out)">
                                      <p:cBhvr>
                                        <p:cTn id="17" dur="500"/>
                                        <p:tgtEl>
                                          <p:spTgt spid="7782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7827">
                                            <p:txEl>
                                              <p:pRg st="3" end="3"/>
                                            </p:txEl>
                                          </p:spTgt>
                                        </p:tgtEl>
                                        <p:attrNameLst>
                                          <p:attrName>style.visibility</p:attrName>
                                        </p:attrNameLst>
                                      </p:cBhvr>
                                      <p:to>
                                        <p:strVal val="visible"/>
                                      </p:to>
                                    </p:set>
                                    <p:animEffect transition="in" filter="box(out)">
                                      <p:cBhvr>
                                        <p:cTn id="22" dur="500"/>
                                        <p:tgtEl>
                                          <p:spTgt spid="7782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77827">
                                            <p:txEl>
                                              <p:pRg st="4" end="4"/>
                                            </p:txEl>
                                          </p:spTgt>
                                        </p:tgtEl>
                                        <p:attrNameLst>
                                          <p:attrName>style.visibility</p:attrName>
                                        </p:attrNameLst>
                                      </p:cBhvr>
                                      <p:to>
                                        <p:strVal val="visible"/>
                                      </p:to>
                                    </p:set>
                                    <p:animEffect transition="in" filter="box(out)">
                                      <p:cBhvr>
                                        <p:cTn id="27" dur="500"/>
                                        <p:tgtEl>
                                          <p:spTgt spid="77827">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77827">
                                            <p:txEl>
                                              <p:pRg st="5" end="5"/>
                                            </p:txEl>
                                          </p:spTgt>
                                        </p:tgtEl>
                                        <p:attrNameLst>
                                          <p:attrName>style.visibility</p:attrName>
                                        </p:attrNameLst>
                                      </p:cBhvr>
                                      <p:to>
                                        <p:strVal val="visible"/>
                                      </p:to>
                                    </p:set>
                                    <p:animEffect transition="in" filter="box(out)">
                                      <p:cBhvr>
                                        <p:cTn id="32" dur="500"/>
                                        <p:tgtEl>
                                          <p:spTgt spid="77827">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89CB308-DCD1-215A-F78A-5E3D1D218897}"/>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4BAEE75C-131F-EB64-AD52-D367A05F0FD7}"/>
              </a:ext>
            </a:extLst>
          </p:cNvPr>
          <p:cNvSpPr>
            <a:spLocks noGrp="1" noChangeArrowheads="1"/>
          </p:cNvSpPr>
          <p:nvPr>
            <p:ph type="title"/>
          </p:nvPr>
        </p:nvSpPr>
        <p:spPr>
          <a:xfrm>
            <a:off x="163513" y="296444"/>
            <a:ext cx="7772400" cy="762000"/>
          </a:xfrm>
        </p:spPr>
        <p:txBody>
          <a:bodyPr/>
          <a:lstStyle/>
          <a:p>
            <a:r>
              <a:rPr lang="en-US" altLang="en-US" sz="2800" dirty="0"/>
              <a:t>State of A Macrosystem</a:t>
            </a:r>
          </a:p>
        </p:txBody>
      </p:sp>
      <p:sp>
        <p:nvSpPr>
          <p:cNvPr id="77827" name="Rectangle 3">
            <a:extLst>
              <a:ext uri="{FF2B5EF4-FFF2-40B4-BE49-F238E27FC236}">
                <a16:creationId xmlns:a16="http://schemas.microsoft.com/office/drawing/2014/main" id="{E8960F49-2D39-7528-FC60-AEF469C87E70}"/>
              </a:ext>
            </a:extLst>
          </p:cNvPr>
          <p:cNvSpPr>
            <a:spLocks noGrp="1" noChangeArrowheads="1"/>
          </p:cNvSpPr>
          <p:nvPr>
            <p:ph type="body" idx="1"/>
          </p:nvPr>
        </p:nvSpPr>
        <p:spPr>
          <a:xfrm>
            <a:off x="396875" y="1223200"/>
            <a:ext cx="8442325" cy="5334000"/>
          </a:xfrm>
        </p:spPr>
        <p:txBody>
          <a:bodyPr/>
          <a:lstStyle/>
          <a:p>
            <a:r>
              <a:rPr lang="en-US" sz="2400" dirty="0"/>
              <a:t>The macrosystem state is determined by the vector </a:t>
            </a:r>
            <a:r>
              <a:rPr lang="en-US" sz="2400" b="1" i="1" dirty="0"/>
              <a:t>Q</a:t>
            </a:r>
            <a:r>
              <a:rPr lang="en-US" sz="2400" dirty="0"/>
              <a:t> of state variables. </a:t>
            </a:r>
          </a:p>
          <a:p>
            <a:r>
              <a:rPr lang="en-US" sz="2400" dirty="0"/>
              <a:t>It is assumed that the state variables satisfy the conservation law.</a:t>
            </a:r>
          </a:p>
          <a:p>
            <a:r>
              <a:rPr lang="en-US" sz="2400" dirty="0"/>
              <a:t> Therefore, we can consider vector </a:t>
            </a:r>
            <a:r>
              <a:rPr lang="en-US" sz="2400" b="1" i="1" dirty="0"/>
              <a:t>Q</a:t>
            </a:r>
            <a:r>
              <a:rPr lang="en-US" sz="2400" dirty="0"/>
              <a:t> as a vector of extensive variables.</a:t>
            </a:r>
          </a:p>
          <a:p>
            <a:r>
              <a:rPr lang="en-US" sz="2400" dirty="0"/>
              <a:t>Because of non-negativity and countable additivity, vector </a:t>
            </a:r>
            <a:r>
              <a:rPr lang="en-US" sz="2400" b="1" i="1" dirty="0"/>
              <a:t>Q</a:t>
            </a:r>
            <a:r>
              <a:rPr lang="en-US" sz="2400" dirty="0"/>
              <a:t> is a vector measure and (</a:t>
            </a:r>
            <a:r>
              <a:rPr lang="en-US" sz="2400" i="1" dirty="0"/>
              <a:t>S,</a:t>
            </a:r>
            <a:r>
              <a:rPr lang="en-US" sz="2400" i="1" dirty="0">
                <a:sym typeface="Symbol" panose="05050102010706020507" pitchFamily="18" charset="2"/>
              </a:rPr>
              <a:t>,</a:t>
            </a:r>
            <a:r>
              <a:rPr lang="en-US" sz="2400" b="1" i="1" dirty="0"/>
              <a:t>Q</a:t>
            </a:r>
            <a:r>
              <a:rPr lang="en-US" sz="2400" dirty="0"/>
              <a:t>) is a measure space.</a:t>
            </a:r>
          </a:p>
          <a:p>
            <a:r>
              <a:rPr lang="en-US" sz="2400" dirty="0"/>
              <a:t>In thermodynamic macrosystems, the extensive variables are internal energy, mol number, and volume …..</a:t>
            </a:r>
            <a:endParaRPr lang="en-US" altLang="en-US" sz="2400" dirty="0"/>
          </a:p>
        </p:txBody>
      </p:sp>
      <p:grpSp>
        <p:nvGrpSpPr>
          <p:cNvPr id="2" name="Group 38">
            <a:extLst>
              <a:ext uri="{FF2B5EF4-FFF2-40B4-BE49-F238E27FC236}">
                <a16:creationId xmlns:a16="http://schemas.microsoft.com/office/drawing/2014/main" id="{33892A14-465E-113A-5CA5-55DCA9E9C72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73B08EC-BA9D-660B-0CF9-BD92316FD3E6}"/>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2D40D3E-555A-99CA-88F4-722E365AC1D6}"/>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B276A8D-B3BC-36C5-7359-4B6E0A98BC2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2B619D9-51D3-509A-5A1C-A62954B730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57CB642-D0E5-7012-A82F-518BCB18FFB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73F4573-7BE5-85EC-CC64-823FFA8E458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2F790666-8069-C91B-ACE1-BDA82A5C86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C26BAE1-2048-B812-7129-14B7964E1F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1B4F8A4-413B-CB35-3365-FD6142045C2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255B4F47-7693-FA05-9EE6-62EC27FE95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68034E85-3DB0-121B-BC34-3C790938F07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E69E7ED-6BF5-0141-FAE8-B1024C835C38}"/>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B4DF6D9B-1A6C-FCEC-EC98-75EFEBDD81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7BDFB41-79D8-EE59-6A10-949255DF36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A6F1FF0-A17F-7C33-7981-9F2C08C5911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674C6E9-B928-B0D1-A6E1-D4649AE10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705863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box(out)">
                                      <p:cBhvr>
                                        <p:cTn id="7" dur="500"/>
                                        <p:tgtEl>
                                          <p:spTgt spid="7782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box(out)">
                                      <p:cBhvr>
                                        <p:cTn id="12" dur="500"/>
                                        <p:tgtEl>
                                          <p:spTgt spid="7782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box(out)">
                                      <p:cBhvr>
                                        <p:cTn id="17" dur="500"/>
                                        <p:tgtEl>
                                          <p:spTgt spid="7782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7827">
                                            <p:txEl>
                                              <p:pRg st="3" end="3"/>
                                            </p:txEl>
                                          </p:spTgt>
                                        </p:tgtEl>
                                        <p:attrNameLst>
                                          <p:attrName>style.visibility</p:attrName>
                                        </p:attrNameLst>
                                      </p:cBhvr>
                                      <p:to>
                                        <p:strVal val="visible"/>
                                      </p:to>
                                    </p:set>
                                    <p:animEffect transition="in" filter="box(out)">
                                      <p:cBhvr>
                                        <p:cTn id="22" dur="500"/>
                                        <p:tgtEl>
                                          <p:spTgt spid="7782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77827">
                                            <p:txEl>
                                              <p:pRg st="4" end="4"/>
                                            </p:txEl>
                                          </p:spTgt>
                                        </p:tgtEl>
                                        <p:attrNameLst>
                                          <p:attrName>style.visibility</p:attrName>
                                        </p:attrNameLst>
                                      </p:cBhvr>
                                      <p:to>
                                        <p:strVal val="visible"/>
                                      </p:to>
                                    </p:set>
                                    <p:animEffect transition="in" filter="box(out)">
                                      <p:cBhvr>
                                        <p:cTn id="27" dur="500"/>
                                        <p:tgtEl>
                                          <p:spTgt spid="77827">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400E9E4-334A-F55E-C337-9DBF9400E707}"/>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75AD88A1-6BB6-2F6F-93E2-416B0589D84B}"/>
              </a:ext>
            </a:extLst>
          </p:cNvPr>
          <p:cNvSpPr>
            <a:spLocks noGrp="1" noChangeArrowheads="1"/>
          </p:cNvSpPr>
          <p:nvPr>
            <p:ph type="title"/>
          </p:nvPr>
        </p:nvSpPr>
        <p:spPr>
          <a:xfrm>
            <a:off x="163513" y="296444"/>
            <a:ext cx="7772400" cy="762000"/>
          </a:xfrm>
        </p:spPr>
        <p:txBody>
          <a:bodyPr/>
          <a:lstStyle/>
          <a:p>
            <a:r>
              <a:rPr lang="en-US" altLang="en-US" sz="3200" dirty="0">
                <a:latin typeface="Times" panose="02020603050405020304" pitchFamily="18" charset="0"/>
              </a:rPr>
              <a:t>What does a </a:t>
            </a:r>
            <a:r>
              <a:rPr lang="en-US" altLang="en-US" sz="3200" b="1" dirty="0">
                <a:latin typeface="Times" panose="02020603050405020304" pitchFamily="18" charset="0"/>
              </a:rPr>
              <a:t>system</a:t>
            </a:r>
            <a:r>
              <a:rPr lang="en-US" altLang="en-US" sz="3200" dirty="0">
                <a:latin typeface="Times" panose="02020603050405020304" pitchFamily="18" charset="0"/>
              </a:rPr>
              <a:t> consist of ?</a:t>
            </a:r>
            <a:r>
              <a:rPr lang="en-US" altLang="en-US" dirty="0"/>
              <a:t> </a:t>
            </a:r>
          </a:p>
        </p:txBody>
      </p:sp>
      <p:sp>
        <p:nvSpPr>
          <p:cNvPr id="77827" name="Rectangle 3">
            <a:extLst>
              <a:ext uri="{FF2B5EF4-FFF2-40B4-BE49-F238E27FC236}">
                <a16:creationId xmlns:a16="http://schemas.microsoft.com/office/drawing/2014/main" id="{B8C6FB8B-FB0F-E54F-40C9-65971B0AB255}"/>
              </a:ext>
            </a:extLst>
          </p:cNvPr>
          <p:cNvSpPr>
            <a:spLocks noGrp="1" noChangeArrowheads="1"/>
          </p:cNvSpPr>
          <p:nvPr>
            <p:ph type="body" idx="1"/>
          </p:nvPr>
        </p:nvSpPr>
        <p:spPr>
          <a:xfrm>
            <a:off x="396875" y="1223200"/>
            <a:ext cx="8442325" cy="5334000"/>
          </a:xfrm>
        </p:spPr>
        <p:txBody>
          <a:bodyPr/>
          <a:lstStyle/>
          <a:p>
            <a:r>
              <a:rPr lang="en-US" altLang="en-US" sz="2400" b="1" dirty="0"/>
              <a:t>Components</a:t>
            </a:r>
            <a:r>
              <a:rPr lang="en-US" altLang="en-US" sz="2400" dirty="0"/>
              <a:t>: Distinct chemical species. </a:t>
            </a:r>
          </a:p>
          <a:p>
            <a:pPr lvl="1"/>
            <a:r>
              <a:rPr lang="en-US" altLang="en-US" sz="2400" dirty="0"/>
              <a:t>single component – pure substance </a:t>
            </a:r>
          </a:p>
          <a:p>
            <a:pPr lvl="1"/>
            <a:r>
              <a:rPr lang="en-US" altLang="en-US" sz="2400" dirty="0"/>
              <a:t>two components – binary </a:t>
            </a:r>
            <a:r>
              <a:rPr lang="en-US" altLang="en-US" sz="2400" b="1" dirty="0"/>
              <a:t>system</a:t>
            </a:r>
            <a:r>
              <a:rPr lang="en-US" altLang="en-US" sz="2400" dirty="0"/>
              <a:t> </a:t>
            </a:r>
          </a:p>
          <a:p>
            <a:r>
              <a:rPr lang="en-US" altLang="en-US" sz="2400" dirty="0"/>
              <a:t>A pure substance can become a binary </a:t>
            </a:r>
            <a:r>
              <a:rPr lang="en-US" altLang="en-US" sz="2400" b="1" dirty="0"/>
              <a:t>system</a:t>
            </a:r>
            <a:r>
              <a:rPr lang="en-US" altLang="en-US" sz="2400" dirty="0"/>
              <a:t>: </a:t>
            </a:r>
          </a:p>
          <a:p>
            <a:pPr lvl="1"/>
            <a:r>
              <a:rPr lang="en-US" altLang="en-US" sz="2400" dirty="0">
                <a:latin typeface="Times" panose="02020603050405020304" pitchFamily="18" charset="0"/>
              </a:rPr>
              <a:t>example: water or steam under normal conditions is a single</a:t>
            </a:r>
            <a:r>
              <a:rPr lang="en-US" altLang="en-US" sz="2400" dirty="0"/>
              <a:t> component; but at very high temperatures, H</a:t>
            </a:r>
            <a:r>
              <a:rPr lang="en-US" altLang="en-US" sz="2400" baseline="-25000" dirty="0"/>
              <a:t>2</a:t>
            </a:r>
            <a:r>
              <a:rPr lang="en-US" altLang="en-US" sz="2400" dirty="0">
                <a:latin typeface="Times" panose="02020603050405020304" pitchFamily="18" charset="0"/>
              </a:rPr>
              <a:t>O dissociates and becomes a two-component </a:t>
            </a:r>
            <a:r>
              <a:rPr lang="en-US" altLang="en-US" sz="2400" b="1" dirty="0">
                <a:latin typeface="Times" panose="02020603050405020304" pitchFamily="18" charset="0"/>
              </a:rPr>
              <a:t>system</a:t>
            </a:r>
            <a:r>
              <a:rPr lang="en-US" altLang="en-US" sz="2400" dirty="0">
                <a:latin typeface="Times" panose="02020603050405020304" pitchFamily="18" charset="0"/>
              </a:rPr>
              <a:t> – the components are H and O (binary) </a:t>
            </a:r>
            <a:endParaRPr lang="en-US" altLang="en-US" sz="2400" baseline="-25000" dirty="0"/>
          </a:p>
          <a:p>
            <a:r>
              <a:rPr lang="en-US" altLang="en-US" sz="2400" dirty="0">
                <a:latin typeface="Times" panose="02020603050405020304" pitchFamily="18" charset="0"/>
              </a:rPr>
              <a:t>A binary </a:t>
            </a:r>
            <a:r>
              <a:rPr lang="en-US" altLang="en-US" sz="2400" b="1" dirty="0">
                <a:latin typeface="Times" panose="02020603050405020304" pitchFamily="18" charset="0"/>
              </a:rPr>
              <a:t>system</a:t>
            </a:r>
            <a:r>
              <a:rPr lang="en-US" altLang="en-US" sz="2400" dirty="0">
                <a:latin typeface="Times" panose="02020603050405020304" pitchFamily="18" charset="0"/>
              </a:rPr>
              <a:t> can be treated as a single component:</a:t>
            </a:r>
          </a:p>
          <a:p>
            <a:pPr lvl="1"/>
            <a:r>
              <a:rPr lang="en-US" altLang="en-US" sz="2400" dirty="0"/>
              <a:t>O</a:t>
            </a:r>
            <a:r>
              <a:rPr lang="en-US" altLang="en-US" sz="2400" baseline="-25000" dirty="0"/>
              <a:t>2 </a:t>
            </a:r>
            <a:r>
              <a:rPr lang="en-US" altLang="en-US" sz="2400" dirty="0"/>
              <a:t>and N</a:t>
            </a:r>
            <a:r>
              <a:rPr lang="en-US" altLang="en-US" sz="2400" baseline="-25000" dirty="0"/>
              <a:t>2 </a:t>
            </a:r>
            <a:r>
              <a:rPr lang="en-US" altLang="en-US" sz="2400" dirty="0">
                <a:latin typeface="Times" panose="02020603050405020304" pitchFamily="18" charset="0"/>
              </a:rPr>
              <a:t>in air under normal conditions can be considered</a:t>
            </a:r>
            <a:r>
              <a:rPr lang="en-US" altLang="en-US" sz="2400" dirty="0"/>
              <a:t> </a:t>
            </a:r>
            <a:r>
              <a:rPr lang="en-US" altLang="en-US" sz="2400" dirty="0">
                <a:latin typeface="Times" panose="02020603050405020304" pitchFamily="18" charset="0"/>
              </a:rPr>
              <a:t>as a single component, “air”</a:t>
            </a:r>
            <a:r>
              <a:rPr lang="en-US" altLang="en-US" sz="2400" dirty="0"/>
              <a:t>.</a:t>
            </a:r>
          </a:p>
          <a:p>
            <a:r>
              <a:rPr lang="en-US" altLang="en-US" sz="2400" dirty="0">
                <a:latin typeface="Times" panose="02020603050405020304" pitchFamily="18" charset="0"/>
              </a:rPr>
              <a:t>Multi-component systems: three or more interacting chemical species</a:t>
            </a:r>
            <a:r>
              <a:rPr lang="en-US" altLang="en-US" sz="2400" dirty="0"/>
              <a:t> </a:t>
            </a:r>
          </a:p>
        </p:txBody>
      </p:sp>
      <p:grpSp>
        <p:nvGrpSpPr>
          <p:cNvPr id="2" name="Group 38">
            <a:extLst>
              <a:ext uri="{FF2B5EF4-FFF2-40B4-BE49-F238E27FC236}">
                <a16:creationId xmlns:a16="http://schemas.microsoft.com/office/drawing/2014/main" id="{14F232B3-0743-0FEF-FB07-B0E51631C12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14CCA2B-3464-5A7F-BD0E-78A3212CF63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5C69238-95E5-1A56-5990-DA98CCCB009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0D6BB475-CCC8-C396-12EB-B339739E0A0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10213F0-1789-EAEA-8067-D3DD9A3169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06C9677B-F753-C434-33E5-6FD495B8548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586BA96-C598-8069-D52D-FD3485F8FB06}"/>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10CA18C-3B88-9449-C873-ECD8B4AE7D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9F4FC88-A5A9-A079-F227-88AC54A23F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3FFDFAD-DCE5-D08F-0783-3657982F099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4CAA3AB-EA07-459F-1937-43D24E625FC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3D91320-C253-3157-6C78-52CA3D8420B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5BBA59F-0248-B600-007E-E382C0B3E04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A392B0A-A069-3EE7-9C87-F365FDB49A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6686AC12-ABA4-2B26-4DCA-81407CEB69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59476C40-A8B2-4287-2679-06E385961B9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0E1D86B-C7B1-8283-0653-74B4683E6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43292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box(out)">
                                      <p:cBhvr>
                                        <p:cTn id="7" dur="500"/>
                                        <p:tgtEl>
                                          <p:spTgt spid="7782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box(out)">
                                      <p:cBhvr>
                                        <p:cTn id="12" dur="500"/>
                                        <p:tgtEl>
                                          <p:spTgt spid="7782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box(out)">
                                      <p:cBhvr>
                                        <p:cTn id="17" dur="500"/>
                                        <p:tgtEl>
                                          <p:spTgt spid="7782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7827">
                                            <p:txEl>
                                              <p:pRg st="3" end="3"/>
                                            </p:txEl>
                                          </p:spTgt>
                                        </p:tgtEl>
                                        <p:attrNameLst>
                                          <p:attrName>style.visibility</p:attrName>
                                        </p:attrNameLst>
                                      </p:cBhvr>
                                      <p:to>
                                        <p:strVal val="visible"/>
                                      </p:to>
                                    </p:set>
                                    <p:animEffect transition="in" filter="box(out)">
                                      <p:cBhvr>
                                        <p:cTn id="22" dur="500"/>
                                        <p:tgtEl>
                                          <p:spTgt spid="7782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77827">
                                            <p:txEl>
                                              <p:pRg st="4" end="4"/>
                                            </p:txEl>
                                          </p:spTgt>
                                        </p:tgtEl>
                                        <p:attrNameLst>
                                          <p:attrName>style.visibility</p:attrName>
                                        </p:attrNameLst>
                                      </p:cBhvr>
                                      <p:to>
                                        <p:strVal val="visible"/>
                                      </p:to>
                                    </p:set>
                                    <p:animEffect transition="in" filter="box(out)">
                                      <p:cBhvr>
                                        <p:cTn id="27" dur="500"/>
                                        <p:tgtEl>
                                          <p:spTgt spid="77827">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77827">
                                            <p:txEl>
                                              <p:pRg st="5" end="5"/>
                                            </p:txEl>
                                          </p:spTgt>
                                        </p:tgtEl>
                                        <p:attrNameLst>
                                          <p:attrName>style.visibility</p:attrName>
                                        </p:attrNameLst>
                                      </p:cBhvr>
                                      <p:to>
                                        <p:strVal val="visible"/>
                                      </p:to>
                                    </p:set>
                                    <p:animEffect transition="in" filter="box(out)">
                                      <p:cBhvr>
                                        <p:cTn id="32" dur="500"/>
                                        <p:tgtEl>
                                          <p:spTgt spid="77827">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77827">
                                            <p:txEl>
                                              <p:pRg st="6" end="6"/>
                                            </p:txEl>
                                          </p:spTgt>
                                        </p:tgtEl>
                                        <p:attrNameLst>
                                          <p:attrName>style.visibility</p:attrName>
                                        </p:attrNameLst>
                                      </p:cBhvr>
                                      <p:to>
                                        <p:strVal val="visible"/>
                                      </p:to>
                                    </p:set>
                                    <p:animEffect transition="in" filter="box(out)">
                                      <p:cBhvr>
                                        <p:cTn id="37" dur="500"/>
                                        <p:tgtEl>
                                          <p:spTgt spid="77827">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77827">
                                            <p:txEl>
                                              <p:pRg st="7" end="7"/>
                                            </p:txEl>
                                          </p:spTgt>
                                        </p:tgtEl>
                                        <p:attrNameLst>
                                          <p:attrName>style.visibility</p:attrName>
                                        </p:attrNameLst>
                                      </p:cBhvr>
                                      <p:to>
                                        <p:strVal val="visible"/>
                                      </p:to>
                                    </p:set>
                                    <p:animEffect transition="in" filter="box(out)">
                                      <p:cBhvr>
                                        <p:cTn id="42" dur="500"/>
                                        <p:tgtEl>
                                          <p:spTgt spid="77827">
                                            <p:txEl>
                                              <p:pRg st="7" end="7"/>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2">
            <a:extLst>
              <a:ext uri="{FF2B5EF4-FFF2-40B4-BE49-F238E27FC236}">
                <a16:creationId xmlns:a16="http://schemas.microsoft.com/office/drawing/2014/main" id="{715992FD-B1C8-11E8-23CB-AED3DA434600}"/>
              </a:ext>
            </a:extLst>
          </p:cNvPr>
          <p:cNvSpPr>
            <a:spLocks noGrp="1"/>
          </p:cNvSpPr>
          <p:nvPr>
            <p:ph type="title"/>
          </p:nvPr>
        </p:nvSpPr>
        <p:spPr>
          <a:xfrm>
            <a:off x="-28575" y="28453"/>
            <a:ext cx="7772400" cy="1143000"/>
          </a:xfrm>
        </p:spPr>
        <p:txBody>
          <a:bodyPr/>
          <a:lstStyle/>
          <a:p>
            <a:r>
              <a:rPr lang="en-US" altLang="en-US" sz="2800" dirty="0"/>
              <a:t>The Methodology of  Classical Thermodynamic Analysis</a:t>
            </a:r>
          </a:p>
        </p:txBody>
      </p:sp>
      <p:sp>
        <p:nvSpPr>
          <p:cNvPr id="4" name="Content Placeholder 3">
            <a:extLst>
              <a:ext uri="{FF2B5EF4-FFF2-40B4-BE49-F238E27FC236}">
                <a16:creationId xmlns:a16="http://schemas.microsoft.com/office/drawing/2014/main" id="{5A8197D9-69FE-2B74-8A0E-BEE31B8FED03}"/>
              </a:ext>
            </a:extLst>
          </p:cNvPr>
          <p:cNvSpPr>
            <a:spLocks noGrp="1"/>
          </p:cNvSpPr>
          <p:nvPr>
            <p:ph idx="1"/>
          </p:nvPr>
        </p:nvSpPr>
        <p:spPr/>
        <p:txBody>
          <a:bodyPr/>
          <a:lstStyle/>
          <a:p>
            <a:r>
              <a:rPr lang="en-US" altLang="en-US" sz="2400"/>
              <a:t>Thermodynamics deals with changes in the system.</a:t>
            </a:r>
          </a:p>
          <a:p>
            <a:r>
              <a:rPr lang="en-US" altLang="en-US" sz="2400"/>
              <a:t>Measures for identifying these changes are necessary.</a:t>
            </a:r>
          </a:p>
          <a:p>
            <a:r>
              <a:rPr lang="en-US" altLang="en-US" sz="2400"/>
              <a:t>This will help in estimating the ability of the system.</a:t>
            </a:r>
          </a:p>
          <a:p>
            <a:r>
              <a:rPr lang="en-US" altLang="en-US" sz="2400"/>
              <a:t>The measures of generally based on some characteristics.</a:t>
            </a:r>
          </a:p>
          <a:p>
            <a:r>
              <a:rPr lang="en-US" altLang="en-US" sz="2400"/>
              <a:t>The numerical values of  characteristics will completely describe the system.</a:t>
            </a:r>
          </a:p>
        </p:txBody>
      </p:sp>
      <p:grpSp>
        <p:nvGrpSpPr>
          <p:cNvPr id="2" name="Group 38">
            <a:extLst>
              <a:ext uri="{FF2B5EF4-FFF2-40B4-BE49-F238E27FC236}">
                <a16:creationId xmlns:a16="http://schemas.microsoft.com/office/drawing/2014/main" id="{B4CDA5B0-F443-6BDB-B3AA-21C1F77F013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9CAFBB7-75BF-4F18-0FC1-97C57B0BC93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091E0605-7EEB-64BD-4CF1-008C9C68C36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A6497BE7-C1FE-BBE9-3D93-A113F571DA9D}"/>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23627DB-2FE8-D960-FE63-4A512BD9F97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EC3A5BA4-F546-3AAD-4347-E14ECBAB30A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496C8C13-8F68-6371-7F82-D82C7E381A7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9420F35-CA88-37B3-A455-4E048B577C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0D520459-9FF6-3926-1130-3C41ADD390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51233ED-0DEA-3B6F-9BE1-5A8E04733343}"/>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14840854-7ED9-D652-4E22-592664B517A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547ADAE2-F04F-CFE5-27CA-FC88B0CA4E0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2E81FED-F858-4E57-910C-6BB4FCCF739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CD70D12-9725-0194-172F-9166C8232E9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80C5B9C7-CBC7-E2A6-BFBA-6D84D51F467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D1AD3DBC-1AC0-43B2-019C-9D7ECA26534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68A3EB7-9742-BDF2-66E1-8B7657B3E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F8A0BA3-FF8E-3E6B-0A47-7DEA2F0D3F67}"/>
              </a:ext>
            </a:extLst>
          </p:cNvPr>
          <p:cNvSpPr>
            <a:spLocks noGrp="1" noChangeArrowheads="1"/>
          </p:cNvSpPr>
          <p:nvPr>
            <p:ph type="title"/>
          </p:nvPr>
        </p:nvSpPr>
        <p:spPr>
          <a:xfrm>
            <a:off x="171450" y="76200"/>
            <a:ext cx="7772400" cy="1143000"/>
          </a:xfrm>
        </p:spPr>
        <p:txBody>
          <a:bodyPr/>
          <a:lstStyle/>
          <a:p>
            <a:r>
              <a:rPr lang="en-US" altLang="en-US" sz="2800">
                <a:solidFill>
                  <a:schemeClr val="tx1"/>
                </a:solidFill>
              </a:rPr>
              <a:t>Thermodynamic Property</a:t>
            </a:r>
          </a:p>
        </p:txBody>
      </p:sp>
      <p:sp>
        <p:nvSpPr>
          <p:cNvPr id="123907" name="Rectangle 3">
            <a:extLst>
              <a:ext uri="{FF2B5EF4-FFF2-40B4-BE49-F238E27FC236}">
                <a16:creationId xmlns:a16="http://schemas.microsoft.com/office/drawing/2014/main" id="{552653E6-DB85-24C8-23D1-B0E5F0CA4DDF}"/>
              </a:ext>
            </a:extLst>
          </p:cNvPr>
          <p:cNvSpPr>
            <a:spLocks noGrp="1" noChangeArrowheads="1"/>
          </p:cNvSpPr>
          <p:nvPr>
            <p:ph idx="1"/>
          </p:nvPr>
        </p:nvSpPr>
        <p:spPr>
          <a:xfrm>
            <a:off x="685800" y="1652954"/>
            <a:ext cx="7772400" cy="4114800"/>
          </a:xfrm>
        </p:spPr>
        <p:txBody>
          <a:bodyPr/>
          <a:lstStyle/>
          <a:p>
            <a:r>
              <a:rPr lang="en-US" altLang="en-US" sz="2400" dirty="0"/>
              <a:t>Any suitable characteristic whose value depends on the condition of a system, and which is relevant to our thermodynamic study  is known as a </a:t>
            </a:r>
            <a:r>
              <a:rPr lang="en-US" altLang="en-US" sz="2400" b="1" i="1" dirty="0"/>
              <a:t>Thermodynamic Property</a:t>
            </a:r>
            <a:r>
              <a:rPr lang="en-US" altLang="en-US" sz="2400" dirty="0"/>
              <a:t>.</a:t>
            </a:r>
          </a:p>
          <a:p>
            <a:r>
              <a:rPr lang="en-US" altLang="en-US" sz="2400" dirty="0"/>
              <a:t>When nothing happens to this system , each of the properties of a system (substance) has only one definite value.</a:t>
            </a:r>
          </a:p>
          <a:p>
            <a:r>
              <a:rPr lang="en-US" altLang="en-US" sz="2400" dirty="0"/>
              <a:t>These properties always have the same value for a given condition, regardless of how the substance arrived at the condition. </a:t>
            </a:r>
          </a:p>
        </p:txBody>
      </p:sp>
      <p:grpSp>
        <p:nvGrpSpPr>
          <p:cNvPr id="2" name="Group 38">
            <a:extLst>
              <a:ext uri="{FF2B5EF4-FFF2-40B4-BE49-F238E27FC236}">
                <a16:creationId xmlns:a16="http://schemas.microsoft.com/office/drawing/2014/main" id="{FF5893A7-28F9-198B-03D5-EDE87FAFEA0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A70C749-3E06-83CE-656A-A4F49B8CCCA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570CC29-1009-229C-2E40-60679BB0E01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E7B4C98A-DF92-E33B-C3D1-D048FB6C8BAE}"/>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76463F7-554B-76D3-27F4-4A6A8037C7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BE0F7A1-453B-2B5B-58AF-C06E7DF4558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B29B47D8-4387-2CD7-54AD-6DE06971782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89B1182-96E8-0679-B42E-B7D9E67E42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9C02A3B-947A-C438-3D63-A16FC37D247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DA9E473C-82DA-47A2-CFE9-B82D541F5689}"/>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ADD2D47-1808-7904-1240-C371A0ED457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33BB109-9B5D-03E9-58ED-DDDE1D6C49C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0E65B64-6051-B6C4-1811-D1056B0F9E2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BF26EA8-D2A5-0C29-6959-088E4121A7D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0C1CCAD-F5B8-83BE-3A14-A45C4039A4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9BF65A4-B702-ADAC-0B81-5CCFE5C168B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FCD2D5A-12D8-DFDB-A733-BB38432C18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anim calcmode="lin" valueType="num">
                                      <p:cBhvr additive="base">
                                        <p:cTn id="7" dur="500" fill="hold"/>
                                        <p:tgtEl>
                                          <p:spTgt spid="1239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39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3907">
                                            <p:txEl>
                                              <p:pRg st="1" end="1"/>
                                            </p:txEl>
                                          </p:spTgt>
                                        </p:tgtEl>
                                        <p:attrNameLst>
                                          <p:attrName>style.visibility</p:attrName>
                                        </p:attrNameLst>
                                      </p:cBhvr>
                                      <p:to>
                                        <p:strVal val="visible"/>
                                      </p:to>
                                    </p:set>
                                    <p:anim calcmode="lin" valueType="num">
                                      <p:cBhvr additive="base">
                                        <p:cTn id="13" dur="500" fill="hold"/>
                                        <p:tgtEl>
                                          <p:spTgt spid="1239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390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3907">
                                            <p:txEl>
                                              <p:pRg st="2" end="2"/>
                                            </p:txEl>
                                          </p:spTgt>
                                        </p:tgtEl>
                                        <p:attrNameLst>
                                          <p:attrName>style.visibility</p:attrName>
                                        </p:attrNameLst>
                                      </p:cBhvr>
                                      <p:to>
                                        <p:strVal val="visible"/>
                                      </p:to>
                                    </p:set>
                                    <p:anim calcmode="lin" valueType="num">
                                      <p:cBhvr additive="base">
                                        <p:cTn id="19" dur="500" fill="hold"/>
                                        <p:tgtEl>
                                          <p:spTgt spid="1239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390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575C7F4A-3793-8F83-A52C-6A133EBFEBC8}"/>
              </a:ext>
            </a:extLst>
          </p:cNvPr>
          <p:cNvSpPr>
            <a:spLocks noGrp="1"/>
          </p:cNvSpPr>
          <p:nvPr>
            <p:ph type="title"/>
          </p:nvPr>
        </p:nvSpPr>
        <p:spPr>
          <a:xfrm>
            <a:off x="179388" y="96419"/>
            <a:ext cx="7772400" cy="1143000"/>
          </a:xfrm>
        </p:spPr>
        <p:txBody>
          <a:bodyPr/>
          <a:lstStyle/>
          <a:p>
            <a:r>
              <a:rPr lang="en-US" altLang="en-US" sz="2800"/>
              <a:t>Classification of Properties</a:t>
            </a:r>
          </a:p>
        </p:txBody>
      </p:sp>
      <p:sp>
        <p:nvSpPr>
          <p:cNvPr id="12291" name="Content Placeholder 2">
            <a:extLst>
              <a:ext uri="{FF2B5EF4-FFF2-40B4-BE49-F238E27FC236}">
                <a16:creationId xmlns:a16="http://schemas.microsoft.com/office/drawing/2014/main" id="{43A3C19F-9CB1-A210-7F75-879BEC8E723A}"/>
              </a:ext>
            </a:extLst>
          </p:cNvPr>
          <p:cNvSpPr>
            <a:spLocks noGrp="1"/>
          </p:cNvSpPr>
          <p:nvPr>
            <p:ph idx="1"/>
          </p:nvPr>
        </p:nvSpPr>
        <p:spPr>
          <a:xfrm>
            <a:off x="609600" y="1329563"/>
            <a:ext cx="7772400" cy="4343400"/>
          </a:xfrm>
        </p:spPr>
        <p:txBody>
          <a:bodyPr/>
          <a:lstStyle/>
          <a:p>
            <a:r>
              <a:rPr lang="en-US" altLang="en-US" sz="2400" dirty="0"/>
              <a:t>Based on method of Measurement:</a:t>
            </a:r>
          </a:p>
          <a:p>
            <a:r>
              <a:rPr lang="en-US" altLang="en-US" sz="2400" dirty="0"/>
              <a:t>Primitive Property -- Directly observable -- With simple experiments -- No change in system.</a:t>
            </a:r>
          </a:p>
          <a:p>
            <a:r>
              <a:rPr lang="en-US" altLang="en-US" sz="2400" dirty="0"/>
              <a:t>Derived Property -- Vigorous experiments -- To be calculated using observations.</a:t>
            </a:r>
          </a:p>
          <a:p>
            <a:r>
              <a:rPr lang="en-US" altLang="en-US" sz="2400" dirty="0"/>
              <a:t>Computational basis:</a:t>
            </a:r>
          </a:p>
          <a:p>
            <a:r>
              <a:rPr lang="en-US" altLang="en-US" sz="2400" dirty="0"/>
              <a:t>Intensive property  -- Local property -- Independent of mass or size of the system.</a:t>
            </a:r>
          </a:p>
          <a:p>
            <a:r>
              <a:rPr lang="en-US" altLang="en-US" sz="2400" dirty="0"/>
              <a:t>Extensive property -- depends on the extent of the system –</a:t>
            </a:r>
          </a:p>
          <a:p>
            <a:r>
              <a:rPr lang="en-US" altLang="en-US" sz="2400" dirty="0"/>
              <a:t> Obey Colligative Law.</a:t>
            </a:r>
          </a:p>
          <a:p>
            <a:pPr lvl="1"/>
            <a:endParaRPr lang="en-US" altLang="en-US" sz="2400" dirty="0"/>
          </a:p>
          <a:p>
            <a:endParaRPr lang="en-US" altLang="en-US" sz="2400" dirty="0"/>
          </a:p>
        </p:txBody>
      </p:sp>
      <p:grpSp>
        <p:nvGrpSpPr>
          <p:cNvPr id="2" name="Group 38">
            <a:extLst>
              <a:ext uri="{FF2B5EF4-FFF2-40B4-BE49-F238E27FC236}">
                <a16:creationId xmlns:a16="http://schemas.microsoft.com/office/drawing/2014/main" id="{9EF89E46-8F00-9636-9421-B55796A8E34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4D25603-1906-CF59-C234-BD4A4045D40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A729612A-57C2-6B99-DE1B-4627FBBA8434}"/>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8A4E40F-4B23-1FFB-D087-AE72442F515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A13EA57C-5E55-E462-E348-D4AF284AE7F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3A055000-58C0-C3DF-3532-546391DC96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9AD0326-98B9-DCA3-871F-E17260637A9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52DCDAF-034D-6854-A3E0-BA68455814E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D177860-2363-5620-AC8B-2B2085FDB7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A9FCC9AB-860D-46C6-82AA-28BF1BB0687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19F96FA-33BA-33D5-DF37-F9536069F18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3D52603-97A8-4C56-33C1-3C3ECC3F80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7C7754B-DA7B-147F-6E36-94117236A42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FB84F6C-7939-9F62-49FF-9E713A06BD3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464D2E1-0798-70B0-32B1-358ECEDF699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A8FF033-2E5B-6F69-BDFB-500C68778FD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1D6B9D8-B560-5929-19DA-C9768DEE1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C40CB3F-D0D8-D935-E51A-33B2E5697B50}"/>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885EBC4E-7D87-F120-8F17-07335A4A1442}"/>
              </a:ext>
            </a:extLst>
          </p:cNvPr>
          <p:cNvSpPr>
            <a:spLocks noGrp="1" noChangeArrowheads="1"/>
          </p:cNvSpPr>
          <p:nvPr>
            <p:ph type="title"/>
          </p:nvPr>
        </p:nvSpPr>
        <p:spPr>
          <a:xfrm>
            <a:off x="152400" y="123511"/>
            <a:ext cx="7772400" cy="1143000"/>
          </a:xfrm>
        </p:spPr>
        <p:txBody>
          <a:bodyPr/>
          <a:lstStyle/>
          <a:p>
            <a:r>
              <a:rPr lang="en-US" altLang="en-US" sz="2800" dirty="0"/>
              <a:t>System: Function of Several Variables</a:t>
            </a:r>
          </a:p>
        </p:txBody>
      </p:sp>
      <mc:AlternateContent xmlns:mc="http://schemas.openxmlformats.org/markup-compatibility/2006" xmlns:a14="http://schemas.microsoft.com/office/drawing/2010/main">
        <mc:Choice Requires="a14">
          <p:sp>
            <p:nvSpPr>
              <p:cNvPr id="111619" name="Rectangle 3">
                <a:extLst>
                  <a:ext uri="{FF2B5EF4-FFF2-40B4-BE49-F238E27FC236}">
                    <a16:creationId xmlns:a16="http://schemas.microsoft.com/office/drawing/2014/main" id="{04FD63F7-65CF-0D75-2861-2C28EE214BB1}"/>
                  </a:ext>
                </a:extLst>
              </p:cNvPr>
              <p:cNvSpPr>
                <a:spLocks noGrp="1" noChangeArrowheads="1"/>
              </p:cNvSpPr>
              <p:nvPr>
                <p:ph idx="1"/>
              </p:nvPr>
            </p:nvSpPr>
            <p:spPr>
              <a:xfrm>
                <a:off x="447674" y="1215576"/>
                <a:ext cx="8467725" cy="5718623"/>
              </a:xfrm>
            </p:spPr>
            <p:txBody>
              <a:bodyPr/>
              <a:lstStyle/>
              <a:p>
                <a:r>
                  <a:rPr lang="en-US" sz="2400" dirty="0"/>
                  <a:t>Let us postulate that when the system </a:t>
                </a:r>
                <a:r>
                  <a:rPr lang="en-US" sz="2400" i="1" dirty="0"/>
                  <a:t>S</a:t>
                </a:r>
                <a:r>
                  <a:rPr lang="en-US" sz="2400" dirty="0"/>
                  <a:t> is found in equilibrium a finite number a of fluid or gaseous media are present – the “phases”</a:t>
                </a:r>
              </a:p>
              <a:p>
                <a:pPr marL="0" indent="0" algn="ctr">
                  <a:buNone/>
                </a:pP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 </m:t>
                    </m:r>
                  </m:oMath>
                </a14:m>
                <a:r>
                  <a:rPr lang="en-US" sz="2400" dirty="0"/>
                  <a:t>…..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ea typeface="Cambria Math" panose="02040503050406030204" pitchFamily="18" charset="0"/>
                          </a:rPr>
                          <m:t>𝛼</m:t>
                        </m:r>
                      </m:sub>
                    </m:sSub>
                  </m:oMath>
                </a14:m>
                <a:endParaRPr lang="en-US" sz="2400" dirty="0"/>
              </a:p>
              <a:p>
                <a:r>
                  <a:rPr lang="en-US" sz="2400" dirty="0"/>
                  <a:t>of the system – and that external forces, such as gravity, as well as electromagnetism and capillarity, are to be neglected. </a:t>
                </a:r>
              </a:p>
              <a:p>
                <a:r>
                  <a:rPr lang="en-US" sz="2400" dirty="0"/>
                  <a:t>The system </a:t>
                </a:r>
                <a:r>
                  <a:rPr lang="en-US" sz="2400" i="1" dirty="0"/>
                  <a:t>S</a:t>
                </a:r>
                <a:r>
                  <a:rPr lang="en-US" sz="2400" dirty="0"/>
                  <a:t> that we consider will now be defined by associating it with certain “symbols,” the totality of which will completely characterize the system. </a:t>
                </a:r>
              </a:p>
              <a:p>
                <a:r>
                  <a:rPr lang="en-US" sz="2400" dirty="0"/>
                  <a:t>Let us consider any equilibrium point of </a:t>
                </a:r>
                <a:r>
                  <a:rPr lang="en-US" sz="2400" i="1" dirty="0"/>
                  <a:t>S</a:t>
                </a:r>
                <a:r>
                  <a:rPr lang="en-US" sz="2400" dirty="0"/>
                  <a:t> and direct our attention to its phases: </a:t>
                </a:r>
              </a:p>
              <a:p>
                <a:pPr marL="0" indent="0" algn="ctr">
                  <a:buNone/>
                </a:pP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 </m:t>
                    </m:r>
                  </m:oMath>
                </a14:m>
                <a:r>
                  <a:rPr lang="en-US" sz="2400" dirty="0"/>
                  <a:t>…..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ea typeface="Cambria Math" panose="02040503050406030204" pitchFamily="18" charset="0"/>
                          </a:rPr>
                          <m:t>𝛼</m:t>
                        </m:r>
                      </m:sub>
                    </m:sSub>
                  </m:oMath>
                </a14:m>
                <a:endParaRPr lang="en-US" sz="2400" dirty="0"/>
              </a:p>
              <a:p>
                <a:r>
                  <a:rPr lang="en-US" sz="2400" dirty="0"/>
                  <a:t>in sequence. </a:t>
                </a:r>
                <a:endParaRPr lang="en-US" altLang="en-US" sz="2400" dirty="0"/>
              </a:p>
            </p:txBody>
          </p:sp>
        </mc:Choice>
        <mc:Fallback xmlns="">
          <p:sp>
            <p:nvSpPr>
              <p:cNvPr id="111619" name="Rectangle 3">
                <a:extLst>
                  <a:ext uri="{FF2B5EF4-FFF2-40B4-BE49-F238E27FC236}">
                    <a16:creationId xmlns:a16="http://schemas.microsoft.com/office/drawing/2014/main" id="{04FD63F7-65CF-0D75-2861-2C28EE214BB1}"/>
                  </a:ext>
                </a:extLst>
              </p:cNvPr>
              <p:cNvSpPr>
                <a:spLocks noGrp="1" noRot="1" noChangeAspect="1" noMove="1" noResize="1" noEditPoints="1" noAdjustHandles="1" noChangeArrowheads="1" noChangeShapeType="1" noTextEdit="1"/>
              </p:cNvSpPr>
              <p:nvPr>
                <p:ph idx="1"/>
              </p:nvPr>
            </p:nvSpPr>
            <p:spPr>
              <a:xfrm>
                <a:off x="447674" y="1215576"/>
                <a:ext cx="8467725" cy="5718623"/>
              </a:xfrm>
              <a:blipFill>
                <a:blip r:embed="rId2"/>
                <a:stretch>
                  <a:fillRect l="-936" t="-853" r="-1296"/>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FA8021FC-0D40-29F0-2BBC-FACE5003BA53}"/>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8D3641F-134C-E4CF-904C-ECC19B9B51E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5E849A99-975B-EEAD-B00F-E38359D192AB}"/>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33663FC-06DF-CF9D-7C6A-97EA89BDD73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6080806-1BA8-E052-777D-3997CE2FB8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341F361E-7DFF-70DA-CA4A-60BDAC89A58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5719E24-F9BB-421D-8E98-5AB22EFEDB68}"/>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0BE1836-993E-5E54-978B-6D05E6B4DF6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E7830AD-0FAB-29BF-E380-4069016869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338460B-B919-D00B-B193-96CCE954D54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E480C2B-1851-38C0-5A70-B105CFEB16A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B427007-878A-BD0E-A68D-163A6241620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8AE9A35-BA42-1C90-D6B7-48388E749CA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8AE5D19-29B8-86A5-3547-3FF3089CB41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61EAC98-8389-3D92-38F3-07C434BC1C3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6A5BE71-211B-D1E4-EE49-4694C66DB0C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E56EC7C-417D-1212-9AAC-1B887C7FF2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6211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dissolve">
                                      <p:cBhvr>
                                        <p:cTn id="7" dur="500"/>
                                        <p:tgtEl>
                                          <p:spTgt spid="1116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1619">
                                            <p:txEl>
                                              <p:pRg st="1" end="1"/>
                                            </p:txEl>
                                          </p:spTgt>
                                        </p:tgtEl>
                                        <p:attrNameLst>
                                          <p:attrName>style.visibility</p:attrName>
                                        </p:attrNameLst>
                                      </p:cBhvr>
                                      <p:to>
                                        <p:strVal val="visible"/>
                                      </p:to>
                                    </p:set>
                                    <p:animEffect transition="in" filter="dissolve">
                                      <p:cBhvr>
                                        <p:cTn id="12" dur="500"/>
                                        <p:tgtEl>
                                          <p:spTgt spid="1116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1619">
                                            <p:txEl>
                                              <p:pRg st="2" end="2"/>
                                            </p:txEl>
                                          </p:spTgt>
                                        </p:tgtEl>
                                        <p:attrNameLst>
                                          <p:attrName>style.visibility</p:attrName>
                                        </p:attrNameLst>
                                      </p:cBhvr>
                                      <p:to>
                                        <p:strVal val="visible"/>
                                      </p:to>
                                    </p:set>
                                    <p:animEffect transition="in" filter="dissolve">
                                      <p:cBhvr>
                                        <p:cTn id="17" dur="500"/>
                                        <p:tgtEl>
                                          <p:spTgt spid="1116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1619">
                                            <p:txEl>
                                              <p:pRg st="3" end="3"/>
                                            </p:txEl>
                                          </p:spTgt>
                                        </p:tgtEl>
                                        <p:attrNameLst>
                                          <p:attrName>style.visibility</p:attrName>
                                        </p:attrNameLst>
                                      </p:cBhvr>
                                      <p:to>
                                        <p:strVal val="visible"/>
                                      </p:to>
                                    </p:set>
                                    <p:animEffect transition="in" filter="dissolve">
                                      <p:cBhvr>
                                        <p:cTn id="22" dur="500"/>
                                        <p:tgtEl>
                                          <p:spTgt spid="1116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1619">
                                            <p:txEl>
                                              <p:pRg st="4" end="4"/>
                                            </p:txEl>
                                          </p:spTgt>
                                        </p:tgtEl>
                                        <p:attrNameLst>
                                          <p:attrName>style.visibility</p:attrName>
                                        </p:attrNameLst>
                                      </p:cBhvr>
                                      <p:to>
                                        <p:strVal val="visible"/>
                                      </p:to>
                                    </p:set>
                                    <p:animEffect transition="in" filter="dissolve">
                                      <p:cBhvr>
                                        <p:cTn id="27" dur="500"/>
                                        <p:tgtEl>
                                          <p:spTgt spid="1116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1619">
                                            <p:txEl>
                                              <p:pRg st="5" end="5"/>
                                            </p:txEl>
                                          </p:spTgt>
                                        </p:tgtEl>
                                        <p:attrNameLst>
                                          <p:attrName>style.visibility</p:attrName>
                                        </p:attrNameLst>
                                      </p:cBhvr>
                                      <p:to>
                                        <p:strVal val="visible"/>
                                      </p:to>
                                    </p:set>
                                    <p:animEffect transition="in" filter="dissolve">
                                      <p:cBhvr>
                                        <p:cTn id="32" dur="500"/>
                                        <p:tgtEl>
                                          <p:spTgt spid="1116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11619">
                                            <p:txEl>
                                              <p:pRg st="6" end="6"/>
                                            </p:txEl>
                                          </p:spTgt>
                                        </p:tgtEl>
                                        <p:attrNameLst>
                                          <p:attrName>style.visibility</p:attrName>
                                        </p:attrNameLst>
                                      </p:cBhvr>
                                      <p:to>
                                        <p:strVal val="visible"/>
                                      </p:to>
                                    </p:set>
                                    <p:animEffect transition="in" filter="dissolve">
                                      <p:cBhvr>
                                        <p:cTn id="37" dur="500"/>
                                        <p:tgtEl>
                                          <p:spTgt spid="1116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9DD3AB6-AC20-A0D4-B9F0-0A65CD6B800D}"/>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0399D041-2AAC-389F-AF31-0E1255C205EC}"/>
              </a:ext>
            </a:extLst>
          </p:cNvPr>
          <p:cNvSpPr>
            <a:spLocks noGrp="1" noChangeArrowheads="1"/>
          </p:cNvSpPr>
          <p:nvPr>
            <p:ph type="title"/>
          </p:nvPr>
        </p:nvSpPr>
        <p:spPr>
          <a:xfrm>
            <a:off x="152400" y="123511"/>
            <a:ext cx="7772400" cy="1143000"/>
          </a:xfrm>
        </p:spPr>
        <p:txBody>
          <a:bodyPr/>
          <a:lstStyle/>
          <a:p>
            <a:r>
              <a:rPr lang="en-US" altLang="en-US" sz="2800" dirty="0"/>
              <a:t>Recognition of Phase</a:t>
            </a:r>
          </a:p>
        </p:txBody>
      </p:sp>
      <mc:AlternateContent xmlns:mc="http://schemas.openxmlformats.org/markup-compatibility/2006" xmlns:a14="http://schemas.microsoft.com/office/drawing/2010/main">
        <mc:Choice Requires="a14">
          <p:sp>
            <p:nvSpPr>
              <p:cNvPr id="111619" name="Rectangle 3">
                <a:extLst>
                  <a:ext uri="{FF2B5EF4-FFF2-40B4-BE49-F238E27FC236}">
                    <a16:creationId xmlns:a16="http://schemas.microsoft.com/office/drawing/2014/main" id="{58292F4E-1CF4-D4A1-DD53-4981B6F92781}"/>
                  </a:ext>
                </a:extLst>
              </p:cNvPr>
              <p:cNvSpPr>
                <a:spLocks noGrp="1" noChangeArrowheads="1"/>
              </p:cNvSpPr>
              <p:nvPr>
                <p:ph idx="1"/>
              </p:nvPr>
            </p:nvSpPr>
            <p:spPr>
              <a:xfrm>
                <a:off x="304800" y="1215576"/>
                <a:ext cx="8812212" cy="5718623"/>
              </a:xfrm>
            </p:spPr>
            <p:txBody>
              <a:bodyPr/>
              <a:lstStyle/>
              <a:p>
                <a:r>
                  <a:rPr lang="en-US" sz="2400" dirty="0"/>
                  <a:t>Let us  associate each of these phases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oMath>
                </a14:m>
                <a:r>
                  <a:rPr lang="en-US" sz="2400" dirty="0"/>
                  <a:t> with two types of symbols: </a:t>
                </a:r>
              </a:p>
              <a:p>
                <a:r>
                  <a:rPr lang="en-US" sz="2400" dirty="0"/>
                  <a:t>First, certain features by which the chemical composition of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r>
                      <a:rPr lang="en-US" sz="2400" b="0" i="1" baseline="-25000" smtClean="0">
                        <a:latin typeface="Cambria Math" panose="02040503050406030204" pitchFamily="18" charset="0"/>
                        <a:ea typeface="Cambria Math" panose="02040503050406030204" pitchFamily="18" charset="0"/>
                      </a:rPr>
                      <m:t> </m:t>
                    </m:r>
                  </m:oMath>
                </a14:m>
                <a:r>
                  <a:rPr lang="en-US" sz="2400" dirty="0"/>
                  <a:t>will be established qualitatively, </a:t>
                </a:r>
              </a:p>
              <a:p>
                <a:r>
                  <a:rPr lang="en-US" sz="2400" dirty="0"/>
                  <a:t>such that the various substances and compounds that appear in </a:t>
                </a:r>
                <a14:m>
                  <m:oMath xmlns:m="http://schemas.openxmlformats.org/officeDocument/2006/math">
                    <m:r>
                      <a:rPr lang="en-US" sz="2400" i="1">
                        <a:latin typeface="Cambria Math" panose="02040503050406030204" pitchFamily="18" charset="0"/>
                        <a:ea typeface="Cambria Math" panose="02040503050406030204" pitchFamily="18" charset="0"/>
                      </a:rPr>
                      <m:t>𝜑</m:t>
                    </m:r>
                    <m:r>
                      <a:rPr lang="en-US" sz="2400" i="1" baseline="-25000">
                        <a:latin typeface="Cambria Math" panose="02040503050406030204" pitchFamily="18" charset="0"/>
                        <a:ea typeface="Cambria Math" panose="02040503050406030204" pitchFamily="18" charset="0"/>
                      </a:rPr>
                      <m:t>𝑖</m:t>
                    </m:r>
                  </m:oMath>
                </a14:m>
                <a:r>
                  <a:rPr lang="en-US" sz="2400" dirty="0"/>
                  <a:t> will be enumerated. S</a:t>
                </a:r>
              </a:p>
              <a:p>
                <a:r>
                  <a:rPr lang="en-US" sz="2400" dirty="0"/>
                  <a:t>Second, numbers that one obtains by measurements. </a:t>
                </a:r>
              </a:p>
              <a:p>
                <a:r>
                  <a:rPr lang="en-US" sz="2400" dirty="0"/>
                  <a:t>These numbers represent the following quantities: </a:t>
                </a:r>
              </a:p>
              <a:p>
                <a:r>
                  <a:rPr lang="en-US" sz="2400" dirty="0"/>
                  <a:t>a) The total volume </a:t>
                </a:r>
                <a:r>
                  <a:rPr lang="en-US" sz="2400" i="1" dirty="0"/>
                  <a:t>V</a:t>
                </a:r>
                <a:r>
                  <a:rPr lang="en-US" sz="2400" i="1" baseline="-25000" dirty="0"/>
                  <a:t>i</a:t>
                </a:r>
                <a:r>
                  <a:rPr lang="en-US" sz="2400" dirty="0"/>
                  <a:t> of the phase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oMath>
                </a14:m>
                <a:r>
                  <a:rPr lang="en-US" sz="2400" dirty="0"/>
                  <a:t> . </a:t>
                </a:r>
              </a:p>
              <a:p>
                <a:r>
                  <a:rPr lang="en-US" sz="2400" dirty="0"/>
                  <a:t>b) The pressure </a:t>
                </a:r>
                <a:r>
                  <a:rPr lang="en-US" sz="2400" i="1" dirty="0"/>
                  <a:t>p</a:t>
                </a:r>
                <a:r>
                  <a:rPr lang="en-US" sz="2400" i="1" baseline="-25000" dirty="0"/>
                  <a:t>i</a:t>
                </a:r>
                <a:r>
                  <a:rPr lang="en-US" sz="2400" dirty="0"/>
                  <a:t> that the phase in question exerts on the bodies that it contacts. </a:t>
                </a:r>
              </a:p>
              <a:p>
                <a:r>
                  <a:rPr lang="en-US" sz="2400" dirty="0"/>
                  <a:t>c) The set: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1</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2</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3</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𝛽</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oMath>
                </a14:m>
                <a:r>
                  <a:rPr lang="en-US" sz="2400" dirty="0"/>
                  <a:t> of different substances and compounds that exist in any unit volume of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r>
                      <a:rPr lang="en-US" sz="2400" b="0" i="0" baseline="-25000" smtClean="0">
                        <a:latin typeface="Cambria Math" panose="02040503050406030204" pitchFamily="18" charset="0"/>
                        <a:ea typeface="Cambria Math" panose="02040503050406030204" pitchFamily="18" charset="0"/>
                      </a:rPr>
                      <m:t>.</m:t>
                    </m:r>
                  </m:oMath>
                </a14:m>
                <a:endParaRPr lang="en-US" sz="2400" dirty="0"/>
              </a:p>
              <a:p>
                <a:endParaRPr lang="en-US" altLang="en-US" sz="2400" dirty="0"/>
              </a:p>
            </p:txBody>
          </p:sp>
        </mc:Choice>
        <mc:Fallback xmlns="">
          <p:sp>
            <p:nvSpPr>
              <p:cNvPr id="111619" name="Rectangle 3">
                <a:extLst>
                  <a:ext uri="{FF2B5EF4-FFF2-40B4-BE49-F238E27FC236}">
                    <a16:creationId xmlns:a16="http://schemas.microsoft.com/office/drawing/2014/main" id="{58292F4E-1CF4-D4A1-DD53-4981B6F92781}"/>
                  </a:ext>
                </a:extLst>
              </p:cNvPr>
              <p:cNvSpPr>
                <a:spLocks noGrp="1" noRot="1" noChangeAspect="1" noMove="1" noResize="1" noEditPoints="1" noAdjustHandles="1" noChangeArrowheads="1" noChangeShapeType="1" noTextEdit="1"/>
              </p:cNvSpPr>
              <p:nvPr>
                <p:ph idx="1"/>
              </p:nvPr>
            </p:nvSpPr>
            <p:spPr>
              <a:xfrm>
                <a:off x="304800" y="1215576"/>
                <a:ext cx="8812212" cy="5718623"/>
              </a:xfrm>
              <a:blipFill>
                <a:blip r:embed="rId4"/>
                <a:stretch>
                  <a:fillRect l="-899" t="-853" r="-692"/>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978B5900-FE14-8072-53FE-2FFB80396A2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AD1FCB6-27E8-95E4-986E-936AEB9FDA12}"/>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14DF9DC-1E5A-15A3-C023-B1558F15491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BD64C45-9104-D275-670D-DFB098A77F5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C38A2D2-631C-44BD-CE9D-17FFA4F8C6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97426B8-081E-B01D-A6AB-635EEE9D1A4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868D5C2-DE80-B61A-B555-13927564DBF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4F46E9A1-4E1B-1655-8896-890E8F4C734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C17A851-58F8-CC00-C27F-413CA3483F6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3EBB00A-9F0A-AEF3-AFF0-81B74D6C300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B4BB974-3188-976E-150F-D101808D747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D929871E-55D5-8F1C-CDF7-020BED6EDFD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A98CA58-6E9A-AC13-0EA3-AEB0942F5F2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A7FCEDD-6D89-3CAA-77B7-90E4B72021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ADE94E12-48EE-613A-534A-FF8D9DDB67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1C8DDC6-9C71-DCEF-E26B-2BEE72A5150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E3C1FBD-6DBB-2454-D591-9C5F47CD08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836286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box(out)">
                                      <p:cBhvr>
                                        <p:cTn id="7" dur="500"/>
                                        <p:tgtEl>
                                          <p:spTgt spid="1116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1619">
                                            <p:txEl>
                                              <p:pRg st="1" end="1"/>
                                            </p:txEl>
                                          </p:spTgt>
                                        </p:tgtEl>
                                        <p:attrNameLst>
                                          <p:attrName>style.visibility</p:attrName>
                                        </p:attrNameLst>
                                      </p:cBhvr>
                                      <p:to>
                                        <p:strVal val="visible"/>
                                      </p:to>
                                    </p:set>
                                    <p:animEffect transition="in" filter="box(out)">
                                      <p:cBhvr>
                                        <p:cTn id="12" dur="500"/>
                                        <p:tgtEl>
                                          <p:spTgt spid="1116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1619">
                                            <p:txEl>
                                              <p:pRg st="2" end="2"/>
                                            </p:txEl>
                                          </p:spTgt>
                                        </p:tgtEl>
                                        <p:attrNameLst>
                                          <p:attrName>style.visibility</p:attrName>
                                        </p:attrNameLst>
                                      </p:cBhvr>
                                      <p:to>
                                        <p:strVal val="visible"/>
                                      </p:to>
                                    </p:set>
                                    <p:animEffect transition="in" filter="box(out)">
                                      <p:cBhvr>
                                        <p:cTn id="17" dur="500"/>
                                        <p:tgtEl>
                                          <p:spTgt spid="1116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1619">
                                            <p:txEl>
                                              <p:pRg st="3" end="3"/>
                                            </p:txEl>
                                          </p:spTgt>
                                        </p:tgtEl>
                                        <p:attrNameLst>
                                          <p:attrName>style.visibility</p:attrName>
                                        </p:attrNameLst>
                                      </p:cBhvr>
                                      <p:to>
                                        <p:strVal val="visible"/>
                                      </p:to>
                                    </p:set>
                                    <p:animEffect transition="in" filter="box(out)">
                                      <p:cBhvr>
                                        <p:cTn id="22" dur="500"/>
                                        <p:tgtEl>
                                          <p:spTgt spid="11161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11619">
                                            <p:txEl>
                                              <p:pRg st="4" end="4"/>
                                            </p:txEl>
                                          </p:spTgt>
                                        </p:tgtEl>
                                        <p:attrNameLst>
                                          <p:attrName>style.visibility</p:attrName>
                                        </p:attrNameLst>
                                      </p:cBhvr>
                                      <p:to>
                                        <p:strVal val="visible"/>
                                      </p:to>
                                    </p:set>
                                    <p:animEffect transition="in" filter="box(out)">
                                      <p:cBhvr>
                                        <p:cTn id="27" dur="500"/>
                                        <p:tgtEl>
                                          <p:spTgt spid="11161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1619">
                                            <p:txEl>
                                              <p:pRg st="5" end="5"/>
                                            </p:txEl>
                                          </p:spTgt>
                                        </p:tgtEl>
                                        <p:attrNameLst>
                                          <p:attrName>style.visibility</p:attrName>
                                        </p:attrNameLst>
                                      </p:cBhvr>
                                      <p:to>
                                        <p:strVal val="visible"/>
                                      </p:to>
                                    </p:set>
                                    <p:animEffect transition="in" filter="box(out)">
                                      <p:cBhvr>
                                        <p:cTn id="32" dur="500"/>
                                        <p:tgtEl>
                                          <p:spTgt spid="111619">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11619">
                                            <p:txEl>
                                              <p:pRg st="6" end="6"/>
                                            </p:txEl>
                                          </p:spTgt>
                                        </p:tgtEl>
                                        <p:attrNameLst>
                                          <p:attrName>style.visibility</p:attrName>
                                        </p:attrNameLst>
                                      </p:cBhvr>
                                      <p:to>
                                        <p:strVal val="visible"/>
                                      </p:to>
                                    </p:set>
                                    <p:animEffect transition="in" filter="box(out)">
                                      <p:cBhvr>
                                        <p:cTn id="37" dur="500"/>
                                        <p:tgtEl>
                                          <p:spTgt spid="111619">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111619">
                                            <p:txEl>
                                              <p:pRg st="7" end="7"/>
                                            </p:txEl>
                                          </p:spTgt>
                                        </p:tgtEl>
                                        <p:attrNameLst>
                                          <p:attrName>style.visibility</p:attrName>
                                        </p:attrNameLst>
                                      </p:cBhvr>
                                      <p:to>
                                        <p:strVal val="visible"/>
                                      </p:to>
                                    </p:set>
                                    <p:animEffect transition="in" filter="box(out)">
                                      <p:cBhvr>
                                        <p:cTn id="42" dur="500"/>
                                        <p:tgtEl>
                                          <p:spTgt spid="111619">
                                            <p:txEl>
                                              <p:pRg st="7" end="7"/>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F436220-17E7-11F7-5CA3-02870F8682E8}"/>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757359FC-510C-62B9-25EB-AAAA86CF2FD9}"/>
              </a:ext>
            </a:extLst>
          </p:cNvPr>
          <p:cNvSpPr>
            <a:spLocks noGrp="1" noChangeArrowheads="1"/>
          </p:cNvSpPr>
          <p:nvPr>
            <p:ph type="title"/>
          </p:nvPr>
        </p:nvSpPr>
        <p:spPr>
          <a:xfrm>
            <a:off x="152400" y="123511"/>
            <a:ext cx="7772400" cy="1143000"/>
          </a:xfrm>
        </p:spPr>
        <p:txBody>
          <a:bodyPr/>
          <a:lstStyle/>
          <a:p>
            <a:r>
              <a:rPr lang="en-US" altLang="en-US" sz="2800"/>
              <a:t>Functions of Several Variables</a:t>
            </a:r>
          </a:p>
        </p:txBody>
      </p:sp>
      <mc:AlternateContent xmlns:mc="http://schemas.openxmlformats.org/markup-compatibility/2006" xmlns:a14="http://schemas.microsoft.com/office/drawing/2010/main">
        <mc:Choice Requires="a14">
          <p:sp>
            <p:nvSpPr>
              <p:cNvPr id="111619" name="Rectangle 3">
                <a:extLst>
                  <a:ext uri="{FF2B5EF4-FFF2-40B4-BE49-F238E27FC236}">
                    <a16:creationId xmlns:a16="http://schemas.microsoft.com/office/drawing/2014/main" id="{2BD184FD-654A-4F0A-0301-3F59B57D8171}"/>
                  </a:ext>
                </a:extLst>
              </p:cNvPr>
              <p:cNvSpPr>
                <a:spLocks noGrp="1" noChangeArrowheads="1"/>
              </p:cNvSpPr>
              <p:nvPr>
                <p:ph idx="1"/>
              </p:nvPr>
            </p:nvSpPr>
            <p:spPr>
              <a:xfrm>
                <a:off x="304800" y="1215576"/>
                <a:ext cx="8812212" cy="5718623"/>
              </a:xfrm>
            </p:spPr>
            <p:txBody>
              <a:bodyPr/>
              <a:lstStyle/>
              <a:p>
                <a:r>
                  <a:rPr lang="en-US" sz="2400" dirty="0"/>
                  <a:t>Let us  associate each of these phases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oMath>
                </a14:m>
                <a:r>
                  <a:rPr lang="en-US" sz="2400" dirty="0"/>
                  <a:t> with two types of symbols: </a:t>
                </a:r>
              </a:p>
              <a:p>
                <a:r>
                  <a:rPr lang="en-US" sz="2400" dirty="0"/>
                  <a:t>First, certain features by which the chemical composition of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r>
                      <a:rPr lang="en-US" sz="2400" b="0" i="1" baseline="-25000" smtClean="0">
                        <a:latin typeface="Cambria Math" panose="02040503050406030204" pitchFamily="18" charset="0"/>
                        <a:ea typeface="Cambria Math" panose="02040503050406030204" pitchFamily="18" charset="0"/>
                      </a:rPr>
                      <m:t> </m:t>
                    </m:r>
                  </m:oMath>
                </a14:m>
                <a:r>
                  <a:rPr lang="en-US" sz="2400" dirty="0"/>
                  <a:t>will be established qualitatively, </a:t>
                </a:r>
              </a:p>
              <a:p>
                <a:r>
                  <a:rPr lang="en-US" sz="2400" dirty="0"/>
                  <a:t>such that the various substances and compounds that appear in </a:t>
                </a:r>
                <a14:m>
                  <m:oMath xmlns:m="http://schemas.openxmlformats.org/officeDocument/2006/math">
                    <m:r>
                      <a:rPr lang="en-US" sz="2400" i="1">
                        <a:latin typeface="Cambria Math" panose="02040503050406030204" pitchFamily="18" charset="0"/>
                        <a:ea typeface="Cambria Math" panose="02040503050406030204" pitchFamily="18" charset="0"/>
                      </a:rPr>
                      <m:t>𝜑</m:t>
                    </m:r>
                    <m:r>
                      <a:rPr lang="en-US" sz="2400" i="1" baseline="-25000">
                        <a:latin typeface="Cambria Math" panose="02040503050406030204" pitchFamily="18" charset="0"/>
                        <a:ea typeface="Cambria Math" panose="02040503050406030204" pitchFamily="18" charset="0"/>
                      </a:rPr>
                      <m:t>𝑖</m:t>
                    </m:r>
                    <m:r>
                      <a:rPr lang="en-US" sz="2400" i="1" baseline="-25000">
                        <a:latin typeface="Cambria Math" panose="02040503050406030204" pitchFamily="18" charset="0"/>
                        <a:ea typeface="Cambria Math" panose="02040503050406030204" pitchFamily="18" charset="0"/>
                      </a:rPr>
                      <m:t> </m:t>
                    </m:r>
                  </m:oMath>
                </a14:m>
                <a:r>
                  <a:rPr lang="en-US" sz="2400" dirty="0"/>
                  <a:t>will be enumerated. S</a:t>
                </a:r>
              </a:p>
              <a:p>
                <a:r>
                  <a:rPr lang="en-US" sz="2400" dirty="0"/>
                  <a:t>Second, numbers that one obtains by measurements. </a:t>
                </a:r>
              </a:p>
              <a:p>
                <a:r>
                  <a:rPr lang="en-US" sz="2400" dirty="0"/>
                  <a:t>These numbers represent the following quantities: </a:t>
                </a:r>
              </a:p>
              <a:p>
                <a:pPr marL="0" indent="0">
                  <a:buNone/>
                </a:pPr>
                <a:r>
                  <a:rPr lang="en-US" sz="2400" dirty="0"/>
                  <a:t>a) The total volume </a:t>
                </a:r>
                <a:r>
                  <a:rPr lang="en-US" sz="2400" i="1" dirty="0"/>
                  <a:t>V</a:t>
                </a:r>
                <a:r>
                  <a:rPr lang="en-US" sz="2400" i="1" baseline="-25000" dirty="0"/>
                  <a:t>i</a:t>
                </a:r>
                <a:r>
                  <a:rPr lang="en-US" sz="2400" dirty="0"/>
                  <a:t> of the phase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oMath>
                </a14:m>
                <a:r>
                  <a:rPr lang="en-US" sz="2400" dirty="0"/>
                  <a:t> . </a:t>
                </a:r>
              </a:p>
              <a:p>
                <a:pPr marL="0" indent="0">
                  <a:buNone/>
                </a:pPr>
                <a:r>
                  <a:rPr lang="en-US" sz="2400" dirty="0"/>
                  <a:t>b) The pressure </a:t>
                </a:r>
                <a:r>
                  <a:rPr lang="en-US" sz="2400" i="1" dirty="0"/>
                  <a:t>p</a:t>
                </a:r>
                <a:r>
                  <a:rPr lang="en-US" sz="2400" i="1" baseline="-25000" dirty="0"/>
                  <a:t>i</a:t>
                </a:r>
                <a:r>
                  <a:rPr lang="en-US" sz="2400" dirty="0"/>
                  <a:t> that the phase in question exerts on the bodies that it contacts. </a:t>
                </a:r>
              </a:p>
              <a:p>
                <a:pPr marL="0" indent="0">
                  <a:buNone/>
                </a:pPr>
                <a:r>
                  <a:rPr lang="en-US" sz="2400" dirty="0"/>
                  <a:t>c) The set: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1</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2</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3</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𝛽</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oMath>
                </a14:m>
                <a:r>
                  <a:rPr lang="en-US" sz="2400" dirty="0"/>
                  <a:t> of different substances and compounds that exist in any unit volume of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r>
                      <a:rPr lang="en-US" sz="2400" b="0" i="0" baseline="-25000" smtClean="0">
                        <a:latin typeface="Cambria Math" panose="02040503050406030204" pitchFamily="18" charset="0"/>
                        <a:ea typeface="Cambria Math" panose="02040503050406030204" pitchFamily="18" charset="0"/>
                      </a:rPr>
                      <m:t>.</m:t>
                    </m:r>
                  </m:oMath>
                </a14:m>
                <a:endParaRPr lang="en-US" sz="2400" dirty="0"/>
              </a:p>
              <a:p>
                <a:endParaRPr lang="en-US" altLang="en-US" sz="2400" dirty="0"/>
              </a:p>
            </p:txBody>
          </p:sp>
        </mc:Choice>
        <mc:Fallback xmlns="">
          <p:sp>
            <p:nvSpPr>
              <p:cNvPr id="111619" name="Rectangle 3">
                <a:extLst>
                  <a:ext uri="{FF2B5EF4-FFF2-40B4-BE49-F238E27FC236}">
                    <a16:creationId xmlns:a16="http://schemas.microsoft.com/office/drawing/2014/main" id="{2BD184FD-654A-4F0A-0301-3F59B57D8171}"/>
                  </a:ext>
                </a:extLst>
              </p:cNvPr>
              <p:cNvSpPr>
                <a:spLocks noGrp="1" noRot="1" noChangeAspect="1" noMove="1" noResize="1" noEditPoints="1" noAdjustHandles="1" noChangeArrowheads="1" noChangeShapeType="1" noTextEdit="1"/>
              </p:cNvSpPr>
              <p:nvPr>
                <p:ph idx="1"/>
              </p:nvPr>
            </p:nvSpPr>
            <p:spPr>
              <a:xfrm>
                <a:off x="304800" y="1215576"/>
                <a:ext cx="8812212" cy="5718623"/>
              </a:xfrm>
              <a:blipFill>
                <a:blip r:embed="rId4"/>
                <a:stretch>
                  <a:fillRect l="-1037" t="-853" r="-692"/>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A45FE0D4-8A18-6834-1199-A9604430B1A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C96E291-FC7F-CEBF-7BE7-C607F492B136}"/>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C7553A7C-FFD3-45A1-0823-F480F529E82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1452821-9898-C187-4A4E-80C323682DB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AA517F01-A02C-320F-B1AD-FE84A4F2AC5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07DA9D1-A4AC-8772-F125-F70068FB069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BDF5E46-AF3B-7463-0771-0820F45732E1}"/>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A31773F-02F5-77FF-3BD3-28A3C1DE264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60AD3E8-39AC-3739-4C2D-66B856B054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287100C-349E-F259-3506-BEAC6A08174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AB0B6A73-B9AB-36CB-E013-2BC0AC7B3F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8B7579A-FDC1-5268-62B9-EE7B9D2997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B74A8B9-CF8D-8A0E-9EBF-FB3348BAB37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D071BEAF-DEEF-36E3-979A-D084061359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69E2411B-774F-832F-C06D-F996EAF4BA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F0EC883-2B4C-EF53-9EC4-46567EE2124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9D4F3B7-4DD7-077D-8BD9-561A6AD8AB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38015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box(out)">
                                      <p:cBhvr>
                                        <p:cTn id="7" dur="500"/>
                                        <p:tgtEl>
                                          <p:spTgt spid="1116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1619">
                                            <p:txEl>
                                              <p:pRg st="1" end="1"/>
                                            </p:txEl>
                                          </p:spTgt>
                                        </p:tgtEl>
                                        <p:attrNameLst>
                                          <p:attrName>style.visibility</p:attrName>
                                        </p:attrNameLst>
                                      </p:cBhvr>
                                      <p:to>
                                        <p:strVal val="visible"/>
                                      </p:to>
                                    </p:set>
                                    <p:animEffect transition="in" filter="box(out)">
                                      <p:cBhvr>
                                        <p:cTn id="12" dur="500"/>
                                        <p:tgtEl>
                                          <p:spTgt spid="1116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1619">
                                            <p:txEl>
                                              <p:pRg st="2" end="2"/>
                                            </p:txEl>
                                          </p:spTgt>
                                        </p:tgtEl>
                                        <p:attrNameLst>
                                          <p:attrName>style.visibility</p:attrName>
                                        </p:attrNameLst>
                                      </p:cBhvr>
                                      <p:to>
                                        <p:strVal val="visible"/>
                                      </p:to>
                                    </p:set>
                                    <p:animEffect transition="in" filter="box(out)">
                                      <p:cBhvr>
                                        <p:cTn id="17" dur="500"/>
                                        <p:tgtEl>
                                          <p:spTgt spid="1116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1619">
                                            <p:txEl>
                                              <p:pRg st="3" end="3"/>
                                            </p:txEl>
                                          </p:spTgt>
                                        </p:tgtEl>
                                        <p:attrNameLst>
                                          <p:attrName>style.visibility</p:attrName>
                                        </p:attrNameLst>
                                      </p:cBhvr>
                                      <p:to>
                                        <p:strVal val="visible"/>
                                      </p:to>
                                    </p:set>
                                    <p:animEffect transition="in" filter="box(out)">
                                      <p:cBhvr>
                                        <p:cTn id="22" dur="500"/>
                                        <p:tgtEl>
                                          <p:spTgt spid="11161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11619">
                                            <p:txEl>
                                              <p:pRg st="4" end="4"/>
                                            </p:txEl>
                                          </p:spTgt>
                                        </p:tgtEl>
                                        <p:attrNameLst>
                                          <p:attrName>style.visibility</p:attrName>
                                        </p:attrNameLst>
                                      </p:cBhvr>
                                      <p:to>
                                        <p:strVal val="visible"/>
                                      </p:to>
                                    </p:set>
                                    <p:animEffect transition="in" filter="box(out)">
                                      <p:cBhvr>
                                        <p:cTn id="27" dur="500"/>
                                        <p:tgtEl>
                                          <p:spTgt spid="11161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1619">
                                            <p:txEl>
                                              <p:pRg st="5" end="5"/>
                                            </p:txEl>
                                          </p:spTgt>
                                        </p:tgtEl>
                                        <p:attrNameLst>
                                          <p:attrName>style.visibility</p:attrName>
                                        </p:attrNameLst>
                                      </p:cBhvr>
                                      <p:to>
                                        <p:strVal val="visible"/>
                                      </p:to>
                                    </p:set>
                                    <p:animEffect transition="in" filter="box(out)">
                                      <p:cBhvr>
                                        <p:cTn id="32" dur="500"/>
                                        <p:tgtEl>
                                          <p:spTgt spid="111619">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11619">
                                            <p:txEl>
                                              <p:pRg st="6" end="6"/>
                                            </p:txEl>
                                          </p:spTgt>
                                        </p:tgtEl>
                                        <p:attrNameLst>
                                          <p:attrName>style.visibility</p:attrName>
                                        </p:attrNameLst>
                                      </p:cBhvr>
                                      <p:to>
                                        <p:strVal val="visible"/>
                                      </p:to>
                                    </p:set>
                                    <p:animEffect transition="in" filter="box(out)">
                                      <p:cBhvr>
                                        <p:cTn id="37" dur="500"/>
                                        <p:tgtEl>
                                          <p:spTgt spid="111619">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111619">
                                            <p:txEl>
                                              <p:pRg st="7" end="7"/>
                                            </p:txEl>
                                          </p:spTgt>
                                        </p:tgtEl>
                                        <p:attrNameLst>
                                          <p:attrName>style.visibility</p:attrName>
                                        </p:attrNameLst>
                                      </p:cBhvr>
                                      <p:to>
                                        <p:strVal val="visible"/>
                                      </p:to>
                                    </p:set>
                                    <p:animEffect transition="in" filter="box(out)">
                                      <p:cBhvr>
                                        <p:cTn id="42" dur="500"/>
                                        <p:tgtEl>
                                          <p:spTgt spid="111619">
                                            <p:txEl>
                                              <p:pRg st="7" end="7"/>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E0A78E6-6F76-386A-55CB-F08AE9EC0193}"/>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62C06AD1-3F93-2680-579E-0096EE28B783}"/>
              </a:ext>
            </a:extLst>
          </p:cNvPr>
          <p:cNvSpPr>
            <a:spLocks noGrp="1" noChangeArrowheads="1"/>
          </p:cNvSpPr>
          <p:nvPr>
            <p:ph type="title"/>
          </p:nvPr>
        </p:nvSpPr>
        <p:spPr>
          <a:xfrm>
            <a:off x="228600" y="171325"/>
            <a:ext cx="7772400" cy="847661"/>
          </a:xfrm>
        </p:spPr>
        <p:txBody>
          <a:bodyPr/>
          <a:lstStyle/>
          <a:p>
            <a:r>
              <a:rPr lang="en-US" altLang="en-US" sz="2800" dirty="0"/>
              <a:t>Description of Each Phase</a:t>
            </a:r>
          </a:p>
        </p:txBody>
      </p:sp>
      <mc:AlternateContent xmlns:mc="http://schemas.openxmlformats.org/markup-compatibility/2006" xmlns:a14="http://schemas.microsoft.com/office/drawing/2010/main">
        <mc:Choice Requires="a14">
          <p:sp>
            <p:nvSpPr>
              <p:cNvPr id="111619" name="Rectangle 3">
                <a:extLst>
                  <a:ext uri="{FF2B5EF4-FFF2-40B4-BE49-F238E27FC236}">
                    <a16:creationId xmlns:a16="http://schemas.microsoft.com/office/drawing/2014/main" id="{0A556237-8974-367C-6C64-4878058D31DA}"/>
                  </a:ext>
                </a:extLst>
              </p:cNvPr>
              <p:cNvSpPr>
                <a:spLocks noGrp="1" noChangeArrowheads="1"/>
              </p:cNvSpPr>
              <p:nvPr>
                <p:ph idx="1"/>
              </p:nvPr>
            </p:nvSpPr>
            <p:spPr>
              <a:xfrm>
                <a:off x="228600" y="1097788"/>
                <a:ext cx="8610600" cy="5528059"/>
              </a:xfrm>
            </p:spPr>
            <p:txBody>
              <a:bodyPr/>
              <a:lstStyle/>
              <a:p>
                <a:r>
                  <a:rPr lang="en-US" sz="2400" dirty="0"/>
                  <a:t>If the first phase exists as, e.g., a solution of salt in water then for our theory a particular equilibrium point of this phase would be characterized completely by the numbers </a:t>
                </a:r>
                <a:r>
                  <a:rPr lang="en-US" sz="2400" i="1" dirty="0"/>
                  <a:t>V</a:t>
                </a:r>
                <a:r>
                  <a:rPr lang="en-US" sz="2400" i="1" baseline="-25000" dirty="0"/>
                  <a:t>1</a:t>
                </a:r>
                <a:r>
                  <a:rPr lang="en-US" sz="2400" dirty="0"/>
                  <a:t>, </a:t>
                </a:r>
                <a:r>
                  <a:rPr lang="en-US" sz="2400" i="1" dirty="0"/>
                  <a:t>p</a:t>
                </a:r>
                <a:r>
                  <a:rPr lang="en-US" sz="2400" i="1" baseline="-25000" dirty="0"/>
                  <a:t>1</a:t>
                </a:r>
                <a:r>
                  <a:rPr lang="en-US" sz="2400" dirty="0"/>
                  <a:t>, and a symbolic equation such as:</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11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𝐻</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𝑂</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12</m:t>
                          </m:r>
                        </m:sub>
                      </m:sSub>
                      <m:r>
                        <a:rPr lang="en-US" sz="2400" b="0" i="1" smtClean="0">
                          <a:latin typeface="Cambria Math" panose="02040503050406030204" pitchFamily="18" charset="0"/>
                        </a:rPr>
                        <m:t>𝑁𝑎𝑐𝑙</m:t>
                      </m:r>
                    </m:oMath>
                  </m:oMathPara>
                </a14:m>
                <a:endParaRPr lang="en-US" sz="2400" dirty="0"/>
              </a:p>
              <a:p>
                <a:r>
                  <a:rPr lang="en-US" sz="2400" dirty="0"/>
                  <a:t>All of the phases </a:t>
                </a:r>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baseline="-25000" smtClean="0">
                        <a:latin typeface="Cambria Math" panose="02040503050406030204" pitchFamily="18" charset="0"/>
                        <a:ea typeface="Cambria Math" panose="02040503050406030204" pitchFamily="18" charset="0"/>
                      </a:rPr>
                      <m:t>𝑖</m:t>
                    </m:r>
                  </m:oMath>
                </a14:m>
                <a:r>
                  <a:rPr lang="en-US" sz="2400" dirty="0"/>
                  <a:t> will now indeed be uniquely characterized through symbolic equations and the totality of numbers: </a:t>
                </a:r>
              </a:p>
              <a:p>
                <a:pPr marL="0" indent="0">
                  <a:buNone/>
                </a:pPr>
                <a14:m>
                  <m:oMathPara xmlns:m="http://schemas.openxmlformats.org/officeDocument/2006/math">
                    <m:oMathParaPr>
                      <m:jc m:val="centerGroup"/>
                    </m:oMathParaPr>
                    <m:oMath xmlns:m="http://schemas.openxmlformats.org/officeDocument/2006/math">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𝑉</m:t>
                          </m:r>
                        </m:e>
                        <m:sub>
                          <m:r>
                            <a:rPr lang="en-US" altLang="en-US" sz="2400" b="0" i="1" smtClean="0">
                              <a:latin typeface="Cambria Math" panose="02040503050406030204" pitchFamily="18" charset="0"/>
                            </a:rPr>
                            <m:t>𝑖</m:t>
                          </m:r>
                        </m:sub>
                      </m:sSub>
                      <m:r>
                        <a:rPr lang="en-US" altLang="en-US" sz="2400" b="0" i="1" smtClean="0">
                          <a:latin typeface="Cambria Math" panose="02040503050406030204" pitchFamily="18" charset="0"/>
                        </a:rPr>
                        <m:t> , </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𝑝</m:t>
                          </m:r>
                        </m:e>
                        <m:sub>
                          <m:r>
                            <a:rPr lang="en-US" altLang="en-US" sz="2400" b="0" i="1" smtClean="0">
                              <a:latin typeface="Cambria Math" panose="02040503050406030204" pitchFamily="18" charset="0"/>
                            </a:rPr>
                            <m:t>𝑖</m:t>
                          </m:r>
                        </m:sub>
                      </m:sSub>
                      <m:r>
                        <a:rPr lang="en-US" altLang="en-US" sz="2400" b="0" i="1" smtClean="0">
                          <a:latin typeface="Cambria Math" panose="02040503050406030204" pitchFamily="18" charset="0"/>
                        </a:rPr>
                        <m:t>, </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𝑚</m:t>
                          </m:r>
                        </m:e>
                        <m:sub>
                          <m:r>
                            <a:rPr lang="en-US" altLang="en-US" sz="2400" b="0" i="1" smtClean="0">
                              <a:latin typeface="Cambria Math" panose="02040503050406030204" pitchFamily="18" charset="0"/>
                            </a:rPr>
                            <m:t>𝑗𝑖</m:t>
                          </m:r>
                        </m:sub>
                      </m:sSub>
                      <m:r>
                        <a:rPr lang="en-US" altLang="en-US" sz="2400" b="0" i="1" smtClean="0">
                          <a:latin typeface="Cambria Math" panose="02040503050406030204" pitchFamily="18" charset="0"/>
                        </a:rPr>
                        <m:t>       </m:t>
                      </m:r>
                      <m:m>
                        <m:mPr>
                          <m:mcs>
                            <m:mc>
                              <m:mcPr>
                                <m:count m:val="1"/>
                                <m:mcJc m:val="center"/>
                              </m:mcPr>
                            </m:mc>
                          </m:mcs>
                          <m:ctrlPr>
                            <a:rPr lang="en-US" altLang="en-US" sz="2400" b="0" i="1" smtClean="0">
                              <a:latin typeface="Cambria Math" panose="02040503050406030204" pitchFamily="18" charset="0"/>
                            </a:rPr>
                          </m:ctrlPr>
                        </m:mPr>
                        <m:mr>
                          <m:e>
                            <m:r>
                              <m:rPr>
                                <m:brk m:alnAt="7"/>
                              </m:rPr>
                              <a:rPr lang="en-US" altLang="en-US" sz="2400" b="0" i="1" smtClean="0">
                                <a:latin typeface="Cambria Math" panose="02040503050406030204" pitchFamily="18" charset="0"/>
                              </a:rPr>
                              <m:t>𝑖</m:t>
                            </m:r>
                            <m:r>
                              <a:rPr lang="en-US" altLang="en-US" sz="2400" b="0" i="1" smtClean="0">
                                <a:latin typeface="Cambria Math" panose="02040503050406030204" pitchFamily="18" charset="0"/>
                              </a:rPr>
                              <m:t>=1,2,3,……, </m:t>
                            </m:r>
                            <m:r>
                              <a:rPr lang="en-US" altLang="en-US" sz="2400" b="0" i="1" smtClean="0">
                                <a:latin typeface="Cambria Math" panose="02040503050406030204" pitchFamily="18" charset="0"/>
                                <a:ea typeface="Cambria Math" panose="02040503050406030204" pitchFamily="18" charset="0"/>
                              </a:rPr>
                              <m:t>𝛼</m:t>
                            </m:r>
                          </m:e>
                        </m:mr>
                        <m:mr>
                          <m:e/>
                        </m:mr>
                        <m:mr>
                          <m:e>
                            <m:r>
                              <a:rPr lang="en-US" altLang="en-US" sz="2400" b="0" i="1" smtClean="0">
                                <a:latin typeface="Cambria Math" panose="02040503050406030204" pitchFamily="18" charset="0"/>
                              </a:rPr>
                              <m:t>𝑗</m:t>
                            </m:r>
                            <m:r>
                              <a:rPr lang="en-US" altLang="en-US" sz="2400" b="0" i="1" smtClean="0">
                                <a:latin typeface="Cambria Math" panose="02040503050406030204" pitchFamily="18" charset="0"/>
                              </a:rPr>
                              <m:t>=1,2,3,……, </m:t>
                            </m:r>
                            <m:r>
                              <a:rPr lang="en-US" altLang="en-US" sz="2400" b="0" i="1" smtClean="0">
                                <a:latin typeface="Cambria Math" panose="02040503050406030204" pitchFamily="18" charset="0"/>
                                <a:ea typeface="Cambria Math" panose="02040503050406030204" pitchFamily="18" charset="0"/>
                              </a:rPr>
                              <m:t>𝛽</m:t>
                            </m:r>
                          </m:e>
                        </m:mr>
                      </m:m>
                    </m:oMath>
                  </m:oMathPara>
                </a14:m>
                <a:endParaRPr lang="en-US" altLang="en-US" sz="2400" dirty="0"/>
              </a:p>
              <a:p>
                <a:r>
                  <a:rPr lang="en-US" sz="2400" dirty="0"/>
                  <a:t>The entire system </a:t>
                </a:r>
                <a:r>
                  <a:rPr lang="en-US" sz="2400" i="1" dirty="0"/>
                  <a:t>S</a:t>
                </a:r>
                <a:r>
                  <a:rPr lang="en-US" sz="2400" dirty="0"/>
                  <a:t> cannot be uniquely defined, by any means. </a:t>
                </a:r>
              </a:p>
              <a:p>
                <a:r>
                  <a:rPr lang="en-US" sz="2400" dirty="0"/>
                  <a:t>There is a need to consider the properties of </a:t>
                </a:r>
                <a:r>
                  <a:rPr lang="en-US" sz="2400" i="1" dirty="0"/>
                  <a:t>S</a:t>
                </a:r>
                <a:r>
                  <a:rPr lang="en-US" sz="2400" dirty="0"/>
                  <a:t> that come about from the contact between the different phases or the walls of the vessels that contain them, resp.</a:t>
                </a:r>
                <a:endParaRPr lang="en-US" altLang="en-US" sz="2400" dirty="0"/>
              </a:p>
            </p:txBody>
          </p:sp>
        </mc:Choice>
        <mc:Fallback xmlns="">
          <p:sp>
            <p:nvSpPr>
              <p:cNvPr id="111619" name="Rectangle 3">
                <a:extLst>
                  <a:ext uri="{FF2B5EF4-FFF2-40B4-BE49-F238E27FC236}">
                    <a16:creationId xmlns:a16="http://schemas.microsoft.com/office/drawing/2014/main" id="{0A556237-8974-367C-6C64-4878058D31DA}"/>
                  </a:ext>
                </a:extLst>
              </p:cNvPr>
              <p:cNvSpPr>
                <a:spLocks noGrp="1" noRot="1" noChangeAspect="1" noMove="1" noResize="1" noEditPoints="1" noAdjustHandles="1" noChangeArrowheads="1" noChangeShapeType="1" noTextEdit="1"/>
              </p:cNvSpPr>
              <p:nvPr>
                <p:ph idx="1"/>
              </p:nvPr>
            </p:nvSpPr>
            <p:spPr>
              <a:xfrm>
                <a:off x="228600" y="1097788"/>
                <a:ext cx="8610600" cy="5528059"/>
              </a:xfrm>
              <a:blipFill>
                <a:blip r:embed="rId3"/>
                <a:stretch>
                  <a:fillRect l="-992" t="-882" r="-425"/>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98216984-05D3-52C2-F9BD-A72DF657323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8BEB434-89E4-704F-1290-EB61EA60560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00629B1-C267-B245-BD6B-5CB7F9B1DF13}"/>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FD271C3-7FF5-ADED-5B55-F62B49151DFE}"/>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97576DD-2B85-A0EF-629A-EA5C51AA9EE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1A4C11B-E73F-DC27-7491-8E39A051936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03362B0-FF27-8881-3C63-7DD5965D249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4EEA43D-8E7B-5D4B-5121-CC96FA84A19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2648017-B79C-4466-8D0B-F9523A6828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B2753FB-5C78-4199-28CB-7C59C1EB5B0B}"/>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3486147-179E-01A9-ADFA-30476A83845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97ED0750-4F39-0AF8-FBB4-B7FB4764E4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54B0925F-149A-1821-BD71-74DC79EB3C6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7529D81-F2FA-706C-55ED-4BEF4DB0676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EFAB46A-0B23-529A-00AD-05C298B4855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8794B97B-71C5-1A3B-1521-FE1CF5D55AF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BDDA30A-E858-AB32-531A-35407E479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1404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box(out)">
                                      <p:cBhvr>
                                        <p:cTn id="7" dur="500"/>
                                        <p:tgtEl>
                                          <p:spTgt spid="1116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1619">
                                            <p:txEl>
                                              <p:pRg st="1" end="1"/>
                                            </p:txEl>
                                          </p:spTgt>
                                        </p:tgtEl>
                                        <p:attrNameLst>
                                          <p:attrName>style.visibility</p:attrName>
                                        </p:attrNameLst>
                                      </p:cBhvr>
                                      <p:to>
                                        <p:strVal val="visible"/>
                                      </p:to>
                                    </p:set>
                                    <p:animEffect transition="in" filter="box(out)">
                                      <p:cBhvr>
                                        <p:cTn id="12" dur="500"/>
                                        <p:tgtEl>
                                          <p:spTgt spid="1116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1619">
                                            <p:txEl>
                                              <p:pRg st="2" end="2"/>
                                            </p:txEl>
                                          </p:spTgt>
                                        </p:tgtEl>
                                        <p:attrNameLst>
                                          <p:attrName>style.visibility</p:attrName>
                                        </p:attrNameLst>
                                      </p:cBhvr>
                                      <p:to>
                                        <p:strVal val="visible"/>
                                      </p:to>
                                    </p:set>
                                    <p:animEffect transition="in" filter="box(out)">
                                      <p:cBhvr>
                                        <p:cTn id="17" dur="500"/>
                                        <p:tgtEl>
                                          <p:spTgt spid="1116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1619">
                                            <p:txEl>
                                              <p:pRg st="3" end="3"/>
                                            </p:txEl>
                                          </p:spTgt>
                                        </p:tgtEl>
                                        <p:attrNameLst>
                                          <p:attrName>style.visibility</p:attrName>
                                        </p:attrNameLst>
                                      </p:cBhvr>
                                      <p:to>
                                        <p:strVal val="visible"/>
                                      </p:to>
                                    </p:set>
                                    <p:animEffect transition="in" filter="box(out)">
                                      <p:cBhvr>
                                        <p:cTn id="22" dur="500"/>
                                        <p:tgtEl>
                                          <p:spTgt spid="11161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11619">
                                            <p:txEl>
                                              <p:pRg st="4" end="4"/>
                                            </p:txEl>
                                          </p:spTgt>
                                        </p:tgtEl>
                                        <p:attrNameLst>
                                          <p:attrName>style.visibility</p:attrName>
                                        </p:attrNameLst>
                                      </p:cBhvr>
                                      <p:to>
                                        <p:strVal val="visible"/>
                                      </p:to>
                                    </p:set>
                                    <p:animEffect transition="in" filter="box(out)">
                                      <p:cBhvr>
                                        <p:cTn id="27" dur="500"/>
                                        <p:tgtEl>
                                          <p:spTgt spid="11161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1619">
                                            <p:txEl>
                                              <p:pRg st="5" end="5"/>
                                            </p:txEl>
                                          </p:spTgt>
                                        </p:tgtEl>
                                        <p:attrNameLst>
                                          <p:attrName>style.visibility</p:attrName>
                                        </p:attrNameLst>
                                      </p:cBhvr>
                                      <p:to>
                                        <p:strVal val="visible"/>
                                      </p:to>
                                    </p:set>
                                    <p:animEffect transition="in" filter="box(out)">
                                      <p:cBhvr>
                                        <p:cTn id="32" dur="500"/>
                                        <p:tgtEl>
                                          <p:spTgt spid="111619">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2"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5048184-CFF2-D472-53EF-CD4DDD545FF6}"/>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4718AF35-B9D8-3CE4-B8DA-BEA755112B8C}"/>
              </a:ext>
            </a:extLst>
          </p:cNvPr>
          <p:cNvSpPr>
            <a:spLocks noGrp="1" noChangeArrowheads="1"/>
          </p:cNvSpPr>
          <p:nvPr>
            <p:ph type="title"/>
          </p:nvPr>
        </p:nvSpPr>
        <p:spPr>
          <a:xfrm>
            <a:off x="152400" y="123511"/>
            <a:ext cx="7772400" cy="1143000"/>
          </a:xfrm>
        </p:spPr>
        <p:txBody>
          <a:bodyPr/>
          <a:lstStyle/>
          <a:p>
            <a:r>
              <a:rPr lang="en-US" altLang="en-US" sz="2800" dirty="0"/>
              <a:t>Description of Each Phase</a:t>
            </a:r>
          </a:p>
        </p:txBody>
      </p:sp>
      <mc:AlternateContent xmlns:mc="http://schemas.openxmlformats.org/markup-compatibility/2006" xmlns:a14="http://schemas.microsoft.com/office/drawing/2010/main">
        <mc:Choice Requires="a14">
          <p:sp>
            <p:nvSpPr>
              <p:cNvPr id="111619" name="Rectangle 3">
                <a:extLst>
                  <a:ext uri="{FF2B5EF4-FFF2-40B4-BE49-F238E27FC236}">
                    <a16:creationId xmlns:a16="http://schemas.microsoft.com/office/drawing/2014/main" id="{815C808F-EC43-4D66-49AB-859A8907F035}"/>
                  </a:ext>
                </a:extLst>
              </p:cNvPr>
              <p:cNvSpPr>
                <a:spLocks noGrp="1" noChangeArrowheads="1"/>
              </p:cNvSpPr>
              <p:nvPr>
                <p:ph idx="1"/>
              </p:nvPr>
            </p:nvSpPr>
            <p:spPr>
              <a:xfrm>
                <a:off x="349250" y="1390022"/>
                <a:ext cx="8718550" cy="4724400"/>
              </a:xfrm>
            </p:spPr>
            <p:txBody>
              <a:bodyPr/>
              <a:lstStyle/>
              <a:p>
                <a:r>
                  <a:rPr lang="en-US" sz="2400" dirty="0"/>
                  <a:t>It is assumed that the mass of these walls is so small that results will not be restricted by the fact that we have not included the walls themselves in the phases </a:t>
                </a:r>
                <a14:m>
                  <m:oMath xmlns:m="http://schemas.openxmlformats.org/officeDocument/2006/math">
                    <m:r>
                      <a:rPr lang="en-US" sz="2400" i="1">
                        <a:latin typeface="Cambria Math" panose="02040503050406030204" pitchFamily="18" charset="0"/>
                        <a:ea typeface="Cambria Math" panose="02040503050406030204" pitchFamily="18" charset="0"/>
                      </a:rPr>
                      <m:t>𝜑</m:t>
                    </m:r>
                    <m:r>
                      <a:rPr lang="en-US" sz="2400" i="1" baseline="-25000">
                        <a:latin typeface="Cambria Math" panose="02040503050406030204" pitchFamily="18" charset="0"/>
                        <a:ea typeface="Cambria Math" panose="02040503050406030204" pitchFamily="18" charset="0"/>
                      </a:rPr>
                      <m:t>𝑖</m:t>
                    </m:r>
                  </m:oMath>
                </a14:m>
                <a:r>
                  <a:rPr lang="en-US" sz="2400" dirty="0"/>
                  <a:t> . </a:t>
                </a:r>
              </a:p>
              <a:p>
                <a:r>
                  <a:rPr lang="en-US" sz="2400" dirty="0"/>
                  <a:t>For a general theory in which fixed isotropic and crystalline bodies can appear in the phases, these restrictions will disappear. </a:t>
                </a:r>
              </a:p>
              <a:p>
                <a:r>
                  <a:rPr lang="en-US" sz="2400" dirty="0"/>
                  <a:t>The physical properties of the walls of the vessels that contain one or more phases are now of a very diverse nature. </a:t>
                </a:r>
              </a:p>
              <a:p>
                <a:r>
                  <a:rPr lang="en-US" sz="2400" dirty="0"/>
                  <a:t>Such a vessel </a:t>
                </a:r>
                <a14:m>
                  <m:oMath xmlns:m="http://schemas.openxmlformats.org/officeDocument/2006/math">
                    <m:r>
                      <m:rPr>
                        <m:sty m:val="p"/>
                      </m:rPr>
                      <a:rPr lang="el-GR" sz="2400" i="1" smtClean="0">
                        <a:latin typeface="Cambria Math" panose="02040503050406030204" pitchFamily="18" charset="0"/>
                        <a:ea typeface="Cambria Math" panose="02040503050406030204" pitchFamily="18" charset="0"/>
                      </a:rPr>
                      <m:t>Γ</m:t>
                    </m:r>
                  </m:oMath>
                </a14:m>
                <a:r>
                  <a:rPr lang="en-US" sz="2400" dirty="0"/>
                  <a:t> can have the property that, e.g., the phases that are found in its interior remain in equilibrium.</a:t>
                </a:r>
              </a:p>
            </p:txBody>
          </p:sp>
        </mc:Choice>
        <mc:Fallback xmlns="">
          <p:sp>
            <p:nvSpPr>
              <p:cNvPr id="111619" name="Rectangle 3">
                <a:extLst>
                  <a:ext uri="{FF2B5EF4-FFF2-40B4-BE49-F238E27FC236}">
                    <a16:creationId xmlns:a16="http://schemas.microsoft.com/office/drawing/2014/main" id="{815C808F-EC43-4D66-49AB-859A8907F035}"/>
                  </a:ext>
                </a:extLst>
              </p:cNvPr>
              <p:cNvSpPr>
                <a:spLocks noGrp="1" noRot="1" noChangeAspect="1" noMove="1" noResize="1" noEditPoints="1" noAdjustHandles="1" noChangeArrowheads="1" noChangeShapeType="1" noTextEdit="1"/>
              </p:cNvSpPr>
              <p:nvPr>
                <p:ph idx="1"/>
              </p:nvPr>
            </p:nvSpPr>
            <p:spPr>
              <a:xfrm>
                <a:off x="349250" y="1390022"/>
                <a:ext cx="8718550" cy="4724400"/>
              </a:xfrm>
              <a:blipFill>
                <a:blip r:embed="rId3"/>
                <a:stretch>
                  <a:fillRect l="-908" t="-1032" r="-1607"/>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B1DEF8AE-2BD6-767F-B7F7-813FF1854D9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6420351-BF7E-3249-1925-48E256797FB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A32F1B4E-4BFC-2031-7C1B-A3314B957DB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1A0164A-845A-106A-5798-F1C6F6292C4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AC2A363-F3B5-FCA7-7ECE-94AFE891048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2D8D467-C4B3-CDAA-072B-B17B9412E3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CA9135A8-7860-6FAB-B595-B88EEA1B601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F8B3B37-A457-A581-8612-E9ED33BDC9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470EF14-A6DE-2B21-CB45-4B7F621DE2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5B32FFA9-DA87-E820-86AE-F0A6226D2E9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2F9B3049-AE30-DB75-6CD9-CEBDFF802E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D01D2AA-F842-1996-5BB4-7AA3E58B63A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28FC10B-8F2A-E9A1-8B1F-A9F66424047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47D2C796-3BCB-FED4-B62C-29D908D42C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D4749781-D2DE-6CD1-6412-3A386FFE5E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2336B0B-4A4F-0DD4-0F34-4A88A6CFAC2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B122322-486D-5712-E2B3-96EB3642A7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59242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box(out)">
                                      <p:cBhvr>
                                        <p:cTn id="7" dur="500"/>
                                        <p:tgtEl>
                                          <p:spTgt spid="1116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1619">
                                            <p:txEl>
                                              <p:pRg st="1" end="1"/>
                                            </p:txEl>
                                          </p:spTgt>
                                        </p:tgtEl>
                                        <p:attrNameLst>
                                          <p:attrName>style.visibility</p:attrName>
                                        </p:attrNameLst>
                                      </p:cBhvr>
                                      <p:to>
                                        <p:strVal val="visible"/>
                                      </p:to>
                                    </p:set>
                                    <p:animEffect transition="in" filter="box(out)">
                                      <p:cBhvr>
                                        <p:cTn id="12" dur="500"/>
                                        <p:tgtEl>
                                          <p:spTgt spid="1116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1619">
                                            <p:txEl>
                                              <p:pRg st="2" end="2"/>
                                            </p:txEl>
                                          </p:spTgt>
                                        </p:tgtEl>
                                        <p:attrNameLst>
                                          <p:attrName>style.visibility</p:attrName>
                                        </p:attrNameLst>
                                      </p:cBhvr>
                                      <p:to>
                                        <p:strVal val="visible"/>
                                      </p:to>
                                    </p:set>
                                    <p:animEffect transition="in" filter="box(out)">
                                      <p:cBhvr>
                                        <p:cTn id="17" dur="500"/>
                                        <p:tgtEl>
                                          <p:spTgt spid="1116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1619">
                                            <p:txEl>
                                              <p:pRg st="3" end="3"/>
                                            </p:txEl>
                                          </p:spTgt>
                                        </p:tgtEl>
                                        <p:attrNameLst>
                                          <p:attrName>style.visibility</p:attrName>
                                        </p:attrNameLst>
                                      </p:cBhvr>
                                      <p:to>
                                        <p:strVal val="visible"/>
                                      </p:to>
                                    </p:set>
                                    <p:animEffect transition="in" filter="box(out)">
                                      <p:cBhvr>
                                        <p:cTn id="22" dur="500"/>
                                        <p:tgtEl>
                                          <p:spTgt spid="11161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bldLvl="2" autoUpdateAnimBg="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1971</TotalTime>
  <Words>1334</Words>
  <Application>Microsoft Office PowerPoint</Application>
  <PresentationFormat>On-screen Show (4:3)</PresentationFormat>
  <Paragraphs>109</Paragraphs>
  <Slides>17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Cambria Math</vt:lpstr>
      <vt:lpstr>Google Sans</vt:lpstr>
      <vt:lpstr>Script MT Bold</vt:lpstr>
      <vt:lpstr>Symbol</vt:lpstr>
      <vt:lpstr>Times</vt:lpstr>
      <vt:lpstr>Times New Roman</vt:lpstr>
      <vt:lpstr>Blank Presentation</vt:lpstr>
      <vt:lpstr>Mathematical  Description of Material in A Thermodynamic Systems</vt:lpstr>
      <vt:lpstr>Slow Innovation for Essential Needs</vt:lpstr>
      <vt:lpstr>Slow Innovation of Fundamental Concepts</vt:lpstr>
      <vt:lpstr>PowerPoint Presentation</vt:lpstr>
      <vt:lpstr>What does a system consist of ? </vt:lpstr>
      <vt:lpstr>Macroscopic View of A Thermodynamic System </vt:lpstr>
      <vt:lpstr>A Thermodynamic Subsystem (Phase)</vt:lpstr>
      <vt:lpstr>State of A Macrosystem</vt:lpstr>
      <vt:lpstr>What does a system consist of ? </vt:lpstr>
      <vt:lpstr>The Methodology of  Classical Thermodynamic Analysis</vt:lpstr>
      <vt:lpstr>Thermodynamic Property</vt:lpstr>
      <vt:lpstr>Classification of Properties</vt:lpstr>
      <vt:lpstr>System: Function of Several Variables</vt:lpstr>
      <vt:lpstr>Recognition of Phase</vt:lpstr>
      <vt:lpstr>Functions of Several Variables</vt:lpstr>
      <vt:lpstr>Description of Each Phase</vt:lpstr>
      <vt:lpstr>Description of Each Phase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195</cp:revision>
  <cp:lastPrinted>2002-07-26T02:11:33Z</cp:lastPrinted>
  <dcterms:created xsi:type="dcterms:W3CDTF">2002-07-26T01:39:54Z</dcterms:created>
  <dcterms:modified xsi:type="dcterms:W3CDTF">2026-08-05T05:08:01Z</dcterms:modified>
</cp:coreProperties>
</file>