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9"/>
  </p:notesMasterIdLst>
  <p:sldIdLst>
    <p:sldId id="484" r:id="rId2"/>
    <p:sldId id="1448" r:id="rId3"/>
    <p:sldId id="1450" r:id="rId4"/>
    <p:sldId id="1429" r:id="rId5"/>
    <p:sldId id="1451" r:id="rId6"/>
    <p:sldId id="1461" r:id="rId7"/>
    <p:sldId id="1462" r:id="rId8"/>
    <p:sldId id="486" r:id="rId9"/>
    <p:sldId id="438" r:id="rId10"/>
    <p:sldId id="439" r:id="rId11"/>
    <p:sldId id="440" r:id="rId12"/>
    <p:sldId id="441" r:id="rId13"/>
    <p:sldId id="442" r:id="rId14"/>
    <p:sldId id="458" r:id="rId15"/>
    <p:sldId id="457" r:id="rId16"/>
    <p:sldId id="456" r:id="rId17"/>
    <p:sldId id="1463" r:id="rId18"/>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FF"/>
    <a:srgbClr val="FF33CC"/>
    <a:srgbClr val="FF9900"/>
    <a:srgbClr val="000099"/>
    <a:srgbClr val="FFCC00"/>
    <a:srgbClr val="FEF8CE"/>
    <a:srgbClr val="FFCCFF"/>
    <a:srgbClr val="F8C778"/>
    <a:srgbClr val="FFCC9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734" autoAdjust="0"/>
    <p:restoredTop sz="92336" autoAdjust="0"/>
  </p:normalViewPr>
  <p:slideViewPr>
    <p:cSldViewPr>
      <p:cViewPr varScale="1">
        <p:scale>
          <a:sx n="81" d="100"/>
          <a:sy n="81" d="100"/>
        </p:scale>
        <p:origin x="1302"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84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1-04T09:31:46.20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inkml:trace>
</inkml:ink>
</file>

<file path=ppt/ink/ink2.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2-29T10:15:01.81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7831 794,'0'0,"0"0,0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0,107 35,-107-35</inkml:trace>
  <inkml:trace contextRef="#ctx0" brushRef="#br0" timeOffset="12979">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3.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2-29T10:15:01.81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7831 794,'0'0,"0"0,0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0,107 35,-107-35</inkml:trace>
  <inkml:trace contextRef="#ctx0" brushRef="#br0" timeOffset="12979">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49FE47-381C-199E-40B3-36DC4BEB2A9C}"/>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77AD87CE-85BE-48B8-427E-6014EBE24298}"/>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F43CD923-7998-4B40-A923-AF07EB2821C7}" type="datetimeFigureOut">
              <a:rPr lang="en-US"/>
              <a:pPr>
                <a:defRPr/>
              </a:pPr>
              <a:t>10/21/2026</a:t>
            </a:fld>
            <a:endParaRPr lang="en-US"/>
          </a:p>
        </p:txBody>
      </p:sp>
      <p:sp>
        <p:nvSpPr>
          <p:cNvPr id="4" name="Slide Image Placeholder 3">
            <a:extLst>
              <a:ext uri="{FF2B5EF4-FFF2-40B4-BE49-F238E27FC236}">
                <a16:creationId xmlns:a16="http://schemas.microsoft.com/office/drawing/2014/main" id="{292E65FC-9A0C-2AEF-C1FE-C8F46767EA4B}"/>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D827B31-466E-ADD0-5D68-3007CEBA78B2}"/>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76A0290-941E-E090-9E74-F8B66535609B}"/>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878A924C-7A66-4373-AD07-536263B272A1}"/>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67E2C6C-0E74-43CC-8D01-E5C46F6BBB2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D43B3FD4-61A6-5983-3F53-46D13ADCD6C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CBEFC6D-8E47-E279-0D04-FA4B70B9462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845A94B-F9C8-6BF9-E873-11E7671ED27F}"/>
              </a:ext>
            </a:extLst>
          </p:cNvPr>
          <p:cNvSpPr>
            <a:spLocks noGrp="1" noChangeArrowheads="1"/>
          </p:cNvSpPr>
          <p:nvPr>
            <p:ph type="sldNum" sz="quarter" idx="12"/>
          </p:nvPr>
        </p:nvSpPr>
        <p:spPr>
          <a:ln/>
        </p:spPr>
        <p:txBody>
          <a:bodyPr/>
          <a:lstStyle>
            <a:lvl1pPr>
              <a:defRPr/>
            </a:lvl1pPr>
          </a:lstStyle>
          <a:p>
            <a:fld id="{D0784397-95C9-4017-ACC1-93884C8E9643}" type="slidenum">
              <a:rPr lang="en-US" altLang="en-US"/>
              <a:pPr/>
              <a:t>‹#›</a:t>
            </a:fld>
            <a:endParaRPr lang="en-US" altLang="en-US"/>
          </a:p>
        </p:txBody>
      </p:sp>
    </p:spTree>
    <p:extLst>
      <p:ext uri="{BB962C8B-B14F-4D97-AF65-F5344CB8AC3E}">
        <p14:creationId xmlns:p14="http://schemas.microsoft.com/office/powerpoint/2010/main" val="2725204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EEACB9A-D4FF-E410-D391-A6EDC7AF8E9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EA52CC9-B767-F501-A8F1-FE7D0DEF4D8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4487DD4-D17E-B996-4B54-DFB909AD3FAD}"/>
              </a:ext>
            </a:extLst>
          </p:cNvPr>
          <p:cNvSpPr>
            <a:spLocks noGrp="1" noChangeArrowheads="1"/>
          </p:cNvSpPr>
          <p:nvPr>
            <p:ph type="sldNum" sz="quarter" idx="12"/>
          </p:nvPr>
        </p:nvSpPr>
        <p:spPr>
          <a:ln/>
        </p:spPr>
        <p:txBody>
          <a:bodyPr/>
          <a:lstStyle>
            <a:lvl1pPr>
              <a:defRPr/>
            </a:lvl1pPr>
          </a:lstStyle>
          <a:p>
            <a:fld id="{A10B7858-F837-4B47-9362-B8D33EDE77D2}" type="slidenum">
              <a:rPr lang="en-US" altLang="en-US"/>
              <a:pPr/>
              <a:t>‹#›</a:t>
            </a:fld>
            <a:endParaRPr lang="en-US" altLang="en-US"/>
          </a:p>
        </p:txBody>
      </p:sp>
    </p:spTree>
    <p:extLst>
      <p:ext uri="{BB962C8B-B14F-4D97-AF65-F5344CB8AC3E}">
        <p14:creationId xmlns:p14="http://schemas.microsoft.com/office/powerpoint/2010/main" val="3474163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163AD328-F1DE-11D9-E2B1-853921CFE36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AD93BE0-CB5D-3546-5132-A18FBDC0981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A680E3A-2365-A1CB-E28E-52FA3B89E9EC}"/>
              </a:ext>
            </a:extLst>
          </p:cNvPr>
          <p:cNvSpPr>
            <a:spLocks noGrp="1" noChangeArrowheads="1"/>
          </p:cNvSpPr>
          <p:nvPr>
            <p:ph type="sldNum" sz="quarter" idx="12"/>
          </p:nvPr>
        </p:nvSpPr>
        <p:spPr>
          <a:ln/>
        </p:spPr>
        <p:txBody>
          <a:bodyPr/>
          <a:lstStyle>
            <a:lvl1pPr>
              <a:defRPr/>
            </a:lvl1pPr>
          </a:lstStyle>
          <a:p>
            <a:fld id="{D65B430C-D89F-4308-B07B-F204B51F9BC1}" type="slidenum">
              <a:rPr lang="en-US" altLang="en-US"/>
              <a:pPr/>
              <a:t>‹#›</a:t>
            </a:fld>
            <a:endParaRPr lang="en-US" altLang="en-US"/>
          </a:p>
        </p:txBody>
      </p:sp>
    </p:spTree>
    <p:extLst>
      <p:ext uri="{BB962C8B-B14F-4D97-AF65-F5344CB8AC3E}">
        <p14:creationId xmlns:p14="http://schemas.microsoft.com/office/powerpoint/2010/main" val="167131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E89CAD4-2050-88EF-917D-2A81C8E0DC2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963CB06-E9BA-5EE7-3BDC-2AA77E6F1DD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412E8A6-60D3-4D24-5B2C-6580E069371A}"/>
              </a:ext>
            </a:extLst>
          </p:cNvPr>
          <p:cNvSpPr>
            <a:spLocks noGrp="1" noChangeArrowheads="1"/>
          </p:cNvSpPr>
          <p:nvPr>
            <p:ph type="sldNum" sz="quarter" idx="12"/>
          </p:nvPr>
        </p:nvSpPr>
        <p:spPr>
          <a:ln/>
        </p:spPr>
        <p:txBody>
          <a:bodyPr/>
          <a:lstStyle>
            <a:lvl1pPr>
              <a:defRPr/>
            </a:lvl1pPr>
          </a:lstStyle>
          <a:p>
            <a:fld id="{FADDB735-E8C8-4FD3-A5A6-35FD79CE91DC}" type="slidenum">
              <a:rPr lang="en-US" altLang="en-US"/>
              <a:pPr/>
              <a:t>‹#›</a:t>
            </a:fld>
            <a:endParaRPr lang="en-US" altLang="en-US"/>
          </a:p>
        </p:txBody>
      </p:sp>
    </p:spTree>
    <p:extLst>
      <p:ext uri="{BB962C8B-B14F-4D97-AF65-F5344CB8AC3E}">
        <p14:creationId xmlns:p14="http://schemas.microsoft.com/office/powerpoint/2010/main" val="1606323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B33A2F9-C8CC-E3B4-0156-5119473A12A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5D38122D-1E75-E8C9-0DA4-94FD2EB7D0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3878B842-B099-71E2-3276-32FF303F8CC7}"/>
              </a:ext>
            </a:extLst>
          </p:cNvPr>
          <p:cNvSpPr>
            <a:spLocks noGrp="1" noChangeArrowheads="1"/>
          </p:cNvSpPr>
          <p:nvPr>
            <p:ph type="sldNum" sz="quarter" idx="12"/>
          </p:nvPr>
        </p:nvSpPr>
        <p:spPr>
          <a:ln/>
        </p:spPr>
        <p:txBody>
          <a:bodyPr/>
          <a:lstStyle>
            <a:lvl1pPr>
              <a:defRPr/>
            </a:lvl1pPr>
          </a:lstStyle>
          <a:p>
            <a:fld id="{89B20195-01CD-4181-BC57-A24499EC155A}" type="slidenum">
              <a:rPr lang="en-US" altLang="en-US"/>
              <a:pPr/>
              <a:t>‹#›</a:t>
            </a:fld>
            <a:endParaRPr lang="en-US" altLang="en-US"/>
          </a:p>
        </p:txBody>
      </p:sp>
    </p:spTree>
    <p:extLst>
      <p:ext uri="{BB962C8B-B14F-4D97-AF65-F5344CB8AC3E}">
        <p14:creationId xmlns:p14="http://schemas.microsoft.com/office/powerpoint/2010/main" val="2941230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C240633-4F2B-5E45-EDC9-212E3F4FDB3A}"/>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B913A0FB-FAB9-4090-2D68-75CD19D719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0B0705EC-4942-4AFD-B3F6-2FCAB69F2121}"/>
              </a:ext>
            </a:extLst>
          </p:cNvPr>
          <p:cNvSpPr>
            <a:spLocks noGrp="1" noChangeArrowheads="1"/>
          </p:cNvSpPr>
          <p:nvPr>
            <p:ph type="sldNum" sz="quarter" idx="12"/>
          </p:nvPr>
        </p:nvSpPr>
        <p:spPr>
          <a:ln/>
        </p:spPr>
        <p:txBody>
          <a:bodyPr/>
          <a:lstStyle>
            <a:lvl1pPr>
              <a:defRPr/>
            </a:lvl1pPr>
          </a:lstStyle>
          <a:p>
            <a:fld id="{B8EFE00B-64D6-4111-9DB8-C2727D0199E7}" type="slidenum">
              <a:rPr lang="en-US" altLang="en-US"/>
              <a:pPr/>
              <a:t>‹#›</a:t>
            </a:fld>
            <a:endParaRPr lang="en-US" altLang="en-US"/>
          </a:p>
        </p:txBody>
      </p:sp>
    </p:spTree>
    <p:extLst>
      <p:ext uri="{BB962C8B-B14F-4D97-AF65-F5344CB8AC3E}">
        <p14:creationId xmlns:p14="http://schemas.microsoft.com/office/powerpoint/2010/main" val="2795677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F154A4F-B173-A5EB-14CE-DE038563100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9F29D02-31FB-3FA8-798F-4CACA413BE5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5983A1FC-22C5-C14E-7C8A-F75C2A9D6118}"/>
              </a:ext>
            </a:extLst>
          </p:cNvPr>
          <p:cNvSpPr>
            <a:spLocks noGrp="1" noChangeArrowheads="1"/>
          </p:cNvSpPr>
          <p:nvPr>
            <p:ph type="sldNum" sz="quarter" idx="12"/>
          </p:nvPr>
        </p:nvSpPr>
        <p:spPr>
          <a:ln/>
        </p:spPr>
        <p:txBody>
          <a:bodyPr/>
          <a:lstStyle>
            <a:lvl1pPr>
              <a:defRPr/>
            </a:lvl1pPr>
          </a:lstStyle>
          <a:p>
            <a:fld id="{B13B9F59-9CDD-409A-8305-3809E15B10F2}" type="slidenum">
              <a:rPr lang="en-US" altLang="en-US"/>
              <a:pPr/>
              <a:t>‹#›</a:t>
            </a:fld>
            <a:endParaRPr lang="en-US" altLang="en-US"/>
          </a:p>
        </p:txBody>
      </p:sp>
    </p:spTree>
    <p:extLst>
      <p:ext uri="{BB962C8B-B14F-4D97-AF65-F5344CB8AC3E}">
        <p14:creationId xmlns:p14="http://schemas.microsoft.com/office/powerpoint/2010/main" val="2034180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40569A0-4D75-F327-CA7B-89D34AF3F95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81A272D-348D-E556-31E7-D7895EF2CF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4655F3D-1AC9-B656-5D8A-56F1FD8491A4}"/>
              </a:ext>
            </a:extLst>
          </p:cNvPr>
          <p:cNvSpPr>
            <a:spLocks noGrp="1" noChangeArrowheads="1"/>
          </p:cNvSpPr>
          <p:nvPr>
            <p:ph type="sldNum" sz="quarter" idx="12"/>
          </p:nvPr>
        </p:nvSpPr>
        <p:spPr>
          <a:ln/>
        </p:spPr>
        <p:txBody>
          <a:bodyPr/>
          <a:lstStyle>
            <a:lvl1pPr>
              <a:defRPr/>
            </a:lvl1pPr>
          </a:lstStyle>
          <a:p>
            <a:fld id="{8A5BD3B8-13B7-4234-BA7B-2F441C748FA1}" type="slidenum">
              <a:rPr lang="en-US" altLang="en-US"/>
              <a:pPr/>
              <a:t>‹#›</a:t>
            </a:fld>
            <a:endParaRPr lang="en-US" altLang="en-US"/>
          </a:p>
        </p:txBody>
      </p:sp>
    </p:spTree>
    <p:extLst>
      <p:ext uri="{BB962C8B-B14F-4D97-AF65-F5344CB8AC3E}">
        <p14:creationId xmlns:p14="http://schemas.microsoft.com/office/powerpoint/2010/main" val="750770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711A42A-0FEC-0D1A-9640-4A270EB46A1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98F2F22-DE45-BA43-0648-E2D98644F0C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40158F5-2540-8F44-F65E-7D9BABDC1322}"/>
              </a:ext>
            </a:extLst>
          </p:cNvPr>
          <p:cNvSpPr>
            <a:spLocks noGrp="1" noChangeArrowheads="1"/>
          </p:cNvSpPr>
          <p:nvPr>
            <p:ph type="sldNum" sz="quarter" idx="12"/>
          </p:nvPr>
        </p:nvSpPr>
        <p:spPr>
          <a:ln/>
        </p:spPr>
        <p:txBody>
          <a:bodyPr/>
          <a:lstStyle>
            <a:lvl1pPr>
              <a:defRPr/>
            </a:lvl1pPr>
          </a:lstStyle>
          <a:p>
            <a:fld id="{C74B2D34-9600-4059-A554-F1ED3229D069}" type="slidenum">
              <a:rPr lang="en-US" altLang="en-US"/>
              <a:pPr/>
              <a:t>‹#›</a:t>
            </a:fld>
            <a:endParaRPr lang="en-US" altLang="en-US"/>
          </a:p>
        </p:txBody>
      </p:sp>
    </p:spTree>
    <p:extLst>
      <p:ext uri="{BB962C8B-B14F-4D97-AF65-F5344CB8AC3E}">
        <p14:creationId xmlns:p14="http://schemas.microsoft.com/office/powerpoint/2010/main" val="3540687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D3BC908-A07D-26A1-F234-B75B49A7109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CC049FE-F52C-B546-79D2-31A9FDA092F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670EEAE-79C0-EF79-51E3-C9781EE572B6}"/>
              </a:ext>
            </a:extLst>
          </p:cNvPr>
          <p:cNvSpPr>
            <a:spLocks noGrp="1" noChangeArrowheads="1"/>
          </p:cNvSpPr>
          <p:nvPr>
            <p:ph type="sldNum" sz="quarter" idx="12"/>
          </p:nvPr>
        </p:nvSpPr>
        <p:spPr>
          <a:ln/>
        </p:spPr>
        <p:txBody>
          <a:bodyPr/>
          <a:lstStyle>
            <a:lvl1pPr>
              <a:defRPr/>
            </a:lvl1pPr>
          </a:lstStyle>
          <a:p>
            <a:fld id="{35847078-9BBF-465C-A0B3-CE8DCB284F34}" type="slidenum">
              <a:rPr lang="en-US" altLang="en-US"/>
              <a:pPr/>
              <a:t>‹#›</a:t>
            </a:fld>
            <a:endParaRPr lang="en-US" altLang="en-US"/>
          </a:p>
        </p:txBody>
      </p:sp>
    </p:spTree>
    <p:extLst>
      <p:ext uri="{BB962C8B-B14F-4D97-AF65-F5344CB8AC3E}">
        <p14:creationId xmlns:p14="http://schemas.microsoft.com/office/powerpoint/2010/main" val="515989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29E285C-6E3E-DB5B-61D8-41F6E511EE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2F7AFF8-D895-7818-8635-F5F6A13AF40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15D7D09-3E81-2F8B-C29C-15EBBEE1B3C6}"/>
              </a:ext>
            </a:extLst>
          </p:cNvPr>
          <p:cNvSpPr>
            <a:spLocks noGrp="1" noChangeArrowheads="1"/>
          </p:cNvSpPr>
          <p:nvPr>
            <p:ph type="sldNum" sz="quarter" idx="12"/>
          </p:nvPr>
        </p:nvSpPr>
        <p:spPr>
          <a:ln/>
        </p:spPr>
        <p:txBody>
          <a:bodyPr/>
          <a:lstStyle>
            <a:lvl1pPr>
              <a:defRPr/>
            </a:lvl1pPr>
          </a:lstStyle>
          <a:p>
            <a:fld id="{5C966E34-BE14-4507-99CA-B36772EBBD94}" type="slidenum">
              <a:rPr lang="en-US" altLang="en-US"/>
              <a:pPr/>
              <a:t>‹#›</a:t>
            </a:fld>
            <a:endParaRPr lang="en-US" altLang="en-US"/>
          </a:p>
        </p:txBody>
      </p:sp>
    </p:spTree>
    <p:extLst>
      <p:ext uri="{BB962C8B-B14F-4D97-AF65-F5344CB8AC3E}">
        <p14:creationId xmlns:p14="http://schemas.microsoft.com/office/powerpoint/2010/main" val="2842945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75C2BA64-EA23-2BEF-33BF-DB5992DD3BFC}"/>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Rectangle 3">
            <a:extLst>
              <a:ext uri="{FF2B5EF4-FFF2-40B4-BE49-F238E27FC236}">
                <a16:creationId xmlns:a16="http://schemas.microsoft.com/office/drawing/2014/main" id="{1207749E-B565-5036-C210-349162C26F9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47816356-2C9B-AE99-1BA6-30F51991748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D5E949E1-6FE4-116F-0BE8-D6C5D20B415D}"/>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71D83425-05DA-00A0-AC83-83859BB8CEA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BC1223FB-5C29-4793-93A9-8BF58A160B4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audio" Target="../media/audio1.wav"/><Relationship Id="rId1" Type="http://schemas.openxmlformats.org/officeDocument/2006/relationships/slideLayout" Target="../slideLayouts/slideLayout2.xml"/><Relationship Id="rId45" Type="http://schemas.openxmlformats.org/officeDocument/2006/relationships/image" Target="../media/image3.png"/><Relationship Id="rId5" Type="http://schemas.openxmlformats.org/officeDocument/2006/relationships/customXml" Target="../ink/ink2.xml"/><Relationship Id="rId44" Type="http://schemas.openxmlformats.org/officeDocument/2006/relationships/image" Target="../media/image81.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46" Type="http://schemas.openxmlformats.org/officeDocument/2006/relationships/image" Target="../media/image27.png"/><Relationship Id="rId2" Type="http://schemas.openxmlformats.org/officeDocument/2006/relationships/audio" Target="../media/audio1.wav"/><Relationship Id="rId1" Type="http://schemas.openxmlformats.org/officeDocument/2006/relationships/slideLayout" Target="../slideLayouts/slideLayout2.xml"/><Relationship Id="rId45" Type="http://schemas.openxmlformats.org/officeDocument/2006/relationships/image" Target="../media/image3.png"/><Relationship Id="rId5" Type="http://schemas.openxmlformats.org/officeDocument/2006/relationships/customXml" Target="../ink/ink3.xml"/><Relationship Id="rId44" Type="http://schemas.openxmlformats.org/officeDocument/2006/relationships/image" Target="../media/image81.png"/><Relationship Id="rId4" Type="http://schemas.openxmlformats.org/officeDocument/2006/relationships/image" Target="../media/image20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
            <a:extLst>
              <a:ext uri="{FF2B5EF4-FFF2-40B4-BE49-F238E27FC236}">
                <a16:creationId xmlns:a16="http://schemas.microsoft.com/office/drawing/2014/main" id="{CC021FD4-2FD5-4F37-59D6-5985EE7F4983}"/>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028" name="Rectangle 3">
            <a:extLst>
              <a:ext uri="{FF2B5EF4-FFF2-40B4-BE49-F238E27FC236}">
                <a16:creationId xmlns:a16="http://schemas.microsoft.com/office/drawing/2014/main" id="{0FA1155C-2E96-55C6-F5FE-3DF92C7626A9}"/>
              </a:ext>
            </a:extLst>
          </p:cNvPr>
          <p:cNvSpPr>
            <a:spLocks noGrp="1" noChangeArrowheads="1"/>
          </p:cNvSpPr>
          <p:nvPr>
            <p:ph type="ctrTitle"/>
          </p:nvPr>
        </p:nvSpPr>
        <p:spPr>
          <a:xfrm>
            <a:off x="303325" y="225060"/>
            <a:ext cx="8382000" cy="914400"/>
          </a:xfrm>
          <a:solidFill>
            <a:schemeClr val="bg1"/>
          </a:solidFill>
          <a:ln>
            <a:solidFill>
              <a:srgbClr val="FF33CC"/>
            </a:solidFill>
            <a:miter lim="800000"/>
            <a:headEnd/>
            <a:tailEnd/>
          </a:ln>
        </p:spPr>
        <p:txBody>
          <a:bodyPr/>
          <a:lstStyle/>
          <a:p>
            <a:pPr eaLnBrk="1" hangingPunct="1"/>
            <a:r>
              <a:rPr lang="en-IN" sz="2800" dirty="0"/>
              <a:t>Maxwell Relations to Design Special Processes</a:t>
            </a:r>
            <a:endParaRPr lang="en-US" altLang="en-US" sz="2800" b="1" dirty="0"/>
          </a:p>
        </p:txBody>
      </p:sp>
      <p:sp>
        <p:nvSpPr>
          <p:cNvPr id="1029" name="Rectangle 4">
            <a:extLst>
              <a:ext uri="{FF2B5EF4-FFF2-40B4-BE49-F238E27FC236}">
                <a16:creationId xmlns:a16="http://schemas.microsoft.com/office/drawing/2014/main" id="{BF0ECD2D-8F19-46AC-035C-DDBF42D103CC}"/>
              </a:ext>
            </a:extLst>
          </p:cNvPr>
          <p:cNvSpPr>
            <a:spLocks noGrp="1" noChangeArrowheads="1"/>
          </p:cNvSpPr>
          <p:nvPr>
            <p:ph type="subTitle" idx="1"/>
          </p:nvPr>
        </p:nvSpPr>
        <p:spPr>
          <a:xfrm>
            <a:off x="1371600" y="3657600"/>
            <a:ext cx="6400800" cy="1447800"/>
          </a:xfrm>
          <a:noFill/>
        </p:spPr>
        <p:txBody>
          <a:bodyPr/>
          <a:lstStyle/>
          <a:p>
            <a:pPr eaLnBrk="1" hangingPunct="1"/>
            <a:r>
              <a:rPr lang="en-US" altLang="en-US" sz="1800" b="1" dirty="0">
                <a:latin typeface="Script MT Bold" panose="03040602040607080904" pitchFamily="66" charset="0"/>
              </a:rPr>
              <a:t>P M V Subbarao</a:t>
            </a:r>
          </a:p>
          <a:p>
            <a:pPr eaLnBrk="1" hangingPunct="1"/>
            <a:r>
              <a:rPr lang="en-US" altLang="en-US" sz="1800" b="1" dirty="0">
                <a:latin typeface="Script MT Bold" panose="03040602040607080904" pitchFamily="66" charset="0"/>
              </a:rPr>
              <a:t>Professor</a:t>
            </a:r>
            <a:endParaRPr lang="en-US" altLang="en-US" sz="1800" i="1" dirty="0"/>
          </a:p>
          <a:p>
            <a:pPr eaLnBrk="1" hangingPunct="1"/>
            <a:r>
              <a:rPr lang="en-US" altLang="en-US" sz="1800" i="1" dirty="0"/>
              <a:t>Mechanical Engineering Department</a:t>
            </a:r>
          </a:p>
        </p:txBody>
      </p:sp>
      <p:sp>
        <p:nvSpPr>
          <p:cNvPr id="1030" name="Text Box 5">
            <a:extLst>
              <a:ext uri="{FF2B5EF4-FFF2-40B4-BE49-F238E27FC236}">
                <a16:creationId xmlns:a16="http://schemas.microsoft.com/office/drawing/2014/main" id="{E7BDC530-AFF8-B085-AF10-2AA8E1322C29}"/>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grpSp>
        <p:nvGrpSpPr>
          <p:cNvPr id="1031" name="Group 7">
            <a:extLst>
              <a:ext uri="{FF2B5EF4-FFF2-40B4-BE49-F238E27FC236}">
                <a16:creationId xmlns:a16="http://schemas.microsoft.com/office/drawing/2014/main" id="{37F1F4AE-8859-AD45-16C5-AB750A553519}"/>
              </a:ext>
            </a:extLst>
          </p:cNvPr>
          <p:cNvGrpSpPr>
            <a:grpSpLocks/>
          </p:cNvGrpSpPr>
          <p:nvPr/>
        </p:nvGrpSpPr>
        <p:grpSpPr bwMode="auto">
          <a:xfrm>
            <a:off x="0" y="0"/>
            <a:ext cx="9144000" cy="6858000"/>
            <a:chOff x="0" y="0"/>
            <a:chExt cx="5760" cy="4320"/>
          </a:xfrm>
        </p:grpSpPr>
        <p:grpSp>
          <p:nvGrpSpPr>
            <p:cNvPr id="1034" name="Group 8">
              <a:extLst>
                <a:ext uri="{FF2B5EF4-FFF2-40B4-BE49-F238E27FC236}">
                  <a16:creationId xmlns:a16="http://schemas.microsoft.com/office/drawing/2014/main" id="{88C754C0-EE8A-A4E9-3F98-7E9121B36C08}"/>
                </a:ext>
              </a:extLst>
            </p:cNvPr>
            <p:cNvGrpSpPr>
              <a:grpSpLocks/>
            </p:cNvGrpSpPr>
            <p:nvPr/>
          </p:nvGrpSpPr>
          <p:grpSpPr bwMode="auto">
            <a:xfrm>
              <a:off x="0" y="0"/>
              <a:ext cx="192" cy="4320"/>
              <a:chOff x="0" y="-48"/>
              <a:chExt cx="144" cy="4368"/>
            </a:xfrm>
          </p:grpSpPr>
          <p:sp>
            <p:nvSpPr>
              <p:cNvPr id="1044" name="Rectangle 9">
                <a:extLst>
                  <a:ext uri="{FF2B5EF4-FFF2-40B4-BE49-F238E27FC236}">
                    <a16:creationId xmlns:a16="http://schemas.microsoft.com/office/drawing/2014/main" id="{A1978983-3A19-8100-72D8-62F5BB9D262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045" name="Rectangle 10">
                <a:extLst>
                  <a:ext uri="{FF2B5EF4-FFF2-40B4-BE49-F238E27FC236}">
                    <a16:creationId xmlns:a16="http://schemas.microsoft.com/office/drawing/2014/main" id="{FEEB1C0F-37A1-E012-236D-C0E872DB227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grpSp>
        <p:grpSp>
          <p:nvGrpSpPr>
            <p:cNvPr id="1035" name="Group 11">
              <a:extLst>
                <a:ext uri="{FF2B5EF4-FFF2-40B4-BE49-F238E27FC236}">
                  <a16:creationId xmlns:a16="http://schemas.microsoft.com/office/drawing/2014/main" id="{22632078-1C4E-248C-A8DB-45261256787E}"/>
                </a:ext>
              </a:extLst>
            </p:cNvPr>
            <p:cNvGrpSpPr>
              <a:grpSpLocks/>
            </p:cNvGrpSpPr>
            <p:nvPr/>
          </p:nvGrpSpPr>
          <p:grpSpPr bwMode="auto">
            <a:xfrm>
              <a:off x="5674" y="24"/>
              <a:ext cx="86" cy="4296"/>
              <a:chOff x="5616" y="-48"/>
              <a:chExt cx="144" cy="4368"/>
            </a:xfrm>
          </p:grpSpPr>
          <p:sp>
            <p:nvSpPr>
              <p:cNvPr id="1042" name="Rectangle 12">
                <a:extLst>
                  <a:ext uri="{FF2B5EF4-FFF2-40B4-BE49-F238E27FC236}">
                    <a16:creationId xmlns:a16="http://schemas.microsoft.com/office/drawing/2014/main" id="{925F75FB-9B27-56EE-3B75-E172C5E0185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043" name="Rectangle 13">
                <a:extLst>
                  <a:ext uri="{FF2B5EF4-FFF2-40B4-BE49-F238E27FC236}">
                    <a16:creationId xmlns:a16="http://schemas.microsoft.com/office/drawing/2014/main" id="{211C4D6D-3ED1-D7EB-7D6A-3384980D942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grpSp>
        <p:grpSp>
          <p:nvGrpSpPr>
            <p:cNvPr id="1036" name="Group 14">
              <a:extLst>
                <a:ext uri="{FF2B5EF4-FFF2-40B4-BE49-F238E27FC236}">
                  <a16:creationId xmlns:a16="http://schemas.microsoft.com/office/drawing/2014/main" id="{05966BEA-46EE-90A4-A863-937D50913393}"/>
                </a:ext>
              </a:extLst>
            </p:cNvPr>
            <p:cNvGrpSpPr>
              <a:grpSpLocks/>
            </p:cNvGrpSpPr>
            <p:nvPr/>
          </p:nvGrpSpPr>
          <p:grpSpPr bwMode="auto">
            <a:xfrm>
              <a:off x="144" y="0"/>
              <a:ext cx="5616" cy="144"/>
              <a:chOff x="96" y="-48"/>
              <a:chExt cx="5520" cy="144"/>
            </a:xfrm>
          </p:grpSpPr>
          <p:sp>
            <p:nvSpPr>
              <p:cNvPr id="1040" name="Rectangle 15">
                <a:extLst>
                  <a:ext uri="{FF2B5EF4-FFF2-40B4-BE49-F238E27FC236}">
                    <a16:creationId xmlns:a16="http://schemas.microsoft.com/office/drawing/2014/main" id="{624EA373-AC61-1BD9-C974-716428E2185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041" name="Rectangle 16">
                <a:extLst>
                  <a:ext uri="{FF2B5EF4-FFF2-40B4-BE49-F238E27FC236}">
                    <a16:creationId xmlns:a16="http://schemas.microsoft.com/office/drawing/2014/main" id="{86F549A9-940D-9E77-5E4F-A6766FEA524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grpSp>
        <p:grpSp>
          <p:nvGrpSpPr>
            <p:cNvPr id="1037" name="Group 17">
              <a:extLst>
                <a:ext uri="{FF2B5EF4-FFF2-40B4-BE49-F238E27FC236}">
                  <a16:creationId xmlns:a16="http://schemas.microsoft.com/office/drawing/2014/main" id="{C3A1EB46-C3D1-60DA-3E55-74462E4D5C00}"/>
                </a:ext>
              </a:extLst>
            </p:cNvPr>
            <p:cNvGrpSpPr>
              <a:grpSpLocks/>
            </p:cNvGrpSpPr>
            <p:nvPr/>
          </p:nvGrpSpPr>
          <p:grpSpPr bwMode="auto">
            <a:xfrm>
              <a:off x="144" y="4234"/>
              <a:ext cx="5616" cy="86"/>
              <a:chOff x="96" y="4176"/>
              <a:chExt cx="5520" cy="144"/>
            </a:xfrm>
          </p:grpSpPr>
          <p:sp>
            <p:nvSpPr>
              <p:cNvPr id="1038" name="Rectangle 18">
                <a:extLst>
                  <a:ext uri="{FF2B5EF4-FFF2-40B4-BE49-F238E27FC236}">
                    <a16:creationId xmlns:a16="http://schemas.microsoft.com/office/drawing/2014/main" id="{F191CB89-D0D1-293D-88D4-020592037A2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039" name="Rectangle 19">
                <a:extLst>
                  <a:ext uri="{FF2B5EF4-FFF2-40B4-BE49-F238E27FC236}">
                    <a16:creationId xmlns:a16="http://schemas.microsoft.com/office/drawing/2014/main" id="{1CAE907F-8929-9EBC-D39D-2EBC981CCE3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grpSp>
      </p:grpSp>
      <p:pic>
        <p:nvPicPr>
          <p:cNvPr id="23" name="Rectangle 19458">
            <a:extLst>
              <a:ext uri="{FF2B5EF4-FFF2-40B4-BE49-F238E27FC236}">
                <a16:creationId xmlns:a16="http://schemas.microsoft.com/office/drawing/2014/main" id="{16C4F6DC-A16D-2F9A-5DD8-EA133D0C8E6C}"/>
              </a:ext>
            </a:extLst>
          </p:cNvPr>
          <p:cNvPicPr>
            <a:picLocks noChangeAspect="1" noChangeArrowheads="1"/>
          </p:cNvPicPr>
          <p:nvPr/>
        </p:nvPicPr>
        <p:blipFill>
          <a:blip r:embed="rId2" cstate="print"/>
          <a:srcRect/>
          <a:stretch>
            <a:fillRect/>
          </a:stretch>
        </p:blipFill>
        <p:spPr bwMode="auto">
          <a:xfrm>
            <a:off x="1905000" y="1752600"/>
            <a:ext cx="4071938" cy="1905000"/>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rot lat="487347" lon="1800000" rev="174516"/>
            </a:camera>
            <a:lightRig rig="threePt" dir="t"/>
          </a:scene3d>
          <a:sp3d>
            <a:bevelT w="165100" prst="coolSlant"/>
          </a:sp3d>
        </p:spPr>
      </p:pic>
      <p:sp>
        <p:nvSpPr>
          <p:cNvPr id="21" name="Text Box 4">
            <a:extLst>
              <a:ext uri="{FF2B5EF4-FFF2-40B4-BE49-F238E27FC236}">
                <a16:creationId xmlns:a16="http://schemas.microsoft.com/office/drawing/2014/main" id="{56BC820A-9D63-B1F7-14EE-7E05E50D029F}"/>
              </a:ext>
            </a:extLst>
          </p:cNvPr>
          <p:cNvSpPr txBox="1">
            <a:spLocks noChangeArrowheads="1"/>
          </p:cNvSpPr>
          <p:nvPr/>
        </p:nvSpPr>
        <p:spPr bwMode="auto">
          <a:xfrm>
            <a:off x="14236" y="5384621"/>
            <a:ext cx="9144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eaLnBrk="1" hangingPunct="1"/>
            <a:r>
              <a:rPr lang="en-US" altLang="en-US" sz="3600" dirty="0">
                <a:solidFill>
                  <a:srgbClr val="92D050"/>
                </a:solidFill>
                <a:latin typeface="Blackadder ITC" panose="04020505051007020D02" pitchFamily="82" charset="0"/>
              </a:rPr>
              <a:t>Methods to Measure/Estimate Energy Representatives!!!!</a:t>
            </a:r>
          </a:p>
        </p:txBody>
      </p:sp>
      <mc:AlternateContent xmlns:mc="http://schemas.openxmlformats.org/markup-compatibility/2006" xmlns:p14="http://schemas.microsoft.com/office/powerpoint/2010/main">
        <mc:Choice Requires="p14">
          <p:contentPart p14:bwMode="auto" r:id="rId3">
            <p14:nvContentPartPr>
              <p14:cNvPr id="1026" name="Ink 22">
                <a:extLst>
                  <a:ext uri="{FF2B5EF4-FFF2-40B4-BE49-F238E27FC236}">
                    <a16:creationId xmlns:a16="http://schemas.microsoft.com/office/drawing/2014/main" id="{70953207-9929-F723-6DDA-868D7576F8CE}"/>
                  </a:ext>
                </a:extLst>
              </p14:cNvPr>
              <p14:cNvContentPartPr>
                <a14:cpLocks xmlns:a14="http://schemas.microsoft.com/office/drawing/2010/main" noRot="1" noChangeAspect="1" noEditPoints="1" noChangeArrowheads="1" noChangeShapeType="1"/>
              </p14:cNvContentPartPr>
              <p14:nvPr/>
            </p14:nvContentPartPr>
            <p14:xfrm>
              <a:off x="9101138" y="6584950"/>
              <a:ext cx="1587" cy="1588"/>
            </p14:xfrm>
          </p:contentPart>
        </mc:Choice>
        <mc:Fallback xmlns="">
          <p:pic>
            <p:nvPicPr>
              <p:cNvPr id="1026" name="Ink 22">
                <a:extLst>
                  <a:ext uri="{FF2B5EF4-FFF2-40B4-BE49-F238E27FC236}">
                    <a16:creationId xmlns:a16="http://schemas.microsoft.com/office/drawing/2014/main" id="{70953207-9929-F723-6DDA-868D7576F8CE}"/>
                  </a:ext>
                </a:extLst>
              </p:cNvPr>
              <p:cNvPicPr>
                <a:picLocks noRot="1" noChangeAspect="1" noEditPoints="1" noChangeArrowheads="1" noChangeShapeType="1"/>
              </p:cNvPicPr>
              <p:nvPr/>
            </p:nvPicPr>
            <p:blipFill>
              <a:blip r:embed="rId4"/>
              <a:stretch>
                <a:fillRect/>
              </a:stretch>
            </p:blipFill>
            <p:spPr>
              <a:xfrm>
                <a:off x="9059876" y="6543662"/>
                <a:ext cx="84111" cy="84164"/>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510CA-0DEB-C69B-00AC-7D3378E207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2D5204-8A03-A634-73EE-8F92DC2D653D}"/>
              </a:ext>
            </a:extLst>
          </p:cNvPr>
          <p:cNvSpPr>
            <a:spLocks noGrp="1"/>
          </p:cNvSpPr>
          <p:nvPr>
            <p:ph type="title"/>
          </p:nvPr>
        </p:nvSpPr>
        <p:spPr>
          <a:xfrm>
            <a:off x="499970" y="229335"/>
            <a:ext cx="6992168" cy="765937"/>
          </a:xfrm>
        </p:spPr>
        <p:txBody>
          <a:bodyPr/>
          <a:lstStyle/>
          <a:p>
            <a:r>
              <a:rPr lang="en-US" sz="2800" dirty="0"/>
              <a:t>Mixed Derivatives for A Closed System</a:t>
            </a:r>
          </a:p>
        </p:txBody>
      </p:sp>
      <p:grpSp>
        <p:nvGrpSpPr>
          <p:cNvPr id="4" name="Group 38">
            <a:extLst>
              <a:ext uri="{FF2B5EF4-FFF2-40B4-BE49-F238E27FC236}">
                <a16:creationId xmlns:a16="http://schemas.microsoft.com/office/drawing/2014/main" id="{B9F7D476-5C88-6115-0B16-54FB5B68BF2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F59D6985-B89B-B69F-91F7-273D90C3BCAA}"/>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243AD48F-19C6-C1E2-344E-3CC1EE4CE02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84ED1683-0619-7682-5A86-3A11CDDE8FEA}"/>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0EC83425-1561-93B7-B6BC-B101183AF9B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CB819CA2-51D0-97E0-1483-08CB4875C46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FB1A48C5-3640-81C9-548C-31A157ACE7C3}"/>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BEAFE74D-1558-9FFC-5084-075AD23B94B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179AA6CA-9B9E-64CF-62F1-EAD7744767D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D70F7405-9FF0-354A-6690-460DD44037B6}"/>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5924FDD7-B7F5-4556-4C4A-2176310231D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938DADEF-CA02-67C6-7338-59513C89F6C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587271DE-A192-5A71-CB3A-4C191B8F53A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4346147E-BDE2-EA3B-DC82-C1535C9F8CB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74CC47E-EF33-72D7-47DE-3222F5F3D58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E4C1BD9D-0551-5B7C-86ED-3E2CD917BF7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CAAAF959-D9AE-7E41-F153-62C16D9315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1" name="Content Placeholder 20">
                <a:extLst>
                  <a:ext uri="{FF2B5EF4-FFF2-40B4-BE49-F238E27FC236}">
                    <a16:creationId xmlns:a16="http://schemas.microsoft.com/office/drawing/2014/main" id="{7F0267D0-9CDF-D522-FC01-58526E6C605E}"/>
                  </a:ext>
                </a:extLst>
              </p:cNvPr>
              <p:cNvSpPr>
                <a:spLocks noGrp="1"/>
              </p:cNvSpPr>
              <p:nvPr>
                <p:ph idx="1"/>
              </p:nvPr>
            </p:nvSpPr>
            <p:spPr>
              <a:xfrm>
                <a:off x="762000" y="1447800"/>
                <a:ext cx="7999924" cy="4188549"/>
              </a:xfrm>
            </p:spPr>
            <p:txBody>
              <a:bodyPr/>
              <a:lstStyle/>
              <a:p>
                <a:r>
                  <a:rPr lang="en-IN" sz="2400" dirty="0"/>
                  <a:t>Among the four mixed derivatives, following two relations </a:t>
                </a:r>
              </a:p>
              <a:p>
                <a:pPr marL="0" indent="0">
                  <a:buNone/>
                </a:pPr>
                <a14:m>
                  <m:oMathPara xmlns:m="http://schemas.openxmlformats.org/officeDocument/2006/math">
                    <m:oMath>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𝑆</m:t>
                                  </m:r>
                                </m:num>
                                <m:den>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𝑉</m:t>
                                  </m:r>
                                </m:den>
                              </m:f>
                            </m:e>
                          </m:d>
                        </m:e>
                        <m:sub>
                          <m:r>
                            <a:rPr lang="en-IN" sz="2400" i="1">
                              <a:latin typeface="Cambria Math" panose="02040503050406030204" pitchFamily="18" charset="0"/>
                              <a:ea typeface="Cambria Math" panose="02040503050406030204" pitchFamily="18" charset="0"/>
                            </a:rPr>
                            <m:t>𝑇</m:t>
                          </m:r>
                        </m:sub>
                      </m:sSub>
                      <m:r>
                        <a:rPr lang="en-IN" sz="2400" i="1">
                          <a:latin typeface="Cambria Math" panose="02040503050406030204" pitchFamily="18" charset="0"/>
                        </a:rPr>
                        <m:t>=</m:t>
                      </m:r>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𝑝</m:t>
                                  </m:r>
                                </m:num>
                                <m:den>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𝑇</m:t>
                                  </m:r>
                                </m:den>
                              </m:f>
                            </m:e>
                          </m:d>
                        </m:e>
                        <m:sub>
                          <m:r>
                            <a:rPr lang="en-IN" sz="2400" i="1">
                              <a:latin typeface="Cambria Math" panose="02040503050406030204" pitchFamily="18" charset="0"/>
                              <a:ea typeface="Cambria Math" panose="02040503050406030204" pitchFamily="18" charset="0"/>
                            </a:rPr>
                            <m:t>𝑉</m:t>
                          </m:r>
                        </m:sub>
                      </m:sSub>
                      <m:r>
                        <a:rPr lang="en-IN" sz="2400">
                          <a:latin typeface="Cambria Math" panose="02040503050406030204" pitchFamily="18" charset="0"/>
                          <a:ea typeface="Cambria Math" panose="02040503050406030204" pitchFamily="18" charset="0"/>
                        </a:rPr>
                        <m:t>     &amp;  </m:t>
                      </m:r>
                      <m:r>
                        <a:rPr lang="en-IN" sz="2400" i="1">
                          <a:latin typeface="Cambria Math" panose="02040503050406030204" pitchFamily="18" charset="0"/>
                        </a:rPr>
                        <m:t>−</m:t>
                      </m:r>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𝑆</m:t>
                                  </m:r>
                                </m:num>
                                <m:den>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𝑝</m:t>
                                  </m:r>
                                </m:den>
                              </m:f>
                            </m:e>
                          </m:d>
                        </m:e>
                        <m:sub>
                          <m:r>
                            <a:rPr lang="en-IN" sz="2400" i="1">
                              <a:latin typeface="Cambria Math" panose="02040503050406030204" pitchFamily="18" charset="0"/>
                              <a:ea typeface="Cambria Math" panose="02040503050406030204" pitchFamily="18" charset="0"/>
                            </a:rPr>
                            <m:t>𝑇</m:t>
                          </m:r>
                        </m:sub>
                      </m:sSub>
                      <m:r>
                        <a:rPr lang="en-IN" sz="2400" i="1">
                          <a:latin typeface="Cambria Math" panose="02040503050406030204" pitchFamily="18" charset="0"/>
                        </a:rPr>
                        <m:t>=</m:t>
                      </m:r>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𝑉</m:t>
                                  </m:r>
                                </m:num>
                                <m:den>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𝑇</m:t>
                                  </m:r>
                                </m:den>
                              </m:f>
                            </m:e>
                          </m:d>
                        </m:e>
                        <m:sub>
                          <m:r>
                            <a:rPr lang="en-IN" sz="2400" i="1">
                              <a:latin typeface="Cambria Math" panose="02040503050406030204" pitchFamily="18" charset="0"/>
                              <a:ea typeface="Cambria Math" panose="02040503050406030204" pitchFamily="18" charset="0"/>
                            </a:rPr>
                            <m:t>𝑉</m:t>
                          </m:r>
                        </m:sub>
                      </m:sSub>
                    </m:oMath>
                  </m:oMathPara>
                </a14:m>
                <a:endParaRPr lang="en-IN" sz="2400" dirty="0"/>
              </a:p>
              <a:p>
                <a:r>
                  <a:rPr lang="en-IN" sz="2400" dirty="0"/>
                  <a:t>are especially useful because, as their right-hand terms were calculated directly from volume expansivity and isothermal compressibility measurements. </a:t>
                </a:r>
              </a:p>
              <a:p>
                <a:r>
                  <a:rPr lang="en-IN" sz="2400" dirty="0"/>
                  <a:t>Foundation for development of Thermometers and strain/pressure sensors. </a:t>
                </a:r>
              </a:p>
              <a:p>
                <a:pPr marL="0" indent="0">
                  <a:buNone/>
                </a:pPr>
                <a:endParaRPr lang="en-IN" sz="2400" dirty="0"/>
              </a:p>
            </p:txBody>
          </p:sp>
        </mc:Choice>
        <mc:Fallback xmlns="">
          <p:sp>
            <p:nvSpPr>
              <p:cNvPr id="21" name="Content Placeholder 20">
                <a:extLst>
                  <a:ext uri="{FF2B5EF4-FFF2-40B4-BE49-F238E27FC236}">
                    <a16:creationId xmlns:a16="http://schemas.microsoft.com/office/drawing/2014/main" id="{7F0267D0-9CDF-D522-FC01-58526E6C605E}"/>
                  </a:ext>
                </a:extLst>
              </p:cNvPr>
              <p:cNvSpPr>
                <a:spLocks noGrp="1" noRot="1" noChangeAspect="1" noMove="1" noResize="1" noEditPoints="1" noAdjustHandles="1" noChangeArrowheads="1" noChangeShapeType="1" noTextEdit="1"/>
              </p:cNvSpPr>
              <p:nvPr>
                <p:ph idx="1"/>
              </p:nvPr>
            </p:nvSpPr>
            <p:spPr>
              <a:xfrm>
                <a:off x="762000" y="1447800"/>
                <a:ext cx="7999924" cy="4188549"/>
              </a:xfrm>
              <a:blipFill>
                <a:blip r:embed="rId3"/>
                <a:stretch>
                  <a:fillRect l="-991" t="-1164" r="-305"/>
                </a:stretch>
              </a:blipFill>
            </p:spPr>
            <p:txBody>
              <a:bodyPr/>
              <a:lstStyle/>
              <a:p>
                <a:r>
                  <a:rPr lang="en-IN">
                    <a:noFill/>
                  </a:rPr>
                  <a:t> </a:t>
                </a:r>
              </a:p>
            </p:txBody>
          </p:sp>
        </mc:Fallback>
      </mc:AlternateContent>
    </p:spTree>
    <p:extLst>
      <p:ext uri="{BB962C8B-B14F-4D97-AF65-F5344CB8AC3E}">
        <p14:creationId xmlns:p14="http://schemas.microsoft.com/office/powerpoint/2010/main" val="272942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dissolve">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dissolve">
                                      <p:cBhvr>
                                        <p:cTn id="17" dur="500"/>
                                        <p:tgtEl>
                                          <p:spTgt spid="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
                                            <p:txEl>
                                              <p:pRg st="3" end="3"/>
                                            </p:txEl>
                                          </p:spTgt>
                                        </p:tgtEl>
                                        <p:attrNameLst>
                                          <p:attrName>style.visibility</p:attrName>
                                        </p:attrNameLst>
                                      </p:cBhvr>
                                      <p:to>
                                        <p:strVal val="visible"/>
                                      </p:to>
                                    </p:set>
                                    <p:animEffect transition="in" filter="dissolve">
                                      <p:cBhvr>
                                        <p:cTn id="22" dur="500"/>
                                        <p:tgtEl>
                                          <p:spTgt spid="2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584BB-1CCD-CDDF-89CE-E9AAFE7895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3FE20B-203D-5009-4C40-A7192DF21AA7}"/>
              </a:ext>
            </a:extLst>
          </p:cNvPr>
          <p:cNvSpPr>
            <a:spLocks noGrp="1"/>
          </p:cNvSpPr>
          <p:nvPr>
            <p:ph type="title"/>
          </p:nvPr>
        </p:nvSpPr>
        <p:spPr>
          <a:xfrm>
            <a:off x="499970" y="229335"/>
            <a:ext cx="6992168" cy="765937"/>
          </a:xfrm>
        </p:spPr>
        <p:txBody>
          <a:bodyPr/>
          <a:lstStyle/>
          <a:p>
            <a:r>
              <a:rPr lang="en-IN" sz="2800" dirty="0"/>
              <a:t>Closed System : Special Processes to Measure Relations</a:t>
            </a:r>
            <a:endParaRPr lang="en-US" sz="2800" dirty="0"/>
          </a:p>
        </p:txBody>
      </p:sp>
      <p:grpSp>
        <p:nvGrpSpPr>
          <p:cNvPr id="4" name="Group 38">
            <a:extLst>
              <a:ext uri="{FF2B5EF4-FFF2-40B4-BE49-F238E27FC236}">
                <a16:creationId xmlns:a16="http://schemas.microsoft.com/office/drawing/2014/main" id="{531D76FE-CAC0-8E6C-A2A3-4B66E6790A77}"/>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6A1D654-924B-2498-6533-1A0B08E081D3}"/>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2666CB9E-B935-E0E5-ED62-E15142BB5EF8}"/>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34D8A66D-22EA-3AA9-E6B0-EBACE4494FC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1FC053FF-CB05-BDD2-3505-EBD64933B49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A78FB85F-08D7-9849-4663-ABE32EACF07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22D4E0CE-4ED9-2701-A848-3B4528B5CDAB}"/>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350CD69-97E0-0AFB-40E0-6D4FBC56B43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0A8CB80-18DE-97FB-24E2-2DDC717D212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D35CB744-1AE8-5FC1-4FB0-6960D9F85C0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9BA50824-8461-9963-5D16-02E915BEF16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DCEB5064-81E6-6814-44FE-0A7FF01E621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E232F948-419C-4B59-1817-8AAE8EC44372}"/>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C2D034DC-E072-F131-8364-83F77F41B13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9F2EDC6-2AB1-D404-2892-918C32DF792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34ACB81D-AEAF-0D24-D97C-A493BDBED48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0AF752BC-E9C2-1D1C-08E9-F2CD30B44C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Content Placeholder 20">
            <a:extLst>
              <a:ext uri="{FF2B5EF4-FFF2-40B4-BE49-F238E27FC236}">
                <a16:creationId xmlns:a16="http://schemas.microsoft.com/office/drawing/2014/main" id="{38BF97C5-25F5-D455-0B3C-29DA28EF63E7}"/>
              </a:ext>
            </a:extLst>
          </p:cNvPr>
          <p:cNvSpPr>
            <a:spLocks noGrp="1"/>
          </p:cNvSpPr>
          <p:nvPr>
            <p:ph idx="1"/>
          </p:nvPr>
        </p:nvSpPr>
        <p:spPr>
          <a:xfrm>
            <a:off x="379669" y="1451800"/>
            <a:ext cx="8229599" cy="4876800"/>
          </a:xfrm>
        </p:spPr>
        <p:txBody>
          <a:bodyPr/>
          <a:lstStyle/>
          <a:p>
            <a:r>
              <a:rPr lang="en-IN" sz="2400" dirty="0"/>
              <a:t>The empirical information on how the system behaves as it shifts to a new state of equilibrium is stored in a few special relations. </a:t>
            </a:r>
          </a:p>
          <a:p>
            <a:r>
              <a:rPr lang="en-IN" sz="2400" dirty="0"/>
              <a:t>Focus is on the </a:t>
            </a:r>
            <a:r>
              <a:rPr lang="en-IN" sz="2400" dirty="0" err="1"/>
              <a:t>behavior</a:t>
            </a:r>
            <a:r>
              <a:rPr lang="en-IN" sz="2400" dirty="0"/>
              <a:t> of a system whose equilibrium with the environment is restricted to the equality of temperature and pressure only.</a:t>
            </a:r>
          </a:p>
          <a:p>
            <a:r>
              <a:rPr lang="en-IN" sz="2400" dirty="0"/>
              <a:t>Through direct (</a:t>
            </a:r>
            <a:r>
              <a:rPr lang="en-IN" sz="2400" i="1" dirty="0" err="1"/>
              <a:t>p,V,T</a:t>
            </a:r>
            <a:r>
              <a:rPr lang="en-IN" sz="2400" dirty="0"/>
              <a:t>) measurements that go back to the pre-thermodynamics era of thermometry and calorimetry, the most accessible relation has been the one between pressure, temperature, and volume, or, on a per-unit-mass basis, the </a:t>
            </a:r>
            <a:r>
              <a:rPr lang="en-IN" sz="2400" i="1" dirty="0"/>
              <a:t>p = f(</a:t>
            </a:r>
            <a:r>
              <a:rPr lang="en-IN" sz="2400" i="1" dirty="0" err="1"/>
              <a:t>v,T</a:t>
            </a:r>
            <a:r>
              <a:rPr lang="en-IN" sz="2400" i="1" dirty="0"/>
              <a:t>)</a:t>
            </a:r>
            <a:r>
              <a:rPr lang="en-IN" sz="2400" dirty="0"/>
              <a:t> surface. </a:t>
            </a:r>
          </a:p>
        </p:txBody>
      </p:sp>
    </p:spTree>
    <p:extLst>
      <p:ext uri="{BB962C8B-B14F-4D97-AF65-F5344CB8AC3E}">
        <p14:creationId xmlns:p14="http://schemas.microsoft.com/office/powerpoint/2010/main" val="1741319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dissolve">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dissolve">
                                      <p:cBhvr>
                                        <p:cTn id="17" dur="500"/>
                                        <p:tgtEl>
                                          <p:spTgt spid="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A68BE-A981-227B-768E-4CD3EE62B280}"/>
            </a:ext>
          </a:extLst>
        </p:cNvPr>
        <p:cNvGrpSpPr/>
        <p:nvPr/>
      </p:nvGrpSpPr>
      <p:grpSpPr>
        <a:xfrm>
          <a:off x="0" y="0"/>
          <a:ext cx="0" cy="0"/>
          <a:chOff x="0" y="0"/>
          <a:chExt cx="0" cy="0"/>
        </a:xfrm>
      </p:grpSpPr>
      <p:pic>
        <p:nvPicPr>
          <p:cNvPr id="26" name="Picture 25" descr="The image depicts a schematic diagram illustrating an adiabatic boundary system, showing a relationship between differential pressure (dP) and differential voltage (dV) with variables such as mass (m) and number (N).&#10;&#10;AI-generated content may be incorrect.">
            <a:extLst>
              <a:ext uri="{FF2B5EF4-FFF2-40B4-BE49-F238E27FC236}">
                <a16:creationId xmlns:a16="http://schemas.microsoft.com/office/drawing/2014/main" id="{05F7F65C-0017-A144-4E05-04A3F0FB776B}"/>
              </a:ext>
            </a:extLst>
          </p:cNvPr>
          <p:cNvPicPr>
            <a:picLocks noChangeAspect="1"/>
          </p:cNvPicPr>
          <p:nvPr/>
        </p:nvPicPr>
        <p:blipFill>
          <a:blip r:embed="rId2"/>
          <a:stretch>
            <a:fillRect/>
          </a:stretch>
        </p:blipFill>
        <p:spPr>
          <a:xfrm>
            <a:off x="6318637" y="3863929"/>
            <a:ext cx="2271586" cy="1927271"/>
          </a:xfrm>
          <a:prstGeom prst="rect">
            <a:avLst/>
          </a:prstGeom>
        </p:spPr>
      </p:pic>
      <p:pic>
        <p:nvPicPr>
          <p:cNvPr id="22" name="Picture 21" descr="The diagram illustrates a schematic representation of a system with a rigid boundary, including a differential equation (dT)y and a looped arrow indicating a feedback or control loop.&#10;&#10;AI-generated content may be incorrect.">
            <a:extLst>
              <a:ext uri="{FF2B5EF4-FFF2-40B4-BE49-F238E27FC236}">
                <a16:creationId xmlns:a16="http://schemas.microsoft.com/office/drawing/2014/main" id="{CB779F80-03C2-51FB-E51B-BDBEC2841457}"/>
              </a:ext>
            </a:extLst>
          </p:cNvPr>
          <p:cNvPicPr>
            <a:picLocks noChangeAspect="1"/>
          </p:cNvPicPr>
          <p:nvPr/>
        </p:nvPicPr>
        <p:blipFill>
          <a:blip r:embed="rId3"/>
          <a:stretch>
            <a:fillRect/>
          </a:stretch>
        </p:blipFill>
        <p:spPr>
          <a:xfrm>
            <a:off x="852196" y="2214692"/>
            <a:ext cx="2188238" cy="2108666"/>
          </a:xfrm>
          <a:prstGeom prst="rect">
            <a:avLst/>
          </a:prstGeom>
        </p:spPr>
      </p:pic>
      <p:sp>
        <p:nvSpPr>
          <p:cNvPr id="2" name="Title 1">
            <a:extLst>
              <a:ext uri="{FF2B5EF4-FFF2-40B4-BE49-F238E27FC236}">
                <a16:creationId xmlns:a16="http://schemas.microsoft.com/office/drawing/2014/main" id="{E86584B2-4F8F-ED88-38FA-7A9B82A7F2CF}"/>
              </a:ext>
            </a:extLst>
          </p:cNvPr>
          <p:cNvSpPr>
            <a:spLocks noGrp="1"/>
          </p:cNvSpPr>
          <p:nvPr>
            <p:ph type="title"/>
          </p:nvPr>
        </p:nvSpPr>
        <p:spPr>
          <a:xfrm>
            <a:off x="499970" y="229335"/>
            <a:ext cx="6992168" cy="765937"/>
          </a:xfrm>
        </p:spPr>
        <p:txBody>
          <a:bodyPr/>
          <a:lstStyle/>
          <a:p>
            <a:r>
              <a:rPr lang="en-IN" sz="2800" dirty="0"/>
              <a:t>Special Processes to Measure Relations</a:t>
            </a:r>
            <a:endParaRPr lang="en-US" sz="2800" dirty="0"/>
          </a:p>
        </p:txBody>
      </p:sp>
      <p:grpSp>
        <p:nvGrpSpPr>
          <p:cNvPr id="4" name="Group 38">
            <a:extLst>
              <a:ext uri="{FF2B5EF4-FFF2-40B4-BE49-F238E27FC236}">
                <a16:creationId xmlns:a16="http://schemas.microsoft.com/office/drawing/2014/main" id="{667C3030-03C3-832B-6C5A-B160B885DB33}"/>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61E12A9F-830A-FC36-B08A-E828B358689A}"/>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0B3E5685-70AF-3D4A-B0AE-9227F4193003}"/>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FD6907B1-4532-0FC6-226E-20C0410B0A08}"/>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8BB3BA59-8795-63B8-5180-039A70816BF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CCF569A9-3029-1C9D-C218-DCDDABCA875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4804C813-D092-9184-6F31-937311A99443}"/>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C1520DF4-81BF-93A5-C56E-5EDE8B780AC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6E15F898-C62B-B3F2-FA80-2EDABD56F89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2A1C9569-DDF6-0C49-C144-F96A1AA57F30}"/>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465F5B2B-1DD7-D65F-BDCC-30A2D411F71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4B9DB4AD-581B-A8B7-68F0-798B42F0D37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F98DAF2D-7128-DEDF-F488-9B786E4296D9}"/>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E50E4A02-9C6F-F8EE-19BC-006C3E5B588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670D3F0E-BBD8-7A0B-4D60-9640E67EAF6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FBA0C8A5-EE61-38CD-F15C-71F27D74422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3E49242F-B641-3837-F871-FAE15C99B4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Content Placeholder 20">
            <a:extLst>
              <a:ext uri="{FF2B5EF4-FFF2-40B4-BE49-F238E27FC236}">
                <a16:creationId xmlns:a16="http://schemas.microsoft.com/office/drawing/2014/main" id="{BC47CD66-3785-731C-35F0-B64FD360B745}"/>
              </a:ext>
            </a:extLst>
          </p:cNvPr>
          <p:cNvSpPr>
            <a:spLocks noGrp="1"/>
          </p:cNvSpPr>
          <p:nvPr>
            <p:ph idx="1"/>
          </p:nvPr>
        </p:nvSpPr>
        <p:spPr>
          <a:xfrm>
            <a:off x="396875" y="1198684"/>
            <a:ext cx="8416761" cy="1219200"/>
          </a:xfrm>
        </p:spPr>
        <p:txBody>
          <a:bodyPr/>
          <a:lstStyle/>
          <a:p>
            <a:r>
              <a:rPr lang="en-IN" sz="2400" dirty="0"/>
              <a:t>A separate class of relations has been developed by combining the changes measured during special processes with the requirements posed by the first and second laws. </a:t>
            </a:r>
          </a:p>
        </p:txBody>
      </p:sp>
      <p:pic>
        <p:nvPicPr>
          <p:cNvPr id="24" name="Picture 23" descr="The image depicts a mechanical system where a piston slides within a cylinder, connected to a pressure system that is being regulated, possibly for fluid dynamics or mechanical engineering purposes.&#10;&#10;AI-generated content may be incorrect.">
            <a:extLst>
              <a:ext uri="{FF2B5EF4-FFF2-40B4-BE49-F238E27FC236}">
                <a16:creationId xmlns:a16="http://schemas.microsoft.com/office/drawing/2014/main" id="{FA73243F-E4C5-5126-26B9-DA2406681E1C}"/>
              </a:ext>
            </a:extLst>
          </p:cNvPr>
          <p:cNvPicPr>
            <a:picLocks noChangeAspect="1"/>
          </p:cNvPicPr>
          <p:nvPr/>
        </p:nvPicPr>
        <p:blipFill>
          <a:blip r:embed="rId5"/>
          <a:stretch>
            <a:fillRect/>
          </a:stretch>
        </p:blipFill>
        <p:spPr>
          <a:xfrm>
            <a:off x="3561221" y="2355115"/>
            <a:ext cx="2271586" cy="1842685"/>
          </a:xfrm>
          <a:prstGeom prst="rect">
            <a:avLst/>
          </a:prstGeom>
        </p:spPr>
      </p:pic>
      <p:sp>
        <p:nvSpPr>
          <p:cNvPr id="31" name="TextBox 30">
            <a:extLst>
              <a:ext uri="{FF2B5EF4-FFF2-40B4-BE49-F238E27FC236}">
                <a16:creationId xmlns:a16="http://schemas.microsoft.com/office/drawing/2014/main" id="{78A9CEE2-D76A-AC91-6E2F-D67945EE07A2}"/>
              </a:ext>
            </a:extLst>
          </p:cNvPr>
          <p:cNvSpPr txBox="1"/>
          <p:nvPr/>
        </p:nvSpPr>
        <p:spPr>
          <a:xfrm>
            <a:off x="973326" y="4277292"/>
            <a:ext cx="2121166" cy="584775"/>
          </a:xfrm>
          <a:prstGeom prst="rect">
            <a:avLst/>
          </a:prstGeom>
          <a:noFill/>
        </p:spPr>
        <p:txBody>
          <a:bodyPr wrap="square" rtlCol="0">
            <a:spAutoFit/>
          </a:bodyPr>
          <a:lstStyle/>
          <a:p>
            <a:pPr algn="ctr"/>
            <a:r>
              <a:rPr lang="en-IN" sz="1600" dirty="0"/>
              <a:t>Constant Volume Reversible Heating</a:t>
            </a:r>
          </a:p>
        </p:txBody>
      </p:sp>
      <p:sp>
        <p:nvSpPr>
          <p:cNvPr id="33" name="TextBox 32">
            <a:extLst>
              <a:ext uri="{FF2B5EF4-FFF2-40B4-BE49-F238E27FC236}">
                <a16:creationId xmlns:a16="http://schemas.microsoft.com/office/drawing/2014/main" id="{AB4721F1-C0FD-3EB6-9151-F7D57DC6A563}"/>
              </a:ext>
            </a:extLst>
          </p:cNvPr>
          <p:cNvSpPr txBox="1"/>
          <p:nvPr/>
        </p:nvSpPr>
        <p:spPr>
          <a:xfrm>
            <a:off x="6004938" y="5826211"/>
            <a:ext cx="2736895" cy="584775"/>
          </a:xfrm>
          <a:prstGeom prst="rect">
            <a:avLst/>
          </a:prstGeom>
          <a:noFill/>
        </p:spPr>
        <p:txBody>
          <a:bodyPr wrap="square" rtlCol="0">
            <a:spAutoFit/>
          </a:bodyPr>
          <a:lstStyle/>
          <a:p>
            <a:pPr algn="ctr"/>
            <a:r>
              <a:rPr lang="en-IN" sz="1600" dirty="0"/>
              <a:t>Reversible Adiabatic Volume Changing</a:t>
            </a:r>
          </a:p>
        </p:txBody>
      </p:sp>
      <p:sp>
        <p:nvSpPr>
          <p:cNvPr id="35" name="TextBox 34">
            <a:extLst>
              <a:ext uri="{FF2B5EF4-FFF2-40B4-BE49-F238E27FC236}">
                <a16:creationId xmlns:a16="http://schemas.microsoft.com/office/drawing/2014/main" id="{F5F34828-AE47-5865-2A0E-A267815B0CBD}"/>
              </a:ext>
            </a:extLst>
          </p:cNvPr>
          <p:cNvSpPr txBox="1"/>
          <p:nvPr/>
        </p:nvSpPr>
        <p:spPr>
          <a:xfrm>
            <a:off x="3607495" y="4239803"/>
            <a:ext cx="2736895" cy="584775"/>
          </a:xfrm>
          <a:prstGeom prst="rect">
            <a:avLst/>
          </a:prstGeom>
          <a:noFill/>
        </p:spPr>
        <p:txBody>
          <a:bodyPr wrap="square" rtlCol="0">
            <a:spAutoFit/>
          </a:bodyPr>
          <a:lstStyle/>
          <a:p>
            <a:pPr algn="ctr"/>
            <a:r>
              <a:rPr lang="en-IN" sz="1600" dirty="0"/>
              <a:t>Constant Pressure Reversible Heating</a:t>
            </a:r>
          </a:p>
        </p:txBody>
      </p:sp>
    </p:spTree>
    <p:extLst>
      <p:ext uri="{BB962C8B-B14F-4D97-AF65-F5344CB8AC3E}">
        <p14:creationId xmlns:p14="http://schemas.microsoft.com/office/powerpoint/2010/main" val="366737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ppt_x"/>
                                          </p:val>
                                        </p:tav>
                                        <p:tav tm="100000">
                                          <p:val>
                                            <p:strVal val="#ppt_x"/>
                                          </p:val>
                                        </p:tav>
                                      </p:tavLst>
                                    </p:anim>
                                    <p:anim calcmode="lin" valueType="num">
                                      <p:cBhvr additive="base">
                                        <p:cTn id="13" dur="500" fill="hold"/>
                                        <p:tgtEl>
                                          <p:spTgt spid="2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500" fill="hold"/>
                                        <p:tgtEl>
                                          <p:spTgt spid="31"/>
                                        </p:tgtEl>
                                        <p:attrNameLst>
                                          <p:attrName>ppt_x</p:attrName>
                                        </p:attrNameLst>
                                      </p:cBhvr>
                                      <p:tavLst>
                                        <p:tav tm="0">
                                          <p:val>
                                            <p:strVal val="#ppt_x"/>
                                          </p:val>
                                        </p:tav>
                                        <p:tav tm="100000">
                                          <p:val>
                                            <p:strVal val="#ppt_x"/>
                                          </p:val>
                                        </p:tav>
                                      </p:tavLst>
                                    </p:anim>
                                    <p:anim calcmode="lin" valueType="num">
                                      <p:cBhvr additive="base">
                                        <p:cTn id="17"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500" fill="hold"/>
                                        <p:tgtEl>
                                          <p:spTgt spid="35"/>
                                        </p:tgtEl>
                                        <p:attrNameLst>
                                          <p:attrName>ppt_x</p:attrName>
                                        </p:attrNameLst>
                                      </p:cBhvr>
                                      <p:tavLst>
                                        <p:tav tm="0">
                                          <p:val>
                                            <p:strVal val="#ppt_x"/>
                                          </p:val>
                                        </p:tav>
                                        <p:tav tm="100000">
                                          <p:val>
                                            <p:strVal val="#ppt_x"/>
                                          </p:val>
                                        </p:tav>
                                      </p:tavLst>
                                    </p:anim>
                                    <p:anim calcmode="lin" valueType="num">
                                      <p:cBhvr additive="base">
                                        <p:cTn id="27"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ppt_x"/>
                                          </p:val>
                                        </p:tav>
                                        <p:tav tm="100000">
                                          <p:val>
                                            <p:strVal val="#ppt_x"/>
                                          </p:val>
                                        </p:tav>
                                      </p:tavLst>
                                    </p:anim>
                                    <p:anim calcmode="lin" valueType="num">
                                      <p:cBhvr additive="base">
                                        <p:cTn id="33" dur="500" fill="hold"/>
                                        <p:tgtEl>
                                          <p:spTgt spid="2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500" fill="hold"/>
                                        <p:tgtEl>
                                          <p:spTgt spid="33"/>
                                        </p:tgtEl>
                                        <p:attrNameLst>
                                          <p:attrName>ppt_x</p:attrName>
                                        </p:attrNameLst>
                                      </p:cBhvr>
                                      <p:tavLst>
                                        <p:tav tm="0">
                                          <p:val>
                                            <p:strVal val="#ppt_x"/>
                                          </p:val>
                                        </p:tav>
                                        <p:tav tm="100000">
                                          <p:val>
                                            <p:strVal val="#ppt_x"/>
                                          </p:val>
                                        </p:tav>
                                      </p:tavLst>
                                    </p:anim>
                                    <p:anim calcmode="lin" valueType="num">
                                      <p:cBhvr additive="base">
                                        <p:cTn id="37"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31" grpId="0"/>
      <p:bldP spid="33" grpId="0"/>
      <p:bldP spid="3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FA06F-08D4-D990-3A2F-BC309A6EB0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FB48FB-FC67-2CE2-E30B-027F37D1CC3A}"/>
              </a:ext>
            </a:extLst>
          </p:cNvPr>
          <p:cNvSpPr>
            <a:spLocks noGrp="1"/>
          </p:cNvSpPr>
          <p:nvPr>
            <p:ph type="title"/>
          </p:nvPr>
        </p:nvSpPr>
        <p:spPr>
          <a:xfrm>
            <a:off x="499970" y="229335"/>
            <a:ext cx="6992168" cy="765937"/>
          </a:xfrm>
        </p:spPr>
        <p:txBody>
          <a:bodyPr/>
          <a:lstStyle/>
          <a:p>
            <a:r>
              <a:rPr lang="en-IN" sz="2800" dirty="0"/>
              <a:t>Special Processes to Measure Relations</a:t>
            </a:r>
            <a:endParaRPr lang="en-US" sz="2800" dirty="0"/>
          </a:p>
        </p:txBody>
      </p:sp>
      <p:grpSp>
        <p:nvGrpSpPr>
          <p:cNvPr id="4" name="Group 38">
            <a:extLst>
              <a:ext uri="{FF2B5EF4-FFF2-40B4-BE49-F238E27FC236}">
                <a16:creationId xmlns:a16="http://schemas.microsoft.com/office/drawing/2014/main" id="{24357A83-7ECE-5769-05E4-5DE0C2724EF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2ADB8713-542B-E155-1521-1B5D83277657}"/>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F42D37DA-023A-9EF2-82BC-A2412C221C97}"/>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ED4A3CE0-A263-E331-213A-7AF897F85829}"/>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67105306-C000-07FD-F0E1-B5114822D35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D98CB0C9-F05D-4049-EAB0-B5660DA78AB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2C55FC9B-010A-82D8-C2BB-26E2107781AD}"/>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97D35C8-0459-4DF7-BF8D-90377F5E74E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AE85F4F5-7688-9C6B-BA7B-C309AC80C0D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12700270-62FD-746C-6F92-A7EDD78B072A}"/>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B6D00BBA-0C4E-8448-6FCD-31DAB7C5545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35391787-68C0-D8FF-819E-301F9FBF032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BDA7ACCB-EC18-1B1A-9968-2C858DAF083B}"/>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38EB7C43-1960-31EB-BA60-156B71E7161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C0044F9E-CD87-BD2C-060E-82923B94AD0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D970ACC2-47E9-EE3C-A012-3BA99EC3D12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1E280400-E5B9-1B5B-2BD4-4C6468681D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0" name="Picture 29" descr="The image depicts a diagram illustrating a thermodynamic system (m, N) with temperature (T) and pressure (P) variables, showing a very slow flow and a porous adiabatic boundary with a plug.&#10;&#10;AI-generated content may be incorrect.">
            <a:extLst>
              <a:ext uri="{FF2B5EF4-FFF2-40B4-BE49-F238E27FC236}">
                <a16:creationId xmlns:a16="http://schemas.microsoft.com/office/drawing/2014/main" id="{97ADC62B-8FD6-74C2-6751-C2C9C1BB540D}"/>
              </a:ext>
            </a:extLst>
          </p:cNvPr>
          <p:cNvPicPr>
            <a:picLocks noChangeAspect="1"/>
          </p:cNvPicPr>
          <p:nvPr/>
        </p:nvPicPr>
        <p:blipFill>
          <a:blip r:embed="rId3"/>
          <a:stretch>
            <a:fillRect/>
          </a:stretch>
        </p:blipFill>
        <p:spPr>
          <a:xfrm>
            <a:off x="2895600" y="3784910"/>
            <a:ext cx="5834866" cy="2108666"/>
          </a:xfrm>
          <a:prstGeom prst="rect">
            <a:avLst/>
          </a:prstGeom>
        </p:spPr>
      </p:pic>
      <p:pic>
        <p:nvPicPr>
          <p:cNvPr id="25" name="Content Placeholder 24" descr="The diagram illustrates a thermal reservoir connected to a system, indicating the flow of energy (Qrev) and the associated changes in temperature (T), pressure (dP), and volume (dV) across a diathermal boundary.&#10;&#10;AI-generated content may be incorrect.">
            <a:extLst>
              <a:ext uri="{FF2B5EF4-FFF2-40B4-BE49-F238E27FC236}">
                <a16:creationId xmlns:a16="http://schemas.microsoft.com/office/drawing/2014/main" id="{D6B32FC6-6ABD-68B3-7763-41AE18E331A3}"/>
              </a:ext>
            </a:extLst>
          </p:cNvPr>
          <p:cNvPicPr>
            <a:picLocks noGrp="1" noChangeAspect="1"/>
          </p:cNvPicPr>
          <p:nvPr>
            <p:ph idx="1"/>
          </p:nvPr>
        </p:nvPicPr>
        <p:blipFill>
          <a:blip r:embed="rId4"/>
          <a:stretch>
            <a:fillRect/>
          </a:stretch>
        </p:blipFill>
        <p:spPr>
          <a:xfrm>
            <a:off x="370614" y="1187406"/>
            <a:ext cx="3411415" cy="2895600"/>
          </a:xfrm>
          <a:prstGeom prst="rect">
            <a:avLst/>
          </a:prstGeom>
        </p:spPr>
      </p:pic>
      <p:sp>
        <p:nvSpPr>
          <p:cNvPr id="31" name="TextBox 30">
            <a:extLst>
              <a:ext uri="{FF2B5EF4-FFF2-40B4-BE49-F238E27FC236}">
                <a16:creationId xmlns:a16="http://schemas.microsoft.com/office/drawing/2014/main" id="{240B6A4A-2247-D95B-6F10-A3F9783A1528}"/>
              </a:ext>
            </a:extLst>
          </p:cNvPr>
          <p:cNvSpPr txBox="1"/>
          <p:nvPr/>
        </p:nvSpPr>
        <p:spPr>
          <a:xfrm>
            <a:off x="629199" y="3904800"/>
            <a:ext cx="2121166" cy="584775"/>
          </a:xfrm>
          <a:prstGeom prst="rect">
            <a:avLst/>
          </a:prstGeom>
          <a:noFill/>
        </p:spPr>
        <p:txBody>
          <a:bodyPr wrap="square" rtlCol="0">
            <a:spAutoFit/>
          </a:bodyPr>
          <a:lstStyle/>
          <a:p>
            <a:pPr algn="ctr"/>
            <a:r>
              <a:rPr lang="en-IN" sz="1600" dirty="0"/>
              <a:t>Isothermal Reversible Heating</a:t>
            </a:r>
          </a:p>
        </p:txBody>
      </p:sp>
      <p:sp>
        <p:nvSpPr>
          <p:cNvPr id="29" name="TextBox 28">
            <a:extLst>
              <a:ext uri="{FF2B5EF4-FFF2-40B4-BE49-F238E27FC236}">
                <a16:creationId xmlns:a16="http://schemas.microsoft.com/office/drawing/2014/main" id="{DF38AFFE-08CB-BC45-9C33-BFAE4AB22820}"/>
              </a:ext>
            </a:extLst>
          </p:cNvPr>
          <p:cNvSpPr txBox="1"/>
          <p:nvPr/>
        </p:nvSpPr>
        <p:spPr>
          <a:xfrm>
            <a:off x="4343400" y="6138248"/>
            <a:ext cx="2121166" cy="338554"/>
          </a:xfrm>
          <a:prstGeom prst="rect">
            <a:avLst/>
          </a:prstGeom>
          <a:noFill/>
        </p:spPr>
        <p:txBody>
          <a:bodyPr wrap="square" rtlCol="0">
            <a:spAutoFit/>
          </a:bodyPr>
          <a:lstStyle/>
          <a:p>
            <a:pPr algn="ctr"/>
            <a:r>
              <a:rPr lang="en-IN" sz="1600" dirty="0" err="1"/>
              <a:t>Isoenthalpy</a:t>
            </a:r>
            <a:r>
              <a:rPr lang="en-IN" sz="1600" dirty="0"/>
              <a:t> Expansion</a:t>
            </a:r>
          </a:p>
        </p:txBody>
      </p:sp>
    </p:spTree>
    <p:extLst>
      <p:ext uri="{BB962C8B-B14F-4D97-AF65-F5344CB8AC3E}">
        <p14:creationId xmlns:p14="http://schemas.microsoft.com/office/powerpoint/2010/main" val="73403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ppt_x"/>
                                          </p:val>
                                        </p:tav>
                                        <p:tav tm="100000">
                                          <p:val>
                                            <p:strVal val="#ppt_x"/>
                                          </p:val>
                                        </p:tav>
                                      </p:tavLst>
                                    </p:anim>
                                    <p:anim calcmode="lin" valueType="num">
                                      <p:cBhvr additive="base">
                                        <p:cTn id="1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ppt_x"/>
                                          </p:val>
                                        </p:tav>
                                        <p:tav tm="100000">
                                          <p:val>
                                            <p:strVal val="#ppt_x"/>
                                          </p:val>
                                        </p:tav>
                                      </p:tavLst>
                                    </p:anim>
                                    <p:anim calcmode="lin" valueType="num">
                                      <p:cBhvr additive="base">
                                        <p:cTn id="1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12CBE-D0C8-5BEA-A4DD-0B552F1C7252}"/>
            </a:ext>
          </a:extLst>
        </p:cNvPr>
        <p:cNvGrpSpPr/>
        <p:nvPr/>
      </p:nvGrpSpPr>
      <p:grpSpPr>
        <a:xfrm>
          <a:off x="0" y="0"/>
          <a:ext cx="0" cy="0"/>
          <a:chOff x="0" y="0"/>
          <a:chExt cx="0" cy="0"/>
        </a:xfrm>
      </p:grpSpPr>
      <p:graphicFrame>
        <p:nvGraphicFramePr>
          <p:cNvPr id="23" name="Object 10">
            <a:extLst>
              <a:ext uri="{FF2B5EF4-FFF2-40B4-BE49-F238E27FC236}">
                <a16:creationId xmlns:a16="http://schemas.microsoft.com/office/drawing/2014/main" id="{C3BC3649-F0E3-19B7-B152-E833D5F48669}"/>
              </a:ext>
            </a:extLst>
          </p:cNvPr>
          <p:cNvGraphicFramePr>
            <a:graphicFrameLocks noChangeAspect="1"/>
          </p:cNvGraphicFramePr>
          <p:nvPr>
            <p:extLst>
              <p:ext uri="{D42A27DB-BD31-4B8C-83A1-F6EECF244321}">
                <p14:modId xmlns:p14="http://schemas.microsoft.com/office/powerpoint/2010/main" val="1474679544"/>
              </p:ext>
            </p:extLst>
          </p:nvPr>
        </p:nvGraphicFramePr>
        <p:xfrm>
          <a:off x="5868987" y="2819400"/>
          <a:ext cx="3209925" cy="2514600"/>
        </p:xfrm>
        <a:graphic>
          <a:graphicData uri="http://schemas.openxmlformats.org/presentationml/2006/ole">
            <mc:AlternateContent xmlns:mc="http://schemas.openxmlformats.org/markup-compatibility/2006">
              <mc:Choice xmlns:v="urn:schemas-microsoft-com:vml" Requires="v">
                <p:oleObj name="Bitmap Image" r:id="rId2" imgW="3209524" imgH="2514286" progId="Paint.Picture">
                  <p:embed/>
                </p:oleObj>
              </mc:Choice>
              <mc:Fallback>
                <p:oleObj name="Bitmap Image" r:id="rId2" imgW="3209524" imgH="2514286" progId="Paint.Picture">
                  <p:embed/>
                  <p:pic>
                    <p:nvPicPr>
                      <p:cNvPr id="12" name="Object 10">
                        <a:extLst>
                          <a:ext uri="{FF2B5EF4-FFF2-40B4-BE49-F238E27FC236}">
                            <a16:creationId xmlns:a16="http://schemas.microsoft.com/office/drawing/2014/main" id="{67FDE623-72D5-026A-4EC1-EA40C0D494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987" y="2819400"/>
                        <a:ext cx="3209925"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a:extLst>
              <a:ext uri="{FF2B5EF4-FFF2-40B4-BE49-F238E27FC236}">
                <a16:creationId xmlns:a16="http://schemas.microsoft.com/office/drawing/2014/main" id="{BDDD6AC0-9A55-7A8D-5994-4DECD1BAF0CB}"/>
              </a:ext>
            </a:extLst>
          </p:cNvPr>
          <p:cNvSpPr>
            <a:spLocks noGrp="1"/>
          </p:cNvSpPr>
          <p:nvPr>
            <p:ph type="title"/>
          </p:nvPr>
        </p:nvSpPr>
        <p:spPr>
          <a:xfrm>
            <a:off x="499970" y="229335"/>
            <a:ext cx="6992168" cy="765937"/>
          </a:xfrm>
        </p:spPr>
        <p:txBody>
          <a:bodyPr/>
          <a:lstStyle/>
          <a:p>
            <a:r>
              <a:rPr lang="en-IN" sz="2800" dirty="0"/>
              <a:t>Reversible Heating at Constant Volume</a:t>
            </a:r>
            <a:endParaRPr lang="en-US" sz="2800" dirty="0"/>
          </a:p>
        </p:txBody>
      </p:sp>
      <p:grpSp>
        <p:nvGrpSpPr>
          <p:cNvPr id="4" name="Group 38">
            <a:extLst>
              <a:ext uri="{FF2B5EF4-FFF2-40B4-BE49-F238E27FC236}">
                <a16:creationId xmlns:a16="http://schemas.microsoft.com/office/drawing/2014/main" id="{CF779CD4-10ED-7993-E5F5-B2C81B42CC9F}"/>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2A8DDC7-92A0-211B-ACA2-DA483A94CCD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B7991886-39CC-29D2-6C00-BB0158BFA0F7}"/>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83BC2684-BBB3-AF90-DCCE-F2E1E326C6F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D04AE1A-2E5A-8D68-FF86-42CAEA95BBA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3A539968-5AE5-A455-EA3E-D8DD2D7A108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6A103EB6-28FF-F57E-E736-4A9F6209B6E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CB3ABD4-9216-8F5B-C3F3-A372DFB1454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835943A3-D1C7-4E27-2A3A-2E08DF7DAD7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D597CED6-B487-1E68-C399-2167246EF8D8}"/>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9CEC6032-2E30-B96B-B079-D6835A7EAED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B14C4735-7433-CCE9-0A10-AAABBCB4DF1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DFBD66FF-F953-CE2A-13D3-4A156343820D}"/>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BC8D954A-A5E8-FEDB-D0C4-8694BF44CFD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E222C5A-2DA6-181B-69C4-FA38CCBCE4A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F3518390-4C1D-556F-018A-3E04E1E494B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330EFEAA-3616-D778-E43F-3EC170BF14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B12638A-47B5-E3F7-0831-5F1C90133ABA}"/>
                  </a:ext>
                </a:extLst>
              </p:cNvPr>
              <p:cNvSpPr>
                <a:spLocks noGrp="1"/>
              </p:cNvSpPr>
              <p:nvPr>
                <p:ph idx="1"/>
              </p:nvPr>
            </p:nvSpPr>
            <p:spPr>
              <a:xfrm>
                <a:off x="228599" y="1143000"/>
                <a:ext cx="5575299" cy="5484690"/>
              </a:xfrm>
            </p:spPr>
            <p:txBody>
              <a:bodyPr/>
              <a:lstStyle/>
              <a:p>
                <a:r>
                  <a:rPr lang="en-IN" sz="2400" dirty="0"/>
                  <a:t>It is possible to calculate and record the specific heat at constant volume by measuring the heat transfer </a:t>
                </a:r>
                <a:r>
                  <a:rPr lang="en-IN" sz="2400" i="1" dirty="0"/>
                  <a:t>𝛿</a:t>
                </a:r>
                <a:r>
                  <a:rPr lang="en-IN" sz="2400" i="1" dirty="0" err="1"/>
                  <a:t>Q</a:t>
                </a:r>
                <a:r>
                  <a:rPr lang="en-IN" sz="2400" i="1" baseline="-25000" dirty="0" err="1"/>
                  <a:t>rev</a:t>
                </a:r>
                <a:r>
                  <a:rPr lang="en-IN" sz="2400" dirty="0"/>
                  <a:t> and the temperature change </a:t>
                </a:r>
                <a:r>
                  <a:rPr lang="en-IN" sz="2400" i="1" dirty="0"/>
                  <a:t>dT,</a:t>
                </a:r>
              </a:p>
              <a:p>
                <a:pPr marL="0" indent="0">
                  <a:buNone/>
                </a:pPr>
                <a14:m>
                  <m:oMathPara xmlns:m="http://schemas.openxmlformats.org/officeDocument/2006/math">
                    <m:oMath>
                      <m:sSub>
                        <m:sSubPr>
                          <m:ctrlPr>
                            <a:rPr lang="en-IN" sz="2400" b="0" i="1" smtClean="0">
                              <a:latin typeface="Cambria Math" panose="02040503050406030204" pitchFamily="18" charset="0"/>
                            </a:rPr>
                          </m:ctrlPr>
                        </m:sSubPr>
                        <m:e>
                          <m:r>
                            <a:rPr lang="en-IN" sz="2400" b="0" i="1" smtClean="0">
                              <a:latin typeface="Cambria Math" panose="02040503050406030204" pitchFamily="18" charset="0"/>
                            </a:rPr>
                            <m:t>𝑐</m:t>
                          </m:r>
                        </m:e>
                        <m:sub>
                          <m:r>
                            <a:rPr lang="en-IN" sz="2400" b="0" i="1" smtClean="0">
                              <a:latin typeface="Cambria Math" panose="02040503050406030204" pitchFamily="18" charset="0"/>
                            </a:rPr>
                            <m:t>𝑣</m:t>
                          </m:r>
                        </m:sub>
                      </m:sSub>
                      <m:r>
                        <a:rPr lang="en-IN" sz="2400" b="0" i="1" smtClean="0">
                          <a:latin typeface="Cambria Math" panose="02040503050406030204" pitchFamily="18" charset="0"/>
                        </a:rPr>
                        <m:t>=</m:t>
                      </m:r>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𝛿</m:t>
                                  </m:r>
                                  <m:sSub>
                                    <m:sSubPr>
                                      <m:ctrlPr>
                                        <a:rPr lang="en-IN" sz="2400" b="0" i="1" smtClean="0">
                                          <a:latin typeface="Cambria Math" panose="02040503050406030204" pitchFamily="18" charset="0"/>
                                          <a:ea typeface="Cambria Math" panose="02040503050406030204" pitchFamily="18" charset="0"/>
                                        </a:rPr>
                                      </m:ctrlPr>
                                    </m:sSubPr>
                                    <m:e>
                                      <m:r>
                                        <a:rPr lang="en-IN" sz="2400" b="0" i="1" smtClean="0">
                                          <a:latin typeface="Cambria Math" panose="02040503050406030204" pitchFamily="18" charset="0"/>
                                          <a:ea typeface="Cambria Math" panose="02040503050406030204" pitchFamily="18" charset="0"/>
                                        </a:rPr>
                                        <m:t>𝑄</m:t>
                                      </m:r>
                                    </m:e>
                                    <m:sub>
                                      <m:r>
                                        <a:rPr lang="en-IN" sz="2400" b="0" i="1" smtClean="0">
                                          <a:latin typeface="Cambria Math" panose="02040503050406030204" pitchFamily="18" charset="0"/>
                                          <a:ea typeface="Cambria Math" panose="02040503050406030204" pitchFamily="18" charset="0"/>
                                        </a:rPr>
                                        <m:t>𝑟𝑒𝑣</m:t>
                                      </m:r>
                                    </m:sub>
                                  </m:sSub>
                                </m:num>
                                <m:den>
                                  <m:r>
                                    <a:rPr lang="en-IN" sz="2400" i="1">
                                      <a:latin typeface="Cambria Math" panose="02040503050406030204" pitchFamily="18" charset="0"/>
                                    </a:rPr>
                                    <m:t>𝑚𝑑𝑇</m:t>
                                  </m:r>
                                </m:den>
                              </m:f>
                            </m:e>
                          </m:d>
                        </m:e>
                        <m:sub>
                          <m:r>
                            <a:rPr lang="en-IN" sz="2400" b="0" i="1" smtClean="0">
                              <a:latin typeface="Cambria Math" panose="02040503050406030204" pitchFamily="18" charset="0"/>
                            </a:rPr>
                            <m:t>𝑉</m:t>
                          </m:r>
                        </m:sub>
                      </m:sSub>
                    </m:oMath>
                  </m:oMathPara>
                </a14:m>
                <a:endParaRPr lang="en-IN" sz="2400" i="1" dirty="0"/>
              </a:p>
              <a:p>
                <a:pPr marL="0" indent="0" algn="ctr">
                  <a:buNone/>
                </a:pPr>
                <a:r>
                  <a:rPr lang="en-IN" sz="2400" dirty="0"/>
                  <a:t>  </a:t>
                </a: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𝑐</m:t>
                        </m:r>
                      </m:e>
                      <m:sub>
                        <m:r>
                          <a:rPr lang="en-IN" sz="2400" i="1">
                            <a:latin typeface="Cambria Math" panose="02040503050406030204" pitchFamily="18" charset="0"/>
                          </a:rPr>
                          <m:t>𝑣</m:t>
                        </m:r>
                      </m:sub>
                    </m:sSub>
                    <m:r>
                      <a:rPr lang="en-IN" sz="2400" i="1">
                        <a:latin typeface="Cambria Math" panose="02040503050406030204" pitchFamily="18" charset="0"/>
                      </a:rPr>
                      <m:t>=</m:t>
                    </m:r>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𝛿</m:t>
                                </m:r>
                                <m:sSub>
                                  <m:sSubPr>
                                    <m:ctrlPr>
                                      <a:rPr lang="en-IN" sz="2400" i="1">
                                        <a:latin typeface="Cambria Math" panose="02040503050406030204" pitchFamily="18" charset="0"/>
                                        <a:ea typeface="Cambria Math" panose="02040503050406030204" pitchFamily="18" charset="0"/>
                                      </a:rPr>
                                    </m:ctrlPr>
                                  </m:sSubPr>
                                  <m:e>
                                    <m:r>
                                      <a:rPr lang="en-IN" sz="2400" i="1">
                                        <a:latin typeface="Cambria Math" panose="02040503050406030204" pitchFamily="18" charset="0"/>
                                        <a:ea typeface="Cambria Math" panose="02040503050406030204" pitchFamily="18" charset="0"/>
                                      </a:rPr>
                                      <m:t>𝑄</m:t>
                                    </m:r>
                                  </m:e>
                                  <m:sub>
                                    <m:r>
                                      <a:rPr lang="en-IN" sz="2400" i="1">
                                        <a:latin typeface="Cambria Math" panose="02040503050406030204" pitchFamily="18" charset="0"/>
                                        <a:ea typeface="Cambria Math" panose="02040503050406030204" pitchFamily="18" charset="0"/>
                                      </a:rPr>
                                      <m:t>𝑟𝑒𝑣</m:t>
                                    </m:r>
                                  </m:sub>
                                </m:sSub>
                              </m:num>
                              <m:den>
                                <m:r>
                                  <a:rPr lang="en-IN" sz="2400" b="0" i="1" smtClean="0">
                                    <a:latin typeface="Cambria Math" panose="02040503050406030204" pitchFamily="18" charset="0"/>
                                    <a:ea typeface="Cambria Math" panose="02040503050406030204" pitchFamily="18" charset="0"/>
                                  </a:rPr>
                                  <m:t>𝑛</m:t>
                                </m:r>
                                <m:r>
                                  <a:rPr lang="en-IN" sz="2400" i="1">
                                    <a:latin typeface="Cambria Math" panose="02040503050406030204" pitchFamily="18" charset="0"/>
                                  </a:rPr>
                                  <m:t>𝑑𝑇</m:t>
                                </m:r>
                              </m:den>
                            </m:f>
                          </m:e>
                        </m:d>
                      </m:e>
                      <m:sub>
                        <m:r>
                          <a:rPr lang="en-IN" sz="2400" i="1">
                            <a:latin typeface="Cambria Math" panose="02040503050406030204" pitchFamily="18" charset="0"/>
                          </a:rPr>
                          <m:t>𝑉</m:t>
                        </m:r>
                      </m:sub>
                    </m:sSub>
                  </m:oMath>
                </a14:m>
                <a:endParaRPr lang="en-IN" sz="2400" i="1" dirty="0"/>
              </a:p>
              <a:p>
                <a:r>
                  <a:rPr lang="en-IN" sz="2400" dirty="0"/>
                  <a:t>This in general, depends on both </a:t>
                </a:r>
                <a:r>
                  <a:rPr lang="en-IN" sz="2400" i="1" dirty="0"/>
                  <a:t>T</a:t>
                </a:r>
                <a:r>
                  <a:rPr lang="en-IN" sz="2400" dirty="0"/>
                  <a:t> and </a:t>
                </a:r>
                <a:r>
                  <a:rPr lang="en-IN" sz="2400" i="1" dirty="0"/>
                  <a:t>v</a:t>
                </a:r>
                <a:r>
                  <a:rPr lang="en-IN" sz="2400" dirty="0"/>
                  <a:t> (or </a:t>
                </a:r>
                <a:r>
                  <a:rPr lang="en-IN" sz="2400" i="1" dirty="0"/>
                  <a:t>T</a:t>
                </a:r>
                <a:r>
                  <a:rPr lang="en-IN" sz="2400" dirty="0"/>
                  <a:t> an </a:t>
                </a:r>
                <a:r>
                  <a:rPr lang="en-IN" sz="2400" i="1" dirty="0" err="1"/>
                  <a:t>dp</a:t>
                </a:r>
                <a:r>
                  <a:rPr lang="en-IN" sz="2400" dirty="0"/>
                  <a:t>, etc.). </a:t>
                </a:r>
              </a:p>
              <a:p>
                <a:r>
                  <a:rPr lang="en-IN" sz="2400" dirty="0"/>
                  <a:t>The first and second laws for this infinitesimal change are:  </a:t>
                </a:r>
              </a:p>
              <a:p>
                <a:r>
                  <a:rPr lang="en-IN" sz="2400" i="1" dirty="0" err="1"/>
                  <a:t>dU</a:t>
                </a:r>
                <a:r>
                  <a:rPr lang="en-IN" sz="2400" i="1" dirty="0"/>
                  <a:t>=𝛿</a:t>
                </a:r>
                <a:r>
                  <a:rPr lang="en-IN" sz="2400" i="1" dirty="0" err="1"/>
                  <a:t>Q</a:t>
                </a:r>
                <a:r>
                  <a:rPr lang="en-IN" sz="2400" i="1" baseline="-25000" dirty="0" err="1"/>
                  <a:t>rev</a:t>
                </a:r>
                <a:r>
                  <a:rPr lang="en-IN" sz="2400" dirty="0"/>
                  <a:t> &amp; </a:t>
                </a:r>
                <a:r>
                  <a:rPr lang="en-IN" sz="2400" i="1" dirty="0"/>
                  <a:t>𝛿</a:t>
                </a:r>
                <a:r>
                  <a:rPr lang="en-IN" sz="2400" i="1" dirty="0" err="1"/>
                  <a:t>Q</a:t>
                </a:r>
                <a:r>
                  <a:rPr lang="en-IN" sz="2400" i="1" baseline="-25000" dirty="0" err="1"/>
                  <a:t>rev</a:t>
                </a:r>
                <a:r>
                  <a:rPr lang="en-IN" sz="2400" i="1" dirty="0"/>
                  <a:t>=</a:t>
                </a:r>
                <a:r>
                  <a:rPr lang="en-IN" sz="2400" i="1" dirty="0" err="1"/>
                  <a:t>TdS</a:t>
                </a:r>
                <a:endParaRPr lang="en-IN" sz="2400" dirty="0"/>
              </a:p>
            </p:txBody>
          </p:sp>
        </mc:Choice>
        <mc:Fallback xmlns="">
          <p:sp>
            <p:nvSpPr>
              <p:cNvPr id="3" name="Content Placeholder 2">
                <a:extLst>
                  <a:ext uri="{FF2B5EF4-FFF2-40B4-BE49-F238E27FC236}">
                    <a16:creationId xmlns:a16="http://schemas.microsoft.com/office/drawing/2014/main" id="{1B12638A-47B5-E3F7-0831-5F1C90133ABA}"/>
                  </a:ext>
                </a:extLst>
              </p:cNvPr>
              <p:cNvSpPr>
                <a:spLocks noGrp="1" noRot="1" noChangeAspect="1" noMove="1" noResize="1" noEditPoints="1" noAdjustHandles="1" noChangeArrowheads="1" noChangeShapeType="1" noTextEdit="1"/>
              </p:cNvSpPr>
              <p:nvPr>
                <p:ph idx="1"/>
              </p:nvPr>
            </p:nvSpPr>
            <p:spPr>
              <a:xfrm>
                <a:off x="228599" y="1143000"/>
                <a:ext cx="5575299" cy="5484690"/>
              </a:xfrm>
              <a:blipFill>
                <a:blip r:embed="rId5"/>
                <a:stretch>
                  <a:fillRect l="-1421" t="-890" r="-1967"/>
                </a:stretch>
              </a:blipFill>
            </p:spPr>
            <p:txBody>
              <a:bodyPr/>
              <a:lstStyle/>
              <a:p>
                <a:r>
                  <a:rPr lang="en-IN">
                    <a:noFill/>
                  </a:rPr>
                  <a:t> </a:t>
                </a:r>
              </a:p>
            </p:txBody>
          </p:sp>
        </mc:Fallback>
      </mc:AlternateContent>
      <p:sp>
        <p:nvSpPr>
          <p:cNvPr id="21" name="Rectangle 4" descr="20%">
            <a:extLst>
              <a:ext uri="{FF2B5EF4-FFF2-40B4-BE49-F238E27FC236}">
                <a16:creationId xmlns:a16="http://schemas.microsoft.com/office/drawing/2014/main" id="{3B092CC6-C89F-F2FF-1DB2-4CB3500D255F}"/>
              </a:ext>
            </a:extLst>
          </p:cNvPr>
          <p:cNvSpPr>
            <a:spLocks noChangeArrowheads="1"/>
          </p:cNvSpPr>
          <p:nvPr/>
        </p:nvSpPr>
        <p:spPr bwMode="auto">
          <a:xfrm>
            <a:off x="6341813" y="1198880"/>
            <a:ext cx="1828800" cy="1752600"/>
          </a:xfrm>
          <a:prstGeom prst="rect">
            <a:avLst/>
          </a:prstGeom>
          <a:pattFill prst="lgConfetti">
            <a:fgClr>
              <a:srgbClr val="FF0000"/>
            </a:fgClr>
            <a:bgClr>
              <a:srgbClr val="FFFFFF"/>
            </a:bgClr>
          </a:pattFill>
          <a:ln w="101600" cmpd="dbl">
            <a:solidFill>
              <a:schemeClr val="tx1"/>
            </a:solidFill>
            <a:miter lim="800000"/>
            <a:headEnd/>
            <a:tailEnd/>
          </a:ln>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sp>
        <p:nvSpPr>
          <p:cNvPr id="22" name="Text Box 14">
            <a:extLst>
              <a:ext uri="{FF2B5EF4-FFF2-40B4-BE49-F238E27FC236}">
                <a16:creationId xmlns:a16="http://schemas.microsoft.com/office/drawing/2014/main" id="{5835399C-ECEB-3083-53B6-FF94311B69DB}"/>
              </a:ext>
            </a:extLst>
          </p:cNvPr>
          <p:cNvSpPr txBox="1">
            <a:spLocks noChangeArrowheads="1"/>
          </p:cNvSpPr>
          <p:nvPr/>
        </p:nvSpPr>
        <p:spPr bwMode="auto">
          <a:xfrm>
            <a:off x="5638800" y="2286000"/>
            <a:ext cx="34401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r>
              <a:rPr lang="en-US" altLang="en-US">
                <a:cs typeface="Times New Roman" panose="02020603050405020304" pitchFamily="18" charset="0"/>
              </a:rPr>
              <a:t>Constant Volume Heating </a:t>
            </a:r>
          </a:p>
        </p:txBody>
      </p:sp>
    </p:spTree>
    <p:extLst>
      <p:ext uri="{BB962C8B-B14F-4D97-AF65-F5344CB8AC3E}">
        <p14:creationId xmlns:p14="http://schemas.microsoft.com/office/powerpoint/2010/main" val="2531392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dissolv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dissolv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dissolv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dissolv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dissolve">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dissolv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dissolve">
                                      <p:cBhvr>
                                        <p:cTn id="4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093B8-9E91-0EDD-C4FA-7357B54913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8638E1-24D7-3A82-0B5D-492672540F22}"/>
              </a:ext>
            </a:extLst>
          </p:cNvPr>
          <p:cNvSpPr>
            <a:spLocks noGrp="1"/>
          </p:cNvSpPr>
          <p:nvPr>
            <p:ph type="title"/>
          </p:nvPr>
        </p:nvSpPr>
        <p:spPr>
          <a:xfrm>
            <a:off x="499970" y="229335"/>
            <a:ext cx="6992168" cy="765937"/>
          </a:xfrm>
        </p:spPr>
        <p:txBody>
          <a:bodyPr/>
          <a:lstStyle/>
          <a:p>
            <a:r>
              <a:rPr lang="en-IN" sz="2800" dirty="0"/>
              <a:t>Reversible Heating at Constant Volume</a:t>
            </a:r>
            <a:endParaRPr lang="en-US" sz="2800" dirty="0"/>
          </a:p>
        </p:txBody>
      </p:sp>
      <p:grpSp>
        <p:nvGrpSpPr>
          <p:cNvPr id="4" name="Group 38">
            <a:extLst>
              <a:ext uri="{FF2B5EF4-FFF2-40B4-BE49-F238E27FC236}">
                <a16:creationId xmlns:a16="http://schemas.microsoft.com/office/drawing/2014/main" id="{38FFF15E-F4A8-8791-AE64-6F315B1F27A8}"/>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DABDBFAC-26E6-8B50-794A-BDE9D5F759AA}"/>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DEC351AE-F660-514C-CB28-0814F6A051EE}"/>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A26A78D9-8C9F-4697-702E-C62B7D741C98}"/>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0E3FCD4-A0A2-660E-B10B-5D32480ED95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57091E4-8682-F268-3CA4-BFEEACF13FA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443ED165-425A-C9DA-18C4-3F593682D96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18A77C59-4377-22DA-F663-20EF049EC1C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395D8042-1939-AC6C-B94A-CD58D9F791A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F38EC3A2-55B3-ECEB-0C53-A791A1AA28FA}"/>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63A2A13E-C189-C275-B97A-7579E92A3D7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E696D356-4F56-3ADA-4CEC-7D4BBB6DC5B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3E36B4F0-C5A4-8950-6BF1-DB72F2EA6148}"/>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AF071B75-1019-CB0D-A583-9D4DF4BCE29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2D292D3-9AE9-9B94-FE21-495D60A574C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E25B55F-AC51-FB61-00E6-4096E61B4DB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6A6AD016-9431-C802-E62B-577C6D81B8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BBBB1D8-C6B8-6A48-13EE-F786FD8B0E80}"/>
                  </a:ext>
                </a:extLst>
              </p:cNvPr>
              <p:cNvSpPr>
                <a:spLocks noGrp="1"/>
              </p:cNvSpPr>
              <p:nvPr>
                <p:ph idx="1"/>
              </p:nvPr>
            </p:nvSpPr>
            <p:spPr>
              <a:xfrm>
                <a:off x="304800" y="1214528"/>
                <a:ext cx="5952966" cy="5328109"/>
              </a:xfrm>
            </p:spPr>
            <p:txBody>
              <a:bodyPr/>
              <a:lstStyle/>
              <a:p>
                <a:pPr marL="0" indent="0" algn="ctr">
                  <a:buNone/>
                </a:pPr>
                <a:r>
                  <a:rPr lang="en-IN" sz="2400" i="1" dirty="0"/>
                  <a:t>dU=𝛿</a:t>
                </a:r>
                <a:r>
                  <a:rPr lang="en-IN" sz="2400" i="1" dirty="0" err="1"/>
                  <a:t>Q</a:t>
                </a:r>
                <a:r>
                  <a:rPr lang="en-IN" sz="2400" i="1" baseline="-25000" dirty="0" err="1"/>
                  <a:t>rev</a:t>
                </a:r>
                <a:r>
                  <a:rPr lang="en-IN" sz="2400" dirty="0"/>
                  <a:t> &amp; </a:t>
                </a:r>
                <a:r>
                  <a:rPr lang="en-IN" sz="2400" i="1" dirty="0"/>
                  <a:t>𝛿</a:t>
                </a:r>
                <a:r>
                  <a:rPr lang="en-IN" sz="2400" i="1" dirty="0" err="1"/>
                  <a:t>Q</a:t>
                </a:r>
                <a:r>
                  <a:rPr lang="en-IN" sz="2400" i="1" baseline="-25000" dirty="0" err="1"/>
                  <a:t>rev</a:t>
                </a:r>
                <a:r>
                  <a:rPr lang="en-IN" sz="2400" i="1" dirty="0"/>
                  <a:t>=</a:t>
                </a:r>
                <a:r>
                  <a:rPr lang="en-IN" sz="2400" i="1" dirty="0" err="1"/>
                  <a:t>TdS</a:t>
                </a:r>
                <a:r>
                  <a:rPr lang="en-IN" sz="2400" dirty="0"/>
                  <a:t>, </a:t>
                </a:r>
              </a:p>
              <a:p>
                <a:r>
                  <a:rPr lang="en-IN" sz="2400" dirty="0"/>
                  <a:t>The definition of </a:t>
                </a:r>
                <a:r>
                  <a:rPr lang="en-IN" sz="2400" i="1" dirty="0"/>
                  <a:t>c</a:t>
                </a:r>
                <a:r>
                  <a:rPr lang="en-IN" sz="2400" i="1" baseline="-25000" dirty="0"/>
                  <a:t>v</a:t>
                </a:r>
                <a:r>
                  <a:rPr lang="en-IN" sz="2400" dirty="0"/>
                  <a:t> translates into </a:t>
                </a:r>
              </a:p>
              <a:p>
                <a:pPr marL="0" indent="0">
                  <a:buNone/>
                </a:pPr>
                <a14:m>
                  <m:oMathPara xmlns:m="http://schemas.openxmlformats.org/officeDocument/2006/math">
                    <m:oMath>
                      <m:sSub>
                        <m:sSubPr>
                          <m:ctrlPr>
                            <a:rPr lang="en-IN" sz="2400" i="1">
                              <a:latin typeface="Cambria Math" panose="02040503050406030204" pitchFamily="18" charset="0"/>
                            </a:rPr>
                          </m:ctrlPr>
                        </m:sSubPr>
                        <m:e>
                          <m:r>
                            <a:rPr lang="en-IN" sz="2400" i="1">
                              <a:latin typeface="Cambria Math" panose="02040503050406030204" pitchFamily="18" charset="0"/>
                            </a:rPr>
                            <m:t>𝑐</m:t>
                          </m:r>
                        </m:e>
                        <m:sub>
                          <m:r>
                            <a:rPr lang="en-IN" sz="2400" i="1">
                              <a:latin typeface="Cambria Math" panose="02040503050406030204" pitchFamily="18" charset="0"/>
                            </a:rPr>
                            <m:t>𝑣</m:t>
                          </m:r>
                        </m:sub>
                      </m:sSub>
                      <m:r>
                        <a:rPr lang="en-IN" sz="2400" i="1">
                          <a:latin typeface="Cambria Math" panose="02040503050406030204" pitchFamily="18" charset="0"/>
                        </a:rPr>
                        <m:t>=</m:t>
                      </m:r>
                      <m:sSub>
                        <m:sSubPr>
                          <m:ctrlPr>
                            <a:rPr lang="en-IN" sz="2400" i="1" smtClean="0">
                              <a:latin typeface="Cambria Math" panose="02040503050406030204" pitchFamily="18" charset="0"/>
                              <a:ea typeface="Cambria Math" panose="02040503050406030204" pitchFamily="18" charset="0"/>
                            </a:rPr>
                          </m:ctrlPr>
                        </m:sSubPr>
                        <m:e>
                          <m:d>
                            <m:dPr>
                              <m:ctrlPr>
                                <a:rPr lang="en-IN" sz="2400" i="1" smtClean="0">
                                  <a:latin typeface="Cambria Math" panose="02040503050406030204" pitchFamily="18" charset="0"/>
                                  <a:ea typeface="Cambria Math" panose="02040503050406030204" pitchFamily="18" charset="0"/>
                                </a:rPr>
                              </m:ctrlPr>
                            </m:dPr>
                            <m:e>
                              <m:f>
                                <m:fPr>
                                  <m:ctrlPr>
                                    <a:rPr lang="en-IN" sz="2400" i="1" smtClean="0">
                                      <a:latin typeface="Cambria Math" panose="02040503050406030204" pitchFamily="18" charset="0"/>
                                      <a:ea typeface="Cambria Math" panose="02040503050406030204" pitchFamily="18" charset="0"/>
                                    </a:rPr>
                                  </m:ctrlPr>
                                </m:fPr>
                                <m:num>
                                  <m:r>
                                    <a:rPr lang="en-IN" sz="240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𝑢</m:t>
                                  </m:r>
                                </m:num>
                                <m:den>
                                  <m:r>
                                    <a:rPr lang="en-IN" sz="2400" i="1">
                                      <a:latin typeface="Cambria Math" panose="02040503050406030204" pitchFamily="18" charset="0"/>
                                    </a:rPr>
                                    <m:t>𝑑𝑇</m:t>
                                  </m:r>
                                </m:den>
                              </m:f>
                            </m:e>
                          </m:d>
                        </m:e>
                        <m:sub>
                          <m:r>
                            <a:rPr lang="en-IN" sz="2400" i="1">
                              <a:latin typeface="Cambria Math" panose="02040503050406030204" pitchFamily="18" charset="0"/>
                            </a:rPr>
                            <m:t>𝑉</m:t>
                          </m:r>
                        </m:sub>
                      </m:sSub>
                      <m:r>
                        <a:rPr lang="en-IN" sz="2400" b="0" i="1" smtClean="0">
                          <a:latin typeface="Cambria Math" panose="02040503050406030204" pitchFamily="18" charset="0"/>
                        </a:rPr>
                        <m:t> &amp; </m:t>
                      </m:r>
                      <m:sSub>
                        <m:sSubPr>
                          <m:ctrlPr>
                            <a:rPr lang="en-IN" sz="2400" i="1">
                              <a:latin typeface="Cambria Math" panose="02040503050406030204" pitchFamily="18" charset="0"/>
                            </a:rPr>
                          </m:ctrlPr>
                        </m:sSubPr>
                        <m:e>
                          <m:r>
                            <a:rPr lang="en-IN" sz="2400" i="1">
                              <a:latin typeface="Cambria Math" panose="02040503050406030204" pitchFamily="18" charset="0"/>
                            </a:rPr>
                            <m:t>𝑐</m:t>
                          </m:r>
                        </m:e>
                        <m:sub>
                          <m:r>
                            <a:rPr lang="en-IN" sz="2400" i="1">
                              <a:latin typeface="Cambria Math" panose="02040503050406030204" pitchFamily="18" charset="0"/>
                            </a:rPr>
                            <m:t>𝑣</m:t>
                          </m:r>
                        </m:sub>
                      </m:sSub>
                      <m:r>
                        <a:rPr lang="en-IN" sz="2400" i="1">
                          <a:latin typeface="Cambria Math" panose="02040503050406030204" pitchFamily="18" charset="0"/>
                        </a:rPr>
                        <m:t>=</m:t>
                      </m:r>
                      <m:r>
                        <a:rPr lang="en-IN" sz="2400" b="0" i="1" smtClean="0">
                          <a:latin typeface="Cambria Math" panose="02040503050406030204" pitchFamily="18" charset="0"/>
                        </a:rPr>
                        <m:t>𝑇</m:t>
                      </m:r>
                      <m:sSub>
                        <m:sSubPr>
                          <m:ctrlPr>
                            <a:rPr lang="en-IN" sz="2400" i="1" smtClean="0">
                              <a:latin typeface="Cambria Math" panose="02040503050406030204" pitchFamily="18" charset="0"/>
                              <a:ea typeface="Cambria Math" panose="02040503050406030204" pitchFamily="18" charset="0"/>
                            </a:rPr>
                          </m:ctrlPr>
                        </m:sSubPr>
                        <m:e>
                          <m:d>
                            <m:dPr>
                              <m:ctrlPr>
                                <a:rPr lang="en-IN" sz="2400" i="1" smtClean="0">
                                  <a:latin typeface="Cambria Math" panose="02040503050406030204" pitchFamily="18" charset="0"/>
                                  <a:ea typeface="Cambria Math" panose="02040503050406030204" pitchFamily="18" charset="0"/>
                                </a:rPr>
                              </m:ctrlPr>
                            </m:dPr>
                            <m:e>
                              <m:f>
                                <m:fPr>
                                  <m:ctrlPr>
                                    <a:rPr lang="en-IN" sz="2400" i="1" smtClean="0">
                                      <a:latin typeface="Cambria Math" panose="02040503050406030204" pitchFamily="18" charset="0"/>
                                      <a:ea typeface="Cambria Math" panose="02040503050406030204" pitchFamily="18" charset="0"/>
                                    </a:rPr>
                                  </m:ctrlPr>
                                </m:fPr>
                                <m:num>
                                  <m:r>
                                    <a:rPr lang="en-IN" sz="240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𝑠</m:t>
                                  </m:r>
                                </m:num>
                                <m:den>
                                  <m:r>
                                    <a:rPr lang="en-IN" sz="2400" i="1">
                                      <a:latin typeface="Cambria Math" panose="02040503050406030204" pitchFamily="18" charset="0"/>
                                    </a:rPr>
                                    <m:t>𝑑𝑇</m:t>
                                  </m:r>
                                </m:den>
                              </m:f>
                            </m:e>
                          </m:d>
                        </m:e>
                        <m:sub>
                          <m:r>
                            <a:rPr lang="en-IN" sz="2400" i="1">
                              <a:latin typeface="Cambria Math" panose="02040503050406030204" pitchFamily="18" charset="0"/>
                            </a:rPr>
                            <m:t>𝑉</m:t>
                          </m:r>
                        </m:sub>
                      </m:sSub>
                    </m:oMath>
                  </m:oMathPara>
                </a14:m>
                <a:endParaRPr lang="en-IN" sz="2400" i="1" dirty="0"/>
              </a:p>
              <a:p>
                <a:r>
                  <a:rPr lang="en-IN" sz="2400" dirty="0"/>
                  <a:t>Above equations are representing </a:t>
                </a:r>
                <a:r>
                  <a:rPr lang="en-IN" sz="2400" i="1" dirty="0"/>
                  <a:t>c</a:t>
                </a:r>
                <a:r>
                  <a:rPr lang="en-IN" sz="2400" i="1" baseline="-25000" dirty="0"/>
                  <a:t>v</a:t>
                </a:r>
                <a:r>
                  <a:rPr lang="en-IN" sz="2400" dirty="0"/>
                  <a:t> known as a function of </a:t>
                </a:r>
                <a:r>
                  <a:rPr lang="en-IN" sz="2400" i="1" dirty="0"/>
                  <a:t>T </a:t>
                </a:r>
                <a:r>
                  <a:rPr lang="en-IN" sz="2400" dirty="0"/>
                  <a:t>and </a:t>
                </a:r>
                <a:r>
                  <a:rPr lang="en-IN" sz="2400" i="1" dirty="0"/>
                  <a:t>v,</a:t>
                </a:r>
              </a:p>
              <a:p>
                <a:r>
                  <a:rPr lang="en-IN" sz="2400" dirty="0"/>
                  <a:t>Direct measurement of  changes in internal energy and entropy is possible now. </a:t>
                </a:r>
              </a:p>
              <a:p>
                <a:r>
                  <a:rPr lang="en-IN" sz="2400" dirty="0"/>
                  <a:t>The specific-heat relation is particularly simple in ideal gases, where </a:t>
                </a:r>
                <a:r>
                  <a:rPr lang="en-IN" sz="2400" i="1" dirty="0"/>
                  <a:t>c</a:t>
                </a:r>
                <a:r>
                  <a:rPr lang="en-IN" sz="2400" i="1" baseline="-25000" dirty="0"/>
                  <a:t>v</a:t>
                </a:r>
                <a:r>
                  <a:rPr lang="en-IN" sz="2400" dirty="0"/>
                  <a:t> is only a </a:t>
                </a:r>
                <a:r>
                  <a:rPr lang="en-IN" sz="2400" dirty="0" err="1"/>
                  <a:t>a</a:t>
                </a:r>
                <a:r>
                  <a:rPr lang="en-IN" sz="2400" dirty="0"/>
                  <a:t> function of temperature. </a:t>
                </a:r>
              </a:p>
              <a:p>
                <a:r>
                  <a:rPr lang="en-IN" sz="2400" dirty="0"/>
                  <a:t>Remains constant in sufficiently narrow temperature intervals.</a:t>
                </a:r>
                <a:endParaRPr lang="en-IN" sz="2400" i="1" dirty="0"/>
              </a:p>
              <a:p>
                <a:endParaRPr lang="en-IN" sz="2400" i="1" dirty="0"/>
              </a:p>
              <a:p>
                <a:pPr marL="0" indent="0">
                  <a:buNone/>
                </a:pPr>
                <a:endParaRPr lang="en-IN" sz="2400" dirty="0"/>
              </a:p>
              <a:p>
                <a:endParaRPr lang="en-IN" sz="2400" dirty="0"/>
              </a:p>
            </p:txBody>
          </p:sp>
        </mc:Choice>
        <mc:Fallback xmlns="">
          <p:sp>
            <p:nvSpPr>
              <p:cNvPr id="3" name="Content Placeholder 2">
                <a:extLst>
                  <a:ext uri="{FF2B5EF4-FFF2-40B4-BE49-F238E27FC236}">
                    <a16:creationId xmlns:a16="http://schemas.microsoft.com/office/drawing/2014/main" id="{2BBBB1D8-C6B8-6A48-13EE-F786FD8B0E80}"/>
                  </a:ext>
                </a:extLst>
              </p:cNvPr>
              <p:cNvSpPr>
                <a:spLocks noGrp="1" noRot="1" noChangeAspect="1" noMove="1" noResize="1" noEditPoints="1" noAdjustHandles="1" noChangeArrowheads="1" noChangeShapeType="1" noTextEdit="1"/>
              </p:cNvSpPr>
              <p:nvPr>
                <p:ph idx="1"/>
              </p:nvPr>
            </p:nvSpPr>
            <p:spPr>
              <a:xfrm>
                <a:off x="304800" y="1214528"/>
                <a:ext cx="5952966" cy="5328109"/>
              </a:xfrm>
              <a:blipFill>
                <a:blip r:embed="rId3"/>
                <a:stretch>
                  <a:fillRect l="-1331" t="-1030" r="-512" b="-3089"/>
                </a:stretch>
              </a:blipFill>
            </p:spPr>
            <p:txBody>
              <a:bodyPr/>
              <a:lstStyle/>
              <a:p>
                <a:r>
                  <a:rPr lang="en-IN">
                    <a:noFill/>
                  </a:rPr>
                  <a:t> </a:t>
                </a:r>
              </a:p>
            </p:txBody>
          </p:sp>
        </mc:Fallback>
      </mc:AlternateContent>
      <p:sp>
        <p:nvSpPr>
          <p:cNvPr id="21" name="Rectangle 4" descr="20%">
            <a:extLst>
              <a:ext uri="{FF2B5EF4-FFF2-40B4-BE49-F238E27FC236}">
                <a16:creationId xmlns:a16="http://schemas.microsoft.com/office/drawing/2014/main" id="{D8738558-BC0F-5B47-B096-7E3F8229C864}"/>
              </a:ext>
            </a:extLst>
          </p:cNvPr>
          <p:cNvSpPr>
            <a:spLocks noChangeArrowheads="1"/>
          </p:cNvSpPr>
          <p:nvPr/>
        </p:nvSpPr>
        <p:spPr bwMode="auto">
          <a:xfrm>
            <a:off x="6761752" y="1116824"/>
            <a:ext cx="1828800" cy="1752600"/>
          </a:xfrm>
          <a:prstGeom prst="rect">
            <a:avLst/>
          </a:prstGeom>
          <a:pattFill prst="pct20">
            <a:fgClr>
              <a:srgbClr val="FF0000"/>
            </a:fgClr>
            <a:bgClr>
              <a:srgbClr val="FFFFFF"/>
            </a:bgClr>
          </a:pattFill>
          <a:ln w="25400">
            <a:solidFill>
              <a:schemeClr val="tx1"/>
            </a:solidFill>
            <a:miter lim="800000"/>
            <a:headEnd/>
            <a:tailEnd/>
          </a:ln>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sp>
        <p:nvSpPr>
          <p:cNvPr id="22" name="Text Box 14">
            <a:extLst>
              <a:ext uri="{FF2B5EF4-FFF2-40B4-BE49-F238E27FC236}">
                <a16:creationId xmlns:a16="http://schemas.microsoft.com/office/drawing/2014/main" id="{791F8EE6-A624-58C4-2C56-E162F58AFBC7}"/>
              </a:ext>
            </a:extLst>
          </p:cNvPr>
          <p:cNvSpPr txBox="1">
            <a:spLocks noChangeArrowheads="1"/>
          </p:cNvSpPr>
          <p:nvPr/>
        </p:nvSpPr>
        <p:spPr bwMode="auto">
          <a:xfrm>
            <a:off x="5638800" y="2286000"/>
            <a:ext cx="34401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r>
              <a:rPr lang="en-US" altLang="en-US" dirty="0">
                <a:cs typeface="Times New Roman" panose="02020603050405020304" pitchFamily="18" charset="0"/>
              </a:rPr>
              <a:t>Constant Volume Heating </a:t>
            </a:r>
          </a:p>
        </p:txBody>
      </p:sp>
      <p:graphicFrame>
        <p:nvGraphicFramePr>
          <p:cNvPr id="23" name="Object 10">
            <a:extLst>
              <a:ext uri="{FF2B5EF4-FFF2-40B4-BE49-F238E27FC236}">
                <a16:creationId xmlns:a16="http://schemas.microsoft.com/office/drawing/2014/main" id="{AA3C5538-E107-437E-1969-E4368D836CF5}"/>
              </a:ext>
            </a:extLst>
          </p:cNvPr>
          <p:cNvGraphicFramePr>
            <a:graphicFrameLocks noChangeAspect="1"/>
          </p:cNvGraphicFramePr>
          <p:nvPr>
            <p:extLst>
              <p:ext uri="{D42A27DB-BD31-4B8C-83A1-F6EECF244321}">
                <p14:modId xmlns:p14="http://schemas.microsoft.com/office/powerpoint/2010/main" val="3677681404"/>
              </p:ext>
            </p:extLst>
          </p:nvPr>
        </p:nvGraphicFramePr>
        <p:xfrm>
          <a:off x="6317298" y="2855900"/>
          <a:ext cx="2690177" cy="2107438"/>
        </p:xfrm>
        <a:graphic>
          <a:graphicData uri="http://schemas.openxmlformats.org/presentationml/2006/ole">
            <mc:AlternateContent xmlns:mc="http://schemas.openxmlformats.org/markup-compatibility/2006">
              <mc:Choice xmlns:v="urn:schemas-microsoft-com:vml" Requires="v">
                <p:oleObj name="Bitmap Image" r:id="rId4" imgW="3209524" imgH="2514286" progId="Paint.Picture">
                  <p:embed/>
                </p:oleObj>
              </mc:Choice>
              <mc:Fallback>
                <p:oleObj name="Bitmap Image" r:id="rId4" imgW="3209524" imgH="2514286" progId="Paint.Picture">
                  <p:embed/>
                  <p:pic>
                    <p:nvPicPr>
                      <p:cNvPr id="23" name="Object 10">
                        <a:extLst>
                          <a:ext uri="{FF2B5EF4-FFF2-40B4-BE49-F238E27FC236}">
                            <a16:creationId xmlns:a16="http://schemas.microsoft.com/office/drawing/2014/main" id="{C3BC3649-F0E3-19B7-B152-E833D5F486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7298" y="2855900"/>
                        <a:ext cx="2690177" cy="210743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26800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Title 1">
            <a:extLst>
              <a:ext uri="{FF2B5EF4-FFF2-40B4-BE49-F238E27FC236}">
                <a16:creationId xmlns:a16="http://schemas.microsoft.com/office/drawing/2014/main" id="{8814DE00-A702-A3D9-560A-ED3E7663EFCB}"/>
              </a:ext>
            </a:extLst>
          </p:cNvPr>
          <p:cNvSpPr>
            <a:spLocks noGrp="1"/>
          </p:cNvSpPr>
          <p:nvPr>
            <p:ph type="title"/>
          </p:nvPr>
        </p:nvSpPr>
        <p:spPr>
          <a:xfrm>
            <a:off x="351647" y="0"/>
            <a:ext cx="7772400" cy="1143000"/>
          </a:xfrm>
        </p:spPr>
        <p:txBody>
          <a:bodyPr/>
          <a:lstStyle/>
          <a:p>
            <a:r>
              <a:rPr lang="en-US" altLang="en-US" sz="2800" dirty="0"/>
              <a:t>Constant Volume Reversible Heating</a:t>
            </a:r>
          </a:p>
        </p:txBody>
      </p:sp>
      <p:grpSp>
        <p:nvGrpSpPr>
          <p:cNvPr id="2" name="Group 38">
            <a:extLst>
              <a:ext uri="{FF2B5EF4-FFF2-40B4-BE49-F238E27FC236}">
                <a16:creationId xmlns:a16="http://schemas.microsoft.com/office/drawing/2014/main" id="{B771A783-E521-B92E-F139-74FB86EB92E6}"/>
              </a:ext>
            </a:extLst>
          </p:cNvPr>
          <p:cNvGrpSpPr>
            <a:grpSpLocks/>
          </p:cNvGrpSpPr>
          <p:nvPr/>
        </p:nvGrpSpPr>
        <p:grpSpPr bwMode="auto">
          <a:xfrm>
            <a:off x="0" y="0"/>
            <a:ext cx="9144000" cy="6858000"/>
            <a:chOff x="0" y="0"/>
            <a:chExt cx="9144000" cy="6858000"/>
          </a:xfrm>
        </p:grpSpPr>
        <p:grpSp>
          <p:nvGrpSpPr>
            <p:cNvPr id="10" name="Group 19">
              <a:extLst>
                <a:ext uri="{FF2B5EF4-FFF2-40B4-BE49-F238E27FC236}">
                  <a16:creationId xmlns:a16="http://schemas.microsoft.com/office/drawing/2014/main" id="{8952EDEA-2977-4FBD-680E-BAB10E86CF14}"/>
                </a:ext>
              </a:extLst>
            </p:cNvPr>
            <p:cNvGrpSpPr>
              <a:grpSpLocks/>
            </p:cNvGrpSpPr>
            <p:nvPr/>
          </p:nvGrpSpPr>
          <p:grpSpPr bwMode="auto">
            <a:xfrm>
              <a:off x="0" y="0"/>
              <a:ext cx="9144000" cy="6858000"/>
              <a:chOff x="0" y="0"/>
              <a:chExt cx="9144000" cy="6858000"/>
            </a:xfrm>
          </p:grpSpPr>
          <p:grpSp>
            <p:nvGrpSpPr>
              <p:cNvPr id="12" name="Group 8">
                <a:extLst>
                  <a:ext uri="{FF2B5EF4-FFF2-40B4-BE49-F238E27FC236}">
                    <a16:creationId xmlns:a16="http://schemas.microsoft.com/office/drawing/2014/main" id="{FFBE08F8-FFFC-35ED-62F3-5ED117BB3B53}"/>
                  </a:ext>
                </a:extLst>
              </p:cNvPr>
              <p:cNvGrpSpPr>
                <a:grpSpLocks/>
              </p:cNvGrpSpPr>
              <p:nvPr/>
            </p:nvGrpSpPr>
            <p:grpSpPr bwMode="auto">
              <a:xfrm>
                <a:off x="0" y="0"/>
                <a:ext cx="9144000" cy="6858000"/>
                <a:chOff x="0" y="0"/>
                <a:chExt cx="5760" cy="4320"/>
              </a:xfrm>
            </p:grpSpPr>
            <p:grpSp>
              <p:nvGrpSpPr>
                <p:cNvPr id="14" name="Group 9">
                  <a:extLst>
                    <a:ext uri="{FF2B5EF4-FFF2-40B4-BE49-F238E27FC236}">
                      <a16:creationId xmlns:a16="http://schemas.microsoft.com/office/drawing/2014/main" id="{457BAA9B-D935-F15D-3DCC-B77CE7E2B9B4}"/>
                    </a:ext>
                  </a:extLst>
                </p:cNvPr>
                <p:cNvGrpSpPr>
                  <a:grpSpLocks/>
                </p:cNvGrpSpPr>
                <p:nvPr/>
              </p:nvGrpSpPr>
              <p:grpSpPr bwMode="auto">
                <a:xfrm>
                  <a:off x="0" y="0"/>
                  <a:ext cx="192" cy="4320"/>
                  <a:chOff x="0" y="-48"/>
                  <a:chExt cx="144" cy="4368"/>
                </a:xfrm>
              </p:grpSpPr>
              <p:sp>
                <p:nvSpPr>
                  <p:cNvPr id="24" name="Rectangle 10">
                    <a:extLst>
                      <a:ext uri="{FF2B5EF4-FFF2-40B4-BE49-F238E27FC236}">
                        <a16:creationId xmlns:a16="http://schemas.microsoft.com/office/drawing/2014/main" id="{62F1767A-C731-0DB2-21A3-40E58209AD6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5" name="Rectangle 11">
                    <a:extLst>
                      <a:ext uri="{FF2B5EF4-FFF2-40B4-BE49-F238E27FC236}">
                        <a16:creationId xmlns:a16="http://schemas.microsoft.com/office/drawing/2014/main" id="{4DF4AF20-AE62-E3F3-545E-5D9A715310D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5" name="Group 12">
                  <a:extLst>
                    <a:ext uri="{FF2B5EF4-FFF2-40B4-BE49-F238E27FC236}">
                      <a16:creationId xmlns:a16="http://schemas.microsoft.com/office/drawing/2014/main" id="{26CF5A75-E6DC-6E52-28EB-D162B990703A}"/>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8B51D310-F001-63C4-FE1B-CD778922A31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9C6953C6-F1F4-EDAC-4CAE-DF73544DA34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3BA54B5E-C05A-17B5-55D4-DF0E8C2E640D}"/>
                    </a:ext>
                  </a:extLst>
                </p:cNvPr>
                <p:cNvGrpSpPr>
                  <a:grpSpLocks/>
                </p:cNvGrpSpPr>
                <p:nvPr/>
              </p:nvGrpSpPr>
              <p:grpSpPr bwMode="auto">
                <a:xfrm>
                  <a:off x="144" y="0"/>
                  <a:ext cx="5616" cy="144"/>
                  <a:chOff x="96" y="-48"/>
                  <a:chExt cx="5520" cy="144"/>
                </a:xfrm>
              </p:grpSpPr>
              <p:sp>
                <p:nvSpPr>
                  <p:cNvPr id="20" name="Rectangle 16">
                    <a:extLst>
                      <a:ext uri="{FF2B5EF4-FFF2-40B4-BE49-F238E27FC236}">
                        <a16:creationId xmlns:a16="http://schemas.microsoft.com/office/drawing/2014/main" id="{FFF34DC3-1724-F7BA-E381-CDB527C94DB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1" name="Rectangle 17">
                    <a:extLst>
                      <a:ext uri="{FF2B5EF4-FFF2-40B4-BE49-F238E27FC236}">
                        <a16:creationId xmlns:a16="http://schemas.microsoft.com/office/drawing/2014/main" id="{7F698CDC-B0E8-D05A-5AFE-759C694000F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7" name="Group 18">
                  <a:extLst>
                    <a:ext uri="{FF2B5EF4-FFF2-40B4-BE49-F238E27FC236}">
                      <a16:creationId xmlns:a16="http://schemas.microsoft.com/office/drawing/2014/main" id="{17C54C4E-E3A3-F544-EE9C-672098315057}"/>
                    </a:ext>
                  </a:extLst>
                </p:cNvPr>
                <p:cNvGrpSpPr>
                  <a:grpSpLocks/>
                </p:cNvGrpSpPr>
                <p:nvPr/>
              </p:nvGrpSpPr>
              <p:grpSpPr bwMode="auto">
                <a:xfrm>
                  <a:off x="144" y="4234"/>
                  <a:ext cx="5616" cy="86"/>
                  <a:chOff x="96" y="4176"/>
                  <a:chExt cx="5520" cy="144"/>
                </a:xfrm>
              </p:grpSpPr>
              <p:sp>
                <p:nvSpPr>
                  <p:cNvPr id="18" name="Rectangle 19">
                    <a:extLst>
                      <a:ext uri="{FF2B5EF4-FFF2-40B4-BE49-F238E27FC236}">
                        <a16:creationId xmlns:a16="http://schemas.microsoft.com/office/drawing/2014/main" id="{3FB517D4-E6BD-E5F6-DCAF-41D42D16F05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20">
                    <a:extLst>
                      <a:ext uri="{FF2B5EF4-FFF2-40B4-BE49-F238E27FC236}">
                        <a16:creationId xmlns:a16="http://schemas.microsoft.com/office/drawing/2014/main" id="{FA463508-6B46-D66D-DA9A-4970F6109F8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6DD9AD82-3F72-E029-38CD-6F63A4C0C25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C0F3A14D-37D0-9EB1-5550-6797FD5BDC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0" name="Content Placeholder 29" descr="The image depicts a graph showing the relationship between temperature (in Kelvin) and various gas concentrations, including CO2, H2O, N2, and others, up to 1000 K.&#10;&#10;AI-generated content may be incorrect.">
            <a:extLst>
              <a:ext uri="{FF2B5EF4-FFF2-40B4-BE49-F238E27FC236}">
                <a16:creationId xmlns:a16="http://schemas.microsoft.com/office/drawing/2014/main" id="{C089AFB9-AC43-A7AC-2A41-3D6110A425E5}"/>
              </a:ext>
            </a:extLst>
          </p:cNvPr>
          <p:cNvPicPr>
            <a:picLocks noGrp="1" noChangeAspect="1"/>
          </p:cNvPicPr>
          <p:nvPr>
            <p:ph idx="1"/>
          </p:nvPr>
        </p:nvPicPr>
        <p:blipFill>
          <a:blip r:embed="rId3"/>
          <a:stretch>
            <a:fillRect/>
          </a:stretch>
        </p:blipFill>
        <p:spPr bwMode="auto">
          <a:xfrm>
            <a:off x="1041410" y="1142999"/>
            <a:ext cx="7463637" cy="5162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43F8D3B5-C869-880D-0EEB-62B1FAB7D07B}"/>
                  </a:ext>
                </a:extLst>
              </p:cNvPr>
              <p:cNvSpPr txBox="1"/>
              <p:nvPr/>
            </p:nvSpPr>
            <p:spPr>
              <a:xfrm>
                <a:off x="685800" y="2973275"/>
                <a:ext cx="355610" cy="629981"/>
              </a:xfrm>
              <a:prstGeom prst="rect">
                <a:avLst/>
              </a:prstGeom>
              <a:noFill/>
            </p:spPr>
            <p:txBody>
              <a:bodyPr wrap="none" lIns="0" tIns="0" rIns="0" bIns="0" rtlCol="0">
                <a:spAutoFit/>
              </a:bodyPr>
              <a:lstStyle/>
              <a:p>
                <a:pPr/>
                <a14:m>
                  <m:oMathPara xmlns:m="http://schemas.openxmlformats.org/officeDocument/2006/math">
                    <m:oMath>
                      <m:f>
                        <m:fPr>
                          <m:ctrlPr>
                            <a:rPr lang="en-IN" b="0" i="1" smtClean="0">
                              <a:latin typeface="Cambria Math" panose="02040503050406030204" pitchFamily="18" charset="0"/>
                            </a:rPr>
                          </m:ctrlPr>
                        </m:fPr>
                        <m:num>
                          <m:sSub>
                            <m:sSubPr>
                              <m:ctrlPr>
                                <a:rPr lang="en-IN" b="0" i="1" smtClean="0">
                                  <a:latin typeface="Cambria Math" panose="02040503050406030204" pitchFamily="18" charset="0"/>
                                </a:rPr>
                              </m:ctrlPr>
                            </m:sSubPr>
                            <m:e>
                              <m:r>
                                <a:rPr lang="en-IN" b="0" i="1" smtClean="0">
                                  <a:latin typeface="Cambria Math" panose="02040503050406030204" pitchFamily="18" charset="0"/>
                                </a:rPr>
                                <m:t>𝑐</m:t>
                              </m:r>
                            </m:e>
                            <m:sub>
                              <m:r>
                                <a:rPr lang="en-IN" b="0" i="1" smtClean="0">
                                  <a:latin typeface="Cambria Math" panose="02040503050406030204" pitchFamily="18" charset="0"/>
                                </a:rPr>
                                <m:t>𝑣</m:t>
                              </m:r>
                            </m:sub>
                          </m:sSub>
                        </m:num>
                        <m:den>
                          <m:r>
                            <a:rPr lang="en-IN" b="0" i="1" smtClean="0">
                              <a:latin typeface="Cambria Math" panose="02040503050406030204" pitchFamily="18" charset="0"/>
                            </a:rPr>
                            <m:t>𝑅</m:t>
                          </m:r>
                        </m:den>
                      </m:f>
                    </m:oMath>
                  </m:oMathPara>
                </a14:m>
                <a:endParaRPr lang="en-IN" dirty="0"/>
              </a:p>
            </p:txBody>
          </p:sp>
        </mc:Choice>
        <mc:Fallback xmlns="">
          <p:sp>
            <p:nvSpPr>
              <p:cNvPr id="31" name="TextBox 30">
                <a:extLst>
                  <a:ext uri="{FF2B5EF4-FFF2-40B4-BE49-F238E27FC236}">
                    <a16:creationId xmlns:a16="http://schemas.microsoft.com/office/drawing/2014/main" id="{43F8D3B5-C869-880D-0EEB-62B1FAB7D07B}"/>
                  </a:ext>
                </a:extLst>
              </p:cNvPr>
              <p:cNvSpPr txBox="1">
                <a:spLocks noRot="1" noChangeAspect="1" noMove="1" noResize="1" noEditPoints="1" noAdjustHandles="1" noChangeArrowheads="1" noChangeShapeType="1" noTextEdit="1"/>
              </p:cNvSpPr>
              <p:nvPr/>
            </p:nvSpPr>
            <p:spPr>
              <a:xfrm>
                <a:off x="685800" y="2973275"/>
                <a:ext cx="355610" cy="629981"/>
              </a:xfrm>
              <a:prstGeom prst="rect">
                <a:avLst/>
              </a:prstGeom>
              <a:blipFill>
                <a:blip r:embed="rId4"/>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1328883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circle(in)">
                                      <p:cBhvr>
                                        <p:cTn id="7" dur="125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ppt_x"/>
                                          </p:val>
                                        </p:tav>
                                        <p:tav tm="100000">
                                          <p:val>
                                            <p:strVal val="#ppt_x"/>
                                          </p:val>
                                        </p:tav>
                                      </p:tavLst>
                                    </p:anim>
                                    <p:anim calcmode="lin" valueType="num">
                                      <p:cBhvr additive="base">
                                        <p:cTn id="13"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5CA54CA2-49B2-F01E-D59E-5323CE5B87E5}"/>
              </a:ext>
            </a:extLst>
          </p:cNvPr>
          <p:cNvSpPr>
            <a:spLocks noGrp="1" noChangeArrowheads="1"/>
          </p:cNvSpPr>
          <p:nvPr>
            <p:ph type="title"/>
          </p:nvPr>
        </p:nvSpPr>
        <p:spPr>
          <a:xfrm>
            <a:off x="228600" y="342900"/>
            <a:ext cx="7772400" cy="609600"/>
          </a:xfrm>
        </p:spPr>
        <p:txBody>
          <a:bodyPr/>
          <a:lstStyle/>
          <a:p>
            <a:r>
              <a:rPr lang="en-US" altLang="en-US" sz="2800" dirty="0"/>
              <a:t>Internal Energy: </a:t>
            </a:r>
            <a:r>
              <a:rPr lang="en-US" altLang="en-US" sz="2800" i="1" dirty="0"/>
              <a:t>U</a:t>
            </a:r>
          </a:p>
        </p:txBody>
      </p:sp>
      <p:sp>
        <p:nvSpPr>
          <p:cNvPr id="24579" name="Rectangle 3">
            <a:extLst>
              <a:ext uri="{FF2B5EF4-FFF2-40B4-BE49-F238E27FC236}">
                <a16:creationId xmlns:a16="http://schemas.microsoft.com/office/drawing/2014/main" id="{0C3A8216-85A5-5B88-FA88-FEB1E6205AFF}"/>
              </a:ext>
            </a:extLst>
          </p:cNvPr>
          <p:cNvSpPr>
            <a:spLocks noGrp="1" noChangeArrowheads="1"/>
          </p:cNvSpPr>
          <p:nvPr>
            <p:ph type="body" idx="1"/>
          </p:nvPr>
        </p:nvSpPr>
        <p:spPr>
          <a:xfrm>
            <a:off x="685800" y="1524000"/>
            <a:ext cx="7772400" cy="4572000"/>
          </a:xfrm>
        </p:spPr>
        <p:txBody>
          <a:bodyPr/>
          <a:lstStyle/>
          <a:p>
            <a:r>
              <a:rPr lang="en-US" altLang="en-US" sz="2400" dirty="0"/>
              <a:t>This energy is defined as the energy associated with the random, disordered motion of molecules and due to intermolecular forces. </a:t>
            </a:r>
          </a:p>
          <a:p>
            <a:r>
              <a:rPr lang="en-US" altLang="en-US" sz="2400" dirty="0"/>
              <a:t>It is separated in scale from the macroscopic ordered energy associated with moving or stationary objects; </a:t>
            </a:r>
          </a:p>
          <a:p>
            <a:r>
              <a:rPr lang="en-US" altLang="en-US" sz="2400" dirty="0"/>
              <a:t>It refers to the invisible microscopic energy on the atomic and molecular scales. </a:t>
            </a:r>
          </a:p>
          <a:p>
            <a:r>
              <a:rPr lang="en-US" altLang="en-US" sz="2400" dirty="0"/>
              <a:t>Popularly known as Internal Energy, </a:t>
            </a:r>
            <a:r>
              <a:rPr lang="en-US" altLang="en-US" sz="2400" i="1" dirty="0"/>
              <a:t>U</a:t>
            </a:r>
            <a:r>
              <a:rPr lang="en-US" altLang="en-US" sz="2400" dirty="0"/>
              <a:t>.</a:t>
            </a:r>
          </a:p>
        </p:txBody>
      </p:sp>
      <p:grpSp>
        <p:nvGrpSpPr>
          <p:cNvPr id="2" name="Group 38">
            <a:extLst>
              <a:ext uri="{FF2B5EF4-FFF2-40B4-BE49-F238E27FC236}">
                <a16:creationId xmlns:a16="http://schemas.microsoft.com/office/drawing/2014/main" id="{92A80B79-595F-F38D-E613-32B5CAC3473A}"/>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85C498A7-B961-41FC-6512-191ECAE10AEF}"/>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09B7130C-DA7F-C8E2-7454-FB98286951FD}"/>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DACED131-8DAC-8A84-1952-DE69D7A0CFF9}"/>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E5190A27-6E2B-45E1-9DBE-BC6425A0991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A8191DA0-877D-A277-32B3-31C75530D43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E6B3917D-1796-AB99-59B0-30455DAC5ECD}"/>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39A3F02C-9F91-543F-F27C-7DBA5172D39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FCFFD69C-5E67-6356-0AA8-AD82212288E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160EA9FE-A6EE-4BCC-700F-2E9918FF08C2}"/>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26082B94-B61D-010C-7CC9-300C19BF416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F38AE3B5-F68D-2EDB-2758-1D00FBDCFAF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D1557D48-C183-C9D2-93A7-B4758A8B5659}"/>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3E3F82CD-EC3D-129F-0B2B-E98513944DB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F4509362-ECC1-4963-4001-49FB96FFB60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79669BBA-B12E-1806-A62E-AD9586C3195C}"/>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4AC0C7CA-2473-0420-4390-D23CC23BDF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dissolve">
                                      <p:cBhvr>
                                        <p:cTn id="7" dur="500"/>
                                        <p:tgtEl>
                                          <p:spTgt spid="24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dissolve">
                                      <p:cBhvr>
                                        <p:cTn id="12" dur="500"/>
                                        <p:tgtEl>
                                          <p:spTgt spid="2457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dissolve">
                                      <p:cBhvr>
                                        <p:cTn id="17" dur="500"/>
                                        <p:tgtEl>
                                          <p:spTgt spid="2457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4579">
                                            <p:txEl>
                                              <p:pRg st="3" end="3"/>
                                            </p:txEl>
                                          </p:spTgt>
                                        </p:tgtEl>
                                        <p:attrNameLst>
                                          <p:attrName>style.visibility</p:attrName>
                                        </p:attrNameLst>
                                      </p:cBhvr>
                                      <p:to>
                                        <p:strVal val="visible"/>
                                      </p:to>
                                    </p:set>
                                    <p:animEffect transition="in" filter="dissolve">
                                      <p:cBhvr>
                                        <p:cTn id="22" dur="500"/>
                                        <p:tgtEl>
                                          <p:spTgt spid="245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a:extLst>
              <a:ext uri="{FF2B5EF4-FFF2-40B4-BE49-F238E27FC236}">
                <a16:creationId xmlns:a16="http://schemas.microsoft.com/office/drawing/2014/main" id="{C70EECEC-7C97-9A52-467A-68AC05F06101}"/>
              </a:ext>
            </a:extLst>
          </p:cNvPr>
          <p:cNvSpPr>
            <a:spLocks noGrp="1" noChangeArrowheads="1"/>
          </p:cNvSpPr>
          <p:nvPr>
            <p:ph type="title"/>
          </p:nvPr>
        </p:nvSpPr>
        <p:spPr>
          <a:xfrm>
            <a:off x="914400" y="228600"/>
            <a:ext cx="7772400" cy="609600"/>
          </a:xfrm>
        </p:spPr>
        <p:txBody>
          <a:bodyPr/>
          <a:lstStyle/>
          <a:p>
            <a:r>
              <a:rPr lang="en-US" altLang="en-US" sz="2800" b="1"/>
              <a:t>Internal (Microscopic) Energy </a:t>
            </a:r>
          </a:p>
        </p:txBody>
      </p:sp>
      <p:sp>
        <p:nvSpPr>
          <p:cNvPr id="25603" name="Rectangle 3">
            <a:extLst>
              <a:ext uri="{FF2B5EF4-FFF2-40B4-BE49-F238E27FC236}">
                <a16:creationId xmlns:a16="http://schemas.microsoft.com/office/drawing/2014/main" id="{4DA330D5-3EC5-326D-9E02-0130426FDF87}"/>
              </a:ext>
            </a:extLst>
          </p:cNvPr>
          <p:cNvSpPr>
            <a:spLocks noGrp="1" noChangeArrowheads="1"/>
          </p:cNvSpPr>
          <p:nvPr>
            <p:ph type="body" idx="1"/>
          </p:nvPr>
        </p:nvSpPr>
        <p:spPr>
          <a:xfrm>
            <a:off x="457200" y="1143000"/>
            <a:ext cx="4572000" cy="2905125"/>
          </a:xfrm>
        </p:spPr>
        <p:txBody>
          <a:bodyPr/>
          <a:lstStyle/>
          <a:p>
            <a:r>
              <a:rPr lang="en-US" altLang="en-US" sz="2400" dirty="0"/>
              <a:t>Internal energy involves energy on the microscopic scale. </a:t>
            </a:r>
          </a:p>
          <a:p>
            <a:r>
              <a:rPr lang="en-US" altLang="en-US" sz="2400" dirty="0"/>
              <a:t>For an ideal monoatomic gas, this is just the translational kinetic energy of the linear motion of the "hard sphere" type atoms</a:t>
            </a:r>
          </a:p>
        </p:txBody>
      </p:sp>
      <p:pic>
        <p:nvPicPr>
          <p:cNvPr id="4101" name="Picture 4" descr="http://hyperphysics.phy-astr.gsu.edu/hbase/thermo/imgheat/mceng.gif">
            <a:extLst>
              <a:ext uri="{FF2B5EF4-FFF2-40B4-BE49-F238E27FC236}">
                <a16:creationId xmlns:a16="http://schemas.microsoft.com/office/drawing/2014/main" id="{62F3BC5E-9B58-6B0D-B62C-0FDAF6F793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600200"/>
            <a:ext cx="42672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reeform 5">
            <a:extLst>
              <a:ext uri="{FF2B5EF4-FFF2-40B4-BE49-F238E27FC236}">
                <a16:creationId xmlns:a16="http://schemas.microsoft.com/office/drawing/2014/main" id="{8C360104-CC18-41CE-C984-D7ACD3AF3693}"/>
              </a:ext>
            </a:extLst>
          </p:cNvPr>
          <p:cNvSpPr>
            <a:spLocks/>
          </p:cNvSpPr>
          <p:nvPr/>
        </p:nvSpPr>
        <p:spPr bwMode="auto">
          <a:xfrm>
            <a:off x="4619625" y="2155825"/>
            <a:ext cx="2678113" cy="1327150"/>
          </a:xfrm>
          <a:custGeom>
            <a:avLst/>
            <a:gdLst>
              <a:gd name="T0" fmla="*/ 198430 w 2677885"/>
              <a:gd name="T1" fmla="*/ 470427 h 1328057"/>
              <a:gd name="T2" fmla="*/ 1389010 w 2677885"/>
              <a:gd name="T3" fmla="*/ 528326 h 1328057"/>
              <a:gd name="T4" fmla="*/ 1969778 w 2677885"/>
              <a:gd name="T5" fmla="*/ 65135 h 1328057"/>
              <a:gd name="T6" fmla="*/ 2565063 w 2677885"/>
              <a:gd name="T7" fmla="*/ 137510 h 1328057"/>
              <a:gd name="T8" fmla="*/ 2652181 w 2677885"/>
              <a:gd name="T9" fmla="*/ 890193 h 1328057"/>
              <a:gd name="T10" fmla="*/ 2477952 w 2677885"/>
              <a:gd name="T11" fmla="*/ 1266534 h 1328057"/>
              <a:gd name="T12" fmla="*/ 1650355 w 2677885"/>
              <a:gd name="T13" fmla="*/ 1237586 h 1328057"/>
              <a:gd name="T14" fmla="*/ 575929 w 2677885"/>
              <a:gd name="T15" fmla="*/ 1165212 h 1328057"/>
              <a:gd name="T16" fmla="*/ 198430 w 2677885"/>
              <a:gd name="T17" fmla="*/ 991515 h 1328057"/>
              <a:gd name="T18" fmla="*/ 198430 w 2677885"/>
              <a:gd name="T19" fmla="*/ 470427 h 13280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77885"/>
              <a:gd name="T31" fmla="*/ 0 h 1328057"/>
              <a:gd name="T32" fmla="*/ 2677885 w 2677885"/>
              <a:gd name="T33" fmla="*/ 1328057 h 132805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77885" h="1328057">
                <a:moveTo>
                  <a:pt x="198362" y="471715"/>
                </a:moveTo>
                <a:cubicBezTo>
                  <a:pt x="396724" y="394306"/>
                  <a:pt x="1093409" y="597505"/>
                  <a:pt x="1388533" y="529772"/>
                </a:cubicBezTo>
                <a:cubicBezTo>
                  <a:pt x="1683657" y="462039"/>
                  <a:pt x="1773162" y="130629"/>
                  <a:pt x="1969105" y="65315"/>
                </a:cubicBezTo>
                <a:cubicBezTo>
                  <a:pt x="2165048" y="1"/>
                  <a:pt x="2450495" y="0"/>
                  <a:pt x="2564190" y="137886"/>
                </a:cubicBezTo>
                <a:cubicBezTo>
                  <a:pt x="2677885" y="275772"/>
                  <a:pt x="2665790" y="703943"/>
                  <a:pt x="2651276" y="892629"/>
                </a:cubicBezTo>
                <a:cubicBezTo>
                  <a:pt x="2636762" y="1081315"/>
                  <a:pt x="2644019" y="1211943"/>
                  <a:pt x="2477105" y="1270000"/>
                </a:cubicBezTo>
                <a:cubicBezTo>
                  <a:pt x="2310191" y="1328057"/>
                  <a:pt x="1966685" y="1257905"/>
                  <a:pt x="1649790" y="1240972"/>
                </a:cubicBezTo>
                <a:cubicBezTo>
                  <a:pt x="1332895" y="1224039"/>
                  <a:pt x="817638" y="1209524"/>
                  <a:pt x="575733" y="1168400"/>
                </a:cubicBezTo>
                <a:cubicBezTo>
                  <a:pt x="333828" y="1127276"/>
                  <a:pt x="258838" y="1112762"/>
                  <a:pt x="198362" y="994229"/>
                </a:cubicBezTo>
                <a:cubicBezTo>
                  <a:pt x="137886" y="875696"/>
                  <a:pt x="0" y="549125"/>
                  <a:pt x="198362" y="471715"/>
                </a:cubicBezTo>
                <a:close/>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IN"/>
          </a:p>
        </p:txBody>
      </p:sp>
      <p:sp>
        <p:nvSpPr>
          <p:cNvPr id="7" name="Freeform 6">
            <a:extLst>
              <a:ext uri="{FF2B5EF4-FFF2-40B4-BE49-F238E27FC236}">
                <a16:creationId xmlns:a16="http://schemas.microsoft.com/office/drawing/2014/main" id="{4DDAEA55-35E6-5D77-131E-E9E79FD4CA5E}"/>
              </a:ext>
            </a:extLst>
          </p:cNvPr>
          <p:cNvSpPr>
            <a:spLocks/>
          </p:cNvSpPr>
          <p:nvPr/>
        </p:nvSpPr>
        <p:spPr bwMode="auto">
          <a:xfrm>
            <a:off x="4630738" y="2165350"/>
            <a:ext cx="3371850" cy="1804988"/>
          </a:xfrm>
          <a:custGeom>
            <a:avLst/>
            <a:gdLst>
              <a:gd name="T0" fmla="*/ 391746 w 3372152"/>
              <a:gd name="T1" fmla="*/ 1769809 h 1804609"/>
              <a:gd name="T2" fmla="*/ 2626143 w 3372152"/>
              <a:gd name="T3" fmla="*/ 1668123 h 1804609"/>
              <a:gd name="T4" fmla="*/ 3264546 w 3372152"/>
              <a:gd name="T5" fmla="*/ 1275910 h 1804609"/>
              <a:gd name="T6" fmla="*/ 3264546 w 3372152"/>
              <a:gd name="T7" fmla="*/ 302637 h 1804609"/>
              <a:gd name="T8" fmla="*/ 3250033 w 3372152"/>
              <a:gd name="T9" fmla="*/ 55686 h 1804609"/>
              <a:gd name="T10" fmla="*/ 2611636 w 3372152"/>
              <a:gd name="T11" fmla="*/ 70212 h 1804609"/>
              <a:gd name="T12" fmla="*/ 2582615 w 3372152"/>
              <a:gd name="T13" fmla="*/ 476952 h 1804609"/>
              <a:gd name="T14" fmla="*/ 2495561 w 3372152"/>
              <a:gd name="T15" fmla="*/ 1072538 h 1804609"/>
              <a:gd name="T16" fmla="*/ 1741090 w 3372152"/>
              <a:gd name="T17" fmla="*/ 1188752 h 1804609"/>
              <a:gd name="T18" fmla="*/ 638401 w 3372152"/>
              <a:gd name="T19" fmla="*/ 1130645 h 1804609"/>
              <a:gd name="T20" fmla="*/ 290182 w 3372152"/>
              <a:gd name="T21" fmla="*/ 1130645 h 1804609"/>
              <a:gd name="T22" fmla="*/ 275672 w 3372152"/>
              <a:gd name="T23" fmla="*/ 1450227 h 1804609"/>
              <a:gd name="T24" fmla="*/ 391746 w 3372152"/>
              <a:gd name="T25" fmla="*/ 1769809 h 18046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72152"/>
              <a:gd name="T40" fmla="*/ 0 h 1804609"/>
              <a:gd name="T41" fmla="*/ 3372152 w 3372152"/>
              <a:gd name="T42" fmla="*/ 1804609 h 180460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72152" h="1804609">
                <a:moveTo>
                  <a:pt x="391886" y="1768323"/>
                </a:moveTo>
                <a:cubicBezTo>
                  <a:pt x="783772" y="1804609"/>
                  <a:pt x="2148115" y="1748971"/>
                  <a:pt x="2627086" y="1666723"/>
                </a:cubicBezTo>
                <a:cubicBezTo>
                  <a:pt x="3106057" y="1584475"/>
                  <a:pt x="3159276" y="1502228"/>
                  <a:pt x="3265714" y="1274838"/>
                </a:cubicBezTo>
                <a:cubicBezTo>
                  <a:pt x="3372152" y="1047448"/>
                  <a:pt x="3268133" y="505581"/>
                  <a:pt x="3265714" y="302381"/>
                </a:cubicBezTo>
                <a:cubicBezTo>
                  <a:pt x="3263295" y="99181"/>
                  <a:pt x="3360057" y="94343"/>
                  <a:pt x="3251200" y="55638"/>
                </a:cubicBezTo>
                <a:cubicBezTo>
                  <a:pt x="3142343" y="16933"/>
                  <a:pt x="2723848" y="0"/>
                  <a:pt x="2612572" y="70152"/>
                </a:cubicBezTo>
                <a:cubicBezTo>
                  <a:pt x="2501296" y="140304"/>
                  <a:pt x="2602895" y="309638"/>
                  <a:pt x="2583543" y="476552"/>
                </a:cubicBezTo>
                <a:cubicBezTo>
                  <a:pt x="2564191" y="643466"/>
                  <a:pt x="2636762" y="953105"/>
                  <a:pt x="2496457" y="1071638"/>
                </a:cubicBezTo>
                <a:cubicBezTo>
                  <a:pt x="2356152" y="1190171"/>
                  <a:pt x="2051352" y="1178076"/>
                  <a:pt x="1741714" y="1187752"/>
                </a:cubicBezTo>
                <a:cubicBezTo>
                  <a:pt x="1432076" y="1197428"/>
                  <a:pt x="880534" y="1139371"/>
                  <a:pt x="638629" y="1129695"/>
                </a:cubicBezTo>
                <a:cubicBezTo>
                  <a:pt x="396724" y="1120019"/>
                  <a:pt x="350762" y="1076476"/>
                  <a:pt x="290286" y="1129695"/>
                </a:cubicBezTo>
                <a:cubicBezTo>
                  <a:pt x="229810" y="1182914"/>
                  <a:pt x="251582" y="1342571"/>
                  <a:pt x="275772" y="1449009"/>
                </a:cubicBezTo>
                <a:cubicBezTo>
                  <a:pt x="299963" y="1555447"/>
                  <a:pt x="0" y="1732037"/>
                  <a:pt x="391886" y="1768323"/>
                </a:cubicBezTo>
                <a:close/>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IN"/>
          </a:p>
        </p:txBody>
      </p:sp>
      <p:sp>
        <p:nvSpPr>
          <p:cNvPr id="8" name="Freeform 7">
            <a:extLst>
              <a:ext uri="{FF2B5EF4-FFF2-40B4-BE49-F238E27FC236}">
                <a16:creationId xmlns:a16="http://schemas.microsoft.com/office/drawing/2014/main" id="{375640B2-2E1A-2F12-C207-171865F45B05}"/>
              </a:ext>
            </a:extLst>
          </p:cNvPr>
          <p:cNvSpPr>
            <a:spLocks/>
          </p:cNvSpPr>
          <p:nvPr/>
        </p:nvSpPr>
        <p:spPr bwMode="auto">
          <a:xfrm>
            <a:off x="4752975" y="2068513"/>
            <a:ext cx="4403725" cy="4046537"/>
          </a:xfrm>
          <a:custGeom>
            <a:avLst/>
            <a:gdLst>
              <a:gd name="T0" fmla="*/ 108962 w 4402667"/>
              <a:gd name="T1" fmla="*/ 1922139 h 4047066"/>
              <a:gd name="T2" fmla="*/ 1561791 w 4402667"/>
              <a:gd name="T3" fmla="*/ 1936645 h 4047066"/>
              <a:gd name="T4" fmla="*/ 2578769 w 4402667"/>
              <a:gd name="T5" fmla="*/ 1936645 h 4047066"/>
              <a:gd name="T6" fmla="*/ 3130844 w 4402667"/>
              <a:gd name="T7" fmla="*/ 1153281 h 4047066"/>
              <a:gd name="T8" fmla="*/ 3130844 w 4402667"/>
              <a:gd name="T9" fmla="*/ 166826 h 4047066"/>
              <a:gd name="T10" fmla="*/ 3813672 w 4402667"/>
              <a:gd name="T11" fmla="*/ 152320 h 4047066"/>
              <a:gd name="T12" fmla="*/ 4031597 w 4402667"/>
              <a:gd name="T13" fmla="*/ 747093 h 4047066"/>
              <a:gd name="T14" fmla="*/ 4220465 w 4402667"/>
              <a:gd name="T15" fmla="*/ 993708 h 4047066"/>
              <a:gd name="T16" fmla="*/ 4365740 w 4402667"/>
              <a:gd name="T17" fmla="*/ 1878616 h 4047066"/>
              <a:gd name="T18" fmla="*/ 3973485 w 4402667"/>
              <a:gd name="T19" fmla="*/ 2763523 h 4047066"/>
              <a:gd name="T20" fmla="*/ 3900841 w 4402667"/>
              <a:gd name="T21" fmla="*/ 3996590 h 4047066"/>
              <a:gd name="T22" fmla="*/ 2230089 w 4402667"/>
              <a:gd name="T23" fmla="*/ 3053657 h 4047066"/>
              <a:gd name="T24" fmla="*/ 385001 w 4402667"/>
              <a:gd name="T25" fmla="*/ 3053657 h 4047066"/>
              <a:gd name="T26" fmla="*/ 36322 w 4402667"/>
              <a:gd name="T27" fmla="*/ 2371844 h 4047066"/>
              <a:gd name="T28" fmla="*/ 167075 w 4402667"/>
              <a:gd name="T29" fmla="*/ 1907632 h 404706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402667"/>
              <a:gd name="T46" fmla="*/ 0 h 4047066"/>
              <a:gd name="T47" fmla="*/ 4402667 w 4402667"/>
              <a:gd name="T48" fmla="*/ 4047066 h 404706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402667" h="4047066">
                <a:moveTo>
                  <a:pt x="108858" y="1923143"/>
                </a:moveTo>
                <a:lnTo>
                  <a:pt x="1560286" y="1937657"/>
                </a:lnTo>
                <a:cubicBezTo>
                  <a:pt x="1971524" y="1940076"/>
                  <a:pt x="2315029" y="2068286"/>
                  <a:pt x="2576286" y="1937657"/>
                </a:cubicBezTo>
                <a:cubicBezTo>
                  <a:pt x="2837543" y="1807028"/>
                  <a:pt x="3035905" y="1449009"/>
                  <a:pt x="3127829" y="1153885"/>
                </a:cubicBezTo>
                <a:cubicBezTo>
                  <a:pt x="3219753" y="858761"/>
                  <a:pt x="3014134" y="333828"/>
                  <a:pt x="3127829" y="166914"/>
                </a:cubicBezTo>
                <a:cubicBezTo>
                  <a:pt x="3241524" y="0"/>
                  <a:pt x="3660020" y="55638"/>
                  <a:pt x="3810001" y="152400"/>
                </a:cubicBezTo>
                <a:cubicBezTo>
                  <a:pt x="3959982" y="249162"/>
                  <a:pt x="3959982" y="607180"/>
                  <a:pt x="4027715" y="747485"/>
                </a:cubicBezTo>
                <a:cubicBezTo>
                  <a:pt x="4095448" y="887790"/>
                  <a:pt x="4160763" y="805542"/>
                  <a:pt x="4216401" y="994228"/>
                </a:cubicBezTo>
                <a:cubicBezTo>
                  <a:pt x="4272039" y="1182914"/>
                  <a:pt x="4402667" y="1584476"/>
                  <a:pt x="4361543" y="1879600"/>
                </a:cubicBezTo>
                <a:cubicBezTo>
                  <a:pt x="4320419" y="2174724"/>
                  <a:pt x="4047067" y="2411790"/>
                  <a:pt x="3969658" y="2764971"/>
                </a:cubicBezTo>
                <a:cubicBezTo>
                  <a:pt x="3892249" y="3118152"/>
                  <a:pt x="4187372" y="3950304"/>
                  <a:pt x="3897086" y="3998685"/>
                </a:cubicBezTo>
                <a:cubicBezTo>
                  <a:pt x="3606800" y="4047066"/>
                  <a:pt x="2813353" y="3212495"/>
                  <a:pt x="2227943" y="3055257"/>
                </a:cubicBezTo>
                <a:cubicBezTo>
                  <a:pt x="1642534" y="2898019"/>
                  <a:pt x="749905" y="3168952"/>
                  <a:pt x="384629" y="3055257"/>
                </a:cubicBezTo>
                <a:cubicBezTo>
                  <a:pt x="19353" y="2941562"/>
                  <a:pt x="72572" y="2564190"/>
                  <a:pt x="36286" y="2373085"/>
                </a:cubicBezTo>
                <a:cubicBezTo>
                  <a:pt x="0" y="2181980"/>
                  <a:pt x="83457" y="2045304"/>
                  <a:pt x="166915" y="1908628"/>
                </a:cubicBezTo>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IN"/>
          </a:p>
        </p:txBody>
      </p:sp>
      <p:sp>
        <p:nvSpPr>
          <p:cNvPr id="9" name="Rectangle 3">
            <a:extLst>
              <a:ext uri="{FF2B5EF4-FFF2-40B4-BE49-F238E27FC236}">
                <a16:creationId xmlns:a16="http://schemas.microsoft.com/office/drawing/2014/main" id="{A69136DF-2403-286E-7C05-D4A91097FBEA}"/>
              </a:ext>
            </a:extLst>
          </p:cNvPr>
          <p:cNvSpPr txBox="1">
            <a:spLocks noChangeArrowheads="1"/>
          </p:cNvSpPr>
          <p:nvPr/>
        </p:nvSpPr>
        <p:spPr bwMode="auto">
          <a:xfrm>
            <a:off x="457200" y="3962400"/>
            <a:ext cx="4572000" cy="1295400"/>
          </a:xfrm>
          <a:prstGeom prst="rect">
            <a:avLst/>
          </a:prstGeom>
          <a:noFill/>
          <a:ln w="9525">
            <a:noFill/>
            <a:miter lim="800000"/>
            <a:headEnd/>
            <a:tailEnd/>
          </a:ln>
        </p:spPr>
        <p:txBody>
          <a:bodyPr/>
          <a:lstStyle/>
          <a:p>
            <a:pPr marL="342900" indent="-342900" eaLnBrk="0" hangingPunct="0">
              <a:spcBef>
                <a:spcPct val="20000"/>
              </a:spcBef>
              <a:buFontTx/>
              <a:buChar char="•"/>
              <a:defRPr/>
            </a:pPr>
            <a:r>
              <a:rPr lang="en-US" i="0" kern="0" dirty="0">
                <a:latin typeface="+mn-lt"/>
              </a:rPr>
              <a:t>For polyatomic gases there is rotational and vibrational kinetic energy as well. </a:t>
            </a:r>
          </a:p>
        </p:txBody>
      </p:sp>
      <p:sp>
        <p:nvSpPr>
          <p:cNvPr id="10" name="Rectangle 3">
            <a:extLst>
              <a:ext uri="{FF2B5EF4-FFF2-40B4-BE49-F238E27FC236}">
                <a16:creationId xmlns:a16="http://schemas.microsoft.com/office/drawing/2014/main" id="{0A2BEA6D-A483-4D12-1380-6E0935F6CBC0}"/>
              </a:ext>
            </a:extLst>
          </p:cNvPr>
          <p:cNvSpPr txBox="1">
            <a:spLocks noChangeArrowheads="1"/>
          </p:cNvSpPr>
          <p:nvPr/>
        </p:nvSpPr>
        <p:spPr bwMode="auto">
          <a:xfrm>
            <a:off x="381000" y="5181600"/>
            <a:ext cx="4572000" cy="1676400"/>
          </a:xfrm>
          <a:prstGeom prst="rect">
            <a:avLst/>
          </a:prstGeom>
          <a:noFill/>
          <a:ln w="9525">
            <a:noFill/>
            <a:miter lim="800000"/>
            <a:headEnd/>
            <a:tailEnd/>
          </a:ln>
        </p:spPr>
        <p:txBody>
          <a:bodyPr/>
          <a:lstStyle/>
          <a:p>
            <a:pPr marL="342900" indent="-342900" eaLnBrk="0" hangingPunct="0">
              <a:spcBef>
                <a:spcPct val="20000"/>
              </a:spcBef>
              <a:buFontTx/>
              <a:buChar char="•"/>
              <a:defRPr/>
            </a:pPr>
            <a:r>
              <a:rPr lang="en-US" i="0" kern="0" dirty="0">
                <a:latin typeface="+mn-lt"/>
              </a:rPr>
              <a:t>Then in liquids and solids there is potential energy associated with the intermolecular attractive forces. </a:t>
            </a:r>
          </a:p>
        </p:txBody>
      </p:sp>
      <p:sp>
        <p:nvSpPr>
          <p:cNvPr id="11" name="Rectangle 10">
            <a:extLst>
              <a:ext uri="{FF2B5EF4-FFF2-40B4-BE49-F238E27FC236}">
                <a16:creationId xmlns:a16="http://schemas.microsoft.com/office/drawing/2014/main" id="{815B0777-A9BA-435F-E8E5-1693EF16D558}"/>
              </a:ext>
            </a:extLst>
          </p:cNvPr>
          <p:cNvSpPr>
            <a:spLocks noChangeArrowheads="1"/>
          </p:cNvSpPr>
          <p:nvPr/>
        </p:nvSpPr>
        <p:spPr bwMode="auto">
          <a:xfrm>
            <a:off x="6172200" y="1676400"/>
            <a:ext cx="2667000" cy="4572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nvGrpSpPr>
          <p:cNvPr id="2" name="Group 38">
            <a:extLst>
              <a:ext uri="{FF2B5EF4-FFF2-40B4-BE49-F238E27FC236}">
                <a16:creationId xmlns:a16="http://schemas.microsoft.com/office/drawing/2014/main" id="{8D80AABB-529D-AE89-B3DA-C9AD813829AA}"/>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BDC2F475-5C9A-17F3-C4AF-E1AB3C95C68E}"/>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8FF45970-DB93-38CA-648C-5AA3CE1B6E6A}"/>
                  </a:ext>
                </a:extLst>
              </p:cNvPr>
              <p:cNvGrpSpPr>
                <a:grpSpLocks/>
              </p:cNvGrpSpPr>
              <p:nvPr/>
            </p:nvGrpSpPr>
            <p:grpSpPr bwMode="auto">
              <a:xfrm>
                <a:off x="0" y="0"/>
                <a:ext cx="9144000" cy="6858000"/>
                <a:chOff x="0" y="0"/>
                <a:chExt cx="5760" cy="4320"/>
              </a:xfrm>
            </p:grpSpPr>
            <p:grpSp>
              <p:nvGrpSpPr>
                <p:cNvPr id="13" name="Group 9">
                  <a:extLst>
                    <a:ext uri="{FF2B5EF4-FFF2-40B4-BE49-F238E27FC236}">
                      <a16:creationId xmlns:a16="http://schemas.microsoft.com/office/drawing/2014/main" id="{1DA7CD97-0655-6FB0-96A3-476E74E7E3BD}"/>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B6A4F001-73BF-0454-CD61-9BBE3DC2146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34DB846D-F591-8B00-28C4-339CF436A7F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D1598F9F-2AEC-0378-D871-105410906379}"/>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E2271E7B-1CE1-0379-3140-7B29B070BE8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C6BC6918-2FF2-18BD-4314-485EF2F4924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32C7CC3E-7006-E565-50E0-CB5DC1E57BCC}"/>
                    </a:ext>
                  </a:extLst>
                </p:cNvPr>
                <p:cNvGrpSpPr>
                  <a:grpSpLocks/>
                </p:cNvGrpSpPr>
                <p:nvPr/>
              </p:nvGrpSpPr>
              <p:grpSpPr bwMode="auto">
                <a:xfrm>
                  <a:off x="144" y="0"/>
                  <a:ext cx="5616" cy="144"/>
                  <a:chOff x="96" y="-48"/>
                  <a:chExt cx="5520" cy="144"/>
                </a:xfrm>
              </p:grpSpPr>
              <p:sp>
                <p:nvSpPr>
                  <p:cNvPr id="19" name="Rectangle 16">
                    <a:extLst>
                      <a:ext uri="{FF2B5EF4-FFF2-40B4-BE49-F238E27FC236}">
                        <a16:creationId xmlns:a16="http://schemas.microsoft.com/office/drawing/2014/main" id="{DC8D4081-1E62-CAAB-40EE-C6696035594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7">
                    <a:extLst>
                      <a:ext uri="{FF2B5EF4-FFF2-40B4-BE49-F238E27FC236}">
                        <a16:creationId xmlns:a16="http://schemas.microsoft.com/office/drawing/2014/main" id="{C8EEE450-B50E-E5AD-2E00-60AFD76D6A1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F29F3997-84A4-34D1-F0E0-60428DC63970}"/>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BD647019-8CFB-C0C5-FF11-675E6EDB0A4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981F99E2-5250-ABCF-813E-40DC1B3271B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B81701BD-542A-4863-8C3D-90177F8C0EF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C41891FA-6619-F178-981E-DDDB392F61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dissolve">
                                      <p:cBhvr>
                                        <p:cTn id="7" dur="500"/>
                                        <p:tgtEl>
                                          <p:spTgt spid="256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603">
                                            <p:txEl>
                                              <p:pRg st="1" end="1"/>
                                            </p:txEl>
                                          </p:spTgt>
                                        </p:tgtEl>
                                        <p:attrNameLst>
                                          <p:attrName>style.visibility</p:attrName>
                                        </p:attrNameLst>
                                      </p:cBhvr>
                                      <p:to>
                                        <p:strVal val="visible"/>
                                      </p:to>
                                    </p:set>
                                    <p:animEffect transition="in" filter="dissolve">
                                      <p:cBhvr>
                                        <p:cTn id="12" dur="500"/>
                                        <p:tgtEl>
                                          <p:spTgt spid="256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grpId="0" nodeType="clickEffect">
                                  <p:stCondLst>
                                    <p:cond delay="0"/>
                                  </p:stCondLst>
                                  <p:childTnLst>
                                    <p:animEffect transition="out" filter="fade">
                                      <p:cBhvr>
                                        <p:cTn id="16" dur="2000"/>
                                        <p:tgtEl>
                                          <p:spTgt spid="11"/>
                                        </p:tgtEl>
                                      </p:cBhvr>
                                    </p:animEffect>
                                    <p:set>
                                      <p:cBhvr>
                                        <p:cTn id="17" dur="1" fill="hold">
                                          <p:stCondLst>
                                            <p:cond delay="1999"/>
                                          </p:stCondLst>
                                        </p:cTn>
                                        <p:tgtEl>
                                          <p:spTgt spid="11"/>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xit" presetSubtype="0" fill="hold" nodeType="clickEffect">
                                  <p:stCondLst>
                                    <p:cond delay="0"/>
                                  </p:stCondLst>
                                  <p:childTnLst>
                                    <p:animEffect transition="out" filter="fade">
                                      <p:cBhvr>
                                        <p:cTn id="21" dur="2000"/>
                                        <p:tgtEl>
                                          <p:spTgt spid="6"/>
                                        </p:tgtEl>
                                      </p:cBhvr>
                                    </p:animEffect>
                                    <p:set>
                                      <p:cBhvr>
                                        <p:cTn id="22" dur="1" fill="hold">
                                          <p:stCondLst>
                                            <p:cond delay="1999"/>
                                          </p:stCondLst>
                                        </p:cTn>
                                        <p:tgtEl>
                                          <p:spTgt spid="6"/>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dissolve">
                                      <p:cBhvr>
                                        <p:cTn id="27" dur="500"/>
                                        <p:tgtEl>
                                          <p:spTgt spid="9">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xit" presetSubtype="0" fill="hold" nodeType="clickEffect">
                                  <p:stCondLst>
                                    <p:cond delay="0"/>
                                  </p:stCondLst>
                                  <p:childTnLst>
                                    <p:animEffect transition="out" filter="fade">
                                      <p:cBhvr>
                                        <p:cTn id="31" dur="2000"/>
                                        <p:tgtEl>
                                          <p:spTgt spid="7"/>
                                        </p:tgtEl>
                                      </p:cBhvr>
                                    </p:animEffect>
                                    <p:set>
                                      <p:cBhvr>
                                        <p:cTn id="32" dur="1" fill="hold">
                                          <p:stCondLst>
                                            <p:cond delay="1999"/>
                                          </p:stCondLst>
                                        </p:cTn>
                                        <p:tgtEl>
                                          <p:spTgt spid="7"/>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0">
                                            <p:txEl>
                                              <p:pRg st="0" end="0"/>
                                            </p:txEl>
                                          </p:spTgt>
                                        </p:tgtEl>
                                        <p:attrNameLst>
                                          <p:attrName>style.visibility</p:attrName>
                                        </p:attrNameLst>
                                      </p:cBhvr>
                                      <p:to>
                                        <p:strVal val="visible"/>
                                      </p:to>
                                    </p:set>
                                    <p:animEffect transition="in" filter="dissolve">
                                      <p:cBhvr>
                                        <p:cTn id="37" dur="500"/>
                                        <p:tgtEl>
                                          <p:spTgt spid="10">
                                            <p:txEl>
                                              <p:pRg st="0" end="0"/>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xit" presetSubtype="0" fill="hold" nodeType="clickEffect">
                                  <p:stCondLst>
                                    <p:cond delay="0"/>
                                  </p:stCondLst>
                                  <p:childTnLst>
                                    <p:animEffect transition="out" filter="fade">
                                      <p:cBhvr>
                                        <p:cTn id="41" dur="2000"/>
                                        <p:tgtEl>
                                          <p:spTgt spid="8"/>
                                        </p:tgtEl>
                                      </p:cBhvr>
                                    </p:animEffect>
                                    <p:set>
                                      <p:cBhvr>
                                        <p:cTn id="42" dur="1" fill="hold">
                                          <p:stCondLst>
                                            <p:cond delay="1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P spid="9" grpId="0" build="p"/>
      <p:bldP spid="10" grpId="0" build="p"/>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90A229C2-6E00-22A1-3AF4-5F635D5A5F21}"/>
              </a:ext>
            </a:extLst>
          </p:cNvPr>
          <p:cNvSpPr>
            <a:spLocks noGrp="1" noChangeArrowheads="1"/>
          </p:cNvSpPr>
          <p:nvPr>
            <p:ph type="title"/>
          </p:nvPr>
        </p:nvSpPr>
        <p:spPr>
          <a:xfrm>
            <a:off x="685800" y="228600"/>
            <a:ext cx="7772400" cy="685800"/>
          </a:xfrm>
        </p:spPr>
        <p:txBody>
          <a:bodyPr/>
          <a:lstStyle/>
          <a:p>
            <a:r>
              <a:rPr lang="en-US" altLang="en-US" sz="2800"/>
              <a:t>Internal Energy</a:t>
            </a:r>
          </a:p>
        </p:txBody>
      </p:sp>
      <p:pic>
        <p:nvPicPr>
          <p:cNvPr id="14339" name="Picture 3" descr="http://hyperphysics.phy-astr.gsu.edu/hbase/thermo/imgheat/intex.gif">
            <a:extLst>
              <a:ext uri="{FF2B5EF4-FFF2-40B4-BE49-F238E27FC236}">
                <a16:creationId xmlns:a16="http://schemas.microsoft.com/office/drawing/2014/main" id="{8F249ACB-76F1-7128-B1D9-C314F96B05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24000"/>
            <a:ext cx="8001000" cy="476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EA727550-2264-3EA6-0504-0D04B14BC7D0}"/>
              </a:ext>
            </a:extLst>
          </p:cNvPr>
          <p:cNvSpPr>
            <a:spLocks noChangeArrowheads="1"/>
          </p:cNvSpPr>
          <p:nvPr/>
        </p:nvSpPr>
        <p:spPr bwMode="auto">
          <a:xfrm>
            <a:off x="533400" y="4267200"/>
            <a:ext cx="1828800" cy="1524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sp>
        <p:nvSpPr>
          <p:cNvPr id="5" name="Rectangle 4">
            <a:extLst>
              <a:ext uri="{FF2B5EF4-FFF2-40B4-BE49-F238E27FC236}">
                <a16:creationId xmlns:a16="http://schemas.microsoft.com/office/drawing/2014/main" id="{DEBC1122-A81C-F976-F2ED-3A68D1AB1DB7}"/>
              </a:ext>
            </a:extLst>
          </p:cNvPr>
          <p:cNvSpPr>
            <a:spLocks noChangeArrowheads="1"/>
          </p:cNvSpPr>
          <p:nvPr/>
        </p:nvSpPr>
        <p:spPr bwMode="auto">
          <a:xfrm>
            <a:off x="3429000" y="4495800"/>
            <a:ext cx="1219200" cy="12954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sp>
        <p:nvSpPr>
          <p:cNvPr id="6" name="Rectangle 5">
            <a:extLst>
              <a:ext uri="{FF2B5EF4-FFF2-40B4-BE49-F238E27FC236}">
                <a16:creationId xmlns:a16="http://schemas.microsoft.com/office/drawing/2014/main" id="{128A6E4E-8744-28C0-9B58-BE898F7ECD33}"/>
              </a:ext>
            </a:extLst>
          </p:cNvPr>
          <p:cNvSpPr>
            <a:spLocks noChangeArrowheads="1"/>
          </p:cNvSpPr>
          <p:nvPr/>
        </p:nvSpPr>
        <p:spPr bwMode="auto">
          <a:xfrm>
            <a:off x="4724400" y="3733800"/>
            <a:ext cx="2667000" cy="6096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sp>
        <p:nvSpPr>
          <p:cNvPr id="7" name="Rectangle 6">
            <a:extLst>
              <a:ext uri="{FF2B5EF4-FFF2-40B4-BE49-F238E27FC236}">
                <a16:creationId xmlns:a16="http://schemas.microsoft.com/office/drawing/2014/main" id="{DAE76CF3-52D7-BE6B-C997-0935DBB5648E}"/>
              </a:ext>
            </a:extLst>
          </p:cNvPr>
          <p:cNvSpPr>
            <a:spLocks noChangeArrowheads="1"/>
          </p:cNvSpPr>
          <p:nvPr/>
        </p:nvSpPr>
        <p:spPr bwMode="auto">
          <a:xfrm>
            <a:off x="4800600" y="4267200"/>
            <a:ext cx="2667000" cy="6096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sp>
        <p:nvSpPr>
          <p:cNvPr id="8" name="Rectangle 7">
            <a:extLst>
              <a:ext uri="{FF2B5EF4-FFF2-40B4-BE49-F238E27FC236}">
                <a16:creationId xmlns:a16="http://schemas.microsoft.com/office/drawing/2014/main" id="{9689EB20-09CD-8B1B-8366-ABE987A08F52}"/>
              </a:ext>
            </a:extLst>
          </p:cNvPr>
          <p:cNvSpPr>
            <a:spLocks noChangeArrowheads="1"/>
          </p:cNvSpPr>
          <p:nvPr/>
        </p:nvSpPr>
        <p:spPr bwMode="auto">
          <a:xfrm>
            <a:off x="6019800" y="2286000"/>
            <a:ext cx="2667000" cy="1524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sp>
        <p:nvSpPr>
          <p:cNvPr id="14345" name="Rectangle 8">
            <a:extLst>
              <a:ext uri="{FF2B5EF4-FFF2-40B4-BE49-F238E27FC236}">
                <a16:creationId xmlns:a16="http://schemas.microsoft.com/office/drawing/2014/main" id="{52F9291C-E87C-0E17-C7EF-9747A5BDDEE2}"/>
              </a:ext>
            </a:extLst>
          </p:cNvPr>
          <p:cNvSpPr>
            <a:spLocks noChangeArrowheads="1"/>
          </p:cNvSpPr>
          <p:nvPr/>
        </p:nvSpPr>
        <p:spPr bwMode="auto">
          <a:xfrm>
            <a:off x="4953000" y="4800600"/>
            <a:ext cx="3429000" cy="14478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sp>
        <p:nvSpPr>
          <p:cNvPr id="10" name="Rectangle 9">
            <a:extLst>
              <a:ext uri="{FF2B5EF4-FFF2-40B4-BE49-F238E27FC236}">
                <a16:creationId xmlns:a16="http://schemas.microsoft.com/office/drawing/2014/main" id="{18366F54-5699-D313-3008-CACB7169FA99}"/>
              </a:ext>
            </a:extLst>
          </p:cNvPr>
          <p:cNvSpPr>
            <a:spLocks noChangeArrowheads="1"/>
          </p:cNvSpPr>
          <p:nvPr/>
        </p:nvSpPr>
        <p:spPr bwMode="auto">
          <a:xfrm>
            <a:off x="914400" y="2895600"/>
            <a:ext cx="1600200" cy="1524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sp>
        <p:nvSpPr>
          <p:cNvPr id="11" name="Rectangle 10">
            <a:extLst>
              <a:ext uri="{FF2B5EF4-FFF2-40B4-BE49-F238E27FC236}">
                <a16:creationId xmlns:a16="http://schemas.microsoft.com/office/drawing/2014/main" id="{17EB2845-81D2-DC30-E604-2956C35B37DB}"/>
              </a:ext>
            </a:extLst>
          </p:cNvPr>
          <p:cNvSpPr>
            <a:spLocks noChangeArrowheads="1"/>
          </p:cNvSpPr>
          <p:nvPr/>
        </p:nvSpPr>
        <p:spPr bwMode="auto">
          <a:xfrm>
            <a:off x="0" y="2895600"/>
            <a:ext cx="9144000" cy="39624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nvGrpSpPr>
          <p:cNvPr id="2" name="Group 38">
            <a:extLst>
              <a:ext uri="{FF2B5EF4-FFF2-40B4-BE49-F238E27FC236}">
                <a16:creationId xmlns:a16="http://schemas.microsoft.com/office/drawing/2014/main" id="{AA4C948B-DF4F-01CF-2526-EAEB0C07CD77}"/>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6C087E14-5E03-B2EE-E46F-D3DB4033718B}"/>
                </a:ext>
              </a:extLst>
            </p:cNvPr>
            <p:cNvGrpSpPr>
              <a:grpSpLocks/>
            </p:cNvGrpSpPr>
            <p:nvPr/>
          </p:nvGrpSpPr>
          <p:grpSpPr bwMode="auto">
            <a:xfrm>
              <a:off x="0" y="0"/>
              <a:ext cx="9144000" cy="6858000"/>
              <a:chOff x="0" y="0"/>
              <a:chExt cx="9144000" cy="6858000"/>
            </a:xfrm>
          </p:grpSpPr>
          <p:grpSp>
            <p:nvGrpSpPr>
              <p:cNvPr id="12" name="Group 8">
                <a:extLst>
                  <a:ext uri="{FF2B5EF4-FFF2-40B4-BE49-F238E27FC236}">
                    <a16:creationId xmlns:a16="http://schemas.microsoft.com/office/drawing/2014/main" id="{BEB203EE-2088-F709-0297-DC71A98DB311}"/>
                  </a:ext>
                </a:extLst>
              </p:cNvPr>
              <p:cNvGrpSpPr>
                <a:grpSpLocks/>
              </p:cNvGrpSpPr>
              <p:nvPr/>
            </p:nvGrpSpPr>
            <p:grpSpPr bwMode="auto">
              <a:xfrm>
                <a:off x="0" y="0"/>
                <a:ext cx="9144000" cy="6858000"/>
                <a:chOff x="0" y="0"/>
                <a:chExt cx="5760" cy="4320"/>
              </a:xfrm>
            </p:grpSpPr>
            <p:grpSp>
              <p:nvGrpSpPr>
                <p:cNvPr id="14" name="Group 9">
                  <a:extLst>
                    <a:ext uri="{FF2B5EF4-FFF2-40B4-BE49-F238E27FC236}">
                      <a16:creationId xmlns:a16="http://schemas.microsoft.com/office/drawing/2014/main" id="{BA012CED-B52A-EE11-53A1-4C4A2F63B0D8}"/>
                    </a:ext>
                  </a:extLst>
                </p:cNvPr>
                <p:cNvGrpSpPr>
                  <a:grpSpLocks/>
                </p:cNvGrpSpPr>
                <p:nvPr/>
              </p:nvGrpSpPr>
              <p:grpSpPr bwMode="auto">
                <a:xfrm>
                  <a:off x="0" y="0"/>
                  <a:ext cx="192" cy="4320"/>
                  <a:chOff x="0" y="-48"/>
                  <a:chExt cx="144" cy="4368"/>
                </a:xfrm>
              </p:grpSpPr>
              <p:sp>
                <p:nvSpPr>
                  <p:cNvPr id="24" name="Rectangle 10">
                    <a:extLst>
                      <a:ext uri="{FF2B5EF4-FFF2-40B4-BE49-F238E27FC236}">
                        <a16:creationId xmlns:a16="http://schemas.microsoft.com/office/drawing/2014/main" id="{B59DA115-51D6-EBB0-B776-AAE962E8998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5" name="Rectangle 11">
                    <a:extLst>
                      <a:ext uri="{FF2B5EF4-FFF2-40B4-BE49-F238E27FC236}">
                        <a16:creationId xmlns:a16="http://schemas.microsoft.com/office/drawing/2014/main" id="{FD08F1FE-7D64-066E-EEF5-48C6A100313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5" name="Group 12">
                  <a:extLst>
                    <a:ext uri="{FF2B5EF4-FFF2-40B4-BE49-F238E27FC236}">
                      <a16:creationId xmlns:a16="http://schemas.microsoft.com/office/drawing/2014/main" id="{D965B97F-9E0E-74C5-7E6B-14348375D056}"/>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4E19643F-78CA-0E6B-E7CA-55043EC22E0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4F895B70-6206-0F5B-C9C9-FBFF7A4EB3D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3DC08FE5-AD2E-DC71-2685-5D724755D0E5}"/>
                    </a:ext>
                  </a:extLst>
                </p:cNvPr>
                <p:cNvGrpSpPr>
                  <a:grpSpLocks/>
                </p:cNvGrpSpPr>
                <p:nvPr/>
              </p:nvGrpSpPr>
              <p:grpSpPr bwMode="auto">
                <a:xfrm>
                  <a:off x="144" y="0"/>
                  <a:ext cx="5616" cy="144"/>
                  <a:chOff x="96" y="-48"/>
                  <a:chExt cx="5520" cy="144"/>
                </a:xfrm>
              </p:grpSpPr>
              <p:sp>
                <p:nvSpPr>
                  <p:cNvPr id="20" name="Rectangle 16">
                    <a:extLst>
                      <a:ext uri="{FF2B5EF4-FFF2-40B4-BE49-F238E27FC236}">
                        <a16:creationId xmlns:a16="http://schemas.microsoft.com/office/drawing/2014/main" id="{211FC47A-0932-F04F-6BA1-149E785EBD7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1" name="Rectangle 17">
                    <a:extLst>
                      <a:ext uri="{FF2B5EF4-FFF2-40B4-BE49-F238E27FC236}">
                        <a16:creationId xmlns:a16="http://schemas.microsoft.com/office/drawing/2014/main" id="{94453115-5223-DD12-B6B8-EAADAABC9C1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7" name="Group 18">
                  <a:extLst>
                    <a:ext uri="{FF2B5EF4-FFF2-40B4-BE49-F238E27FC236}">
                      <a16:creationId xmlns:a16="http://schemas.microsoft.com/office/drawing/2014/main" id="{94595414-8873-907C-5774-BF7D67D65427}"/>
                    </a:ext>
                  </a:extLst>
                </p:cNvPr>
                <p:cNvGrpSpPr>
                  <a:grpSpLocks/>
                </p:cNvGrpSpPr>
                <p:nvPr/>
              </p:nvGrpSpPr>
              <p:grpSpPr bwMode="auto">
                <a:xfrm>
                  <a:off x="144" y="4234"/>
                  <a:ext cx="5616" cy="86"/>
                  <a:chOff x="96" y="4176"/>
                  <a:chExt cx="5520" cy="144"/>
                </a:xfrm>
              </p:grpSpPr>
              <p:sp>
                <p:nvSpPr>
                  <p:cNvPr id="18" name="Rectangle 19">
                    <a:extLst>
                      <a:ext uri="{FF2B5EF4-FFF2-40B4-BE49-F238E27FC236}">
                        <a16:creationId xmlns:a16="http://schemas.microsoft.com/office/drawing/2014/main" id="{C59D194A-D3FD-7888-B74C-AFE82A3BFAD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20">
                    <a:extLst>
                      <a:ext uri="{FF2B5EF4-FFF2-40B4-BE49-F238E27FC236}">
                        <a16:creationId xmlns:a16="http://schemas.microsoft.com/office/drawing/2014/main" id="{2D6EB0CE-E80E-9AB5-FFF7-3F7A6FD6F03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D8BA95CE-9046-9C87-C500-5E0A6C8DCB2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77F78F26-9FAD-ECF6-BCBA-BCD74AB8E1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11"/>
                                        </p:tgtEl>
                                      </p:cBhvr>
                                    </p:animEffect>
                                    <p:set>
                                      <p:cBhvr>
                                        <p:cTn id="7" dur="1" fill="hold">
                                          <p:stCondLst>
                                            <p:cond delay="1999"/>
                                          </p:stCondLst>
                                        </p:cTn>
                                        <p:tgtEl>
                                          <p:spTgt spid="11"/>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0" nodeType="clickEffect">
                                  <p:stCondLst>
                                    <p:cond delay="0"/>
                                  </p:stCondLst>
                                  <p:childTnLst>
                                    <p:animEffect transition="out" filter="fade">
                                      <p:cBhvr>
                                        <p:cTn id="11" dur="2000"/>
                                        <p:tgtEl>
                                          <p:spTgt spid="8"/>
                                        </p:tgtEl>
                                      </p:cBhvr>
                                    </p:animEffect>
                                    <p:set>
                                      <p:cBhvr>
                                        <p:cTn id="12" dur="1" fill="hold">
                                          <p:stCondLst>
                                            <p:cond delay="1999"/>
                                          </p:stCondLst>
                                        </p:cTn>
                                        <p:tgtEl>
                                          <p:spTgt spid="8"/>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grpId="0" nodeType="clickEffect">
                                  <p:stCondLst>
                                    <p:cond delay="0"/>
                                  </p:stCondLst>
                                  <p:childTnLst>
                                    <p:animEffect transition="out" filter="fade">
                                      <p:cBhvr>
                                        <p:cTn id="16" dur="2000"/>
                                        <p:tgtEl>
                                          <p:spTgt spid="10"/>
                                        </p:tgtEl>
                                      </p:cBhvr>
                                    </p:animEffect>
                                    <p:set>
                                      <p:cBhvr>
                                        <p:cTn id="17" dur="1" fill="hold">
                                          <p:stCondLst>
                                            <p:cond delay="1999"/>
                                          </p:stCondLst>
                                        </p:cTn>
                                        <p:tgtEl>
                                          <p:spTgt spid="10"/>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xit" presetSubtype="0" fill="hold" grpId="0" nodeType="clickEffect">
                                  <p:stCondLst>
                                    <p:cond delay="0"/>
                                  </p:stCondLst>
                                  <p:childTnLst>
                                    <p:animEffect transition="out" filter="fade">
                                      <p:cBhvr>
                                        <p:cTn id="21" dur="2000"/>
                                        <p:tgtEl>
                                          <p:spTgt spid="5"/>
                                        </p:tgtEl>
                                      </p:cBhvr>
                                    </p:animEffect>
                                    <p:set>
                                      <p:cBhvr>
                                        <p:cTn id="22" dur="1" fill="hold">
                                          <p:stCondLst>
                                            <p:cond delay="1999"/>
                                          </p:stCondLst>
                                        </p:cTn>
                                        <p:tgtEl>
                                          <p:spTgt spid="5"/>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grpId="0" nodeType="clickEffect">
                                  <p:stCondLst>
                                    <p:cond delay="0"/>
                                  </p:stCondLst>
                                  <p:childTnLst>
                                    <p:animEffect transition="out" filter="fade">
                                      <p:cBhvr>
                                        <p:cTn id="26" dur="2000"/>
                                        <p:tgtEl>
                                          <p:spTgt spid="6"/>
                                        </p:tgtEl>
                                      </p:cBhvr>
                                    </p:animEffect>
                                    <p:set>
                                      <p:cBhvr>
                                        <p:cTn id="27" dur="1" fill="hold">
                                          <p:stCondLst>
                                            <p:cond delay="1999"/>
                                          </p:stCondLst>
                                        </p:cTn>
                                        <p:tgtEl>
                                          <p:spTgt spid="6"/>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xit" presetSubtype="0" fill="hold" grpId="0" nodeType="clickEffect">
                                  <p:stCondLst>
                                    <p:cond delay="0"/>
                                  </p:stCondLst>
                                  <p:childTnLst>
                                    <p:animEffect transition="out" filter="fade">
                                      <p:cBhvr>
                                        <p:cTn id="31" dur="2000"/>
                                        <p:tgtEl>
                                          <p:spTgt spid="7"/>
                                        </p:tgtEl>
                                      </p:cBhvr>
                                    </p:animEffect>
                                    <p:set>
                                      <p:cBhvr>
                                        <p:cTn id="32" dur="1" fill="hold">
                                          <p:stCondLst>
                                            <p:cond delay="1999"/>
                                          </p:stCondLst>
                                        </p:cTn>
                                        <p:tgtEl>
                                          <p:spTgt spid="7"/>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xit" presetSubtype="0" fill="hold" grpId="0" nodeType="clickEffect">
                                  <p:stCondLst>
                                    <p:cond delay="0"/>
                                  </p:stCondLst>
                                  <p:childTnLst>
                                    <p:animEffect transition="out" filter="fade">
                                      <p:cBhvr>
                                        <p:cTn id="36" dur="2000"/>
                                        <p:tgtEl>
                                          <p:spTgt spid="4"/>
                                        </p:tgtEl>
                                      </p:cBhvr>
                                    </p:animEffect>
                                    <p:set>
                                      <p:cBhvr>
                                        <p:cTn id="37"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7C9AA83F-FA84-A1FB-6650-A004E7F1C93F}"/>
              </a:ext>
            </a:extLst>
          </p:cNvPr>
          <p:cNvSpPr>
            <a:spLocks noGrp="1" noChangeArrowheads="1"/>
          </p:cNvSpPr>
          <p:nvPr>
            <p:ph type="title"/>
          </p:nvPr>
        </p:nvSpPr>
        <p:spPr>
          <a:xfrm>
            <a:off x="685800" y="228600"/>
            <a:ext cx="7772400" cy="609600"/>
          </a:xfrm>
        </p:spPr>
        <p:txBody>
          <a:bodyPr/>
          <a:lstStyle/>
          <a:p>
            <a:r>
              <a:rPr lang="en-US" altLang="en-US" sz="2800"/>
              <a:t>Internal Energy and Temperature</a:t>
            </a:r>
          </a:p>
        </p:txBody>
      </p:sp>
      <p:pic>
        <p:nvPicPr>
          <p:cNvPr id="15363" name="Picture 3" descr="http://hyperphysics.phy-astr.gsu.edu/hbase/thermo/imgheat/temper1.gif">
            <a:extLst>
              <a:ext uri="{FF2B5EF4-FFF2-40B4-BE49-F238E27FC236}">
                <a16:creationId xmlns:a16="http://schemas.microsoft.com/office/drawing/2014/main" id="{7FA0F724-0848-F45E-772A-C9AA1C5F7A2A}"/>
              </a:ext>
            </a:extLst>
          </p:cNvPr>
          <p:cNvPicPr>
            <a:picLocks noGrp="1" noChangeAspect="1" noChangeArrowheads="1"/>
          </p:cNvPicPr>
          <p:nvPr>
            <p:ph type="clipArt" sz="half" idx="4294967295"/>
          </p:nvPr>
        </p:nvPicPr>
        <p:blipFill>
          <a:blip r:embed="rId2">
            <a:extLst>
              <a:ext uri="{28A0092B-C50C-407E-A947-70E740481C1C}">
                <a14:useLocalDpi xmlns:a14="http://schemas.microsoft.com/office/drawing/2010/main" val="0"/>
              </a:ext>
            </a:extLst>
          </a:blip>
          <a:srcRect/>
          <a:stretch>
            <a:fillRect/>
          </a:stretch>
        </p:blipFill>
        <p:spPr>
          <a:xfrm>
            <a:off x="244332" y="1309260"/>
            <a:ext cx="8763143" cy="5030788"/>
          </a:xfrm>
          <a:noFill/>
        </p:spPr>
      </p:pic>
      <p:sp>
        <p:nvSpPr>
          <p:cNvPr id="4" name="Rectangle 3">
            <a:extLst>
              <a:ext uri="{FF2B5EF4-FFF2-40B4-BE49-F238E27FC236}">
                <a16:creationId xmlns:a16="http://schemas.microsoft.com/office/drawing/2014/main" id="{26D01D66-1B24-28F2-6F26-DEFE944A4F3B}"/>
              </a:ext>
            </a:extLst>
          </p:cNvPr>
          <p:cNvSpPr>
            <a:spLocks noChangeArrowheads="1"/>
          </p:cNvSpPr>
          <p:nvPr/>
        </p:nvSpPr>
        <p:spPr bwMode="auto">
          <a:xfrm>
            <a:off x="4495800" y="1219200"/>
            <a:ext cx="4366869" cy="44196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nvGrpSpPr>
          <p:cNvPr id="2" name="Group 38">
            <a:extLst>
              <a:ext uri="{FF2B5EF4-FFF2-40B4-BE49-F238E27FC236}">
                <a16:creationId xmlns:a16="http://schemas.microsoft.com/office/drawing/2014/main" id="{F3094C3D-DEB8-63D8-CAC7-D3A9D528249C}"/>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D49DFCB1-DF4D-A503-001A-18B336FC6F6A}"/>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BFFF9E17-9982-1989-585C-3B8F03356664}"/>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96B4FA0C-790B-1B4E-95E8-A6FE024322EE}"/>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82481A47-0312-6B14-B62C-2AE6BA0D9D9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DF02EBE9-94BE-5280-0098-4EDD3B80A3A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2FC45EF4-9988-2E86-7A62-02CEB6AA390D}"/>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6F6B972A-D99C-E292-F2F1-21D15D009BC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47EF8AC1-B111-5A64-4D6B-52070A46298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0B8FD1E6-1938-C646-C89E-B528438AB93D}"/>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8678F36F-61E1-E12F-542F-9A7B9D3145E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039FD384-D8AB-8E82-2F17-15E5E35D0C4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CB4AD7C8-FE81-2F25-31C5-BCF8DE11C03E}"/>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4ECD1675-1221-F562-475F-B94BF19EF55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043369C4-1668-EB75-4818-C2B317D15EA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FF781FAB-7D49-EB91-E2B5-0140503469D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D9B5976A-960B-1607-2816-3714A4161E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62585637-0B5C-1EE0-1034-6533F3D3290A}"/>
              </a:ext>
            </a:extLst>
          </p:cNvPr>
          <p:cNvSpPr>
            <a:spLocks noGrp="1" noChangeArrowheads="1"/>
          </p:cNvSpPr>
          <p:nvPr>
            <p:ph type="title"/>
          </p:nvPr>
        </p:nvSpPr>
        <p:spPr>
          <a:xfrm>
            <a:off x="685800" y="152400"/>
            <a:ext cx="7772400" cy="685800"/>
          </a:xfrm>
        </p:spPr>
        <p:txBody>
          <a:bodyPr/>
          <a:lstStyle/>
          <a:p>
            <a:r>
              <a:rPr lang="en-US" altLang="en-US" sz="2800"/>
              <a:t>Internal Energy for Ideal Gas</a:t>
            </a:r>
          </a:p>
        </p:txBody>
      </p:sp>
      <mc:AlternateContent xmlns:mc="http://schemas.openxmlformats.org/markup-compatibility/2006" xmlns:a14="http://schemas.microsoft.com/office/drawing/2010/main">
        <mc:Choice Requires="a14">
          <p:sp>
            <p:nvSpPr>
              <p:cNvPr id="28675" name="Rectangle 3">
                <a:extLst>
                  <a:ext uri="{FF2B5EF4-FFF2-40B4-BE49-F238E27FC236}">
                    <a16:creationId xmlns:a16="http://schemas.microsoft.com/office/drawing/2014/main" id="{2BF1A389-7477-4E3D-4C8D-735196F7C1BB}"/>
                  </a:ext>
                </a:extLst>
              </p:cNvPr>
              <p:cNvSpPr>
                <a:spLocks noGrp="1" noChangeArrowheads="1"/>
              </p:cNvSpPr>
              <p:nvPr>
                <p:ph type="body" idx="1"/>
              </p:nvPr>
            </p:nvSpPr>
            <p:spPr>
              <a:xfrm>
                <a:off x="381000" y="1143000"/>
                <a:ext cx="8001000" cy="3352800"/>
              </a:xfrm>
            </p:spPr>
            <p:txBody>
              <a:bodyPr/>
              <a:lstStyle/>
              <a:p>
                <a:r>
                  <a:rPr lang="en-US" altLang="en-US" sz="2400" dirty="0"/>
                  <a:t>Internal energy in general includes both kinetic energy and potential energy associated with the molecular motion. </a:t>
                </a:r>
              </a:p>
              <a:p>
                <a:r>
                  <a:rPr lang="en-US" altLang="en-US" sz="2400" dirty="0"/>
                  <a:t>But the potential energy is associated with intermolecular forces which are presumed to be zero in an ideal gas. </a:t>
                </a:r>
              </a:p>
              <a:p>
                <a:r>
                  <a:rPr lang="en-US" altLang="en-US" sz="2400" dirty="0"/>
                  <a:t>Therefore the internal energy of an ideal gas is entirely kinetic energy. </a:t>
                </a:r>
              </a:p>
              <a:p>
                <a:r>
                  <a:rPr lang="en-US" altLang="en-US" sz="2400" dirty="0"/>
                  <a:t>For a monoatomic ideal gas this internal energy is given by </a:t>
                </a:r>
              </a:p>
              <a:p>
                <a:pPr marL="0" indent="0">
                  <a:buNone/>
                </a:pPr>
                <a14:m>
                  <m:oMathPara xmlns:m="http://schemas.openxmlformats.org/officeDocument/2006/math">
                    <m:oMath>
                      <m:acc>
                        <m:accPr>
                          <m:chr m:val="̃"/>
                          <m:ctrlPr>
                            <a:rPr lang="en-IN" altLang="en-US" sz="2400" b="0" i="1" smtClean="0">
                              <a:latin typeface="Cambria Math" panose="02040503050406030204" pitchFamily="18" charset="0"/>
                            </a:rPr>
                          </m:ctrlPr>
                        </m:accPr>
                        <m:e>
                          <m:r>
                            <a:rPr lang="en-IN" altLang="en-US" sz="2400" b="0" i="1" smtClean="0">
                              <a:latin typeface="Cambria Math" panose="02040503050406030204" pitchFamily="18" charset="0"/>
                            </a:rPr>
                            <m:t>𝑈</m:t>
                          </m:r>
                        </m:e>
                      </m:acc>
                      <m:r>
                        <a:rPr lang="en-IN" altLang="en-US" sz="2400" b="0" i="1" smtClean="0">
                          <a:latin typeface="Cambria Math" panose="02040503050406030204" pitchFamily="18" charset="0"/>
                        </a:rPr>
                        <m:t>=</m:t>
                      </m:r>
                      <m:f>
                        <m:fPr>
                          <m:ctrlPr>
                            <a:rPr lang="en-IN" altLang="en-US" sz="2400" b="0" i="1" smtClean="0">
                              <a:latin typeface="Cambria Math" panose="02040503050406030204" pitchFamily="18" charset="0"/>
                            </a:rPr>
                          </m:ctrlPr>
                        </m:fPr>
                        <m:num>
                          <m:r>
                            <a:rPr lang="en-IN" altLang="en-US" sz="2400" b="0" i="1" smtClean="0">
                              <a:latin typeface="Cambria Math" panose="02040503050406030204" pitchFamily="18" charset="0"/>
                            </a:rPr>
                            <m:t>3</m:t>
                          </m:r>
                        </m:num>
                        <m:den>
                          <m:r>
                            <a:rPr lang="en-IN" altLang="en-US" sz="2400" b="0" i="1" smtClean="0">
                              <a:latin typeface="Cambria Math" panose="02040503050406030204" pitchFamily="18" charset="0"/>
                            </a:rPr>
                            <m:t>2</m:t>
                          </m:r>
                        </m:den>
                      </m:f>
                      <m:r>
                        <a:rPr lang="en-IN" altLang="en-US" sz="2400" b="0" i="1" smtClean="0">
                          <a:latin typeface="Cambria Math" panose="02040503050406030204" pitchFamily="18" charset="0"/>
                        </a:rPr>
                        <m:t>𝑛</m:t>
                      </m:r>
                      <m:acc>
                        <m:accPr>
                          <m:chr m:val="̃"/>
                          <m:ctrlPr>
                            <a:rPr lang="en-IN" altLang="en-US" sz="2400" b="0" i="1" smtClean="0">
                              <a:latin typeface="Cambria Math" panose="02040503050406030204" pitchFamily="18" charset="0"/>
                            </a:rPr>
                          </m:ctrlPr>
                        </m:accPr>
                        <m:e>
                          <m:r>
                            <a:rPr lang="en-IN" altLang="en-US" sz="2400" b="0" i="1" smtClean="0">
                              <a:latin typeface="Cambria Math" panose="02040503050406030204" pitchFamily="18" charset="0"/>
                            </a:rPr>
                            <m:t>𝑅</m:t>
                          </m:r>
                        </m:e>
                      </m:acc>
                      <m:r>
                        <a:rPr lang="en-IN" altLang="en-US" sz="2400" b="0" i="1" smtClean="0">
                          <a:latin typeface="Cambria Math" panose="02040503050406030204" pitchFamily="18" charset="0"/>
                        </a:rPr>
                        <m:t>𝑇</m:t>
                      </m:r>
                    </m:oMath>
                  </m:oMathPara>
                </a14:m>
                <a:endParaRPr lang="en-US" altLang="en-US" sz="2400" dirty="0"/>
              </a:p>
            </p:txBody>
          </p:sp>
        </mc:Choice>
        <mc:Fallback xmlns="">
          <p:sp>
            <p:nvSpPr>
              <p:cNvPr id="28675" name="Rectangle 3">
                <a:extLst>
                  <a:ext uri="{FF2B5EF4-FFF2-40B4-BE49-F238E27FC236}">
                    <a16:creationId xmlns:a16="http://schemas.microsoft.com/office/drawing/2014/main" id="{2BF1A389-7477-4E3D-4C8D-735196F7C1BB}"/>
                  </a:ext>
                </a:extLst>
              </p:cNvPr>
              <p:cNvSpPr>
                <a:spLocks noGrp="1" noRot="1" noChangeAspect="1" noMove="1" noResize="1" noEditPoints="1" noAdjustHandles="1" noChangeArrowheads="1" noChangeShapeType="1" noTextEdit="1"/>
              </p:cNvSpPr>
              <p:nvPr>
                <p:ph type="body" idx="1"/>
              </p:nvPr>
            </p:nvSpPr>
            <p:spPr>
              <a:xfrm>
                <a:off x="381000" y="1143000"/>
                <a:ext cx="8001000" cy="3352800"/>
              </a:xfrm>
              <a:blipFill>
                <a:blip r:embed="rId3"/>
                <a:stretch>
                  <a:fillRect l="-1067" t="-1455" b="-4545"/>
                </a:stretch>
              </a:blipFill>
            </p:spPr>
            <p:txBody>
              <a:bodyPr/>
              <a:lstStyle/>
              <a:p>
                <a:r>
                  <a:rPr lang="en-IN">
                    <a:noFill/>
                  </a:rPr>
                  <a:t> </a:t>
                </a:r>
              </a:p>
            </p:txBody>
          </p:sp>
        </mc:Fallback>
      </mc:AlternateContent>
      <p:sp>
        <p:nvSpPr>
          <p:cNvPr id="28679" name="Rectangle 7">
            <a:extLst>
              <a:ext uri="{FF2B5EF4-FFF2-40B4-BE49-F238E27FC236}">
                <a16:creationId xmlns:a16="http://schemas.microsoft.com/office/drawing/2014/main" id="{864B8748-3A21-9457-3BBB-AD294A5742E8}"/>
              </a:ext>
            </a:extLst>
          </p:cNvPr>
          <p:cNvSpPr>
            <a:spLocks noChangeArrowheads="1"/>
          </p:cNvSpPr>
          <p:nvPr/>
        </p:nvSpPr>
        <p:spPr bwMode="auto">
          <a:xfrm>
            <a:off x="457200" y="4876800"/>
            <a:ext cx="84232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spcBef>
                <a:spcPct val="20000"/>
              </a:spcBef>
              <a:buFontTx/>
              <a:buChar char="•"/>
            </a:pPr>
            <a:r>
              <a:rPr lang="en-US" altLang="en-US"/>
              <a:t>If rotation and vibrational kinetic energies are involved (polyatomic molecules) then  </a:t>
            </a:r>
          </a:p>
        </p:txBody>
      </p:sp>
      <p:grpSp>
        <p:nvGrpSpPr>
          <p:cNvPr id="2" name="Group 38">
            <a:extLst>
              <a:ext uri="{FF2B5EF4-FFF2-40B4-BE49-F238E27FC236}">
                <a16:creationId xmlns:a16="http://schemas.microsoft.com/office/drawing/2014/main" id="{A9EA7DA9-6A9E-FF98-6C79-86EE5EB42B8C}"/>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6215E615-77CA-1154-F298-A294C203F5D8}"/>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0ED5B583-4B2B-E01B-C827-6DC15D631280}"/>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BDD39982-159F-7B3B-BBAB-2E254897FFF9}"/>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C0610FBD-4095-EAB4-104E-F42A4FE587E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5CE4B2B1-6313-7CDE-79E6-A0515FAE44F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AF7A27EB-25AA-1AB1-49C8-4287B7C68130}"/>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C0599787-9B97-72D2-30E8-00226949A55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3AB23D66-CE75-2767-7734-A00650F36B7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4928EF7E-8DBF-2903-5378-07361B0E121F}"/>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5508F1BB-3514-79C9-819B-DB595F4C42D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D5D795B5-F17F-8DA4-52FC-041025424E4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7E55D726-CA63-9BA9-DA17-5465B1F82FC8}"/>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AF3734B3-7374-E497-B5B0-CCF77B185A5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4AB8AE25-96C1-5476-170C-F064250C170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EC4AED03-7BEE-2B6A-6B8E-00B05402D62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7007A869-581D-5992-B847-CDC5A5A392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6207EB5F-6D93-41FD-5CA6-3F4E76257BE6}"/>
                  </a:ext>
                </a:extLst>
              </p:cNvPr>
              <p:cNvSpPr txBox="1"/>
              <p:nvPr/>
            </p:nvSpPr>
            <p:spPr>
              <a:xfrm>
                <a:off x="533400" y="5769396"/>
                <a:ext cx="8382000" cy="625941"/>
              </a:xfrm>
              <a:prstGeom prst="rect">
                <a:avLst/>
              </a:prstGeom>
              <a:noFill/>
            </p:spPr>
            <p:txBody>
              <a:bodyPr wrap="square">
                <a:spAutoFit/>
              </a:bodyPr>
              <a:lstStyle/>
              <a:p>
                <a:pPr marL="0" indent="0">
                  <a:buNone/>
                </a:pPr>
                <a14:m>
                  <m:oMath xmlns:m="http://schemas.openxmlformats.org/officeDocument/2006/math">
                    <m:acc>
                      <m:accPr>
                        <m:chr m:val="̃"/>
                        <m:ctrlPr>
                          <a:rPr lang="en-IN" altLang="en-US" sz="2400" b="0" i="1" smtClean="0">
                            <a:latin typeface="Cambria Math" panose="02040503050406030204" pitchFamily="18" charset="0"/>
                          </a:rPr>
                        </m:ctrlPr>
                      </m:accPr>
                      <m:e>
                        <m:r>
                          <a:rPr lang="en-IN" altLang="en-US" sz="2400" b="0" i="1" smtClean="0">
                            <a:latin typeface="Cambria Math" panose="02040503050406030204" pitchFamily="18" charset="0"/>
                          </a:rPr>
                          <m:t>𝑈</m:t>
                        </m:r>
                      </m:e>
                    </m:acc>
                    <m:r>
                      <a:rPr lang="en-IN" altLang="en-US" sz="2400" b="0" i="1" smtClean="0">
                        <a:latin typeface="Cambria Math" panose="02040503050406030204" pitchFamily="18" charset="0"/>
                      </a:rPr>
                      <m:t>=</m:t>
                    </m:r>
                    <m:f>
                      <m:fPr>
                        <m:ctrlPr>
                          <a:rPr lang="en-IN" altLang="en-US" sz="2400" b="0" i="1" smtClean="0">
                            <a:latin typeface="Cambria Math" panose="02040503050406030204" pitchFamily="18" charset="0"/>
                          </a:rPr>
                        </m:ctrlPr>
                      </m:fPr>
                      <m:num>
                        <m:r>
                          <a:rPr lang="en-IN" altLang="en-US" sz="2400" b="0" i="1" smtClean="0">
                            <a:latin typeface="Cambria Math" panose="02040503050406030204" pitchFamily="18" charset="0"/>
                          </a:rPr>
                          <m:t>𝑓</m:t>
                        </m:r>
                      </m:num>
                      <m:den>
                        <m:r>
                          <a:rPr lang="en-IN" altLang="en-US" sz="2400" b="0" i="1" smtClean="0">
                            <a:latin typeface="Cambria Math" panose="02040503050406030204" pitchFamily="18" charset="0"/>
                          </a:rPr>
                          <m:t>2</m:t>
                        </m:r>
                      </m:den>
                    </m:f>
                    <m:r>
                      <a:rPr lang="en-IN" altLang="en-US" sz="2400" b="0" i="1" smtClean="0">
                        <a:latin typeface="Cambria Math" panose="02040503050406030204" pitchFamily="18" charset="0"/>
                      </a:rPr>
                      <m:t>𝑛</m:t>
                    </m:r>
                    <m:acc>
                      <m:accPr>
                        <m:chr m:val="̃"/>
                        <m:ctrlPr>
                          <a:rPr lang="en-IN" altLang="en-US" sz="2400" b="0" i="1" smtClean="0">
                            <a:latin typeface="Cambria Math" panose="02040503050406030204" pitchFamily="18" charset="0"/>
                          </a:rPr>
                        </m:ctrlPr>
                      </m:accPr>
                      <m:e>
                        <m:r>
                          <a:rPr lang="en-IN" altLang="en-US" sz="2400" b="0" i="1" smtClean="0">
                            <a:latin typeface="Cambria Math" panose="02040503050406030204" pitchFamily="18" charset="0"/>
                          </a:rPr>
                          <m:t>𝑅</m:t>
                        </m:r>
                      </m:e>
                    </m:acc>
                    <m:r>
                      <a:rPr lang="en-IN" altLang="en-US" sz="2400" b="0" i="1" smtClean="0">
                        <a:latin typeface="Cambria Math" panose="02040503050406030204" pitchFamily="18" charset="0"/>
                      </a:rPr>
                      <m:t>𝑇</m:t>
                    </m:r>
                  </m:oMath>
                </a14:m>
                <a:r>
                  <a:rPr lang="en-US" altLang="en-US" sz="2400" dirty="0"/>
                  <a:t>: Where e is the number of active degrees of freedom.</a:t>
                </a:r>
              </a:p>
            </p:txBody>
          </p:sp>
        </mc:Choice>
        <mc:Fallback xmlns="">
          <p:sp>
            <p:nvSpPr>
              <p:cNvPr id="20" name="TextBox 19">
                <a:extLst>
                  <a:ext uri="{FF2B5EF4-FFF2-40B4-BE49-F238E27FC236}">
                    <a16:creationId xmlns:a16="http://schemas.microsoft.com/office/drawing/2014/main" id="{6207EB5F-6D93-41FD-5CA6-3F4E76257BE6}"/>
                  </a:ext>
                </a:extLst>
              </p:cNvPr>
              <p:cNvSpPr txBox="1">
                <a:spLocks noRot="1" noChangeAspect="1" noMove="1" noResize="1" noEditPoints="1" noAdjustHandles="1" noChangeArrowheads="1" noChangeShapeType="1" noTextEdit="1"/>
              </p:cNvSpPr>
              <p:nvPr/>
            </p:nvSpPr>
            <p:spPr>
              <a:xfrm>
                <a:off x="533400" y="5769396"/>
                <a:ext cx="8382000" cy="625941"/>
              </a:xfrm>
              <a:prstGeom prst="rect">
                <a:avLst/>
              </a:prstGeom>
              <a:blipFill>
                <a:blip r:embed="rId5"/>
                <a:stretch>
                  <a:fillRect b="-8738"/>
                </a:stretch>
              </a:blipFill>
            </p:spPr>
            <p:txBody>
              <a:bodyPr/>
              <a:lstStyle/>
              <a:p>
                <a:r>
                  <a:rPr lang="en-IN">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box(out)">
                                      <p:cBhvr>
                                        <p:cTn id="7" dur="500"/>
                                        <p:tgtEl>
                                          <p:spTgt spid="2867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box(out)">
                                      <p:cBhvr>
                                        <p:cTn id="12" dur="500"/>
                                        <p:tgtEl>
                                          <p:spTgt spid="28675">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8675">
                                            <p:txEl>
                                              <p:pRg st="2" end="2"/>
                                            </p:txEl>
                                          </p:spTgt>
                                        </p:tgtEl>
                                        <p:attrNameLst>
                                          <p:attrName>style.visibility</p:attrName>
                                        </p:attrNameLst>
                                      </p:cBhvr>
                                      <p:to>
                                        <p:strVal val="visible"/>
                                      </p:to>
                                    </p:set>
                                    <p:animEffect transition="in" filter="box(out)">
                                      <p:cBhvr>
                                        <p:cTn id="17" dur="500"/>
                                        <p:tgtEl>
                                          <p:spTgt spid="28675">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8675">
                                            <p:txEl>
                                              <p:pRg st="3" end="3"/>
                                            </p:txEl>
                                          </p:spTgt>
                                        </p:tgtEl>
                                        <p:attrNameLst>
                                          <p:attrName>style.visibility</p:attrName>
                                        </p:attrNameLst>
                                      </p:cBhvr>
                                      <p:to>
                                        <p:strVal val="visible"/>
                                      </p:to>
                                    </p:set>
                                    <p:animEffect transition="in" filter="box(out)">
                                      <p:cBhvr>
                                        <p:cTn id="22" dur="500"/>
                                        <p:tgtEl>
                                          <p:spTgt spid="28675">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28675">
                                            <p:txEl>
                                              <p:pRg st="4" end="4"/>
                                            </p:txEl>
                                          </p:spTgt>
                                        </p:tgtEl>
                                        <p:attrNameLst>
                                          <p:attrName>style.visibility</p:attrName>
                                        </p:attrNameLst>
                                      </p:cBhvr>
                                      <p:to>
                                        <p:strVal val="visible"/>
                                      </p:to>
                                    </p:set>
                                    <p:animEffect transition="in" filter="box(out)">
                                      <p:cBhvr>
                                        <p:cTn id="27" dur="500"/>
                                        <p:tgtEl>
                                          <p:spTgt spid="28675">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28679">
                                            <p:txEl>
                                              <p:pRg st="0" end="0"/>
                                            </p:txEl>
                                          </p:spTgt>
                                        </p:tgtEl>
                                        <p:attrNameLst>
                                          <p:attrName>style.visibility</p:attrName>
                                        </p:attrNameLst>
                                      </p:cBhvr>
                                      <p:to>
                                        <p:strVal val="visible"/>
                                      </p:to>
                                    </p:set>
                                    <p:animEffect transition="in" filter="box(out)">
                                      <p:cBhvr>
                                        <p:cTn id="32" dur="500"/>
                                        <p:tgtEl>
                                          <p:spTgt spid="28679">
                                            <p:txEl>
                                              <p:pRg st="0" end="0"/>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2" name="camera.wav"/>
                                        </p:tgtEl>
                                      </p:cMediaNode>
                                    </p:audio>
                                  </p:sub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autoUpdateAnimBg="0"/>
      <p:bldP spid="28679" grpId="0" build="p" autoUpdateAnimBg="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a:extLst>
              <a:ext uri="{FF2B5EF4-FFF2-40B4-BE49-F238E27FC236}">
                <a16:creationId xmlns:a16="http://schemas.microsoft.com/office/drawing/2014/main" id="{ECA0D731-E790-61F0-0E05-107F6F3CFDD5}"/>
              </a:ext>
            </a:extLst>
          </p:cNvPr>
          <p:cNvSpPr>
            <a:spLocks noGrp="1" noChangeArrowheads="1"/>
          </p:cNvSpPr>
          <p:nvPr>
            <p:ph type="title"/>
          </p:nvPr>
        </p:nvSpPr>
        <p:spPr>
          <a:xfrm>
            <a:off x="609600" y="152400"/>
            <a:ext cx="7772400" cy="990600"/>
          </a:xfrm>
        </p:spPr>
        <p:txBody>
          <a:bodyPr/>
          <a:lstStyle/>
          <a:p>
            <a:r>
              <a:rPr lang="en-US" altLang="en-US" sz="2800" dirty="0"/>
              <a:t>Selected Specific Heats </a:t>
            </a:r>
          </a:p>
        </p:txBody>
      </p:sp>
      <p:pic>
        <p:nvPicPr>
          <p:cNvPr id="7173" name="Picture 3" descr="http://hyperphysics.phy-astr.gsu.edu/hbase/kinetic/imgkin/shm4.gif">
            <a:extLst>
              <a:ext uri="{FF2B5EF4-FFF2-40B4-BE49-F238E27FC236}">
                <a16:creationId xmlns:a16="http://schemas.microsoft.com/office/drawing/2014/main" id="{06316E63-43B3-03FB-FCAD-D8B97DD78F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23950"/>
            <a:ext cx="8839200" cy="512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B954543E-6C87-14B6-E54E-E7D21EE534F1}"/>
              </a:ext>
            </a:extLst>
          </p:cNvPr>
          <p:cNvSpPr>
            <a:spLocks noChangeArrowheads="1"/>
          </p:cNvSpPr>
          <p:nvPr/>
        </p:nvSpPr>
        <p:spPr bwMode="auto">
          <a:xfrm>
            <a:off x="0" y="2819400"/>
            <a:ext cx="9144000" cy="1905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sp>
        <p:nvSpPr>
          <p:cNvPr id="5" name="Rectangle 4">
            <a:extLst>
              <a:ext uri="{FF2B5EF4-FFF2-40B4-BE49-F238E27FC236}">
                <a16:creationId xmlns:a16="http://schemas.microsoft.com/office/drawing/2014/main" id="{CD273B29-8472-8AD1-99F6-86AFFCF6F3A7}"/>
              </a:ext>
            </a:extLst>
          </p:cNvPr>
          <p:cNvSpPr>
            <a:spLocks noChangeArrowheads="1"/>
          </p:cNvSpPr>
          <p:nvPr/>
        </p:nvSpPr>
        <p:spPr bwMode="auto">
          <a:xfrm>
            <a:off x="0" y="4648200"/>
            <a:ext cx="9144000" cy="1905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nvGrpSpPr>
          <p:cNvPr id="2" name="Group 38">
            <a:extLst>
              <a:ext uri="{FF2B5EF4-FFF2-40B4-BE49-F238E27FC236}">
                <a16:creationId xmlns:a16="http://schemas.microsoft.com/office/drawing/2014/main" id="{EFDF90A6-199B-5F96-9E91-3F85381290C3}"/>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61BD04ED-C0AD-8151-0276-FF6BC51D320E}"/>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E9FEBFA5-8685-910D-0B25-B74CDBA2F62A}"/>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A76F3BA5-397D-7198-9CA6-D77DAD84D1B1}"/>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55E60F0A-A56C-FCB9-9337-A04AA044DE5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39830AB2-E53F-ECA4-3D03-4B5EE2E32A2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17475FFC-C912-57CD-E7CE-5D3CCB25E9A1}"/>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3614BA08-6A62-3766-6548-05A415E1B37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5A34F86-1683-34A7-DA29-AE999F558FC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CC8CE91D-7800-7386-621B-2D8DE645528A}"/>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43A1AB82-9DDE-965B-3572-F2B0E84DA39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229D67E9-E233-74BD-F759-B10452C655A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64651518-5565-6728-8C3A-00CD15400452}"/>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4C8464E0-8447-3551-2059-0F9660BE9E0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D1ED6295-6534-A40A-FA63-F8DF412CFC5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04817D42-4AF9-0CCE-564B-3C89890E614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055B50E7-C4DB-AD88-C70C-F29059E74B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0" nodeType="clickEffect">
                                  <p:stCondLst>
                                    <p:cond delay="0"/>
                                  </p:stCondLst>
                                  <p:childTnLst>
                                    <p:animEffect transition="out" filter="fade">
                                      <p:cBhvr>
                                        <p:cTn id="11" dur="2000"/>
                                        <p:tgtEl>
                                          <p:spTgt spid="5"/>
                                        </p:tgtEl>
                                      </p:cBhvr>
                                    </p:animEffect>
                                    <p:set>
                                      <p:cBhvr>
                                        <p:cTn id="12"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Group 2">
            <a:extLst>
              <a:ext uri="{FF2B5EF4-FFF2-40B4-BE49-F238E27FC236}">
                <a16:creationId xmlns:a16="http://schemas.microsoft.com/office/drawing/2014/main" id="{83AED39F-48D7-A6D5-E636-2B1D013511AA}"/>
              </a:ext>
            </a:extLst>
          </p:cNvPr>
          <p:cNvGrpSpPr>
            <a:grpSpLocks/>
          </p:cNvGrpSpPr>
          <p:nvPr/>
        </p:nvGrpSpPr>
        <p:grpSpPr bwMode="auto">
          <a:xfrm>
            <a:off x="1066800" y="342900"/>
            <a:ext cx="5984875" cy="6172200"/>
            <a:chOff x="-3" y="2023"/>
            <a:chExt cx="3098" cy="4614"/>
          </a:xfrm>
        </p:grpSpPr>
        <p:grpSp>
          <p:nvGrpSpPr>
            <p:cNvPr id="17411" name="Group 3">
              <a:extLst>
                <a:ext uri="{FF2B5EF4-FFF2-40B4-BE49-F238E27FC236}">
                  <a16:creationId xmlns:a16="http://schemas.microsoft.com/office/drawing/2014/main" id="{65B321C4-F4A5-E72F-3FB2-FE0086CF4F39}"/>
                </a:ext>
              </a:extLst>
            </p:cNvPr>
            <p:cNvGrpSpPr>
              <a:grpSpLocks/>
            </p:cNvGrpSpPr>
            <p:nvPr/>
          </p:nvGrpSpPr>
          <p:grpSpPr bwMode="auto">
            <a:xfrm>
              <a:off x="0" y="2026"/>
              <a:ext cx="3092" cy="4608"/>
              <a:chOff x="0" y="2026"/>
              <a:chExt cx="3092" cy="4608"/>
            </a:xfrm>
          </p:grpSpPr>
          <p:grpSp>
            <p:nvGrpSpPr>
              <p:cNvPr id="17413" name="Group 4">
                <a:extLst>
                  <a:ext uri="{FF2B5EF4-FFF2-40B4-BE49-F238E27FC236}">
                    <a16:creationId xmlns:a16="http://schemas.microsoft.com/office/drawing/2014/main" id="{8BBA905E-6F9C-74B2-DE14-AD63E0B9D6B8}"/>
                  </a:ext>
                </a:extLst>
              </p:cNvPr>
              <p:cNvGrpSpPr>
                <a:grpSpLocks/>
              </p:cNvGrpSpPr>
              <p:nvPr/>
            </p:nvGrpSpPr>
            <p:grpSpPr bwMode="auto">
              <a:xfrm>
                <a:off x="0" y="2026"/>
                <a:ext cx="490" cy="576"/>
                <a:chOff x="0" y="2026"/>
                <a:chExt cx="490" cy="576"/>
              </a:xfrm>
            </p:grpSpPr>
            <p:sp>
              <p:nvSpPr>
                <p:cNvPr id="17549" name="Rectangle 5">
                  <a:extLst>
                    <a:ext uri="{FF2B5EF4-FFF2-40B4-BE49-F238E27FC236}">
                      <a16:creationId xmlns:a16="http://schemas.microsoft.com/office/drawing/2014/main" id="{735DB08A-AB7D-897F-9F5E-2498B2443BE6}"/>
                    </a:ext>
                  </a:extLst>
                </p:cNvPr>
                <p:cNvSpPr>
                  <a:spLocks noChangeArrowheads="1"/>
                </p:cNvSpPr>
                <p:nvPr/>
              </p:nvSpPr>
              <p:spPr bwMode="auto">
                <a:xfrm>
                  <a:off x="0" y="2026"/>
                  <a:ext cx="490"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Gas</a:t>
                  </a:r>
                </a:p>
              </p:txBody>
            </p:sp>
            <p:sp>
              <p:nvSpPr>
                <p:cNvPr id="17550" name="Rectangle 6">
                  <a:extLst>
                    <a:ext uri="{FF2B5EF4-FFF2-40B4-BE49-F238E27FC236}">
                      <a16:creationId xmlns:a16="http://schemas.microsoft.com/office/drawing/2014/main" id="{9F2D16C9-7CD6-D624-D14C-E53AF0B87C13}"/>
                    </a:ext>
                  </a:extLst>
                </p:cNvPr>
                <p:cNvSpPr>
                  <a:spLocks noChangeArrowheads="1"/>
                </p:cNvSpPr>
                <p:nvPr/>
              </p:nvSpPr>
              <p:spPr bwMode="auto">
                <a:xfrm>
                  <a:off x="0" y="2026"/>
                  <a:ext cx="490" cy="576"/>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14" name="Group 7">
                <a:extLst>
                  <a:ext uri="{FF2B5EF4-FFF2-40B4-BE49-F238E27FC236}">
                    <a16:creationId xmlns:a16="http://schemas.microsoft.com/office/drawing/2014/main" id="{0F0871B3-8E7C-6DED-5770-F96B2886F997}"/>
                  </a:ext>
                </a:extLst>
              </p:cNvPr>
              <p:cNvGrpSpPr>
                <a:grpSpLocks/>
              </p:cNvGrpSpPr>
              <p:nvPr/>
            </p:nvGrpSpPr>
            <p:grpSpPr bwMode="auto">
              <a:xfrm>
                <a:off x="490" y="2026"/>
                <a:ext cx="2602" cy="288"/>
                <a:chOff x="490" y="2026"/>
                <a:chExt cx="2602" cy="288"/>
              </a:xfrm>
            </p:grpSpPr>
            <p:sp>
              <p:nvSpPr>
                <p:cNvPr id="17547" name="Rectangle 8">
                  <a:extLst>
                    <a:ext uri="{FF2B5EF4-FFF2-40B4-BE49-F238E27FC236}">
                      <a16:creationId xmlns:a16="http://schemas.microsoft.com/office/drawing/2014/main" id="{7BE495E4-EF92-2D5A-4690-B5989E5B471B}"/>
                    </a:ext>
                  </a:extLst>
                </p:cNvPr>
                <p:cNvSpPr>
                  <a:spLocks noChangeArrowheads="1"/>
                </p:cNvSpPr>
                <p:nvPr/>
              </p:nvSpPr>
              <p:spPr bwMode="auto">
                <a:xfrm>
                  <a:off x="490" y="2026"/>
                  <a:ext cx="260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sz="1800">
                      <a:cs typeface="Times New Roman" panose="02020603050405020304" pitchFamily="18" charset="0"/>
                    </a:rPr>
                    <a:t>Constant Volume Heat Capacity</a:t>
                  </a:r>
                </a:p>
              </p:txBody>
            </p:sp>
            <p:sp>
              <p:nvSpPr>
                <p:cNvPr id="17548" name="Rectangle 9">
                  <a:extLst>
                    <a:ext uri="{FF2B5EF4-FFF2-40B4-BE49-F238E27FC236}">
                      <a16:creationId xmlns:a16="http://schemas.microsoft.com/office/drawing/2014/main" id="{FC63D57F-B98A-C0F1-9E07-7DB6F971248D}"/>
                    </a:ext>
                  </a:extLst>
                </p:cNvPr>
                <p:cNvSpPr>
                  <a:spLocks noChangeArrowheads="1"/>
                </p:cNvSpPr>
                <p:nvPr/>
              </p:nvSpPr>
              <p:spPr bwMode="auto">
                <a:xfrm>
                  <a:off x="490" y="2026"/>
                  <a:ext cx="2602"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15" name="Group 10">
                <a:extLst>
                  <a:ext uri="{FF2B5EF4-FFF2-40B4-BE49-F238E27FC236}">
                    <a16:creationId xmlns:a16="http://schemas.microsoft.com/office/drawing/2014/main" id="{A7B70AD4-9A21-E6CB-ECDF-C2F908528228}"/>
                  </a:ext>
                </a:extLst>
              </p:cNvPr>
              <p:cNvGrpSpPr>
                <a:grpSpLocks/>
              </p:cNvGrpSpPr>
              <p:nvPr/>
            </p:nvGrpSpPr>
            <p:grpSpPr bwMode="auto">
              <a:xfrm>
                <a:off x="490" y="2314"/>
                <a:ext cx="1523" cy="288"/>
                <a:chOff x="490" y="2314"/>
                <a:chExt cx="1523" cy="288"/>
              </a:xfrm>
            </p:grpSpPr>
            <p:sp>
              <p:nvSpPr>
                <p:cNvPr id="17545" name="Rectangle 11">
                  <a:extLst>
                    <a:ext uri="{FF2B5EF4-FFF2-40B4-BE49-F238E27FC236}">
                      <a16:creationId xmlns:a16="http://schemas.microsoft.com/office/drawing/2014/main" id="{0A6D8666-ECE9-2B6F-6D85-86431F56B278}"/>
                    </a:ext>
                  </a:extLst>
                </p:cNvPr>
                <p:cNvSpPr>
                  <a:spLocks noChangeArrowheads="1"/>
                </p:cNvSpPr>
                <p:nvPr/>
              </p:nvSpPr>
              <p:spPr bwMode="auto">
                <a:xfrm>
                  <a:off x="490" y="2314"/>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C</a:t>
                  </a:r>
                  <a:r>
                    <a:rPr lang="en-US" altLang="en-US" baseline="-25000">
                      <a:cs typeface="Times New Roman" panose="02020603050405020304" pitchFamily="18" charset="0"/>
                    </a:rPr>
                    <a:t>V</a:t>
                  </a:r>
                  <a:r>
                    <a:rPr lang="en-US" altLang="en-US">
                      <a:cs typeface="Times New Roman" panose="02020603050405020304" pitchFamily="18" charset="0"/>
                    </a:rPr>
                    <a:t>(</a:t>
                  </a:r>
                  <a:r>
                    <a:rPr lang="en-US" altLang="en-US" sz="1800">
                      <a:cs typeface="Times New Roman" panose="02020603050405020304" pitchFamily="18" charset="0"/>
                    </a:rPr>
                    <a:t>J/mol K</a:t>
                  </a:r>
                  <a:r>
                    <a:rPr lang="en-US" altLang="en-US">
                      <a:cs typeface="Times New Roman" panose="02020603050405020304" pitchFamily="18" charset="0"/>
                    </a:rPr>
                    <a:t>)</a:t>
                  </a:r>
                </a:p>
              </p:txBody>
            </p:sp>
            <p:sp>
              <p:nvSpPr>
                <p:cNvPr id="17546" name="Rectangle 12">
                  <a:extLst>
                    <a:ext uri="{FF2B5EF4-FFF2-40B4-BE49-F238E27FC236}">
                      <a16:creationId xmlns:a16="http://schemas.microsoft.com/office/drawing/2014/main" id="{3DE942BF-4F6B-791C-0AE9-E2A080315A80}"/>
                    </a:ext>
                  </a:extLst>
                </p:cNvPr>
                <p:cNvSpPr>
                  <a:spLocks noChangeArrowheads="1"/>
                </p:cNvSpPr>
                <p:nvPr/>
              </p:nvSpPr>
              <p:spPr bwMode="auto">
                <a:xfrm>
                  <a:off x="490" y="2314"/>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16" name="Group 13">
                <a:extLst>
                  <a:ext uri="{FF2B5EF4-FFF2-40B4-BE49-F238E27FC236}">
                    <a16:creationId xmlns:a16="http://schemas.microsoft.com/office/drawing/2014/main" id="{DB973EC8-A6B2-6710-7C72-0530A7131A09}"/>
                  </a:ext>
                </a:extLst>
              </p:cNvPr>
              <p:cNvGrpSpPr>
                <a:grpSpLocks/>
              </p:cNvGrpSpPr>
              <p:nvPr/>
            </p:nvGrpSpPr>
            <p:grpSpPr bwMode="auto">
              <a:xfrm>
                <a:off x="2013" y="2314"/>
                <a:ext cx="1079" cy="288"/>
                <a:chOff x="2013" y="2314"/>
                <a:chExt cx="1079" cy="288"/>
              </a:xfrm>
            </p:grpSpPr>
            <p:sp>
              <p:nvSpPr>
                <p:cNvPr id="17543" name="Rectangle 14">
                  <a:extLst>
                    <a:ext uri="{FF2B5EF4-FFF2-40B4-BE49-F238E27FC236}">
                      <a16:creationId xmlns:a16="http://schemas.microsoft.com/office/drawing/2014/main" id="{2A870588-E21D-BC6B-DD5D-BAB597EF3E6E}"/>
                    </a:ext>
                  </a:extLst>
                </p:cNvPr>
                <p:cNvSpPr>
                  <a:spLocks noChangeArrowheads="1"/>
                </p:cNvSpPr>
                <p:nvPr/>
              </p:nvSpPr>
              <p:spPr bwMode="auto">
                <a:xfrm>
                  <a:off x="2013" y="2314"/>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C</a:t>
                  </a:r>
                  <a:r>
                    <a:rPr lang="en-US" altLang="en-US" baseline="-25000">
                      <a:cs typeface="Times New Roman" panose="02020603050405020304" pitchFamily="18" charset="0"/>
                    </a:rPr>
                    <a:t>V</a:t>
                  </a:r>
                  <a:r>
                    <a:rPr lang="en-US" altLang="en-US">
                      <a:cs typeface="Times New Roman" panose="02020603050405020304" pitchFamily="18" charset="0"/>
                    </a:rPr>
                    <a:t>/R</a:t>
                  </a:r>
                </a:p>
              </p:txBody>
            </p:sp>
            <p:sp>
              <p:nvSpPr>
                <p:cNvPr id="17544" name="Rectangle 15">
                  <a:extLst>
                    <a:ext uri="{FF2B5EF4-FFF2-40B4-BE49-F238E27FC236}">
                      <a16:creationId xmlns:a16="http://schemas.microsoft.com/office/drawing/2014/main" id="{1EEB6C58-D514-1B45-7DCE-DE52AAF1A480}"/>
                    </a:ext>
                  </a:extLst>
                </p:cNvPr>
                <p:cNvSpPr>
                  <a:spLocks noChangeArrowheads="1"/>
                </p:cNvSpPr>
                <p:nvPr/>
              </p:nvSpPr>
              <p:spPr bwMode="auto">
                <a:xfrm>
                  <a:off x="2013" y="2314"/>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17" name="Group 16">
                <a:extLst>
                  <a:ext uri="{FF2B5EF4-FFF2-40B4-BE49-F238E27FC236}">
                    <a16:creationId xmlns:a16="http://schemas.microsoft.com/office/drawing/2014/main" id="{18E66A51-79E4-5F6F-667B-A2F6A92398C1}"/>
                  </a:ext>
                </a:extLst>
              </p:cNvPr>
              <p:cNvGrpSpPr>
                <a:grpSpLocks/>
              </p:cNvGrpSpPr>
              <p:nvPr/>
            </p:nvGrpSpPr>
            <p:grpSpPr bwMode="auto">
              <a:xfrm>
                <a:off x="0" y="2602"/>
                <a:ext cx="490" cy="288"/>
                <a:chOff x="0" y="2602"/>
                <a:chExt cx="490" cy="288"/>
              </a:xfrm>
            </p:grpSpPr>
            <p:sp>
              <p:nvSpPr>
                <p:cNvPr id="17541" name="Rectangle 17">
                  <a:extLst>
                    <a:ext uri="{FF2B5EF4-FFF2-40B4-BE49-F238E27FC236}">
                      <a16:creationId xmlns:a16="http://schemas.microsoft.com/office/drawing/2014/main" id="{AE541AF3-525F-F130-EBC3-7A5C7F3EB304}"/>
                    </a:ext>
                  </a:extLst>
                </p:cNvPr>
                <p:cNvSpPr>
                  <a:spLocks noChangeArrowheads="1"/>
                </p:cNvSpPr>
                <p:nvPr/>
              </p:nvSpPr>
              <p:spPr bwMode="auto">
                <a:xfrm>
                  <a:off x="0" y="2602"/>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Ar</a:t>
                  </a:r>
                </a:p>
              </p:txBody>
            </p:sp>
            <p:sp>
              <p:nvSpPr>
                <p:cNvPr id="17542" name="Rectangle 18">
                  <a:extLst>
                    <a:ext uri="{FF2B5EF4-FFF2-40B4-BE49-F238E27FC236}">
                      <a16:creationId xmlns:a16="http://schemas.microsoft.com/office/drawing/2014/main" id="{B9DF0294-637A-4F68-F54E-9D314F9E9473}"/>
                    </a:ext>
                  </a:extLst>
                </p:cNvPr>
                <p:cNvSpPr>
                  <a:spLocks noChangeArrowheads="1"/>
                </p:cNvSpPr>
                <p:nvPr/>
              </p:nvSpPr>
              <p:spPr bwMode="auto">
                <a:xfrm>
                  <a:off x="0" y="2602"/>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18" name="Group 19">
                <a:extLst>
                  <a:ext uri="{FF2B5EF4-FFF2-40B4-BE49-F238E27FC236}">
                    <a16:creationId xmlns:a16="http://schemas.microsoft.com/office/drawing/2014/main" id="{15DD7E19-A607-A6EF-8DF6-C372DFDB6FD8}"/>
                  </a:ext>
                </a:extLst>
              </p:cNvPr>
              <p:cNvGrpSpPr>
                <a:grpSpLocks/>
              </p:cNvGrpSpPr>
              <p:nvPr/>
            </p:nvGrpSpPr>
            <p:grpSpPr bwMode="auto">
              <a:xfrm>
                <a:off x="490" y="2602"/>
                <a:ext cx="1523" cy="288"/>
                <a:chOff x="490" y="2602"/>
                <a:chExt cx="1523" cy="288"/>
              </a:xfrm>
            </p:grpSpPr>
            <p:sp>
              <p:nvSpPr>
                <p:cNvPr id="17539" name="Rectangle 20">
                  <a:extLst>
                    <a:ext uri="{FF2B5EF4-FFF2-40B4-BE49-F238E27FC236}">
                      <a16:creationId xmlns:a16="http://schemas.microsoft.com/office/drawing/2014/main" id="{4325B837-251E-EC00-F2EF-DFE29404593D}"/>
                    </a:ext>
                  </a:extLst>
                </p:cNvPr>
                <p:cNvSpPr>
                  <a:spLocks noChangeArrowheads="1"/>
                </p:cNvSpPr>
                <p:nvPr/>
              </p:nvSpPr>
              <p:spPr bwMode="auto">
                <a:xfrm>
                  <a:off x="490" y="2602"/>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12.5</a:t>
                  </a:r>
                </a:p>
              </p:txBody>
            </p:sp>
            <p:sp>
              <p:nvSpPr>
                <p:cNvPr id="17540" name="Rectangle 21">
                  <a:extLst>
                    <a:ext uri="{FF2B5EF4-FFF2-40B4-BE49-F238E27FC236}">
                      <a16:creationId xmlns:a16="http://schemas.microsoft.com/office/drawing/2014/main" id="{A9F7A97C-D622-AEAE-85B1-850452C9BBFA}"/>
                    </a:ext>
                  </a:extLst>
                </p:cNvPr>
                <p:cNvSpPr>
                  <a:spLocks noChangeArrowheads="1"/>
                </p:cNvSpPr>
                <p:nvPr/>
              </p:nvSpPr>
              <p:spPr bwMode="auto">
                <a:xfrm>
                  <a:off x="490" y="2602"/>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19" name="Group 22">
                <a:extLst>
                  <a:ext uri="{FF2B5EF4-FFF2-40B4-BE49-F238E27FC236}">
                    <a16:creationId xmlns:a16="http://schemas.microsoft.com/office/drawing/2014/main" id="{CA8C45A9-3CE9-A5B2-32E2-64DDAB777A7B}"/>
                  </a:ext>
                </a:extLst>
              </p:cNvPr>
              <p:cNvGrpSpPr>
                <a:grpSpLocks/>
              </p:cNvGrpSpPr>
              <p:nvPr/>
            </p:nvGrpSpPr>
            <p:grpSpPr bwMode="auto">
              <a:xfrm>
                <a:off x="2013" y="2602"/>
                <a:ext cx="1079" cy="288"/>
                <a:chOff x="2013" y="2602"/>
                <a:chExt cx="1079" cy="288"/>
              </a:xfrm>
            </p:grpSpPr>
            <p:sp>
              <p:nvSpPr>
                <p:cNvPr id="17537" name="Rectangle 23">
                  <a:extLst>
                    <a:ext uri="{FF2B5EF4-FFF2-40B4-BE49-F238E27FC236}">
                      <a16:creationId xmlns:a16="http://schemas.microsoft.com/office/drawing/2014/main" id="{78F5E933-E743-65D1-FD30-7950AEF0004B}"/>
                    </a:ext>
                  </a:extLst>
                </p:cNvPr>
                <p:cNvSpPr>
                  <a:spLocks noChangeArrowheads="1"/>
                </p:cNvSpPr>
                <p:nvPr/>
              </p:nvSpPr>
              <p:spPr bwMode="auto">
                <a:xfrm>
                  <a:off x="2013" y="2602"/>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1.50</a:t>
                  </a:r>
                </a:p>
              </p:txBody>
            </p:sp>
            <p:sp>
              <p:nvSpPr>
                <p:cNvPr id="17538" name="Rectangle 24">
                  <a:extLst>
                    <a:ext uri="{FF2B5EF4-FFF2-40B4-BE49-F238E27FC236}">
                      <a16:creationId xmlns:a16="http://schemas.microsoft.com/office/drawing/2014/main" id="{9C4F54B8-FD5C-78DF-5539-D9F2EB142146}"/>
                    </a:ext>
                  </a:extLst>
                </p:cNvPr>
                <p:cNvSpPr>
                  <a:spLocks noChangeArrowheads="1"/>
                </p:cNvSpPr>
                <p:nvPr/>
              </p:nvSpPr>
              <p:spPr bwMode="auto">
                <a:xfrm>
                  <a:off x="2013" y="2602"/>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20" name="Group 25">
                <a:extLst>
                  <a:ext uri="{FF2B5EF4-FFF2-40B4-BE49-F238E27FC236}">
                    <a16:creationId xmlns:a16="http://schemas.microsoft.com/office/drawing/2014/main" id="{5D417F5B-49B2-5C5B-AEF3-A4A09032B9BF}"/>
                  </a:ext>
                </a:extLst>
              </p:cNvPr>
              <p:cNvGrpSpPr>
                <a:grpSpLocks/>
              </p:cNvGrpSpPr>
              <p:nvPr/>
            </p:nvGrpSpPr>
            <p:grpSpPr bwMode="auto">
              <a:xfrm>
                <a:off x="0" y="2890"/>
                <a:ext cx="490" cy="288"/>
                <a:chOff x="0" y="2890"/>
                <a:chExt cx="490" cy="288"/>
              </a:xfrm>
            </p:grpSpPr>
            <p:sp>
              <p:nvSpPr>
                <p:cNvPr id="17535" name="Rectangle 26">
                  <a:extLst>
                    <a:ext uri="{FF2B5EF4-FFF2-40B4-BE49-F238E27FC236}">
                      <a16:creationId xmlns:a16="http://schemas.microsoft.com/office/drawing/2014/main" id="{91279E8D-8EBA-9AF3-4AF9-FB756FD4430F}"/>
                    </a:ext>
                  </a:extLst>
                </p:cNvPr>
                <p:cNvSpPr>
                  <a:spLocks noChangeArrowheads="1"/>
                </p:cNvSpPr>
                <p:nvPr/>
              </p:nvSpPr>
              <p:spPr bwMode="auto">
                <a:xfrm>
                  <a:off x="0" y="2890"/>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He</a:t>
                  </a:r>
                </a:p>
              </p:txBody>
            </p:sp>
            <p:sp>
              <p:nvSpPr>
                <p:cNvPr id="17536" name="Rectangle 27">
                  <a:extLst>
                    <a:ext uri="{FF2B5EF4-FFF2-40B4-BE49-F238E27FC236}">
                      <a16:creationId xmlns:a16="http://schemas.microsoft.com/office/drawing/2014/main" id="{8BBA8EC6-5D9C-399D-6DAF-33C35AC6C80F}"/>
                    </a:ext>
                  </a:extLst>
                </p:cNvPr>
                <p:cNvSpPr>
                  <a:spLocks noChangeArrowheads="1"/>
                </p:cNvSpPr>
                <p:nvPr/>
              </p:nvSpPr>
              <p:spPr bwMode="auto">
                <a:xfrm>
                  <a:off x="0" y="2890"/>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21" name="Group 28">
                <a:extLst>
                  <a:ext uri="{FF2B5EF4-FFF2-40B4-BE49-F238E27FC236}">
                    <a16:creationId xmlns:a16="http://schemas.microsoft.com/office/drawing/2014/main" id="{55B47005-4189-32D5-A047-2E3E86CEA966}"/>
                  </a:ext>
                </a:extLst>
              </p:cNvPr>
              <p:cNvGrpSpPr>
                <a:grpSpLocks/>
              </p:cNvGrpSpPr>
              <p:nvPr/>
            </p:nvGrpSpPr>
            <p:grpSpPr bwMode="auto">
              <a:xfrm>
                <a:off x="490" y="2890"/>
                <a:ext cx="1523" cy="288"/>
                <a:chOff x="490" y="2890"/>
                <a:chExt cx="1523" cy="288"/>
              </a:xfrm>
            </p:grpSpPr>
            <p:sp>
              <p:nvSpPr>
                <p:cNvPr id="17533" name="Rectangle 29">
                  <a:extLst>
                    <a:ext uri="{FF2B5EF4-FFF2-40B4-BE49-F238E27FC236}">
                      <a16:creationId xmlns:a16="http://schemas.microsoft.com/office/drawing/2014/main" id="{AF3BCFB4-2E31-7EBB-2EF7-B334CEB5DD59}"/>
                    </a:ext>
                  </a:extLst>
                </p:cNvPr>
                <p:cNvSpPr>
                  <a:spLocks noChangeArrowheads="1"/>
                </p:cNvSpPr>
                <p:nvPr/>
              </p:nvSpPr>
              <p:spPr bwMode="auto">
                <a:xfrm>
                  <a:off x="490" y="2890"/>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12.5</a:t>
                  </a:r>
                </a:p>
              </p:txBody>
            </p:sp>
            <p:sp>
              <p:nvSpPr>
                <p:cNvPr id="17534" name="Rectangle 30">
                  <a:extLst>
                    <a:ext uri="{FF2B5EF4-FFF2-40B4-BE49-F238E27FC236}">
                      <a16:creationId xmlns:a16="http://schemas.microsoft.com/office/drawing/2014/main" id="{FC24F154-85A0-8DF6-C672-E015B35D76B8}"/>
                    </a:ext>
                  </a:extLst>
                </p:cNvPr>
                <p:cNvSpPr>
                  <a:spLocks noChangeArrowheads="1"/>
                </p:cNvSpPr>
                <p:nvPr/>
              </p:nvSpPr>
              <p:spPr bwMode="auto">
                <a:xfrm>
                  <a:off x="490" y="2890"/>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22" name="Group 31">
                <a:extLst>
                  <a:ext uri="{FF2B5EF4-FFF2-40B4-BE49-F238E27FC236}">
                    <a16:creationId xmlns:a16="http://schemas.microsoft.com/office/drawing/2014/main" id="{3E16C2EB-A951-D9F6-6EBB-9536BA366A2D}"/>
                  </a:ext>
                </a:extLst>
              </p:cNvPr>
              <p:cNvGrpSpPr>
                <a:grpSpLocks/>
              </p:cNvGrpSpPr>
              <p:nvPr/>
            </p:nvGrpSpPr>
            <p:grpSpPr bwMode="auto">
              <a:xfrm>
                <a:off x="2013" y="2890"/>
                <a:ext cx="1079" cy="288"/>
                <a:chOff x="2013" y="2890"/>
                <a:chExt cx="1079" cy="288"/>
              </a:xfrm>
            </p:grpSpPr>
            <p:sp>
              <p:nvSpPr>
                <p:cNvPr id="17531" name="Rectangle 32">
                  <a:extLst>
                    <a:ext uri="{FF2B5EF4-FFF2-40B4-BE49-F238E27FC236}">
                      <a16:creationId xmlns:a16="http://schemas.microsoft.com/office/drawing/2014/main" id="{02258B2D-3F86-4CBE-9598-F6274658435E}"/>
                    </a:ext>
                  </a:extLst>
                </p:cNvPr>
                <p:cNvSpPr>
                  <a:spLocks noChangeArrowheads="1"/>
                </p:cNvSpPr>
                <p:nvPr/>
              </p:nvSpPr>
              <p:spPr bwMode="auto">
                <a:xfrm>
                  <a:off x="2013" y="2890"/>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1.50</a:t>
                  </a:r>
                </a:p>
              </p:txBody>
            </p:sp>
            <p:sp>
              <p:nvSpPr>
                <p:cNvPr id="17532" name="Rectangle 33">
                  <a:extLst>
                    <a:ext uri="{FF2B5EF4-FFF2-40B4-BE49-F238E27FC236}">
                      <a16:creationId xmlns:a16="http://schemas.microsoft.com/office/drawing/2014/main" id="{23E9B77F-6E4A-9FB5-C684-3511B14BBD1D}"/>
                    </a:ext>
                  </a:extLst>
                </p:cNvPr>
                <p:cNvSpPr>
                  <a:spLocks noChangeArrowheads="1"/>
                </p:cNvSpPr>
                <p:nvPr/>
              </p:nvSpPr>
              <p:spPr bwMode="auto">
                <a:xfrm>
                  <a:off x="2013" y="2890"/>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23" name="Group 34">
                <a:extLst>
                  <a:ext uri="{FF2B5EF4-FFF2-40B4-BE49-F238E27FC236}">
                    <a16:creationId xmlns:a16="http://schemas.microsoft.com/office/drawing/2014/main" id="{D693C1B6-520B-518F-FF66-BF184B63FF0D}"/>
                  </a:ext>
                </a:extLst>
              </p:cNvPr>
              <p:cNvGrpSpPr>
                <a:grpSpLocks/>
              </p:cNvGrpSpPr>
              <p:nvPr/>
            </p:nvGrpSpPr>
            <p:grpSpPr bwMode="auto">
              <a:xfrm>
                <a:off x="0" y="3178"/>
                <a:ext cx="490" cy="288"/>
                <a:chOff x="0" y="3178"/>
                <a:chExt cx="490" cy="288"/>
              </a:xfrm>
            </p:grpSpPr>
            <p:sp>
              <p:nvSpPr>
                <p:cNvPr id="17529" name="Rectangle 35">
                  <a:extLst>
                    <a:ext uri="{FF2B5EF4-FFF2-40B4-BE49-F238E27FC236}">
                      <a16:creationId xmlns:a16="http://schemas.microsoft.com/office/drawing/2014/main" id="{861A765E-41B2-1265-552A-69F071061C0A}"/>
                    </a:ext>
                  </a:extLst>
                </p:cNvPr>
                <p:cNvSpPr>
                  <a:spLocks noChangeArrowheads="1"/>
                </p:cNvSpPr>
                <p:nvPr/>
              </p:nvSpPr>
              <p:spPr bwMode="auto">
                <a:xfrm>
                  <a:off x="0" y="3178"/>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CO</a:t>
                  </a:r>
                </a:p>
              </p:txBody>
            </p:sp>
            <p:sp>
              <p:nvSpPr>
                <p:cNvPr id="17530" name="Rectangle 36">
                  <a:extLst>
                    <a:ext uri="{FF2B5EF4-FFF2-40B4-BE49-F238E27FC236}">
                      <a16:creationId xmlns:a16="http://schemas.microsoft.com/office/drawing/2014/main" id="{698AEEF9-E4F1-DD03-5072-15946FB4E1C4}"/>
                    </a:ext>
                  </a:extLst>
                </p:cNvPr>
                <p:cNvSpPr>
                  <a:spLocks noChangeArrowheads="1"/>
                </p:cNvSpPr>
                <p:nvPr/>
              </p:nvSpPr>
              <p:spPr bwMode="auto">
                <a:xfrm>
                  <a:off x="0" y="3178"/>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24" name="Group 37">
                <a:extLst>
                  <a:ext uri="{FF2B5EF4-FFF2-40B4-BE49-F238E27FC236}">
                    <a16:creationId xmlns:a16="http://schemas.microsoft.com/office/drawing/2014/main" id="{7E6EDF5E-794E-97A6-694F-449816529F70}"/>
                  </a:ext>
                </a:extLst>
              </p:cNvPr>
              <p:cNvGrpSpPr>
                <a:grpSpLocks/>
              </p:cNvGrpSpPr>
              <p:nvPr/>
            </p:nvGrpSpPr>
            <p:grpSpPr bwMode="auto">
              <a:xfrm>
                <a:off x="490" y="3178"/>
                <a:ext cx="1523" cy="288"/>
                <a:chOff x="490" y="3178"/>
                <a:chExt cx="1523" cy="288"/>
              </a:xfrm>
            </p:grpSpPr>
            <p:sp>
              <p:nvSpPr>
                <p:cNvPr id="17527" name="Rectangle 38">
                  <a:extLst>
                    <a:ext uri="{FF2B5EF4-FFF2-40B4-BE49-F238E27FC236}">
                      <a16:creationId xmlns:a16="http://schemas.microsoft.com/office/drawing/2014/main" id="{CAA31023-B308-BBDB-0784-32F475A15ECE}"/>
                    </a:ext>
                  </a:extLst>
                </p:cNvPr>
                <p:cNvSpPr>
                  <a:spLocks noChangeArrowheads="1"/>
                </p:cNvSpPr>
                <p:nvPr/>
              </p:nvSpPr>
              <p:spPr bwMode="auto">
                <a:xfrm>
                  <a:off x="490" y="3178"/>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20.7</a:t>
                  </a:r>
                </a:p>
              </p:txBody>
            </p:sp>
            <p:sp>
              <p:nvSpPr>
                <p:cNvPr id="17528" name="Rectangle 39">
                  <a:extLst>
                    <a:ext uri="{FF2B5EF4-FFF2-40B4-BE49-F238E27FC236}">
                      <a16:creationId xmlns:a16="http://schemas.microsoft.com/office/drawing/2014/main" id="{37B0ED1D-7287-21D8-DECA-5D0C103DF26E}"/>
                    </a:ext>
                  </a:extLst>
                </p:cNvPr>
                <p:cNvSpPr>
                  <a:spLocks noChangeArrowheads="1"/>
                </p:cNvSpPr>
                <p:nvPr/>
              </p:nvSpPr>
              <p:spPr bwMode="auto">
                <a:xfrm>
                  <a:off x="490" y="3178"/>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25" name="Group 40">
                <a:extLst>
                  <a:ext uri="{FF2B5EF4-FFF2-40B4-BE49-F238E27FC236}">
                    <a16:creationId xmlns:a16="http://schemas.microsoft.com/office/drawing/2014/main" id="{8018F692-255F-E961-B424-918D011D687F}"/>
                  </a:ext>
                </a:extLst>
              </p:cNvPr>
              <p:cNvGrpSpPr>
                <a:grpSpLocks/>
              </p:cNvGrpSpPr>
              <p:nvPr/>
            </p:nvGrpSpPr>
            <p:grpSpPr bwMode="auto">
              <a:xfrm>
                <a:off x="2013" y="3178"/>
                <a:ext cx="1079" cy="288"/>
                <a:chOff x="2013" y="3178"/>
                <a:chExt cx="1079" cy="288"/>
              </a:xfrm>
            </p:grpSpPr>
            <p:sp>
              <p:nvSpPr>
                <p:cNvPr id="17525" name="Rectangle 41">
                  <a:extLst>
                    <a:ext uri="{FF2B5EF4-FFF2-40B4-BE49-F238E27FC236}">
                      <a16:creationId xmlns:a16="http://schemas.microsoft.com/office/drawing/2014/main" id="{E18CF9D6-C9E0-28CB-5BCC-657617A03831}"/>
                    </a:ext>
                  </a:extLst>
                </p:cNvPr>
                <p:cNvSpPr>
                  <a:spLocks noChangeArrowheads="1"/>
                </p:cNvSpPr>
                <p:nvPr/>
              </p:nvSpPr>
              <p:spPr bwMode="auto">
                <a:xfrm>
                  <a:off x="2013" y="3178"/>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2.49</a:t>
                  </a:r>
                </a:p>
              </p:txBody>
            </p:sp>
            <p:sp>
              <p:nvSpPr>
                <p:cNvPr id="17526" name="Rectangle 42">
                  <a:extLst>
                    <a:ext uri="{FF2B5EF4-FFF2-40B4-BE49-F238E27FC236}">
                      <a16:creationId xmlns:a16="http://schemas.microsoft.com/office/drawing/2014/main" id="{EFB1B3EC-AABE-F51F-606D-FF90E4DBA035}"/>
                    </a:ext>
                  </a:extLst>
                </p:cNvPr>
                <p:cNvSpPr>
                  <a:spLocks noChangeArrowheads="1"/>
                </p:cNvSpPr>
                <p:nvPr/>
              </p:nvSpPr>
              <p:spPr bwMode="auto">
                <a:xfrm>
                  <a:off x="2013" y="3178"/>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26" name="Group 43">
                <a:extLst>
                  <a:ext uri="{FF2B5EF4-FFF2-40B4-BE49-F238E27FC236}">
                    <a16:creationId xmlns:a16="http://schemas.microsoft.com/office/drawing/2014/main" id="{5863FC9B-09CF-DF04-3275-4414A2A74DD5}"/>
                  </a:ext>
                </a:extLst>
              </p:cNvPr>
              <p:cNvGrpSpPr>
                <a:grpSpLocks/>
              </p:cNvGrpSpPr>
              <p:nvPr/>
            </p:nvGrpSpPr>
            <p:grpSpPr bwMode="auto">
              <a:xfrm>
                <a:off x="0" y="3466"/>
                <a:ext cx="490" cy="288"/>
                <a:chOff x="0" y="3466"/>
                <a:chExt cx="490" cy="288"/>
              </a:xfrm>
            </p:grpSpPr>
            <p:sp>
              <p:nvSpPr>
                <p:cNvPr id="17523" name="Rectangle 44">
                  <a:extLst>
                    <a:ext uri="{FF2B5EF4-FFF2-40B4-BE49-F238E27FC236}">
                      <a16:creationId xmlns:a16="http://schemas.microsoft.com/office/drawing/2014/main" id="{FED39C4C-A481-AA49-3A03-555AC488BDA7}"/>
                    </a:ext>
                  </a:extLst>
                </p:cNvPr>
                <p:cNvSpPr>
                  <a:spLocks noChangeArrowheads="1"/>
                </p:cNvSpPr>
                <p:nvPr/>
              </p:nvSpPr>
              <p:spPr bwMode="auto">
                <a:xfrm>
                  <a:off x="0" y="3466"/>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H2</a:t>
                  </a:r>
                </a:p>
              </p:txBody>
            </p:sp>
            <p:sp>
              <p:nvSpPr>
                <p:cNvPr id="17524" name="Rectangle 45">
                  <a:extLst>
                    <a:ext uri="{FF2B5EF4-FFF2-40B4-BE49-F238E27FC236}">
                      <a16:creationId xmlns:a16="http://schemas.microsoft.com/office/drawing/2014/main" id="{19B7D786-9DA8-CBB9-C7C7-98498D084B12}"/>
                    </a:ext>
                  </a:extLst>
                </p:cNvPr>
                <p:cNvSpPr>
                  <a:spLocks noChangeArrowheads="1"/>
                </p:cNvSpPr>
                <p:nvPr/>
              </p:nvSpPr>
              <p:spPr bwMode="auto">
                <a:xfrm>
                  <a:off x="0" y="3466"/>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27" name="Group 46">
                <a:extLst>
                  <a:ext uri="{FF2B5EF4-FFF2-40B4-BE49-F238E27FC236}">
                    <a16:creationId xmlns:a16="http://schemas.microsoft.com/office/drawing/2014/main" id="{74F30033-2605-ABA0-FA3D-1846BF938760}"/>
                  </a:ext>
                </a:extLst>
              </p:cNvPr>
              <p:cNvGrpSpPr>
                <a:grpSpLocks/>
              </p:cNvGrpSpPr>
              <p:nvPr/>
            </p:nvGrpSpPr>
            <p:grpSpPr bwMode="auto">
              <a:xfrm>
                <a:off x="490" y="3466"/>
                <a:ext cx="1523" cy="288"/>
                <a:chOff x="490" y="3466"/>
                <a:chExt cx="1523" cy="288"/>
              </a:xfrm>
            </p:grpSpPr>
            <p:sp>
              <p:nvSpPr>
                <p:cNvPr id="17521" name="Rectangle 47">
                  <a:extLst>
                    <a:ext uri="{FF2B5EF4-FFF2-40B4-BE49-F238E27FC236}">
                      <a16:creationId xmlns:a16="http://schemas.microsoft.com/office/drawing/2014/main" id="{63E93C6E-05BC-06EE-1053-FB04314C9816}"/>
                    </a:ext>
                  </a:extLst>
                </p:cNvPr>
                <p:cNvSpPr>
                  <a:spLocks noChangeArrowheads="1"/>
                </p:cNvSpPr>
                <p:nvPr/>
              </p:nvSpPr>
              <p:spPr bwMode="auto">
                <a:xfrm>
                  <a:off x="490" y="3466"/>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20.4</a:t>
                  </a:r>
                </a:p>
              </p:txBody>
            </p:sp>
            <p:sp>
              <p:nvSpPr>
                <p:cNvPr id="17522" name="Rectangle 48">
                  <a:extLst>
                    <a:ext uri="{FF2B5EF4-FFF2-40B4-BE49-F238E27FC236}">
                      <a16:creationId xmlns:a16="http://schemas.microsoft.com/office/drawing/2014/main" id="{F6F0EEB5-D08E-9E4D-A929-8F69625F1713}"/>
                    </a:ext>
                  </a:extLst>
                </p:cNvPr>
                <p:cNvSpPr>
                  <a:spLocks noChangeArrowheads="1"/>
                </p:cNvSpPr>
                <p:nvPr/>
              </p:nvSpPr>
              <p:spPr bwMode="auto">
                <a:xfrm>
                  <a:off x="490" y="3466"/>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28" name="Group 49">
                <a:extLst>
                  <a:ext uri="{FF2B5EF4-FFF2-40B4-BE49-F238E27FC236}">
                    <a16:creationId xmlns:a16="http://schemas.microsoft.com/office/drawing/2014/main" id="{0DAE99F4-E35A-9180-BE40-35E7FF700480}"/>
                  </a:ext>
                </a:extLst>
              </p:cNvPr>
              <p:cNvGrpSpPr>
                <a:grpSpLocks/>
              </p:cNvGrpSpPr>
              <p:nvPr/>
            </p:nvGrpSpPr>
            <p:grpSpPr bwMode="auto">
              <a:xfrm>
                <a:off x="2013" y="3466"/>
                <a:ext cx="1079" cy="288"/>
                <a:chOff x="2013" y="3466"/>
                <a:chExt cx="1079" cy="288"/>
              </a:xfrm>
            </p:grpSpPr>
            <p:sp>
              <p:nvSpPr>
                <p:cNvPr id="17519" name="Rectangle 50">
                  <a:extLst>
                    <a:ext uri="{FF2B5EF4-FFF2-40B4-BE49-F238E27FC236}">
                      <a16:creationId xmlns:a16="http://schemas.microsoft.com/office/drawing/2014/main" id="{A45949C2-9773-88EF-F800-8A567F5B1EEA}"/>
                    </a:ext>
                  </a:extLst>
                </p:cNvPr>
                <p:cNvSpPr>
                  <a:spLocks noChangeArrowheads="1"/>
                </p:cNvSpPr>
                <p:nvPr/>
              </p:nvSpPr>
              <p:spPr bwMode="auto">
                <a:xfrm>
                  <a:off x="2013" y="3466"/>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2.45</a:t>
                  </a:r>
                </a:p>
              </p:txBody>
            </p:sp>
            <p:sp>
              <p:nvSpPr>
                <p:cNvPr id="17520" name="Rectangle 51">
                  <a:extLst>
                    <a:ext uri="{FF2B5EF4-FFF2-40B4-BE49-F238E27FC236}">
                      <a16:creationId xmlns:a16="http://schemas.microsoft.com/office/drawing/2014/main" id="{D307D515-780F-6E83-6355-1619174A3693}"/>
                    </a:ext>
                  </a:extLst>
                </p:cNvPr>
                <p:cNvSpPr>
                  <a:spLocks noChangeArrowheads="1"/>
                </p:cNvSpPr>
                <p:nvPr/>
              </p:nvSpPr>
              <p:spPr bwMode="auto">
                <a:xfrm>
                  <a:off x="2013" y="3466"/>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29" name="Group 52">
                <a:extLst>
                  <a:ext uri="{FF2B5EF4-FFF2-40B4-BE49-F238E27FC236}">
                    <a16:creationId xmlns:a16="http://schemas.microsoft.com/office/drawing/2014/main" id="{11E5363B-B0F3-E34D-1876-DAE58E85E52A}"/>
                  </a:ext>
                </a:extLst>
              </p:cNvPr>
              <p:cNvGrpSpPr>
                <a:grpSpLocks/>
              </p:cNvGrpSpPr>
              <p:nvPr/>
            </p:nvGrpSpPr>
            <p:grpSpPr bwMode="auto">
              <a:xfrm>
                <a:off x="0" y="3754"/>
                <a:ext cx="490" cy="288"/>
                <a:chOff x="0" y="3754"/>
                <a:chExt cx="490" cy="288"/>
              </a:xfrm>
            </p:grpSpPr>
            <p:sp>
              <p:nvSpPr>
                <p:cNvPr id="17517" name="Rectangle 53">
                  <a:extLst>
                    <a:ext uri="{FF2B5EF4-FFF2-40B4-BE49-F238E27FC236}">
                      <a16:creationId xmlns:a16="http://schemas.microsoft.com/office/drawing/2014/main" id="{49073BCF-445D-4B2C-F63C-85EF549BAF21}"/>
                    </a:ext>
                  </a:extLst>
                </p:cNvPr>
                <p:cNvSpPr>
                  <a:spLocks noChangeArrowheads="1"/>
                </p:cNvSpPr>
                <p:nvPr/>
              </p:nvSpPr>
              <p:spPr bwMode="auto">
                <a:xfrm>
                  <a:off x="0" y="3754"/>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HCl</a:t>
                  </a:r>
                </a:p>
              </p:txBody>
            </p:sp>
            <p:sp>
              <p:nvSpPr>
                <p:cNvPr id="17518" name="Rectangle 54">
                  <a:extLst>
                    <a:ext uri="{FF2B5EF4-FFF2-40B4-BE49-F238E27FC236}">
                      <a16:creationId xmlns:a16="http://schemas.microsoft.com/office/drawing/2014/main" id="{DE791C41-804F-5799-12EB-39BA66956BB8}"/>
                    </a:ext>
                  </a:extLst>
                </p:cNvPr>
                <p:cNvSpPr>
                  <a:spLocks noChangeArrowheads="1"/>
                </p:cNvSpPr>
                <p:nvPr/>
              </p:nvSpPr>
              <p:spPr bwMode="auto">
                <a:xfrm>
                  <a:off x="0" y="3754"/>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30" name="Group 55">
                <a:extLst>
                  <a:ext uri="{FF2B5EF4-FFF2-40B4-BE49-F238E27FC236}">
                    <a16:creationId xmlns:a16="http://schemas.microsoft.com/office/drawing/2014/main" id="{DC92830F-2714-D0FA-B12E-E21082AD3250}"/>
                  </a:ext>
                </a:extLst>
              </p:cNvPr>
              <p:cNvGrpSpPr>
                <a:grpSpLocks/>
              </p:cNvGrpSpPr>
              <p:nvPr/>
            </p:nvGrpSpPr>
            <p:grpSpPr bwMode="auto">
              <a:xfrm>
                <a:off x="490" y="3754"/>
                <a:ext cx="1523" cy="288"/>
                <a:chOff x="490" y="3754"/>
                <a:chExt cx="1523" cy="288"/>
              </a:xfrm>
            </p:grpSpPr>
            <p:sp>
              <p:nvSpPr>
                <p:cNvPr id="17515" name="Rectangle 56">
                  <a:extLst>
                    <a:ext uri="{FF2B5EF4-FFF2-40B4-BE49-F238E27FC236}">
                      <a16:creationId xmlns:a16="http://schemas.microsoft.com/office/drawing/2014/main" id="{C7F584EC-9C55-8756-FC1F-14D39864088C}"/>
                    </a:ext>
                  </a:extLst>
                </p:cNvPr>
                <p:cNvSpPr>
                  <a:spLocks noChangeArrowheads="1"/>
                </p:cNvSpPr>
                <p:nvPr/>
              </p:nvSpPr>
              <p:spPr bwMode="auto">
                <a:xfrm>
                  <a:off x="490" y="3754"/>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21.4</a:t>
                  </a:r>
                </a:p>
              </p:txBody>
            </p:sp>
            <p:sp>
              <p:nvSpPr>
                <p:cNvPr id="17516" name="Rectangle 57">
                  <a:extLst>
                    <a:ext uri="{FF2B5EF4-FFF2-40B4-BE49-F238E27FC236}">
                      <a16:creationId xmlns:a16="http://schemas.microsoft.com/office/drawing/2014/main" id="{C46128E2-0873-E565-ED78-054522F01975}"/>
                    </a:ext>
                  </a:extLst>
                </p:cNvPr>
                <p:cNvSpPr>
                  <a:spLocks noChangeArrowheads="1"/>
                </p:cNvSpPr>
                <p:nvPr/>
              </p:nvSpPr>
              <p:spPr bwMode="auto">
                <a:xfrm>
                  <a:off x="490" y="3754"/>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31" name="Group 58">
                <a:extLst>
                  <a:ext uri="{FF2B5EF4-FFF2-40B4-BE49-F238E27FC236}">
                    <a16:creationId xmlns:a16="http://schemas.microsoft.com/office/drawing/2014/main" id="{06EB8F1E-3F19-D34E-8771-6F8E34FB6A93}"/>
                  </a:ext>
                </a:extLst>
              </p:cNvPr>
              <p:cNvGrpSpPr>
                <a:grpSpLocks/>
              </p:cNvGrpSpPr>
              <p:nvPr/>
            </p:nvGrpSpPr>
            <p:grpSpPr bwMode="auto">
              <a:xfrm>
                <a:off x="2013" y="3754"/>
                <a:ext cx="1079" cy="288"/>
                <a:chOff x="2013" y="3754"/>
                <a:chExt cx="1079" cy="288"/>
              </a:xfrm>
            </p:grpSpPr>
            <p:sp>
              <p:nvSpPr>
                <p:cNvPr id="17513" name="Rectangle 59">
                  <a:extLst>
                    <a:ext uri="{FF2B5EF4-FFF2-40B4-BE49-F238E27FC236}">
                      <a16:creationId xmlns:a16="http://schemas.microsoft.com/office/drawing/2014/main" id="{F7533105-59BF-3D6E-F1DB-510EBE72A42F}"/>
                    </a:ext>
                  </a:extLst>
                </p:cNvPr>
                <p:cNvSpPr>
                  <a:spLocks noChangeArrowheads="1"/>
                </p:cNvSpPr>
                <p:nvPr/>
              </p:nvSpPr>
              <p:spPr bwMode="auto">
                <a:xfrm>
                  <a:off x="2013" y="3754"/>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2.57</a:t>
                  </a:r>
                </a:p>
              </p:txBody>
            </p:sp>
            <p:sp>
              <p:nvSpPr>
                <p:cNvPr id="17514" name="Rectangle 60">
                  <a:extLst>
                    <a:ext uri="{FF2B5EF4-FFF2-40B4-BE49-F238E27FC236}">
                      <a16:creationId xmlns:a16="http://schemas.microsoft.com/office/drawing/2014/main" id="{18C53BA6-F958-1543-070A-6E160DA519BB}"/>
                    </a:ext>
                  </a:extLst>
                </p:cNvPr>
                <p:cNvSpPr>
                  <a:spLocks noChangeArrowheads="1"/>
                </p:cNvSpPr>
                <p:nvPr/>
              </p:nvSpPr>
              <p:spPr bwMode="auto">
                <a:xfrm>
                  <a:off x="2013" y="3754"/>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32" name="Group 61">
                <a:extLst>
                  <a:ext uri="{FF2B5EF4-FFF2-40B4-BE49-F238E27FC236}">
                    <a16:creationId xmlns:a16="http://schemas.microsoft.com/office/drawing/2014/main" id="{C55CFFF1-1A36-EB23-EEE4-EEFD33225273}"/>
                  </a:ext>
                </a:extLst>
              </p:cNvPr>
              <p:cNvGrpSpPr>
                <a:grpSpLocks/>
              </p:cNvGrpSpPr>
              <p:nvPr/>
            </p:nvGrpSpPr>
            <p:grpSpPr bwMode="auto">
              <a:xfrm>
                <a:off x="0" y="4042"/>
                <a:ext cx="490" cy="288"/>
                <a:chOff x="0" y="4042"/>
                <a:chExt cx="490" cy="288"/>
              </a:xfrm>
            </p:grpSpPr>
            <p:sp>
              <p:nvSpPr>
                <p:cNvPr id="17511" name="Rectangle 62">
                  <a:extLst>
                    <a:ext uri="{FF2B5EF4-FFF2-40B4-BE49-F238E27FC236}">
                      <a16:creationId xmlns:a16="http://schemas.microsoft.com/office/drawing/2014/main" id="{C3E59D44-8190-532C-9DA6-8EBFCDFD9243}"/>
                    </a:ext>
                  </a:extLst>
                </p:cNvPr>
                <p:cNvSpPr>
                  <a:spLocks noChangeArrowheads="1"/>
                </p:cNvSpPr>
                <p:nvPr/>
              </p:nvSpPr>
              <p:spPr bwMode="auto">
                <a:xfrm>
                  <a:off x="0" y="4042"/>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N</a:t>
                  </a:r>
                  <a:r>
                    <a:rPr lang="en-US" altLang="en-US" baseline="-25000">
                      <a:cs typeface="Times New Roman" panose="02020603050405020304" pitchFamily="18" charset="0"/>
                    </a:rPr>
                    <a:t>2</a:t>
                  </a:r>
                </a:p>
              </p:txBody>
            </p:sp>
            <p:sp>
              <p:nvSpPr>
                <p:cNvPr id="17512" name="Rectangle 63">
                  <a:extLst>
                    <a:ext uri="{FF2B5EF4-FFF2-40B4-BE49-F238E27FC236}">
                      <a16:creationId xmlns:a16="http://schemas.microsoft.com/office/drawing/2014/main" id="{CD92E40F-7797-7949-F83F-8F2180094FB2}"/>
                    </a:ext>
                  </a:extLst>
                </p:cNvPr>
                <p:cNvSpPr>
                  <a:spLocks noChangeArrowheads="1"/>
                </p:cNvSpPr>
                <p:nvPr/>
              </p:nvSpPr>
              <p:spPr bwMode="auto">
                <a:xfrm>
                  <a:off x="0" y="4042"/>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33" name="Group 64">
                <a:extLst>
                  <a:ext uri="{FF2B5EF4-FFF2-40B4-BE49-F238E27FC236}">
                    <a16:creationId xmlns:a16="http://schemas.microsoft.com/office/drawing/2014/main" id="{BBCA6B6E-663A-01C1-92F8-DB36C883155C}"/>
                  </a:ext>
                </a:extLst>
              </p:cNvPr>
              <p:cNvGrpSpPr>
                <a:grpSpLocks/>
              </p:cNvGrpSpPr>
              <p:nvPr/>
            </p:nvGrpSpPr>
            <p:grpSpPr bwMode="auto">
              <a:xfrm>
                <a:off x="490" y="4042"/>
                <a:ext cx="1523" cy="288"/>
                <a:chOff x="490" y="4042"/>
                <a:chExt cx="1523" cy="288"/>
              </a:xfrm>
            </p:grpSpPr>
            <p:sp>
              <p:nvSpPr>
                <p:cNvPr id="17509" name="Rectangle 65">
                  <a:extLst>
                    <a:ext uri="{FF2B5EF4-FFF2-40B4-BE49-F238E27FC236}">
                      <a16:creationId xmlns:a16="http://schemas.microsoft.com/office/drawing/2014/main" id="{1E01A2AE-F9D4-E7C4-461F-7814591CFABD}"/>
                    </a:ext>
                  </a:extLst>
                </p:cNvPr>
                <p:cNvSpPr>
                  <a:spLocks noChangeArrowheads="1"/>
                </p:cNvSpPr>
                <p:nvPr/>
              </p:nvSpPr>
              <p:spPr bwMode="auto">
                <a:xfrm>
                  <a:off x="490" y="4042"/>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20.6</a:t>
                  </a:r>
                </a:p>
              </p:txBody>
            </p:sp>
            <p:sp>
              <p:nvSpPr>
                <p:cNvPr id="17510" name="Rectangle 66">
                  <a:extLst>
                    <a:ext uri="{FF2B5EF4-FFF2-40B4-BE49-F238E27FC236}">
                      <a16:creationId xmlns:a16="http://schemas.microsoft.com/office/drawing/2014/main" id="{968E752B-7F8C-3C9D-5B71-F35052A5A89D}"/>
                    </a:ext>
                  </a:extLst>
                </p:cNvPr>
                <p:cNvSpPr>
                  <a:spLocks noChangeArrowheads="1"/>
                </p:cNvSpPr>
                <p:nvPr/>
              </p:nvSpPr>
              <p:spPr bwMode="auto">
                <a:xfrm>
                  <a:off x="490" y="4042"/>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34" name="Group 67">
                <a:extLst>
                  <a:ext uri="{FF2B5EF4-FFF2-40B4-BE49-F238E27FC236}">
                    <a16:creationId xmlns:a16="http://schemas.microsoft.com/office/drawing/2014/main" id="{6B61475D-045E-8953-344F-4EB3F9CF33E7}"/>
                  </a:ext>
                </a:extLst>
              </p:cNvPr>
              <p:cNvGrpSpPr>
                <a:grpSpLocks/>
              </p:cNvGrpSpPr>
              <p:nvPr/>
            </p:nvGrpSpPr>
            <p:grpSpPr bwMode="auto">
              <a:xfrm>
                <a:off x="2013" y="4042"/>
                <a:ext cx="1079" cy="288"/>
                <a:chOff x="2013" y="4042"/>
                <a:chExt cx="1079" cy="288"/>
              </a:xfrm>
            </p:grpSpPr>
            <p:sp>
              <p:nvSpPr>
                <p:cNvPr id="17507" name="Rectangle 68">
                  <a:extLst>
                    <a:ext uri="{FF2B5EF4-FFF2-40B4-BE49-F238E27FC236}">
                      <a16:creationId xmlns:a16="http://schemas.microsoft.com/office/drawing/2014/main" id="{24F2F6B0-10BC-1E9E-0E1E-5EE4036848EB}"/>
                    </a:ext>
                  </a:extLst>
                </p:cNvPr>
                <p:cNvSpPr>
                  <a:spLocks noChangeArrowheads="1"/>
                </p:cNvSpPr>
                <p:nvPr/>
              </p:nvSpPr>
              <p:spPr bwMode="auto">
                <a:xfrm>
                  <a:off x="2013" y="4042"/>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2.49</a:t>
                  </a:r>
                </a:p>
              </p:txBody>
            </p:sp>
            <p:sp>
              <p:nvSpPr>
                <p:cNvPr id="17508" name="Rectangle 69">
                  <a:extLst>
                    <a:ext uri="{FF2B5EF4-FFF2-40B4-BE49-F238E27FC236}">
                      <a16:creationId xmlns:a16="http://schemas.microsoft.com/office/drawing/2014/main" id="{9EF605E8-8207-40CE-43BA-DE44BDF9655B}"/>
                    </a:ext>
                  </a:extLst>
                </p:cNvPr>
                <p:cNvSpPr>
                  <a:spLocks noChangeArrowheads="1"/>
                </p:cNvSpPr>
                <p:nvPr/>
              </p:nvSpPr>
              <p:spPr bwMode="auto">
                <a:xfrm>
                  <a:off x="2013" y="4042"/>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35" name="Group 70">
                <a:extLst>
                  <a:ext uri="{FF2B5EF4-FFF2-40B4-BE49-F238E27FC236}">
                    <a16:creationId xmlns:a16="http://schemas.microsoft.com/office/drawing/2014/main" id="{DC7FF685-81E6-38A8-F286-0DE15CF9AA68}"/>
                  </a:ext>
                </a:extLst>
              </p:cNvPr>
              <p:cNvGrpSpPr>
                <a:grpSpLocks/>
              </p:cNvGrpSpPr>
              <p:nvPr/>
            </p:nvGrpSpPr>
            <p:grpSpPr bwMode="auto">
              <a:xfrm>
                <a:off x="0" y="4330"/>
                <a:ext cx="490" cy="288"/>
                <a:chOff x="0" y="4330"/>
                <a:chExt cx="490" cy="288"/>
              </a:xfrm>
            </p:grpSpPr>
            <p:sp>
              <p:nvSpPr>
                <p:cNvPr id="17505" name="Rectangle 71">
                  <a:extLst>
                    <a:ext uri="{FF2B5EF4-FFF2-40B4-BE49-F238E27FC236}">
                      <a16:creationId xmlns:a16="http://schemas.microsoft.com/office/drawing/2014/main" id="{23BAEA40-038F-7438-1430-08A8C5FCDECB}"/>
                    </a:ext>
                  </a:extLst>
                </p:cNvPr>
                <p:cNvSpPr>
                  <a:spLocks noChangeArrowheads="1"/>
                </p:cNvSpPr>
                <p:nvPr/>
              </p:nvSpPr>
              <p:spPr bwMode="auto">
                <a:xfrm>
                  <a:off x="0" y="4330"/>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NO</a:t>
                  </a:r>
                </a:p>
              </p:txBody>
            </p:sp>
            <p:sp>
              <p:nvSpPr>
                <p:cNvPr id="17506" name="Rectangle 72">
                  <a:extLst>
                    <a:ext uri="{FF2B5EF4-FFF2-40B4-BE49-F238E27FC236}">
                      <a16:creationId xmlns:a16="http://schemas.microsoft.com/office/drawing/2014/main" id="{A4A64BE5-FAE1-667A-BFE7-C03FBCF4A5F8}"/>
                    </a:ext>
                  </a:extLst>
                </p:cNvPr>
                <p:cNvSpPr>
                  <a:spLocks noChangeArrowheads="1"/>
                </p:cNvSpPr>
                <p:nvPr/>
              </p:nvSpPr>
              <p:spPr bwMode="auto">
                <a:xfrm>
                  <a:off x="0" y="4330"/>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36" name="Group 73">
                <a:extLst>
                  <a:ext uri="{FF2B5EF4-FFF2-40B4-BE49-F238E27FC236}">
                    <a16:creationId xmlns:a16="http://schemas.microsoft.com/office/drawing/2014/main" id="{2D5B54D8-82C5-674E-FF72-5367D0154EE9}"/>
                  </a:ext>
                </a:extLst>
              </p:cNvPr>
              <p:cNvGrpSpPr>
                <a:grpSpLocks/>
              </p:cNvGrpSpPr>
              <p:nvPr/>
            </p:nvGrpSpPr>
            <p:grpSpPr bwMode="auto">
              <a:xfrm>
                <a:off x="490" y="4330"/>
                <a:ext cx="1523" cy="288"/>
                <a:chOff x="490" y="4330"/>
                <a:chExt cx="1523" cy="288"/>
              </a:xfrm>
            </p:grpSpPr>
            <p:sp>
              <p:nvSpPr>
                <p:cNvPr id="17503" name="Rectangle 74">
                  <a:extLst>
                    <a:ext uri="{FF2B5EF4-FFF2-40B4-BE49-F238E27FC236}">
                      <a16:creationId xmlns:a16="http://schemas.microsoft.com/office/drawing/2014/main" id="{631A3FD4-7514-1107-FEB6-25128EF467D9}"/>
                    </a:ext>
                  </a:extLst>
                </p:cNvPr>
                <p:cNvSpPr>
                  <a:spLocks noChangeArrowheads="1"/>
                </p:cNvSpPr>
                <p:nvPr/>
              </p:nvSpPr>
              <p:spPr bwMode="auto">
                <a:xfrm>
                  <a:off x="490" y="4330"/>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20.9</a:t>
                  </a:r>
                </a:p>
              </p:txBody>
            </p:sp>
            <p:sp>
              <p:nvSpPr>
                <p:cNvPr id="17504" name="Rectangle 75">
                  <a:extLst>
                    <a:ext uri="{FF2B5EF4-FFF2-40B4-BE49-F238E27FC236}">
                      <a16:creationId xmlns:a16="http://schemas.microsoft.com/office/drawing/2014/main" id="{D64B5DC1-075A-65D9-5C72-6114CA5F250A}"/>
                    </a:ext>
                  </a:extLst>
                </p:cNvPr>
                <p:cNvSpPr>
                  <a:spLocks noChangeArrowheads="1"/>
                </p:cNvSpPr>
                <p:nvPr/>
              </p:nvSpPr>
              <p:spPr bwMode="auto">
                <a:xfrm>
                  <a:off x="490" y="4330"/>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37" name="Group 76">
                <a:extLst>
                  <a:ext uri="{FF2B5EF4-FFF2-40B4-BE49-F238E27FC236}">
                    <a16:creationId xmlns:a16="http://schemas.microsoft.com/office/drawing/2014/main" id="{59E2731E-AC96-0976-63F0-1FF0DE972E8B}"/>
                  </a:ext>
                </a:extLst>
              </p:cNvPr>
              <p:cNvGrpSpPr>
                <a:grpSpLocks/>
              </p:cNvGrpSpPr>
              <p:nvPr/>
            </p:nvGrpSpPr>
            <p:grpSpPr bwMode="auto">
              <a:xfrm>
                <a:off x="2013" y="4330"/>
                <a:ext cx="1079" cy="288"/>
                <a:chOff x="2013" y="4330"/>
                <a:chExt cx="1079" cy="288"/>
              </a:xfrm>
            </p:grpSpPr>
            <p:sp>
              <p:nvSpPr>
                <p:cNvPr id="17501" name="Rectangle 77">
                  <a:extLst>
                    <a:ext uri="{FF2B5EF4-FFF2-40B4-BE49-F238E27FC236}">
                      <a16:creationId xmlns:a16="http://schemas.microsoft.com/office/drawing/2014/main" id="{3639CFDD-6B0F-17F4-1826-B65DDC4609EC}"/>
                    </a:ext>
                  </a:extLst>
                </p:cNvPr>
                <p:cNvSpPr>
                  <a:spLocks noChangeArrowheads="1"/>
                </p:cNvSpPr>
                <p:nvPr/>
              </p:nvSpPr>
              <p:spPr bwMode="auto">
                <a:xfrm>
                  <a:off x="2013" y="4330"/>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2.51</a:t>
                  </a:r>
                </a:p>
              </p:txBody>
            </p:sp>
            <p:sp>
              <p:nvSpPr>
                <p:cNvPr id="17502" name="Rectangle 78">
                  <a:extLst>
                    <a:ext uri="{FF2B5EF4-FFF2-40B4-BE49-F238E27FC236}">
                      <a16:creationId xmlns:a16="http://schemas.microsoft.com/office/drawing/2014/main" id="{A7C3F7D3-95C7-D1DA-FA63-9423F1940558}"/>
                    </a:ext>
                  </a:extLst>
                </p:cNvPr>
                <p:cNvSpPr>
                  <a:spLocks noChangeArrowheads="1"/>
                </p:cNvSpPr>
                <p:nvPr/>
              </p:nvSpPr>
              <p:spPr bwMode="auto">
                <a:xfrm>
                  <a:off x="2013" y="4330"/>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38" name="Group 79">
                <a:extLst>
                  <a:ext uri="{FF2B5EF4-FFF2-40B4-BE49-F238E27FC236}">
                    <a16:creationId xmlns:a16="http://schemas.microsoft.com/office/drawing/2014/main" id="{58A3918E-2499-5A89-8347-21350D79D521}"/>
                  </a:ext>
                </a:extLst>
              </p:cNvPr>
              <p:cNvGrpSpPr>
                <a:grpSpLocks/>
              </p:cNvGrpSpPr>
              <p:nvPr/>
            </p:nvGrpSpPr>
            <p:grpSpPr bwMode="auto">
              <a:xfrm>
                <a:off x="0" y="4618"/>
                <a:ext cx="490" cy="288"/>
                <a:chOff x="0" y="4618"/>
                <a:chExt cx="490" cy="288"/>
              </a:xfrm>
            </p:grpSpPr>
            <p:sp>
              <p:nvSpPr>
                <p:cNvPr id="17499" name="Rectangle 80">
                  <a:extLst>
                    <a:ext uri="{FF2B5EF4-FFF2-40B4-BE49-F238E27FC236}">
                      <a16:creationId xmlns:a16="http://schemas.microsoft.com/office/drawing/2014/main" id="{60412166-D7A3-DD41-68A6-03C4BA03C7DE}"/>
                    </a:ext>
                  </a:extLst>
                </p:cNvPr>
                <p:cNvSpPr>
                  <a:spLocks noChangeArrowheads="1"/>
                </p:cNvSpPr>
                <p:nvPr/>
              </p:nvSpPr>
              <p:spPr bwMode="auto">
                <a:xfrm>
                  <a:off x="0" y="4618"/>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O2</a:t>
                  </a:r>
                </a:p>
              </p:txBody>
            </p:sp>
            <p:sp>
              <p:nvSpPr>
                <p:cNvPr id="17500" name="Rectangle 81">
                  <a:extLst>
                    <a:ext uri="{FF2B5EF4-FFF2-40B4-BE49-F238E27FC236}">
                      <a16:creationId xmlns:a16="http://schemas.microsoft.com/office/drawing/2014/main" id="{0189E827-27B3-0661-F983-80DD079E76B3}"/>
                    </a:ext>
                  </a:extLst>
                </p:cNvPr>
                <p:cNvSpPr>
                  <a:spLocks noChangeArrowheads="1"/>
                </p:cNvSpPr>
                <p:nvPr/>
              </p:nvSpPr>
              <p:spPr bwMode="auto">
                <a:xfrm>
                  <a:off x="0" y="4618"/>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39" name="Group 82">
                <a:extLst>
                  <a:ext uri="{FF2B5EF4-FFF2-40B4-BE49-F238E27FC236}">
                    <a16:creationId xmlns:a16="http://schemas.microsoft.com/office/drawing/2014/main" id="{4923FC63-D1FD-C509-1D6B-083D5762B6C7}"/>
                  </a:ext>
                </a:extLst>
              </p:cNvPr>
              <p:cNvGrpSpPr>
                <a:grpSpLocks/>
              </p:cNvGrpSpPr>
              <p:nvPr/>
            </p:nvGrpSpPr>
            <p:grpSpPr bwMode="auto">
              <a:xfrm>
                <a:off x="490" y="4618"/>
                <a:ext cx="1523" cy="288"/>
                <a:chOff x="490" y="4618"/>
                <a:chExt cx="1523" cy="288"/>
              </a:xfrm>
            </p:grpSpPr>
            <p:sp>
              <p:nvSpPr>
                <p:cNvPr id="17497" name="Rectangle 83">
                  <a:extLst>
                    <a:ext uri="{FF2B5EF4-FFF2-40B4-BE49-F238E27FC236}">
                      <a16:creationId xmlns:a16="http://schemas.microsoft.com/office/drawing/2014/main" id="{DC5714F8-1C6B-8C38-6A92-ADEC09389B97}"/>
                    </a:ext>
                  </a:extLst>
                </p:cNvPr>
                <p:cNvSpPr>
                  <a:spLocks noChangeArrowheads="1"/>
                </p:cNvSpPr>
                <p:nvPr/>
              </p:nvSpPr>
              <p:spPr bwMode="auto">
                <a:xfrm>
                  <a:off x="490" y="4618"/>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21.1</a:t>
                  </a:r>
                </a:p>
              </p:txBody>
            </p:sp>
            <p:sp>
              <p:nvSpPr>
                <p:cNvPr id="17498" name="Rectangle 84">
                  <a:extLst>
                    <a:ext uri="{FF2B5EF4-FFF2-40B4-BE49-F238E27FC236}">
                      <a16:creationId xmlns:a16="http://schemas.microsoft.com/office/drawing/2014/main" id="{65BA1C60-2F73-0C4B-CC52-B7EC9CEB94BE}"/>
                    </a:ext>
                  </a:extLst>
                </p:cNvPr>
                <p:cNvSpPr>
                  <a:spLocks noChangeArrowheads="1"/>
                </p:cNvSpPr>
                <p:nvPr/>
              </p:nvSpPr>
              <p:spPr bwMode="auto">
                <a:xfrm>
                  <a:off x="490" y="4618"/>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40" name="Group 85">
                <a:extLst>
                  <a:ext uri="{FF2B5EF4-FFF2-40B4-BE49-F238E27FC236}">
                    <a16:creationId xmlns:a16="http://schemas.microsoft.com/office/drawing/2014/main" id="{91735613-3006-C2D2-0FA2-5F675D36933A}"/>
                  </a:ext>
                </a:extLst>
              </p:cNvPr>
              <p:cNvGrpSpPr>
                <a:grpSpLocks/>
              </p:cNvGrpSpPr>
              <p:nvPr/>
            </p:nvGrpSpPr>
            <p:grpSpPr bwMode="auto">
              <a:xfrm>
                <a:off x="2013" y="4618"/>
                <a:ext cx="1079" cy="288"/>
                <a:chOff x="2013" y="4618"/>
                <a:chExt cx="1079" cy="288"/>
              </a:xfrm>
            </p:grpSpPr>
            <p:sp>
              <p:nvSpPr>
                <p:cNvPr id="17495" name="Rectangle 86">
                  <a:extLst>
                    <a:ext uri="{FF2B5EF4-FFF2-40B4-BE49-F238E27FC236}">
                      <a16:creationId xmlns:a16="http://schemas.microsoft.com/office/drawing/2014/main" id="{76B1E0F2-1AC4-8907-A1A8-D410EFBF7527}"/>
                    </a:ext>
                  </a:extLst>
                </p:cNvPr>
                <p:cNvSpPr>
                  <a:spLocks noChangeArrowheads="1"/>
                </p:cNvSpPr>
                <p:nvPr/>
              </p:nvSpPr>
              <p:spPr bwMode="auto">
                <a:xfrm>
                  <a:off x="2013" y="4618"/>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2.54</a:t>
                  </a:r>
                </a:p>
              </p:txBody>
            </p:sp>
            <p:sp>
              <p:nvSpPr>
                <p:cNvPr id="17496" name="Rectangle 87">
                  <a:extLst>
                    <a:ext uri="{FF2B5EF4-FFF2-40B4-BE49-F238E27FC236}">
                      <a16:creationId xmlns:a16="http://schemas.microsoft.com/office/drawing/2014/main" id="{B22197E6-997A-18C6-8137-383E79ED0C73}"/>
                    </a:ext>
                  </a:extLst>
                </p:cNvPr>
                <p:cNvSpPr>
                  <a:spLocks noChangeArrowheads="1"/>
                </p:cNvSpPr>
                <p:nvPr/>
              </p:nvSpPr>
              <p:spPr bwMode="auto">
                <a:xfrm>
                  <a:off x="2013" y="4618"/>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41" name="Group 88">
                <a:extLst>
                  <a:ext uri="{FF2B5EF4-FFF2-40B4-BE49-F238E27FC236}">
                    <a16:creationId xmlns:a16="http://schemas.microsoft.com/office/drawing/2014/main" id="{CBFC2CCE-306D-18E7-666C-BCE87AE2B5FE}"/>
                  </a:ext>
                </a:extLst>
              </p:cNvPr>
              <p:cNvGrpSpPr>
                <a:grpSpLocks/>
              </p:cNvGrpSpPr>
              <p:nvPr/>
            </p:nvGrpSpPr>
            <p:grpSpPr bwMode="auto">
              <a:xfrm>
                <a:off x="0" y="4906"/>
                <a:ext cx="490" cy="288"/>
                <a:chOff x="0" y="4906"/>
                <a:chExt cx="490" cy="288"/>
              </a:xfrm>
            </p:grpSpPr>
            <p:sp>
              <p:nvSpPr>
                <p:cNvPr id="17493" name="Rectangle 89">
                  <a:extLst>
                    <a:ext uri="{FF2B5EF4-FFF2-40B4-BE49-F238E27FC236}">
                      <a16:creationId xmlns:a16="http://schemas.microsoft.com/office/drawing/2014/main" id="{32E4E4AE-B2FC-4843-2BB6-D0506F27CCE7}"/>
                    </a:ext>
                  </a:extLst>
                </p:cNvPr>
                <p:cNvSpPr>
                  <a:spLocks noChangeArrowheads="1"/>
                </p:cNvSpPr>
                <p:nvPr/>
              </p:nvSpPr>
              <p:spPr bwMode="auto">
                <a:xfrm>
                  <a:off x="0" y="4906"/>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Cl2</a:t>
                  </a:r>
                </a:p>
              </p:txBody>
            </p:sp>
            <p:sp>
              <p:nvSpPr>
                <p:cNvPr id="17494" name="Rectangle 90">
                  <a:extLst>
                    <a:ext uri="{FF2B5EF4-FFF2-40B4-BE49-F238E27FC236}">
                      <a16:creationId xmlns:a16="http://schemas.microsoft.com/office/drawing/2014/main" id="{69B582DE-028C-C82C-9EEC-33DE524BE813}"/>
                    </a:ext>
                  </a:extLst>
                </p:cNvPr>
                <p:cNvSpPr>
                  <a:spLocks noChangeArrowheads="1"/>
                </p:cNvSpPr>
                <p:nvPr/>
              </p:nvSpPr>
              <p:spPr bwMode="auto">
                <a:xfrm>
                  <a:off x="0" y="4906"/>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42" name="Group 91">
                <a:extLst>
                  <a:ext uri="{FF2B5EF4-FFF2-40B4-BE49-F238E27FC236}">
                    <a16:creationId xmlns:a16="http://schemas.microsoft.com/office/drawing/2014/main" id="{08DD17B0-DC59-6795-B68D-C4EF6493694A}"/>
                  </a:ext>
                </a:extLst>
              </p:cNvPr>
              <p:cNvGrpSpPr>
                <a:grpSpLocks/>
              </p:cNvGrpSpPr>
              <p:nvPr/>
            </p:nvGrpSpPr>
            <p:grpSpPr bwMode="auto">
              <a:xfrm>
                <a:off x="490" y="4906"/>
                <a:ext cx="1523" cy="288"/>
                <a:chOff x="490" y="4906"/>
                <a:chExt cx="1523" cy="288"/>
              </a:xfrm>
            </p:grpSpPr>
            <p:sp>
              <p:nvSpPr>
                <p:cNvPr id="17491" name="Rectangle 92">
                  <a:extLst>
                    <a:ext uri="{FF2B5EF4-FFF2-40B4-BE49-F238E27FC236}">
                      <a16:creationId xmlns:a16="http://schemas.microsoft.com/office/drawing/2014/main" id="{4330596D-021E-2492-9CFE-6AA4459095B3}"/>
                    </a:ext>
                  </a:extLst>
                </p:cNvPr>
                <p:cNvSpPr>
                  <a:spLocks noChangeArrowheads="1"/>
                </p:cNvSpPr>
                <p:nvPr/>
              </p:nvSpPr>
              <p:spPr bwMode="auto">
                <a:xfrm>
                  <a:off x="490" y="4906"/>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24.8</a:t>
                  </a:r>
                </a:p>
              </p:txBody>
            </p:sp>
            <p:sp>
              <p:nvSpPr>
                <p:cNvPr id="17492" name="Rectangle 93">
                  <a:extLst>
                    <a:ext uri="{FF2B5EF4-FFF2-40B4-BE49-F238E27FC236}">
                      <a16:creationId xmlns:a16="http://schemas.microsoft.com/office/drawing/2014/main" id="{30DCBE0D-0E89-5667-3B10-51679671775E}"/>
                    </a:ext>
                  </a:extLst>
                </p:cNvPr>
                <p:cNvSpPr>
                  <a:spLocks noChangeArrowheads="1"/>
                </p:cNvSpPr>
                <p:nvPr/>
              </p:nvSpPr>
              <p:spPr bwMode="auto">
                <a:xfrm>
                  <a:off x="490" y="4906"/>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43" name="Group 94">
                <a:extLst>
                  <a:ext uri="{FF2B5EF4-FFF2-40B4-BE49-F238E27FC236}">
                    <a16:creationId xmlns:a16="http://schemas.microsoft.com/office/drawing/2014/main" id="{A256A230-4646-2206-3F40-248534C1BDE9}"/>
                  </a:ext>
                </a:extLst>
              </p:cNvPr>
              <p:cNvGrpSpPr>
                <a:grpSpLocks/>
              </p:cNvGrpSpPr>
              <p:nvPr/>
            </p:nvGrpSpPr>
            <p:grpSpPr bwMode="auto">
              <a:xfrm>
                <a:off x="2013" y="4906"/>
                <a:ext cx="1079" cy="288"/>
                <a:chOff x="2013" y="4906"/>
                <a:chExt cx="1079" cy="288"/>
              </a:xfrm>
            </p:grpSpPr>
            <p:sp>
              <p:nvSpPr>
                <p:cNvPr id="17489" name="Rectangle 95">
                  <a:extLst>
                    <a:ext uri="{FF2B5EF4-FFF2-40B4-BE49-F238E27FC236}">
                      <a16:creationId xmlns:a16="http://schemas.microsoft.com/office/drawing/2014/main" id="{E93F52C0-F24B-9BC1-8DB3-BB2D0C1BB6CF}"/>
                    </a:ext>
                  </a:extLst>
                </p:cNvPr>
                <p:cNvSpPr>
                  <a:spLocks noChangeArrowheads="1"/>
                </p:cNvSpPr>
                <p:nvPr/>
              </p:nvSpPr>
              <p:spPr bwMode="auto">
                <a:xfrm>
                  <a:off x="2013" y="4906"/>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2.98</a:t>
                  </a:r>
                </a:p>
              </p:txBody>
            </p:sp>
            <p:sp>
              <p:nvSpPr>
                <p:cNvPr id="17490" name="Rectangle 96">
                  <a:extLst>
                    <a:ext uri="{FF2B5EF4-FFF2-40B4-BE49-F238E27FC236}">
                      <a16:creationId xmlns:a16="http://schemas.microsoft.com/office/drawing/2014/main" id="{0ED1DC5B-F3FD-B4D3-7CC9-495C08EF0BEA}"/>
                    </a:ext>
                  </a:extLst>
                </p:cNvPr>
                <p:cNvSpPr>
                  <a:spLocks noChangeArrowheads="1"/>
                </p:cNvSpPr>
                <p:nvPr/>
              </p:nvSpPr>
              <p:spPr bwMode="auto">
                <a:xfrm>
                  <a:off x="2013" y="4906"/>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44" name="Group 97">
                <a:extLst>
                  <a:ext uri="{FF2B5EF4-FFF2-40B4-BE49-F238E27FC236}">
                    <a16:creationId xmlns:a16="http://schemas.microsoft.com/office/drawing/2014/main" id="{51377DF8-AD97-AA7F-0B50-FB0E7D9C668E}"/>
                  </a:ext>
                </a:extLst>
              </p:cNvPr>
              <p:cNvGrpSpPr>
                <a:grpSpLocks/>
              </p:cNvGrpSpPr>
              <p:nvPr/>
            </p:nvGrpSpPr>
            <p:grpSpPr bwMode="auto">
              <a:xfrm>
                <a:off x="0" y="5194"/>
                <a:ext cx="490" cy="288"/>
                <a:chOff x="0" y="5194"/>
                <a:chExt cx="490" cy="288"/>
              </a:xfrm>
            </p:grpSpPr>
            <p:sp>
              <p:nvSpPr>
                <p:cNvPr id="17487" name="Rectangle 98">
                  <a:extLst>
                    <a:ext uri="{FF2B5EF4-FFF2-40B4-BE49-F238E27FC236}">
                      <a16:creationId xmlns:a16="http://schemas.microsoft.com/office/drawing/2014/main" id="{56436FC0-AC35-1514-E9EC-2CB4B7806592}"/>
                    </a:ext>
                  </a:extLst>
                </p:cNvPr>
                <p:cNvSpPr>
                  <a:spLocks noChangeArrowheads="1"/>
                </p:cNvSpPr>
                <p:nvPr/>
              </p:nvSpPr>
              <p:spPr bwMode="auto">
                <a:xfrm>
                  <a:off x="0" y="5194"/>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CO2</a:t>
                  </a:r>
                </a:p>
              </p:txBody>
            </p:sp>
            <p:sp>
              <p:nvSpPr>
                <p:cNvPr id="17488" name="Rectangle 99">
                  <a:extLst>
                    <a:ext uri="{FF2B5EF4-FFF2-40B4-BE49-F238E27FC236}">
                      <a16:creationId xmlns:a16="http://schemas.microsoft.com/office/drawing/2014/main" id="{0E6A670D-AD5F-9171-C5A3-D090890510EE}"/>
                    </a:ext>
                  </a:extLst>
                </p:cNvPr>
                <p:cNvSpPr>
                  <a:spLocks noChangeArrowheads="1"/>
                </p:cNvSpPr>
                <p:nvPr/>
              </p:nvSpPr>
              <p:spPr bwMode="auto">
                <a:xfrm>
                  <a:off x="0" y="5194"/>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45" name="Group 100">
                <a:extLst>
                  <a:ext uri="{FF2B5EF4-FFF2-40B4-BE49-F238E27FC236}">
                    <a16:creationId xmlns:a16="http://schemas.microsoft.com/office/drawing/2014/main" id="{2FAF75D0-CD89-2278-FDED-E41434EE6D6A}"/>
                  </a:ext>
                </a:extLst>
              </p:cNvPr>
              <p:cNvGrpSpPr>
                <a:grpSpLocks/>
              </p:cNvGrpSpPr>
              <p:nvPr/>
            </p:nvGrpSpPr>
            <p:grpSpPr bwMode="auto">
              <a:xfrm>
                <a:off x="490" y="5194"/>
                <a:ext cx="1523" cy="288"/>
                <a:chOff x="490" y="5194"/>
                <a:chExt cx="1523" cy="288"/>
              </a:xfrm>
            </p:grpSpPr>
            <p:sp>
              <p:nvSpPr>
                <p:cNvPr id="17485" name="Rectangle 101">
                  <a:extLst>
                    <a:ext uri="{FF2B5EF4-FFF2-40B4-BE49-F238E27FC236}">
                      <a16:creationId xmlns:a16="http://schemas.microsoft.com/office/drawing/2014/main" id="{11AA3F5D-BC6A-FBD1-8A79-E0FA8999B27F}"/>
                    </a:ext>
                  </a:extLst>
                </p:cNvPr>
                <p:cNvSpPr>
                  <a:spLocks noChangeArrowheads="1"/>
                </p:cNvSpPr>
                <p:nvPr/>
              </p:nvSpPr>
              <p:spPr bwMode="auto">
                <a:xfrm>
                  <a:off x="490" y="5194"/>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28.2</a:t>
                  </a:r>
                </a:p>
              </p:txBody>
            </p:sp>
            <p:sp>
              <p:nvSpPr>
                <p:cNvPr id="17486" name="Rectangle 102">
                  <a:extLst>
                    <a:ext uri="{FF2B5EF4-FFF2-40B4-BE49-F238E27FC236}">
                      <a16:creationId xmlns:a16="http://schemas.microsoft.com/office/drawing/2014/main" id="{7F7E1EF0-FFB5-5ABD-A080-5174CEEA3E65}"/>
                    </a:ext>
                  </a:extLst>
                </p:cNvPr>
                <p:cNvSpPr>
                  <a:spLocks noChangeArrowheads="1"/>
                </p:cNvSpPr>
                <p:nvPr/>
              </p:nvSpPr>
              <p:spPr bwMode="auto">
                <a:xfrm>
                  <a:off x="490" y="5194"/>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46" name="Group 103">
                <a:extLst>
                  <a:ext uri="{FF2B5EF4-FFF2-40B4-BE49-F238E27FC236}">
                    <a16:creationId xmlns:a16="http://schemas.microsoft.com/office/drawing/2014/main" id="{B382D0AD-E7C4-4911-7E1A-FA8FE86ED9F2}"/>
                  </a:ext>
                </a:extLst>
              </p:cNvPr>
              <p:cNvGrpSpPr>
                <a:grpSpLocks/>
              </p:cNvGrpSpPr>
              <p:nvPr/>
            </p:nvGrpSpPr>
            <p:grpSpPr bwMode="auto">
              <a:xfrm>
                <a:off x="2013" y="5194"/>
                <a:ext cx="1079" cy="288"/>
                <a:chOff x="2013" y="5194"/>
                <a:chExt cx="1079" cy="288"/>
              </a:xfrm>
            </p:grpSpPr>
            <p:sp>
              <p:nvSpPr>
                <p:cNvPr id="17483" name="Rectangle 104">
                  <a:extLst>
                    <a:ext uri="{FF2B5EF4-FFF2-40B4-BE49-F238E27FC236}">
                      <a16:creationId xmlns:a16="http://schemas.microsoft.com/office/drawing/2014/main" id="{A8A07982-5B1D-EDB2-76CA-1F05142C8540}"/>
                    </a:ext>
                  </a:extLst>
                </p:cNvPr>
                <p:cNvSpPr>
                  <a:spLocks noChangeArrowheads="1"/>
                </p:cNvSpPr>
                <p:nvPr/>
              </p:nvSpPr>
              <p:spPr bwMode="auto">
                <a:xfrm>
                  <a:off x="2013" y="5194"/>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3.40</a:t>
                  </a:r>
                </a:p>
              </p:txBody>
            </p:sp>
            <p:sp>
              <p:nvSpPr>
                <p:cNvPr id="17484" name="Rectangle 105">
                  <a:extLst>
                    <a:ext uri="{FF2B5EF4-FFF2-40B4-BE49-F238E27FC236}">
                      <a16:creationId xmlns:a16="http://schemas.microsoft.com/office/drawing/2014/main" id="{D12ADDF4-3C9C-7B10-EC8A-965A88A82B24}"/>
                    </a:ext>
                  </a:extLst>
                </p:cNvPr>
                <p:cNvSpPr>
                  <a:spLocks noChangeArrowheads="1"/>
                </p:cNvSpPr>
                <p:nvPr/>
              </p:nvSpPr>
              <p:spPr bwMode="auto">
                <a:xfrm>
                  <a:off x="2013" y="5194"/>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47" name="Group 106">
                <a:extLst>
                  <a:ext uri="{FF2B5EF4-FFF2-40B4-BE49-F238E27FC236}">
                    <a16:creationId xmlns:a16="http://schemas.microsoft.com/office/drawing/2014/main" id="{3ACE8703-6472-89F3-CD60-19383929F83F}"/>
                  </a:ext>
                </a:extLst>
              </p:cNvPr>
              <p:cNvGrpSpPr>
                <a:grpSpLocks/>
              </p:cNvGrpSpPr>
              <p:nvPr/>
            </p:nvGrpSpPr>
            <p:grpSpPr bwMode="auto">
              <a:xfrm>
                <a:off x="0" y="5482"/>
                <a:ext cx="490" cy="288"/>
                <a:chOff x="0" y="5482"/>
                <a:chExt cx="490" cy="288"/>
              </a:xfrm>
            </p:grpSpPr>
            <p:sp>
              <p:nvSpPr>
                <p:cNvPr id="17481" name="Rectangle 107">
                  <a:extLst>
                    <a:ext uri="{FF2B5EF4-FFF2-40B4-BE49-F238E27FC236}">
                      <a16:creationId xmlns:a16="http://schemas.microsoft.com/office/drawing/2014/main" id="{910DD444-8BF7-4CF5-5CAE-AA646F48A94E}"/>
                    </a:ext>
                  </a:extLst>
                </p:cNvPr>
                <p:cNvSpPr>
                  <a:spLocks noChangeArrowheads="1"/>
                </p:cNvSpPr>
                <p:nvPr/>
              </p:nvSpPr>
              <p:spPr bwMode="auto">
                <a:xfrm>
                  <a:off x="0" y="5482"/>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CS2</a:t>
                  </a:r>
                </a:p>
              </p:txBody>
            </p:sp>
            <p:sp>
              <p:nvSpPr>
                <p:cNvPr id="17482" name="Rectangle 108">
                  <a:extLst>
                    <a:ext uri="{FF2B5EF4-FFF2-40B4-BE49-F238E27FC236}">
                      <a16:creationId xmlns:a16="http://schemas.microsoft.com/office/drawing/2014/main" id="{BF66D90C-C943-49A2-52F8-2893B9FB87D0}"/>
                    </a:ext>
                  </a:extLst>
                </p:cNvPr>
                <p:cNvSpPr>
                  <a:spLocks noChangeArrowheads="1"/>
                </p:cNvSpPr>
                <p:nvPr/>
              </p:nvSpPr>
              <p:spPr bwMode="auto">
                <a:xfrm>
                  <a:off x="0" y="5482"/>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48" name="Group 109">
                <a:extLst>
                  <a:ext uri="{FF2B5EF4-FFF2-40B4-BE49-F238E27FC236}">
                    <a16:creationId xmlns:a16="http://schemas.microsoft.com/office/drawing/2014/main" id="{5EFC75A7-F9A5-1B17-0D8A-0F533B1FF149}"/>
                  </a:ext>
                </a:extLst>
              </p:cNvPr>
              <p:cNvGrpSpPr>
                <a:grpSpLocks/>
              </p:cNvGrpSpPr>
              <p:nvPr/>
            </p:nvGrpSpPr>
            <p:grpSpPr bwMode="auto">
              <a:xfrm>
                <a:off x="490" y="5482"/>
                <a:ext cx="1523" cy="288"/>
                <a:chOff x="490" y="5482"/>
                <a:chExt cx="1523" cy="288"/>
              </a:xfrm>
            </p:grpSpPr>
            <p:sp>
              <p:nvSpPr>
                <p:cNvPr id="17479" name="Rectangle 110">
                  <a:extLst>
                    <a:ext uri="{FF2B5EF4-FFF2-40B4-BE49-F238E27FC236}">
                      <a16:creationId xmlns:a16="http://schemas.microsoft.com/office/drawing/2014/main" id="{5DFB74D9-F17F-4994-CD1E-A9077F730594}"/>
                    </a:ext>
                  </a:extLst>
                </p:cNvPr>
                <p:cNvSpPr>
                  <a:spLocks noChangeArrowheads="1"/>
                </p:cNvSpPr>
                <p:nvPr/>
              </p:nvSpPr>
              <p:spPr bwMode="auto">
                <a:xfrm>
                  <a:off x="490" y="5482"/>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40.9</a:t>
                  </a:r>
                </a:p>
              </p:txBody>
            </p:sp>
            <p:sp>
              <p:nvSpPr>
                <p:cNvPr id="17480" name="Rectangle 111">
                  <a:extLst>
                    <a:ext uri="{FF2B5EF4-FFF2-40B4-BE49-F238E27FC236}">
                      <a16:creationId xmlns:a16="http://schemas.microsoft.com/office/drawing/2014/main" id="{1F88E491-63F2-26BD-3800-40EAB383B101}"/>
                    </a:ext>
                  </a:extLst>
                </p:cNvPr>
                <p:cNvSpPr>
                  <a:spLocks noChangeArrowheads="1"/>
                </p:cNvSpPr>
                <p:nvPr/>
              </p:nvSpPr>
              <p:spPr bwMode="auto">
                <a:xfrm>
                  <a:off x="490" y="5482"/>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49" name="Group 112">
                <a:extLst>
                  <a:ext uri="{FF2B5EF4-FFF2-40B4-BE49-F238E27FC236}">
                    <a16:creationId xmlns:a16="http://schemas.microsoft.com/office/drawing/2014/main" id="{2BD43022-4EF2-BB76-4523-95DE7248931A}"/>
                  </a:ext>
                </a:extLst>
              </p:cNvPr>
              <p:cNvGrpSpPr>
                <a:grpSpLocks/>
              </p:cNvGrpSpPr>
              <p:nvPr/>
            </p:nvGrpSpPr>
            <p:grpSpPr bwMode="auto">
              <a:xfrm>
                <a:off x="2013" y="5482"/>
                <a:ext cx="1079" cy="288"/>
                <a:chOff x="2013" y="5482"/>
                <a:chExt cx="1079" cy="288"/>
              </a:xfrm>
            </p:grpSpPr>
            <p:sp>
              <p:nvSpPr>
                <p:cNvPr id="17477" name="Rectangle 113">
                  <a:extLst>
                    <a:ext uri="{FF2B5EF4-FFF2-40B4-BE49-F238E27FC236}">
                      <a16:creationId xmlns:a16="http://schemas.microsoft.com/office/drawing/2014/main" id="{E952A2FD-DD75-2AF3-4207-25A524A200BA}"/>
                    </a:ext>
                  </a:extLst>
                </p:cNvPr>
                <p:cNvSpPr>
                  <a:spLocks noChangeArrowheads="1"/>
                </p:cNvSpPr>
                <p:nvPr/>
              </p:nvSpPr>
              <p:spPr bwMode="auto">
                <a:xfrm>
                  <a:off x="2013" y="5482"/>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4.92</a:t>
                  </a:r>
                </a:p>
              </p:txBody>
            </p:sp>
            <p:sp>
              <p:nvSpPr>
                <p:cNvPr id="17478" name="Rectangle 114">
                  <a:extLst>
                    <a:ext uri="{FF2B5EF4-FFF2-40B4-BE49-F238E27FC236}">
                      <a16:creationId xmlns:a16="http://schemas.microsoft.com/office/drawing/2014/main" id="{520BFB89-8513-562D-C98A-F0AFDB6D17CB}"/>
                    </a:ext>
                  </a:extLst>
                </p:cNvPr>
                <p:cNvSpPr>
                  <a:spLocks noChangeArrowheads="1"/>
                </p:cNvSpPr>
                <p:nvPr/>
              </p:nvSpPr>
              <p:spPr bwMode="auto">
                <a:xfrm>
                  <a:off x="2013" y="5482"/>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50" name="Group 115">
                <a:extLst>
                  <a:ext uri="{FF2B5EF4-FFF2-40B4-BE49-F238E27FC236}">
                    <a16:creationId xmlns:a16="http://schemas.microsoft.com/office/drawing/2014/main" id="{DA01D1F3-2CF3-7951-818A-EDCE3FE9B419}"/>
                  </a:ext>
                </a:extLst>
              </p:cNvPr>
              <p:cNvGrpSpPr>
                <a:grpSpLocks/>
              </p:cNvGrpSpPr>
              <p:nvPr/>
            </p:nvGrpSpPr>
            <p:grpSpPr bwMode="auto">
              <a:xfrm>
                <a:off x="0" y="5770"/>
                <a:ext cx="490" cy="288"/>
                <a:chOff x="0" y="5770"/>
                <a:chExt cx="490" cy="288"/>
              </a:xfrm>
            </p:grpSpPr>
            <p:sp>
              <p:nvSpPr>
                <p:cNvPr id="17475" name="Rectangle 116">
                  <a:extLst>
                    <a:ext uri="{FF2B5EF4-FFF2-40B4-BE49-F238E27FC236}">
                      <a16:creationId xmlns:a16="http://schemas.microsoft.com/office/drawing/2014/main" id="{C334F373-77D9-648B-F78B-0B4AD8FA7577}"/>
                    </a:ext>
                  </a:extLst>
                </p:cNvPr>
                <p:cNvSpPr>
                  <a:spLocks noChangeArrowheads="1"/>
                </p:cNvSpPr>
                <p:nvPr/>
              </p:nvSpPr>
              <p:spPr bwMode="auto">
                <a:xfrm>
                  <a:off x="0" y="5770"/>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H2S</a:t>
                  </a:r>
                </a:p>
              </p:txBody>
            </p:sp>
            <p:sp>
              <p:nvSpPr>
                <p:cNvPr id="17476" name="Rectangle 117">
                  <a:extLst>
                    <a:ext uri="{FF2B5EF4-FFF2-40B4-BE49-F238E27FC236}">
                      <a16:creationId xmlns:a16="http://schemas.microsoft.com/office/drawing/2014/main" id="{3C8EF959-573F-D2D3-2D99-8BC7DA6940F0}"/>
                    </a:ext>
                  </a:extLst>
                </p:cNvPr>
                <p:cNvSpPr>
                  <a:spLocks noChangeArrowheads="1"/>
                </p:cNvSpPr>
                <p:nvPr/>
              </p:nvSpPr>
              <p:spPr bwMode="auto">
                <a:xfrm>
                  <a:off x="0" y="5770"/>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51" name="Group 118">
                <a:extLst>
                  <a:ext uri="{FF2B5EF4-FFF2-40B4-BE49-F238E27FC236}">
                    <a16:creationId xmlns:a16="http://schemas.microsoft.com/office/drawing/2014/main" id="{82C995A7-FDEB-3312-CE12-08FC043D3DFB}"/>
                  </a:ext>
                </a:extLst>
              </p:cNvPr>
              <p:cNvGrpSpPr>
                <a:grpSpLocks/>
              </p:cNvGrpSpPr>
              <p:nvPr/>
            </p:nvGrpSpPr>
            <p:grpSpPr bwMode="auto">
              <a:xfrm>
                <a:off x="490" y="5770"/>
                <a:ext cx="1523" cy="288"/>
                <a:chOff x="490" y="5770"/>
                <a:chExt cx="1523" cy="288"/>
              </a:xfrm>
            </p:grpSpPr>
            <p:sp>
              <p:nvSpPr>
                <p:cNvPr id="17473" name="Rectangle 119">
                  <a:extLst>
                    <a:ext uri="{FF2B5EF4-FFF2-40B4-BE49-F238E27FC236}">
                      <a16:creationId xmlns:a16="http://schemas.microsoft.com/office/drawing/2014/main" id="{AFB642E4-6D02-A9A5-B882-8EC961A2A568}"/>
                    </a:ext>
                  </a:extLst>
                </p:cNvPr>
                <p:cNvSpPr>
                  <a:spLocks noChangeArrowheads="1"/>
                </p:cNvSpPr>
                <p:nvPr/>
              </p:nvSpPr>
              <p:spPr bwMode="auto">
                <a:xfrm>
                  <a:off x="490" y="5770"/>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25.4</a:t>
                  </a:r>
                </a:p>
              </p:txBody>
            </p:sp>
            <p:sp>
              <p:nvSpPr>
                <p:cNvPr id="17474" name="Rectangle 120">
                  <a:extLst>
                    <a:ext uri="{FF2B5EF4-FFF2-40B4-BE49-F238E27FC236}">
                      <a16:creationId xmlns:a16="http://schemas.microsoft.com/office/drawing/2014/main" id="{BD2FA9DD-9FA5-5C0B-B4B6-80EB25258E7C}"/>
                    </a:ext>
                  </a:extLst>
                </p:cNvPr>
                <p:cNvSpPr>
                  <a:spLocks noChangeArrowheads="1"/>
                </p:cNvSpPr>
                <p:nvPr/>
              </p:nvSpPr>
              <p:spPr bwMode="auto">
                <a:xfrm>
                  <a:off x="490" y="5770"/>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52" name="Group 121">
                <a:extLst>
                  <a:ext uri="{FF2B5EF4-FFF2-40B4-BE49-F238E27FC236}">
                    <a16:creationId xmlns:a16="http://schemas.microsoft.com/office/drawing/2014/main" id="{D01053D7-AE0F-9E35-3FC6-3748322F5C9C}"/>
                  </a:ext>
                </a:extLst>
              </p:cNvPr>
              <p:cNvGrpSpPr>
                <a:grpSpLocks/>
              </p:cNvGrpSpPr>
              <p:nvPr/>
            </p:nvGrpSpPr>
            <p:grpSpPr bwMode="auto">
              <a:xfrm>
                <a:off x="2013" y="5770"/>
                <a:ext cx="1079" cy="288"/>
                <a:chOff x="2013" y="5770"/>
                <a:chExt cx="1079" cy="288"/>
              </a:xfrm>
            </p:grpSpPr>
            <p:sp>
              <p:nvSpPr>
                <p:cNvPr id="17471" name="Rectangle 122">
                  <a:extLst>
                    <a:ext uri="{FF2B5EF4-FFF2-40B4-BE49-F238E27FC236}">
                      <a16:creationId xmlns:a16="http://schemas.microsoft.com/office/drawing/2014/main" id="{CE43DDD6-4719-D616-4B17-08EDC7604C17}"/>
                    </a:ext>
                  </a:extLst>
                </p:cNvPr>
                <p:cNvSpPr>
                  <a:spLocks noChangeArrowheads="1"/>
                </p:cNvSpPr>
                <p:nvPr/>
              </p:nvSpPr>
              <p:spPr bwMode="auto">
                <a:xfrm>
                  <a:off x="2013" y="5770"/>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3.06</a:t>
                  </a:r>
                </a:p>
              </p:txBody>
            </p:sp>
            <p:sp>
              <p:nvSpPr>
                <p:cNvPr id="17472" name="Rectangle 123">
                  <a:extLst>
                    <a:ext uri="{FF2B5EF4-FFF2-40B4-BE49-F238E27FC236}">
                      <a16:creationId xmlns:a16="http://schemas.microsoft.com/office/drawing/2014/main" id="{35565FAA-F824-92EF-32B1-F2EF24F6067E}"/>
                    </a:ext>
                  </a:extLst>
                </p:cNvPr>
                <p:cNvSpPr>
                  <a:spLocks noChangeArrowheads="1"/>
                </p:cNvSpPr>
                <p:nvPr/>
              </p:nvSpPr>
              <p:spPr bwMode="auto">
                <a:xfrm>
                  <a:off x="2013" y="5770"/>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53" name="Group 124">
                <a:extLst>
                  <a:ext uri="{FF2B5EF4-FFF2-40B4-BE49-F238E27FC236}">
                    <a16:creationId xmlns:a16="http://schemas.microsoft.com/office/drawing/2014/main" id="{64AE2776-3645-516A-CA26-1994D143CB90}"/>
                  </a:ext>
                </a:extLst>
              </p:cNvPr>
              <p:cNvGrpSpPr>
                <a:grpSpLocks/>
              </p:cNvGrpSpPr>
              <p:nvPr/>
            </p:nvGrpSpPr>
            <p:grpSpPr bwMode="auto">
              <a:xfrm>
                <a:off x="0" y="6058"/>
                <a:ext cx="490" cy="288"/>
                <a:chOff x="0" y="6058"/>
                <a:chExt cx="490" cy="288"/>
              </a:xfrm>
            </p:grpSpPr>
            <p:sp>
              <p:nvSpPr>
                <p:cNvPr id="17469" name="Rectangle 125">
                  <a:extLst>
                    <a:ext uri="{FF2B5EF4-FFF2-40B4-BE49-F238E27FC236}">
                      <a16:creationId xmlns:a16="http://schemas.microsoft.com/office/drawing/2014/main" id="{95D5AF6E-292A-C84E-EBA8-5F481B1AD2C4}"/>
                    </a:ext>
                  </a:extLst>
                </p:cNvPr>
                <p:cNvSpPr>
                  <a:spLocks noChangeArrowheads="1"/>
                </p:cNvSpPr>
                <p:nvPr/>
              </p:nvSpPr>
              <p:spPr bwMode="auto">
                <a:xfrm>
                  <a:off x="0" y="6058"/>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N2O</a:t>
                  </a:r>
                </a:p>
              </p:txBody>
            </p:sp>
            <p:sp>
              <p:nvSpPr>
                <p:cNvPr id="17470" name="Rectangle 126">
                  <a:extLst>
                    <a:ext uri="{FF2B5EF4-FFF2-40B4-BE49-F238E27FC236}">
                      <a16:creationId xmlns:a16="http://schemas.microsoft.com/office/drawing/2014/main" id="{41053AE4-639A-F2D1-8FAA-CB10E50402EC}"/>
                    </a:ext>
                  </a:extLst>
                </p:cNvPr>
                <p:cNvSpPr>
                  <a:spLocks noChangeArrowheads="1"/>
                </p:cNvSpPr>
                <p:nvPr/>
              </p:nvSpPr>
              <p:spPr bwMode="auto">
                <a:xfrm>
                  <a:off x="0" y="6058"/>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54" name="Group 127">
                <a:extLst>
                  <a:ext uri="{FF2B5EF4-FFF2-40B4-BE49-F238E27FC236}">
                    <a16:creationId xmlns:a16="http://schemas.microsoft.com/office/drawing/2014/main" id="{B6310DAD-3A66-49E7-6F39-BC873A62BD54}"/>
                  </a:ext>
                </a:extLst>
              </p:cNvPr>
              <p:cNvGrpSpPr>
                <a:grpSpLocks/>
              </p:cNvGrpSpPr>
              <p:nvPr/>
            </p:nvGrpSpPr>
            <p:grpSpPr bwMode="auto">
              <a:xfrm>
                <a:off x="490" y="6058"/>
                <a:ext cx="1523" cy="288"/>
                <a:chOff x="490" y="6058"/>
                <a:chExt cx="1523" cy="288"/>
              </a:xfrm>
            </p:grpSpPr>
            <p:sp>
              <p:nvSpPr>
                <p:cNvPr id="17467" name="Rectangle 128">
                  <a:extLst>
                    <a:ext uri="{FF2B5EF4-FFF2-40B4-BE49-F238E27FC236}">
                      <a16:creationId xmlns:a16="http://schemas.microsoft.com/office/drawing/2014/main" id="{7FDE24C7-A923-0F99-1338-C367D1D676E7}"/>
                    </a:ext>
                  </a:extLst>
                </p:cNvPr>
                <p:cNvSpPr>
                  <a:spLocks noChangeArrowheads="1"/>
                </p:cNvSpPr>
                <p:nvPr/>
              </p:nvSpPr>
              <p:spPr bwMode="auto">
                <a:xfrm>
                  <a:off x="490" y="6058"/>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28.5</a:t>
                  </a:r>
                </a:p>
              </p:txBody>
            </p:sp>
            <p:sp>
              <p:nvSpPr>
                <p:cNvPr id="17468" name="Rectangle 129">
                  <a:extLst>
                    <a:ext uri="{FF2B5EF4-FFF2-40B4-BE49-F238E27FC236}">
                      <a16:creationId xmlns:a16="http://schemas.microsoft.com/office/drawing/2014/main" id="{DF8EF2A2-4245-E54B-8C82-994B01D071B5}"/>
                    </a:ext>
                  </a:extLst>
                </p:cNvPr>
                <p:cNvSpPr>
                  <a:spLocks noChangeArrowheads="1"/>
                </p:cNvSpPr>
                <p:nvPr/>
              </p:nvSpPr>
              <p:spPr bwMode="auto">
                <a:xfrm>
                  <a:off x="490" y="6058"/>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55" name="Group 130">
                <a:extLst>
                  <a:ext uri="{FF2B5EF4-FFF2-40B4-BE49-F238E27FC236}">
                    <a16:creationId xmlns:a16="http://schemas.microsoft.com/office/drawing/2014/main" id="{91F74111-1D49-7DCB-44EB-D67F54395703}"/>
                  </a:ext>
                </a:extLst>
              </p:cNvPr>
              <p:cNvGrpSpPr>
                <a:grpSpLocks/>
              </p:cNvGrpSpPr>
              <p:nvPr/>
            </p:nvGrpSpPr>
            <p:grpSpPr bwMode="auto">
              <a:xfrm>
                <a:off x="2013" y="6058"/>
                <a:ext cx="1079" cy="288"/>
                <a:chOff x="2013" y="6058"/>
                <a:chExt cx="1079" cy="288"/>
              </a:xfrm>
            </p:grpSpPr>
            <p:sp>
              <p:nvSpPr>
                <p:cNvPr id="17465" name="Rectangle 131">
                  <a:extLst>
                    <a:ext uri="{FF2B5EF4-FFF2-40B4-BE49-F238E27FC236}">
                      <a16:creationId xmlns:a16="http://schemas.microsoft.com/office/drawing/2014/main" id="{C9784A69-7EA1-4026-C509-F8C7058BD074}"/>
                    </a:ext>
                  </a:extLst>
                </p:cNvPr>
                <p:cNvSpPr>
                  <a:spLocks noChangeArrowheads="1"/>
                </p:cNvSpPr>
                <p:nvPr/>
              </p:nvSpPr>
              <p:spPr bwMode="auto">
                <a:xfrm>
                  <a:off x="2013" y="6058"/>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3.42</a:t>
                  </a:r>
                </a:p>
              </p:txBody>
            </p:sp>
            <p:sp>
              <p:nvSpPr>
                <p:cNvPr id="17466" name="Rectangle 132">
                  <a:extLst>
                    <a:ext uri="{FF2B5EF4-FFF2-40B4-BE49-F238E27FC236}">
                      <a16:creationId xmlns:a16="http://schemas.microsoft.com/office/drawing/2014/main" id="{DF7B7713-694E-0128-0CB9-AFCF7DFDF73D}"/>
                    </a:ext>
                  </a:extLst>
                </p:cNvPr>
                <p:cNvSpPr>
                  <a:spLocks noChangeArrowheads="1"/>
                </p:cNvSpPr>
                <p:nvPr/>
              </p:nvSpPr>
              <p:spPr bwMode="auto">
                <a:xfrm>
                  <a:off x="2013" y="6058"/>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56" name="Group 133">
                <a:extLst>
                  <a:ext uri="{FF2B5EF4-FFF2-40B4-BE49-F238E27FC236}">
                    <a16:creationId xmlns:a16="http://schemas.microsoft.com/office/drawing/2014/main" id="{DDEA5C3A-0260-B84C-B392-6A443FAAB461}"/>
                  </a:ext>
                </a:extLst>
              </p:cNvPr>
              <p:cNvGrpSpPr>
                <a:grpSpLocks/>
              </p:cNvGrpSpPr>
              <p:nvPr/>
            </p:nvGrpSpPr>
            <p:grpSpPr bwMode="auto">
              <a:xfrm>
                <a:off x="0" y="6346"/>
                <a:ext cx="490" cy="288"/>
                <a:chOff x="0" y="6346"/>
                <a:chExt cx="490" cy="288"/>
              </a:xfrm>
            </p:grpSpPr>
            <p:sp>
              <p:nvSpPr>
                <p:cNvPr id="17463" name="Rectangle 134">
                  <a:extLst>
                    <a:ext uri="{FF2B5EF4-FFF2-40B4-BE49-F238E27FC236}">
                      <a16:creationId xmlns:a16="http://schemas.microsoft.com/office/drawing/2014/main" id="{EB1B2C0F-DB53-E7B3-256F-0D77B5D213DF}"/>
                    </a:ext>
                  </a:extLst>
                </p:cNvPr>
                <p:cNvSpPr>
                  <a:spLocks noChangeArrowheads="1"/>
                </p:cNvSpPr>
                <p:nvPr/>
              </p:nvSpPr>
              <p:spPr bwMode="auto">
                <a:xfrm>
                  <a:off x="0" y="6346"/>
                  <a:ext cx="4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SO2</a:t>
                  </a:r>
                </a:p>
              </p:txBody>
            </p:sp>
            <p:sp>
              <p:nvSpPr>
                <p:cNvPr id="17464" name="Rectangle 135">
                  <a:extLst>
                    <a:ext uri="{FF2B5EF4-FFF2-40B4-BE49-F238E27FC236}">
                      <a16:creationId xmlns:a16="http://schemas.microsoft.com/office/drawing/2014/main" id="{DE8FBDB5-0803-C8E6-A7DD-8F89B9CE8532}"/>
                    </a:ext>
                  </a:extLst>
                </p:cNvPr>
                <p:cNvSpPr>
                  <a:spLocks noChangeArrowheads="1"/>
                </p:cNvSpPr>
                <p:nvPr/>
              </p:nvSpPr>
              <p:spPr bwMode="auto">
                <a:xfrm>
                  <a:off x="0" y="6346"/>
                  <a:ext cx="490"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57" name="Group 136">
                <a:extLst>
                  <a:ext uri="{FF2B5EF4-FFF2-40B4-BE49-F238E27FC236}">
                    <a16:creationId xmlns:a16="http://schemas.microsoft.com/office/drawing/2014/main" id="{F53EE8C8-6199-C0DD-971A-D4B74E0AC50F}"/>
                  </a:ext>
                </a:extLst>
              </p:cNvPr>
              <p:cNvGrpSpPr>
                <a:grpSpLocks/>
              </p:cNvGrpSpPr>
              <p:nvPr/>
            </p:nvGrpSpPr>
            <p:grpSpPr bwMode="auto">
              <a:xfrm>
                <a:off x="490" y="6346"/>
                <a:ext cx="1523" cy="288"/>
                <a:chOff x="490" y="6346"/>
                <a:chExt cx="1523" cy="288"/>
              </a:xfrm>
            </p:grpSpPr>
            <p:sp>
              <p:nvSpPr>
                <p:cNvPr id="17461" name="Rectangle 137">
                  <a:extLst>
                    <a:ext uri="{FF2B5EF4-FFF2-40B4-BE49-F238E27FC236}">
                      <a16:creationId xmlns:a16="http://schemas.microsoft.com/office/drawing/2014/main" id="{DFABFA58-67A7-7CA9-2D3A-AF57DE93A3F9}"/>
                    </a:ext>
                  </a:extLst>
                </p:cNvPr>
                <p:cNvSpPr>
                  <a:spLocks noChangeArrowheads="1"/>
                </p:cNvSpPr>
                <p:nvPr/>
              </p:nvSpPr>
              <p:spPr bwMode="auto">
                <a:xfrm>
                  <a:off x="490" y="6346"/>
                  <a:ext cx="15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31.3</a:t>
                  </a:r>
                </a:p>
              </p:txBody>
            </p:sp>
            <p:sp>
              <p:nvSpPr>
                <p:cNvPr id="17462" name="Rectangle 138">
                  <a:extLst>
                    <a:ext uri="{FF2B5EF4-FFF2-40B4-BE49-F238E27FC236}">
                      <a16:creationId xmlns:a16="http://schemas.microsoft.com/office/drawing/2014/main" id="{DFFD3639-CCA8-C8E0-3251-66BA40EF682D}"/>
                    </a:ext>
                  </a:extLst>
                </p:cNvPr>
                <p:cNvSpPr>
                  <a:spLocks noChangeArrowheads="1"/>
                </p:cNvSpPr>
                <p:nvPr/>
              </p:nvSpPr>
              <p:spPr bwMode="auto">
                <a:xfrm>
                  <a:off x="490" y="6346"/>
                  <a:ext cx="1523"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17458" name="Group 139">
                <a:extLst>
                  <a:ext uri="{FF2B5EF4-FFF2-40B4-BE49-F238E27FC236}">
                    <a16:creationId xmlns:a16="http://schemas.microsoft.com/office/drawing/2014/main" id="{BABCC3EF-7577-F4B4-D6CE-54CFC2DFB21A}"/>
                  </a:ext>
                </a:extLst>
              </p:cNvPr>
              <p:cNvGrpSpPr>
                <a:grpSpLocks/>
              </p:cNvGrpSpPr>
              <p:nvPr/>
            </p:nvGrpSpPr>
            <p:grpSpPr bwMode="auto">
              <a:xfrm>
                <a:off x="2013" y="6346"/>
                <a:ext cx="1079" cy="288"/>
                <a:chOff x="2013" y="6346"/>
                <a:chExt cx="1079" cy="288"/>
              </a:xfrm>
            </p:grpSpPr>
            <p:sp>
              <p:nvSpPr>
                <p:cNvPr id="17459" name="Rectangle 140">
                  <a:extLst>
                    <a:ext uri="{FF2B5EF4-FFF2-40B4-BE49-F238E27FC236}">
                      <a16:creationId xmlns:a16="http://schemas.microsoft.com/office/drawing/2014/main" id="{5C847991-9256-DEF9-A877-CABD6C761D34}"/>
                    </a:ext>
                  </a:extLst>
                </p:cNvPr>
                <p:cNvSpPr>
                  <a:spLocks noChangeArrowheads="1"/>
                </p:cNvSpPr>
                <p:nvPr/>
              </p:nvSpPr>
              <p:spPr bwMode="auto">
                <a:xfrm>
                  <a:off x="2013" y="6346"/>
                  <a:ext cx="10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algn="ctr" eaLnBrk="1" hangingPunct="1"/>
                  <a:r>
                    <a:rPr lang="en-US" altLang="en-US">
                      <a:cs typeface="Times New Roman" panose="02020603050405020304" pitchFamily="18" charset="0"/>
                    </a:rPr>
                    <a:t>3.76</a:t>
                  </a:r>
                </a:p>
              </p:txBody>
            </p:sp>
            <p:sp>
              <p:nvSpPr>
                <p:cNvPr id="17460" name="Rectangle 141">
                  <a:extLst>
                    <a:ext uri="{FF2B5EF4-FFF2-40B4-BE49-F238E27FC236}">
                      <a16:creationId xmlns:a16="http://schemas.microsoft.com/office/drawing/2014/main" id="{97AC2B70-7D47-3E10-E7F9-891EB6393161}"/>
                    </a:ext>
                  </a:extLst>
                </p:cNvPr>
                <p:cNvSpPr>
                  <a:spLocks noChangeArrowheads="1"/>
                </p:cNvSpPr>
                <p:nvPr/>
              </p:nvSpPr>
              <p:spPr bwMode="auto">
                <a:xfrm>
                  <a:off x="2013" y="6346"/>
                  <a:ext cx="1079" cy="288"/>
                </a:xfrm>
                <a:prstGeom prst="rect">
                  <a:avLst/>
                </a:prstGeom>
                <a:noFill/>
                <a:ln w="7">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sp>
          <p:nvSpPr>
            <p:cNvPr id="17412" name="Rectangle 142">
              <a:extLst>
                <a:ext uri="{FF2B5EF4-FFF2-40B4-BE49-F238E27FC236}">
                  <a16:creationId xmlns:a16="http://schemas.microsoft.com/office/drawing/2014/main" id="{16D2A736-5B70-F405-C537-039164D6DC0D}"/>
                </a:ext>
              </a:extLst>
            </p:cNvPr>
            <p:cNvSpPr>
              <a:spLocks noChangeArrowheads="1"/>
            </p:cNvSpPr>
            <p:nvPr/>
          </p:nvSpPr>
          <p:spPr bwMode="auto">
            <a:xfrm>
              <a:off x="-3" y="2023"/>
              <a:ext cx="3098" cy="4614"/>
            </a:xfrm>
            <a:prstGeom prst="rect">
              <a:avLst/>
            </a:prstGeom>
            <a:noFill/>
            <a:ln w="9525">
              <a:solidFill>
                <a:srgbClr val="A0A0A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grpSp>
        <p:nvGrpSpPr>
          <p:cNvPr id="2" name="Group 38">
            <a:extLst>
              <a:ext uri="{FF2B5EF4-FFF2-40B4-BE49-F238E27FC236}">
                <a16:creationId xmlns:a16="http://schemas.microsoft.com/office/drawing/2014/main" id="{F1EC7FBE-1D4E-2711-6192-7EC18453DEA2}"/>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B0B68279-DBEE-A7A2-9CB5-A443DF19BE4B}"/>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F386FD00-2557-11EC-2C33-C7CE2029E8CA}"/>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900F75DF-A10F-24F8-9A27-D9BCDD5E904B}"/>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B58AC7BE-FBFA-4BAF-6DFC-770202B099A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8136FF19-66C0-BEFB-2615-3EA7970DBC5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B5ED57C3-979B-E2EB-6029-7EEE0205CD5A}"/>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F97524E3-7C72-7EA1-98ED-42F70063633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CA7DEFE8-6C34-68CB-6936-F2DEA17B02A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30E90986-969C-143C-5F45-5555C9CDADFC}"/>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5BAFA0B1-691E-7D81-7AA5-5A0970BF256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C914EC5C-7D29-0A5E-FFBA-2BFE993518E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A8E18639-77BC-3BCB-4A7A-F5220A0CD4AD}"/>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33DA1449-2D39-D014-DD00-C4A29992B36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E9A23082-E18D-FE09-914F-299C7A2831A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290FA380-4E03-67D7-71F0-C60080411E1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838F5C29-FA87-9DEF-656F-FA5C4B850D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3" name="Picture 19" descr="The diagram shows a blue cylindrical object with a small flame at its top, positioned at a coordinate of (2.5, 4.5) on a coordinate plane.&#10;&#10;AI-generated content may be incorrect.">
            <a:extLst>
              <a:ext uri="{FF2B5EF4-FFF2-40B4-BE49-F238E27FC236}">
                <a16:creationId xmlns:a16="http://schemas.microsoft.com/office/drawing/2014/main" id="{439796BF-A131-5894-D4E3-F48B4CD461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3438" y="3019011"/>
            <a:ext cx="3209925"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9" name="Rectangle 2">
            <a:extLst>
              <a:ext uri="{FF2B5EF4-FFF2-40B4-BE49-F238E27FC236}">
                <a16:creationId xmlns:a16="http://schemas.microsoft.com/office/drawing/2014/main" id="{366C0B88-238A-4F2F-183A-F24D2A116CE2}"/>
              </a:ext>
            </a:extLst>
          </p:cNvPr>
          <p:cNvSpPr>
            <a:spLocks noGrp="1" noChangeArrowheads="1"/>
          </p:cNvSpPr>
          <p:nvPr>
            <p:ph type="title"/>
          </p:nvPr>
        </p:nvSpPr>
        <p:spPr>
          <a:xfrm>
            <a:off x="304800" y="381000"/>
            <a:ext cx="6954460" cy="533400"/>
          </a:xfrm>
        </p:spPr>
        <p:txBody>
          <a:bodyPr/>
          <a:lstStyle/>
          <a:p>
            <a:r>
              <a:rPr lang="en-IN" sz="2800" dirty="0"/>
              <a:t>Reversible Heating at Constant Pressure </a:t>
            </a:r>
            <a:endParaRPr lang="en-US" altLang="en-US" sz="2800" i="1" dirty="0"/>
          </a:p>
        </p:txBody>
      </p:sp>
      <mc:AlternateContent xmlns:mc="http://schemas.openxmlformats.org/markup-compatibility/2006">
        <mc:Choice xmlns:a14="http://schemas.microsoft.com/office/drawing/2010/main" Requires="a14">
          <p:sp>
            <p:nvSpPr>
              <p:cNvPr id="40963" name="Rectangle 3">
                <a:extLst>
                  <a:ext uri="{FF2B5EF4-FFF2-40B4-BE49-F238E27FC236}">
                    <a16:creationId xmlns:a16="http://schemas.microsoft.com/office/drawing/2014/main" id="{857C4724-2570-8092-89D5-A911784A6D10}"/>
                  </a:ext>
                </a:extLst>
              </p:cNvPr>
              <p:cNvSpPr>
                <a:spLocks noGrp="1" noChangeArrowheads="1"/>
              </p:cNvSpPr>
              <p:nvPr>
                <p:ph type="body" idx="1"/>
              </p:nvPr>
            </p:nvSpPr>
            <p:spPr>
              <a:xfrm>
                <a:off x="381000" y="1143000"/>
                <a:ext cx="5105400" cy="3809998"/>
              </a:xfrm>
            </p:spPr>
            <p:txBody>
              <a:bodyPr/>
              <a:lstStyle/>
              <a:p>
                <a:r>
                  <a:rPr lang="en-IN" sz="2400" dirty="0"/>
                  <a:t>The measurement of </a:t>
                </a:r>
                <a:r>
                  <a:rPr lang="en-IN" sz="2400" i="1" dirty="0"/>
                  <a:t>𝛿</a:t>
                </a:r>
                <a:r>
                  <a:rPr lang="en-IN" sz="2400" i="1" dirty="0" err="1"/>
                  <a:t>Q</a:t>
                </a:r>
                <a:r>
                  <a:rPr lang="en-IN" sz="2400" i="1" baseline="-25000" dirty="0" err="1"/>
                  <a:t>rev</a:t>
                </a:r>
                <a:r>
                  <a:rPr lang="en-IN" sz="2400" dirty="0"/>
                  <a:t> and </a:t>
                </a:r>
                <a:r>
                  <a:rPr lang="en-IN" sz="2400" i="1" dirty="0"/>
                  <a:t>dT</a:t>
                </a:r>
                <a:r>
                  <a:rPr lang="en-IN" sz="2400" dirty="0"/>
                  <a:t> while the pressure is maintained constant by contact with a pressure reservoir (</a:t>
                </a:r>
                <a:r>
                  <a:rPr lang="en-IN" sz="2400" i="1" dirty="0"/>
                  <a:t>p</a:t>
                </a:r>
                <a:r>
                  <a:rPr lang="en-IN" sz="2400" dirty="0"/>
                  <a:t>) permits the calculation of the specific heat at constant pressure: </a:t>
                </a:r>
              </a:p>
              <a:p>
                <a:pPr marL="0" indent="0">
                  <a:buNone/>
                </a:pPr>
                <a14:m>
                  <m:oMathPara xmlns:m="http://schemas.openxmlformats.org/officeDocument/2006/math">
                    <m:oMath>
                      <m:sSub>
                        <m:sSubPr>
                          <m:ctrlPr>
                            <a:rPr lang="en-IN" sz="2400" i="1">
                              <a:latin typeface="Cambria Math" panose="02040503050406030204" pitchFamily="18" charset="0"/>
                            </a:rPr>
                          </m:ctrlPr>
                        </m:sSubPr>
                        <m:e>
                          <m:r>
                            <a:rPr lang="en-IN" sz="2400" i="1">
                              <a:latin typeface="Cambria Math" panose="02040503050406030204" pitchFamily="18" charset="0"/>
                            </a:rPr>
                            <m:t>𝑐</m:t>
                          </m:r>
                        </m:e>
                        <m:sub>
                          <m:r>
                            <a:rPr lang="en-IN" sz="2400" b="0" i="1" smtClean="0">
                              <a:latin typeface="Cambria Math" panose="02040503050406030204" pitchFamily="18" charset="0"/>
                            </a:rPr>
                            <m:t>𝑝</m:t>
                          </m:r>
                        </m:sub>
                      </m:sSub>
                      <m:r>
                        <a:rPr lang="en-IN" sz="2400" i="1">
                          <a:latin typeface="Cambria Math" panose="02040503050406030204" pitchFamily="18" charset="0"/>
                        </a:rPr>
                        <m:t>=</m:t>
                      </m:r>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𝛿</m:t>
                                  </m:r>
                                  <m:sSub>
                                    <m:sSubPr>
                                      <m:ctrlPr>
                                        <a:rPr lang="en-IN" sz="2400" i="1">
                                          <a:latin typeface="Cambria Math" panose="02040503050406030204" pitchFamily="18" charset="0"/>
                                          <a:ea typeface="Cambria Math" panose="02040503050406030204" pitchFamily="18" charset="0"/>
                                        </a:rPr>
                                      </m:ctrlPr>
                                    </m:sSubPr>
                                    <m:e>
                                      <m:r>
                                        <a:rPr lang="en-IN" sz="2400" i="1">
                                          <a:latin typeface="Cambria Math" panose="02040503050406030204" pitchFamily="18" charset="0"/>
                                          <a:ea typeface="Cambria Math" panose="02040503050406030204" pitchFamily="18" charset="0"/>
                                        </a:rPr>
                                        <m:t>𝑄</m:t>
                                      </m:r>
                                    </m:e>
                                    <m:sub>
                                      <m:r>
                                        <a:rPr lang="en-IN" sz="2400" i="1">
                                          <a:latin typeface="Cambria Math" panose="02040503050406030204" pitchFamily="18" charset="0"/>
                                          <a:ea typeface="Cambria Math" panose="02040503050406030204" pitchFamily="18" charset="0"/>
                                        </a:rPr>
                                        <m:t>𝑟𝑒𝑣</m:t>
                                      </m:r>
                                    </m:sub>
                                  </m:sSub>
                                </m:num>
                                <m:den>
                                  <m:r>
                                    <a:rPr lang="en-IN" sz="2400" i="1">
                                      <a:latin typeface="Cambria Math" panose="02040503050406030204" pitchFamily="18" charset="0"/>
                                    </a:rPr>
                                    <m:t>𝑚𝑑𝑇</m:t>
                                  </m:r>
                                </m:den>
                              </m:f>
                            </m:e>
                          </m:d>
                        </m:e>
                        <m:sub>
                          <m:r>
                            <a:rPr lang="en-IN" sz="2400" b="0" i="1" smtClean="0">
                              <a:latin typeface="Cambria Math" panose="02040503050406030204" pitchFamily="18" charset="0"/>
                            </a:rPr>
                            <m:t>𝑝</m:t>
                          </m:r>
                        </m:sub>
                      </m:sSub>
                    </m:oMath>
                  </m:oMathPara>
                </a14:m>
                <a:endParaRPr lang="en-IN" sz="2400" i="1" dirty="0"/>
              </a:p>
              <a:p>
                <a:pPr marL="0" indent="0" algn="ctr">
                  <a:buNone/>
                </a:pPr>
                <a:r>
                  <a:rPr lang="en-IN" sz="2400" dirty="0"/>
                  <a:t> </a:t>
                </a:r>
                <a14:m>
                  <m:oMath xmlns:m="http://schemas.openxmlformats.org/officeDocument/2006/math">
                    <m:sSub>
                      <m:sSubPr>
                        <m:ctrlPr>
                          <a:rPr lang="en-IN" sz="2400" i="1">
                            <a:latin typeface="Cambria Math" panose="02040503050406030204" pitchFamily="18" charset="0"/>
                          </a:rPr>
                        </m:ctrlPr>
                      </m:sSubPr>
                      <m:e>
                        <m:r>
                          <a:rPr lang="en-IN" sz="2400" i="1">
                            <a:latin typeface="Cambria Math" panose="02040503050406030204" pitchFamily="18" charset="0"/>
                          </a:rPr>
                          <m:t>𝑐</m:t>
                        </m:r>
                      </m:e>
                      <m:sub>
                        <m:r>
                          <a:rPr lang="en-IN" sz="2400" b="0" i="1" smtClean="0">
                            <a:latin typeface="Cambria Math" panose="02040503050406030204" pitchFamily="18" charset="0"/>
                          </a:rPr>
                          <m:t>𝑝</m:t>
                        </m:r>
                      </m:sub>
                    </m:sSub>
                    <m:r>
                      <a:rPr lang="en-IN" sz="2400" i="1">
                        <a:latin typeface="Cambria Math" panose="02040503050406030204" pitchFamily="18" charset="0"/>
                      </a:rPr>
                      <m:t>=</m:t>
                    </m:r>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𝛿</m:t>
                                </m:r>
                                <m:sSub>
                                  <m:sSubPr>
                                    <m:ctrlPr>
                                      <a:rPr lang="en-IN" sz="2400" i="1">
                                        <a:latin typeface="Cambria Math" panose="02040503050406030204" pitchFamily="18" charset="0"/>
                                        <a:ea typeface="Cambria Math" panose="02040503050406030204" pitchFamily="18" charset="0"/>
                                      </a:rPr>
                                    </m:ctrlPr>
                                  </m:sSubPr>
                                  <m:e>
                                    <m:r>
                                      <a:rPr lang="en-IN" sz="2400" i="1">
                                        <a:latin typeface="Cambria Math" panose="02040503050406030204" pitchFamily="18" charset="0"/>
                                        <a:ea typeface="Cambria Math" panose="02040503050406030204" pitchFamily="18" charset="0"/>
                                      </a:rPr>
                                      <m:t>𝑄</m:t>
                                    </m:r>
                                  </m:e>
                                  <m:sub>
                                    <m:r>
                                      <a:rPr lang="en-IN" sz="2400" i="1">
                                        <a:latin typeface="Cambria Math" panose="02040503050406030204" pitchFamily="18" charset="0"/>
                                        <a:ea typeface="Cambria Math" panose="02040503050406030204" pitchFamily="18" charset="0"/>
                                      </a:rPr>
                                      <m:t>𝑟𝑒𝑣</m:t>
                                    </m:r>
                                  </m:sub>
                                </m:sSub>
                              </m:num>
                              <m:den>
                                <m:r>
                                  <a:rPr lang="en-IN" sz="2400" i="1">
                                    <a:latin typeface="Cambria Math" panose="02040503050406030204" pitchFamily="18" charset="0"/>
                                    <a:ea typeface="Cambria Math" panose="02040503050406030204" pitchFamily="18" charset="0"/>
                                  </a:rPr>
                                  <m:t>𝑛</m:t>
                                </m:r>
                                <m:r>
                                  <a:rPr lang="en-IN" sz="2400" i="1">
                                    <a:latin typeface="Cambria Math" panose="02040503050406030204" pitchFamily="18" charset="0"/>
                                  </a:rPr>
                                  <m:t>𝑑𝑇</m:t>
                                </m:r>
                              </m:den>
                            </m:f>
                          </m:e>
                        </m:d>
                      </m:e>
                      <m:sub>
                        <m:r>
                          <a:rPr lang="en-IN" sz="2400" b="0" i="1" smtClean="0">
                            <a:latin typeface="Cambria Math" panose="02040503050406030204" pitchFamily="18" charset="0"/>
                          </a:rPr>
                          <m:t>𝑝</m:t>
                        </m:r>
                      </m:sub>
                    </m:sSub>
                  </m:oMath>
                </a14:m>
                <a:endParaRPr lang="en-IN" sz="2400" i="1" dirty="0"/>
              </a:p>
            </p:txBody>
          </p:sp>
        </mc:Choice>
        <mc:Fallback>
          <p:sp>
            <p:nvSpPr>
              <p:cNvPr id="40963" name="Rectangle 3">
                <a:extLst>
                  <a:ext uri="{FF2B5EF4-FFF2-40B4-BE49-F238E27FC236}">
                    <a16:creationId xmlns:a16="http://schemas.microsoft.com/office/drawing/2014/main" id="{857C4724-2570-8092-89D5-A911784A6D10}"/>
                  </a:ext>
                </a:extLst>
              </p:cNvPr>
              <p:cNvSpPr>
                <a:spLocks noGrp="1" noRot="1" noChangeAspect="1" noMove="1" noResize="1" noEditPoints="1" noAdjustHandles="1" noChangeArrowheads="1" noChangeShapeType="1" noTextEdit="1"/>
              </p:cNvSpPr>
              <p:nvPr>
                <p:ph type="body" idx="1"/>
              </p:nvPr>
            </p:nvSpPr>
            <p:spPr>
              <a:xfrm>
                <a:off x="381000" y="1143000"/>
                <a:ext cx="5105400" cy="3809998"/>
              </a:xfrm>
              <a:blipFill>
                <a:blip r:embed="rId4"/>
                <a:stretch>
                  <a:fillRect l="-1673" t="-1442" b="-3045"/>
                </a:stretch>
              </a:blipFill>
            </p:spPr>
            <p:txBody>
              <a:bodyPr/>
              <a:lstStyle/>
              <a:p>
                <a:r>
                  <a:rPr lang="en-IN">
                    <a:noFill/>
                  </a:rPr>
                  <a:t> </a:t>
                </a:r>
              </a:p>
            </p:txBody>
          </p:sp>
        </mc:Fallback>
      </mc:AlternateContent>
      <p:grpSp>
        <p:nvGrpSpPr>
          <p:cNvPr id="2" name="Group 5">
            <a:extLst>
              <a:ext uri="{FF2B5EF4-FFF2-40B4-BE49-F238E27FC236}">
                <a16:creationId xmlns:a16="http://schemas.microsoft.com/office/drawing/2014/main" id="{B5CB197B-2F63-44E5-82BD-E26B035CA15B}"/>
              </a:ext>
            </a:extLst>
          </p:cNvPr>
          <p:cNvGrpSpPr>
            <a:grpSpLocks/>
          </p:cNvGrpSpPr>
          <p:nvPr/>
        </p:nvGrpSpPr>
        <p:grpSpPr bwMode="auto">
          <a:xfrm>
            <a:off x="6413500" y="1447800"/>
            <a:ext cx="1676400" cy="1600200"/>
            <a:chOff x="3552" y="2784"/>
            <a:chExt cx="1056" cy="1008"/>
          </a:xfrm>
        </p:grpSpPr>
        <p:sp>
          <p:nvSpPr>
            <p:cNvPr id="8225" name="Line 6">
              <a:extLst>
                <a:ext uri="{FF2B5EF4-FFF2-40B4-BE49-F238E27FC236}">
                  <a16:creationId xmlns:a16="http://schemas.microsoft.com/office/drawing/2014/main" id="{E0E7B8DE-839A-8705-3D53-A7DF6154CB4B}"/>
                </a:ext>
              </a:extLst>
            </p:cNvPr>
            <p:cNvSpPr>
              <a:spLocks noChangeShapeType="1"/>
            </p:cNvSpPr>
            <p:nvPr/>
          </p:nvSpPr>
          <p:spPr bwMode="auto">
            <a:xfrm>
              <a:off x="3552" y="2784"/>
              <a:ext cx="0" cy="100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8226" name="Line 7">
              <a:extLst>
                <a:ext uri="{FF2B5EF4-FFF2-40B4-BE49-F238E27FC236}">
                  <a16:creationId xmlns:a16="http://schemas.microsoft.com/office/drawing/2014/main" id="{87BB2720-5AC3-9AB0-EAF4-DB2C37315A1C}"/>
                </a:ext>
              </a:extLst>
            </p:cNvPr>
            <p:cNvSpPr>
              <a:spLocks noChangeShapeType="1"/>
            </p:cNvSpPr>
            <p:nvPr/>
          </p:nvSpPr>
          <p:spPr bwMode="auto">
            <a:xfrm>
              <a:off x="3552" y="3792"/>
              <a:ext cx="105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8227" name="Line 8">
              <a:extLst>
                <a:ext uri="{FF2B5EF4-FFF2-40B4-BE49-F238E27FC236}">
                  <a16:creationId xmlns:a16="http://schemas.microsoft.com/office/drawing/2014/main" id="{1FAF7B76-AE33-0497-EE97-B981514E1326}"/>
                </a:ext>
              </a:extLst>
            </p:cNvPr>
            <p:cNvSpPr>
              <a:spLocks noChangeShapeType="1"/>
            </p:cNvSpPr>
            <p:nvPr/>
          </p:nvSpPr>
          <p:spPr bwMode="auto">
            <a:xfrm flipV="1">
              <a:off x="4608" y="2784"/>
              <a:ext cx="0" cy="10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8228" name="Rectangle 9">
              <a:extLst>
                <a:ext uri="{FF2B5EF4-FFF2-40B4-BE49-F238E27FC236}">
                  <a16:creationId xmlns:a16="http://schemas.microsoft.com/office/drawing/2014/main" id="{B1040B9B-5C79-88E3-1BE2-E9DAEF2C20A2}"/>
                </a:ext>
              </a:extLst>
            </p:cNvPr>
            <p:cNvSpPr>
              <a:spLocks noChangeArrowheads="1"/>
            </p:cNvSpPr>
            <p:nvPr/>
          </p:nvSpPr>
          <p:spPr bwMode="auto">
            <a:xfrm>
              <a:off x="3552" y="2976"/>
              <a:ext cx="1056" cy="144"/>
            </a:xfrm>
            <a:prstGeom prst="rect">
              <a:avLst/>
            </a:prstGeom>
            <a:solidFill>
              <a:srgbClr val="FF99CC"/>
            </a:solidFill>
            <a:ln w="9525">
              <a:solidFill>
                <a:schemeClr val="tx1"/>
              </a:solidFill>
              <a:miter lim="800000"/>
              <a:headEnd/>
              <a:tailEnd/>
            </a:ln>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sp>
          <p:nvSpPr>
            <p:cNvPr id="8229" name="AutoShape 10">
              <a:extLst>
                <a:ext uri="{FF2B5EF4-FFF2-40B4-BE49-F238E27FC236}">
                  <a16:creationId xmlns:a16="http://schemas.microsoft.com/office/drawing/2014/main" id="{54C12167-5205-D718-4ECC-CF7F6131EC84}"/>
                </a:ext>
              </a:extLst>
            </p:cNvPr>
            <p:cNvSpPr>
              <a:spLocks noChangeArrowheads="1"/>
            </p:cNvSpPr>
            <p:nvPr/>
          </p:nvSpPr>
          <p:spPr bwMode="auto">
            <a:xfrm>
              <a:off x="3888" y="2784"/>
              <a:ext cx="336" cy="192"/>
            </a:xfrm>
            <a:prstGeom prst="cube">
              <a:avLst>
                <a:gd name="adj" fmla="val 25000"/>
              </a:avLst>
            </a:prstGeom>
            <a:solidFill>
              <a:srgbClr val="666699"/>
            </a:solidFill>
            <a:ln w="9525">
              <a:solidFill>
                <a:schemeClr val="tx1"/>
              </a:solidFill>
              <a:miter lim="800000"/>
              <a:headEnd/>
              <a:tailEnd/>
            </a:ln>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r>
                <a:rPr lang="en-US" altLang="en-US" dirty="0">
                  <a:solidFill>
                    <a:schemeClr val="bg1"/>
                  </a:solidFill>
                </a:rPr>
                <a:t>W</a:t>
              </a:r>
            </a:p>
          </p:txBody>
        </p:sp>
        <p:sp>
          <p:nvSpPr>
            <p:cNvPr id="8230" name="Rectangle 11" descr="20%">
              <a:extLst>
                <a:ext uri="{FF2B5EF4-FFF2-40B4-BE49-F238E27FC236}">
                  <a16:creationId xmlns:a16="http://schemas.microsoft.com/office/drawing/2014/main" id="{AD188A70-B5CD-C0E7-0A35-04B673C39B68}"/>
                </a:ext>
              </a:extLst>
            </p:cNvPr>
            <p:cNvSpPr>
              <a:spLocks noChangeArrowheads="1"/>
            </p:cNvSpPr>
            <p:nvPr/>
          </p:nvSpPr>
          <p:spPr bwMode="auto">
            <a:xfrm>
              <a:off x="3552" y="3120"/>
              <a:ext cx="1056" cy="672"/>
            </a:xfrm>
            <a:prstGeom prst="rect">
              <a:avLst/>
            </a:prstGeom>
            <a:pattFill prst="pct20">
              <a:fgClr>
                <a:srgbClr val="FF0000"/>
              </a:fgClr>
              <a:bgClr>
                <a:schemeClr val="bg1"/>
              </a:bgClr>
            </a:pattFill>
            <a:ln w="9525">
              <a:solidFill>
                <a:schemeClr val="tx1"/>
              </a:solidFill>
              <a:miter lim="800000"/>
              <a:headEnd/>
              <a:tailEnd/>
            </a:ln>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sp>
        <p:nvSpPr>
          <p:cNvPr id="40975" name="Text Box 15">
            <a:extLst>
              <a:ext uri="{FF2B5EF4-FFF2-40B4-BE49-F238E27FC236}">
                <a16:creationId xmlns:a16="http://schemas.microsoft.com/office/drawing/2014/main" id="{BF353584-48BC-D352-AD50-B8E6F388DE09}"/>
              </a:ext>
            </a:extLst>
          </p:cNvPr>
          <p:cNvSpPr txBox="1">
            <a:spLocks noChangeArrowheads="1"/>
          </p:cNvSpPr>
          <p:nvPr/>
        </p:nvSpPr>
        <p:spPr bwMode="auto">
          <a:xfrm>
            <a:off x="5499100" y="2971800"/>
            <a:ext cx="3492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r>
              <a:rPr lang="en-US" altLang="en-US">
                <a:cs typeface="Times New Roman" panose="02020603050405020304" pitchFamily="18" charset="0"/>
              </a:rPr>
              <a:t>Constant Pressure Heating </a:t>
            </a:r>
          </a:p>
        </p:txBody>
      </p:sp>
      <mc:AlternateContent xmlns:mc="http://schemas.openxmlformats.org/markup-compatibility/2006" xmlns:p14="http://schemas.microsoft.com/office/powerpoint/2010/main">
        <mc:Choice Requires="p14">
          <p:contentPart p14:bwMode="auto" r:id="rId5">
            <p14:nvContentPartPr>
              <p14:cNvPr id="8214" name="Ink 34">
                <a:extLst>
                  <a:ext uri="{FF2B5EF4-FFF2-40B4-BE49-F238E27FC236}">
                    <a16:creationId xmlns:a16="http://schemas.microsoft.com/office/drawing/2014/main" id="{90613671-D79F-5A20-CA90-023918C0B899}"/>
                  </a:ext>
                </a:extLst>
              </p14:cNvPr>
              <p14:cNvContentPartPr>
                <a14:cpLocks xmlns:a14="http://schemas.microsoft.com/office/drawing/2010/main" noRot="1" noChangeAspect="1" noEditPoints="1" noChangeArrowheads="1" noChangeShapeType="1"/>
              </p14:cNvContentPartPr>
              <p14:nvPr/>
            </p14:nvContentPartPr>
            <p14:xfrm>
              <a:off x="4881563" y="6148388"/>
              <a:ext cx="2859087" cy="298450"/>
            </p14:xfrm>
          </p:contentPart>
        </mc:Choice>
        <mc:Fallback xmlns="">
          <p:pic>
            <p:nvPicPr>
              <p:cNvPr id="8214" name="Ink 34">
                <a:extLst>
                  <a:ext uri="{FF2B5EF4-FFF2-40B4-BE49-F238E27FC236}">
                    <a16:creationId xmlns:a16="http://schemas.microsoft.com/office/drawing/2014/main" id="{90613671-D79F-5A20-CA90-023918C0B899}"/>
                  </a:ext>
                </a:extLst>
              </p:cNvPr>
              <p:cNvPicPr>
                <a:picLocks noRot="1" noChangeAspect="1" noEditPoints="1" noChangeArrowheads="1" noChangeShapeType="1"/>
              </p:cNvPicPr>
              <p:nvPr/>
            </p:nvPicPr>
            <p:blipFill>
              <a:blip r:embed="rId44"/>
              <a:stretch>
                <a:fillRect/>
              </a:stretch>
            </p:blipFill>
            <p:spPr>
              <a:xfrm>
                <a:off x="4872200" y="6139039"/>
                <a:ext cx="2877814" cy="317148"/>
              </a:xfrm>
              <a:prstGeom prst="rect">
                <a:avLst/>
              </a:prstGeom>
            </p:spPr>
          </p:pic>
        </mc:Fallback>
      </mc:AlternateContent>
      <p:grpSp>
        <p:nvGrpSpPr>
          <p:cNvPr id="3" name="Group 38">
            <a:extLst>
              <a:ext uri="{FF2B5EF4-FFF2-40B4-BE49-F238E27FC236}">
                <a16:creationId xmlns:a16="http://schemas.microsoft.com/office/drawing/2014/main" id="{D4625FD7-7520-FFCE-B1CA-1D77A60F6BBD}"/>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3EAF4B83-E928-ABA2-3A04-825B873F79BE}"/>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B6041125-4CE8-EF1D-6D73-EC798102B0F9}"/>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D0430BEB-177D-4809-C57E-69EB5FD9D60D}"/>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C2B3987-47AB-1078-D3BC-8BDD0B1F6D2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D29734D2-5C59-6318-92FD-7839F2E4D1E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54E3060F-221F-6D6E-C1DC-2839D1C4376F}"/>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F19F1A4A-A9AC-2802-E3C7-90BCBD5D6AF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662E9D2F-BE23-05F4-6350-3D63BD1CC5F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9695FEAE-0836-13FA-F4D3-1CF065B0B4EC}"/>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F6EE9FC3-CE66-16B3-75BD-1228D1B360A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F6B189A3-A35B-B883-2502-2BD44422FB6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43B9DA50-FC1E-F04E-0FC2-63429D5748B1}"/>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A0E26AE5-8945-0CC2-5CE3-5708C75D8AB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D76B9DAB-3F36-8F9C-0A29-D749405DACA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666218AF-3CA0-20C3-5A7D-1224FD00DD7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1B8C3880-B24B-48E2-C2A4-D78CA22C0C55}"/>
                </a:ext>
              </a:extLst>
            </p:cNvPr>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Rectangle 3">
            <a:extLst>
              <a:ext uri="{FF2B5EF4-FFF2-40B4-BE49-F238E27FC236}">
                <a16:creationId xmlns:a16="http://schemas.microsoft.com/office/drawing/2014/main" id="{0D5BFA3D-A239-4353-D429-A3DAE5CCC907}"/>
              </a:ext>
            </a:extLst>
          </p:cNvPr>
          <p:cNvSpPr txBox="1">
            <a:spLocks noChangeArrowheads="1"/>
          </p:cNvSpPr>
          <p:nvPr/>
        </p:nvSpPr>
        <p:spPr bwMode="auto">
          <a:xfrm>
            <a:off x="381000" y="5552247"/>
            <a:ext cx="8609274" cy="924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IN" sz="2400" kern="0" dirty="0"/>
              <a:t>The reversible heating process executed by the closed system of above figure is also accompanied by work transfer, </a:t>
            </a:r>
            <a:r>
              <a:rPr lang="en-IN" sz="2400" i="1" kern="0" dirty="0"/>
              <a:t>𝛿</a:t>
            </a:r>
            <a:r>
              <a:rPr lang="en-IN" sz="2400" i="1" kern="0" dirty="0" err="1"/>
              <a:t>W</a:t>
            </a:r>
            <a:r>
              <a:rPr lang="en-IN" sz="2400" i="1" kern="0" baseline="-25000" dirty="0" err="1"/>
              <a:t>rev</a:t>
            </a:r>
            <a:r>
              <a:rPr lang="en-IN" sz="2400" i="1" kern="0" dirty="0"/>
              <a:t>=</a:t>
            </a:r>
            <a:r>
              <a:rPr lang="en-IN" sz="2400" i="1" kern="0" dirty="0" err="1"/>
              <a:t>pdV</a:t>
            </a:r>
            <a:r>
              <a:rPr lang="en-IN" sz="2400" kern="0" dirty="0"/>
              <a:t>.</a:t>
            </a:r>
            <a:endParaRPr lang="en-IN" sz="2400" i="1" kern="0" dirty="0"/>
          </a:p>
          <a:p>
            <a:pPr marL="0" indent="0">
              <a:buNone/>
            </a:pPr>
            <a:endParaRPr lang="en-US" altLang="en-US" sz="2400" kern="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ppt_x"/>
                                          </p:val>
                                        </p:tav>
                                        <p:tav tm="100000">
                                          <p:val>
                                            <p:strVal val="#ppt_x"/>
                                          </p:val>
                                        </p:tav>
                                      </p:tavLst>
                                    </p:anim>
                                    <p:anim calcmode="lin" valueType="num">
                                      <p:cBhvr additive="base">
                                        <p:cTn id="1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40975">
                                            <p:txEl>
                                              <p:pRg st="0" end="0"/>
                                            </p:txEl>
                                          </p:spTgt>
                                        </p:tgtEl>
                                        <p:attrNameLst>
                                          <p:attrName>style.visibility</p:attrName>
                                        </p:attrNameLst>
                                      </p:cBhvr>
                                      <p:to>
                                        <p:strVal val="visible"/>
                                      </p:to>
                                    </p:set>
                                    <p:animEffect transition="in" filter="dissolve">
                                      <p:cBhvr>
                                        <p:cTn id="18" dur="500"/>
                                        <p:tgtEl>
                                          <p:spTgt spid="4097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40963">
                                            <p:txEl>
                                              <p:pRg st="0" end="0"/>
                                            </p:txEl>
                                          </p:spTgt>
                                        </p:tgtEl>
                                        <p:attrNameLst>
                                          <p:attrName>style.visibility</p:attrName>
                                        </p:attrNameLst>
                                      </p:cBhvr>
                                      <p:to>
                                        <p:strVal val="visible"/>
                                      </p:to>
                                    </p:set>
                                    <p:animEffect transition="in" filter="box(out)">
                                      <p:cBhvr>
                                        <p:cTn id="23" dur="500"/>
                                        <p:tgtEl>
                                          <p:spTgt spid="40963">
                                            <p:txEl>
                                              <p:pRg st="0" end="0"/>
                                            </p:txEl>
                                          </p:spTgt>
                                        </p:tgtEl>
                                      </p:cBhvr>
                                    </p:animEffect>
                                  </p:childTnLst>
                                  <p:subTnLst>
                                    <p:audio>
                                      <p:cMediaNode>
                                        <p:cTn display="0" masterRel="sameClick">
                                          <p:stCondLst>
                                            <p:cond evt="begin" delay="0">
                                              <p:tn val="21"/>
                                            </p:cond>
                                          </p:stCondLst>
                                          <p:endCondLst>
                                            <p:cond evt="onStopAudio" delay="0">
                                              <p:tgtEl>
                                                <p:sldTgt/>
                                              </p:tgtEl>
                                            </p:cond>
                                          </p:endCondLst>
                                        </p:cTn>
                                        <p:tgtEl>
                                          <p:sndTgt r:embed="rId2" name="camera.wav"/>
                                        </p:tgtEl>
                                      </p:cMediaNode>
                                    </p:audio>
                                  </p:subTnLst>
                                </p:cTn>
                              </p:par>
                            </p:childTnLst>
                          </p:cTn>
                        </p:par>
                      </p:childTnLst>
                    </p:cTn>
                  </p:par>
                  <p:par>
                    <p:cTn id="24" fill="hold">
                      <p:stCondLst>
                        <p:cond delay="indefinite"/>
                      </p:stCondLst>
                      <p:childTnLst>
                        <p:par>
                          <p:cTn id="25" fill="hold">
                            <p:stCondLst>
                              <p:cond delay="0"/>
                            </p:stCondLst>
                            <p:childTnLst>
                              <p:par>
                                <p:cTn id="26" presetID="4" presetClass="entr" presetSubtype="32" fill="hold" grpId="0" nodeType="clickEffect">
                                  <p:stCondLst>
                                    <p:cond delay="0"/>
                                  </p:stCondLst>
                                  <p:childTnLst>
                                    <p:set>
                                      <p:cBhvr>
                                        <p:cTn id="27" dur="1" fill="hold">
                                          <p:stCondLst>
                                            <p:cond delay="0"/>
                                          </p:stCondLst>
                                        </p:cTn>
                                        <p:tgtEl>
                                          <p:spTgt spid="40963">
                                            <p:txEl>
                                              <p:pRg st="1" end="1"/>
                                            </p:txEl>
                                          </p:spTgt>
                                        </p:tgtEl>
                                        <p:attrNameLst>
                                          <p:attrName>style.visibility</p:attrName>
                                        </p:attrNameLst>
                                      </p:cBhvr>
                                      <p:to>
                                        <p:strVal val="visible"/>
                                      </p:to>
                                    </p:set>
                                    <p:animEffect transition="in" filter="box(out)">
                                      <p:cBhvr>
                                        <p:cTn id="28" dur="500"/>
                                        <p:tgtEl>
                                          <p:spTgt spid="40963">
                                            <p:txEl>
                                              <p:pRg st="1" end="1"/>
                                            </p:txEl>
                                          </p:spTgt>
                                        </p:tgtEl>
                                      </p:cBhvr>
                                    </p:animEffect>
                                  </p:childTnLst>
                                  <p:subTnLst>
                                    <p:audio>
                                      <p:cMediaNode>
                                        <p:cTn display="0" masterRel="sameClick">
                                          <p:stCondLst>
                                            <p:cond evt="begin" delay="0">
                                              <p:tn val="26"/>
                                            </p:cond>
                                          </p:stCondLst>
                                          <p:endCondLst>
                                            <p:cond evt="onStopAudio" delay="0">
                                              <p:tgtEl>
                                                <p:sldTgt/>
                                              </p:tgtEl>
                                            </p:cond>
                                          </p:endCondLst>
                                        </p:cTn>
                                        <p:tgtEl>
                                          <p:sndTgt r:embed="rId2" name="camera.wav"/>
                                        </p:tgtEl>
                                      </p:cMediaNode>
                                    </p:audio>
                                  </p:subTnLst>
                                </p:cTn>
                              </p:par>
                            </p:childTnLst>
                          </p:cTn>
                        </p:par>
                      </p:childTnLst>
                    </p:cTn>
                  </p:par>
                  <p:par>
                    <p:cTn id="29" fill="hold">
                      <p:stCondLst>
                        <p:cond delay="indefinite"/>
                      </p:stCondLst>
                      <p:childTnLst>
                        <p:par>
                          <p:cTn id="30" fill="hold">
                            <p:stCondLst>
                              <p:cond delay="0"/>
                            </p:stCondLst>
                            <p:childTnLst>
                              <p:par>
                                <p:cTn id="31" presetID="4" presetClass="entr" presetSubtype="32" fill="hold" grpId="0" nodeType="clickEffect">
                                  <p:stCondLst>
                                    <p:cond delay="0"/>
                                  </p:stCondLst>
                                  <p:childTnLst>
                                    <p:set>
                                      <p:cBhvr>
                                        <p:cTn id="32" dur="1" fill="hold">
                                          <p:stCondLst>
                                            <p:cond delay="0"/>
                                          </p:stCondLst>
                                        </p:cTn>
                                        <p:tgtEl>
                                          <p:spTgt spid="40963">
                                            <p:txEl>
                                              <p:pRg st="2" end="2"/>
                                            </p:txEl>
                                          </p:spTgt>
                                        </p:tgtEl>
                                        <p:attrNameLst>
                                          <p:attrName>style.visibility</p:attrName>
                                        </p:attrNameLst>
                                      </p:cBhvr>
                                      <p:to>
                                        <p:strVal val="visible"/>
                                      </p:to>
                                    </p:set>
                                    <p:animEffect transition="in" filter="box(out)">
                                      <p:cBhvr>
                                        <p:cTn id="33" dur="500"/>
                                        <p:tgtEl>
                                          <p:spTgt spid="40963">
                                            <p:txEl>
                                              <p:pRg st="2" end="2"/>
                                            </p:txEl>
                                          </p:spTgt>
                                        </p:tgtEl>
                                      </p:cBhvr>
                                    </p:animEffect>
                                  </p:childTnLst>
                                  <p:subTnLst>
                                    <p:audio>
                                      <p:cMediaNode>
                                        <p:cTn display="0" masterRel="sameClick">
                                          <p:stCondLst>
                                            <p:cond evt="begin" delay="0">
                                              <p:tn val="31"/>
                                            </p:cond>
                                          </p:stCondLst>
                                          <p:endCondLst>
                                            <p:cond evt="onStopAudio" delay="0">
                                              <p:tgtEl>
                                                <p:sldTgt/>
                                              </p:tgtEl>
                                            </p:cond>
                                          </p:endCondLst>
                                        </p:cTn>
                                        <p:tgtEl>
                                          <p:sndTgt r:embed="rId2" name="camera.wav"/>
                                        </p:tgtEl>
                                      </p:cMediaNode>
                                    </p:audio>
                                  </p:subTnLst>
                                </p:cTn>
                              </p:par>
                            </p:childTnLst>
                          </p:cTn>
                        </p:par>
                      </p:childTnLst>
                    </p:cTn>
                  </p:par>
                  <p:par>
                    <p:cTn id="34" fill="hold">
                      <p:stCondLst>
                        <p:cond delay="indefinite"/>
                      </p:stCondLst>
                      <p:childTnLst>
                        <p:par>
                          <p:cTn id="35" fill="hold">
                            <p:stCondLst>
                              <p:cond delay="0"/>
                            </p:stCondLst>
                            <p:childTnLst>
                              <p:par>
                                <p:cTn id="36" presetID="4" presetClass="entr" presetSubtype="32" fill="hold" grpId="0" nodeType="clickEffect">
                                  <p:stCondLst>
                                    <p:cond delay="0"/>
                                  </p:stCondLst>
                                  <p:childTnLst>
                                    <p:set>
                                      <p:cBhvr>
                                        <p:cTn id="37" dur="1" fill="hold">
                                          <p:stCondLst>
                                            <p:cond delay="0"/>
                                          </p:stCondLst>
                                        </p:cTn>
                                        <p:tgtEl>
                                          <p:spTgt spid="21">
                                            <p:txEl>
                                              <p:pRg st="0" end="0"/>
                                            </p:txEl>
                                          </p:spTgt>
                                        </p:tgtEl>
                                        <p:attrNameLst>
                                          <p:attrName>style.visibility</p:attrName>
                                        </p:attrNameLst>
                                      </p:cBhvr>
                                      <p:to>
                                        <p:strVal val="visible"/>
                                      </p:to>
                                    </p:set>
                                    <p:animEffect transition="in" filter="box(out)">
                                      <p:cBhvr>
                                        <p:cTn id="38" dur="500"/>
                                        <p:tgtEl>
                                          <p:spTgt spid="21">
                                            <p:txEl>
                                              <p:pRg st="0" end="0"/>
                                            </p:txEl>
                                          </p:spTgt>
                                        </p:tgtEl>
                                      </p:cBhvr>
                                    </p:animEffect>
                                  </p:childTnLst>
                                  <p:subTnLst>
                                    <p:audio>
                                      <p:cMediaNode>
                                        <p:cTn display="0" masterRel="sameClick">
                                          <p:stCondLst>
                                            <p:cond evt="begin" delay="0">
                                              <p:tn val="36"/>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autoUpdateAnimBg="0"/>
      <p:bldP spid="40975" grpId="0" build="p" autoUpdateAnimBg="0"/>
      <p:bldP spid="21"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548014A7-A77D-95F2-8FDB-85AB362C81FE}"/>
            </a:ext>
          </a:extLst>
        </p:cNvPr>
        <p:cNvGrpSpPr/>
        <p:nvPr/>
      </p:nvGrpSpPr>
      <p:grpSpPr>
        <a:xfrm>
          <a:off x="0" y="0"/>
          <a:ext cx="0" cy="0"/>
          <a:chOff x="0" y="0"/>
          <a:chExt cx="0" cy="0"/>
        </a:xfrm>
      </p:grpSpPr>
      <p:pic>
        <p:nvPicPr>
          <p:cNvPr id="24" name="Picture 19" descr="The diagram shows a blue cylindrical object with a small flame at its top, positioned at a coordinate of (2.5, 4.5) on a coordinate plane.&#10;&#10;AI-generated content may be incorrect.">
            <a:extLst>
              <a:ext uri="{FF2B5EF4-FFF2-40B4-BE49-F238E27FC236}">
                <a16:creationId xmlns:a16="http://schemas.microsoft.com/office/drawing/2014/main" id="{95C7A7AE-A494-A1B6-AE70-F3508DF29A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9527" y="2467039"/>
            <a:ext cx="3209925" cy="234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9" name="Rectangle 2">
            <a:extLst>
              <a:ext uri="{FF2B5EF4-FFF2-40B4-BE49-F238E27FC236}">
                <a16:creationId xmlns:a16="http://schemas.microsoft.com/office/drawing/2014/main" id="{593F55EC-ADB1-FB21-1007-6EBF1AD9C2E1}"/>
              </a:ext>
            </a:extLst>
          </p:cNvPr>
          <p:cNvSpPr>
            <a:spLocks noGrp="1" noChangeArrowheads="1"/>
          </p:cNvSpPr>
          <p:nvPr>
            <p:ph type="title"/>
          </p:nvPr>
        </p:nvSpPr>
        <p:spPr>
          <a:xfrm>
            <a:off x="304800" y="381000"/>
            <a:ext cx="6954460" cy="533400"/>
          </a:xfrm>
        </p:spPr>
        <p:txBody>
          <a:bodyPr/>
          <a:lstStyle/>
          <a:p>
            <a:r>
              <a:rPr lang="en-IN" sz="2800" dirty="0"/>
              <a:t>Reversible Heating at Constant Pressure </a:t>
            </a:r>
            <a:endParaRPr lang="en-US" altLang="en-US" sz="2800" i="1" dirty="0"/>
          </a:p>
        </p:txBody>
      </p:sp>
      <mc:AlternateContent xmlns:mc="http://schemas.openxmlformats.org/markup-compatibility/2006" xmlns:a14="http://schemas.microsoft.com/office/drawing/2010/main">
        <mc:Choice Requires="a14">
          <p:sp>
            <p:nvSpPr>
              <p:cNvPr id="40963" name="Rectangle 3">
                <a:extLst>
                  <a:ext uri="{FF2B5EF4-FFF2-40B4-BE49-F238E27FC236}">
                    <a16:creationId xmlns:a16="http://schemas.microsoft.com/office/drawing/2014/main" id="{2C7477EF-A537-0A1F-4778-55754F11D96C}"/>
                  </a:ext>
                </a:extLst>
              </p:cNvPr>
              <p:cNvSpPr>
                <a:spLocks noGrp="1" noChangeArrowheads="1"/>
              </p:cNvSpPr>
              <p:nvPr>
                <p:ph type="body" idx="1"/>
              </p:nvPr>
            </p:nvSpPr>
            <p:spPr>
              <a:xfrm>
                <a:off x="381000" y="1143000"/>
                <a:ext cx="5105400" cy="3809998"/>
              </a:xfrm>
            </p:spPr>
            <p:txBody>
              <a:bodyPr/>
              <a:lstStyle/>
              <a:p>
                <a:r>
                  <a:rPr lang="en-IN" sz="2400" dirty="0"/>
                  <a:t>At constant pressure, the first law states that </a:t>
                </a:r>
              </a:p>
              <a:p>
                <a:pPr marL="0" indent="0" algn="ctr">
                  <a:buNone/>
                </a:pPr>
                <a:r>
                  <a:rPr lang="en-IN" sz="2400" i="1" dirty="0"/>
                  <a:t>𝛿</a:t>
                </a:r>
                <a:r>
                  <a:rPr lang="en-IN" sz="2400" i="1" dirty="0" err="1"/>
                  <a:t>Q</a:t>
                </a:r>
                <a:r>
                  <a:rPr lang="en-IN" sz="2400" i="1" baseline="-25000" dirty="0" err="1"/>
                  <a:t>rev</a:t>
                </a:r>
                <a:r>
                  <a:rPr lang="en-IN" sz="2400" i="1" baseline="-25000" dirty="0"/>
                  <a:t> </a:t>
                </a:r>
                <a:r>
                  <a:rPr lang="en-IN" sz="2400" i="1" dirty="0"/>
                  <a:t>= </a:t>
                </a:r>
                <a:r>
                  <a:rPr lang="en-IN" sz="2400" i="1" dirty="0" err="1"/>
                  <a:t>dU</a:t>
                </a:r>
                <a:r>
                  <a:rPr lang="en-IN" sz="2400" i="1" dirty="0"/>
                  <a:t> + </a:t>
                </a:r>
                <a:r>
                  <a:rPr lang="en-IN" sz="2400" i="1" dirty="0" err="1"/>
                  <a:t>pdV</a:t>
                </a:r>
                <a:r>
                  <a:rPr lang="en-IN" sz="2400" i="1" dirty="0"/>
                  <a:t> = (</a:t>
                </a:r>
                <a:r>
                  <a:rPr lang="en-IN" sz="2400" i="1" dirty="0" err="1"/>
                  <a:t>dH</a:t>
                </a:r>
                <a:r>
                  <a:rPr lang="en-IN" sz="2400" i="1" dirty="0"/>
                  <a:t>)</a:t>
                </a:r>
                <a:r>
                  <a:rPr lang="en-IN" sz="2400" i="1" baseline="-25000" dirty="0"/>
                  <a:t>P</a:t>
                </a:r>
                <a:r>
                  <a:rPr lang="en-IN" sz="2400" dirty="0"/>
                  <a:t>. </a:t>
                </a:r>
              </a:p>
              <a:p>
                <a:r>
                  <a:rPr lang="en-IN" sz="2400" dirty="0"/>
                  <a:t>In addition, the second law states that </a:t>
                </a:r>
                <a:r>
                  <a:rPr lang="en-IN" sz="2400" i="1" dirty="0"/>
                  <a:t>𝛿</a:t>
                </a:r>
                <a:r>
                  <a:rPr lang="en-IN" sz="2400" i="1" dirty="0" err="1"/>
                  <a:t>Q</a:t>
                </a:r>
                <a:r>
                  <a:rPr lang="en-IN" sz="2400" i="1" baseline="-25000" dirty="0" err="1"/>
                  <a:t>rev</a:t>
                </a:r>
                <a:r>
                  <a:rPr lang="en-IN" sz="2400" i="1" baseline="-25000" dirty="0"/>
                  <a:t> </a:t>
                </a:r>
                <a:r>
                  <a:rPr lang="en-IN" sz="2400" i="1" dirty="0"/>
                  <a:t>= </a:t>
                </a:r>
                <a:r>
                  <a:rPr lang="en-IN" sz="2400" i="1" dirty="0" err="1"/>
                  <a:t>TdS</a:t>
                </a:r>
                <a:r>
                  <a:rPr lang="en-IN" sz="2400" dirty="0"/>
                  <a:t>.</a:t>
                </a:r>
              </a:p>
              <a:p>
                <a:r>
                  <a:rPr lang="en-IN" sz="2400" dirty="0"/>
                  <a:t>Therefore, the per-unit-mass </a:t>
                </a:r>
                <a:r>
                  <a:rPr lang="en-IN" sz="2400" i="1" dirty="0"/>
                  <a:t>c</a:t>
                </a:r>
                <a:r>
                  <a:rPr lang="en-IN" sz="2400" i="1" baseline="-25000" dirty="0"/>
                  <a:t>p</a:t>
                </a:r>
                <a:r>
                  <a:rPr lang="en-IN" sz="2400" dirty="0"/>
                  <a:t> definition is given as:</a:t>
                </a:r>
              </a:p>
              <a:p>
                <a:pPr marL="0" indent="0">
                  <a:buNone/>
                </a:pPr>
                <a14:m>
                  <m:oMathPara xmlns:m="http://schemas.openxmlformats.org/officeDocument/2006/math">
                    <m:oMath>
                      <m:sSub>
                        <m:sSubPr>
                          <m:ctrlPr>
                            <a:rPr lang="en-IN" sz="2400" i="1">
                              <a:latin typeface="Cambria Math" panose="02040503050406030204" pitchFamily="18" charset="0"/>
                            </a:rPr>
                          </m:ctrlPr>
                        </m:sSubPr>
                        <m:e>
                          <m:r>
                            <a:rPr lang="en-IN" sz="2400" i="1">
                              <a:latin typeface="Cambria Math" panose="02040503050406030204" pitchFamily="18" charset="0"/>
                            </a:rPr>
                            <m:t>𝑐</m:t>
                          </m:r>
                        </m:e>
                        <m:sub>
                          <m:r>
                            <a:rPr lang="en-IN" sz="2400" b="0" i="1" smtClean="0">
                              <a:latin typeface="Cambria Math" panose="02040503050406030204" pitchFamily="18" charset="0"/>
                            </a:rPr>
                            <m:t>𝑝</m:t>
                          </m:r>
                        </m:sub>
                      </m:sSub>
                      <m:r>
                        <a:rPr lang="en-IN" sz="2400" i="1">
                          <a:latin typeface="Cambria Math" panose="02040503050406030204" pitchFamily="18" charset="0"/>
                        </a:rPr>
                        <m:t>=</m:t>
                      </m:r>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ℎ</m:t>
                                  </m:r>
                                </m:num>
                                <m:den>
                                  <m:r>
                                    <a:rPr lang="en-IN" sz="2400" i="1">
                                      <a:latin typeface="Cambria Math" panose="02040503050406030204" pitchFamily="18" charset="0"/>
                                    </a:rPr>
                                    <m:t>𝑑𝑇</m:t>
                                  </m:r>
                                </m:den>
                              </m:f>
                            </m:e>
                          </m:d>
                        </m:e>
                        <m:sub>
                          <m:r>
                            <a:rPr lang="en-IN" sz="2400" b="0" i="1" smtClean="0">
                              <a:latin typeface="Cambria Math" panose="02040503050406030204" pitchFamily="18" charset="0"/>
                            </a:rPr>
                            <m:t>𝑝</m:t>
                          </m:r>
                        </m:sub>
                      </m:sSub>
                      <m:r>
                        <a:rPr lang="en-IN" sz="2400" i="1">
                          <a:latin typeface="Cambria Math" panose="02040503050406030204" pitchFamily="18" charset="0"/>
                        </a:rPr>
                        <m:t> &amp; </m:t>
                      </m:r>
                      <m:sSub>
                        <m:sSubPr>
                          <m:ctrlPr>
                            <a:rPr lang="en-IN" sz="2400" i="1">
                              <a:latin typeface="Cambria Math" panose="02040503050406030204" pitchFamily="18" charset="0"/>
                            </a:rPr>
                          </m:ctrlPr>
                        </m:sSubPr>
                        <m:e>
                          <m:r>
                            <a:rPr lang="en-IN" sz="2400" i="1">
                              <a:latin typeface="Cambria Math" panose="02040503050406030204" pitchFamily="18" charset="0"/>
                            </a:rPr>
                            <m:t>𝑐</m:t>
                          </m:r>
                        </m:e>
                        <m:sub>
                          <m:r>
                            <a:rPr lang="en-IN" sz="2400" b="0" i="1" smtClean="0">
                              <a:latin typeface="Cambria Math" panose="02040503050406030204" pitchFamily="18" charset="0"/>
                            </a:rPr>
                            <m:t>𝑝</m:t>
                          </m:r>
                        </m:sub>
                      </m:sSub>
                      <m:r>
                        <a:rPr lang="en-IN" sz="2400" i="1">
                          <a:latin typeface="Cambria Math" panose="02040503050406030204" pitchFamily="18" charset="0"/>
                        </a:rPr>
                        <m:t>=</m:t>
                      </m:r>
                      <m:r>
                        <a:rPr lang="en-IN" sz="2400" i="1">
                          <a:latin typeface="Cambria Math" panose="02040503050406030204" pitchFamily="18" charset="0"/>
                        </a:rPr>
                        <m:t>𝑇</m:t>
                      </m:r>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𝑠</m:t>
                                  </m:r>
                                </m:num>
                                <m:den>
                                  <m:r>
                                    <a:rPr lang="en-IN" sz="2400" i="1">
                                      <a:latin typeface="Cambria Math" panose="02040503050406030204" pitchFamily="18" charset="0"/>
                                    </a:rPr>
                                    <m:t>𝑑𝑇</m:t>
                                  </m:r>
                                </m:den>
                              </m:f>
                            </m:e>
                          </m:d>
                        </m:e>
                        <m:sub>
                          <m:r>
                            <a:rPr lang="en-IN" sz="2400" b="0" i="1" smtClean="0">
                              <a:latin typeface="Cambria Math" panose="02040503050406030204" pitchFamily="18" charset="0"/>
                            </a:rPr>
                            <m:t>𝑝</m:t>
                          </m:r>
                        </m:sub>
                      </m:sSub>
                    </m:oMath>
                  </m:oMathPara>
                </a14:m>
                <a:endParaRPr lang="en-IN" sz="2400" i="1" dirty="0"/>
              </a:p>
              <a:p>
                <a:endParaRPr lang="en-IN" sz="2400" i="1" dirty="0"/>
              </a:p>
            </p:txBody>
          </p:sp>
        </mc:Choice>
        <mc:Fallback xmlns="">
          <p:sp>
            <p:nvSpPr>
              <p:cNvPr id="40963" name="Rectangle 3">
                <a:extLst>
                  <a:ext uri="{FF2B5EF4-FFF2-40B4-BE49-F238E27FC236}">
                    <a16:creationId xmlns:a16="http://schemas.microsoft.com/office/drawing/2014/main" id="{2C7477EF-A537-0A1F-4778-55754F11D96C}"/>
                  </a:ext>
                </a:extLst>
              </p:cNvPr>
              <p:cNvSpPr>
                <a:spLocks noGrp="1" noRot="1" noChangeAspect="1" noMove="1" noResize="1" noEditPoints="1" noAdjustHandles="1" noChangeArrowheads="1" noChangeShapeType="1" noTextEdit="1"/>
              </p:cNvSpPr>
              <p:nvPr>
                <p:ph type="body" idx="1"/>
              </p:nvPr>
            </p:nvSpPr>
            <p:spPr>
              <a:xfrm>
                <a:off x="381000" y="1143000"/>
                <a:ext cx="5105400" cy="3809998"/>
              </a:xfrm>
              <a:blipFill>
                <a:blip r:embed="rId4"/>
                <a:stretch>
                  <a:fillRect l="-1673" t="-1282" r="-3106"/>
                </a:stretch>
              </a:blipFill>
            </p:spPr>
            <p:txBody>
              <a:bodyPr/>
              <a:lstStyle/>
              <a:p>
                <a:r>
                  <a:rPr lang="en-IN">
                    <a:noFill/>
                  </a:rPr>
                  <a:t> </a:t>
                </a:r>
              </a:p>
            </p:txBody>
          </p:sp>
        </mc:Fallback>
      </mc:AlternateContent>
      <p:grpSp>
        <p:nvGrpSpPr>
          <p:cNvPr id="2" name="Group 5">
            <a:extLst>
              <a:ext uri="{FF2B5EF4-FFF2-40B4-BE49-F238E27FC236}">
                <a16:creationId xmlns:a16="http://schemas.microsoft.com/office/drawing/2014/main" id="{EA679881-EC9F-1D58-FA07-509B351B547E}"/>
              </a:ext>
            </a:extLst>
          </p:cNvPr>
          <p:cNvGrpSpPr>
            <a:grpSpLocks/>
          </p:cNvGrpSpPr>
          <p:nvPr/>
        </p:nvGrpSpPr>
        <p:grpSpPr bwMode="auto">
          <a:xfrm>
            <a:off x="6413500" y="1143000"/>
            <a:ext cx="1676400" cy="1600200"/>
            <a:chOff x="3552" y="2784"/>
            <a:chExt cx="1056" cy="1008"/>
          </a:xfrm>
        </p:grpSpPr>
        <p:sp>
          <p:nvSpPr>
            <p:cNvPr id="8225" name="Line 6">
              <a:extLst>
                <a:ext uri="{FF2B5EF4-FFF2-40B4-BE49-F238E27FC236}">
                  <a16:creationId xmlns:a16="http://schemas.microsoft.com/office/drawing/2014/main" id="{11906FA4-6DF7-57F6-EDF2-4CF37568152A}"/>
                </a:ext>
              </a:extLst>
            </p:cNvPr>
            <p:cNvSpPr>
              <a:spLocks noChangeShapeType="1"/>
            </p:cNvSpPr>
            <p:nvPr/>
          </p:nvSpPr>
          <p:spPr bwMode="auto">
            <a:xfrm>
              <a:off x="3552" y="2784"/>
              <a:ext cx="0" cy="100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8226" name="Line 7">
              <a:extLst>
                <a:ext uri="{FF2B5EF4-FFF2-40B4-BE49-F238E27FC236}">
                  <a16:creationId xmlns:a16="http://schemas.microsoft.com/office/drawing/2014/main" id="{EEA942E4-9755-F3E6-FED9-FF4FEBC572EA}"/>
                </a:ext>
              </a:extLst>
            </p:cNvPr>
            <p:cNvSpPr>
              <a:spLocks noChangeShapeType="1"/>
            </p:cNvSpPr>
            <p:nvPr/>
          </p:nvSpPr>
          <p:spPr bwMode="auto">
            <a:xfrm>
              <a:off x="3552" y="3792"/>
              <a:ext cx="105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8227" name="Line 8">
              <a:extLst>
                <a:ext uri="{FF2B5EF4-FFF2-40B4-BE49-F238E27FC236}">
                  <a16:creationId xmlns:a16="http://schemas.microsoft.com/office/drawing/2014/main" id="{7F91F1D4-063D-3DB7-4671-0251CCDF1AFE}"/>
                </a:ext>
              </a:extLst>
            </p:cNvPr>
            <p:cNvSpPr>
              <a:spLocks noChangeShapeType="1"/>
            </p:cNvSpPr>
            <p:nvPr/>
          </p:nvSpPr>
          <p:spPr bwMode="auto">
            <a:xfrm flipV="1">
              <a:off x="4608" y="2784"/>
              <a:ext cx="0" cy="10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8228" name="Rectangle 9">
              <a:extLst>
                <a:ext uri="{FF2B5EF4-FFF2-40B4-BE49-F238E27FC236}">
                  <a16:creationId xmlns:a16="http://schemas.microsoft.com/office/drawing/2014/main" id="{4A8D3555-AE0F-A064-7261-1960D9E99E79}"/>
                </a:ext>
              </a:extLst>
            </p:cNvPr>
            <p:cNvSpPr>
              <a:spLocks noChangeArrowheads="1"/>
            </p:cNvSpPr>
            <p:nvPr/>
          </p:nvSpPr>
          <p:spPr bwMode="auto">
            <a:xfrm>
              <a:off x="3552" y="2976"/>
              <a:ext cx="1056" cy="144"/>
            </a:xfrm>
            <a:prstGeom prst="rect">
              <a:avLst/>
            </a:prstGeom>
            <a:solidFill>
              <a:srgbClr val="FF99CC"/>
            </a:solidFill>
            <a:ln w="9525">
              <a:solidFill>
                <a:schemeClr val="tx1"/>
              </a:solidFill>
              <a:miter lim="800000"/>
              <a:headEnd/>
              <a:tailEnd/>
            </a:ln>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sp>
          <p:nvSpPr>
            <p:cNvPr id="8229" name="AutoShape 10">
              <a:extLst>
                <a:ext uri="{FF2B5EF4-FFF2-40B4-BE49-F238E27FC236}">
                  <a16:creationId xmlns:a16="http://schemas.microsoft.com/office/drawing/2014/main" id="{C9620728-DB20-8343-D771-61D88264E406}"/>
                </a:ext>
              </a:extLst>
            </p:cNvPr>
            <p:cNvSpPr>
              <a:spLocks noChangeArrowheads="1"/>
            </p:cNvSpPr>
            <p:nvPr/>
          </p:nvSpPr>
          <p:spPr bwMode="auto">
            <a:xfrm>
              <a:off x="3888" y="2784"/>
              <a:ext cx="336" cy="192"/>
            </a:xfrm>
            <a:prstGeom prst="cube">
              <a:avLst>
                <a:gd name="adj" fmla="val 25000"/>
              </a:avLst>
            </a:prstGeom>
            <a:solidFill>
              <a:srgbClr val="666699"/>
            </a:solidFill>
            <a:ln w="9525">
              <a:solidFill>
                <a:schemeClr val="tx1"/>
              </a:solidFill>
              <a:miter lim="800000"/>
              <a:headEnd/>
              <a:tailEnd/>
            </a:ln>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r>
                <a:rPr lang="en-US" altLang="en-US" dirty="0">
                  <a:solidFill>
                    <a:schemeClr val="bg1"/>
                  </a:solidFill>
                </a:rPr>
                <a:t>W</a:t>
              </a:r>
            </a:p>
          </p:txBody>
        </p:sp>
        <p:sp>
          <p:nvSpPr>
            <p:cNvPr id="8230" name="Rectangle 11" descr="20%">
              <a:extLst>
                <a:ext uri="{FF2B5EF4-FFF2-40B4-BE49-F238E27FC236}">
                  <a16:creationId xmlns:a16="http://schemas.microsoft.com/office/drawing/2014/main" id="{DA3B4AA1-2A05-A4D7-7355-937A9EEA6607}"/>
                </a:ext>
              </a:extLst>
            </p:cNvPr>
            <p:cNvSpPr>
              <a:spLocks noChangeArrowheads="1"/>
            </p:cNvSpPr>
            <p:nvPr/>
          </p:nvSpPr>
          <p:spPr bwMode="auto">
            <a:xfrm>
              <a:off x="3552" y="3120"/>
              <a:ext cx="1056" cy="672"/>
            </a:xfrm>
            <a:prstGeom prst="rect">
              <a:avLst/>
            </a:prstGeom>
            <a:pattFill prst="pct20">
              <a:fgClr>
                <a:srgbClr val="FF0000"/>
              </a:fgClr>
              <a:bgClr>
                <a:schemeClr val="bg1"/>
              </a:bgClr>
            </a:pattFill>
            <a:ln w="9525">
              <a:solidFill>
                <a:schemeClr val="tx1"/>
              </a:solidFill>
              <a:miter lim="800000"/>
              <a:headEnd/>
              <a:tailEnd/>
            </a:ln>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sp>
        <p:nvSpPr>
          <p:cNvPr id="40975" name="Text Box 15">
            <a:extLst>
              <a:ext uri="{FF2B5EF4-FFF2-40B4-BE49-F238E27FC236}">
                <a16:creationId xmlns:a16="http://schemas.microsoft.com/office/drawing/2014/main" id="{FBE7D9F7-DB2F-04AB-6763-DD138CCAA2BB}"/>
              </a:ext>
            </a:extLst>
          </p:cNvPr>
          <p:cNvSpPr txBox="1">
            <a:spLocks noChangeArrowheads="1"/>
          </p:cNvSpPr>
          <p:nvPr/>
        </p:nvSpPr>
        <p:spPr bwMode="auto">
          <a:xfrm>
            <a:off x="5499100" y="2971800"/>
            <a:ext cx="3492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r>
              <a:rPr lang="en-US" altLang="en-US">
                <a:cs typeface="Times New Roman" panose="02020603050405020304" pitchFamily="18" charset="0"/>
              </a:rPr>
              <a:t>Constant Pressure Heating </a:t>
            </a:r>
          </a:p>
        </p:txBody>
      </p:sp>
      <mc:AlternateContent xmlns:mc="http://schemas.openxmlformats.org/markup-compatibility/2006" xmlns:p14="http://schemas.microsoft.com/office/powerpoint/2010/main">
        <mc:Choice Requires="p14">
          <p:contentPart p14:bwMode="auto" r:id="rId5">
            <p14:nvContentPartPr>
              <p14:cNvPr id="8214" name="Ink 34">
                <a:extLst>
                  <a:ext uri="{FF2B5EF4-FFF2-40B4-BE49-F238E27FC236}">
                    <a16:creationId xmlns:a16="http://schemas.microsoft.com/office/drawing/2014/main" id="{0FF911F0-35F9-F3EF-BA02-0914E84A34C8}"/>
                  </a:ext>
                </a:extLst>
              </p14:cNvPr>
              <p14:cNvContentPartPr>
                <a14:cpLocks xmlns:a14="http://schemas.microsoft.com/office/drawing/2010/main" noRot="1" noChangeAspect="1" noEditPoints="1" noChangeArrowheads="1" noChangeShapeType="1"/>
              </p14:cNvContentPartPr>
              <p14:nvPr/>
            </p14:nvContentPartPr>
            <p14:xfrm>
              <a:off x="4881563" y="6148388"/>
              <a:ext cx="2859087" cy="298450"/>
            </p14:xfrm>
          </p:contentPart>
        </mc:Choice>
        <mc:Fallback xmlns="">
          <p:pic>
            <p:nvPicPr>
              <p:cNvPr id="8214" name="Ink 34">
                <a:extLst>
                  <a:ext uri="{FF2B5EF4-FFF2-40B4-BE49-F238E27FC236}">
                    <a16:creationId xmlns:a16="http://schemas.microsoft.com/office/drawing/2014/main" id="{90613671-D79F-5A20-CA90-023918C0B899}"/>
                  </a:ext>
                </a:extLst>
              </p:cNvPr>
              <p:cNvPicPr>
                <a:picLocks noRot="1" noChangeAspect="1" noEditPoints="1" noChangeArrowheads="1" noChangeShapeType="1"/>
              </p:cNvPicPr>
              <p:nvPr/>
            </p:nvPicPr>
            <p:blipFill>
              <a:blip r:embed="rId44"/>
              <a:stretch>
                <a:fillRect/>
              </a:stretch>
            </p:blipFill>
            <p:spPr>
              <a:xfrm>
                <a:off x="4872200" y="6139039"/>
                <a:ext cx="2877814" cy="317148"/>
              </a:xfrm>
              <a:prstGeom prst="rect">
                <a:avLst/>
              </a:prstGeom>
            </p:spPr>
          </p:pic>
        </mc:Fallback>
      </mc:AlternateContent>
      <p:grpSp>
        <p:nvGrpSpPr>
          <p:cNvPr id="3" name="Group 38">
            <a:extLst>
              <a:ext uri="{FF2B5EF4-FFF2-40B4-BE49-F238E27FC236}">
                <a16:creationId xmlns:a16="http://schemas.microsoft.com/office/drawing/2014/main" id="{EFC2583C-F055-4600-2BF8-E08CA9871CEF}"/>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8C41C42A-B231-6859-3F5D-01B8FB14624A}"/>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4583F2B7-3E8F-6288-281A-015AD69E30C9}"/>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F1F999B4-0569-9456-A795-3B1B889292F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A1D7A14-53DB-4E27-57FF-CFB8A4C7A8E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6242EFEB-5C5B-D69D-1B86-D6880895EF1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FAA064F0-F357-6751-BB42-846569160425}"/>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42A8D69B-21CE-ADFD-6495-5708D4A64B3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F92A8892-CC54-31C8-6231-B6FA5A24E56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2C6BBA32-C0A1-15D5-C87A-DDC15D42B0A6}"/>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DAAED0D2-5EA7-B042-41B5-4C8E70C3E29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C3F9B1D6-30E7-8284-9A62-F7D8FBDFE0D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4CEAA90F-B991-0743-0480-86991B243448}"/>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E34F2EA5-99C6-5A5F-5A07-F1F8CC2E02A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4D48F370-1C5A-823B-486B-2A0A26F1E3F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2F902AC1-3605-4EF6-56DA-33083AC818F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F3F7D0F9-BE85-4358-EFEE-33ECF0B5646F}"/>
                </a:ext>
              </a:extLst>
            </p:cNvPr>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738CAB1C-2670-E4FB-AF95-79DDB2E8C51D}"/>
                  </a:ext>
                </a:extLst>
              </p:cNvPr>
              <p:cNvSpPr txBox="1"/>
              <p:nvPr/>
            </p:nvSpPr>
            <p:spPr>
              <a:xfrm>
                <a:off x="407236" y="4809560"/>
                <a:ext cx="8660563" cy="1967526"/>
              </a:xfrm>
              <a:prstGeom prst="rect">
                <a:avLst/>
              </a:prstGeom>
              <a:noFill/>
            </p:spPr>
            <p:txBody>
              <a:bodyPr wrap="square">
                <a:spAutoFit/>
              </a:bodyPr>
              <a:lstStyle/>
              <a:p>
                <a:r>
                  <a:rPr lang="en-IN" dirty="0"/>
                  <a:t>Assuming that the function c</a:t>
                </a:r>
                <a:r>
                  <a:rPr lang="en-IN" i="1" baseline="-25000" dirty="0"/>
                  <a:t>p</a:t>
                </a:r>
                <a:r>
                  <a:rPr lang="en-IN" i="1" dirty="0"/>
                  <a:t>(T, p) </a:t>
                </a:r>
                <a:r>
                  <a:rPr lang="en-IN" dirty="0"/>
                  <a:t>is known from experiment, above equations provide the means to calculate the changes in enthalpy and entropy associated with a change in temperature when the pressure is held constant. </a:t>
                </a:r>
              </a:p>
              <a:p>
                <a:r>
                  <a:rPr lang="en-IN" dirty="0"/>
                  <a:t>Mayer’s equations is developed as : </a:t>
                </a:r>
                <a14:m>
                  <m:oMath xmlns:m="http://schemas.openxmlformats.org/officeDocument/2006/math">
                    <m:sSub>
                      <m:sSubPr>
                        <m:ctrlPr>
                          <a:rPr lang="en-IN" b="0" i="1" smtClean="0">
                            <a:latin typeface="Cambria Math" panose="02040503050406030204" pitchFamily="18" charset="0"/>
                          </a:rPr>
                        </m:ctrlPr>
                      </m:sSubPr>
                      <m:e>
                        <m:r>
                          <a:rPr lang="en-IN" b="0" i="1" smtClean="0">
                            <a:latin typeface="Cambria Math" panose="02040503050406030204" pitchFamily="18" charset="0"/>
                          </a:rPr>
                          <m:t>𝑐</m:t>
                        </m:r>
                      </m:e>
                      <m:sub>
                        <m:r>
                          <a:rPr lang="en-IN" b="0" i="1" smtClean="0">
                            <a:latin typeface="Cambria Math" panose="02040503050406030204" pitchFamily="18" charset="0"/>
                          </a:rPr>
                          <m:t>𝑝</m:t>
                        </m:r>
                      </m:sub>
                    </m:sSub>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𝑐</m:t>
                        </m:r>
                      </m:e>
                      <m:sub>
                        <m:r>
                          <a:rPr lang="en-IN" b="0" i="1" smtClean="0">
                            <a:latin typeface="Cambria Math" panose="02040503050406030204" pitchFamily="18" charset="0"/>
                          </a:rPr>
                          <m:t>𝑣</m:t>
                        </m:r>
                      </m:sub>
                    </m:sSub>
                    <m:r>
                      <a:rPr lang="en-IN" b="0" i="1" smtClean="0">
                        <a:latin typeface="Cambria Math" panose="02040503050406030204" pitchFamily="18" charset="0"/>
                      </a:rPr>
                      <m:t>=</m:t>
                    </m:r>
                    <m:r>
                      <a:rPr lang="en-IN" b="0" i="1" smtClean="0">
                        <a:latin typeface="Cambria Math" panose="02040503050406030204" pitchFamily="18" charset="0"/>
                      </a:rPr>
                      <m:t>𝑅</m:t>
                    </m:r>
                  </m:oMath>
                </a14:m>
                <a:r>
                  <a:rPr lang="en-IN" dirty="0"/>
                  <a:t> for ideal gases.</a:t>
                </a:r>
              </a:p>
            </p:txBody>
          </p:sp>
        </mc:Choice>
        <mc:Fallback xmlns="">
          <p:sp>
            <p:nvSpPr>
              <p:cNvPr id="22" name="TextBox 21">
                <a:extLst>
                  <a:ext uri="{FF2B5EF4-FFF2-40B4-BE49-F238E27FC236}">
                    <a16:creationId xmlns:a16="http://schemas.microsoft.com/office/drawing/2014/main" id="{738CAB1C-2670-E4FB-AF95-79DDB2E8C51D}"/>
                  </a:ext>
                </a:extLst>
              </p:cNvPr>
              <p:cNvSpPr txBox="1">
                <a:spLocks noRot="1" noChangeAspect="1" noMove="1" noResize="1" noEditPoints="1" noAdjustHandles="1" noChangeArrowheads="1" noChangeShapeType="1" noTextEdit="1"/>
              </p:cNvSpPr>
              <p:nvPr/>
            </p:nvSpPr>
            <p:spPr>
              <a:xfrm>
                <a:off x="407236" y="4809560"/>
                <a:ext cx="8660563" cy="1967526"/>
              </a:xfrm>
              <a:prstGeom prst="rect">
                <a:avLst/>
              </a:prstGeom>
              <a:blipFill>
                <a:blip r:embed="rId46"/>
                <a:stretch>
                  <a:fillRect l="-1127" t="-2477" r="-1690" b="-4644"/>
                </a:stretch>
              </a:blipFill>
            </p:spPr>
            <p:txBody>
              <a:bodyPr/>
              <a:lstStyle/>
              <a:p>
                <a:r>
                  <a:rPr lang="en-IN">
                    <a:noFill/>
                  </a:rPr>
                  <a:t> </a:t>
                </a:r>
              </a:p>
            </p:txBody>
          </p:sp>
        </mc:Fallback>
      </mc:AlternateContent>
    </p:spTree>
    <p:extLst>
      <p:ext uri="{BB962C8B-B14F-4D97-AF65-F5344CB8AC3E}">
        <p14:creationId xmlns:p14="http://schemas.microsoft.com/office/powerpoint/2010/main" val="10595846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box(out)">
                                      <p:cBhvr>
                                        <p:cTn id="7" dur="500"/>
                                        <p:tgtEl>
                                          <p:spTgt spid="4096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0963">
                                            <p:txEl>
                                              <p:pRg st="1" end="1"/>
                                            </p:txEl>
                                          </p:spTgt>
                                        </p:tgtEl>
                                        <p:attrNameLst>
                                          <p:attrName>style.visibility</p:attrName>
                                        </p:attrNameLst>
                                      </p:cBhvr>
                                      <p:to>
                                        <p:strVal val="visible"/>
                                      </p:to>
                                    </p:set>
                                    <p:animEffect transition="in" filter="box(out)">
                                      <p:cBhvr>
                                        <p:cTn id="12" dur="500"/>
                                        <p:tgtEl>
                                          <p:spTgt spid="40963">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0963">
                                            <p:txEl>
                                              <p:pRg st="2" end="2"/>
                                            </p:txEl>
                                          </p:spTgt>
                                        </p:tgtEl>
                                        <p:attrNameLst>
                                          <p:attrName>style.visibility</p:attrName>
                                        </p:attrNameLst>
                                      </p:cBhvr>
                                      <p:to>
                                        <p:strVal val="visible"/>
                                      </p:to>
                                    </p:set>
                                    <p:animEffect transition="in" filter="box(out)">
                                      <p:cBhvr>
                                        <p:cTn id="17" dur="500"/>
                                        <p:tgtEl>
                                          <p:spTgt spid="40963">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40963">
                                            <p:txEl>
                                              <p:pRg st="3" end="3"/>
                                            </p:txEl>
                                          </p:spTgt>
                                        </p:tgtEl>
                                        <p:attrNameLst>
                                          <p:attrName>style.visibility</p:attrName>
                                        </p:attrNameLst>
                                      </p:cBhvr>
                                      <p:to>
                                        <p:strVal val="visible"/>
                                      </p:to>
                                    </p:set>
                                    <p:animEffect transition="in" filter="box(out)">
                                      <p:cBhvr>
                                        <p:cTn id="22" dur="500"/>
                                        <p:tgtEl>
                                          <p:spTgt spid="40963">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40963">
                                            <p:txEl>
                                              <p:pRg st="4" end="4"/>
                                            </p:txEl>
                                          </p:spTgt>
                                        </p:tgtEl>
                                        <p:attrNameLst>
                                          <p:attrName>style.visibility</p:attrName>
                                        </p:attrNameLst>
                                      </p:cBhvr>
                                      <p:to>
                                        <p:strVal val="visible"/>
                                      </p:to>
                                    </p:set>
                                    <p:animEffect transition="in" filter="box(out)">
                                      <p:cBhvr>
                                        <p:cTn id="27" dur="500"/>
                                        <p:tgtEl>
                                          <p:spTgt spid="40963">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2">
                                            <p:txEl>
                                              <p:pRg st="0" end="0"/>
                                            </p:txEl>
                                          </p:spTgt>
                                        </p:tgtEl>
                                        <p:attrNameLst>
                                          <p:attrName>style.visibility</p:attrName>
                                        </p:attrNameLst>
                                      </p:cBhvr>
                                      <p:to>
                                        <p:strVal val="visible"/>
                                      </p:to>
                                    </p:set>
                                    <p:animEffect transition="in" filter="dissolve">
                                      <p:cBhvr>
                                        <p:cTn id="32" dur="500"/>
                                        <p:tgtEl>
                                          <p:spTgt spid="2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2">
                                            <p:txEl>
                                              <p:pRg st="1" end="1"/>
                                            </p:txEl>
                                          </p:spTgt>
                                        </p:tgtEl>
                                        <p:attrNameLst>
                                          <p:attrName>style.visibility</p:attrName>
                                        </p:attrNameLst>
                                      </p:cBhvr>
                                      <p:to>
                                        <p:strVal val="visible"/>
                                      </p:to>
                                    </p:set>
                                    <p:animEffect transition="in" filter="dissolve">
                                      <p:cBhvr>
                                        <p:cTn id="37" dur="500"/>
                                        <p:tgtEl>
                                          <p:spTgt spid="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autoUpdateAnimBg="0"/>
      <p:bldP spid="22" grpId="0" build="p"/>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7621</TotalTime>
  <Words>906</Words>
  <Application>Microsoft Office PowerPoint</Application>
  <PresentationFormat>On-screen Show (4:3)</PresentationFormat>
  <Paragraphs>126</Paragraphs>
  <Slides>17</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4" baseType="lpstr">
      <vt:lpstr>Blackadder ITC</vt:lpstr>
      <vt:lpstr>Calibri</vt:lpstr>
      <vt:lpstr>Cambria Math</vt:lpstr>
      <vt:lpstr>Script MT Bold</vt:lpstr>
      <vt:lpstr>Times New Roman</vt:lpstr>
      <vt:lpstr>Blank Presentation</vt:lpstr>
      <vt:lpstr>Bitmap Image</vt:lpstr>
      <vt:lpstr>Maxwell Relations to Design Special Processes</vt:lpstr>
      <vt:lpstr>Mixed Derivatives for A Closed System</vt:lpstr>
      <vt:lpstr>Closed System : Special Processes to Measure Relations</vt:lpstr>
      <vt:lpstr>Special Processes to Measure Relations</vt:lpstr>
      <vt:lpstr>Special Processes to Measure Relations</vt:lpstr>
      <vt:lpstr>Reversible Heating at Constant Volume</vt:lpstr>
      <vt:lpstr>Reversible Heating at Constant Volume</vt:lpstr>
      <vt:lpstr>Constant Volume Reversible Heating</vt:lpstr>
      <vt:lpstr>Internal Energy: U</vt:lpstr>
      <vt:lpstr>Internal (Microscopic) Energy </vt:lpstr>
      <vt:lpstr>Internal Energy</vt:lpstr>
      <vt:lpstr>Internal Energy and Temperature</vt:lpstr>
      <vt:lpstr>Internal Energy for Ideal Gas</vt:lpstr>
      <vt:lpstr>Selected Specific Heats </vt:lpstr>
      <vt:lpstr>PowerPoint Presentation</vt:lpstr>
      <vt:lpstr>Reversible Heating at Constant Pressure </vt:lpstr>
      <vt:lpstr>Reversible Heating at Constant Pressure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PMV Subbarao</cp:lastModifiedBy>
  <cp:revision>688</cp:revision>
  <cp:lastPrinted>2002-07-26T02:11:33Z</cp:lastPrinted>
  <dcterms:created xsi:type="dcterms:W3CDTF">2002-07-26T01:39:54Z</dcterms:created>
  <dcterms:modified xsi:type="dcterms:W3CDTF">2026-10-21T03:42:46Z</dcterms:modified>
</cp:coreProperties>
</file>