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sldIdLst>
    <p:sldId id="484" r:id="rId2"/>
    <p:sldId id="1462" r:id="rId3"/>
    <p:sldId id="1461" r:id="rId4"/>
    <p:sldId id="1420" r:id="rId5"/>
    <p:sldId id="1442" r:id="rId6"/>
    <p:sldId id="1443" r:id="rId7"/>
    <p:sldId id="1444" r:id="rId8"/>
    <p:sldId id="1422" r:id="rId9"/>
    <p:sldId id="1445" r:id="rId10"/>
    <p:sldId id="1446" r:id="rId11"/>
    <p:sldId id="1423" r:id="rId12"/>
    <p:sldId id="1424" r:id="rId13"/>
    <p:sldId id="1421" r:id="rId14"/>
    <p:sldId id="1425" r:id="rId15"/>
    <p:sldId id="1426" r:id="rId16"/>
    <p:sldId id="1427" r:id="rId17"/>
    <p:sldId id="1447" r:id="rId18"/>
    <p:sldId id="1428" r:id="rId19"/>
    <p:sldId id="1448" r:id="rId20"/>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FF33CC"/>
    <a:srgbClr val="FF9900"/>
    <a:srgbClr val="000099"/>
    <a:srgbClr val="FFCC00"/>
    <a:srgbClr val="FEF8CE"/>
    <a:srgbClr val="FFCCFF"/>
    <a:srgbClr val="F8C778"/>
    <a:srgbClr val="FFCC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4" autoAdjust="0"/>
    <p:restoredTop sz="92336" autoAdjust="0"/>
  </p:normalViewPr>
  <p:slideViewPr>
    <p:cSldViewPr>
      <p:cViewPr varScale="1">
        <p:scale>
          <a:sx n="81" d="100"/>
          <a:sy n="81" d="100"/>
        </p:scale>
        <p:origin x="130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8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9200" units="cm"/>
          <inkml:channel name="Y" type="integer" max="12032" units="cm"/>
          <inkml:channel name="F" type="integer" max="4096" units="dev"/>
          <inkml:channel name="T" type="integer" max="2.14748E9" units="dev"/>
        </inkml:traceFormat>
        <inkml:channelProperties>
          <inkml:channelProperty channel="X" name="resolution" value="635.7616" units="1/cm"/>
          <inkml:channelProperty channel="Y" name="resolution" value="636.61377" units="1/cm"/>
          <inkml:channelProperty channel="F" name="resolution" value="0" units="1/dev"/>
          <inkml:channelProperty channel="T" name="resolution" value="1" units="1/dev"/>
        </inkml:channelProperties>
      </inkml:inkSource>
      <inkml:timestamp xml:id="ts0" timeString="2026-10-16T03:09:59.553"/>
    </inkml:context>
    <inkml:brush xml:id="br0">
      <inkml:brushProperty name="width" value="0.05292" units="cm"/>
      <inkml:brushProperty name="height" value="0.05292" units="cm"/>
      <inkml:brushProperty name="color" value="#FF0000"/>
    </inkml:brush>
  </inkml:definitions>
  <inkml:trace contextRef="#ctx0" brushRef="#br0">9366 7695 349 0,'0'0'0'0,"0"0"0"0,0 0 57 0,0 0 0 0,0 0 0 0,24 4 1 0,-24-4-1 0,0 0 0 0,6-9 0 0,-6 9 0 0,7-5-11 0,-7 5 0 0,8-5 0 0,0 4 1 0,-4-1-1 0,3 2 0 0,4-3 0 0,0 2 0 0,0-4-22 0,3 0 1 0,-3 0 0 0,2-1 0 0,1 0-1 0,-2-2 1 15,2 0 0-15,-1 0 0 0,4-2 0 0,-3 1 0 0,1-2 0 16,0 0 0-16,3 0-1 0,1-2 1 0,2 0 0 15,2-1 0-15,4-2-17 0,7 2 0 0,-1-3 0 16,4 1 0-16,7-6 0 0,5-1 0 0,7 1 0 16,4-3 0-16,10-2-5 0,1 3 0 15,4-1 0-15,1 4 1 0,-1 1-1 0,-4 1 0 0,-1 0 0 0,-2 4 1 16,2 0-3-16,5 0 1 0,22-4-1 0,-23 5 1 16,3 0-1-16,2 0 0 0,5 1 0 15,7 0 1-15,-3 1-2 0,6 1 0 0,0 0 0 0,4-1 1 16,-1 6-1-16,0 1 0 0,0 2 0 15,0 3 0-15,-1 0 4 0,1 0 0 0,-3 0 0 0,1 3 1 0,2 5-1 16,0 3 0-16,-4 0 0 0,4 4 0 0,0-1-1 16,3 2 1-16,-5 6 0 0,4-3 0 0,-1 3-1 15,2-3 1-15,-3 2 0 0,0 2 0 16,0 0 0-16,0-3 0 0,-7 5 0 0,5 1 0 0,-6-2 0 0,-1 4 0 16,-4-3 0-16,-2 5 0 0,-4 1-2 15,0-3 1-15,0 7 0 0,-1-2 0 0,-7 4-1 16,2-1 1-16,-6 0-1 0,1 1 1 0,-7 1 2 0,-1 0 0 15,-5 5 0-15,0 1 1 0,-11 0-1 0,0 1 0 16,-4-1 0-16,0 0 1 0,-4-6-4 0,-4 2 1 16,-1-4 0-16,-7 1 0 0,-1-3-1 0,-3 3 1 0,-3-4 0 15,-4 0 0-15,-2-6 0 0,0 0 1 16,-3 2 0-16,1-6 0 0,-1 0-1 0,1-4 1 16,0-5 0-16,0-1 0 0,-2-4 1 15,0-1 0-15,1-3 0 0,-3 1 1 0,-4-6-1 0,7 3 0 0,-7-3 0 16,0 0 1-16,0-8-6 0,0 8 0 0,-2-9 0 15,-3 4 0-15,2-6 0 0,2-6 0 0,-4 1 0 0,2-14 0 16,-2-13 0-16,2-3 1 0,1-3 0 0,-1-7 0 16,3-4-1-16,-2-6 1 0,2-4-1 0,0-1 1 0,-1 34-476 15,1 37 475-15,0 0 0 16,0-52-474-16,-8-68 474 0,8 120-737 0</inkml:trace>
  <inkml:trace contextRef="#ctx0" brushRef="#br0" timeOffset="300.54">15429 7441 945 0,'0'0'0'0,"0"0"0"0,0 0 0 0,0 0 29 0,0 0 1 0,30 23 0 0,-22-23 0 0,3 3-1 0,3 0 1 0,2 5-1 31,7-3 1-31,2 9-11 0,3 0 0 0,4 5 0 0,0 0 1 0,1 0-1 0,-3 3 0 16,4 0 0-16,-4-1 1 15,0 1 3-15,2 0 1 0,-2 4-1 0,0-4 1 16,-3 3-1-16,2 2 1 0,-7-2-1 0,-5 5 1 15,1-4-10-15,-2 1 1 0,-5 1 0 0,-3 2 0 0,-3 0-1 16,-9 0 1-16,0 4 0 0,-11 2 0 0,-4-1-7 0,-6 3 1 0,-5 2 0 0,-10 2 0 16,-6 4-1-1,-6-1 1-15,-2 0 0 0,-2-2 0 0,-1-2-10 16,-7-4 0-16,1-7 0 0,-4-5 1 0,1-1-1 16,-23 1 0-16,20-14 0 0,3-4 1 0,2-10 0 0,-1-9 1 15,5-7-1-15,-4-11 1 0,2-3-1 0,-3-6 1 0,3-3-1 16,-4-5 1-16,52 6-1 0,14 41-1283 0</inkml:trace>
  <inkml:trace contextRef="#ctx0" brushRef="#br0" timeOffset="980.41">11778 4706 518 0,'0'0'0'0,"0"0"0"0,0 0 0 0,0 0 25 0,0 0 0 16,0 0 0-16,0 0 1 0,0 0-1 0,0 0 0 0,0 0 0 0,0 0 0 0,0 0-5 0,0 0 0 15,0 0 0-15,0 0 1 0,-11 28-1 0,15-20 0 16,-1 0 0-16,-1 1 0 0,4 2 24 0,-2 4 1 15,-1-3 0-15,2 6 0 0,-2-2-1 0,0 6 1 16,-2 0-1-16,3 6 1 0,-4 6-19 0,0-1 1 16,0 5 0-16,0 6 0 0,-4 12-1 0,1 12 1 0,-1 3 0 15,-3 10 0-15,-4-1-7 0,0 3 1 0,-2-2 0 16,-1-7 0-16,0-4-1 0,-1-7 1 0,3-1-1 16,1-10 1-16,-1-1-25 0,1-4 0 0,0-1 0 15,0 5 1-15,3-26-1 0,5 0 0 0,-2-6 0 16,4 0 1-16,2-8 14 0,1 1 1 0,1-1 0 15,0-8 0-15,5 0-1 0,-2-1 1 0,1-4 0 0,2 2 0 16,2-2-5-16,2 1 0 0,5-2 0 0,1-5 1 16,9 1-1-16,6-1 0 0,1-3 0 0,4 0 0 15,6-5 7-15,-4 2 1 0,3 0 0 0,1-2 0 16,-4 2-1-16,4 3 1 0,-4 0 0 0,-5 3 0 16,-1 1-20-16,2 1 1 0,-4 1 0 0,4 2 0 0,-4 0 0 15,0 1 0-15,2 2 0 0,2-3 0 0,-1 3 8 16,1-6 1-16,1 1 0 0,-2 0 0 15,-2-1-1-15,-1-5 1 0,-3 0-1 0,0-5 1 16,-3 2 9-16,2-4 1 0,-7-1 0 0,2 2 0 16,-2-2-1-16,-3 0 1 0,-1-3 0 0,-1 3 0 15,-47-16-15-15,30 35-1483 0</inkml:trace>
  <inkml:trace contextRef="#ctx0" brushRef="#br0" timeOffset="1328.53">13106 5264 631 0,'0'0'0'0,"0"0"0"0,0 0 0 0,8-25 157 0,-6 17 1 0,3-1-1 0,-1 1 1 0,3 3-136 0,1-5 1 0,0 6-1 16,1-4 1-16,-1 1-1 0,-2 3 1 0,4-3-1 15,0-1 1-15,-1 1-16 0,2 0 1 16,0-1-1-16,-1 0 1 0,-2 2-1 0,0-2 1 0,0 2-1 0,-2 1 1 16,-6 5 11-16,11-3 1 0,-11 3 0 15,5 3 0-15,-2 5-1 0,0 3 1 0,0 3-1 0,-3 8 1 0,2 4-13 16,0 12 0-16,-1 1 0 0,-2 10 1 0,-1 16-1 15,-3 15 0-15,-3 11 0 0,-3 6 0 0,0 4-2 16,-5-3 0-16,-1-6 0 16,-1-5 1-16,-2-12-1 0,2-9 0 0,-1-7 0 15,5-10 1-15,-8 2-4 0,7-23 1 0,1-7-1 16,1-4 1-16,5-12-1 0,0-7 1 0,2-4-1 16,0-5 1-16,1-5-7 0,2-9 1 0,-2-5-1 0,-1-7 1 15,1-10-1-15,-1-9 1 0,1-5 0 16,-3-14 0-16,5 34-432 0,3 41 435 0,0 0 0 0,-7-67-435 0,-12-80 435 31,19 147-660-31</inkml:trace>
  <inkml:trace contextRef="#ctx0" brushRef="#br0" timeOffset="1554.27">12841 4973 665 0,'0'0'0'0,"0"0"0"0,0 0 0 0,0 0 166 0,27-11 0 0,-16 8 0 0,8 3 0 16,10-3-136-1,1 1 0-15,7 0 0 0,4 1 0 0,10-2-1 16,12-2 1-16,13-1 0 0,12-5 0 0,13-7-8 0,1 2 1 0,1 2 0 16,0 3 0-16,-4 0-1 0,-1 6 1 0,-7-1-1 0,1-2 1 15,20 8-4-15,-26 5 1 0,0 6-1 0,-2 9 1 16,-5 2-1-16,-1 12 1 0,-10 1-1 0,-7 1 1 0,-9-3-13 16,-6-3 0-16,-8-8 0 15,-11-4 0-15,-4-7 0 0,-8 0 0 16,3 0 0-16,-5 0 0 0,-40-19-7 0,27 8-1471 0</inkml:trace>
  <inkml:trace contextRef="#ctx0" brushRef="#br0" timeOffset="1915.33">17645 8839 349 0,'0'0'0'0,"0"0"0"0,0 0 0 0,-25 7 0 0,25-7-262 0</inkml:trace>
  <inkml:trace contextRef="#ctx0" brushRef="#br0" timeOffset="4486.76">21045 9810 337 0,'0'0'0'0,"0"0"0"0,0 0 0 0,0 0 23 16,-7 27 1-16,7-27 0 0,-5 9 0 0,5-9 40 15,0 0 1-15,0 0-1 0,-7 0 1 0,7 0-1 0,0 0 0 16,0 0 0-16,0-8 1 0,0 8-35 0,0 0 0 16,0-6 0-16,0 6 0 0,-3-6-1 0,3 6 1 15,0 0 0-15,0-10 0 0,0 10-10 0,-1-8 0 0,1 2 0 16,0 0 0-16,-2 1 0 0,0-3 0 0,1 0 0 15,-1 2 0-15,-1-4-8 0,0 2 0 0,-2 0 0 16,0 1 1-16,1-5-1 0,-3 3 0 0,1-1 0 16,0 1 0-16,1-2-5 0,-3 3 1 0,0-3-1 15,0 0 1-15,2 0-1 0,-1 0 0 0,3 0 0 0,-4-1 1 16,4 1-11-16,-2 0 1 0,3 0 0 16,1 0 0-16,-1 3 0 0,2-3 0 0,1 2 0 0,0-1 0 15,1 4 6-15,2-2 0 0,1 2 0 0,0-1 1 16,3 3-1-16,1-1 0 0,0 2 0 0,1 3 1 15,4-4-3-15,-1 3 0 0,0 6 0 0,0-5 0 0,-1 3 0 16,0 5 0-16,-1-2 0 16,0 4 0-16,-4 2 1 0,2 4 1 0,0 1-1 15,-3 2 1-15,-2 4-1 0,0-1 0 0,-3 0 0 16,-3 3 1-16,0 2-2 0,-2-2 1 0,-2 2-1 0,3 2 1 16,-4-7-1-16,1 2 1 0,-1 0-1 0,2-2 1 0,0 1-1 15,-1 1 0-15,1-2 0 0,3 1 1 0,0-4-1 16,1 0 0-16,1-5 0 0,-1 2 1 0,4-4-3 0,-1 1 1 15,2-4 0-15,0-1 0 0,4 0-1 0,1-6 1 16,0 3-1-16,0-1 1 0,0-4-4 0,-1 0 1 0,3 0-1 16,-2-3 1-16,0 2-1 0,0-1 1 0,0 0-1 15,-2 2 1-15,-6 0 2 0,0 0-1189 0</inkml:trace>
  <inkml:trace contextRef="#ctx0" brushRef="#br0" timeOffset="4690.74">21125 10456 923 0,'0'0'0'0,"0"0"0"0,3 32 0 0,-1-13 12 0,-1 0 0 0,-1 0 0 0,2-2 1 0,-1-3-1 0,1-4 0 0,-2-1 0 0,2-4 0 0,-2-5-7 16,1 6 0-16,-1-6 0 0,0 0 1 0,5 7-1 15,-5-7 0-15,0 0 0 0,8 4 1 0,-8-4-9 16,9 0 1-16,-2 0-1 0,1 0 1 0,-2-4-1 16,2 1 1-16,-3-1 0 0,3-2 0 15,-2 1-6-15,-3-4 0 0,2-1 0 0,-2 1 0 16,0-2 0-16,-1 0 0 0,-2-2 0 15,-2 0 1-15,-2-22 7 0,4 35-735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10/17/2026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3.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211.png"/><Relationship Id="rId7" Type="http://schemas.openxmlformats.org/officeDocument/2006/relationships/image" Target="../media/image15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48.png"/><Relationship Id="rId5" Type="http://schemas.openxmlformats.org/officeDocument/2006/relationships/image" Target="../media/image1310.png"/><Relationship Id="rId4" Type="http://schemas.openxmlformats.org/officeDocument/2006/relationships/image" Target="../media/image1210.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CC021FD4-2FD5-4F37-59D6-5985EE7F498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FA1155C-2E96-55C6-F5FE-3DF92C7626A9}"/>
              </a:ext>
            </a:extLst>
          </p:cNvPr>
          <p:cNvSpPr>
            <a:spLocks noGrp="1" noChangeArrowheads="1"/>
          </p:cNvSpPr>
          <p:nvPr>
            <p:ph type="ctrTitle"/>
          </p:nvPr>
        </p:nvSpPr>
        <p:spPr>
          <a:xfrm>
            <a:off x="303325" y="225060"/>
            <a:ext cx="8382000" cy="914400"/>
          </a:xfrm>
          <a:solidFill>
            <a:schemeClr val="bg1"/>
          </a:solidFill>
          <a:ln>
            <a:solidFill>
              <a:srgbClr val="FF33CC"/>
            </a:solidFill>
            <a:miter lim="800000"/>
            <a:headEnd/>
            <a:tailEnd/>
          </a:ln>
        </p:spPr>
        <p:txBody>
          <a:bodyPr/>
          <a:lstStyle/>
          <a:p>
            <a:pPr eaLnBrk="1" hangingPunct="1"/>
            <a:r>
              <a:rPr lang="en-IN" sz="2800" dirty="0"/>
              <a:t>Creation of Energy Representatives thru Transformation</a:t>
            </a:r>
            <a:endParaRPr lang="en-US" altLang="en-US" sz="2800" b="1" dirty="0"/>
          </a:p>
        </p:txBody>
      </p:sp>
      <p:sp>
        <p:nvSpPr>
          <p:cNvPr id="1029" name="Rectangle 4">
            <a:extLst>
              <a:ext uri="{FF2B5EF4-FFF2-40B4-BE49-F238E27FC236}">
                <a16:creationId xmlns:a16="http://schemas.microsoft.com/office/drawing/2014/main" id="{BF0ECD2D-8F19-46AC-035C-DDBF42D103CC}"/>
              </a:ext>
            </a:extLst>
          </p:cNvPr>
          <p:cNvSpPr>
            <a:spLocks noGrp="1" noChangeArrowheads="1"/>
          </p:cNvSpPr>
          <p:nvPr>
            <p:ph type="subTitle" idx="1"/>
          </p:nvPr>
        </p:nvSpPr>
        <p:spPr>
          <a:xfrm>
            <a:off x="1371600" y="3657600"/>
            <a:ext cx="6400800" cy="1447800"/>
          </a:xfrm>
          <a:noFill/>
        </p:spPr>
        <p:txBody>
          <a:bodyPr/>
          <a:lstStyle/>
          <a:p>
            <a:pPr eaLnBrk="1" hangingPunct="1"/>
            <a:r>
              <a:rPr lang="en-US" altLang="en-US" sz="1800" b="1" dirty="0">
                <a:latin typeface="Script MT Bold" panose="03040602040607080904" pitchFamily="66" charset="0"/>
              </a:rPr>
              <a:t>P M V Subbarao</a:t>
            </a:r>
          </a:p>
          <a:p>
            <a:pPr eaLnBrk="1" hangingPunct="1"/>
            <a:r>
              <a:rPr lang="en-US" altLang="en-US" sz="1800" b="1" dirty="0">
                <a:latin typeface="Script MT Bold" panose="03040602040607080904" pitchFamily="66" charset="0"/>
              </a:rPr>
              <a:t>Professor</a:t>
            </a:r>
            <a:endParaRPr lang="en-US" altLang="en-US" sz="1800" i="1" dirty="0"/>
          </a:p>
          <a:p>
            <a:pPr eaLnBrk="1" hangingPunct="1"/>
            <a:r>
              <a:rPr lang="en-US" altLang="en-US" sz="1800" i="1" dirty="0"/>
              <a:t>Mechanical Engineering Department</a:t>
            </a:r>
          </a:p>
        </p:txBody>
      </p:sp>
      <p:sp>
        <p:nvSpPr>
          <p:cNvPr id="1030" name="Text Box 5">
            <a:extLst>
              <a:ext uri="{FF2B5EF4-FFF2-40B4-BE49-F238E27FC236}">
                <a16:creationId xmlns:a16="http://schemas.microsoft.com/office/drawing/2014/main" id="{E7BDC530-AFF8-B085-AF10-2AA8E1322C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nvGrpSpPr>
          <p:cNvPr id="1031" name="Group 7">
            <a:extLst>
              <a:ext uri="{FF2B5EF4-FFF2-40B4-BE49-F238E27FC236}">
                <a16:creationId xmlns:a16="http://schemas.microsoft.com/office/drawing/2014/main" id="{37F1F4AE-8859-AD45-16C5-AB750A553519}"/>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88C754C0-EE8A-A4E9-3F98-7E9121B36C08}"/>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1978983-3A19-8100-72D8-62F5BB9D26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5" name="Rectangle 10">
                <a:extLst>
                  <a:ext uri="{FF2B5EF4-FFF2-40B4-BE49-F238E27FC236}">
                    <a16:creationId xmlns:a16="http://schemas.microsoft.com/office/drawing/2014/main" id="{FEEB1C0F-37A1-E012-236D-C0E872DB22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5" name="Group 11">
              <a:extLst>
                <a:ext uri="{FF2B5EF4-FFF2-40B4-BE49-F238E27FC236}">
                  <a16:creationId xmlns:a16="http://schemas.microsoft.com/office/drawing/2014/main" id="{22632078-1C4E-248C-A8DB-45261256787E}"/>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925F75FB-9B27-56EE-3B75-E172C5E0185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3" name="Rectangle 13">
                <a:extLst>
                  <a:ext uri="{FF2B5EF4-FFF2-40B4-BE49-F238E27FC236}">
                    <a16:creationId xmlns:a16="http://schemas.microsoft.com/office/drawing/2014/main" id="{211C4D6D-3ED1-D7EB-7D6A-3384980D94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6" name="Group 14">
              <a:extLst>
                <a:ext uri="{FF2B5EF4-FFF2-40B4-BE49-F238E27FC236}">
                  <a16:creationId xmlns:a16="http://schemas.microsoft.com/office/drawing/2014/main" id="{05966BEA-46EE-90A4-A863-937D50913393}"/>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624EA373-AC61-1BD9-C974-716428E218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1" name="Rectangle 16">
                <a:extLst>
                  <a:ext uri="{FF2B5EF4-FFF2-40B4-BE49-F238E27FC236}">
                    <a16:creationId xmlns:a16="http://schemas.microsoft.com/office/drawing/2014/main" id="{86F549A9-940D-9E77-5E4F-A6766FEA52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7" name="Group 17">
              <a:extLst>
                <a:ext uri="{FF2B5EF4-FFF2-40B4-BE49-F238E27FC236}">
                  <a16:creationId xmlns:a16="http://schemas.microsoft.com/office/drawing/2014/main" id="{C3A1EB46-C3D1-60DA-3E55-74462E4D5C00}"/>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191CB89-D0D1-293D-88D4-020592037A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39" name="Rectangle 19">
                <a:extLst>
                  <a:ext uri="{FF2B5EF4-FFF2-40B4-BE49-F238E27FC236}">
                    <a16:creationId xmlns:a16="http://schemas.microsoft.com/office/drawing/2014/main" id="{1CAE907F-8929-9EBC-D39D-2EBC981CCE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pic>
        <p:nvPicPr>
          <p:cNvPr id="23" name="Rectangle 19458">
            <a:extLst>
              <a:ext uri="{FF2B5EF4-FFF2-40B4-BE49-F238E27FC236}">
                <a16:creationId xmlns:a16="http://schemas.microsoft.com/office/drawing/2014/main" id="{16C4F6DC-A16D-2F9A-5DD8-EA133D0C8E6C}"/>
              </a:ext>
            </a:extLst>
          </p:cNvPr>
          <p:cNvPicPr>
            <a:picLocks noChangeAspect="1" noChangeArrowheads="1"/>
          </p:cNvPicPr>
          <p:nvPr/>
        </p:nvPicPr>
        <p:blipFill>
          <a:blip r:embed="rId2" cstate="print"/>
          <a:srcRect/>
          <a:stretch>
            <a:fillRect/>
          </a:stretch>
        </p:blipFill>
        <p:spPr bwMode="auto">
          <a:xfrm>
            <a:off x="19050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1" name="Text Box 4">
            <a:extLst>
              <a:ext uri="{FF2B5EF4-FFF2-40B4-BE49-F238E27FC236}">
                <a16:creationId xmlns:a16="http://schemas.microsoft.com/office/drawing/2014/main" id="{56BC820A-9D63-B1F7-14EE-7E05E50D029F}"/>
              </a:ext>
            </a:extLst>
          </p:cNvPr>
          <p:cNvSpPr txBox="1">
            <a:spLocks noChangeArrowheads="1"/>
          </p:cNvSpPr>
          <p:nvPr/>
        </p:nvSpPr>
        <p:spPr bwMode="auto">
          <a:xfrm>
            <a:off x="14236" y="5384621"/>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3600" dirty="0">
                <a:solidFill>
                  <a:srgbClr val="92D050"/>
                </a:solidFill>
                <a:latin typeface="Blackadder ITC" panose="04020505051007020D02" pitchFamily="82" charset="0"/>
              </a:rPr>
              <a:t>Framework to Create More Variants of  Energy Representatives!!!!</a:t>
            </a:r>
          </a:p>
        </p:txBody>
      </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70953207-9929-F723-6DDA-868D7576F8CE}"/>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70953207-9929-F723-6DDA-868D7576F8CE}"/>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BFFD8-3F5E-A2C3-3D8D-56FFC35CB1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AF788-1467-A8C6-8148-6DBAA71C2D4E}"/>
              </a:ext>
            </a:extLst>
          </p:cNvPr>
          <p:cNvSpPr>
            <a:spLocks noGrp="1"/>
          </p:cNvSpPr>
          <p:nvPr>
            <p:ph type="title"/>
          </p:nvPr>
        </p:nvSpPr>
        <p:spPr>
          <a:xfrm>
            <a:off x="499970" y="229335"/>
            <a:ext cx="6992168" cy="765937"/>
          </a:xfrm>
        </p:spPr>
        <p:txBody>
          <a:bodyPr/>
          <a:lstStyle/>
          <a:p>
            <a:r>
              <a:rPr lang="en-IN" sz="2800" dirty="0"/>
              <a:t>Transformation Thermodynamics</a:t>
            </a:r>
            <a:endParaRPr lang="en-US" sz="2800" dirty="0"/>
          </a:p>
        </p:txBody>
      </p:sp>
      <p:grpSp>
        <p:nvGrpSpPr>
          <p:cNvPr id="4" name="Group 38">
            <a:extLst>
              <a:ext uri="{FF2B5EF4-FFF2-40B4-BE49-F238E27FC236}">
                <a16:creationId xmlns:a16="http://schemas.microsoft.com/office/drawing/2014/main" id="{A4622ACF-3120-C990-847A-574A014F09A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C21B7BF-EDE5-3E09-BC2E-F53DC4C8006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3AF16709-DB33-3EF9-D060-A6A6D08CA84A}"/>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112ECDC-3802-A5FF-ACF5-47EE6914AE2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555FDD4-72F6-0C6F-302B-E830568D06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51A6C13-E88A-1F12-C89B-DEE10C6C5CB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3BA06DA-D672-CD58-8DF6-88ADDEA5D0D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16318E1-9FD9-091D-4CD6-5BAD9433C9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D4050CB-B448-20EF-A53D-11ABE580BB0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4583CE6-5D56-07D1-12BE-547A8A37E8A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6651A51-7618-18A7-BC5C-9695A26F44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CCF79B3-FB10-C985-9C0C-E1E52AA75F6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960E1C5-F5D7-CE5F-EBC8-080D41AFDD5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EAF57D3-19C8-E326-7A0F-AD36FD9FB1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D64669D-2503-AF50-56AF-74CCD86321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6AAAA25-40DA-405B-16A9-0B35B0E1192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6583C64C-767C-4459-88C7-97575C09D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6E9B4ED6-E812-68BF-AABC-5F24EAB01F0C}"/>
                  </a:ext>
                </a:extLst>
              </p:cNvPr>
              <p:cNvSpPr>
                <a:spLocks noGrp="1"/>
              </p:cNvSpPr>
              <p:nvPr>
                <p:ph idx="1"/>
              </p:nvPr>
            </p:nvSpPr>
            <p:spPr>
              <a:xfrm>
                <a:off x="470031" y="1214528"/>
                <a:ext cx="8355012" cy="5458527"/>
              </a:xfrm>
            </p:spPr>
            <p:txBody>
              <a:bodyPr/>
              <a:lstStyle/>
              <a:p>
                <a:r>
                  <a:rPr lang="en-IN" sz="2400" dirty="0"/>
                  <a:t>New energy representatives (Thermodynamic potentials) play a substantial role in numerous scientific disciplines.</a:t>
                </a:r>
              </a:p>
              <a:p>
                <a:r>
                  <a:rPr lang="en-IN" sz="2400" dirty="0"/>
                  <a:t>These new representatives serve as basic constructs for describing the unknown </a:t>
                </a:r>
                <a:r>
                  <a:rPr lang="en-IN" sz="2400" dirty="0" err="1"/>
                  <a:t>behavior</a:t>
                </a:r>
                <a:r>
                  <a:rPr lang="en-IN" sz="2400" dirty="0"/>
                  <a:t> of matter.</a:t>
                </a:r>
              </a:p>
              <a:p>
                <a:r>
                  <a:rPr lang="en-IN" sz="2400" dirty="0"/>
                  <a:t>Helmholtz energy, Gibbs energy, Grand potential, and Null potential are few variants of energy representatives.</a:t>
                </a:r>
              </a:p>
              <a:p>
                <a:r>
                  <a:rPr lang="en-IN" sz="2400" dirty="0"/>
                  <a:t> Transformation thermodynamics switches the natural independent variables of thermodynamic systems.</a:t>
                </a:r>
              </a:p>
              <a:p>
                <a:pPr marL="0" indent="0" algn="ctr">
                  <a:buNone/>
                </a:pPr>
                <a:r>
                  <a:rPr lang="en-IN" sz="2400" dirty="0">
                    <a:latin typeface="Cambria Math" panose="02040503050406030204" pitchFamily="18" charset="0"/>
                  </a:rPr>
                  <a:t>𝑈=𝑇𝑆−𝑝𝑉+</a:t>
                </a:r>
                <a:r>
                  <a:rPr lang="en-IN" sz="2400" dirty="0">
                    <a:latin typeface="Cambria Math" panose="02040503050406030204" pitchFamily="18" charset="0"/>
                    <a:ea typeface="Cambria Math" panose="02040503050406030204" pitchFamily="18" charset="0"/>
                  </a:rPr>
                  <a:t>𝜇𝑛</a:t>
                </a:r>
                <a:endParaRPr lang="en-IN" sz="2400" dirty="0"/>
              </a:p>
              <a:p>
                <a:r>
                  <a:rPr lang="en-IN" sz="2400" dirty="0"/>
                  <a:t>The Helmholtz energy </a:t>
                </a:r>
                <a:r>
                  <a:rPr lang="en-IN" sz="2400" i="1" dirty="0"/>
                  <a:t>F(</a:t>
                </a:r>
                <a:r>
                  <a:rPr lang="en-IN" sz="2400" i="1" dirty="0" err="1"/>
                  <a:t>n,V,T</a:t>
                </a:r>
                <a:r>
                  <a:rPr lang="en-IN" sz="2400" i="1" dirty="0"/>
                  <a:t>)</a:t>
                </a:r>
                <a:r>
                  <a:rPr lang="en-IN" sz="2400" dirty="0"/>
                  <a:t> arises from the first transformation with respect to </a:t>
                </a:r>
                <a:r>
                  <a:rPr lang="en-IN" sz="2400" i="1" dirty="0"/>
                  <a:t>S</a:t>
                </a:r>
                <a:r>
                  <a:rPr lang="en-IN" sz="2400" dirty="0"/>
                  <a:t> as </a:t>
                </a:r>
              </a:p>
              <a:p>
                <a:pPr marL="0" indent="0">
                  <a:buNone/>
                </a:pPr>
                <a14:m>
                  <m:oMathPara xmlns:m="http://schemas.openxmlformats.org/officeDocument/2006/math">
                    <m:oMath>
                      <m:r>
                        <a:rPr lang="en-IN" sz="2400" b="0" i="1" smtClean="0">
                          <a:latin typeface="Cambria Math" panose="02040503050406030204" pitchFamily="18" charset="0"/>
                        </a:rPr>
                        <m:t>𝐹</m:t>
                      </m:r>
                      <m:r>
                        <a:rPr lang="en-IN" sz="2400" b="0" i="1" smtClean="0">
                          <a:latin typeface="Cambria Math" panose="02040503050406030204" pitchFamily="18" charset="0"/>
                        </a:rPr>
                        <m:t>=</m:t>
                      </m:r>
                      <m:r>
                        <a:rPr lang="en-IN" sz="2400" b="0" i="1" smtClean="0">
                          <a:latin typeface="Cambria Math" panose="02040503050406030204" pitchFamily="18" charset="0"/>
                        </a:rPr>
                        <m:t>𝑈</m:t>
                      </m:r>
                      <m:r>
                        <a:rPr lang="en-IN" sz="2400" b="0" i="1" smtClean="0">
                          <a:latin typeface="Cambria Math" panose="02040503050406030204" pitchFamily="18" charset="0"/>
                        </a:rPr>
                        <m:t>−</m:t>
                      </m:r>
                      <m:r>
                        <a:rPr lang="en-IN" sz="2400" b="0" i="1" smtClean="0">
                          <a:latin typeface="Cambria Math" panose="02040503050406030204" pitchFamily="18" charset="0"/>
                        </a:rPr>
                        <m:t>𝑆</m:t>
                      </m:r>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𝑈</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𝑆</m:t>
                                  </m:r>
                                </m:den>
                              </m:f>
                            </m:e>
                          </m:d>
                        </m:e>
                        <m:sub>
                          <m:r>
                            <a:rPr lang="en-IN" sz="2400" b="0" i="1" smtClean="0">
                              <a:latin typeface="Cambria Math" panose="02040503050406030204" pitchFamily="18" charset="0"/>
                            </a:rPr>
                            <m:t>𝑉</m:t>
                          </m:r>
                          <m:r>
                            <a:rPr lang="en-IN" sz="2400" b="0" i="1" smtClean="0">
                              <a:latin typeface="Cambria Math" panose="02040503050406030204" pitchFamily="18" charset="0"/>
                            </a:rPr>
                            <m:t>,</m:t>
                          </m:r>
                          <m:r>
                            <a:rPr lang="en-IN" sz="2400" b="0" i="1" smtClean="0">
                              <a:latin typeface="Cambria Math" panose="02040503050406030204" pitchFamily="18" charset="0"/>
                            </a:rPr>
                            <m:t>𝑁</m:t>
                          </m:r>
                        </m:sub>
                      </m:sSub>
                    </m:oMath>
                  </m:oMathPara>
                </a14:m>
                <a:endParaRPr lang="en-IN" sz="2400" dirty="0"/>
              </a:p>
            </p:txBody>
          </p:sp>
        </mc:Choice>
        <mc:Fallback xmlns="">
          <p:sp>
            <p:nvSpPr>
              <p:cNvPr id="21" name="Content Placeholder 20">
                <a:extLst>
                  <a:ext uri="{FF2B5EF4-FFF2-40B4-BE49-F238E27FC236}">
                    <a16:creationId xmlns:a16="http://schemas.microsoft.com/office/drawing/2014/main" id="{6E9B4ED6-E812-68BF-AABC-5F24EAB01F0C}"/>
                  </a:ext>
                </a:extLst>
              </p:cNvPr>
              <p:cNvSpPr>
                <a:spLocks noGrp="1" noRot="1" noChangeAspect="1" noMove="1" noResize="1" noEditPoints="1" noAdjustHandles="1" noChangeArrowheads="1" noChangeShapeType="1" noTextEdit="1"/>
              </p:cNvSpPr>
              <p:nvPr>
                <p:ph idx="1"/>
              </p:nvPr>
            </p:nvSpPr>
            <p:spPr>
              <a:xfrm>
                <a:off x="470031" y="1214528"/>
                <a:ext cx="8355012" cy="5458527"/>
              </a:xfrm>
              <a:blipFill>
                <a:blip r:embed="rId3"/>
                <a:stretch>
                  <a:fillRect l="-948" t="-893" r="-1021"/>
                </a:stretch>
              </a:blipFill>
            </p:spPr>
            <p:txBody>
              <a:bodyPr/>
              <a:lstStyle/>
              <a:p>
                <a:r>
                  <a:rPr lang="en-IN">
                    <a:noFill/>
                  </a:rPr>
                  <a:t> </a:t>
                </a:r>
              </a:p>
            </p:txBody>
          </p:sp>
        </mc:Fallback>
      </mc:AlternateContent>
    </p:spTree>
    <p:extLst>
      <p:ext uri="{BB962C8B-B14F-4D97-AF65-F5344CB8AC3E}">
        <p14:creationId xmlns:p14="http://schemas.microsoft.com/office/powerpoint/2010/main" val="16750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
                                            <p:txEl>
                                              <p:pRg st="6" end="6"/>
                                            </p:txEl>
                                          </p:spTgt>
                                        </p:tgtEl>
                                        <p:attrNameLst>
                                          <p:attrName>style.visibility</p:attrName>
                                        </p:attrNameLst>
                                      </p:cBhvr>
                                      <p:to>
                                        <p:strVal val="visible"/>
                                      </p:to>
                                    </p:set>
                                    <p:animEffect transition="in" filter="dissolve">
                                      <p:cBhvr>
                                        <p:cTn id="37" dur="500"/>
                                        <p:tgtEl>
                                          <p:spTgt spid="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F33C4-7E0C-4DEF-1F2D-317437D12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FBC5C-32E5-6ADC-88E2-3B7397FFABA7}"/>
              </a:ext>
            </a:extLst>
          </p:cNvPr>
          <p:cNvSpPr>
            <a:spLocks noGrp="1"/>
          </p:cNvSpPr>
          <p:nvPr>
            <p:ph type="title"/>
          </p:nvPr>
        </p:nvSpPr>
        <p:spPr>
          <a:xfrm>
            <a:off x="499970" y="229335"/>
            <a:ext cx="6992168" cy="765937"/>
          </a:xfrm>
        </p:spPr>
        <p:txBody>
          <a:bodyPr/>
          <a:lstStyle/>
          <a:p>
            <a:r>
              <a:rPr lang="en-IN" sz="2800" dirty="0"/>
              <a:t>TRANSFORMS for Thermodynamics</a:t>
            </a:r>
            <a:endParaRPr lang="en-US" sz="2800" dirty="0"/>
          </a:p>
        </p:txBody>
      </p:sp>
      <p:grpSp>
        <p:nvGrpSpPr>
          <p:cNvPr id="4" name="Group 38">
            <a:extLst>
              <a:ext uri="{FF2B5EF4-FFF2-40B4-BE49-F238E27FC236}">
                <a16:creationId xmlns:a16="http://schemas.microsoft.com/office/drawing/2014/main" id="{0A163323-EB44-1F22-9ABB-129C5FFC122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3C1444C-B66D-125B-9A8E-AD8F559F69F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C97BB11-0B48-3A41-17AE-EC71BF84A72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37F69B5E-DE46-5C5C-3D3F-FA9CC081AC4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AFBFADB-BA73-7766-C496-59EF53547CC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A7C8B9D2-BF67-4BDA-4685-297CD93970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7BBEC49-5CF3-0342-EA74-55A2A1DDF52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9586283-AC12-DE28-A659-608BC065B29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5F21268-1D3C-FD23-D234-42323FDD1EA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5CFA2EE-D667-57BD-E556-B6347F0C5CFD}"/>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F33BB1B0-6A49-E583-68CE-23B32804E3F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C26B169-D7C9-4981-BA15-8C2BEBB7977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149A6798-D992-E909-0D2C-855B0BC3473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2B160B0-EE5E-4BA9-4105-050A35361E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46D6672-FA6B-5044-DEB3-46CCE9C7140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D072208-74C3-43FD-4FCC-53A1719FA20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C14A7F2-4349-E91A-6F9E-A0ECFACB61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FC2D5DB3-818D-EAD8-C168-7927F4168544}"/>
                  </a:ext>
                </a:extLst>
              </p:cNvPr>
              <p:cNvSpPr>
                <a:spLocks noGrp="1"/>
              </p:cNvSpPr>
              <p:nvPr>
                <p:ph idx="1"/>
              </p:nvPr>
            </p:nvSpPr>
            <p:spPr>
              <a:xfrm>
                <a:off x="503903" y="1206415"/>
                <a:ext cx="8355012" cy="5458527"/>
              </a:xfrm>
            </p:spPr>
            <p:txBody>
              <a:bodyPr/>
              <a:lstStyle/>
              <a:p>
                <a:r>
                  <a:rPr lang="en-IN" sz="2400" dirty="0"/>
                  <a:t>The Gibbs energy </a:t>
                </a:r>
                <a:r>
                  <a:rPr lang="en-IN" sz="2400" i="1" dirty="0"/>
                  <a:t>G(</a:t>
                </a:r>
                <a:r>
                  <a:rPr lang="en-IN" sz="2400" i="1" dirty="0" err="1"/>
                  <a:t>n,p,T</a:t>
                </a:r>
                <a:r>
                  <a:rPr lang="en-IN" sz="2400" i="1" dirty="0"/>
                  <a:t>) </a:t>
                </a:r>
                <a:r>
                  <a:rPr lang="en-IN" sz="2400" dirty="0"/>
                  <a:t>follows from a consecutive transformation with respect to </a:t>
                </a:r>
                <a:r>
                  <a:rPr lang="en-IN" sz="2400" i="1" dirty="0"/>
                  <a:t>V </a:t>
                </a:r>
                <a:endParaRPr lang="en-IN" sz="2400" dirty="0"/>
              </a:p>
              <a:p>
                <a:pPr marL="0" indent="0">
                  <a:buNone/>
                </a:pPr>
                <a14:m>
                  <m:oMathPara xmlns:m="http://schemas.openxmlformats.org/officeDocument/2006/math">
                    <m:oMath>
                      <m:r>
                        <a:rPr lang="en-IN" sz="2400" b="0" i="1" smtClean="0">
                          <a:latin typeface="Cambria Math" panose="02040503050406030204" pitchFamily="18" charset="0"/>
                        </a:rPr>
                        <m:t>𝐺</m:t>
                      </m:r>
                      <m:r>
                        <a:rPr lang="en-IN" sz="2400" i="1">
                          <a:latin typeface="Cambria Math" panose="02040503050406030204" pitchFamily="18" charset="0"/>
                        </a:rPr>
                        <m:t>=</m:t>
                      </m:r>
                      <m:r>
                        <a:rPr lang="en-IN" sz="2400" b="0" i="1" smtClean="0">
                          <a:latin typeface="Cambria Math" panose="02040503050406030204" pitchFamily="18" charset="0"/>
                        </a:rPr>
                        <m:t>𝐹</m:t>
                      </m:r>
                      <m:r>
                        <a:rPr lang="en-IN" sz="2400" i="1">
                          <a:latin typeface="Cambria Math" panose="02040503050406030204" pitchFamily="18" charset="0"/>
                        </a:rPr>
                        <m:t>−</m:t>
                      </m:r>
                      <m:r>
                        <a:rPr lang="en-IN" sz="2400" b="0" i="1" smtClean="0">
                          <a:latin typeface="Cambria Math" panose="02040503050406030204" pitchFamily="18" charset="0"/>
                        </a:rPr>
                        <m:t>𝑉</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𝐹</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𝑉</m:t>
                                  </m:r>
                                </m:den>
                              </m:f>
                            </m:e>
                          </m:d>
                        </m:e>
                        <m:sub>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rPr>
                            <m:t>,</m:t>
                          </m:r>
                          <m:r>
                            <a:rPr lang="en-IN" sz="2400" b="0" i="1" smtClean="0">
                              <a:latin typeface="Cambria Math" panose="02040503050406030204" pitchFamily="18" charset="0"/>
                            </a:rPr>
                            <m:t>𝑇</m:t>
                          </m:r>
                        </m:sub>
                      </m:sSub>
                    </m:oMath>
                  </m:oMathPara>
                </a14:m>
                <a:endParaRPr lang="en-IN" sz="2400" dirty="0"/>
              </a:p>
              <a:p>
                <a:r>
                  <a:rPr lang="en-IN" sz="2400" dirty="0"/>
                  <a:t>Grand Potential </a:t>
                </a:r>
                <a:r>
                  <a:rPr lang="en-IN" sz="2400" i="1" dirty="0"/>
                  <a:t>J(</a:t>
                </a:r>
                <a:r>
                  <a:rPr lang="en-IN" sz="2400" i="1" dirty="0" err="1"/>
                  <a:t>μ,V,T</a:t>
                </a:r>
                <a:r>
                  <a:rPr lang="en-IN" sz="2400" i="1" dirty="0"/>
                  <a:t>) </a:t>
                </a:r>
                <a:r>
                  <a:rPr lang="en-IN" sz="2400" dirty="0"/>
                  <a:t>follows from transformation of </a:t>
                </a:r>
                <a:r>
                  <a:rPr lang="en-IN" sz="2400" i="1" dirty="0"/>
                  <a:t>F</a:t>
                </a:r>
                <a:r>
                  <a:rPr lang="en-IN" sz="2400" dirty="0"/>
                  <a:t> with respect to </a:t>
                </a:r>
                <a:r>
                  <a:rPr lang="en-IN" sz="2400" i="1" dirty="0"/>
                  <a:t>n.</a:t>
                </a:r>
              </a:p>
              <a:p>
                <a:pPr marL="0" indent="0">
                  <a:buNone/>
                </a:pPr>
                <a14:m>
                  <m:oMathPara xmlns:m="http://schemas.openxmlformats.org/officeDocument/2006/math">
                    <m:oMath>
                      <m:r>
                        <a:rPr lang="en-IN" sz="2400" b="0" i="1" smtClean="0">
                          <a:latin typeface="Cambria Math" panose="02040503050406030204" pitchFamily="18" charset="0"/>
                        </a:rPr>
                        <m:t>𝐽</m:t>
                      </m:r>
                      <m:r>
                        <a:rPr lang="en-IN" sz="2400" i="1">
                          <a:latin typeface="Cambria Math" panose="02040503050406030204" pitchFamily="18" charset="0"/>
                        </a:rPr>
                        <m:t>=</m:t>
                      </m:r>
                      <m:r>
                        <a:rPr lang="en-IN" sz="2400" i="1">
                          <a:latin typeface="Cambria Math" panose="02040503050406030204" pitchFamily="18" charset="0"/>
                        </a:rPr>
                        <m:t>𝐹</m:t>
                      </m:r>
                      <m:r>
                        <a:rPr lang="en-IN" sz="2400" i="1">
                          <a:latin typeface="Cambria Math" panose="02040503050406030204" pitchFamily="18" charset="0"/>
                        </a:rPr>
                        <m:t>−</m:t>
                      </m:r>
                      <m:r>
                        <a:rPr lang="en-IN" sz="2400" b="0" i="1" smtClean="0">
                          <a:latin typeface="Cambria Math" panose="02040503050406030204" pitchFamily="18" charset="0"/>
                        </a:rPr>
                        <m:t>𝑛</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𝐹</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𝑛</m:t>
                                  </m:r>
                                </m:den>
                              </m:f>
                            </m:e>
                          </m:d>
                        </m:e>
                        <m:sub>
                          <m:r>
                            <a:rPr lang="en-IN" sz="2400" b="0" i="1" smtClean="0">
                              <a:latin typeface="Cambria Math" panose="02040503050406030204" pitchFamily="18" charset="0"/>
                              <a:ea typeface="Cambria Math" panose="02040503050406030204" pitchFamily="18" charset="0"/>
                            </a:rPr>
                            <m:t>𝑉</m:t>
                          </m:r>
                          <m:r>
                            <a:rPr lang="en-IN" sz="2400" i="1">
                              <a:latin typeface="Cambria Math" panose="02040503050406030204" pitchFamily="18" charset="0"/>
                            </a:rPr>
                            <m:t>,</m:t>
                          </m:r>
                          <m:r>
                            <a:rPr lang="en-IN" sz="2400" i="1">
                              <a:latin typeface="Cambria Math" panose="02040503050406030204" pitchFamily="18" charset="0"/>
                            </a:rPr>
                            <m:t>𝑇</m:t>
                          </m:r>
                        </m:sub>
                      </m:sSub>
                    </m:oMath>
                  </m:oMathPara>
                </a14:m>
                <a:endParaRPr lang="en-IN" sz="2400" dirty="0"/>
              </a:p>
              <a:p>
                <a:r>
                  <a:rPr lang="en-IN" sz="2400" dirty="0"/>
                  <a:t>Null potential </a:t>
                </a:r>
                <a:r>
                  <a:rPr lang="en-IN" sz="2400" i="1" dirty="0"/>
                  <a:t>Z(</a:t>
                </a:r>
                <a:r>
                  <a:rPr lang="en-IN" sz="2400" i="1" dirty="0" err="1"/>
                  <a:t>μ,p,T</a:t>
                </a:r>
                <a:r>
                  <a:rPr lang="en-IN" sz="2400" i="1" dirty="0"/>
                  <a:t>)</a:t>
                </a:r>
                <a:r>
                  <a:rPr lang="en-IN" sz="2400" dirty="0"/>
                  <a:t> follows from transformation of </a:t>
                </a:r>
                <a:r>
                  <a:rPr lang="en-IN" sz="2400" i="1" dirty="0"/>
                  <a:t>J</a:t>
                </a:r>
                <a:r>
                  <a:rPr lang="en-IN" sz="2400" dirty="0"/>
                  <a:t> with respect to </a:t>
                </a:r>
                <a:r>
                  <a:rPr lang="en-IN" sz="2400" i="1" dirty="0"/>
                  <a:t>V.</a:t>
                </a:r>
              </a:p>
              <a:p>
                <a:pPr marL="0" indent="0">
                  <a:buNone/>
                </a:pPr>
                <a14:m>
                  <m:oMathPara xmlns:m="http://schemas.openxmlformats.org/officeDocument/2006/math">
                    <m:oMath>
                      <m:r>
                        <a:rPr lang="en-IN" sz="2400" b="0" i="1" smtClean="0">
                          <a:latin typeface="Cambria Math" panose="02040503050406030204" pitchFamily="18" charset="0"/>
                        </a:rPr>
                        <m:t>𝑍</m:t>
                      </m:r>
                      <m:r>
                        <a:rPr lang="en-IN" sz="2400" i="1">
                          <a:latin typeface="Cambria Math" panose="02040503050406030204" pitchFamily="18" charset="0"/>
                        </a:rPr>
                        <m:t>=</m:t>
                      </m:r>
                      <m:r>
                        <a:rPr lang="en-IN" sz="2400" b="0" i="1" smtClean="0">
                          <a:latin typeface="Cambria Math" panose="02040503050406030204" pitchFamily="18" charset="0"/>
                        </a:rPr>
                        <m:t>𝐽</m:t>
                      </m:r>
                      <m:r>
                        <a:rPr lang="en-IN" sz="2400" i="1">
                          <a:latin typeface="Cambria Math" panose="02040503050406030204" pitchFamily="18" charset="0"/>
                        </a:rPr>
                        <m:t>−</m:t>
                      </m:r>
                      <m:r>
                        <a:rPr lang="en-IN" sz="2400" b="0" i="1" smtClean="0">
                          <a:latin typeface="Cambria Math" panose="02040503050406030204" pitchFamily="18" charset="0"/>
                        </a:rPr>
                        <m:t>𝑉</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𝐹</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𝑉</m:t>
                                  </m:r>
                                </m:den>
                              </m:f>
                            </m:e>
                          </m:d>
                        </m:e>
                        <m:sub>
                          <m:r>
                            <a:rPr lang="en-IN" sz="2400" i="1" smtClean="0">
                              <a:latin typeface="Cambria Math" panose="02040503050406030204" pitchFamily="18" charset="0"/>
                              <a:ea typeface="Cambria Math" panose="02040503050406030204" pitchFamily="18" charset="0"/>
                            </a:rPr>
                            <m:t>𝜇</m:t>
                          </m:r>
                          <m:r>
                            <a:rPr lang="en-IN" sz="2400" i="1">
                              <a:latin typeface="Cambria Math" panose="02040503050406030204" pitchFamily="18" charset="0"/>
                            </a:rPr>
                            <m:t>,</m:t>
                          </m:r>
                          <m:r>
                            <a:rPr lang="en-IN" sz="2400" i="1">
                              <a:latin typeface="Cambria Math" panose="02040503050406030204" pitchFamily="18" charset="0"/>
                            </a:rPr>
                            <m:t>𝑇</m:t>
                          </m:r>
                        </m:sub>
                      </m:sSub>
                    </m:oMath>
                  </m:oMathPara>
                </a14:m>
                <a:endParaRPr lang="en-IN" sz="2400" i="1" dirty="0"/>
              </a:p>
            </p:txBody>
          </p:sp>
        </mc:Choice>
        <mc:Fallback xmlns="">
          <p:sp>
            <p:nvSpPr>
              <p:cNvPr id="21" name="Content Placeholder 20">
                <a:extLst>
                  <a:ext uri="{FF2B5EF4-FFF2-40B4-BE49-F238E27FC236}">
                    <a16:creationId xmlns:a16="http://schemas.microsoft.com/office/drawing/2014/main" id="{FC2D5DB3-818D-EAD8-C168-7927F4168544}"/>
                  </a:ext>
                </a:extLst>
              </p:cNvPr>
              <p:cNvSpPr>
                <a:spLocks noGrp="1" noRot="1" noChangeAspect="1" noMove="1" noResize="1" noEditPoints="1" noAdjustHandles="1" noChangeArrowheads="1" noChangeShapeType="1" noTextEdit="1"/>
              </p:cNvSpPr>
              <p:nvPr>
                <p:ph idx="1"/>
              </p:nvPr>
            </p:nvSpPr>
            <p:spPr>
              <a:xfrm>
                <a:off x="503903" y="1206415"/>
                <a:ext cx="8355012" cy="5458527"/>
              </a:xfrm>
              <a:blipFill>
                <a:blip r:embed="rId3"/>
                <a:stretch>
                  <a:fillRect l="-1022" t="-894" r="-876"/>
                </a:stretch>
              </a:blipFill>
            </p:spPr>
            <p:txBody>
              <a:bodyPr/>
              <a:lstStyle/>
              <a:p>
                <a:r>
                  <a:rPr lang="en-IN">
                    <a:noFill/>
                  </a:rPr>
                  <a:t> </a:t>
                </a:r>
              </a:p>
            </p:txBody>
          </p:sp>
        </mc:Fallback>
      </mc:AlternateContent>
      <p:sp>
        <p:nvSpPr>
          <p:cNvPr id="25" name="TextBox 24">
            <a:extLst>
              <a:ext uri="{FF2B5EF4-FFF2-40B4-BE49-F238E27FC236}">
                <a16:creationId xmlns:a16="http://schemas.microsoft.com/office/drawing/2014/main" id="{D4D2504E-6BD9-0F68-1D96-E0794BFEB543}"/>
              </a:ext>
            </a:extLst>
          </p:cNvPr>
          <p:cNvSpPr txBox="1"/>
          <p:nvPr/>
        </p:nvSpPr>
        <p:spPr>
          <a:xfrm>
            <a:off x="398206" y="2999679"/>
            <a:ext cx="8460709" cy="1569660"/>
          </a:xfrm>
          <a:prstGeom prst="rect">
            <a:avLst/>
          </a:prstGeom>
          <a:solidFill>
            <a:schemeClr val="bg1"/>
          </a:solidFill>
        </p:spPr>
        <p:txBody>
          <a:bodyPr wrap="square">
            <a:spAutoFit/>
          </a:bodyPr>
          <a:lstStyle/>
          <a:p>
            <a:pPr marL="0" lvl="0" indent="0" algn="ctr">
              <a:buNone/>
            </a:pPr>
            <a:r>
              <a:rPr lang="en-IN" sz="2400" b="1" i="1" dirty="0">
                <a:solidFill>
                  <a:schemeClr val="accent2"/>
                </a:solidFill>
              </a:rPr>
              <a:t>A Legendre transform is a mathematical operation that converts a function of one set of variables into a new function of a conjugate set of variables (such as slopes or derivatives) without losing any information</a:t>
            </a:r>
          </a:p>
        </p:txBody>
      </p:sp>
    </p:spTree>
    <p:extLst>
      <p:ext uri="{BB962C8B-B14F-4D97-AF65-F5344CB8AC3E}">
        <p14:creationId xmlns:p14="http://schemas.microsoft.com/office/powerpoint/2010/main" val="420072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EA337-3849-D2D1-3289-0C8D04D916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51ADA-53B3-C9C1-8548-6E5B2B74070D}"/>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CF35D728-48CE-8AA9-554F-A80F869FE21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4D2D8CB-3CE9-90F1-F761-800BFFC1DB6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D4E6C05-3E7C-0E78-5C16-31A9BF5CDD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8D64B55-7223-3891-6C4B-4DEEF52BEA1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0C8804C-4128-EBEF-FB78-2022DF601F3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7EB005B-BF21-CCE1-7B7E-9CE44DE860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00DD5AB-FDCB-F7D5-FB15-F7396FEB6D7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459388A-4CF2-4A49-BCFD-A066AC8140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8AA956A-56AF-71C1-D725-BD59221E2B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12FD378-AEF3-7D30-B7F5-A0D85CA2B09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33295B8-9EE2-8E73-CADA-12FE1ACE5C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F6C5B722-C912-590B-E275-197691263C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6C87B12-C1A1-668D-D398-7A37C07D6FC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08834DD-54C4-3D50-F039-FC548412058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85AD8CD-257D-DDF5-2511-64033CC8FC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2CBDA50-3C9C-38D1-6A78-4AF2F859D26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8486C4D-C941-B7BA-26E4-284D43C341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CAFD99F1-65AC-E650-488D-F734FD2259BA}"/>
                  </a:ext>
                </a:extLst>
              </p:cNvPr>
              <p:cNvSpPr>
                <a:spLocks noGrp="1"/>
              </p:cNvSpPr>
              <p:nvPr>
                <p:ph idx="1"/>
              </p:nvPr>
            </p:nvSpPr>
            <p:spPr>
              <a:xfrm>
                <a:off x="345312" y="1115220"/>
                <a:ext cx="8530068" cy="2957178"/>
              </a:xfrm>
            </p:spPr>
            <p:txBody>
              <a:bodyPr/>
              <a:lstStyle/>
              <a:p>
                <a:r>
                  <a:rPr lang="en-IN" sz="2400" dirty="0"/>
                  <a:t>This transformation guarantees that no information is lost when the fundamental relation is expressed in any other form. </a:t>
                </a:r>
              </a:p>
              <a:p>
                <a:r>
                  <a:rPr lang="en-IN" sz="2400" dirty="0"/>
                  <a:t>This transformation is best understood in geometric terms.</a:t>
                </a:r>
              </a:p>
              <a:p>
                <a:r>
                  <a:rPr lang="en-IN" sz="2400" dirty="0"/>
                  <a:t>Consider the two-dimensional version of the fundamental relation</a:t>
                </a:r>
              </a:p>
              <a:p>
                <a:pPr marL="0" indent="0">
                  <a:buNone/>
                </a:pPr>
                <a14:m>
                  <m:oMathPara xmlns:m="http://schemas.openxmlformats.org/officeDocument/2006/math">
                    <m:oMath>
                      <m:r>
                        <a:rPr lang="en-IN" sz="2400" b="0" i="1" smtClean="0">
                          <a:latin typeface="Cambria Math" panose="02040503050406030204" pitchFamily="18" charset="0"/>
                        </a:rPr>
                        <m:t>𝑈</m:t>
                      </m:r>
                      <m:r>
                        <a:rPr lang="en-IN" sz="2400" b="0" i="1" smtClean="0">
                          <a:latin typeface="Cambria Math" panose="02040503050406030204" pitchFamily="18" charset="0"/>
                        </a:rPr>
                        <m:t>=</m:t>
                      </m:r>
                      <m:r>
                        <a:rPr lang="en-IN" sz="2400" b="0" i="1" smtClean="0">
                          <a:latin typeface="Cambria Math" panose="02040503050406030204" pitchFamily="18" charset="0"/>
                        </a:rPr>
                        <m:t>𝑓</m:t>
                      </m:r>
                      <m:d>
                        <m:dPr>
                          <m:ctrlPr>
                            <a:rPr lang="en-IN" sz="2400" b="0" i="1" smtClean="0">
                              <a:latin typeface="Cambria Math" panose="02040503050406030204" pitchFamily="18" charset="0"/>
                            </a:rPr>
                          </m:ctrlPr>
                        </m:dPr>
                        <m:e>
                          <m:r>
                            <a:rPr lang="en-IN" sz="2400" b="0" i="1" smtClean="0">
                              <a:latin typeface="Cambria Math" panose="02040503050406030204" pitchFamily="18" charset="0"/>
                            </a:rPr>
                            <m:t>𝑆</m:t>
                          </m:r>
                        </m:e>
                      </m:d>
                    </m:oMath>
                  </m:oMathPara>
                </a14:m>
                <a:endParaRPr lang="en-IN" sz="2400" dirty="0"/>
              </a:p>
              <a:p>
                <a:r>
                  <a:rPr lang="en-IN" sz="2400" dirty="0"/>
                  <a:t>In the </a:t>
                </a:r>
                <a:r>
                  <a:rPr lang="en-IN" sz="2400" i="1" dirty="0"/>
                  <a:t>U–S</a:t>
                </a:r>
                <a:r>
                  <a:rPr lang="en-IN" sz="2400" dirty="0"/>
                  <a:t> frame the alignment of points are shown as</a:t>
                </a:r>
              </a:p>
            </p:txBody>
          </p:sp>
        </mc:Choice>
        <mc:Fallback xmlns="">
          <p:sp>
            <p:nvSpPr>
              <p:cNvPr id="21" name="Content Placeholder 20">
                <a:extLst>
                  <a:ext uri="{FF2B5EF4-FFF2-40B4-BE49-F238E27FC236}">
                    <a16:creationId xmlns:a16="http://schemas.microsoft.com/office/drawing/2014/main" id="{CAFD99F1-65AC-E650-488D-F734FD2259BA}"/>
                  </a:ext>
                </a:extLst>
              </p:cNvPr>
              <p:cNvSpPr>
                <a:spLocks noGrp="1" noRot="1" noChangeAspect="1" noMove="1" noResize="1" noEditPoints="1" noAdjustHandles="1" noChangeArrowheads="1" noChangeShapeType="1" noTextEdit="1"/>
              </p:cNvSpPr>
              <p:nvPr>
                <p:ph idx="1"/>
              </p:nvPr>
            </p:nvSpPr>
            <p:spPr>
              <a:xfrm>
                <a:off x="345312" y="1115220"/>
                <a:ext cx="8530068" cy="2957178"/>
              </a:xfrm>
              <a:blipFill>
                <a:blip r:embed="rId3"/>
                <a:stretch>
                  <a:fillRect l="-1001" t="-1649" b="-1856"/>
                </a:stretch>
              </a:blipFill>
            </p:spPr>
            <p:txBody>
              <a:bodyPr/>
              <a:lstStyle/>
              <a:p>
                <a:r>
                  <a:rPr lang="en-IN">
                    <a:noFill/>
                  </a:rPr>
                  <a:t> </a:t>
                </a:r>
              </a:p>
            </p:txBody>
          </p:sp>
        </mc:Fallback>
      </mc:AlternateContent>
      <p:pic>
        <p:nvPicPr>
          <p:cNvPr id="31" name="Picture 30" descr="U&#10;&#10;AI-generated content may be incorrect.">
            <a:extLst>
              <a:ext uri="{FF2B5EF4-FFF2-40B4-BE49-F238E27FC236}">
                <a16:creationId xmlns:a16="http://schemas.microsoft.com/office/drawing/2014/main" id="{49234B3A-40D6-1D51-CF9F-B2B914ABDA60}"/>
              </a:ext>
            </a:extLst>
          </p:cNvPr>
          <p:cNvPicPr>
            <a:picLocks noChangeAspect="1"/>
          </p:cNvPicPr>
          <p:nvPr/>
        </p:nvPicPr>
        <p:blipFill>
          <a:blip r:embed="rId4"/>
          <a:stretch>
            <a:fillRect/>
          </a:stretch>
        </p:blipFill>
        <p:spPr>
          <a:xfrm>
            <a:off x="189620" y="2823271"/>
            <a:ext cx="4267863" cy="3787204"/>
          </a:xfrm>
          <a:prstGeom prst="rect">
            <a:avLst/>
          </a:prstGeom>
        </p:spPr>
      </p:pic>
      <p:sp>
        <p:nvSpPr>
          <p:cNvPr id="33" name="TextBox 32">
            <a:extLst>
              <a:ext uri="{FF2B5EF4-FFF2-40B4-BE49-F238E27FC236}">
                <a16:creationId xmlns:a16="http://schemas.microsoft.com/office/drawing/2014/main" id="{A931DCA3-C0BB-7260-5F66-7C52F51144E0}"/>
              </a:ext>
            </a:extLst>
          </p:cNvPr>
          <p:cNvSpPr txBox="1"/>
          <p:nvPr/>
        </p:nvSpPr>
        <p:spPr>
          <a:xfrm>
            <a:off x="4953000" y="4370837"/>
            <a:ext cx="4075740" cy="1200329"/>
          </a:xfrm>
          <a:prstGeom prst="rect">
            <a:avLst/>
          </a:prstGeom>
          <a:noFill/>
        </p:spPr>
        <p:txBody>
          <a:bodyPr wrap="square">
            <a:spAutoFit/>
          </a:bodyPr>
          <a:lstStyle/>
          <a:p>
            <a:r>
              <a:rPr lang="en-IN" dirty="0"/>
              <a:t>A wish to replace the extensive property (</a:t>
            </a:r>
            <a:r>
              <a:rPr lang="en-IN" i="1" dirty="0"/>
              <a:t>S</a:t>
            </a:r>
            <a:r>
              <a:rPr lang="en-IN" dirty="0"/>
              <a:t>) with an intensive property </a:t>
            </a:r>
            <a:r>
              <a:rPr lang="en-IN" i="1" dirty="0"/>
              <a:t>T or p</a:t>
            </a:r>
            <a:r>
              <a:rPr lang="en-IN" dirty="0"/>
              <a:t> needs the slope.</a:t>
            </a:r>
          </a:p>
        </p:txBody>
      </p:sp>
      <p:sp>
        <p:nvSpPr>
          <p:cNvPr id="3" name="Freeform: Shape 2">
            <a:extLst>
              <a:ext uri="{FF2B5EF4-FFF2-40B4-BE49-F238E27FC236}">
                <a16:creationId xmlns:a16="http://schemas.microsoft.com/office/drawing/2014/main" id="{0EBEEAC6-3278-DFEE-A223-9F03DCA6E63C}"/>
              </a:ext>
            </a:extLst>
          </p:cNvPr>
          <p:cNvSpPr/>
          <p:nvPr/>
        </p:nvSpPr>
        <p:spPr bwMode="auto">
          <a:xfrm>
            <a:off x="2664405" y="4321907"/>
            <a:ext cx="1073853" cy="1024869"/>
          </a:xfrm>
          <a:custGeom>
            <a:avLst/>
            <a:gdLst>
              <a:gd name="csX0" fmla="*/ 31600 w 1073853"/>
              <a:gd name="csY0" fmla="*/ 421174 h 1024869"/>
              <a:gd name="csX1" fmla="*/ 61097 w 1073853"/>
              <a:gd name="csY1" fmla="*/ 244194 h 1024869"/>
              <a:gd name="csX2" fmla="*/ 662831 w 1073853"/>
              <a:gd name="csY2" fmla="*/ 20018 h 1024869"/>
              <a:gd name="csX3" fmla="*/ 981396 w 1073853"/>
              <a:gd name="csY3" fmla="*/ 114408 h 1024869"/>
              <a:gd name="csX4" fmla="*/ 1046289 w 1073853"/>
              <a:gd name="csY4" fmla="*/ 934418 h 1024869"/>
              <a:gd name="csX5" fmla="*/ 580240 w 1073853"/>
              <a:gd name="csY5" fmla="*/ 987512 h 1024869"/>
              <a:gd name="csX6" fmla="*/ 161386 w 1073853"/>
              <a:gd name="csY6" fmla="*/ 786934 h 1024869"/>
              <a:gd name="csX7" fmla="*/ 31600 w 1073853"/>
              <a:gd name="csY7" fmla="*/ 421174 h 10248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73853" h="1024869">
                <a:moveTo>
                  <a:pt x="31600" y="421174"/>
                </a:moveTo>
                <a:cubicBezTo>
                  <a:pt x="14885" y="330717"/>
                  <a:pt x="-44108" y="311053"/>
                  <a:pt x="61097" y="244194"/>
                </a:cubicBezTo>
                <a:cubicBezTo>
                  <a:pt x="166302" y="177335"/>
                  <a:pt x="509448" y="41649"/>
                  <a:pt x="662831" y="20018"/>
                </a:cubicBezTo>
                <a:cubicBezTo>
                  <a:pt x="816214" y="-1613"/>
                  <a:pt x="917486" y="-37992"/>
                  <a:pt x="981396" y="114408"/>
                </a:cubicBezTo>
                <a:cubicBezTo>
                  <a:pt x="1045306" y="266808"/>
                  <a:pt x="1113148" y="788901"/>
                  <a:pt x="1046289" y="934418"/>
                </a:cubicBezTo>
                <a:cubicBezTo>
                  <a:pt x="979430" y="1079935"/>
                  <a:pt x="727724" y="1012093"/>
                  <a:pt x="580240" y="987512"/>
                </a:cubicBezTo>
                <a:cubicBezTo>
                  <a:pt x="432756" y="962931"/>
                  <a:pt x="257742" y="881324"/>
                  <a:pt x="161386" y="786934"/>
                </a:cubicBezTo>
                <a:cubicBezTo>
                  <a:pt x="65030" y="692544"/>
                  <a:pt x="48315" y="511631"/>
                  <a:pt x="31600" y="421174"/>
                </a:cubicBez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99375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3">
                                            <p:txEl>
                                              <p:pRg st="0" end="0"/>
                                            </p:txEl>
                                          </p:spTgt>
                                        </p:tgtEl>
                                        <p:attrNameLst>
                                          <p:attrName>style.visibility</p:attrName>
                                        </p:attrNameLst>
                                      </p:cBhvr>
                                      <p:to>
                                        <p:strVal val="visible"/>
                                      </p:to>
                                    </p:set>
                                    <p:animEffect transition="in" filter="dissolve">
                                      <p:cBhvr>
                                        <p:cTn id="38" dur="500"/>
                                        <p:tgtEl>
                                          <p:spTgt spid="3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xit" presetSubtype="1" fill="hold" grpId="0" nodeType="clickEffect">
                                  <p:stCondLst>
                                    <p:cond delay="0"/>
                                  </p:stCondLst>
                                  <p:childTnLst>
                                    <p:animEffect transition="out" filter="wheel(1)">
                                      <p:cBhvr>
                                        <p:cTn id="42" dur="1000"/>
                                        <p:tgtEl>
                                          <p:spTgt spid="3"/>
                                        </p:tgtEl>
                                      </p:cBhvr>
                                    </p:animEffect>
                                    <p:set>
                                      <p:cBhvr>
                                        <p:cTn id="43"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33" grpId="0" build="p"/>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F1DBB-8D62-491B-C78C-15D3E2AA9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89CE0-1401-01D8-631F-A00DD2406AEB}"/>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1BE09A69-BA2C-3F4F-A597-747F26B8A57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C592164-1637-E808-EE9C-EB6CAD501985}"/>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D61289E-516C-9078-C79F-93DC46A4F10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664A90F-7B46-99F5-9FA0-93BC65A8147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7AE14DF-8C2A-C0F4-8CA2-4589ED34A8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FE6EADD-2E61-1F06-7501-A6474DB91B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777A1B1-0BBB-0A92-51A0-1CD3159DFC7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5980E4E-C288-5227-3BB9-A40DD2AE6E7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52BDFEA-D80D-794E-A3AE-84BD8567D0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C9C86F8-FFE1-1205-B0A5-7A4F3D5E2D2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4EF6CCDE-1579-F510-A64B-11F90CF7AB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21DA212-3D63-C95A-3A3E-217733DD05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21E9C29-5877-6A6D-57C3-A15B2337852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C1818C9-154E-FEB6-E884-609FE9CC63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DBA2FE4-22CF-02E8-777F-FA885AE9E77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9D2AC1E-4976-2418-983D-78F99D11A82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3CC330E-BAC3-237C-0257-E43A07BC4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1E094C28-917D-E00F-0C75-33467B0BD077}"/>
                  </a:ext>
                </a:extLst>
              </p:cNvPr>
              <p:cNvSpPr>
                <a:spLocks noGrp="1"/>
              </p:cNvSpPr>
              <p:nvPr>
                <p:ph idx="1"/>
              </p:nvPr>
            </p:nvSpPr>
            <p:spPr>
              <a:xfrm>
                <a:off x="403678" y="1212298"/>
                <a:ext cx="5206896" cy="3037768"/>
              </a:xfrm>
            </p:spPr>
            <p:txBody>
              <a:bodyPr/>
              <a:lstStyle/>
              <a:p>
                <a:r>
                  <a:rPr lang="en-IN" sz="2400" dirty="0"/>
                  <a:t>Replace </a:t>
                </a:r>
                <a:r>
                  <a:rPr lang="en-IN" sz="2400" i="1" dirty="0"/>
                  <a:t>S</a:t>
                </a:r>
                <a:r>
                  <a:rPr lang="en-IN" sz="2400" dirty="0"/>
                  <a:t> with </a:t>
                </a:r>
                <a:r>
                  <a:rPr lang="en-IN" sz="2400" i="1" dirty="0" err="1"/>
                  <a:t>dU</a:t>
                </a:r>
                <a:r>
                  <a:rPr lang="en-IN" sz="2400" i="1" dirty="0"/>
                  <a:t>/</a:t>
                </a:r>
                <a:r>
                  <a:rPr lang="en-IN" sz="2400" i="1" dirty="0" err="1"/>
                  <a:t>dS</a:t>
                </a:r>
                <a:r>
                  <a:rPr lang="en-IN" sz="2400" dirty="0"/>
                  <a:t> as the independent variable in a new analytical expression that represents the same curve.</a:t>
                </a:r>
              </a:p>
              <a:p>
                <a:r>
                  <a:rPr lang="en-IN" sz="2400" dirty="0"/>
                  <a:t>The new function may be written as:</a:t>
                </a:r>
              </a:p>
              <a:p>
                <a:pPr marL="0" indent="0">
                  <a:buNone/>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𝜂</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𝜂</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𝜁</m:t>
                          </m:r>
                        </m:e>
                      </m:d>
                    </m:oMath>
                  </m:oMathPara>
                </a14:m>
                <a:endParaRPr lang="en-IN" sz="2400" dirty="0"/>
              </a:p>
              <a:p>
                <a:r>
                  <a:rPr lang="en-IN" sz="2400" dirty="0"/>
                  <a:t>Where </a:t>
                </a:r>
                <a14:m>
                  <m:oMath xmlns:m="http://schemas.openxmlformats.org/officeDocument/2006/math">
                    <m:r>
                      <a:rPr lang="en-IN" sz="2400" i="1" smtClean="0">
                        <a:latin typeface="Cambria Math" panose="02040503050406030204" pitchFamily="18" charset="0"/>
                        <a:ea typeface="Cambria Math" panose="02040503050406030204" pitchFamily="18" charset="0"/>
                      </a:rPr>
                      <m:t>𝜁</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𝑑𝑈</m:t>
                        </m:r>
                      </m:num>
                      <m:den>
                        <m:r>
                          <a:rPr lang="en-IN" sz="2400" b="0" i="1" smtClean="0">
                            <a:latin typeface="Cambria Math" panose="02040503050406030204" pitchFamily="18" charset="0"/>
                            <a:ea typeface="Cambria Math" panose="02040503050406030204" pitchFamily="18" charset="0"/>
                          </a:rPr>
                          <m:t>𝑑𝑆</m:t>
                        </m:r>
                      </m:den>
                    </m:f>
                  </m:oMath>
                </a14:m>
                <a:endParaRPr lang="en-IN" sz="2400" dirty="0"/>
              </a:p>
            </p:txBody>
          </p:sp>
        </mc:Choice>
        <mc:Fallback xmlns="">
          <p:sp>
            <p:nvSpPr>
              <p:cNvPr id="21" name="Content Placeholder 20">
                <a:extLst>
                  <a:ext uri="{FF2B5EF4-FFF2-40B4-BE49-F238E27FC236}">
                    <a16:creationId xmlns:a16="http://schemas.microsoft.com/office/drawing/2014/main" id="{1E094C28-917D-E00F-0C75-33467B0BD077}"/>
                  </a:ext>
                </a:extLst>
              </p:cNvPr>
              <p:cNvSpPr>
                <a:spLocks noGrp="1" noRot="1" noChangeAspect="1" noMove="1" noResize="1" noEditPoints="1" noAdjustHandles="1" noChangeArrowheads="1" noChangeShapeType="1" noTextEdit="1"/>
              </p:cNvSpPr>
              <p:nvPr>
                <p:ph idx="1"/>
              </p:nvPr>
            </p:nvSpPr>
            <p:spPr>
              <a:xfrm>
                <a:off x="403678" y="1212298"/>
                <a:ext cx="5206896" cy="3037768"/>
              </a:xfrm>
              <a:blipFill>
                <a:blip r:embed="rId3"/>
                <a:stretch>
                  <a:fillRect l="-1522" t="-1606" b="-402"/>
                </a:stretch>
              </a:blipFill>
            </p:spPr>
            <p:txBody>
              <a:bodyPr/>
              <a:lstStyle/>
              <a:p>
                <a:r>
                  <a:rPr lang="en-IN">
                    <a:noFill/>
                  </a:rPr>
                  <a:t> </a:t>
                </a:r>
              </a:p>
            </p:txBody>
          </p:sp>
        </mc:Fallback>
      </mc:AlternateContent>
      <p:pic>
        <p:nvPicPr>
          <p:cNvPr id="31" name="Picture 30" descr="U&#10;&#10;AI-generated content may be incorrect.">
            <a:extLst>
              <a:ext uri="{FF2B5EF4-FFF2-40B4-BE49-F238E27FC236}">
                <a16:creationId xmlns:a16="http://schemas.microsoft.com/office/drawing/2014/main" id="{0D0A37BA-3143-5050-2948-6036CB6CFEA5}"/>
              </a:ext>
            </a:extLst>
          </p:cNvPr>
          <p:cNvPicPr>
            <a:picLocks noChangeAspect="1"/>
          </p:cNvPicPr>
          <p:nvPr/>
        </p:nvPicPr>
        <p:blipFill>
          <a:blip r:embed="rId4"/>
          <a:stretch>
            <a:fillRect/>
          </a:stretch>
        </p:blipFill>
        <p:spPr>
          <a:xfrm>
            <a:off x="5550681" y="1454421"/>
            <a:ext cx="3150459" cy="2795645"/>
          </a:xfrm>
          <a:prstGeom prst="rect">
            <a:avLst/>
          </a:prstGeom>
        </p:spPr>
      </p:pic>
      <p:sp>
        <p:nvSpPr>
          <p:cNvPr id="3" name="Content Placeholder 20">
            <a:extLst>
              <a:ext uri="{FF2B5EF4-FFF2-40B4-BE49-F238E27FC236}">
                <a16:creationId xmlns:a16="http://schemas.microsoft.com/office/drawing/2014/main" id="{F30E7582-ADBD-6CD6-19C2-37EADBB370E0}"/>
              </a:ext>
            </a:extLst>
          </p:cNvPr>
          <p:cNvSpPr txBox="1">
            <a:spLocks/>
          </p:cNvSpPr>
          <p:nvPr/>
        </p:nvSpPr>
        <p:spPr bwMode="auto">
          <a:xfrm>
            <a:off x="437853" y="5056386"/>
            <a:ext cx="8436568" cy="92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dirty="0"/>
              <a:t>Such that to each (</a:t>
            </a:r>
            <a:r>
              <a:rPr lang="en-IN" sz="2400" i="1" dirty="0"/>
              <a:t>U,S</a:t>
            </a:r>
            <a:r>
              <a:rPr lang="en-IN" sz="2400" dirty="0"/>
              <a:t>) point corresponds only one point(𝜁,𝜂), and vice versa.</a:t>
            </a:r>
            <a:endParaRPr lang="en-IN" sz="2400" kern="0" dirty="0"/>
          </a:p>
        </p:txBody>
      </p:sp>
    </p:spTree>
    <p:extLst>
      <p:ext uri="{BB962C8B-B14F-4D97-AF65-F5344CB8AC3E}">
        <p14:creationId xmlns:p14="http://schemas.microsoft.com/office/powerpoint/2010/main" val="394158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dissolve">
                                      <p:cBhvr>
                                        <p:cTn id="2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1142E-19A9-FB0D-AA9D-539337A6B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9C317A-A035-1084-8305-AAC14FD240BA}"/>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E053E375-3E6B-5248-B5F7-BA08621FEBE8}"/>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34364DB-B852-99F6-E69E-524C94C1CE3E}"/>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4894A13-B8CE-1759-814E-A889BAECF56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B17BCF6-F85B-6934-7BC4-25B309F48A1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0D28C67-D949-3964-2621-77FC084B15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4F8FF1B-87A2-B478-0099-28CEED580D7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B6D7544-9D10-5C06-CB08-E2522BF4F31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A1402F5-5067-10F9-6510-6451543E17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3A715C1-1990-1EAB-59D8-DF0634C8A70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DBB578B-E101-7D5C-2D3A-63E46D0D8632}"/>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E48FBD4-37B6-5D94-5609-FFC3067B9B1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E817C468-5C4B-2063-F4D8-2B52F78E1E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685B1C-5731-AD82-73FE-A409CC316D9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95ABEC5-34B4-CC88-D095-8731CF8483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14767D2E-E748-C0DE-D203-DAC7E37779A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8284B6F-8768-6CDB-086E-9DD157BE90C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A46CF73-D845-26FE-F668-3765030F9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 name="Picture 30" descr="U&#10;&#10;AI-generated content may be incorrect.">
            <a:extLst>
              <a:ext uri="{FF2B5EF4-FFF2-40B4-BE49-F238E27FC236}">
                <a16:creationId xmlns:a16="http://schemas.microsoft.com/office/drawing/2014/main" id="{619A4923-089D-583E-6C40-B7DF862494DA}"/>
              </a:ext>
            </a:extLst>
          </p:cNvPr>
          <p:cNvPicPr>
            <a:picLocks noChangeAspect="1"/>
          </p:cNvPicPr>
          <p:nvPr/>
        </p:nvPicPr>
        <p:blipFill>
          <a:blip r:embed="rId3"/>
          <a:stretch>
            <a:fillRect/>
          </a:stretch>
        </p:blipFill>
        <p:spPr>
          <a:xfrm>
            <a:off x="482272" y="1159808"/>
            <a:ext cx="3150459" cy="2795645"/>
          </a:xfrm>
          <a:prstGeom prst="rect">
            <a:avLst/>
          </a:prstGeom>
        </p:spPr>
      </p:pic>
      <p:sp>
        <p:nvSpPr>
          <p:cNvPr id="3" name="Content Placeholder 20">
            <a:extLst>
              <a:ext uri="{FF2B5EF4-FFF2-40B4-BE49-F238E27FC236}">
                <a16:creationId xmlns:a16="http://schemas.microsoft.com/office/drawing/2014/main" id="{5533A80D-CE1E-5DFF-9544-F9C1CEE81720}"/>
              </a:ext>
            </a:extLst>
          </p:cNvPr>
          <p:cNvSpPr txBox="1">
            <a:spLocks/>
          </p:cNvSpPr>
          <p:nvPr/>
        </p:nvSpPr>
        <p:spPr bwMode="auto">
          <a:xfrm>
            <a:off x="328889" y="3886200"/>
            <a:ext cx="8436568"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a:t>The analytical form  of  𝜂(𝜁) the original curve can also be drawn as the envelope of the straight lines that have the slope </a:t>
            </a:r>
            <a:r>
              <a:rPr lang="en-IN" sz="2400" i="1" kern="0" dirty="0" err="1"/>
              <a:t>dU</a:t>
            </a:r>
            <a:r>
              <a:rPr lang="en-IN" sz="2400" i="1" kern="0" dirty="0"/>
              <a:t>/</a:t>
            </a:r>
            <a:r>
              <a:rPr lang="en-IN" sz="2400" i="1" kern="0" dirty="0" err="1"/>
              <a:t>dS</a:t>
            </a:r>
            <a:r>
              <a:rPr lang="en-IN" sz="2400" kern="0" dirty="0"/>
              <a:t> while passing through each point [</a:t>
            </a:r>
            <a:r>
              <a:rPr lang="en-IN" sz="2400" i="1" kern="0" dirty="0"/>
              <a:t>S, f(S)</a:t>
            </a:r>
            <a:r>
              <a:rPr lang="en-IN" sz="2400" kern="0" dirty="0"/>
              <a:t>]. </a:t>
            </a:r>
          </a:p>
          <a:p>
            <a:r>
              <a:rPr lang="en-IN" sz="2400" kern="0" dirty="0"/>
              <a:t>The curve can be drawn by means of tangent lines.</a:t>
            </a:r>
          </a:p>
          <a:p>
            <a:endParaRPr lang="en-IN" sz="2400" kern="0" dirty="0"/>
          </a:p>
        </p:txBody>
      </p:sp>
      <p:pic>
        <p:nvPicPr>
          <p:cNvPr id="30" name="Picture 29" descr="The image appears to be a graph or diagram displaying a mathematical relationship, possibly a phase diagram or a plot involving variables such as R, U, R', dU, and dS, with an angle (tan 1) mentioned, and a scale marked from 0 to 10.&#10;&#10;AI-generated content may be incorrect.">
            <a:extLst>
              <a:ext uri="{FF2B5EF4-FFF2-40B4-BE49-F238E27FC236}">
                <a16:creationId xmlns:a16="http://schemas.microsoft.com/office/drawing/2014/main" id="{688BAD65-A523-5BAD-7BD2-3C7B0C9FCC6C}"/>
              </a:ext>
            </a:extLst>
          </p:cNvPr>
          <p:cNvPicPr>
            <a:picLocks noChangeAspect="1"/>
          </p:cNvPicPr>
          <p:nvPr/>
        </p:nvPicPr>
        <p:blipFill>
          <a:blip r:embed="rId4"/>
          <a:stretch>
            <a:fillRect/>
          </a:stretch>
        </p:blipFill>
        <p:spPr>
          <a:xfrm>
            <a:off x="1820137" y="1144610"/>
            <a:ext cx="6203831" cy="5315194"/>
          </a:xfrm>
          <a:prstGeom prst="rect">
            <a:avLst/>
          </a:prstGeom>
        </p:spPr>
      </p:pic>
    </p:spTree>
    <p:extLst>
      <p:ext uri="{BB962C8B-B14F-4D97-AF65-F5344CB8AC3E}">
        <p14:creationId xmlns:p14="http://schemas.microsoft.com/office/powerpoint/2010/main" val="147461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circle(in)">
                                      <p:cBhvr>
                                        <p:cTn id="17"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86BBC-676D-46CF-C384-7EC20E221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68230-D797-B7CD-0F92-313F52F06E06}"/>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E73C5BF0-73B2-4658-E11A-CA2409B925C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CDC097E-D056-182D-A369-5275669A5DF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106D2425-74DE-61B4-3ECE-6A590FCF6EAF}"/>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F03618AC-E658-5799-F217-5413DAD45A2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192744D-BEC4-306E-E32E-06FC76BCF0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BAE9240-37C7-66D8-31F9-4CF22A1430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65773BE-1D25-BF27-84DA-B73155ABDC3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9DFBB92-DC83-6762-D0AA-71EAB167EA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325A836-A4E0-E885-1C9D-028F20CC87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1A6E893-10F7-4E35-4154-C92007A4011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9C26740-F373-B759-D520-C3DEA9D6CF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FEFD3AC-76D8-3190-9FCB-0C0BD29F0C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BBA1E7F-0942-CDEF-5297-BCBBFD093B0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661687D-8F53-542E-7EBA-796904E9099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E36A47F-A506-A92B-4585-5273CE11645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E2B3707-77DA-FE99-167D-A2DE14C4F8F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983C25D-75D4-18AA-8A67-B257C9C11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0">
            <a:extLst>
              <a:ext uri="{FF2B5EF4-FFF2-40B4-BE49-F238E27FC236}">
                <a16:creationId xmlns:a16="http://schemas.microsoft.com/office/drawing/2014/main" id="{28A97038-81FA-52C6-05BA-C9792FF5BB31}"/>
              </a:ext>
            </a:extLst>
          </p:cNvPr>
          <p:cNvSpPr txBox="1">
            <a:spLocks/>
          </p:cNvSpPr>
          <p:nvPr/>
        </p:nvSpPr>
        <p:spPr bwMode="auto">
          <a:xfrm>
            <a:off x="228601" y="1197028"/>
            <a:ext cx="4876800" cy="424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dirty="0"/>
              <a:t>To “describe” the curve means to vary the intercept on the ordinate (𝜂) in a certain way relative to the slope of each line (𝜁).</a:t>
            </a:r>
          </a:p>
          <a:p>
            <a:r>
              <a:rPr lang="en-IN" sz="2400" dirty="0"/>
              <a:t>The original curve will emerges as the envelope of tangent lines.</a:t>
            </a:r>
          </a:p>
          <a:p>
            <a:r>
              <a:rPr lang="en-IN" sz="2400" dirty="0"/>
              <a:t>This special relation between 𝜂 and 𝜁 is the condition that each straight line that passes through point </a:t>
            </a:r>
            <a:r>
              <a:rPr lang="en-IN" sz="2400" kern="0" dirty="0"/>
              <a:t>[</a:t>
            </a:r>
            <a:r>
              <a:rPr lang="en-IN" sz="2400" i="1" kern="0" dirty="0"/>
              <a:t>S, f(S)</a:t>
            </a:r>
            <a:r>
              <a:rPr lang="en-IN" sz="2400" kern="0" dirty="0"/>
              <a:t>] must be tangent to original curve </a:t>
            </a:r>
            <a:r>
              <a:rPr lang="en-IN" sz="2400" i="1" kern="0" dirty="0"/>
              <a:t>U = f(S)</a:t>
            </a:r>
            <a:r>
              <a:rPr lang="en-IN" sz="2400" kern="0" dirty="0"/>
              <a:t>.</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D7A949F-0A52-3257-88A8-65495C4A90A7}"/>
                  </a:ext>
                </a:extLst>
              </p:cNvPr>
              <p:cNvSpPr txBox="1"/>
              <p:nvPr/>
            </p:nvSpPr>
            <p:spPr>
              <a:xfrm>
                <a:off x="3937388" y="5042533"/>
                <a:ext cx="2566664" cy="701410"/>
              </a:xfrm>
              <a:prstGeom prst="rect">
                <a:avLst/>
              </a:prstGeom>
              <a:noFill/>
            </p:spPr>
            <p:txBody>
              <a:bodyPr wrap="none" lIns="0" tIns="0" rIns="0" bIns="0" rtlCol="0">
                <a:spAutoFit/>
              </a:bodyPr>
              <a:lstStyle/>
              <a:p>
                <a:pPr/>
                <a14:m>
                  <m:oMathPara xmlns:m="http://schemas.openxmlformats.org/officeDocument/2006/math">
                    <m:oMath>
                      <m:r>
                        <a:rPr lang="en-IN" b="0" i="1" smtClean="0">
                          <a:latin typeface="Cambria Math" panose="02040503050406030204" pitchFamily="18" charset="0"/>
                        </a:rPr>
                        <m:t>𝑈</m:t>
                      </m:r>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𝑑𝑈</m:t>
                          </m:r>
                        </m:num>
                        <m:den>
                          <m:r>
                            <a:rPr lang="en-IN" b="0" i="1" smtClean="0">
                              <a:latin typeface="Cambria Math" panose="02040503050406030204" pitchFamily="18" charset="0"/>
                            </a:rPr>
                            <m:t>𝑑𝑆</m:t>
                          </m:r>
                        </m:den>
                      </m:f>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rPr>
                        <m:t>𝑆</m:t>
                      </m:r>
                      <m:r>
                        <a:rPr lang="en-IN" b="0" i="1" smtClean="0">
                          <a:latin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𝜂</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𝜁</m:t>
                          </m:r>
                        </m:e>
                      </m:d>
                    </m:oMath>
                  </m:oMathPara>
                </a14:m>
                <a:endParaRPr lang="en-IN" dirty="0"/>
              </a:p>
            </p:txBody>
          </p:sp>
        </mc:Choice>
        <mc:Fallback xmlns="">
          <p:sp>
            <p:nvSpPr>
              <p:cNvPr id="21" name="TextBox 20">
                <a:extLst>
                  <a:ext uri="{FF2B5EF4-FFF2-40B4-BE49-F238E27FC236}">
                    <a16:creationId xmlns:a16="http://schemas.microsoft.com/office/drawing/2014/main" id="{8D7A949F-0A52-3257-88A8-65495C4A90A7}"/>
                  </a:ext>
                </a:extLst>
              </p:cNvPr>
              <p:cNvSpPr txBox="1">
                <a:spLocks noRot="1" noChangeAspect="1" noMove="1" noResize="1" noEditPoints="1" noAdjustHandles="1" noChangeArrowheads="1" noChangeShapeType="1" noTextEdit="1"/>
              </p:cNvSpPr>
              <p:nvPr/>
            </p:nvSpPr>
            <p:spPr>
              <a:xfrm>
                <a:off x="3937388" y="5042533"/>
                <a:ext cx="2566664" cy="701410"/>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DDE7C14-27B6-9D12-1A13-A85A6DEDF963}"/>
                  </a:ext>
                </a:extLst>
              </p:cNvPr>
              <p:cNvSpPr txBox="1"/>
              <p:nvPr/>
            </p:nvSpPr>
            <p:spPr>
              <a:xfrm>
                <a:off x="3878974" y="5943600"/>
                <a:ext cx="2452851" cy="369332"/>
              </a:xfrm>
              <a:prstGeom prst="rect">
                <a:avLst/>
              </a:prstGeom>
              <a:noFill/>
            </p:spPr>
            <p:txBody>
              <a:bodyPr wrap="none" lIns="0" tIns="0" rIns="0" bIns="0" rtlCol="0">
                <a:spAutoFit/>
              </a:bodyPr>
              <a:lstStyle/>
              <a:p>
                <a:pPr/>
                <a14:m>
                  <m:oMathPara xmlns:m="http://schemas.openxmlformats.org/officeDocument/2006/math">
                    <m:oMath>
                      <m:r>
                        <a:rPr lang="en-IN" i="1" smtClean="0">
                          <a:latin typeface="Cambria Math" panose="02040503050406030204" pitchFamily="18" charset="0"/>
                          <a:ea typeface="Cambria Math" panose="02040503050406030204" pitchFamily="18" charset="0"/>
                        </a:rPr>
                        <m:t>𝜂</m:t>
                      </m:r>
                      <m:d>
                        <m:dPr>
                          <m:ctrlPr>
                            <a:rPr lang="en-IN" i="1">
                              <a:latin typeface="Cambria Math" panose="02040503050406030204" pitchFamily="18" charset="0"/>
                              <a:ea typeface="Cambria Math" panose="02040503050406030204" pitchFamily="18" charset="0"/>
                            </a:rPr>
                          </m:ctrlPr>
                        </m:dPr>
                        <m:e>
                          <m:r>
                            <a:rPr lang="en-IN" i="1">
                              <a:latin typeface="Cambria Math" panose="02040503050406030204" pitchFamily="18" charset="0"/>
                              <a:ea typeface="Cambria Math" panose="02040503050406030204" pitchFamily="18" charset="0"/>
                            </a:rPr>
                            <m:t>𝜁</m:t>
                          </m:r>
                        </m:e>
                      </m:d>
                      <m:r>
                        <a:rPr lang="en-IN" i="1">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rPr>
                        <m:t>=</m:t>
                      </m:r>
                      <m:r>
                        <a:rPr lang="en-IN" b="0" i="1" smtClean="0">
                          <a:latin typeface="Cambria Math" panose="02040503050406030204" pitchFamily="18" charset="0"/>
                        </a:rPr>
                        <m:t>𝑈</m:t>
                      </m:r>
                      <m:d>
                        <m:dPr>
                          <m:ctrlPr>
                            <a:rPr lang="en-IN" b="0" i="1" smtClean="0">
                              <a:latin typeface="Cambria Math" panose="02040503050406030204" pitchFamily="18" charset="0"/>
                            </a:rPr>
                          </m:ctrlPr>
                        </m:dPr>
                        <m:e>
                          <m:r>
                            <a:rPr lang="en-IN" b="0" i="1" smtClean="0">
                              <a:latin typeface="Cambria Math" panose="02040503050406030204" pitchFamily="18" charset="0"/>
                            </a:rPr>
                            <m:t>𝑆</m:t>
                          </m:r>
                        </m:e>
                      </m:d>
                      <m:r>
                        <a:rPr lang="en-IN" b="0" i="1" smtClean="0">
                          <a:latin typeface="Cambria Math" panose="02040503050406030204" pitchFamily="18" charset="0"/>
                        </a:rPr>
                        <m:t>−</m:t>
                      </m:r>
                      <m:r>
                        <a:rPr lang="en-IN" i="1">
                          <a:latin typeface="Cambria Math" panose="02040503050406030204" pitchFamily="18" charset="0"/>
                          <a:ea typeface="Cambria Math" panose="02040503050406030204" pitchFamily="18" charset="0"/>
                        </a:rPr>
                        <m:t>𝜁</m:t>
                      </m:r>
                      <m:r>
                        <a:rPr lang="en-IN" b="0" i="1" smtClean="0">
                          <a:latin typeface="Cambria Math" panose="02040503050406030204" pitchFamily="18" charset="0"/>
                          <a:ea typeface="Cambria Math" panose="02040503050406030204" pitchFamily="18" charset="0"/>
                        </a:rPr>
                        <m:t>𝑆</m:t>
                      </m:r>
                    </m:oMath>
                  </m:oMathPara>
                </a14:m>
                <a:endParaRPr lang="en-IN" dirty="0"/>
              </a:p>
            </p:txBody>
          </p:sp>
        </mc:Choice>
        <mc:Fallback xmlns="">
          <p:sp>
            <p:nvSpPr>
              <p:cNvPr id="23" name="TextBox 22">
                <a:extLst>
                  <a:ext uri="{FF2B5EF4-FFF2-40B4-BE49-F238E27FC236}">
                    <a16:creationId xmlns:a16="http://schemas.microsoft.com/office/drawing/2014/main" id="{CDDE7C14-27B6-9D12-1A13-A85A6DEDF963}"/>
                  </a:ext>
                </a:extLst>
              </p:cNvPr>
              <p:cNvSpPr txBox="1">
                <a:spLocks noRot="1" noChangeAspect="1" noMove="1" noResize="1" noEditPoints="1" noAdjustHandles="1" noChangeArrowheads="1" noChangeShapeType="1" noTextEdit="1"/>
              </p:cNvSpPr>
              <p:nvPr/>
            </p:nvSpPr>
            <p:spPr>
              <a:xfrm>
                <a:off x="3878974" y="5943600"/>
                <a:ext cx="2452851" cy="369332"/>
              </a:xfrm>
              <a:prstGeom prst="rect">
                <a:avLst/>
              </a:prstGeom>
              <a:blipFill>
                <a:blip r:embed="rId5"/>
                <a:stretch>
                  <a:fillRect l="-2481" r="-1985" b="-34426"/>
                </a:stretch>
              </a:blipFill>
            </p:spPr>
            <p:txBody>
              <a:bodyPr/>
              <a:lstStyle/>
              <a:p>
                <a:r>
                  <a:rPr lang="en-IN">
                    <a:noFill/>
                  </a:rPr>
                  <a:t> </a:t>
                </a:r>
              </a:p>
            </p:txBody>
          </p:sp>
        </mc:Fallback>
      </mc:AlternateContent>
      <p:pic>
        <p:nvPicPr>
          <p:cNvPr id="24" name="Picture 23" descr="The image appears to be a scientific or mathematical diagram featuring various symbols and equations, such as 'U', 'R', 'dU', 'dS', 'x', 'S', 'tan', and 'O'. It may be illustrating a relationship or a formula, possibly in thermodynamics or physics, but without further context or a legend, it's hard to provide a more specific description.&#10;&#10;AI-generated content may be incorrect.">
            <a:extLst>
              <a:ext uri="{FF2B5EF4-FFF2-40B4-BE49-F238E27FC236}">
                <a16:creationId xmlns:a16="http://schemas.microsoft.com/office/drawing/2014/main" id="{A60550BE-C617-B464-6198-FFD896C339A3}"/>
              </a:ext>
            </a:extLst>
          </p:cNvPr>
          <p:cNvPicPr>
            <a:picLocks noChangeAspect="1"/>
          </p:cNvPicPr>
          <p:nvPr/>
        </p:nvPicPr>
        <p:blipFill>
          <a:blip r:embed="rId6"/>
          <a:stretch>
            <a:fillRect/>
          </a:stretch>
        </p:blipFill>
        <p:spPr>
          <a:xfrm>
            <a:off x="5081014" y="1143000"/>
            <a:ext cx="3882193" cy="3719894"/>
          </a:xfrm>
          <a:prstGeom prst="rect">
            <a:avLst/>
          </a:prstGeom>
        </p:spPr>
      </p:pic>
      <p:cxnSp>
        <p:nvCxnSpPr>
          <p:cNvPr id="26" name="Straight Connector 25">
            <a:extLst>
              <a:ext uri="{FF2B5EF4-FFF2-40B4-BE49-F238E27FC236}">
                <a16:creationId xmlns:a16="http://schemas.microsoft.com/office/drawing/2014/main" id="{028B1048-3538-963F-ADD3-FC81318B8235}"/>
              </a:ext>
            </a:extLst>
          </p:cNvPr>
          <p:cNvCxnSpPr>
            <a:cxnSpLocks/>
          </p:cNvCxnSpPr>
          <p:nvPr/>
        </p:nvCxnSpPr>
        <p:spPr bwMode="auto">
          <a:xfrm flipV="1">
            <a:off x="5486400" y="3002947"/>
            <a:ext cx="1905000" cy="807053"/>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017483-5B09-2940-642D-AA4F8E3742F2}"/>
              </a:ext>
            </a:extLst>
          </p:cNvPr>
          <p:cNvCxnSpPr>
            <a:cxnSpLocks/>
          </p:cNvCxnSpPr>
          <p:nvPr/>
        </p:nvCxnSpPr>
        <p:spPr bwMode="auto">
          <a:xfrm flipV="1">
            <a:off x="5791200" y="1577673"/>
            <a:ext cx="3124199" cy="3327258"/>
          </a:xfrm>
          <a:prstGeom prst="line">
            <a:avLst/>
          </a:prstGeom>
          <a:solidFill>
            <a:schemeClr val="accent1"/>
          </a:solidFill>
          <a:ln w="38100" cap="flat" cmpd="sng" algn="ctr">
            <a:solidFill>
              <a:srgbClr val="92D050"/>
            </a:solidFill>
            <a:prstDash val="solid"/>
            <a:round/>
            <a:headEnd type="none" w="med" len="med"/>
            <a:tailEnd type="none" w="med" len="med"/>
          </a:ln>
          <a:effectLst/>
        </p:spPr>
      </p:cxnSp>
    </p:spTree>
    <p:extLst>
      <p:ext uri="{BB962C8B-B14F-4D97-AF65-F5344CB8AC3E}">
        <p14:creationId xmlns:p14="http://schemas.microsoft.com/office/powerpoint/2010/main" val="36057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BFBF5-438A-D9A7-DCB0-CA02E1E70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17F5E-656C-D5BF-4526-C47B81141324}"/>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F085D2BD-5F59-D2A0-22F6-E5E897AB4E2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950A989-B4B1-665B-36CC-E17E38265B8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34026D4-4041-2747-2FFB-5014468DDC7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97F32A49-E2F7-C14C-00C8-56BC7AE1973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12F16F7-CAF6-20AE-224E-6557EA3ECA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F6AA82F-EC66-018B-6496-B987A8894D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1FEFA88-B594-D785-3D64-84BA441CB51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933E275-3EAC-E1A4-ECDF-1A9ECA7A244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00AAE3D-FC36-0B2D-2FA9-3449611BFE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A977CA0-D814-E247-5444-8B836FAD84B2}"/>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0160E58E-2D47-C5F8-8A50-F94369B4D0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012AC1A-788E-96FB-B327-CC73B18B082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E79FD1C-B49C-F526-94D2-455D26FBCE3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B7E6941-CBA7-B11A-3128-39B41D25D7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B867402-5A79-2577-74C4-D5FBF643F9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8DF45C1-C0B5-B928-6AED-0FCBB6EC528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86A8FC0-62E2-5B4C-915C-70EB7DCDA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20">
            <a:extLst>
              <a:ext uri="{FF2B5EF4-FFF2-40B4-BE49-F238E27FC236}">
                <a16:creationId xmlns:a16="http://schemas.microsoft.com/office/drawing/2014/main" id="{DF89E0C6-6063-B41F-CB01-FE3B38F9C157}"/>
              </a:ext>
            </a:extLst>
          </p:cNvPr>
          <p:cNvSpPr>
            <a:spLocks noGrp="1"/>
          </p:cNvSpPr>
          <p:nvPr>
            <p:ph idx="1"/>
          </p:nvPr>
        </p:nvSpPr>
        <p:spPr>
          <a:xfrm>
            <a:off x="499970" y="1818905"/>
            <a:ext cx="7772400" cy="829455"/>
          </a:xfrm>
        </p:spPr>
        <p:txBody>
          <a:bodyPr/>
          <a:lstStyle/>
          <a:p>
            <a:r>
              <a:rPr lang="en-IN" sz="2400" dirty="0"/>
              <a:t>Eliminate </a:t>
            </a:r>
            <a:r>
              <a:rPr lang="en-IN" sz="2400" i="1" dirty="0"/>
              <a:t>S</a:t>
            </a:r>
            <a:r>
              <a:rPr lang="en-IN" sz="2400" dirty="0"/>
              <a:t> from above equations yields the new function 𝜂 = 𝜂(𝜁), which is shown as</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E4B4B9A-66B0-A510-1906-0C35BB96D59A}"/>
                  </a:ext>
                </a:extLst>
              </p:cNvPr>
              <p:cNvSpPr txBox="1"/>
              <p:nvPr/>
            </p:nvSpPr>
            <p:spPr>
              <a:xfrm>
                <a:off x="3421111" y="1375848"/>
                <a:ext cx="2452851" cy="369332"/>
              </a:xfrm>
              <a:prstGeom prst="rect">
                <a:avLst/>
              </a:prstGeom>
              <a:noFill/>
            </p:spPr>
            <p:txBody>
              <a:bodyPr wrap="none" lIns="0" tIns="0" rIns="0" bIns="0" rtlCol="0">
                <a:spAutoFit/>
              </a:bodyPr>
              <a:lstStyle/>
              <a:p>
                <a:pPr/>
                <a14:m>
                  <m:oMathPara xmlns:m="http://schemas.openxmlformats.org/officeDocument/2006/math">
                    <m:oMath>
                      <m:r>
                        <a:rPr lang="en-IN" i="1" smtClean="0">
                          <a:latin typeface="Cambria Math" panose="02040503050406030204" pitchFamily="18" charset="0"/>
                          <a:ea typeface="Cambria Math" panose="02040503050406030204" pitchFamily="18" charset="0"/>
                        </a:rPr>
                        <m:t>𝜂</m:t>
                      </m:r>
                      <m:d>
                        <m:dPr>
                          <m:ctrlPr>
                            <a:rPr lang="en-IN" i="1">
                              <a:latin typeface="Cambria Math" panose="02040503050406030204" pitchFamily="18" charset="0"/>
                              <a:ea typeface="Cambria Math" panose="02040503050406030204" pitchFamily="18" charset="0"/>
                            </a:rPr>
                          </m:ctrlPr>
                        </m:dPr>
                        <m:e>
                          <m:r>
                            <a:rPr lang="en-IN" i="1">
                              <a:latin typeface="Cambria Math" panose="02040503050406030204" pitchFamily="18" charset="0"/>
                              <a:ea typeface="Cambria Math" panose="02040503050406030204" pitchFamily="18" charset="0"/>
                            </a:rPr>
                            <m:t>𝜁</m:t>
                          </m:r>
                        </m:e>
                      </m:d>
                      <m:r>
                        <a:rPr lang="en-IN" i="1">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rPr>
                        <m:t>=</m:t>
                      </m:r>
                      <m:r>
                        <a:rPr lang="en-IN" b="0" i="1" smtClean="0">
                          <a:latin typeface="Cambria Math" panose="02040503050406030204" pitchFamily="18" charset="0"/>
                        </a:rPr>
                        <m:t>𝑈</m:t>
                      </m:r>
                      <m:d>
                        <m:dPr>
                          <m:ctrlPr>
                            <a:rPr lang="en-IN" b="0" i="1" smtClean="0">
                              <a:latin typeface="Cambria Math" panose="02040503050406030204" pitchFamily="18" charset="0"/>
                            </a:rPr>
                          </m:ctrlPr>
                        </m:dPr>
                        <m:e>
                          <m:r>
                            <a:rPr lang="en-IN" b="0" i="1" smtClean="0">
                              <a:latin typeface="Cambria Math" panose="02040503050406030204" pitchFamily="18" charset="0"/>
                            </a:rPr>
                            <m:t>𝑆</m:t>
                          </m:r>
                        </m:e>
                      </m:d>
                      <m:r>
                        <a:rPr lang="en-IN" b="0" i="1" smtClean="0">
                          <a:latin typeface="Cambria Math" panose="02040503050406030204" pitchFamily="18" charset="0"/>
                        </a:rPr>
                        <m:t>−</m:t>
                      </m:r>
                      <m:r>
                        <a:rPr lang="en-IN" i="1">
                          <a:latin typeface="Cambria Math" panose="02040503050406030204" pitchFamily="18" charset="0"/>
                          <a:ea typeface="Cambria Math" panose="02040503050406030204" pitchFamily="18" charset="0"/>
                        </a:rPr>
                        <m:t>𝜁</m:t>
                      </m:r>
                      <m:r>
                        <a:rPr lang="en-IN" b="0" i="1" smtClean="0">
                          <a:latin typeface="Cambria Math" panose="02040503050406030204" pitchFamily="18" charset="0"/>
                          <a:ea typeface="Cambria Math" panose="02040503050406030204" pitchFamily="18" charset="0"/>
                        </a:rPr>
                        <m:t>𝑆</m:t>
                      </m:r>
                    </m:oMath>
                  </m:oMathPara>
                </a14:m>
                <a:endParaRPr lang="en-IN" dirty="0"/>
              </a:p>
            </p:txBody>
          </p:sp>
        </mc:Choice>
        <mc:Fallback xmlns="">
          <p:sp>
            <p:nvSpPr>
              <p:cNvPr id="24" name="TextBox 23">
                <a:extLst>
                  <a:ext uri="{FF2B5EF4-FFF2-40B4-BE49-F238E27FC236}">
                    <a16:creationId xmlns:a16="http://schemas.microsoft.com/office/drawing/2014/main" id="{CE4B4B9A-66B0-A510-1906-0C35BB96D59A}"/>
                  </a:ext>
                </a:extLst>
              </p:cNvPr>
              <p:cNvSpPr txBox="1">
                <a:spLocks noRot="1" noChangeAspect="1" noMove="1" noResize="1" noEditPoints="1" noAdjustHandles="1" noChangeArrowheads="1" noChangeShapeType="1" noTextEdit="1"/>
              </p:cNvSpPr>
              <p:nvPr/>
            </p:nvSpPr>
            <p:spPr>
              <a:xfrm>
                <a:off x="3421111" y="1375848"/>
                <a:ext cx="2452851" cy="369332"/>
              </a:xfrm>
              <a:prstGeom prst="rect">
                <a:avLst/>
              </a:prstGeom>
              <a:blipFill>
                <a:blip r:embed="rId3"/>
                <a:stretch>
                  <a:fillRect l="-2481" r="-1985" b="-36667"/>
                </a:stretch>
              </a:blipFill>
            </p:spPr>
            <p:txBody>
              <a:bodyPr/>
              <a:lstStyle/>
              <a:p>
                <a:r>
                  <a:rPr lang="en-IN">
                    <a:noFill/>
                  </a:rPr>
                  <a:t> </a:t>
                </a:r>
              </a:p>
            </p:txBody>
          </p:sp>
        </mc:Fallback>
      </mc:AlternateContent>
      <p:pic>
        <p:nvPicPr>
          <p:cNvPr id="26" name="Picture 25" descr="The image depicts a graph with a curve representing a function, including labeled points such as R, n(3), and R&#10;&#10;AI-generated content may be incorrect.">
            <a:extLst>
              <a:ext uri="{FF2B5EF4-FFF2-40B4-BE49-F238E27FC236}">
                <a16:creationId xmlns:a16="http://schemas.microsoft.com/office/drawing/2014/main" id="{3F94D9F7-E1D0-6295-CB55-DB11E6D7FE98}"/>
              </a:ext>
            </a:extLst>
          </p:cNvPr>
          <p:cNvPicPr>
            <a:picLocks noChangeAspect="1"/>
          </p:cNvPicPr>
          <p:nvPr/>
        </p:nvPicPr>
        <p:blipFill>
          <a:blip r:embed="rId4"/>
          <a:stretch>
            <a:fillRect/>
          </a:stretch>
        </p:blipFill>
        <p:spPr>
          <a:xfrm>
            <a:off x="437226" y="2833797"/>
            <a:ext cx="4260187" cy="3441503"/>
          </a:xfrm>
          <a:prstGeom prst="rect">
            <a:avLst/>
          </a:prstGeom>
        </p:spPr>
      </p:pic>
      <p:sp>
        <p:nvSpPr>
          <p:cNvPr id="28" name="TextBox 27">
            <a:extLst>
              <a:ext uri="{FF2B5EF4-FFF2-40B4-BE49-F238E27FC236}">
                <a16:creationId xmlns:a16="http://schemas.microsoft.com/office/drawing/2014/main" id="{F2BFA092-68BA-493D-C7A0-1BF487FDB1A4}"/>
              </a:ext>
            </a:extLst>
          </p:cNvPr>
          <p:cNvSpPr txBox="1"/>
          <p:nvPr/>
        </p:nvSpPr>
        <p:spPr>
          <a:xfrm>
            <a:off x="3483879" y="2657141"/>
            <a:ext cx="5257800" cy="1200329"/>
          </a:xfrm>
          <a:prstGeom prst="rect">
            <a:avLst/>
          </a:prstGeom>
          <a:noFill/>
        </p:spPr>
        <p:txBody>
          <a:bodyPr wrap="square">
            <a:spAutoFit/>
          </a:bodyPr>
          <a:lstStyle/>
          <a:p>
            <a:r>
              <a:rPr lang="en-IN" dirty="0"/>
              <a:t>The elimination is possible as long as the new variable 𝜁 is not independent of </a:t>
            </a:r>
            <a:r>
              <a:rPr lang="en-IN" i="1" dirty="0"/>
              <a:t>S.</a:t>
            </a:r>
          </a:p>
          <a:p>
            <a:r>
              <a:rPr lang="en-IN" dirty="0"/>
              <a:t>That is, when</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BA82BDE-D601-BD0A-3922-72773AE9437B}"/>
                  </a:ext>
                </a:extLst>
              </p:cNvPr>
              <p:cNvSpPr txBox="1"/>
              <p:nvPr/>
            </p:nvSpPr>
            <p:spPr>
              <a:xfrm>
                <a:off x="5334000" y="3783474"/>
                <a:ext cx="2614562" cy="741293"/>
              </a:xfrm>
              <a:prstGeom prst="rect">
                <a:avLst/>
              </a:prstGeom>
              <a:noFill/>
            </p:spPr>
            <p:txBody>
              <a:bodyPr wrap="none" lIns="0" tIns="0" rIns="0" bIns="0" rtlCol="0">
                <a:spAutoFit/>
              </a:bodyPr>
              <a:lstStyle/>
              <a:p>
                <a:pPr/>
                <a14:m>
                  <m:oMathPara xmlns:m="http://schemas.openxmlformats.org/officeDocument/2006/math">
                    <m:oMath>
                      <m:f>
                        <m:fPr>
                          <m:ctrlPr>
                            <a:rPr lang="en-IN" b="0" i="1" smtClean="0">
                              <a:latin typeface="Cambria Math" panose="02040503050406030204" pitchFamily="18" charset="0"/>
                            </a:rPr>
                          </m:ctrlPr>
                        </m:fPr>
                        <m:num>
                          <m:r>
                            <a:rPr lang="en-IN" b="0" i="1" smtClean="0">
                              <a:latin typeface="Cambria Math" panose="02040503050406030204" pitchFamily="18" charset="0"/>
                            </a:rPr>
                            <m:t>𝑑</m:t>
                          </m:r>
                          <m:r>
                            <a:rPr lang="en-IN" b="0" i="1" smtClean="0">
                              <a:latin typeface="Cambria Math" panose="02040503050406030204" pitchFamily="18" charset="0"/>
                              <a:ea typeface="Cambria Math" panose="02040503050406030204" pitchFamily="18" charset="0"/>
                            </a:rPr>
                            <m:t>𝜁</m:t>
                          </m:r>
                        </m:num>
                        <m:den>
                          <m:r>
                            <a:rPr lang="en-IN" b="0" i="1" smtClean="0">
                              <a:latin typeface="Cambria Math" panose="02040503050406030204" pitchFamily="18" charset="0"/>
                            </a:rPr>
                            <m:t>𝑑𝑆</m:t>
                          </m:r>
                        </m:den>
                      </m:f>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0 </m:t>
                      </m:r>
                      <m:r>
                        <a:rPr lang="en-IN" b="0" i="1" smtClean="0">
                          <a:latin typeface="Cambria Math" panose="02040503050406030204" pitchFamily="18" charset="0"/>
                          <a:ea typeface="Cambria Math" panose="02040503050406030204" pitchFamily="18" charset="0"/>
                        </a:rPr>
                        <m:t>𝑜𝑟</m:t>
                      </m:r>
                      <m:r>
                        <a:rPr lang="en-IN" b="0" i="1" smtClean="0">
                          <a:latin typeface="Cambria Math" panose="02040503050406030204" pitchFamily="18" charset="0"/>
                          <a:ea typeface="Cambria Math" panose="02040503050406030204" pitchFamily="18" charset="0"/>
                        </a:rPr>
                        <m:t> </m:t>
                      </m:r>
                      <m:f>
                        <m:fPr>
                          <m:ctrlPr>
                            <a:rPr lang="en-IN" b="0" i="1" smtClean="0">
                              <a:latin typeface="Cambria Math" panose="02040503050406030204" pitchFamily="18" charset="0"/>
                              <a:ea typeface="Cambria Math" panose="02040503050406030204" pitchFamily="18" charset="0"/>
                            </a:rPr>
                          </m:ctrlPr>
                        </m:fPr>
                        <m:num>
                          <m:sSup>
                            <m:sSupPr>
                              <m:ctrlPr>
                                <a:rPr lang="en-IN" b="0"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𝑑</m:t>
                              </m:r>
                            </m:e>
                            <m:sup>
                              <m:r>
                                <a:rPr lang="en-IN" b="0" i="1" smtClean="0">
                                  <a:latin typeface="Cambria Math" panose="02040503050406030204" pitchFamily="18" charset="0"/>
                                  <a:ea typeface="Cambria Math" panose="02040503050406030204" pitchFamily="18" charset="0"/>
                                </a:rPr>
                                <m:t>2</m:t>
                              </m:r>
                            </m:sup>
                          </m:sSup>
                          <m:r>
                            <a:rPr lang="en-IN" b="0" i="1" smtClean="0">
                              <a:latin typeface="Cambria Math" panose="02040503050406030204" pitchFamily="18" charset="0"/>
                              <a:ea typeface="Cambria Math" panose="02040503050406030204" pitchFamily="18" charset="0"/>
                            </a:rPr>
                            <m:t>𝑈</m:t>
                          </m:r>
                        </m:num>
                        <m:den>
                          <m:r>
                            <a:rPr lang="en-IN" b="0" i="1" smtClean="0">
                              <a:latin typeface="Cambria Math" panose="02040503050406030204" pitchFamily="18" charset="0"/>
                              <a:ea typeface="Cambria Math" panose="02040503050406030204" pitchFamily="18" charset="0"/>
                            </a:rPr>
                            <m:t>𝑑</m:t>
                          </m:r>
                          <m:sSup>
                            <m:sSupPr>
                              <m:ctrlPr>
                                <a:rPr lang="en-IN" b="0"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𝑠</m:t>
                              </m:r>
                            </m:e>
                            <m:sup>
                              <m:r>
                                <a:rPr lang="en-IN" b="0" i="1" smtClean="0">
                                  <a:latin typeface="Cambria Math" panose="02040503050406030204" pitchFamily="18" charset="0"/>
                                  <a:ea typeface="Cambria Math" panose="02040503050406030204" pitchFamily="18" charset="0"/>
                                </a:rPr>
                                <m:t>2</m:t>
                              </m:r>
                            </m:sup>
                          </m:sSup>
                        </m:den>
                      </m:f>
                      <m:r>
                        <a:rPr lang="en-IN" b="0" i="1" smtClean="0">
                          <a:latin typeface="Cambria Math" panose="02040503050406030204" pitchFamily="18" charset="0"/>
                          <a:ea typeface="Cambria Math" panose="02040503050406030204" pitchFamily="18" charset="0"/>
                        </a:rPr>
                        <m:t>≠0</m:t>
                      </m:r>
                    </m:oMath>
                  </m:oMathPara>
                </a14:m>
                <a:endParaRPr lang="en-IN" dirty="0"/>
              </a:p>
            </p:txBody>
          </p:sp>
        </mc:Choice>
        <mc:Fallback xmlns="">
          <p:sp>
            <p:nvSpPr>
              <p:cNvPr id="29" name="TextBox 28">
                <a:extLst>
                  <a:ext uri="{FF2B5EF4-FFF2-40B4-BE49-F238E27FC236}">
                    <a16:creationId xmlns:a16="http://schemas.microsoft.com/office/drawing/2014/main" id="{0BA82BDE-D601-BD0A-3922-72773AE9437B}"/>
                  </a:ext>
                </a:extLst>
              </p:cNvPr>
              <p:cNvSpPr txBox="1">
                <a:spLocks noRot="1" noChangeAspect="1" noMove="1" noResize="1" noEditPoints="1" noAdjustHandles="1" noChangeArrowheads="1" noChangeShapeType="1" noTextEdit="1"/>
              </p:cNvSpPr>
              <p:nvPr/>
            </p:nvSpPr>
            <p:spPr>
              <a:xfrm>
                <a:off x="5334000" y="3783474"/>
                <a:ext cx="2614562" cy="741293"/>
              </a:xfrm>
              <a:prstGeom prst="rect">
                <a:avLst/>
              </a:prstGeom>
              <a:blipFill>
                <a:blip r:embed="rId5"/>
                <a:stretch>
                  <a:fillRect/>
                </a:stretch>
              </a:blipFill>
            </p:spPr>
            <p:txBody>
              <a:bodyPr/>
              <a:lstStyle/>
              <a:p>
                <a:r>
                  <a:rPr lang="en-IN">
                    <a:noFill/>
                  </a:rPr>
                  <a:t> </a:t>
                </a:r>
              </a:p>
            </p:txBody>
          </p:sp>
        </mc:Fallback>
      </mc:AlternateContent>
      <p:sp>
        <p:nvSpPr>
          <p:cNvPr id="31" name="TextBox 30">
            <a:extLst>
              <a:ext uri="{FF2B5EF4-FFF2-40B4-BE49-F238E27FC236}">
                <a16:creationId xmlns:a16="http://schemas.microsoft.com/office/drawing/2014/main" id="{67346402-DAF9-9DBE-FB1C-2B586C73EDD9}"/>
              </a:ext>
            </a:extLst>
          </p:cNvPr>
          <p:cNvSpPr txBox="1"/>
          <p:nvPr/>
        </p:nvSpPr>
        <p:spPr>
          <a:xfrm>
            <a:off x="348416" y="5521146"/>
            <a:ext cx="8546439" cy="1200329"/>
          </a:xfrm>
          <a:prstGeom prst="rect">
            <a:avLst/>
          </a:prstGeom>
          <a:solidFill>
            <a:schemeClr val="bg1"/>
          </a:solidFill>
        </p:spPr>
        <p:txBody>
          <a:bodyPr wrap="square">
            <a:spAutoFit/>
          </a:bodyPr>
          <a:lstStyle/>
          <a:p>
            <a:r>
              <a:rPr lang="en-IN" dirty="0"/>
              <a:t>If the original function is a straight line, </a:t>
            </a:r>
            <a:r>
              <a:rPr lang="en-IN" i="1" dirty="0"/>
              <a:t>d</a:t>
            </a:r>
            <a:r>
              <a:rPr lang="en-IN" i="1" baseline="30000" dirty="0"/>
              <a:t>2</a:t>
            </a:r>
            <a:r>
              <a:rPr lang="en-IN" i="1" dirty="0"/>
              <a:t>U∕dS</a:t>
            </a:r>
            <a:r>
              <a:rPr lang="en-IN" i="1" baseline="30000" dirty="0"/>
              <a:t>2 </a:t>
            </a:r>
            <a:r>
              <a:rPr lang="en-IN" i="1" dirty="0"/>
              <a:t>= 0</a:t>
            </a:r>
            <a:r>
              <a:rPr lang="en-IN" dirty="0"/>
              <a:t>, the tangents would fall on top of each other and the entire [</a:t>
            </a:r>
            <a:r>
              <a:rPr lang="en-IN" i="1" dirty="0"/>
              <a:t>U, f(S)</a:t>
            </a:r>
            <a:r>
              <a:rPr lang="en-IN" dirty="0"/>
              <a:t>]curve would collapse into a single point in the 𝜁–𝜂 plane.</a:t>
            </a:r>
          </a:p>
        </p:txBody>
      </p:sp>
    </p:spTree>
    <p:extLst>
      <p:ext uri="{BB962C8B-B14F-4D97-AF65-F5344CB8AC3E}">
        <p14:creationId xmlns:p14="http://schemas.microsoft.com/office/powerpoint/2010/main" val="21979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circle(in)">
                                      <p:cBhvr>
                                        <p:cTn id="12" dur="12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8" grpId="0"/>
      <p:bldP spid="29" grpId="0"/>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D1C85-7C31-F4CB-17EC-2AC0CDAE8F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23939-3942-558D-190C-778BA7611D21}"/>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468AB8DF-75DA-DBE8-470A-2838A33BE35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00C54CC-441D-8086-1B60-03AD6F858CD2}"/>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5772654-7C3D-DA8E-891B-A3ECE5DCA46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9104789A-F8A2-32C0-D3B0-37333A7293E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B17FC725-0BC9-FA1A-361F-80A8BEBCF6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19904CC-BE0A-8239-8982-EBD68A9F4C0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A547CED-1215-7B0B-E390-5A428191178C}"/>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1BC719B-3040-C764-91A5-FB5367381BE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85E933A-D9AB-F72D-D605-F4D360FDC8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E9EBCC8-DD25-297C-3320-EE0CF6DBA92C}"/>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BB47C6C-BF08-8530-8CD6-76B5FB5D67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DD3F44B2-7B1F-A736-BC7A-93EB4885AC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28568C5-9122-0B69-EACF-3150B9C424E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6616C7A-DFFC-B6AB-3D98-76813187F7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0CB6F3C4-9BBA-535B-FBAA-519C2A99D5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683689A-35EA-3555-1FB8-15B3003BBE3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DFAF7901-6413-8B29-C8AB-6B2804A534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0138F40E-04D8-2BA0-1BCE-9A641D5A566B}"/>
              </a:ext>
            </a:extLst>
          </p:cNvPr>
          <p:cNvSpPr>
            <a:spLocks noGrp="1"/>
          </p:cNvSpPr>
          <p:nvPr>
            <p:ph idx="1"/>
          </p:nvPr>
        </p:nvSpPr>
        <p:spPr/>
        <p:txBody>
          <a:bodyPr/>
          <a:lstStyle/>
          <a:p>
            <a:r>
              <a:rPr lang="en-IN" sz="2400" dirty="0"/>
              <a:t>In this extreme, to each (𝜁,𝜂) would correspond more than one point in the </a:t>
            </a:r>
            <a:r>
              <a:rPr lang="en-IN" sz="2400" i="1" dirty="0"/>
              <a:t>U–S</a:t>
            </a:r>
            <a:r>
              <a:rPr lang="en-IN" sz="2400" dirty="0"/>
              <a:t> plane, and the 𝜂(𝜁) does not exist. </a:t>
            </a:r>
          </a:p>
          <a:p>
            <a:r>
              <a:rPr lang="en-IN" sz="2400" dirty="0"/>
              <a:t>It turns out that in simple system the condition is satisfied as long as the equilibrium is stable. </a:t>
            </a:r>
          </a:p>
          <a:p>
            <a:r>
              <a:rPr lang="en-IN" sz="2400" dirty="0"/>
              <a:t>The function 𝜂(𝜁) is the Legendre transform of </a:t>
            </a:r>
            <a:r>
              <a:rPr lang="en-IN" sz="2400" i="1" dirty="0"/>
              <a:t>U=f(S) </a:t>
            </a:r>
            <a:r>
              <a:rPr lang="en-IN" sz="2400" dirty="0"/>
              <a:t>or any </a:t>
            </a:r>
            <a:r>
              <a:rPr lang="en-IN" sz="2400" i="1" dirty="0"/>
              <a:t>y(x)</a:t>
            </a:r>
            <a:r>
              <a:rPr lang="en-IN" sz="2400" dirty="0"/>
              <a:t>. </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FC63AEF-E5B5-CFAC-9911-2A3106E188C3}"/>
                  </a:ext>
                </a:extLst>
              </p:cNvPr>
              <p:cNvSpPr txBox="1"/>
              <p:nvPr/>
            </p:nvSpPr>
            <p:spPr>
              <a:xfrm>
                <a:off x="3450622" y="1158217"/>
                <a:ext cx="1194943" cy="741293"/>
              </a:xfrm>
              <a:prstGeom prst="rect">
                <a:avLst/>
              </a:prstGeom>
              <a:noFill/>
            </p:spPr>
            <p:txBody>
              <a:bodyPr wrap="none" lIns="0" tIns="0" rIns="0" bIns="0" rtlCol="0">
                <a:spAutoFit/>
              </a:bodyPr>
              <a:lstStyle/>
              <a:p>
                <a:pPr/>
                <a14:m>
                  <m:oMathPara xmlns:m="http://schemas.openxmlformats.org/officeDocument/2006/math">
                    <m:oMath>
                      <m:f>
                        <m:fPr>
                          <m:ctrlPr>
                            <a:rPr lang="en-IN" b="0" i="1" smtClean="0">
                              <a:latin typeface="Cambria Math" panose="02040503050406030204" pitchFamily="18" charset="0"/>
                            </a:rPr>
                          </m:ctrlPr>
                        </m:fPr>
                        <m:num>
                          <m:sSup>
                            <m:sSupPr>
                              <m:ctrlPr>
                                <a:rPr lang="en-IN" b="0" i="1" smtClean="0">
                                  <a:latin typeface="Cambria Math" panose="02040503050406030204" pitchFamily="18" charset="0"/>
                                </a:rPr>
                              </m:ctrlPr>
                            </m:sSupPr>
                            <m:e>
                              <m:r>
                                <a:rPr lang="en-IN" b="0" i="1" smtClean="0">
                                  <a:latin typeface="Cambria Math" panose="02040503050406030204" pitchFamily="18" charset="0"/>
                                </a:rPr>
                                <m:t>𝑑</m:t>
                              </m:r>
                            </m:e>
                            <m:sup>
                              <m:r>
                                <a:rPr lang="en-IN" b="0" i="1" smtClean="0">
                                  <a:latin typeface="Cambria Math" panose="02040503050406030204" pitchFamily="18" charset="0"/>
                                </a:rPr>
                                <m:t>2</m:t>
                              </m:r>
                            </m:sup>
                          </m:sSup>
                          <m:r>
                            <a:rPr lang="en-IN" b="0" i="1" smtClean="0">
                              <a:latin typeface="Cambria Math" panose="02040503050406030204" pitchFamily="18" charset="0"/>
                            </a:rPr>
                            <m:t>𝑈</m:t>
                          </m:r>
                        </m:num>
                        <m:den>
                          <m:r>
                            <a:rPr lang="en-IN" b="0" i="1" smtClean="0">
                              <a:latin typeface="Cambria Math" panose="02040503050406030204" pitchFamily="18" charset="0"/>
                            </a:rPr>
                            <m:t>𝑑</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𝑆</m:t>
                              </m:r>
                            </m:e>
                            <m:sup>
                              <m:r>
                                <a:rPr lang="en-IN" b="0" i="1" smtClean="0">
                                  <a:latin typeface="Cambria Math" panose="02040503050406030204" pitchFamily="18" charset="0"/>
                                </a:rPr>
                                <m:t>2</m:t>
                              </m:r>
                            </m:sup>
                          </m:sSup>
                        </m:den>
                      </m:f>
                      <m:r>
                        <a:rPr lang="en-IN" b="0" i="1" smtClean="0">
                          <a:latin typeface="Cambria Math" panose="02040503050406030204" pitchFamily="18" charset="0"/>
                        </a:rPr>
                        <m:t>=0</m:t>
                      </m:r>
                    </m:oMath>
                  </m:oMathPara>
                </a14:m>
                <a:endParaRPr lang="en-IN" dirty="0"/>
              </a:p>
            </p:txBody>
          </p:sp>
        </mc:Choice>
        <mc:Fallback xmlns="">
          <p:sp>
            <p:nvSpPr>
              <p:cNvPr id="23" name="TextBox 22">
                <a:extLst>
                  <a:ext uri="{FF2B5EF4-FFF2-40B4-BE49-F238E27FC236}">
                    <a16:creationId xmlns:a16="http://schemas.microsoft.com/office/drawing/2014/main" id="{8FC63AEF-E5B5-CFAC-9911-2A3106E188C3}"/>
                  </a:ext>
                </a:extLst>
              </p:cNvPr>
              <p:cNvSpPr txBox="1">
                <a:spLocks noRot="1" noChangeAspect="1" noMove="1" noResize="1" noEditPoints="1" noAdjustHandles="1" noChangeArrowheads="1" noChangeShapeType="1" noTextEdit="1"/>
              </p:cNvSpPr>
              <p:nvPr/>
            </p:nvSpPr>
            <p:spPr>
              <a:xfrm>
                <a:off x="3450622" y="1158217"/>
                <a:ext cx="1194943" cy="741293"/>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87128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2824B-F6EF-3DE0-2692-A45E5EEF6346}"/>
            </a:ext>
          </a:extLst>
        </p:cNvPr>
        <p:cNvGrpSpPr/>
        <p:nvPr/>
      </p:nvGrpSpPr>
      <p:grpSpPr>
        <a:xfrm>
          <a:off x="0" y="0"/>
          <a:ext cx="0" cy="0"/>
          <a:chOff x="0" y="0"/>
          <a:chExt cx="0" cy="0"/>
        </a:xfrm>
      </p:grpSpPr>
      <p:pic>
        <p:nvPicPr>
          <p:cNvPr id="24" name="Picture 23" descr="The image appears to be a graph or diagram displaying a mathematical relationship, possibly a phase diagram or a plot involving variables such as R, U, R', dU, and dS, with an angle (tan 1) mentioned, and a scale marked from 0 to 10.&#10;&#10;AI-generated content may be incorrect.">
            <a:extLst>
              <a:ext uri="{FF2B5EF4-FFF2-40B4-BE49-F238E27FC236}">
                <a16:creationId xmlns:a16="http://schemas.microsoft.com/office/drawing/2014/main" id="{14EC70FE-C6F1-B896-AC76-FA6305A98B3A}"/>
              </a:ext>
            </a:extLst>
          </p:cNvPr>
          <p:cNvPicPr>
            <a:picLocks noChangeAspect="1"/>
          </p:cNvPicPr>
          <p:nvPr/>
        </p:nvPicPr>
        <p:blipFill>
          <a:blip r:embed="rId2"/>
          <a:stretch>
            <a:fillRect/>
          </a:stretch>
        </p:blipFill>
        <p:spPr>
          <a:xfrm>
            <a:off x="3276508" y="1401022"/>
            <a:ext cx="2926330" cy="2507162"/>
          </a:xfrm>
          <a:prstGeom prst="rect">
            <a:avLst/>
          </a:prstGeom>
        </p:spPr>
      </p:pic>
      <p:sp>
        <p:nvSpPr>
          <p:cNvPr id="2" name="Title 1">
            <a:extLst>
              <a:ext uri="{FF2B5EF4-FFF2-40B4-BE49-F238E27FC236}">
                <a16:creationId xmlns:a16="http://schemas.microsoft.com/office/drawing/2014/main" id="{C1CFD95A-428B-6FE8-7ACE-E0628EC2439A}"/>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44BF39B1-10B9-5584-CFA3-532CB41A5B1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84245B4-8F4B-D9BF-350F-EA2B7588E01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6D55DCF-4EA4-35D0-7DB7-B4951A97CA87}"/>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EB80027-917B-D436-C628-CDAEB09588D5}"/>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4275D1C-0D17-A8FE-7E36-2CEDF0D6227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B928C99-5578-C58D-5A0F-CA6F7A91A6D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46EA6D3-9264-14C7-0B48-116EF17D512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DEAB503-AD24-C176-C81E-DAA155E898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CAAB755-5C77-190E-2BA7-27C106131D2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AC3CC0F-310D-CE0F-47EE-B112740A241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D15C9748-A112-ACB4-9681-52D4C2A96E1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4E3BE999-D4E6-A274-4533-B14112F0C5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68D4CF8-5BDF-BA89-1EDD-8A7B68DB84A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A4157EF9-F983-9EC3-AAAD-43163AC9846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9BE0BF5-B284-6385-032B-68D1A4E7D7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9E4DA2AE-653E-9D21-EDD7-311318A2BD4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556A7BC-0BC9-A896-EAA1-EA39330E54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3537C7F5-D38D-DF39-F263-2EC0BA30AC25}"/>
              </a:ext>
            </a:extLst>
          </p:cNvPr>
          <p:cNvSpPr>
            <a:spLocks noGrp="1"/>
          </p:cNvSpPr>
          <p:nvPr>
            <p:ph idx="1"/>
          </p:nvPr>
        </p:nvSpPr>
        <p:spPr>
          <a:xfrm>
            <a:off x="533400" y="4321122"/>
            <a:ext cx="8305800" cy="1698678"/>
          </a:xfrm>
        </p:spPr>
        <p:txBody>
          <a:bodyPr/>
          <a:lstStyle/>
          <a:p>
            <a:r>
              <a:rPr lang="en-IN" sz="2400" dirty="0"/>
              <a:t>The  functions are exact.</a:t>
            </a:r>
          </a:p>
          <a:p>
            <a:r>
              <a:rPr lang="en-IN" sz="2400" dirty="0"/>
              <a:t> Although graphically (and also analytically) </a:t>
            </a:r>
            <a:r>
              <a:rPr lang="en-IN" sz="2400" i="1" dirty="0"/>
              <a:t>U(S)</a:t>
            </a:r>
            <a:r>
              <a:rPr lang="en-IN" sz="2400" dirty="0"/>
              <a:t> and </a:t>
            </a:r>
            <a:r>
              <a:rPr lang="en-IN" sz="2400" i="1" dirty="0"/>
              <a:t>𝜂(𝜁)</a:t>
            </a:r>
            <a:r>
              <a:rPr lang="en-IN" sz="2400" dirty="0"/>
              <a:t> can be quite different.</a:t>
            </a:r>
          </a:p>
          <a:p>
            <a:r>
              <a:rPr lang="en-IN" sz="2400" dirty="0"/>
              <a:t>But they do represent same system.</a:t>
            </a:r>
          </a:p>
        </p:txBody>
      </p:sp>
      <p:pic>
        <p:nvPicPr>
          <p:cNvPr id="22" name="Picture 21" descr="U&#10;&#10;AI-generated content may be incorrect.">
            <a:extLst>
              <a:ext uri="{FF2B5EF4-FFF2-40B4-BE49-F238E27FC236}">
                <a16:creationId xmlns:a16="http://schemas.microsoft.com/office/drawing/2014/main" id="{D37B75BC-3212-ADC2-DCFB-5D47ED2BCB8C}"/>
              </a:ext>
            </a:extLst>
          </p:cNvPr>
          <p:cNvPicPr>
            <a:picLocks noChangeAspect="1"/>
          </p:cNvPicPr>
          <p:nvPr/>
        </p:nvPicPr>
        <p:blipFill>
          <a:blip r:embed="rId4"/>
          <a:stretch>
            <a:fillRect/>
          </a:stretch>
        </p:blipFill>
        <p:spPr>
          <a:xfrm>
            <a:off x="244907" y="1308674"/>
            <a:ext cx="3150459" cy="2795645"/>
          </a:xfrm>
          <a:prstGeom prst="rect">
            <a:avLst/>
          </a:prstGeom>
        </p:spPr>
      </p:pic>
      <p:pic>
        <p:nvPicPr>
          <p:cNvPr id="26" name="Picture 25" descr="The image depicts a graph with a curve representing a function, including labeled points such as R, n(3), and R&#10;&#10;AI-generated content may be incorrect.">
            <a:extLst>
              <a:ext uri="{FF2B5EF4-FFF2-40B4-BE49-F238E27FC236}">
                <a16:creationId xmlns:a16="http://schemas.microsoft.com/office/drawing/2014/main" id="{1B50C69A-1594-B59D-E67A-71F07B8BAA0D}"/>
              </a:ext>
            </a:extLst>
          </p:cNvPr>
          <p:cNvPicPr>
            <a:picLocks noChangeAspect="1"/>
          </p:cNvPicPr>
          <p:nvPr/>
        </p:nvPicPr>
        <p:blipFill>
          <a:blip r:embed="rId5"/>
          <a:stretch>
            <a:fillRect/>
          </a:stretch>
        </p:blipFill>
        <p:spPr>
          <a:xfrm>
            <a:off x="5969312" y="1332273"/>
            <a:ext cx="3103579" cy="2507161"/>
          </a:xfrm>
          <a:prstGeom prst="rect">
            <a:avLst/>
          </a:prstGeom>
        </p:spPr>
      </p:pic>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080A8147-6610-332A-6EDF-F190DF663E1D}"/>
                  </a:ext>
                </a:extLst>
              </p14:cNvPr>
              <p14:cNvContentPartPr/>
              <p14:nvPr/>
            </p14:nvContentPartPr>
            <p14:xfrm>
              <a:off x="3371760" y="1694160"/>
              <a:ext cx="4269600" cy="2128320"/>
            </p14:xfrm>
          </p:contentPart>
        </mc:Choice>
        <mc:Fallback xmlns="">
          <p:pic>
            <p:nvPicPr>
              <p:cNvPr id="21" name="Ink 20">
                <a:extLst>
                  <a:ext uri="{FF2B5EF4-FFF2-40B4-BE49-F238E27FC236}">
                    <a16:creationId xmlns:a16="http://schemas.microsoft.com/office/drawing/2014/main" id="{080A8147-6610-332A-6EDF-F190DF663E1D}"/>
                  </a:ext>
                </a:extLst>
              </p:cNvPr>
              <p:cNvPicPr/>
              <p:nvPr/>
            </p:nvPicPr>
            <p:blipFill>
              <a:blip r:embed="rId7"/>
              <a:stretch>
                <a:fillRect/>
              </a:stretch>
            </p:blipFill>
            <p:spPr>
              <a:xfrm>
                <a:off x="3362400" y="1684800"/>
                <a:ext cx="4288320" cy="2147040"/>
              </a:xfrm>
              <a:prstGeom prst="rect">
                <a:avLst/>
              </a:prstGeom>
            </p:spPr>
          </p:pic>
        </mc:Fallback>
      </mc:AlternateContent>
    </p:spTree>
    <p:extLst>
      <p:ext uri="{BB962C8B-B14F-4D97-AF65-F5344CB8AC3E}">
        <p14:creationId xmlns:p14="http://schemas.microsoft.com/office/powerpoint/2010/main" val="158166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xit" presetSubtype="1" fill="hold" nodeType="clickEffect">
                                  <p:stCondLst>
                                    <p:cond delay="0"/>
                                  </p:stCondLst>
                                  <p:childTnLst>
                                    <p:animEffect transition="out" filter="wheel(1)">
                                      <p:cBhvr>
                                        <p:cTn id="21" dur="1000"/>
                                        <p:tgtEl>
                                          <p:spTgt spid="24"/>
                                        </p:tgtEl>
                                      </p:cBhvr>
                                    </p:animEffect>
                                    <p:set>
                                      <p:cBhvr>
                                        <p:cTn id="22"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FBCE4-31D8-9BA5-06D9-BB3151996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E3E97-F325-D648-7C09-47ADCBA5517B}"/>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A4F17A1C-6842-9836-6E18-6E2AAD77C38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F22D3CB-353D-D9C6-4268-2190854F2FF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E0CEE1D8-03CC-CFD9-7CB6-2D753448817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2D72E5DB-EE24-DCD2-3377-2D57F68BEE1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D1B6F96-CFE5-FAC7-0290-71FD90F44E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8146D76-5363-914F-44FA-7881E1550B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8AA9444-B881-80C1-FF0E-577E3F639D99}"/>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808DE76-E2ED-A5FC-1B42-D599189D704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4187CF8-2BD3-EE54-B422-D425348CB5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0ACE2CA-651B-9B09-2790-B15AFAEFE29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B76BDAB-E7AD-E074-D222-C5D3ED9FE01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D904FF9-9F24-15EF-2CB5-C5FD6D7E18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74EF92A1-00D4-4389-3A50-CDC92877650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788640D-E3FC-AC3D-E8F7-2851AAC129C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ABE1982-20D0-76DC-B913-2B33777A8F7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60A6910-D823-D453-0792-7467FC769E0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36D544A-B451-B9BE-6E52-B21E3437B2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2CA139E2-322B-21F0-0EDE-0C5E9E9933AC}"/>
                  </a:ext>
                </a:extLst>
              </p:cNvPr>
              <p:cNvSpPr>
                <a:spLocks noGrp="1"/>
              </p:cNvSpPr>
              <p:nvPr>
                <p:ph idx="1"/>
              </p:nvPr>
            </p:nvSpPr>
            <p:spPr>
              <a:xfrm>
                <a:off x="289212" y="1040638"/>
                <a:ext cx="8518525" cy="3296278"/>
              </a:xfrm>
            </p:spPr>
            <p:txBody>
              <a:bodyPr/>
              <a:lstStyle/>
              <a:p>
                <a:r>
                  <a:rPr lang="en-IN" sz="2400" dirty="0"/>
                  <a:t>The original relation and its Legendre transform contain the same information. </a:t>
                </a:r>
              </a:p>
              <a:p>
                <a:r>
                  <a:rPr lang="en-IN" sz="2400" dirty="0"/>
                  <a:t>Analytically, the transformation is to eliminate </a:t>
                </a:r>
                <a:r>
                  <a:rPr lang="en-IN" sz="2400" i="1" dirty="0"/>
                  <a:t>S</a:t>
                </a:r>
                <a:r>
                  <a:rPr lang="en-IN" sz="2400" dirty="0"/>
                  <a:t> and </a:t>
                </a:r>
                <a:r>
                  <a:rPr lang="en-IN" sz="2400" i="1" dirty="0"/>
                  <a:t>U</a:t>
                </a:r>
                <a:r>
                  <a:rPr lang="en-IN" sz="2400" dirty="0"/>
                  <a:t> as variables. </a:t>
                </a:r>
              </a:p>
              <a:p>
                <a:r>
                  <a:rPr lang="en-IN" sz="2400" dirty="0"/>
                  <a:t>One distinguishing feature of this transformation is that by applying it one more time to the Legendre transform to 𝜂(𝜁), we recover the original function </a:t>
                </a:r>
                <a:r>
                  <a:rPr lang="en-IN" sz="2400" i="1" dirty="0"/>
                  <a:t>f(S)</a:t>
                </a:r>
                <a:r>
                  <a:rPr lang="en-IN" sz="2400" dirty="0"/>
                  <a:t>. </a:t>
                </a:r>
              </a:p>
              <a:p>
                <a:r>
                  <a:rPr lang="en-IN" sz="2400" dirty="0"/>
                  <a:t>If </a:t>
                </a:r>
                <a14:m>
                  <m:oMath xmlns:m="http://schemas.openxmlformats.org/officeDocument/2006/math">
                    <m:acc>
                      <m:accPr>
                        <m:chr m:val="̂"/>
                        <m:ctrlPr>
                          <a:rPr lang="en-IN" sz="2400" i="1" smtClean="0">
                            <a:latin typeface="Cambria Math" panose="02040503050406030204" pitchFamily="18" charset="0"/>
                            <a:ea typeface="Cambria Math" panose="02040503050406030204" pitchFamily="18" charset="0"/>
                          </a:rPr>
                        </m:ctrlPr>
                      </m:accPr>
                      <m:e>
                        <m:r>
                          <a:rPr lang="en-IN" sz="2400" i="1" smtClean="0">
                            <a:latin typeface="Cambria Math" panose="02040503050406030204" pitchFamily="18" charset="0"/>
                            <a:ea typeface="Cambria Math" panose="02040503050406030204" pitchFamily="18" charset="0"/>
                          </a:rPr>
                          <m:t>𝜂</m:t>
                        </m:r>
                      </m:e>
                    </m:acc>
                    <m:d>
                      <m:dPr>
                        <m:ctrlPr>
                          <a:rPr lang="en-IN" sz="2400" i="1" smtClean="0">
                            <a:latin typeface="Cambria Math" panose="02040503050406030204" pitchFamily="18" charset="0"/>
                            <a:ea typeface="Cambria Math" panose="02040503050406030204" pitchFamily="18" charset="0"/>
                          </a:rPr>
                        </m:ctrlPr>
                      </m:dPr>
                      <m:e>
                        <m:acc>
                          <m:accPr>
                            <m:chr m:val="̂"/>
                            <m:ctrlPr>
                              <a:rPr lang="en-IN" sz="2400" i="1" smtClean="0">
                                <a:latin typeface="Cambria Math" panose="02040503050406030204" pitchFamily="18" charset="0"/>
                                <a:ea typeface="Cambria Math" panose="02040503050406030204" pitchFamily="18" charset="0"/>
                              </a:rPr>
                            </m:ctrlPr>
                          </m:accPr>
                          <m:e>
                            <m:r>
                              <a:rPr lang="en-IN" sz="2400" i="1" smtClean="0">
                                <a:latin typeface="Cambria Math" panose="02040503050406030204" pitchFamily="18" charset="0"/>
                                <a:ea typeface="Cambria Math" panose="02040503050406030204" pitchFamily="18" charset="0"/>
                              </a:rPr>
                              <m:t>𝜁</m:t>
                            </m:r>
                          </m:e>
                        </m:acc>
                      </m:e>
                    </m:d>
                  </m:oMath>
                </a14:m>
                <a:r>
                  <a:rPr lang="en-IN" sz="2400" dirty="0"/>
                  <a:t> is the Legendre transform of 𝜂(𝜁),</a:t>
                </a:r>
              </a:p>
            </p:txBody>
          </p:sp>
        </mc:Choice>
        <mc:Fallback xmlns="">
          <p:sp>
            <p:nvSpPr>
              <p:cNvPr id="21" name="Content Placeholder 20">
                <a:extLst>
                  <a:ext uri="{FF2B5EF4-FFF2-40B4-BE49-F238E27FC236}">
                    <a16:creationId xmlns:a16="http://schemas.microsoft.com/office/drawing/2014/main" id="{2CA139E2-322B-21F0-0EDE-0C5E9E9933AC}"/>
                  </a:ext>
                </a:extLst>
              </p:cNvPr>
              <p:cNvSpPr>
                <a:spLocks noGrp="1" noRot="1" noChangeAspect="1" noMove="1" noResize="1" noEditPoints="1" noAdjustHandles="1" noChangeArrowheads="1" noChangeShapeType="1" noTextEdit="1"/>
              </p:cNvSpPr>
              <p:nvPr>
                <p:ph idx="1"/>
              </p:nvPr>
            </p:nvSpPr>
            <p:spPr>
              <a:xfrm>
                <a:off x="289212" y="1040638"/>
                <a:ext cx="8518525" cy="3296278"/>
              </a:xfrm>
              <a:blipFill>
                <a:blip r:embed="rId3"/>
                <a:stretch>
                  <a:fillRect l="-930" t="-1481" r="-1931" b="-3519"/>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B7CBD0A-A717-DFAB-9AE7-4A6F603C03A4}"/>
                  </a:ext>
                </a:extLst>
              </p:cNvPr>
              <p:cNvSpPr txBox="1"/>
              <p:nvPr/>
            </p:nvSpPr>
            <p:spPr>
              <a:xfrm>
                <a:off x="2773215" y="4280560"/>
                <a:ext cx="983923" cy="762260"/>
              </a:xfrm>
              <a:prstGeom prst="rect">
                <a:avLst/>
              </a:prstGeom>
              <a:noFill/>
            </p:spPr>
            <p:txBody>
              <a:bodyPr wrap="none" lIns="0" tIns="0" rIns="0" bIns="0" rtlCol="0">
                <a:spAutoFit/>
              </a:bodyPr>
              <a:lstStyle/>
              <a:p>
                <a:pPr/>
                <a14:m>
                  <m:oMathPara xmlns:m="http://schemas.openxmlformats.org/officeDocument/2006/math">
                    <m:oMath>
                      <m:acc>
                        <m:accPr>
                          <m:chr m:val="̂"/>
                          <m:ctrlPr>
                            <a:rPr lang="en-IN" i="1" smtClean="0">
                              <a:latin typeface="Cambria Math" panose="02040503050406030204" pitchFamily="18" charset="0"/>
                              <a:ea typeface="Cambria Math" panose="02040503050406030204" pitchFamily="18" charset="0"/>
                            </a:rPr>
                          </m:ctrlPr>
                        </m:accPr>
                        <m:e>
                          <m:r>
                            <a:rPr lang="en-IN" i="1" smtClean="0">
                              <a:latin typeface="Cambria Math" panose="02040503050406030204" pitchFamily="18" charset="0"/>
                              <a:ea typeface="Cambria Math" panose="02040503050406030204" pitchFamily="18" charset="0"/>
                            </a:rPr>
                            <m:t>𝜁</m:t>
                          </m:r>
                        </m:e>
                      </m:acc>
                      <m:r>
                        <a:rPr lang="en-IN" b="0" i="1" smtClean="0">
                          <a:latin typeface="Cambria Math" panose="02040503050406030204" pitchFamily="18" charset="0"/>
                        </a:rPr>
                        <m:t>=</m:t>
                      </m:r>
                      <m:f>
                        <m:fPr>
                          <m:ctrlPr>
                            <a:rPr lang="en-IN" b="0" i="1" smtClean="0">
                              <a:latin typeface="Cambria Math" panose="02040503050406030204" pitchFamily="18" charset="0"/>
                            </a:rPr>
                          </m:ctrlPr>
                        </m:fPr>
                        <m:num>
                          <m:r>
                            <a:rPr lang="en-IN" b="0" i="1" smtClean="0">
                              <a:latin typeface="Cambria Math" panose="02040503050406030204" pitchFamily="18" charset="0"/>
                            </a:rPr>
                            <m:t>𝑑</m:t>
                          </m:r>
                          <m:r>
                            <a:rPr lang="en-IN" b="0" i="1" smtClean="0">
                              <a:latin typeface="Cambria Math" panose="02040503050406030204" pitchFamily="18" charset="0"/>
                              <a:ea typeface="Cambria Math" panose="02040503050406030204" pitchFamily="18" charset="0"/>
                            </a:rPr>
                            <m:t>𝜂</m:t>
                          </m:r>
                        </m:num>
                        <m:den>
                          <m:r>
                            <a:rPr lang="en-IN" b="0" i="1" smtClean="0">
                              <a:latin typeface="Cambria Math" panose="02040503050406030204" pitchFamily="18" charset="0"/>
                            </a:rPr>
                            <m:t>𝑑</m:t>
                          </m:r>
                          <m:r>
                            <a:rPr lang="en-IN" b="0" i="1" smtClean="0">
                              <a:latin typeface="Cambria Math" panose="02040503050406030204" pitchFamily="18" charset="0"/>
                              <a:ea typeface="Cambria Math" panose="02040503050406030204" pitchFamily="18" charset="0"/>
                            </a:rPr>
                            <m:t>𝜁</m:t>
                          </m:r>
                        </m:den>
                      </m:f>
                    </m:oMath>
                  </m:oMathPara>
                </a14:m>
                <a:endParaRPr lang="en-IN" dirty="0"/>
              </a:p>
            </p:txBody>
          </p:sp>
        </mc:Choice>
        <mc:Fallback xmlns="">
          <p:sp>
            <p:nvSpPr>
              <p:cNvPr id="23" name="TextBox 22">
                <a:extLst>
                  <a:ext uri="{FF2B5EF4-FFF2-40B4-BE49-F238E27FC236}">
                    <a16:creationId xmlns:a16="http://schemas.microsoft.com/office/drawing/2014/main" id="{9B7CBD0A-A717-DFAB-9AE7-4A6F603C03A4}"/>
                  </a:ext>
                </a:extLst>
              </p:cNvPr>
              <p:cNvSpPr txBox="1">
                <a:spLocks noRot="1" noChangeAspect="1" noMove="1" noResize="1" noEditPoints="1" noAdjustHandles="1" noChangeArrowheads="1" noChangeShapeType="1" noTextEdit="1"/>
              </p:cNvSpPr>
              <p:nvPr/>
            </p:nvSpPr>
            <p:spPr>
              <a:xfrm>
                <a:off x="2773215" y="4280560"/>
                <a:ext cx="983923" cy="762260"/>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D9C83D0-87E6-4CE4-9210-0B67750618E1}"/>
                  </a:ext>
                </a:extLst>
              </p:cNvPr>
              <p:cNvSpPr txBox="1"/>
              <p:nvPr/>
            </p:nvSpPr>
            <p:spPr>
              <a:xfrm>
                <a:off x="4114800" y="4444028"/>
                <a:ext cx="1500924" cy="381964"/>
              </a:xfrm>
              <a:prstGeom prst="rect">
                <a:avLst/>
              </a:prstGeom>
              <a:noFill/>
            </p:spPr>
            <p:txBody>
              <a:bodyPr wrap="none" lIns="0" tIns="0" rIns="0" bIns="0" rtlCol="0">
                <a:spAutoFit/>
              </a:bodyPr>
              <a:lstStyle/>
              <a:p>
                <a:pPr/>
                <a14:m>
                  <m:oMathPara xmlns:m="http://schemas.openxmlformats.org/officeDocument/2006/math">
                    <m:oMath>
                      <m:acc>
                        <m:accPr>
                          <m:chr m:val="̂"/>
                          <m:ctrlPr>
                            <a:rPr lang="en-IN" i="1" smtClean="0">
                              <a:latin typeface="Cambria Math" panose="02040503050406030204" pitchFamily="18" charset="0"/>
                              <a:ea typeface="Cambria Math" panose="02040503050406030204" pitchFamily="18" charset="0"/>
                            </a:rPr>
                          </m:ctrlPr>
                        </m:accPr>
                        <m:e>
                          <m:r>
                            <a:rPr lang="en-IN" i="1" smtClean="0">
                              <a:latin typeface="Cambria Math" panose="02040503050406030204" pitchFamily="18" charset="0"/>
                              <a:ea typeface="Cambria Math" panose="02040503050406030204" pitchFamily="18" charset="0"/>
                            </a:rPr>
                            <m:t>𝜂</m:t>
                          </m:r>
                        </m:e>
                      </m:acc>
                      <m:r>
                        <a:rPr lang="en-IN" b="0" i="1" smtClean="0">
                          <a:latin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𝜂</m:t>
                      </m:r>
                      <m:r>
                        <a:rPr lang="en-IN" b="0" i="1" smtClean="0">
                          <a:latin typeface="Cambria Math" panose="02040503050406030204" pitchFamily="18" charset="0"/>
                          <a:ea typeface="Cambria Math" panose="02040503050406030204" pitchFamily="18" charset="0"/>
                        </a:rPr>
                        <m:t>−</m:t>
                      </m:r>
                      <m:acc>
                        <m:accPr>
                          <m:chr m:val="̂"/>
                          <m:ctrlPr>
                            <a:rPr lang="en-IN" b="0" i="1" smtClean="0">
                              <a:latin typeface="Cambria Math" panose="02040503050406030204" pitchFamily="18" charset="0"/>
                              <a:ea typeface="Cambria Math" panose="02040503050406030204" pitchFamily="18" charset="0"/>
                            </a:rPr>
                          </m:ctrlPr>
                        </m:accPr>
                        <m:e>
                          <m:r>
                            <a:rPr lang="en-IN" b="0" i="1" smtClean="0">
                              <a:latin typeface="Cambria Math" panose="02040503050406030204" pitchFamily="18" charset="0"/>
                              <a:ea typeface="Cambria Math" panose="02040503050406030204" pitchFamily="18" charset="0"/>
                            </a:rPr>
                            <m:t>𝜁</m:t>
                          </m:r>
                        </m:e>
                      </m:acc>
                      <m:r>
                        <a:rPr lang="en-IN" i="1" smtClean="0">
                          <a:latin typeface="Cambria Math" panose="02040503050406030204" pitchFamily="18" charset="0"/>
                          <a:ea typeface="Cambria Math" panose="02040503050406030204" pitchFamily="18" charset="0"/>
                        </a:rPr>
                        <m:t>𝜁</m:t>
                      </m:r>
                    </m:oMath>
                  </m:oMathPara>
                </a14:m>
                <a:endParaRPr lang="en-IN" dirty="0"/>
              </a:p>
            </p:txBody>
          </p:sp>
        </mc:Choice>
        <mc:Fallback xmlns="">
          <p:sp>
            <p:nvSpPr>
              <p:cNvPr id="24" name="TextBox 23">
                <a:extLst>
                  <a:ext uri="{FF2B5EF4-FFF2-40B4-BE49-F238E27FC236}">
                    <a16:creationId xmlns:a16="http://schemas.microsoft.com/office/drawing/2014/main" id="{CD9C83D0-87E6-4CE4-9210-0B67750618E1}"/>
                  </a:ext>
                </a:extLst>
              </p:cNvPr>
              <p:cNvSpPr txBox="1">
                <a:spLocks noRot="1" noChangeAspect="1" noMove="1" noResize="1" noEditPoints="1" noAdjustHandles="1" noChangeArrowheads="1" noChangeShapeType="1" noTextEdit="1"/>
              </p:cNvSpPr>
              <p:nvPr/>
            </p:nvSpPr>
            <p:spPr>
              <a:xfrm>
                <a:off x="4114800" y="4444028"/>
                <a:ext cx="1500924" cy="381964"/>
              </a:xfrm>
              <a:prstGeom prst="rect">
                <a:avLst/>
              </a:prstGeom>
              <a:blipFill>
                <a:blip r:embed="rId5"/>
                <a:stretch>
                  <a:fillRect/>
                </a:stretch>
              </a:blipFill>
            </p:spPr>
            <p:txBody>
              <a:bodyPr/>
              <a:lstStyle/>
              <a:p>
                <a:r>
                  <a:rPr lang="en-IN">
                    <a:noFill/>
                  </a:rPr>
                  <a:t> </a:t>
                </a:r>
              </a:p>
            </p:txBody>
          </p:sp>
        </mc:Fallback>
      </mc:AlternateContent>
      <p:sp>
        <p:nvSpPr>
          <p:cNvPr id="26" name="TextBox 25">
            <a:extLst>
              <a:ext uri="{FF2B5EF4-FFF2-40B4-BE49-F238E27FC236}">
                <a16:creationId xmlns:a16="http://schemas.microsoft.com/office/drawing/2014/main" id="{29670C08-E603-3018-F826-60420057920D}"/>
              </a:ext>
            </a:extLst>
          </p:cNvPr>
          <p:cNvSpPr txBox="1"/>
          <p:nvPr/>
        </p:nvSpPr>
        <p:spPr>
          <a:xfrm>
            <a:off x="379842" y="5020206"/>
            <a:ext cx="8302708" cy="461665"/>
          </a:xfrm>
          <a:prstGeom prst="rect">
            <a:avLst/>
          </a:prstGeom>
          <a:noFill/>
        </p:spPr>
        <p:txBody>
          <a:bodyPr wrap="square">
            <a:spAutoFit/>
          </a:bodyPr>
          <a:lstStyle/>
          <a:p>
            <a:r>
              <a:rPr lang="en-IN" dirty="0"/>
              <a:t>The derivative d𝜂∕d𝜁 is equal to −</a:t>
            </a:r>
            <a:r>
              <a:rPr lang="en-IN" i="1" dirty="0"/>
              <a:t>S</a:t>
            </a:r>
            <a:r>
              <a:rPr lang="en-IN" dirty="0"/>
              <a:t>; therefore, </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2E9B109-C89A-AAC7-D705-7638C8659A51}"/>
                  </a:ext>
                </a:extLst>
              </p:cNvPr>
              <p:cNvSpPr txBox="1"/>
              <p:nvPr/>
            </p:nvSpPr>
            <p:spPr>
              <a:xfrm>
                <a:off x="2983667" y="5558226"/>
                <a:ext cx="1033809" cy="381964"/>
              </a:xfrm>
              <a:prstGeom prst="rect">
                <a:avLst/>
              </a:prstGeom>
              <a:noFill/>
            </p:spPr>
            <p:txBody>
              <a:bodyPr wrap="none" lIns="0" tIns="0" rIns="0" bIns="0" rtlCol="0">
                <a:spAutoFit/>
              </a:bodyPr>
              <a:lstStyle/>
              <a:p>
                <a:pPr/>
                <a14:m>
                  <m:oMathPara xmlns:m="http://schemas.openxmlformats.org/officeDocument/2006/math">
                    <m:oMath>
                      <m:acc>
                        <m:accPr>
                          <m:chr m:val="̂"/>
                          <m:ctrlPr>
                            <a:rPr lang="en-IN" i="1" smtClean="0">
                              <a:latin typeface="Cambria Math" panose="02040503050406030204" pitchFamily="18" charset="0"/>
                              <a:ea typeface="Cambria Math" panose="02040503050406030204" pitchFamily="18" charset="0"/>
                            </a:rPr>
                          </m:ctrlPr>
                        </m:accPr>
                        <m:e>
                          <m:r>
                            <a:rPr lang="en-IN" i="1" smtClean="0">
                              <a:latin typeface="Cambria Math" panose="02040503050406030204" pitchFamily="18" charset="0"/>
                              <a:ea typeface="Cambria Math" panose="02040503050406030204" pitchFamily="18" charset="0"/>
                            </a:rPr>
                            <m:t>𝜁</m:t>
                          </m:r>
                        </m:e>
                      </m:acc>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𝑆</m:t>
                      </m:r>
                    </m:oMath>
                  </m:oMathPara>
                </a14:m>
                <a:endParaRPr lang="en-IN" dirty="0"/>
              </a:p>
            </p:txBody>
          </p:sp>
        </mc:Choice>
        <mc:Fallback xmlns="">
          <p:sp>
            <p:nvSpPr>
              <p:cNvPr id="30" name="TextBox 29">
                <a:extLst>
                  <a:ext uri="{FF2B5EF4-FFF2-40B4-BE49-F238E27FC236}">
                    <a16:creationId xmlns:a16="http://schemas.microsoft.com/office/drawing/2014/main" id="{C2E9B109-C89A-AAC7-D705-7638C8659A51}"/>
                  </a:ext>
                </a:extLst>
              </p:cNvPr>
              <p:cNvSpPr txBox="1">
                <a:spLocks noRot="1" noChangeAspect="1" noMove="1" noResize="1" noEditPoints="1" noAdjustHandles="1" noChangeArrowheads="1" noChangeShapeType="1" noTextEdit="1"/>
              </p:cNvSpPr>
              <p:nvPr/>
            </p:nvSpPr>
            <p:spPr>
              <a:xfrm>
                <a:off x="2983667" y="5558226"/>
                <a:ext cx="1033809" cy="381964"/>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E4CB4D5-D8A6-E94A-60D2-1248666C6569}"/>
                  </a:ext>
                </a:extLst>
              </p:cNvPr>
              <p:cNvSpPr txBox="1"/>
              <p:nvPr/>
            </p:nvSpPr>
            <p:spPr>
              <a:xfrm>
                <a:off x="4363715" y="5558226"/>
                <a:ext cx="1252009" cy="369332"/>
              </a:xfrm>
              <a:prstGeom prst="rect">
                <a:avLst/>
              </a:prstGeom>
              <a:noFill/>
            </p:spPr>
            <p:txBody>
              <a:bodyPr wrap="none" lIns="0" tIns="0" rIns="0" bIns="0" rtlCol="0">
                <a:spAutoFit/>
              </a:bodyPr>
              <a:lstStyle/>
              <a:p>
                <a:pPr/>
                <a14:m>
                  <m:oMathPara xmlns:m="http://schemas.openxmlformats.org/officeDocument/2006/math">
                    <m:oMath>
                      <m:acc>
                        <m:accPr>
                          <m:chr m:val="̂"/>
                          <m:ctrlPr>
                            <a:rPr lang="en-IN" i="1" smtClean="0">
                              <a:latin typeface="Cambria Math" panose="02040503050406030204" pitchFamily="18" charset="0"/>
                              <a:ea typeface="Cambria Math" panose="02040503050406030204" pitchFamily="18" charset="0"/>
                            </a:rPr>
                          </m:ctrlPr>
                        </m:accPr>
                        <m:e>
                          <m:r>
                            <a:rPr lang="en-IN" i="1" smtClean="0">
                              <a:latin typeface="Cambria Math" panose="02040503050406030204" pitchFamily="18" charset="0"/>
                              <a:ea typeface="Cambria Math" panose="02040503050406030204" pitchFamily="18" charset="0"/>
                            </a:rPr>
                            <m:t>𝜂</m:t>
                          </m:r>
                        </m:e>
                      </m:acc>
                      <m:r>
                        <a:rPr lang="en-IN" b="0" i="1" smtClean="0">
                          <a:latin typeface="Cambria Math" panose="02040503050406030204" pitchFamily="18" charset="0"/>
                        </a:rPr>
                        <m:t>=</m:t>
                      </m:r>
                      <m:r>
                        <a:rPr lang="en-IN" b="0" i="1" smtClean="0">
                          <a:latin typeface="Cambria Math" panose="02040503050406030204" pitchFamily="18" charset="0"/>
                        </a:rPr>
                        <m:t>𝑓</m:t>
                      </m:r>
                      <m:d>
                        <m:dPr>
                          <m:ctrlPr>
                            <a:rPr lang="en-IN" b="0" i="1" smtClean="0">
                              <a:latin typeface="Cambria Math" panose="02040503050406030204" pitchFamily="18" charset="0"/>
                            </a:rPr>
                          </m:ctrlPr>
                        </m:dPr>
                        <m:e>
                          <m:r>
                            <a:rPr lang="en-IN" b="0" i="1" smtClean="0">
                              <a:latin typeface="Cambria Math" panose="02040503050406030204" pitchFamily="18" charset="0"/>
                            </a:rPr>
                            <m:t>𝑆</m:t>
                          </m:r>
                        </m:e>
                      </m:d>
                    </m:oMath>
                  </m:oMathPara>
                </a14:m>
                <a:endParaRPr lang="en-IN" dirty="0"/>
              </a:p>
            </p:txBody>
          </p:sp>
        </mc:Choice>
        <mc:Fallback xmlns="">
          <p:sp>
            <p:nvSpPr>
              <p:cNvPr id="32" name="TextBox 31">
                <a:extLst>
                  <a:ext uri="{FF2B5EF4-FFF2-40B4-BE49-F238E27FC236}">
                    <a16:creationId xmlns:a16="http://schemas.microsoft.com/office/drawing/2014/main" id="{3E4CB4D5-D8A6-E94A-60D2-1248666C6569}"/>
                  </a:ext>
                </a:extLst>
              </p:cNvPr>
              <p:cNvSpPr txBox="1">
                <a:spLocks noRot="1" noChangeAspect="1" noMove="1" noResize="1" noEditPoints="1" noAdjustHandles="1" noChangeArrowheads="1" noChangeShapeType="1" noTextEdit="1"/>
              </p:cNvSpPr>
              <p:nvPr/>
            </p:nvSpPr>
            <p:spPr>
              <a:xfrm>
                <a:off x="4363715" y="5558226"/>
                <a:ext cx="1252009" cy="369332"/>
              </a:xfrm>
              <a:prstGeom prst="rect">
                <a:avLst/>
              </a:prstGeom>
              <a:blipFill>
                <a:blip r:embed="rId7"/>
                <a:stretch>
                  <a:fillRect l="-5366" t="-16667" b="-36667"/>
                </a:stretch>
              </a:blipFill>
            </p:spPr>
            <p:txBody>
              <a:bodyPr/>
              <a:lstStyle/>
              <a:p>
                <a:r>
                  <a:rPr lang="en-IN">
                    <a:noFill/>
                  </a:rPr>
                  <a:t> </a:t>
                </a:r>
              </a:p>
            </p:txBody>
          </p:sp>
        </mc:Fallback>
      </mc:AlternateContent>
      <p:sp>
        <p:nvSpPr>
          <p:cNvPr id="34" name="TextBox 33">
            <a:extLst>
              <a:ext uri="{FF2B5EF4-FFF2-40B4-BE49-F238E27FC236}">
                <a16:creationId xmlns:a16="http://schemas.microsoft.com/office/drawing/2014/main" id="{F053F591-6637-A30A-11F4-DE604CE18E7A}"/>
              </a:ext>
            </a:extLst>
          </p:cNvPr>
          <p:cNvSpPr txBox="1"/>
          <p:nvPr/>
        </p:nvSpPr>
        <p:spPr>
          <a:xfrm>
            <a:off x="487214" y="5927558"/>
            <a:ext cx="8428186" cy="830997"/>
          </a:xfrm>
          <a:prstGeom prst="rect">
            <a:avLst/>
          </a:prstGeom>
          <a:noFill/>
        </p:spPr>
        <p:txBody>
          <a:bodyPr wrap="square">
            <a:spAutoFit/>
          </a:bodyPr>
          <a:lstStyle/>
          <a:p>
            <a:r>
              <a:rPr lang="en-IN" dirty="0"/>
              <a:t>Except for the minus sign, the successive application of two Legendre transformations leads back to the original function </a:t>
            </a:r>
            <a:r>
              <a:rPr lang="en-IN" i="1" dirty="0"/>
              <a:t>f(S)</a:t>
            </a:r>
            <a:r>
              <a:rPr lang="en-IN" dirty="0"/>
              <a:t>.</a:t>
            </a:r>
          </a:p>
        </p:txBody>
      </p:sp>
    </p:spTree>
    <p:extLst>
      <p:ext uri="{BB962C8B-B14F-4D97-AF65-F5344CB8AC3E}">
        <p14:creationId xmlns:p14="http://schemas.microsoft.com/office/powerpoint/2010/main" val="129327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ppt_x"/>
                                          </p:val>
                                        </p:tav>
                                        <p:tav tm="100000">
                                          <p:val>
                                            <p:strVal val="#ppt_x"/>
                                          </p:val>
                                        </p:tav>
                                      </p:tavLst>
                                    </p:anim>
                                    <p:anim calcmode="lin" valueType="num">
                                      <p:cBhvr additive="base">
                                        <p:cTn id="5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3" grpId="0"/>
      <p:bldP spid="24" grpId="0"/>
      <p:bldP spid="26" grpId="0"/>
      <p:bldP spid="30" grpId="0"/>
      <p:bldP spid="32"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21736-CEBC-B6DF-F70B-B4EF78D80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62F9B0-932F-76E3-E828-2C4B34EEA08A}"/>
              </a:ext>
            </a:extLst>
          </p:cNvPr>
          <p:cNvSpPr>
            <a:spLocks noGrp="1"/>
          </p:cNvSpPr>
          <p:nvPr>
            <p:ph type="title"/>
          </p:nvPr>
        </p:nvSpPr>
        <p:spPr>
          <a:xfrm>
            <a:off x="499970" y="229335"/>
            <a:ext cx="6992168" cy="765937"/>
          </a:xfrm>
        </p:spPr>
        <p:txBody>
          <a:bodyPr/>
          <a:lstStyle/>
          <a:p>
            <a:r>
              <a:rPr lang="en-IN" sz="2800" dirty="0"/>
              <a:t>LEGENDRE TRANSFORMS</a:t>
            </a:r>
            <a:endParaRPr lang="en-US" sz="2800" dirty="0"/>
          </a:p>
        </p:txBody>
      </p:sp>
      <p:grpSp>
        <p:nvGrpSpPr>
          <p:cNvPr id="4" name="Group 38">
            <a:extLst>
              <a:ext uri="{FF2B5EF4-FFF2-40B4-BE49-F238E27FC236}">
                <a16:creationId xmlns:a16="http://schemas.microsoft.com/office/drawing/2014/main" id="{474F50EE-B3FF-BEE9-EF14-6AAD421A65F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66C818D-6F78-134A-34DA-BF137E9D2926}"/>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F3CA18A2-96CA-C11C-6905-22B8030BCC86}"/>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BA20F53-4030-99D3-38DA-8405845D707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DA77480-6472-6CDE-47EB-9201FFB57DD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44433A0-B8B9-FB59-2622-EDE2861BDB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71C71E4-26B9-966B-B795-31317647842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ADADF242-FB16-529D-E251-66AFDEF5FE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A51B5C03-A8CF-327E-2781-CD83F02A66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78958BD-7B8A-71E3-00DB-80F0A976AA50}"/>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DD961C18-B1B2-8B45-48FE-BEB64A1C3C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96CD981-53FB-B13D-8EE6-CAADF1A3CB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C274D3E3-AF89-42F1-A127-E752C87D026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20FA9ED5-A29A-8B63-FAD6-44742FEC35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98A9A98-D362-93ED-B97C-70C52BB2CD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DDDD00D-EEFE-513A-B754-CE7DB79EECB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B213C69-FCD6-7B1D-3374-D8C226D3A0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072808AF-889A-49C8-F006-1805484CD3DB}"/>
                  </a:ext>
                </a:extLst>
              </p:cNvPr>
              <p:cNvSpPr>
                <a:spLocks noGrp="1"/>
              </p:cNvSpPr>
              <p:nvPr>
                <p:ph idx="1"/>
              </p:nvPr>
            </p:nvSpPr>
            <p:spPr>
              <a:xfrm>
                <a:off x="304800" y="1214528"/>
                <a:ext cx="8686800" cy="4729072"/>
              </a:xfrm>
            </p:spPr>
            <p:txBody>
              <a:bodyPr/>
              <a:lstStyle/>
              <a:p>
                <a:r>
                  <a:rPr lang="en-IN" sz="2400" dirty="0"/>
                  <a:t>This transformation can be extended to a function of </a:t>
                </a:r>
                <a:r>
                  <a:rPr lang="en-IN" sz="2400" i="1" dirty="0"/>
                  <a:t>m+2</a:t>
                </a:r>
                <a:r>
                  <a:rPr lang="en-IN" sz="2400" dirty="0"/>
                  <a:t> variables:</a:t>
                </a:r>
              </a:p>
              <a:p>
                <a:pPr marL="0" indent="0" algn="ctr">
                  <a:buNone/>
                </a:pPr>
                <a14:m>
                  <m:oMath xmlns:m="http://schemas.openxmlformats.org/officeDocument/2006/math">
                    <m:r>
                      <a:rPr lang="en-IN" sz="2400" i="1">
                        <a:latin typeface="Cambria Math" panose="02040503050406030204" pitchFamily="18" charset="0"/>
                      </a:rPr>
                      <m:t>𝑈</m:t>
                    </m:r>
                    <m:r>
                      <a:rPr lang="en-IN" sz="2400" i="1">
                        <a:latin typeface="Cambria Math" panose="02040503050406030204" pitchFamily="18" charset="0"/>
                      </a:rPr>
                      <m:t>=</m:t>
                    </m:r>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𝑆</m:t>
                        </m:r>
                        <m:r>
                          <a:rPr lang="en-IN" sz="2400" i="1">
                            <a:latin typeface="Cambria Math" panose="02040503050406030204" pitchFamily="18" charset="0"/>
                          </a:rPr>
                          <m:t>,</m:t>
                        </m:r>
                        <m:r>
                          <a:rPr lang="en-IN" sz="2400" i="1">
                            <a:latin typeface="Cambria Math" panose="02040503050406030204" pitchFamily="18" charset="0"/>
                          </a:rPr>
                          <m:t>𝑉</m:t>
                        </m:r>
                        <m:r>
                          <a:rPr lang="en-IN" sz="2400" i="1">
                            <a:latin typeface="Cambria Math" panose="02040503050406030204" pitchFamily="18" charset="0"/>
                          </a:rPr>
                          <m:t>,</m:t>
                        </m:r>
                        <m:r>
                          <a:rPr lang="en-IN" sz="2400" i="1">
                            <a:latin typeface="Cambria Math" panose="02040503050406030204" pitchFamily="18" charset="0"/>
                          </a:rPr>
                          <m:t>𝑛</m:t>
                        </m:r>
                        <m:r>
                          <a:rPr lang="en-IN" sz="2400" i="1" baseline="-25000">
                            <a:latin typeface="Cambria Math" panose="02040503050406030204" pitchFamily="18" charset="0"/>
                          </a:rPr>
                          <m:t>1</m:t>
                        </m:r>
                        <m:r>
                          <a:rPr lang="en-IN" sz="2400" i="1">
                            <a:latin typeface="Cambria Math" panose="02040503050406030204" pitchFamily="18" charset="0"/>
                          </a:rPr>
                          <m:t>, </m:t>
                        </m:r>
                        <m:r>
                          <a:rPr lang="en-IN" sz="2400" i="1">
                            <a:latin typeface="Cambria Math" panose="02040503050406030204" pitchFamily="18" charset="0"/>
                          </a:rPr>
                          <m:t>𝑛</m:t>
                        </m:r>
                        <m:r>
                          <a:rPr lang="en-IN" sz="2400" i="1" baseline="-25000">
                            <a:latin typeface="Cambria Math" panose="02040503050406030204" pitchFamily="18" charset="0"/>
                          </a:rPr>
                          <m:t>2</m:t>
                        </m:r>
                        <m:r>
                          <a:rPr lang="en-IN" sz="2400" i="1">
                            <a:latin typeface="Cambria Math" panose="02040503050406030204" pitchFamily="18" charset="0"/>
                          </a:rPr>
                          <m:t>, …..</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𝑛</m:t>
                            </m:r>
                          </m:e>
                          <m:sub>
                            <m:r>
                              <a:rPr lang="en-IN" sz="2400" b="0" i="1" smtClean="0">
                                <a:latin typeface="Cambria Math" panose="02040503050406030204" pitchFamily="18" charset="0"/>
                              </a:rPr>
                              <m:t>𝑚</m:t>
                            </m:r>
                          </m:sub>
                        </m:sSub>
                      </m:e>
                    </m:d>
                  </m:oMath>
                </a14:m>
                <a:r>
                  <a:rPr lang="en-IN" sz="2400" dirty="0"/>
                  <a:t> </a:t>
                </a:r>
              </a:p>
              <a:p>
                <a:r>
                  <a:rPr lang="en-IN" sz="2400" dirty="0"/>
                  <a:t>There are </a:t>
                </a:r>
                <a:r>
                  <a:rPr lang="en-IN" sz="2400" i="1" dirty="0"/>
                  <a:t>m+2 </a:t>
                </a:r>
                <a:r>
                  <a:rPr lang="en-IN" sz="2400" dirty="0"/>
                  <a:t>partial derivatives. </a:t>
                </a:r>
              </a:p>
              <a:p>
                <a:r>
                  <a:rPr lang="en-IN" sz="2400" dirty="0"/>
                  <a:t>Each derivative is a function of the same </a:t>
                </a:r>
                <a:r>
                  <a:rPr lang="en-IN" sz="2400" i="1" dirty="0"/>
                  <a:t>m+2</a:t>
                </a:r>
                <a:r>
                  <a:rPr lang="en-IN" sz="2400" dirty="0"/>
                  <a:t> variables. </a:t>
                </a:r>
              </a:p>
              <a:p>
                <a:r>
                  <a:rPr lang="en-IN" sz="2400" dirty="0"/>
                  <a:t>The Gibbs free-energy fundamental relation can be viewed as a first Legendre transform of </a:t>
                </a:r>
                <a14:m>
                  <m:oMath xmlns:m="http://schemas.openxmlformats.org/officeDocument/2006/math">
                    <m:r>
                      <a:rPr lang="en-IN" sz="2400" b="0" i="1" smtClean="0">
                        <a:latin typeface="Cambria Math" panose="02040503050406030204" pitchFamily="18" charset="0"/>
                      </a:rPr>
                      <m:t>𝐻</m:t>
                    </m:r>
                    <m:r>
                      <a:rPr lang="en-IN" sz="2400" b="0" i="1" smtClean="0">
                        <a:latin typeface="Cambria Math" panose="02040503050406030204" pitchFamily="18" charset="0"/>
                      </a:rPr>
                      <m:t>=</m:t>
                    </m:r>
                    <m:r>
                      <m:rPr>
                        <m:sty m:val="p"/>
                      </m:rPr>
                      <a:rPr lang="el-GR" sz="2400" b="0" i="1" smtClean="0">
                        <a:latin typeface="Cambria Math" panose="02040503050406030204" pitchFamily="18" charset="0"/>
                        <a:ea typeface="Cambria Math" panose="02040503050406030204" pitchFamily="18" charset="0"/>
                      </a:rPr>
                      <m:t>Φ</m:t>
                    </m:r>
                    <m:d>
                      <m:dPr>
                        <m:ctrlPr>
                          <a:rPr lang="en-IN" sz="2400" i="1">
                            <a:latin typeface="Cambria Math" panose="02040503050406030204" pitchFamily="18" charset="0"/>
                          </a:rPr>
                        </m:ctrlPr>
                      </m:dPr>
                      <m:e>
                        <m:r>
                          <a:rPr lang="en-IN" sz="2400" i="1">
                            <a:latin typeface="Cambria Math" panose="02040503050406030204" pitchFamily="18" charset="0"/>
                          </a:rPr>
                          <m:t>𝑆</m:t>
                        </m:r>
                        <m:r>
                          <a:rPr lang="en-IN" sz="2400" i="1">
                            <a:latin typeface="Cambria Math" panose="02040503050406030204" pitchFamily="18" charset="0"/>
                          </a:rPr>
                          <m:t>,</m:t>
                        </m:r>
                        <m:r>
                          <a:rPr lang="en-IN" sz="2400" i="1">
                            <a:latin typeface="Cambria Math" panose="02040503050406030204" pitchFamily="18" charset="0"/>
                          </a:rPr>
                          <m:t>𝑉</m:t>
                        </m:r>
                        <m:r>
                          <a:rPr lang="en-IN" sz="2400" i="1">
                            <a:latin typeface="Cambria Math" panose="02040503050406030204" pitchFamily="18" charset="0"/>
                          </a:rPr>
                          <m:t>,</m:t>
                        </m:r>
                        <m:r>
                          <a:rPr lang="en-IN" sz="2400" i="1">
                            <a:latin typeface="Cambria Math" panose="02040503050406030204" pitchFamily="18" charset="0"/>
                          </a:rPr>
                          <m:t>𝑛</m:t>
                        </m:r>
                        <m:r>
                          <a:rPr lang="en-IN" sz="2400" i="1" baseline="-25000">
                            <a:latin typeface="Cambria Math" panose="02040503050406030204" pitchFamily="18" charset="0"/>
                          </a:rPr>
                          <m:t>1</m:t>
                        </m:r>
                        <m:r>
                          <a:rPr lang="en-IN" sz="2400" i="1">
                            <a:latin typeface="Cambria Math" panose="02040503050406030204" pitchFamily="18" charset="0"/>
                          </a:rPr>
                          <m:t>, </m:t>
                        </m:r>
                        <m:r>
                          <a:rPr lang="en-IN" sz="2400" i="1">
                            <a:latin typeface="Cambria Math" panose="02040503050406030204" pitchFamily="18" charset="0"/>
                          </a:rPr>
                          <m:t>𝑛</m:t>
                        </m:r>
                        <m:r>
                          <a:rPr lang="en-IN" sz="2400" i="1" baseline="-25000">
                            <a:latin typeface="Cambria Math" panose="02040503050406030204" pitchFamily="18" charset="0"/>
                          </a:rPr>
                          <m:t>2</m:t>
                        </m:r>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𝑛</m:t>
                            </m:r>
                          </m:e>
                          <m:sub>
                            <m:r>
                              <a:rPr lang="en-IN" sz="2400" i="1">
                                <a:latin typeface="Cambria Math" panose="02040503050406030204" pitchFamily="18" charset="0"/>
                              </a:rPr>
                              <m:t>𝑚</m:t>
                            </m:r>
                          </m:sub>
                        </m:sSub>
                      </m:e>
                    </m:d>
                  </m:oMath>
                </a14:m>
                <a:r>
                  <a:rPr lang="en-IN" sz="2400" dirty="0"/>
                  <a:t> or second  Legendre transform of </a:t>
                </a:r>
                <a14:m>
                  <m:oMath xmlns:m="http://schemas.openxmlformats.org/officeDocument/2006/math">
                    <m:r>
                      <a:rPr lang="en-IN" sz="2400" i="1">
                        <a:latin typeface="Cambria Math" panose="02040503050406030204" pitchFamily="18" charset="0"/>
                      </a:rPr>
                      <m:t>𝑈</m:t>
                    </m:r>
                    <m:r>
                      <a:rPr lang="en-IN" sz="2400" i="1">
                        <a:latin typeface="Cambria Math" panose="02040503050406030204" pitchFamily="18" charset="0"/>
                      </a:rPr>
                      <m:t>=</m:t>
                    </m:r>
                    <m:r>
                      <a:rPr lang="en-IN" sz="2400" i="1">
                        <a:latin typeface="Cambria Math" panose="02040503050406030204" pitchFamily="18" charset="0"/>
                      </a:rPr>
                      <m:t>𝑓</m:t>
                    </m:r>
                    <m:d>
                      <m:dPr>
                        <m:ctrlPr>
                          <a:rPr lang="en-IN" sz="2400" i="1">
                            <a:latin typeface="Cambria Math" panose="02040503050406030204" pitchFamily="18" charset="0"/>
                          </a:rPr>
                        </m:ctrlPr>
                      </m:dPr>
                      <m:e>
                        <m:r>
                          <a:rPr lang="en-IN" sz="2400" i="1">
                            <a:latin typeface="Cambria Math" panose="02040503050406030204" pitchFamily="18" charset="0"/>
                          </a:rPr>
                          <m:t>𝑆</m:t>
                        </m:r>
                        <m:r>
                          <a:rPr lang="en-IN" sz="2400" i="1">
                            <a:latin typeface="Cambria Math" panose="02040503050406030204" pitchFamily="18" charset="0"/>
                          </a:rPr>
                          <m:t>,</m:t>
                        </m:r>
                        <m:r>
                          <a:rPr lang="en-IN" sz="2400" i="1">
                            <a:latin typeface="Cambria Math" panose="02040503050406030204" pitchFamily="18" charset="0"/>
                          </a:rPr>
                          <m:t>𝑉</m:t>
                        </m:r>
                        <m:r>
                          <a:rPr lang="en-IN" sz="2400" i="1">
                            <a:latin typeface="Cambria Math" panose="02040503050406030204" pitchFamily="18" charset="0"/>
                          </a:rPr>
                          <m:t>,</m:t>
                        </m:r>
                        <m:r>
                          <a:rPr lang="en-IN" sz="2400" i="1">
                            <a:latin typeface="Cambria Math" panose="02040503050406030204" pitchFamily="18" charset="0"/>
                          </a:rPr>
                          <m:t>𝑛</m:t>
                        </m:r>
                        <m:r>
                          <a:rPr lang="en-IN" sz="2400" i="1" baseline="-25000">
                            <a:latin typeface="Cambria Math" panose="02040503050406030204" pitchFamily="18" charset="0"/>
                          </a:rPr>
                          <m:t>1</m:t>
                        </m:r>
                        <m:r>
                          <a:rPr lang="en-IN" sz="2400" i="1">
                            <a:latin typeface="Cambria Math" panose="02040503050406030204" pitchFamily="18" charset="0"/>
                          </a:rPr>
                          <m:t>, </m:t>
                        </m:r>
                        <m:r>
                          <a:rPr lang="en-IN" sz="2400" i="1">
                            <a:latin typeface="Cambria Math" panose="02040503050406030204" pitchFamily="18" charset="0"/>
                          </a:rPr>
                          <m:t>𝑛</m:t>
                        </m:r>
                        <m:r>
                          <a:rPr lang="en-IN" sz="2400" i="1" baseline="-25000">
                            <a:latin typeface="Cambria Math" panose="02040503050406030204" pitchFamily="18" charset="0"/>
                          </a:rPr>
                          <m:t>2</m:t>
                        </m:r>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𝑛</m:t>
                            </m:r>
                          </m:e>
                          <m:sub>
                            <m:r>
                              <a:rPr lang="en-IN" sz="2400" i="1">
                                <a:latin typeface="Cambria Math" panose="02040503050406030204" pitchFamily="18" charset="0"/>
                              </a:rPr>
                              <m:t>𝑚</m:t>
                            </m:r>
                          </m:sub>
                        </m:sSub>
                      </m:e>
                    </m:d>
                  </m:oMath>
                </a14:m>
                <a:r>
                  <a:rPr lang="en-IN" sz="2400" dirty="0"/>
                  <a:t>.</a:t>
                </a:r>
              </a:p>
              <a:p>
                <a:r>
                  <a:rPr lang="en-IN" sz="2400" dirty="0"/>
                  <a:t>The Gibbs free-energy fundamental relation </a:t>
                </a:r>
                <a14:m>
                  <m:oMath xmlns:m="http://schemas.openxmlformats.org/officeDocument/2006/math">
                    <m:r>
                      <a:rPr lang="en-IN" sz="2400" i="1">
                        <a:latin typeface="Cambria Math" panose="02040503050406030204" pitchFamily="18" charset="0"/>
                      </a:rPr>
                      <m:t>𝐺</m:t>
                    </m:r>
                    <m:r>
                      <a:rPr lang="en-IN" sz="2400" i="1">
                        <a:latin typeface="Cambria Math" panose="02040503050406030204" pitchFamily="18" charset="0"/>
                      </a:rPr>
                      <m:t>=</m:t>
                    </m:r>
                    <m:r>
                      <m:rPr>
                        <m:sty m:val="p"/>
                      </m:rPr>
                      <a:rPr lang="el-GR" sz="2400" i="1">
                        <a:latin typeface="Cambria Math" panose="02040503050406030204" pitchFamily="18" charset="0"/>
                        <a:ea typeface="Cambria Math" panose="02040503050406030204" pitchFamily="18" charset="0"/>
                      </a:rPr>
                      <m:t>Γ</m:t>
                    </m:r>
                    <m:d>
                      <m:dPr>
                        <m:ctrlPr>
                          <a:rPr lang="en-IN" sz="2400" i="1">
                            <a:latin typeface="Cambria Math" panose="02040503050406030204" pitchFamily="18" charset="0"/>
                          </a:rPr>
                        </m:ctrlPr>
                      </m:dPr>
                      <m:e>
                        <m:r>
                          <a:rPr lang="en-IN" sz="2400" i="1">
                            <a:latin typeface="Cambria Math" panose="02040503050406030204" pitchFamily="18" charset="0"/>
                          </a:rPr>
                          <m:t>𝑇</m:t>
                        </m:r>
                        <m:r>
                          <a:rPr lang="en-IN" sz="2400" i="1">
                            <a:latin typeface="Cambria Math" panose="02040503050406030204" pitchFamily="18" charset="0"/>
                          </a:rPr>
                          <m:t>,</m:t>
                        </m:r>
                        <m:r>
                          <a:rPr lang="en-IN" sz="2400" i="1">
                            <a:latin typeface="Cambria Math" panose="02040503050406030204" pitchFamily="18" charset="0"/>
                          </a:rPr>
                          <m:t>𝑝</m:t>
                        </m:r>
                        <m:r>
                          <a:rPr lang="en-IN" sz="2400" i="1">
                            <a:latin typeface="Cambria Math" panose="02040503050406030204" pitchFamily="18" charset="0"/>
                          </a:rPr>
                          <m:t>,</m:t>
                        </m:r>
                        <m:r>
                          <a:rPr lang="en-IN" sz="2400" i="1">
                            <a:latin typeface="Cambria Math" panose="02040503050406030204" pitchFamily="18" charset="0"/>
                          </a:rPr>
                          <m:t>𝑛</m:t>
                        </m:r>
                        <m:r>
                          <a:rPr lang="en-IN" sz="2400" i="1" baseline="-25000">
                            <a:latin typeface="Cambria Math" panose="02040503050406030204" pitchFamily="18" charset="0"/>
                          </a:rPr>
                          <m:t>1</m:t>
                        </m:r>
                        <m:r>
                          <a:rPr lang="en-IN" sz="2400" i="1">
                            <a:latin typeface="Cambria Math" panose="02040503050406030204" pitchFamily="18" charset="0"/>
                          </a:rPr>
                          <m:t>, </m:t>
                        </m:r>
                        <m:r>
                          <a:rPr lang="en-IN" sz="2400" i="1">
                            <a:latin typeface="Cambria Math" panose="02040503050406030204" pitchFamily="18" charset="0"/>
                          </a:rPr>
                          <m:t>𝑛</m:t>
                        </m:r>
                        <m:r>
                          <a:rPr lang="en-IN" sz="2400" i="1" baseline="-25000">
                            <a:latin typeface="Cambria Math" panose="02040503050406030204" pitchFamily="18" charset="0"/>
                          </a:rPr>
                          <m:t>2</m:t>
                        </m:r>
                        <m:r>
                          <a:rPr lang="en-IN" sz="2400" i="1">
                            <a:latin typeface="Cambria Math" panose="02040503050406030204" pitchFamily="18" charset="0"/>
                          </a:rPr>
                          <m:t>, …..</m:t>
                        </m:r>
                        <m:sSub>
                          <m:sSubPr>
                            <m:ctrlPr>
                              <a:rPr lang="en-IN" sz="2400" i="1">
                                <a:latin typeface="Cambria Math" panose="02040503050406030204" pitchFamily="18" charset="0"/>
                              </a:rPr>
                            </m:ctrlPr>
                          </m:sSubPr>
                          <m:e>
                            <m:r>
                              <a:rPr lang="en-IN" sz="2400" i="1">
                                <a:latin typeface="Cambria Math" panose="02040503050406030204" pitchFamily="18" charset="0"/>
                              </a:rPr>
                              <m:t>𝑛</m:t>
                            </m:r>
                          </m:e>
                          <m:sub>
                            <m:r>
                              <a:rPr lang="en-IN" sz="2400" i="1">
                                <a:latin typeface="Cambria Math" panose="02040503050406030204" pitchFamily="18" charset="0"/>
                              </a:rPr>
                              <m:t>𝑚</m:t>
                            </m:r>
                          </m:sub>
                        </m:sSub>
                      </m:e>
                    </m:d>
                    <m:r>
                      <a:rPr lang="en-IN" sz="2400" i="1">
                        <a:latin typeface="Cambria Math" panose="02040503050406030204" pitchFamily="18" charset="0"/>
                      </a:rPr>
                      <m:t> </m:t>
                    </m:r>
                  </m:oMath>
                </a14:m>
                <a:r>
                  <a:rPr lang="en-IN" sz="2400" dirty="0"/>
                  <a:t>is particularly useful in view of the presence of easily measurable properties (</a:t>
                </a:r>
                <a:r>
                  <a:rPr lang="en-IN" sz="2400" i="1" dirty="0"/>
                  <a:t>T, p</a:t>
                </a:r>
                <a:r>
                  <a:rPr lang="en-IN" sz="2400" dirty="0"/>
                  <a:t>) as arguments.</a:t>
                </a:r>
              </a:p>
            </p:txBody>
          </p:sp>
        </mc:Choice>
        <mc:Fallback xmlns="">
          <p:sp>
            <p:nvSpPr>
              <p:cNvPr id="21" name="Content Placeholder 20">
                <a:extLst>
                  <a:ext uri="{FF2B5EF4-FFF2-40B4-BE49-F238E27FC236}">
                    <a16:creationId xmlns:a16="http://schemas.microsoft.com/office/drawing/2014/main" id="{072808AF-889A-49C8-F006-1805484CD3DB}"/>
                  </a:ext>
                </a:extLst>
              </p:cNvPr>
              <p:cNvSpPr>
                <a:spLocks noGrp="1" noRot="1" noChangeAspect="1" noMove="1" noResize="1" noEditPoints="1" noAdjustHandles="1" noChangeArrowheads="1" noChangeShapeType="1" noTextEdit="1"/>
              </p:cNvSpPr>
              <p:nvPr>
                <p:ph idx="1"/>
              </p:nvPr>
            </p:nvSpPr>
            <p:spPr>
              <a:xfrm>
                <a:off x="304800" y="1214528"/>
                <a:ext cx="8686800" cy="4729072"/>
              </a:xfrm>
              <a:blipFill>
                <a:blip r:embed="rId3"/>
                <a:stretch>
                  <a:fillRect l="-912" t="-1031" r="-1544"/>
                </a:stretch>
              </a:blipFill>
            </p:spPr>
            <p:txBody>
              <a:bodyPr/>
              <a:lstStyle/>
              <a:p>
                <a:r>
                  <a:rPr lang="en-IN">
                    <a:noFill/>
                  </a:rPr>
                  <a:t> </a:t>
                </a:r>
              </a:p>
            </p:txBody>
          </p:sp>
        </mc:Fallback>
      </mc:AlternateContent>
    </p:spTree>
    <p:extLst>
      <p:ext uri="{BB962C8B-B14F-4D97-AF65-F5344CB8AC3E}">
        <p14:creationId xmlns:p14="http://schemas.microsoft.com/office/powerpoint/2010/main" val="169808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3C531-077A-5468-BCA5-BE869AF53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8C58A-8C10-E67A-9E00-FEDF0022AD61}"/>
              </a:ext>
            </a:extLst>
          </p:cNvPr>
          <p:cNvSpPr>
            <a:spLocks noGrp="1"/>
          </p:cNvSpPr>
          <p:nvPr>
            <p:ph type="title"/>
          </p:nvPr>
        </p:nvSpPr>
        <p:spPr>
          <a:xfrm>
            <a:off x="499970" y="229335"/>
            <a:ext cx="6992168" cy="765937"/>
          </a:xfrm>
        </p:spPr>
        <p:txBody>
          <a:bodyPr/>
          <a:lstStyle/>
          <a:p>
            <a:r>
              <a:rPr lang="en-IN" sz="2800" dirty="0"/>
              <a:t>Maxwell’s Relations</a:t>
            </a:r>
            <a:endParaRPr lang="en-US" sz="2800" dirty="0"/>
          </a:p>
        </p:txBody>
      </p:sp>
      <p:grpSp>
        <p:nvGrpSpPr>
          <p:cNvPr id="4" name="Group 38">
            <a:extLst>
              <a:ext uri="{FF2B5EF4-FFF2-40B4-BE49-F238E27FC236}">
                <a16:creationId xmlns:a16="http://schemas.microsoft.com/office/drawing/2014/main" id="{D616AF9D-08E6-4AD1-9508-D920530D723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7CDAA52-EE50-ED20-53EF-882BE451AAC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4F53B54B-3B69-5B7F-9783-E954E04B577F}"/>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0827C48-5D83-44A9-EBD2-28C1F70E0ABD}"/>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CAD2CCE8-A254-B6F7-C6B8-4773A2B46E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711C5C9-9D7A-9EEE-7B9D-DB73BE2B91F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AA2BBB2-AF6B-B9A4-04C5-8349B38A32C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018C1A5-8A91-F81D-CBB7-B3A412D5E7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B26DBFC-B54D-0442-C5A5-F472FDBE1B0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FF73E019-1D68-1306-C737-BF9A9330F47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4D31A90-127E-CC4C-D924-10D868FED8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3E032566-C156-2E7D-DA10-3D607BC260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7A3E57F-074F-23AC-64D4-4517F6B678B2}"/>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86AF2035-C9E6-C69D-4A5C-1C30735E30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3C09B04-DFC2-34E6-06ED-7D466F0A0AD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FFC8801E-09B7-8378-1AC4-27740AE0CE7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E8A7749-85E0-7838-4A54-61F90036A7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19AA7963-3893-6603-F3B5-E33F75A21C02}"/>
                  </a:ext>
                </a:extLst>
              </p:cNvPr>
              <p:cNvSpPr>
                <a:spLocks noGrp="1"/>
              </p:cNvSpPr>
              <p:nvPr>
                <p:ph idx="1"/>
              </p:nvPr>
            </p:nvSpPr>
            <p:spPr>
              <a:xfrm>
                <a:off x="499970" y="1187489"/>
                <a:ext cx="8339230" cy="2818904"/>
              </a:xfrm>
            </p:spPr>
            <p:txBody>
              <a:bodyPr/>
              <a:lstStyle/>
              <a:p>
                <a:r>
                  <a:rPr lang="en-IN" sz="2400" dirty="0"/>
                  <a:t>The calculus theorem on the change of order of differentiation in functions of two or more variables states that, given a function </a:t>
                </a:r>
                <a:r>
                  <a:rPr lang="en-IN" sz="2400" i="1" dirty="0"/>
                  <a:t>f(x, y).</a:t>
                </a:r>
              </a:p>
              <a:p>
                <a:r>
                  <a:rPr lang="en-IN" sz="2400" dirty="0"/>
                  <a:t>The mixed derivatives</a:t>
                </a:r>
              </a:p>
              <a:p>
                <a:pPr marL="0" indent="0">
                  <a:buNone/>
                </a:pPr>
                <a14:m>
                  <m:oMathPara xmlns:m="http://schemas.openxmlformats.org/officeDocument/2006/math">
                    <m:oMath>
                      <m:f>
                        <m:fPr>
                          <m:ctrlPr>
                            <a:rPr lang="en-IN" sz="2400" i="1" smtClean="0">
                              <a:latin typeface="Cambria Math" panose="02040503050406030204" pitchFamily="18" charset="0"/>
                              <a:ea typeface="Cambria Math" panose="02040503050406030204" pitchFamily="18" charset="0"/>
                            </a:rPr>
                          </m:ctrlPr>
                        </m:fPr>
                        <m:num>
                          <m:sSup>
                            <m:sSupPr>
                              <m:ctrlPr>
                                <a:rPr lang="en-IN" sz="2400" i="1" smtClean="0">
                                  <a:latin typeface="Cambria Math" panose="02040503050406030204" pitchFamily="18" charset="0"/>
                                  <a:ea typeface="Cambria Math" panose="02040503050406030204" pitchFamily="18" charset="0"/>
                                </a:rPr>
                              </m:ctrlPr>
                            </m:sSupPr>
                            <m:e>
                              <m:r>
                                <a:rPr lang="en-IN" sz="2400" i="1" smtClean="0">
                                  <a:latin typeface="Cambria Math" panose="02040503050406030204" pitchFamily="18" charset="0"/>
                                  <a:ea typeface="Cambria Math" panose="02040503050406030204" pitchFamily="18" charset="0"/>
                                </a:rPr>
                                <m:t>𝜕</m:t>
                              </m:r>
                            </m:e>
                            <m:sup>
                              <m:r>
                                <a:rPr lang="en-IN" sz="2400" b="0" i="1" smtClean="0">
                                  <a:latin typeface="Cambria Math" panose="02040503050406030204" pitchFamily="18" charset="0"/>
                                </a:rPr>
                                <m:t>2</m:t>
                              </m:r>
                            </m:sup>
                          </m:sSup>
                          <m:r>
                            <a:rPr lang="en-IN" sz="2400" b="0" i="1" smtClean="0">
                              <a:latin typeface="Cambria Math" panose="02040503050406030204" pitchFamily="18" charset="0"/>
                            </a:rPr>
                            <m:t>𝑓</m:t>
                          </m:r>
                        </m:num>
                        <m:den>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𝑥</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𝑦</m:t>
                          </m:r>
                        </m:den>
                      </m:f>
                      <m:r>
                        <a:rPr lang="en-IN" sz="2400" b="0" i="1" smtClean="0">
                          <a:latin typeface="Cambria Math" panose="02040503050406030204" pitchFamily="18" charset="0"/>
                        </a:rPr>
                        <m:t>  &amp; </m:t>
                      </m:r>
                      <m:f>
                        <m:fPr>
                          <m:ctrlPr>
                            <a:rPr lang="en-IN" sz="2400" i="1">
                              <a:latin typeface="Cambria Math" panose="02040503050406030204" pitchFamily="18" charset="0"/>
                              <a:ea typeface="Cambria Math" panose="02040503050406030204" pitchFamily="18" charset="0"/>
                            </a:rPr>
                          </m:ctrlPr>
                        </m:fPr>
                        <m:num>
                          <m:sSup>
                            <m:sSupPr>
                              <m:ctrlPr>
                                <a:rPr lang="en-IN" sz="2400" i="1">
                                  <a:latin typeface="Cambria Math" panose="02040503050406030204" pitchFamily="18" charset="0"/>
                                  <a:ea typeface="Cambria Math" panose="02040503050406030204" pitchFamily="18" charset="0"/>
                                </a:rPr>
                              </m:ctrlPr>
                            </m:sSupPr>
                            <m:e>
                              <m:r>
                                <a:rPr lang="en-IN" sz="2400" i="1">
                                  <a:latin typeface="Cambria Math" panose="02040503050406030204" pitchFamily="18" charset="0"/>
                                  <a:ea typeface="Cambria Math" panose="02040503050406030204" pitchFamily="18" charset="0"/>
                                </a:rPr>
                                <m:t>𝜕</m:t>
                              </m:r>
                            </m:e>
                            <m:sup>
                              <m:r>
                                <a:rPr lang="en-IN" sz="2400" i="1">
                                  <a:latin typeface="Cambria Math" panose="02040503050406030204" pitchFamily="18" charset="0"/>
                                </a:rPr>
                                <m:t>2</m:t>
                              </m:r>
                            </m:sup>
                          </m:sSup>
                          <m:r>
                            <a:rPr lang="en-IN" sz="2400" i="1">
                              <a:latin typeface="Cambria Math" panose="02040503050406030204" pitchFamily="18" charset="0"/>
                            </a:rPr>
                            <m:t>𝑓</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𝑦</m:t>
                          </m:r>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𝑥</m:t>
                          </m:r>
                        </m:den>
                      </m:f>
                    </m:oMath>
                  </m:oMathPara>
                </a14:m>
                <a:endParaRPr lang="en-IN" sz="2400" dirty="0"/>
              </a:p>
              <a:p>
                <a:r>
                  <a:rPr lang="en-IN" sz="2400" dirty="0"/>
                  <a:t>are equal at a point (</a:t>
                </a:r>
                <a:r>
                  <a:rPr lang="en-IN" sz="2400" i="1" dirty="0"/>
                  <a:t>x</a:t>
                </a:r>
                <a:r>
                  <a:rPr lang="en-IN" sz="2400" i="1" baseline="-25000" dirty="0"/>
                  <a:t>0</a:t>
                </a:r>
                <a:r>
                  <a:rPr lang="en-IN" sz="2400" i="1" dirty="0"/>
                  <a:t>,y</a:t>
                </a:r>
                <a:r>
                  <a:rPr lang="en-IN" sz="2400" i="1" baseline="-25000" dirty="0"/>
                  <a:t>0</a:t>
                </a:r>
                <a:r>
                  <a:rPr lang="en-IN" sz="2400" dirty="0"/>
                  <a:t>) if they are continuous.</a:t>
                </a:r>
              </a:p>
              <a:p>
                <a:endParaRPr lang="en-IN" sz="2400" dirty="0"/>
              </a:p>
            </p:txBody>
          </p:sp>
        </mc:Choice>
        <mc:Fallback xmlns="">
          <p:sp>
            <p:nvSpPr>
              <p:cNvPr id="21" name="Content Placeholder 20">
                <a:extLst>
                  <a:ext uri="{FF2B5EF4-FFF2-40B4-BE49-F238E27FC236}">
                    <a16:creationId xmlns:a16="http://schemas.microsoft.com/office/drawing/2014/main" id="{19AA7963-3893-6603-F3B5-E33F75A21C02}"/>
                  </a:ext>
                </a:extLst>
              </p:cNvPr>
              <p:cNvSpPr>
                <a:spLocks noGrp="1" noRot="1" noChangeAspect="1" noMove="1" noResize="1" noEditPoints="1" noAdjustHandles="1" noChangeArrowheads="1" noChangeShapeType="1" noTextEdit="1"/>
              </p:cNvSpPr>
              <p:nvPr>
                <p:ph idx="1"/>
              </p:nvPr>
            </p:nvSpPr>
            <p:spPr>
              <a:xfrm>
                <a:off x="499970" y="1187489"/>
                <a:ext cx="8339230" cy="2818904"/>
              </a:xfrm>
              <a:blipFill>
                <a:blip r:embed="rId3"/>
                <a:stretch>
                  <a:fillRect l="-950" t="-1732" b="-6710"/>
                </a:stretch>
              </a:blipFill>
            </p:spPr>
            <p:txBody>
              <a:bodyPr/>
              <a:lstStyle/>
              <a:p>
                <a:r>
                  <a:rPr lang="en-IN">
                    <a:noFill/>
                  </a:rPr>
                  <a:t> </a:t>
                </a:r>
              </a:p>
            </p:txBody>
          </p:sp>
        </mc:Fallback>
      </mc:AlternateContent>
      <p:pic>
        <p:nvPicPr>
          <p:cNvPr id="22" name="Picture 21" descr="The image depicts a mathematical expression showing a function f(x, y) with its partial derivative with respect to x, denoted as dx.&#10;&#10;AI-generated content may be incorrect.">
            <a:extLst>
              <a:ext uri="{FF2B5EF4-FFF2-40B4-BE49-F238E27FC236}">
                <a16:creationId xmlns:a16="http://schemas.microsoft.com/office/drawing/2014/main" id="{AB57AED6-92CA-9B6E-21C0-3957294D7BA0}"/>
              </a:ext>
            </a:extLst>
          </p:cNvPr>
          <p:cNvPicPr>
            <a:picLocks noChangeAspect="1"/>
          </p:cNvPicPr>
          <p:nvPr/>
        </p:nvPicPr>
        <p:blipFill>
          <a:blip r:embed="rId4"/>
          <a:stretch>
            <a:fillRect/>
          </a:stretch>
        </p:blipFill>
        <p:spPr>
          <a:xfrm>
            <a:off x="5127706" y="4085525"/>
            <a:ext cx="3399600" cy="2153630"/>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72B5222-230A-9354-BF59-93670B77CA44}"/>
                  </a:ext>
                </a:extLst>
              </p:cNvPr>
              <p:cNvSpPr txBox="1"/>
              <p:nvPr/>
            </p:nvSpPr>
            <p:spPr>
              <a:xfrm>
                <a:off x="616694" y="4397794"/>
                <a:ext cx="4572000" cy="1817613"/>
              </a:xfrm>
              <a:prstGeom prst="rect">
                <a:avLst/>
              </a:prstGeom>
              <a:noFill/>
            </p:spPr>
            <p:txBody>
              <a:bodyPr wrap="square">
                <a:spAutoFit/>
              </a:bodyPr>
              <a:lstStyle/>
              <a:p>
                <a:r>
                  <a:rPr lang="en-IN" dirty="0"/>
                  <a:t>The geometric meaning of the equality of</a:t>
                </a:r>
              </a:p>
              <a:p>
                <a:pPr marL="342900" indent="-342900">
                  <a:buChar char="•"/>
                </a:pPr>
                <a14:m>
                  <m:oMath xmlns:m="http://schemas.openxmlformats.org/officeDocument/2006/math">
                    <m:f>
                      <m:fPr>
                        <m:ctrlPr>
                          <a:rPr lang="en-IN" i="1">
                            <a:latin typeface="Cambria Math" panose="02040503050406030204" pitchFamily="18" charset="0"/>
                            <a:ea typeface="Cambria Math" panose="02040503050406030204" pitchFamily="18" charset="0"/>
                          </a:rPr>
                        </m:ctrlPr>
                      </m:fPr>
                      <m:num>
                        <m:sSup>
                          <m:sSupPr>
                            <m:ctrlPr>
                              <a:rPr lang="en-IN" i="1">
                                <a:latin typeface="Cambria Math" panose="02040503050406030204" pitchFamily="18" charset="0"/>
                                <a:ea typeface="Cambria Math" panose="02040503050406030204" pitchFamily="18" charset="0"/>
                              </a:rPr>
                            </m:ctrlPr>
                          </m:sSupPr>
                          <m:e>
                            <m:r>
                              <a:rPr lang="en-IN" i="1">
                                <a:latin typeface="Cambria Math" panose="02040503050406030204" pitchFamily="18" charset="0"/>
                                <a:ea typeface="Cambria Math" panose="02040503050406030204" pitchFamily="18" charset="0"/>
                              </a:rPr>
                              <m:t>𝜕</m:t>
                            </m:r>
                          </m:e>
                          <m:sup>
                            <m:r>
                              <a:rPr lang="en-IN" i="1">
                                <a:latin typeface="Cambria Math" panose="02040503050406030204" pitchFamily="18" charset="0"/>
                              </a:rPr>
                              <m:t>2</m:t>
                            </m:r>
                          </m:sup>
                        </m:sSup>
                        <m:r>
                          <a:rPr lang="en-IN" i="1">
                            <a:latin typeface="Cambria Math" panose="02040503050406030204" pitchFamily="18" charset="0"/>
                          </a:rPr>
                          <m:t>𝑓</m:t>
                        </m:r>
                      </m:num>
                      <m:den>
                        <m:r>
                          <a:rPr lang="en-IN" i="1">
                            <a:latin typeface="Cambria Math" panose="02040503050406030204" pitchFamily="18" charset="0"/>
                            <a:ea typeface="Cambria Math" panose="02040503050406030204" pitchFamily="18" charset="0"/>
                          </a:rPr>
                          <m:t>𝜕</m:t>
                        </m:r>
                        <m:r>
                          <a:rPr lang="en-IN" i="1">
                            <a:latin typeface="Cambria Math" panose="02040503050406030204" pitchFamily="18" charset="0"/>
                            <a:ea typeface="Cambria Math" panose="02040503050406030204" pitchFamily="18" charset="0"/>
                          </a:rPr>
                          <m:t>𝑥</m:t>
                        </m:r>
                        <m:r>
                          <a:rPr lang="en-IN" i="1">
                            <a:latin typeface="Cambria Math" panose="02040503050406030204" pitchFamily="18" charset="0"/>
                            <a:ea typeface="Cambria Math" panose="02040503050406030204" pitchFamily="18" charset="0"/>
                          </a:rPr>
                          <m:t>𝜕</m:t>
                        </m:r>
                        <m:r>
                          <a:rPr lang="en-IN" i="1">
                            <a:latin typeface="Cambria Math" panose="02040503050406030204" pitchFamily="18" charset="0"/>
                            <a:ea typeface="Cambria Math" panose="02040503050406030204" pitchFamily="18" charset="0"/>
                          </a:rPr>
                          <m:t>𝑦</m:t>
                        </m:r>
                      </m:den>
                    </m:f>
                    <m:r>
                      <a:rPr lang="en-IN" i="1">
                        <a:latin typeface="Cambria Math" panose="02040503050406030204" pitchFamily="18" charset="0"/>
                      </a:rPr>
                      <m:t>  &amp; </m:t>
                    </m:r>
                    <m:f>
                      <m:fPr>
                        <m:ctrlPr>
                          <a:rPr lang="en-IN" i="1">
                            <a:latin typeface="Cambria Math" panose="02040503050406030204" pitchFamily="18" charset="0"/>
                            <a:ea typeface="Cambria Math" panose="02040503050406030204" pitchFamily="18" charset="0"/>
                          </a:rPr>
                        </m:ctrlPr>
                      </m:fPr>
                      <m:num>
                        <m:sSup>
                          <m:sSupPr>
                            <m:ctrlPr>
                              <a:rPr lang="en-IN" i="1">
                                <a:latin typeface="Cambria Math" panose="02040503050406030204" pitchFamily="18" charset="0"/>
                                <a:ea typeface="Cambria Math" panose="02040503050406030204" pitchFamily="18" charset="0"/>
                              </a:rPr>
                            </m:ctrlPr>
                          </m:sSupPr>
                          <m:e>
                            <m:r>
                              <a:rPr lang="en-IN" i="1">
                                <a:latin typeface="Cambria Math" panose="02040503050406030204" pitchFamily="18" charset="0"/>
                                <a:ea typeface="Cambria Math" panose="02040503050406030204" pitchFamily="18" charset="0"/>
                              </a:rPr>
                              <m:t>𝜕</m:t>
                            </m:r>
                          </m:e>
                          <m:sup>
                            <m:r>
                              <a:rPr lang="en-IN" i="1">
                                <a:latin typeface="Cambria Math" panose="02040503050406030204" pitchFamily="18" charset="0"/>
                              </a:rPr>
                              <m:t>2</m:t>
                            </m:r>
                          </m:sup>
                        </m:sSup>
                        <m:r>
                          <a:rPr lang="en-IN" i="1">
                            <a:latin typeface="Cambria Math" panose="02040503050406030204" pitchFamily="18" charset="0"/>
                          </a:rPr>
                          <m:t>𝑓</m:t>
                        </m:r>
                      </m:num>
                      <m:den>
                        <m:r>
                          <a:rPr lang="en-IN" i="1">
                            <a:latin typeface="Cambria Math" panose="02040503050406030204" pitchFamily="18" charset="0"/>
                            <a:ea typeface="Cambria Math" panose="02040503050406030204" pitchFamily="18" charset="0"/>
                          </a:rPr>
                          <m:t>𝜕</m:t>
                        </m:r>
                        <m:r>
                          <a:rPr lang="en-IN" i="1">
                            <a:latin typeface="Cambria Math" panose="02040503050406030204" pitchFamily="18" charset="0"/>
                            <a:ea typeface="Cambria Math" panose="02040503050406030204" pitchFamily="18" charset="0"/>
                          </a:rPr>
                          <m:t>𝑦</m:t>
                        </m:r>
                        <m:r>
                          <a:rPr lang="en-IN" i="1">
                            <a:latin typeface="Cambria Math" panose="02040503050406030204" pitchFamily="18" charset="0"/>
                            <a:ea typeface="Cambria Math" panose="02040503050406030204" pitchFamily="18" charset="0"/>
                          </a:rPr>
                          <m:t>𝜕</m:t>
                        </m:r>
                        <m:r>
                          <a:rPr lang="en-IN" i="1">
                            <a:latin typeface="Cambria Math" panose="02040503050406030204" pitchFamily="18" charset="0"/>
                            <a:ea typeface="Cambria Math" panose="02040503050406030204" pitchFamily="18" charset="0"/>
                          </a:rPr>
                          <m:t>𝑥</m:t>
                        </m:r>
                      </m:den>
                    </m:f>
                  </m:oMath>
                </a14:m>
                <a:r>
                  <a:rPr lang="en-IN" dirty="0"/>
                  <a:t> </a:t>
                </a:r>
              </a:p>
              <a:p>
                <a:pPr marL="342900" indent="-342900">
                  <a:buChar char="•"/>
                </a:pPr>
                <a:r>
                  <a:rPr lang="en-IN" dirty="0"/>
                  <a:t>is illustrated in</a:t>
                </a:r>
              </a:p>
            </p:txBody>
          </p:sp>
        </mc:Choice>
        <mc:Fallback xmlns="">
          <p:sp>
            <p:nvSpPr>
              <p:cNvPr id="23" name="TextBox 22">
                <a:extLst>
                  <a:ext uri="{FF2B5EF4-FFF2-40B4-BE49-F238E27FC236}">
                    <a16:creationId xmlns:a16="http://schemas.microsoft.com/office/drawing/2014/main" id="{E72B5222-230A-9354-BF59-93670B77CA44}"/>
                  </a:ext>
                </a:extLst>
              </p:cNvPr>
              <p:cNvSpPr txBox="1">
                <a:spLocks noRot="1" noChangeAspect="1" noMove="1" noResize="1" noEditPoints="1" noAdjustHandles="1" noChangeArrowheads="1" noChangeShapeType="1" noTextEdit="1"/>
              </p:cNvSpPr>
              <p:nvPr/>
            </p:nvSpPr>
            <p:spPr>
              <a:xfrm>
                <a:off x="616694" y="4397794"/>
                <a:ext cx="4572000" cy="1817613"/>
              </a:xfrm>
              <a:prstGeom prst="rect">
                <a:avLst/>
              </a:prstGeom>
              <a:blipFill>
                <a:blip r:embed="rId5"/>
                <a:stretch>
                  <a:fillRect l="-2000" t="-2676" b="-6689"/>
                </a:stretch>
              </a:blipFill>
            </p:spPr>
            <p:txBody>
              <a:bodyPr/>
              <a:lstStyle/>
              <a:p>
                <a:r>
                  <a:rPr lang="en-IN">
                    <a:noFill/>
                  </a:rPr>
                  <a:t> </a:t>
                </a:r>
              </a:p>
            </p:txBody>
          </p:sp>
        </mc:Fallback>
      </mc:AlternateContent>
    </p:spTree>
    <p:extLst>
      <p:ext uri="{BB962C8B-B14F-4D97-AF65-F5344CB8AC3E}">
        <p14:creationId xmlns:p14="http://schemas.microsoft.com/office/powerpoint/2010/main" val="333443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dissolve">
                                      <p:cBhvr>
                                        <p:cTn id="27" dur="500"/>
                                        <p:tgtEl>
                                          <p:spTgt spid="2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xEl>
                                              <p:pRg st="1" end="1"/>
                                            </p:txEl>
                                          </p:spTgt>
                                        </p:tgtEl>
                                        <p:attrNameLst>
                                          <p:attrName>style.visibility</p:attrName>
                                        </p:attrNameLst>
                                      </p:cBhvr>
                                      <p:to>
                                        <p:strVal val="visible"/>
                                      </p:to>
                                    </p:set>
                                    <p:animEffect transition="in" filter="dissolve">
                                      <p:cBhvr>
                                        <p:cTn id="32" dur="500"/>
                                        <p:tgtEl>
                                          <p:spTgt spid="2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xEl>
                                              <p:pRg st="2" end="2"/>
                                            </p:txEl>
                                          </p:spTgt>
                                        </p:tgtEl>
                                        <p:attrNameLst>
                                          <p:attrName>style.visibility</p:attrName>
                                        </p:attrNameLst>
                                      </p:cBhvr>
                                      <p:to>
                                        <p:strVal val="visible"/>
                                      </p:to>
                                    </p:set>
                                    <p:animEffect transition="in" filter="dissolve">
                                      <p:cBhvr>
                                        <p:cTn id="37" dur="500"/>
                                        <p:tgtEl>
                                          <p:spTgt spid="2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circle(in)">
                                      <p:cBhvr>
                                        <p:cTn id="42"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F28F5-D11F-9CF6-E2E6-124D6BC5E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5B1ED4-0B08-F20A-BC37-9C803D3ABA7B}"/>
              </a:ext>
            </a:extLst>
          </p:cNvPr>
          <p:cNvSpPr>
            <a:spLocks noGrp="1"/>
          </p:cNvSpPr>
          <p:nvPr>
            <p:ph type="title"/>
          </p:nvPr>
        </p:nvSpPr>
        <p:spPr>
          <a:xfrm>
            <a:off x="499970" y="229335"/>
            <a:ext cx="6992168" cy="765937"/>
          </a:xfrm>
        </p:spPr>
        <p:txBody>
          <a:bodyPr/>
          <a:lstStyle/>
          <a:p>
            <a:r>
              <a:rPr lang="en-IN" sz="2800" dirty="0"/>
              <a:t>Maxwell’s Relations</a:t>
            </a:r>
            <a:endParaRPr lang="en-US" sz="2800" dirty="0"/>
          </a:p>
        </p:txBody>
      </p:sp>
      <p:grpSp>
        <p:nvGrpSpPr>
          <p:cNvPr id="4" name="Group 38">
            <a:extLst>
              <a:ext uri="{FF2B5EF4-FFF2-40B4-BE49-F238E27FC236}">
                <a16:creationId xmlns:a16="http://schemas.microsoft.com/office/drawing/2014/main" id="{675F780F-4B52-C133-4BDD-F98A82CC308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9BCC38B-D591-7524-4444-C0A99326F090}"/>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0957B7F4-93A2-9430-6917-90D510AFA2B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B71CF9B-2C2E-C714-644A-E30E39C3CC8E}"/>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B09BF38-1452-737B-8057-DD73038C34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6A225F4-D029-5500-8FBB-52671292FCF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43B31C6-AFD0-B435-EDE1-4007EDC01CD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506441A-C702-7012-B558-F2886769D26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02472B5-C62A-0C28-A051-D11406E9520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155CDEFC-BE53-43CD-CCFD-953F82AA86AD}"/>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B30863D5-4379-E8F6-0681-7FCE624F4E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1184FDBF-83D7-F4EE-A2C8-F3039576D9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6E083F52-F7C6-416A-13B4-5C7A388A0069}"/>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405DD01-A0BF-4386-C209-5174C5155CA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C03ACFD-9924-90BB-A387-CC1EDCE76D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0939048-AD1B-CAAD-8AA9-FBA49FEA0D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484A4543-85E6-2306-9664-47621BA9D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Content Placeholder 20">
            <a:extLst>
              <a:ext uri="{FF2B5EF4-FFF2-40B4-BE49-F238E27FC236}">
                <a16:creationId xmlns:a16="http://schemas.microsoft.com/office/drawing/2014/main" id="{21A1515A-A24E-CB58-FCF2-70A962B6CF8D}"/>
              </a:ext>
            </a:extLst>
          </p:cNvPr>
          <p:cNvSpPr>
            <a:spLocks noGrp="1"/>
          </p:cNvSpPr>
          <p:nvPr>
            <p:ph idx="1"/>
          </p:nvPr>
        </p:nvSpPr>
        <p:spPr>
          <a:xfrm>
            <a:off x="396875" y="1105637"/>
            <a:ext cx="6156326" cy="3273316"/>
          </a:xfrm>
        </p:spPr>
        <p:txBody>
          <a:bodyPr/>
          <a:lstStyle/>
          <a:p>
            <a:r>
              <a:rPr lang="en-IN" sz="2400" dirty="0"/>
              <a:t>When the equality holds, </a:t>
            </a:r>
          </a:p>
          <a:p>
            <a:r>
              <a:rPr lang="en-IN" sz="2400" dirty="0"/>
              <a:t>one can move from one point (</a:t>
            </a:r>
            <a:r>
              <a:rPr lang="en-IN" sz="2400" i="1" dirty="0"/>
              <a:t>a</a:t>
            </a:r>
            <a:r>
              <a:rPr lang="en-IN" sz="2400" dirty="0"/>
              <a:t>) on the surface and arrive at the same neighbouring point (</a:t>
            </a:r>
            <a:r>
              <a:rPr lang="en-IN" sz="2400" i="1" dirty="0" err="1"/>
              <a:t>a+da</a:t>
            </a:r>
            <a:r>
              <a:rPr lang="en-IN" sz="2400" dirty="0"/>
              <a:t>) on the surface, either </a:t>
            </a:r>
          </a:p>
          <a:p>
            <a:r>
              <a:rPr lang="en-IN" sz="2400" dirty="0"/>
              <a:t>by stepping first in </a:t>
            </a:r>
            <a:r>
              <a:rPr lang="en-IN" sz="2400" i="1" dirty="0"/>
              <a:t>x</a:t>
            </a:r>
            <a:r>
              <a:rPr lang="en-IN" sz="2400" dirty="0"/>
              <a:t> and second in  </a:t>
            </a:r>
            <a:r>
              <a:rPr lang="en-IN" sz="2400" i="1" dirty="0"/>
              <a:t>y</a:t>
            </a:r>
            <a:r>
              <a:rPr lang="en-IN" sz="2400" dirty="0"/>
              <a:t> or by stepping first in </a:t>
            </a:r>
            <a:r>
              <a:rPr lang="en-IN" sz="2400" i="1" dirty="0"/>
              <a:t>y</a:t>
            </a:r>
            <a:r>
              <a:rPr lang="en-IN" sz="2400" dirty="0"/>
              <a:t> and second in x (option2). </a:t>
            </a:r>
          </a:p>
          <a:p>
            <a:r>
              <a:rPr lang="en-IN" sz="2400" dirty="0"/>
              <a:t>The fundamental relation </a:t>
            </a:r>
            <a:r>
              <a:rPr lang="en-IN" sz="2400" i="1" dirty="0"/>
              <a:t>U=U(S,V,n</a:t>
            </a:r>
            <a:r>
              <a:rPr lang="en-IN" sz="2400" i="1" baseline="-25000" dirty="0"/>
              <a:t>1</a:t>
            </a:r>
            <a:r>
              <a:rPr lang="en-IN" sz="2400" i="1" dirty="0"/>
              <a:t>,…,n</a:t>
            </a:r>
            <a:r>
              <a:rPr lang="en-IN" sz="2400" i="1" baseline="-25000" dirty="0"/>
              <a:t>m</a:t>
            </a:r>
            <a:r>
              <a:rPr lang="en-IN" sz="2400" i="1" dirty="0"/>
              <a:t>) </a:t>
            </a:r>
            <a:r>
              <a:rPr lang="en-IN" sz="2400" dirty="0"/>
              <a:t>presents </a:t>
            </a:r>
            <a:r>
              <a:rPr lang="en-IN" sz="2400" i="1" dirty="0"/>
              <a:t>U</a:t>
            </a:r>
            <a:r>
              <a:rPr lang="en-IN" sz="2400" dirty="0"/>
              <a:t> as a function of </a:t>
            </a:r>
            <a:r>
              <a:rPr lang="en-IN" sz="2400" i="1" dirty="0"/>
              <a:t>m+2 </a:t>
            </a:r>
            <a:r>
              <a:rPr lang="en-IN" sz="2400" dirty="0"/>
              <a:t>variables.</a:t>
            </a:r>
          </a:p>
        </p:txBody>
      </p:sp>
      <p:pic>
        <p:nvPicPr>
          <p:cNvPr id="22" name="Picture 21" descr="The image depicts a mathematical expression showing a function f(x, y) with its partial derivative with respect to x, denoted as dx.&#10;&#10;AI-generated content may be incorrect.">
            <a:extLst>
              <a:ext uri="{FF2B5EF4-FFF2-40B4-BE49-F238E27FC236}">
                <a16:creationId xmlns:a16="http://schemas.microsoft.com/office/drawing/2014/main" id="{D40F71D4-A500-33F5-DEC3-2A4D1BDF00D1}"/>
              </a:ext>
            </a:extLst>
          </p:cNvPr>
          <p:cNvPicPr>
            <a:picLocks noChangeAspect="1"/>
          </p:cNvPicPr>
          <p:nvPr/>
        </p:nvPicPr>
        <p:blipFill>
          <a:blip r:embed="rId3"/>
          <a:stretch>
            <a:fillRect/>
          </a:stretch>
        </p:blipFill>
        <p:spPr>
          <a:xfrm>
            <a:off x="5780665" y="1363976"/>
            <a:ext cx="3134735" cy="1985839"/>
          </a:xfrm>
          <a:prstGeom prst="rect">
            <a:avLst/>
          </a:prstGeom>
        </p:spPr>
      </p:pic>
      <mc:AlternateContent xmlns:mc="http://schemas.openxmlformats.org/markup-compatibility/2006" xmlns:a14="http://schemas.microsoft.com/office/drawing/2010/main">
        <mc:Choice Requires="a14">
          <p:sp>
            <p:nvSpPr>
              <p:cNvPr id="23" name="Content Placeholder 20">
                <a:extLst>
                  <a:ext uri="{FF2B5EF4-FFF2-40B4-BE49-F238E27FC236}">
                    <a16:creationId xmlns:a16="http://schemas.microsoft.com/office/drawing/2014/main" id="{9BA0E458-88C4-A82A-8CC1-942B0F2E4E95}"/>
                  </a:ext>
                </a:extLst>
              </p:cNvPr>
              <p:cNvSpPr txBox="1">
                <a:spLocks/>
              </p:cNvSpPr>
              <p:nvPr/>
            </p:nvSpPr>
            <p:spPr bwMode="auto">
              <a:xfrm>
                <a:off x="527296" y="4449059"/>
                <a:ext cx="8350250" cy="223087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a:t>A number of relations of following type can be created:</a:t>
                </a:r>
              </a:p>
              <a:p>
                <a:pPr marL="0" indent="0">
                  <a:buFontTx/>
                  <a:buNone/>
                </a:pPr>
                <a14:m>
                  <m:oMathPara xmlns:m="http://schemas.openxmlformats.org/officeDocument/2006/math">
                    <m:oMath>
                      <m:f>
                        <m:fPr>
                          <m:ctrlPr>
                            <a:rPr lang="en-IN" sz="2400" i="1" kern="0">
                              <a:latin typeface="Cambria Math" panose="02040503050406030204" pitchFamily="18" charset="0"/>
                              <a:ea typeface="Cambria Math" panose="02040503050406030204" pitchFamily="18" charset="0"/>
                            </a:rPr>
                          </m:ctrlPr>
                        </m:fPr>
                        <m:num>
                          <m:sSup>
                            <m:sSupPr>
                              <m:ctrlPr>
                                <a:rPr lang="en-IN" sz="2400" i="1" kern="0">
                                  <a:latin typeface="Cambria Math" panose="02040503050406030204" pitchFamily="18" charset="0"/>
                                  <a:ea typeface="Cambria Math" panose="02040503050406030204" pitchFamily="18" charset="0"/>
                                </a:rPr>
                              </m:ctrlPr>
                            </m:sSupPr>
                            <m:e>
                              <m:r>
                                <a:rPr lang="en-IN" sz="2400" i="1" kern="0">
                                  <a:latin typeface="Cambria Math" panose="02040503050406030204" pitchFamily="18" charset="0"/>
                                  <a:ea typeface="Cambria Math" panose="02040503050406030204" pitchFamily="18" charset="0"/>
                                </a:rPr>
                                <m:t>𝜕</m:t>
                              </m:r>
                            </m:e>
                            <m:sup>
                              <m:r>
                                <a:rPr lang="en-IN" sz="2400" i="1" kern="0">
                                  <a:latin typeface="Cambria Math" panose="02040503050406030204" pitchFamily="18" charset="0"/>
                                </a:rPr>
                                <m:t>2</m:t>
                              </m:r>
                            </m:sup>
                          </m:sSup>
                          <m:r>
                            <a:rPr lang="en-IN" sz="2400" i="1" kern="0">
                              <a:latin typeface="Cambria Math" panose="02040503050406030204" pitchFamily="18" charset="0"/>
                            </a:rPr>
                            <m:t>𝑓</m:t>
                          </m:r>
                        </m:num>
                        <m:den>
                          <m:r>
                            <a:rPr lang="en-IN" sz="2400" i="1" kern="0">
                              <a:latin typeface="Cambria Math" panose="02040503050406030204" pitchFamily="18" charset="0"/>
                              <a:ea typeface="Cambria Math" panose="02040503050406030204" pitchFamily="18" charset="0"/>
                            </a:rPr>
                            <m:t>𝜕</m:t>
                          </m:r>
                          <m:r>
                            <a:rPr lang="en-IN" sz="2400" i="1" kern="0">
                              <a:latin typeface="Cambria Math" panose="02040503050406030204" pitchFamily="18" charset="0"/>
                              <a:ea typeface="Cambria Math" panose="02040503050406030204" pitchFamily="18" charset="0"/>
                            </a:rPr>
                            <m:t>𝑥</m:t>
                          </m:r>
                          <m:r>
                            <a:rPr lang="en-IN" sz="2400" i="1" kern="0">
                              <a:latin typeface="Cambria Math" panose="02040503050406030204" pitchFamily="18" charset="0"/>
                              <a:ea typeface="Cambria Math" panose="02040503050406030204" pitchFamily="18" charset="0"/>
                            </a:rPr>
                            <m:t>𝜕</m:t>
                          </m:r>
                          <m:r>
                            <a:rPr lang="en-IN" sz="2400" i="1" kern="0">
                              <a:latin typeface="Cambria Math" panose="02040503050406030204" pitchFamily="18" charset="0"/>
                              <a:ea typeface="Cambria Math" panose="02040503050406030204" pitchFamily="18" charset="0"/>
                            </a:rPr>
                            <m:t>𝑦</m:t>
                          </m:r>
                        </m:den>
                      </m:f>
                      <m:r>
                        <a:rPr lang="en-IN" sz="2400" i="1" kern="0">
                          <a:latin typeface="Cambria Math" panose="02040503050406030204" pitchFamily="18" charset="0"/>
                        </a:rPr>
                        <m:t> </m:t>
                      </m:r>
                      <m:r>
                        <a:rPr lang="en-IN" sz="2400" b="0" i="1" kern="0" smtClean="0">
                          <a:latin typeface="Cambria Math" panose="02040503050406030204" pitchFamily="18" charset="0"/>
                        </a:rPr>
                        <m:t>=</m:t>
                      </m:r>
                      <m:r>
                        <a:rPr lang="en-IN" sz="2400" i="1" kern="0">
                          <a:latin typeface="Cambria Math" panose="02040503050406030204" pitchFamily="18" charset="0"/>
                        </a:rPr>
                        <m:t> </m:t>
                      </m:r>
                      <m:f>
                        <m:fPr>
                          <m:ctrlPr>
                            <a:rPr lang="en-IN" sz="2400" i="1" kern="0">
                              <a:latin typeface="Cambria Math" panose="02040503050406030204" pitchFamily="18" charset="0"/>
                              <a:ea typeface="Cambria Math" panose="02040503050406030204" pitchFamily="18" charset="0"/>
                            </a:rPr>
                          </m:ctrlPr>
                        </m:fPr>
                        <m:num>
                          <m:sSup>
                            <m:sSupPr>
                              <m:ctrlPr>
                                <a:rPr lang="en-IN" sz="2400" i="1" kern="0">
                                  <a:latin typeface="Cambria Math" panose="02040503050406030204" pitchFamily="18" charset="0"/>
                                  <a:ea typeface="Cambria Math" panose="02040503050406030204" pitchFamily="18" charset="0"/>
                                </a:rPr>
                              </m:ctrlPr>
                            </m:sSupPr>
                            <m:e>
                              <m:r>
                                <a:rPr lang="en-IN" sz="2400" i="1" kern="0">
                                  <a:latin typeface="Cambria Math" panose="02040503050406030204" pitchFamily="18" charset="0"/>
                                  <a:ea typeface="Cambria Math" panose="02040503050406030204" pitchFamily="18" charset="0"/>
                                </a:rPr>
                                <m:t>𝜕</m:t>
                              </m:r>
                            </m:e>
                            <m:sup>
                              <m:r>
                                <a:rPr lang="en-IN" sz="2400" i="1" kern="0">
                                  <a:latin typeface="Cambria Math" panose="02040503050406030204" pitchFamily="18" charset="0"/>
                                </a:rPr>
                                <m:t>2</m:t>
                              </m:r>
                            </m:sup>
                          </m:sSup>
                          <m:r>
                            <a:rPr lang="en-IN" sz="2400" i="1" kern="0">
                              <a:latin typeface="Cambria Math" panose="02040503050406030204" pitchFamily="18" charset="0"/>
                            </a:rPr>
                            <m:t>𝑓</m:t>
                          </m:r>
                        </m:num>
                        <m:den>
                          <m:r>
                            <a:rPr lang="en-IN" sz="2400" i="1" kern="0">
                              <a:latin typeface="Cambria Math" panose="02040503050406030204" pitchFamily="18" charset="0"/>
                              <a:ea typeface="Cambria Math" panose="02040503050406030204" pitchFamily="18" charset="0"/>
                            </a:rPr>
                            <m:t>𝜕</m:t>
                          </m:r>
                          <m:r>
                            <a:rPr lang="en-IN" sz="2400" i="1" kern="0">
                              <a:latin typeface="Cambria Math" panose="02040503050406030204" pitchFamily="18" charset="0"/>
                              <a:ea typeface="Cambria Math" panose="02040503050406030204" pitchFamily="18" charset="0"/>
                            </a:rPr>
                            <m:t>𝑦</m:t>
                          </m:r>
                          <m:r>
                            <a:rPr lang="en-IN" sz="2400" i="1" kern="0">
                              <a:latin typeface="Cambria Math" panose="02040503050406030204" pitchFamily="18" charset="0"/>
                              <a:ea typeface="Cambria Math" panose="02040503050406030204" pitchFamily="18" charset="0"/>
                            </a:rPr>
                            <m:t>𝜕</m:t>
                          </m:r>
                          <m:r>
                            <a:rPr lang="en-IN" sz="2400" i="1" kern="0">
                              <a:latin typeface="Cambria Math" panose="02040503050406030204" pitchFamily="18" charset="0"/>
                              <a:ea typeface="Cambria Math" panose="02040503050406030204" pitchFamily="18" charset="0"/>
                            </a:rPr>
                            <m:t>𝑥</m:t>
                          </m:r>
                        </m:den>
                      </m:f>
                    </m:oMath>
                  </m:oMathPara>
                </a14:m>
                <a:endParaRPr lang="en-IN" sz="2400" kern="0" dirty="0"/>
              </a:p>
              <a:p>
                <a:pPr marL="0" indent="0">
                  <a:buFontTx/>
                  <a:buNone/>
                </a:pPr>
                <a:r>
                  <a:rPr lang="en-IN" sz="2400" kern="0" dirty="0"/>
                  <a:t>By replacing </a:t>
                </a:r>
                <a:r>
                  <a:rPr lang="en-IN" sz="2400" i="1" kern="0" dirty="0"/>
                  <a:t>f </a:t>
                </a:r>
                <a:r>
                  <a:rPr lang="en-IN" sz="2400" kern="0" dirty="0"/>
                  <a:t>with </a:t>
                </a:r>
                <a:r>
                  <a:rPr lang="en-IN" sz="2400" i="1" kern="0" dirty="0"/>
                  <a:t>U</a:t>
                </a:r>
                <a:r>
                  <a:rPr lang="en-IN" sz="2400" kern="0" dirty="0"/>
                  <a:t> and the pair (</a:t>
                </a:r>
                <a:r>
                  <a:rPr lang="en-IN" sz="2400" i="1" kern="0" dirty="0" err="1"/>
                  <a:t>x,y</a:t>
                </a:r>
                <a:r>
                  <a:rPr lang="en-IN" sz="2400" kern="0" dirty="0"/>
                  <a:t>) with any pair of the </a:t>
                </a:r>
                <a:r>
                  <a:rPr lang="en-IN" sz="2400" i="1" kern="0" dirty="0"/>
                  <a:t>m+2</a:t>
                </a:r>
                <a:r>
                  <a:rPr lang="en-IN" sz="2400" kern="0" dirty="0"/>
                  <a:t> arguments of the fundamental relation. </a:t>
                </a:r>
              </a:p>
            </p:txBody>
          </p:sp>
        </mc:Choice>
        <mc:Fallback xmlns="">
          <p:sp>
            <p:nvSpPr>
              <p:cNvPr id="23" name="Content Placeholder 20">
                <a:extLst>
                  <a:ext uri="{FF2B5EF4-FFF2-40B4-BE49-F238E27FC236}">
                    <a16:creationId xmlns:a16="http://schemas.microsoft.com/office/drawing/2014/main" id="{9BA0E458-88C4-A82A-8CC1-942B0F2E4E95}"/>
                  </a:ext>
                </a:extLst>
              </p:cNvPr>
              <p:cNvSpPr txBox="1">
                <a:spLocks noRot="1" noChangeAspect="1" noMove="1" noResize="1" noEditPoints="1" noAdjustHandles="1" noChangeArrowheads="1" noChangeShapeType="1" noTextEdit="1"/>
              </p:cNvSpPr>
              <p:nvPr/>
            </p:nvSpPr>
            <p:spPr bwMode="auto">
              <a:xfrm>
                <a:off x="527296" y="4449059"/>
                <a:ext cx="8350250" cy="2230871"/>
              </a:xfrm>
              <a:prstGeom prst="rect">
                <a:avLst/>
              </a:prstGeom>
              <a:blipFill>
                <a:blip r:embed="rId4"/>
                <a:stretch>
                  <a:fillRect l="-1095" t="-218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IN">
                    <a:noFill/>
                  </a:rPr>
                  <a:t> </a:t>
                </a:r>
              </a:p>
            </p:txBody>
          </p:sp>
        </mc:Fallback>
      </mc:AlternateContent>
    </p:spTree>
    <p:extLst>
      <p:ext uri="{BB962C8B-B14F-4D97-AF65-F5344CB8AC3E}">
        <p14:creationId xmlns:p14="http://schemas.microsoft.com/office/powerpoint/2010/main" val="409798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dissolve">
                                      <p:cBhvr>
                                        <p:cTn id="27" dur="500"/>
                                        <p:tgtEl>
                                          <p:spTgt spid="2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3">
                                            <p:txEl>
                                              <p:pRg st="1" end="1"/>
                                            </p:txEl>
                                          </p:spTgt>
                                        </p:tgtEl>
                                        <p:attrNameLst>
                                          <p:attrName>style.visibility</p:attrName>
                                        </p:attrNameLst>
                                      </p:cBhvr>
                                      <p:to>
                                        <p:strVal val="visible"/>
                                      </p:to>
                                    </p:set>
                                    <p:animEffect transition="in" filter="dissolve">
                                      <p:cBhvr>
                                        <p:cTn id="32" dur="500"/>
                                        <p:tgtEl>
                                          <p:spTgt spid="2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xEl>
                                              <p:pRg st="2" end="2"/>
                                            </p:txEl>
                                          </p:spTgt>
                                        </p:tgtEl>
                                        <p:attrNameLst>
                                          <p:attrName>style.visibility</p:attrName>
                                        </p:attrNameLst>
                                      </p:cBhvr>
                                      <p:to>
                                        <p:strVal val="visible"/>
                                      </p:to>
                                    </p:set>
                                    <p:animEffect transition="in" filter="dissolve">
                                      <p:cBhvr>
                                        <p:cTn id="37"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A6CC6-3BE1-CC4D-684D-27F5DA320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87085-91A6-75B0-6BA4-06F506FF8D1F}"/>
              </a:ext>
            </a:extLst>
          </p:cNvPr>
          <p:cNvSpPr>
            <a:spLocks noGrp="1"/>
          </p:cNvSpPr>
          <p:nvPr>
            <p:ph type="title"/>
          </p:nvPr>
        </p:nvSpPr>
        <p:spPr>
          <a:xfrm>
            <a:off x="499970" y="229335"/>
            <a:ext cx="6992168" cy="765937"/>
          </a:xfrm>
        </p:spPr>
        <p:txBody>
          <a:bodyPr/>
          <a:lstStyle/>
          <a:p>
            <a:r>
              <a:rPr lang="en-IN" sz="2800" dirty="0"/>
              <a:t>Maxwell’s Relations for a Single-Component System</a:t>
            </a:r>
            <a:endParaRPr lang="en-US" sz="2800" dirty="0"/>
          </a:p>
        </p:txBody>
      </p:sp>
      <p:grpSp>
        <p:nvGrpSpPr>
          <p:cNvPr id="4" name="Group 38">
            <a:extLst>
              <a:ext uri="{FF2B5EF4-FFF2-40B4-BE49-F238E27FC236}">
                <a16:creationId xmlns:a16="http://schemas.microsoft.com/office/drawing/2014/main" id="{263BEC5F-67DB-5ED9-8DBA-0CFE0294305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2213374-4A07-FAA8-FC14-A30B135202B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E20188AA-4A94-DD88-A463-B56B460626E8}"/>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4B38912-54F2-5512-3C31-9034FF9D8496}"/>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2DCFA838-946A-4DF4-BC0D-3B236771FF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E2EF2A8A-B8B5-A4A2-9D7C-B56703E3E5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B46D2BB-D5C6-9BAC-9594-966ED67BB882}"/>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2C31350A-9C70-3117-153F-987B274FC3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C558759-8268-A76E-4811-494D0B0BAF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B065C81-21B1-1640-0081-BCC0337D841A}"/>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BFCCBE3-F08E-C7F8-8C72-EF20B9517F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45DF032-552E-5A9B-B862-6B40A3F93D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57E89C8-A968-E7D5-26E1-267A5E17D46A}"/>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F6218BC-55FB-2592-F628-FF2994D2B5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755FC70-04B6-A6A5-DA9C-9A11C408B8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DF7B1CD-C17C-9341-AA82-633C0FF166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E2091AB-126B-B580-7301-17F26DE8A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392076C6-28CF-5FEE-87D5-F6BEB50CEBAB}"/>
                  </a:ext>
                </a:extLst>
              </p:cNvPr>
              <p:cNvSpPr>
                <a:spLocks noGrp="1"/>
              </p:cNvSpPr>
              <p:nvPr>
                <p:ph idx="1"/>
              </p:nvPr>
            </p:nvSpPr>
            <p:spPr>
              <a:xfrm>
                <a:off x="405475" y="1172491"/>
                <a:ext cx="8518525" cy="1951709"/>
              </a:xfrm>
            </p:spPr>
            <p:txBody>
              <a:bodyPr/>
              <a:lstStyle/>
              <a:p>
                <a:r>
                  <a:rPr lang="en-IN" sz="2400" dirty="0"/>
                  <a:t>As the </a:t>
                </a:r>
                <a:r>
                  <a:rPr lang="en-IN" sz="2400" i="1" dirty="0"/>
                  <a:t>U</a:t>
                </a:r>
                <a:r>
                  <a:rPr lang="en-IN" sz="2400" dirty="0"/>
                  <a:t> function has a total of </a:t>
                </a:r>
                <a:r>
                  <a:rPr lang="en-IN" sz="2400" i="1" dirty="0"/>
                  <a:t>(m+1)</a:t>
                </a:r>
                <a:r>
                  <a:rPr lang="en-IN" sz="2400" i="1" dirty="0">
                    <a:sym typeface="Symbol" panose="05050102010706020507" pitchFamily="18" charset="2"/>
                  </a:rPr>
                  <a:t></a:t>
                </a:r>
                <a:r>
                  <a:rPr lang="en-IN" sz="2400" i="1" dirty="0"/>
                  <a:t>(m+2)</a:t>
                </a:r>
                <a:r>
                  <a:rPr lang="en-IN" sz="2400" dirty="0"/>
                  <a:t> mixed derivatives, it is possible to create</a:t>
                </a:r>
              </a:p>
              <a:p>
                <a:pPr marL="0" indent="0" algn="ctr">
                  <a:buNone/>
                </a:pPr>
                <a14:m>
                  <m:oMath xmlns:m="http://schemas.openxmlformats.org/officeDocument/2006/math">
                    <m:f>
                      <m:fPr>
                        <m:ctrlPr>
                          <a:rPr lang="en-IN" sz="2400" b="0" i="1" smtClean="0">
                            <a:latin typeface="Cambria Math" panose="02040503050406030204" pitchFamily="18" charset="0"/>
                          </a:rPr>
                        </m:ctrlPr>
                      </m:fPr>
                      <m:num>
                        <m:d>
                          <m:dPr>
                            <m:ctrlPr>
                              <a:rPr lang="en-IN" sz="2400" b="0" i="1" smtClean="0">
                                <a:latin typeface="Cambria Math" panose="02040503050406030204" pitchFamily="18" charset="0"/>
                              </a:rPr>
                            </m:ctrlPr>
                          </m:dPr>
                          <m:e>
                            <m:r>
                              <a:rPr lang="en-IN" sz="2400" b="0" i="1" smtClean="0">
                                <a:latin typeface="Cambria Math" panose="02040503050406030204" pitchFamily="18" charset="0"/>
                              </a:rPr>
                              <m:t>𝑚</m:t>
                            </m:r>
                            <m:r>
                              <a:rPr lang="en-IN" sz="2400" b="0" i="1" smtClean="0">
                                <a:latin typeface="Cambria Math" panose="02040503050406030204" pitchFamily="18" charset="0"/>
                              </a:rPr>
                              <m:t>+1</m:t>
                            </m:r>
                          </m:e>
                        </m:d>
                        <m:r>
                          <a:rPr lang="en-IN" sz="2400" i="1" smtClean="0">
                            <a:latin typeface="Cambria Math" panose="02040503050406030204" pitchFamily="18" charset="0"/>
                            <a:ea typeface="Cambria Math" panose="02040503050406030204" pitchFamily="18" charset="0"/>
                          </a:rPr>
                          <m:t>×</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𝑚</m:t>
                            </m:r>
                            <m:r>
                              <a:rPr lang="en-IN" sz="2400" b="0" i="1" smtClean="0">
                                <a:latin typeface="Cambria Math" panose="02040503050406030204" pitchFamily="18" charset="0"/>
                                <a:ea typeface="Cambria Math" panose="02040503050406030204" pitchFamily="18" charset="0"/>
                              </a:rPr>
                              <m:t>+2</m:t>
                            </m:r>
                          </m:e>
                        </m:d>
                      </m:num>
                      <m:den>
                        <m:r>
                          <a:rPr lang="en-IN" sz="2400" b="0" i="1" smtClean="0">
                            <a:latin typeface="Cambria Math" panose="02040503050406030204" pitchFamily="18" charset="0"/>
                          </a:rPr>
                          <m:t>2</m:t>
                        </m:r>
                      </m:den>
                    </m:f>
                  </m:oMath>
                </a14:m>
                <a:r>
                  <a:rPr lang="en-IN" sz="2400" dirty="0"/>
                  <a:t>  equations. </a:t>
                </a:r>
              </a:p>
              <a:p>
                <a:r>
                  <a:rPr lang="en-IN" sz="2400" dirty="0"/>
                  <a:t>A single-component system (</a:t>
                </a:r>
                <a:r>
                  <a:rPr lang="en-IN" sz="2400" i="1" dirty="0"/>
                  <a:t>m=1</a:t>
                </a:r>
                <a:r>
                  <a:rPr lang="en-IN" sz="2400" dirty="0"/>
                  <a:t>), can have following relations:</a:t>
                </a:r>
              </a:p>
            </p:txBody>
          </p:sp>
        </mc:Choice>
        <mc:Fallback xmlns="">
          <p:sp>
            <p:nvSpPr>
              <p:cNvPr id="21" name="Content Placeholder 20">
                <a:extLst>
                  <a:ext uri="{FF2B5EF4-FFF2-40B4-BE49-F238E27FC236}">
                    <a16:creationId xmlns:a16="http://schemas.microsoft.com/office/drawing/2014/main" id="{392076C6-28CF-5FEE-87D5-F6BEB50CEBAB}"/>
                  </a:ext>
                </a:extLst>
              </p:cNvPr>
              <p:cNvSpPr>
                <a:spLocks noGrp="1" noRot="1" noChangeAspect="1" noMove="1" noResize="1" noEditPoints="1" noAdjustHandles="1" noChangeArrowheads="1" noChangeShapeType="1" noTextEdit="1"/>
              </p:cNvSpPr>
              <p:nvPr>
                <p:ph idx="1"/>
              </p:nvPr>
            </p:nvSpPr>
            <p:spPr>
              <a:xfrm>
                <a:off x="405475" y="1172491"/>
                <a:ext cx="8518525" cy="1951709"/>
              </a:xfrm>
              <a:blipFill>
                <a:blip r:embed="rId3"/>
                <a:stretch>
                  <a:fillRect l="-1002" t="-2804" r="-1432" b="-4984"/>
                </a:stretch>
              </a:blipFill>
            </p:spPr>
            <p:txBody>
              <a:bodyPr/>
              <a:lstStyle/>
              <a:p>
                <a:r>
                  <a:rPr lang="en-IN">
                    <a:noFill/>
                  </a:rPr>
                  <a:t> </a:t>
                </a:r>
              </a:p>
            </p:txBody>
          </p:sp>
        </mc:Fallback>
      </mc:AlternateContent>
      <p:pic>
        <p:nvPicPr>
          <p:cNvPr id="22" name="Picture 21" descr="The provided text appears to be a series of mathematical symbols and equations related to thermodynamics, specifically entropy (S), internal energy (U), temperature (T), pressure (P), and volume (V), along with an undefined variable (N). However, without a visual representation, it's not possible to describe an image.&#10;&#10;AI-generated content may be incorrect.">
            <a:extLst>
              <a:ext uri="{FF2B5EF4-FFF2-40B4-BE49-F238E27FC236}">
                <a16:creationId xmlns:a16="http://schemas.microsoft.com/office/drawing/2014/main" id="{719E0580-C897-836A-95B8-821CFB78EBE9}"/>
              </a:ext>
            </a:extLst>
          </p:cNvPr>
          <p:cNvPicPr>
            <a:picLocks noChangeAspect="1"/>
          </p:cNvPicPr>
          <p:nvPr/>
        </p:nvPicPr>
        <p:blipFill>
          <a:blip r:embed="rId4"/>
          <a:stretch>
            <a:fillRect/>
          </a:stretch>
        </p:blipFill>
        <p:spPr>
          <a:xfrm>
            <a:off x="413098" y="3239721"/>
            <a:ext cx="2314575" cy="2060923"/>
          </a:xfrm>
          <a:prstGeom prst="rect">
            <a:avLst/>
          </a:prstGeom>
        </p:spPr>
      </p:pic>
      <p:pic>
        <p:nvPicPr>
          <p:cNvPr id="24" name="Picture 23" descr="The text represents an equation for the differential change in Helmholtz free energy (dH) in terms of temperature (T), entropy (S), pressure (P), volume (V), internal energy (U), and number of particles (N), including partial derivatives.&#10;&#10;AI-generated content may be incorrect.">
            <a:extLst>
              <a:ext uri="{FF2B5EF4-FFF2-40B4-BE49-F238E27FC236}">
                <a16:creationId xmlns:a16="http://schemas.microsoft.com/office/drawing/2014/main" id="{05A31EBA-D83F-2088-1039-A95E58743F30}"/>
              </a:ext>
            </a:extLst>
          </p:cNvPr>
          <p:cNvPicPr>
            <a:picLocks noChangeAspect="1"/>
          </p:cNvPicPr>
          <p:nvPr/>
        </p:nvPicPr>
        <p:blipFill>
          <a:blip r:embed="rId5"/>
          <a:stretch>
            <a:fillRect/>
          </a:stretch>
        </p:blipFill>
        <p:spPr>
          <a:xfrm>
            <a:off x="2705783" y="3276600"/>
            <a:ext cx="2026069" cy="1969070"/>
          </a:xfrm>
          <a:prstGeom prst="rect">
            <a:avLst/>
          </a:prstGeom>
        </p:spPr>
      </p:pic>
      <p:pic>
        <p:nvPicPr>
          <p:cNvPr id="26" name="Picture 25" descr="The provided text appears to be a series of mathematical expressions or equations related to thermodynamics, specifically involving partial derivatives of a function F with respect to variables T (temperature), P (pressure), and N (number of particles). The expressions show the partial derivatives of F with respect to T, P, and N, and some related equations that seem to be in a similar format.&#10;&#10;AI-generated content may be incorrect.">
            <a:extLst>
              <a:ext uri="{FF2B5EF4-FFF2-40B4-BE49-F238E27FC236}">
                <a16:creationId xmlns:a16="http://schemas.microsoft.com/office/drawing/2014/main" id="{28F983BF-B278-432A-6104-AB29E6466139}"/>
              </a:ext>
            </a:extLst>
          </p:cNvPr>
          <p:cNvPicPr>
            <a:picLocks noChangeAspect="1"/>
          </p:cNvPicPr>
          <p:nvPr/>
        </p:nvPicPr>
        <p:blipFill>
          <a:blip r:embed="rId6"/>
          <a:stretch>
            <a:fillRect/>
          </a:stretch>
        </p:blipFill>
        <p:spPr>
          <a:xfrm>
            <a:off x="4615582" y="3276600"/>
            <a:ext cx="2143432" cy="2043370"/>
          </a:xfrm>
          <a:prstGeom prst="rect">
            <a:avLst/>
          </a:prstGeom>
        </p:spPr>
      </p:pic>
      <p:pic>
        <p:nvPicPr>
          <p:cNvPr id="28" name="Picture 27" descr="The provided text appears to be a mathematical representation of thermodynamic equations, specifically the Gibbs free energy (dG), involving changes in entropy (S), volume (V), and the number of particles (N). The equations show the partial derivatives of Gibbs free energy with respect to temperature (T), volume (V), and number of particles (N).&#10;&#10;AI-generated content may be incorrect.">
            <a:extLst>
              <a:ext uri="{FF2B5EF4-FFF2-40B4-BE49-F238E27FC236}">
                <a16:creationId xmlns:a16="http://schemas.microsoft.com/office/drawing/2014/main" id="{FB538E5B-D50E-A7B4-D407-00703B8178E3}"/>
              </a:ext>
            </a:extLst>
          </p:cNvPr>
          <p:cNvPicPr>
            <a:picLocks noChangeAspect="1"/>
          </p:cNvPicPr>
          <p:nvPr/>
        </p:nvPicPr>
        <p:blipFill>
          <a:blip r:embed="rId7"/>
          <a:stretch>
            <a:fillRect/>
          </a:stretch>
        </p:blipFill>
        <p:spPr>
          <a:xfrm>
            <a:off x="6650380" y="3276600"/>
            <a:ext cx="2080522" cy="2043370"/>
          </a:xfrm>
          <a:prstGeom prst="rect">
            <a:avLst/>
          </a:prstGeom>
        </p:spPr>
      </p:pic>
      <p:sp>
        <p:nvSpPr>
          <p:cNvPr id="30" name="TextBox 29">
            <a:extLst>
              <a:ext uri="{FF2B5EF4-FFF2-40B4-BE49-F238E27FC236}">
                <a16:creationId xmlns:a16="http://schemas.microsoft.com/office/drawing/2014/main" id="{0C462EE3-16D1-4EEE-7E52-3298ADA48215}"/>
              </a:ext>
            </a:extLst>
          </p:cNvPr>
          <p:cNvSpPr txBox="1"/>
          <p:nvPr/>
        </p:nvSpPr>
        <p:spPr>
          <a:xfrm>
            <a:off x="388518" y="5373418"/>
            <a:ext cx="8610600" cy="1200329"/>
          </a:xfrm>
          <a:prstGeom prst="rect">
            <a:avLst/>
          </a:prstGeom>
          <a:noFill/>
        </p:spPr>
        <p:txBody>
          <a:bodyPr wrap="square">
            <a:spAutoFit/>
          </a:bodyPr>
          <a:lstStyle/>
          <a:p>
            <a:r>
              <a:rPr lang="en-IN" dirty="0"/>
              <a:t>These relations are headed by the differential form of the fundamental relation, which shows that the intensities </a:t>
            </a:r>
            <a:r>
              <a:rPr lang="en-IN" i="1" dirty="0"/>
              <a:t>T,−p</a:t>
            </a:r>
            <a:r>
              <a:rPr lang="en-IN" dirty="0"/>
              <a:t>, and </a:t>
            </a:r>
            <a:r>
              <a:rPr lang="en-IN" i="1" dirty="0"/>
              <a:t>𝜇</a:t>
            </a:r>
            <a:r>
              <a:rPr lang="en-IN" dirty="0"/>
              <a:t> play a role of first derivatives.</a:t>
            </a:r>
          </a:p>
        </p:txBody>
      </p:sp>
    </p:spTree>
    <p:extLst>
      <p:ext uri="{BB962C8B-B14F-4D97-AF65-F5344CB8AC3E}">
        <p14:creationId xmlns:p14="http://schemas.microsoft.com/office/powerpoint/2010/main" val="281011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circle(in)">
                                      <p:cBhvr>
                                        <p:cTn id="27" dur="10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circle(in)">
                                      <p:cBhvr>
                                        <p:cTn id="32" dur="125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ircle(in)">
                                      <p:cBhvr>
                                        <p:cTn id="37" dur="125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3D9D-C0FD-4051-2EA7-2EFDB72E4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38BAF-F297-D3D8-12DA-1B4CFD6EC63B}"/>
              </a:ext>
            </a:extLst>
          </p:cNvPr>
          <p:cNvSpPr>
            <a:spLocks noGrp="1"/>
          </p:cNvSpPr>
          <p:nvPr>
            <p:ph type="title"/>
          </p:nvPr>
        </p:nvSpPr>
        <p:spPr>
          <a:xfrm>
            <a:off x="499970" y="229335"/>
            <a:ext cx="6992168" cy="765937"/>
          </a:xfrm>
        </p:spPr>
        <p:txBody>
          <a:bodyPr/>
          <a:lstStyle/>
          <a:p>
            <a:r>
              <a:rPr lang="en-IN" sz="2800" dirty="0"/>
              <a:t>Maxwell’s Relations for a Single-Component Closed System</a:t>
            </a:r>
            <a:endParaRPr lang="en-US" sz="2800" dirty="0"/>
          </a:p>
        </p:txBody>
      </p:sp>
      <p:grpSp>
        <p:nvGrpSpPr>
          <p:cNvPr id="4" name="Group 38">
            <a:extLst>
              <a:ext uri="{FF2B5EF4-FFF2-40B4-BE49-F238E27FC236}">
                <a16:creationId xmlns:a16="http://schemas.microsoft.com/office/drawing/2014/main" id="{150EFC0F-67DD-4E13-7772-FF5255C0523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56E524B-67F3-C08E-C99D-C1F5852247B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84571C58-4F50-5842-42E4-5C082D20982E}"/>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156031AA-D79F-27DF-48AA-DFD10FCB333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8FD5768-199C-C486-AAF7-F031130E80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0357612-0F48-4182-F7A9-41634B46BA5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84D4AD5-9E86-6C4D-B7B7-F4A8B631DB3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05D8C2A-01D8-4666-74D7-C0DE51AD6D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CEE4977-6A20-5084-2A74-2DA5CB4BA12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38D0E2E-4FB9-1C37-926F-518B39339D29}"/>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28262D1-84FE-0F49-9488-628ABBE0CB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B91DB91-249B-818F-E8FD-4020CDAFC3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151CBD2-420F-1A01-EE47-1395C495091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8132A29-2B79-494B-1264-0A9E4248994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D0F69AF-80EA-28AB-5CED-0741C3A686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4D14E46-ED88-6BE0-4923-62AD1071D97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821F80B-62C2-2167-DF70-353DB8ADCE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4958F814-0C80-3FD2-296D-49EE5AB0E901}"/>
                  </a:ext>
                </a:extLst>
              </p:cNvPr>
              <p:cNvSpPr>
                <a:spLocks noGrp="1"/>
              </p:cNvSpPr>
              <p:nvPr>
                <p:ph idx="1"/>
              </p:nvPr>
            </p:nvSpPr>
            <p:spPr>
              <a:xfrm>
                <a:off x="320675" y="1066800"/>
                <a:ext cx="8626474" cy="5334000"/>
              </a:xfrm>
            </p:spPr>
            <p:txBody>
              <a:bodyPr/>
              <a:lstStyle/>
              <a:p>
                <a:r>
                  <a:rPr lang="en-IN" sz="2400" dirty="0"/>
                  <a:t>The closed system is in a state of restricted equilibrium with its environment, because out of the total of </a:t>
                </a:r>
                <a:r>
                  <a:rPr lang="en-IN" sz="2400" i="1" dirty="0"/>
                  <a:t>m+2</a:t>
                </a:r>
                <a:r>
                  <a:rPr lang="en-IN" sz="2400" dirty="0"/>
                  <a:t> intensities of the system, only </a:t>
                </a:r>
                <a:r>
                  <a:rPr lang="en-IN" sz="2400" i="1" dirty="0"/>
                  <a:t>T</a:t>
                </a:r>
                <a:r>
                  <a:rPr lang="en-IN" sz="2400" dirty="0"/>
                  <a:t> and </a:t>
                </a:r>
                <a:r>
                  <a:rPr lang="en-IN" sz="2400" i="1" dirty="0"/>
                  <a:t>p</a:t>
                </a:r>
                <a:r>
                  <a:rPr lang="en-IN" sz="2400" dirty="0"/>
                  <a:t> are the same throughout the system and the environment.</a:t>
                </a:r>
              </a:p>
              <a:p>
                <a:r>
                  <a:rPr lang="en-IN" sz="2400" dirty="0"/>
                  <a:t>Writing </a:t>
                </a:r>
                <a:r>
                  <a:rPr lang="en-IN" sz="2400" i="1" dirty="0"/>
                  <a:t>dn</a:t>
                </a:r>
                <a:r>
                  <a:rPr lang="en-IN" sz="2400" i="1" baseline="-25000" dirty="0"/>
                  <a:t>1</a:t>
                </a:r>
                <a:r>
                  <a:rPr lang="en-IN" sz="2400" i="1" dirty="0"/>
                  <a:t>= 0,…,</a:t>
                </a:r>
                <a:r>
                  <a:rPr lang="en-IN" sz="2400" i="1" dirty="0" err="1"/>
                  <a:t>dn</a:t>
                </a:r>
                <a:r>
                  <a:rPr lang="en-IN" sz="2400" i="1" baseline="-25000" dirty="0" err="1"/>
                  <a:t>m</a:t>
                </a:r>
                <a:r>
                  <a:rPr lang="en-IN" sz="2400" i="1" dirty="0"/>
                  <a:t>= 0</a:t>
                </a:r>
                <a:r>
                  <a:rPr lang="en-IN" sz="2400" dirty="0"/>
                  <a:t>, the differential forms of the </a:t>
                </a:r>
                <a:r>
                  <a:rPr lang="en-IN" sz="2400" i="1" dirty="0"/>
                  <a:t>U, H, F, </a:t>
                </a:r>
                <a:r>
                  <a:rPr lang="en-IN" sz="2400" dirty="0"/>
                  <a:t>and </a:t>
                </a:r>
                <a:r>
                  <a:rPr lang="en-IN" sz="2400" i="1" dirty="0"/>
                  <a:t>G</a:t>
                </a:r>
                <a:r>
                  <a:rPr lang="en-IN" sz="2400" dirty="0"/>
                  <a:t> fundamental equations reduce to</a:t>
                </a:r>
              </a:p>
              <a:p>
                <a:pPr marL="0" indent="0">
                  <a:buNone/>
                </a:pPr>
                <a14:m>
                  <m:oMathPara xmlns:m="http://schemas.openxmlformats.org/officeDocument/2006/math">
                    <m:oMath>
                      <m:r>
                        <a:rPr lang="en-IN" sz="2400" b="0" i="1" smtClean="0">
                          <a:latin typeface="Cambria Math" panose="02040503050406030204" pitchFamily="18" charset="0"/>
                        </a:rPr>
                        <m:t>𝑑𝑈</m:t>
                      </m:r>
                      <m:r>
                        <a:rPr lang="en-IN" sz="2400" b="0" i="1" smtClean="0">
                          <a:latin typeface="Cambria Math" panose="02040503050406030204" pitchFamily="18" charset="0"/>
                        </a:rPr>
                        <m:t>=</m:t>
                      </m:r>
                      <m:r>
                        <a:rPr lang="en-IN" sz="2400" b="0" i="1" smtClean="0">
                          <a:latin typeface="Cambria Math" panose="02040503050406030204" pitchFamily="18" charset="0"/>
                        </a:rPr>
                        <m:t>𝑇𝑑𝑆</m:t>
                      </m:r>
                      <m:r>
                        <a:rPr lang="en-IN" sz="2400" b="0" i="1" smtClean="0">
                          <a:latin typeface="Cambria Math" panose="02040503050406030204" pitchFamily="18" charset="0"/>
                        </a:rPr>
                        <m:t>−</m:t>
                      </m:r>
                      <m:r>
                        <a:rPr lang="en-IN" sz="2400" b="0" i="1" smtClean="0">
                          <a:latin typeface="Cambria Math" panose="02040503050406030204" pitchFamily="18" charset="0"/>
                        </a:rPr>
                        <m:t>𝑝𝑑𝑉</m:t>
                      </m:r>
                    </m:oMath>
                  </m:oMathPara>
                </a14:m>
                <a:endParaRPr lang="en-IN" sz="2400" dirty="0"/>
              </a:p>
              <a:p>
                <a:pPr marL="0" indent="0">
                  <a:buNone/>
                </a:pPr>
                <a14:m>
                  <m:oMathPara xmlns:m="http://schemas.openxmlformats.org/officeDocument/2006/math">
                    <m:oMath>
                      <m:r>
                        <a:rPr lang="en-IN" sz="2400" b="0" i="1" smtClean="0">
                          <a:latin typeface="Cambria Math" panose="02040503050406030204" pitchFamily="18" charset="0"/>
                        </a:rPr>
                        <m:t>𝑑𝐻</m:t>
                      </m:r>
                      <m:r>
                        <a:rPr lang="en-IN" sz="2400" b="0" i="1" smtClean="0">
                          <a:latin typeface="Cambria Math" panose="02040503050406030204" pitchFamily="18" charset="0"/>
                        </a:rPr>
                        <m:t>=</m:t>
                      </m:r>
                      <m:r>
                        <a:rPr lang="en-IN" sz="2400" b="0" i="1" smtClean="0">
                          <a:latin typeface="Cambria Math" panose="02040503050406030204" pitchFamily="18" charset="0"/>
                        </a:rPr>
                        <m:t>𝑇𝑑𝑆</m:t>
                      </m:r>
                      <m:r>
                        <a:rPr lang="en-IN" sz="2400" b="0" i="1" smtClean="0">
                          <a:latin typeface="Cambria Math" panose="02040503050406030204" pitchFamily="18" charset="0"/>
                        </a:rPr>
                        <m:t>+</m:t>
                      </m:r>
                      <m:r>
                        <a:rPr lang="en-IN" sz="2400" b="0" i="1" smtClean="0">
                          <a:latin typeface="Cambria Math" panose="02040503050406030204" pitchFamily="18" charset="0"/>
                        </a:rPr>
                        <m:t>𝑣𝑑𝑝</m:t>
                      </m:r>
                    </m:oMath>
                  </m:oMathPara>
                </a14:m>
                <a:endParaRPr lang="en-IN" sz="2400" dirty="0"/>
              </a:p>
              <a:p>
                <a:pPr marL="0" indent="0">
                  <a:buNone/>
                </a:pPr>
                <a14:m>
                  <m:oMathPara xmlns:m="http://schemas.openxmlformats.org/officeDocument/2006/math">
                    <m:oMath>
                      <m:r>
                        <a:rPr lang="en-IN" sz="2400" b="0" i="1" smtClean="0">
                          <a:latin typeface="Cambria Math" panose="02040503050406030204" pitchFamily="18" charset="0"/>
                        </a:rPr>
                        <m:t>𝑑𝐹</m:t>
                      </m:r>
                      <m:r>
                        <a:rPr lang="en-IN" sz="2400" b="0" i="1" smtClean="0">
                          <a:latin typeface="Cambria Math" panose="02040503050406030204" pitchFamily="18" charset="0"/>
                        </a:rPr>
                        <m:t>=−</m:t>
                      </m:r>
                      <m:r>
                        <a:rPr lang="en-IN" sz="2400" b="0" i="1" smtClean="0">
                          <a:latin typeface="Cambria Math" panose="02040503050406030204" pitchFamily="18" charset="0"/>
                        </a:rPr>
                        <m:t>𝑆𝑑𝑇</m:t>
                      </m:r>
                      <m:r>
                        <a:rPr lang="en-IN" sz="2400" b="0" i="1" smtClean="0">
                          <a:latin typeface="Cambria Math" panose="02040503050406030204" pitchFamily="18" charset="0"/>
                        </a:rPr>
                        <m:t>−</m:t>
                      </m:r>
                      <m:r>
                        <a:rPr lang="en-IN" sz="2400" b="0" i="1" smtClean="0">
                          <a:latin typeface="Cambria Math" panose="02040503050406030204" pitchFamily="18" charset="0"/>
                        </a:rPr>
                        <m:t>𝑝𝑑𝑉</m:t>
                      </m:r>
                    </m:oMath>
                  </m:oMathPara>
                </a14:m>
                <a:endParaRPr lang="en-IN" sz="2400" dirty="0"/>
              </a:p>
              <a:p>
                <a:pPr marL="0" indent="0">
                  <a:buNone/>
                </a:pPr>
                <a14:m>
                  <m:oMathPara xmlns:m="http://schemas.openxmlformats.org/officeDocument/2006/math">
                    <m:oMath>
                      <m:r>
                        <a:rPr lang="en-IN" sz="2400" b="0" i="1" smtClean="0">
                          <a:latin typeface="Cambria Math" panose="02040503050406030204" pitchFamily="18" charset="0"/>
                        </a:rPr>
                        <m:t>𝑑𝐺</m:t>
                      </m:r>
                      <m:r>
                        <a:rPr lang="en-IN" sz="2400" b="0" i="1" smtClean="0">
                          <a:latin typeface="Cambria Math" panose="02040503050406030204" pitchFamily="18" charset="0"/>
                        </a:rPr>
                        <m:t>=−</m:t>
                      </m:r>
                      <m:r>
                        <a:rPr lang="en-IN" sz="2400" b="0" i="1" smtClean="0">
                          <a:latin typeface="Cambria Math" panose="02040503050406030204" pitchFamily="18" charset="0"/>
                        </a:rPr>
                        <m:t>𝑆𝑑𝑇</m:t>
                      </m:r>
                      <m:r>
                        <a:rPr lang="en-IN" sz="2400" b="0" i="1" smtClean="0">
                          <a:latin typeface="Cambria Math" panose="02040503050406030204" pitchFamily="18" charset="0"/>
                        </a:rPr>
                        <m:t>+</m:t>
                      </m:r>
                      <m:r>
                        <a:rPr lang="en-IN" sz="2400" b="0" i="1" smtClean="0">
                          <a:latin typeface="Cambria Math" panose="02040503050406030204" pitchFamily="18" charset="0"/>
                        </a:rPr>
                        <m:t>𝑉𝑑𝑝</m:t>
                      </m:r>
                    </m:oMath>
                  </m:oMathPara>
                </a14:m>
                <a:endParaRPr lang="en-IN" sz="2400" dirty="0"/>
              </a:p>
              <a:p>
                <a:r>
                  <a:rPr lang="en-IN" sz="2400" dirty="0"/>
                  <a:t>Note that in a state of restricted equilibrium (zero mass transfer) the closed system possesses only two modes of reversible energy interactions, </a:t>
                </a:r>
                <a:r>
                  <a:rPr lang="en-IN" sz="2400" i="1" dirty="0" err="1"/>
                  <a:t>TdS</a:t>
                </a:r>
                <a:r>
                  <a:rPr lang="en-IN" sz="2400" dirty="0"/>
                  <a:t> and </a:t>
                </a:r>
                <a:r>
                  <a:rPr lang="en-IN" sz="2400" i="1" dirty="0"/>
                  <a:t>−</a:t>
                </a:r>
                <a:r>
                  <a:rPr lang="en-IN" sz="2400" i="1" dirty="0" err="1"/>
                  <a:t>pdV</a:t>
                </a:r>
                <a:endParaRPr lang="en-IN" sz="2400" i="1" dirty="0"/>
              </a:p>
            </p:txBody>
          </p:sp>
        </mc:Choice>
        <mc:Fallback xmlns="">
          <p:sp>
            <p:nvSpPr>
              <p:cNvPr id="21" name="Content Placeholder 20">
                <a:extLst>
                  <a:ext uri="{FF2B5EF4-FFF2-40B4-BE49-F238E27FC236}">
                    <a16:creationId xmlns:a16="http://schemas.microsoft.com/office/drawing/2014/main" id="{4958F814-0C80-3FD2-296D-49EE5AB0E901}"/>
                  </a:ext>
                </a:extLst>
              </p:cNvPr>
              <p:cNvSpPr>
                <a:spLocks noGrp="1" noRot="1" noChangeAspect="1" noMove="1" noResize="1" noEditPoints="1" noAdjustHandles="1" noChangeArrowheads="1" noChangeShapeType="1" noTextEdit="1"/>
              </p:cNvSpPr>
              <p:nvPr>
                <p:ph idx="1"/>
              </p:nvPr>
            </p:nvSpPr>
            <p:spPr>
              <a:xfrm>
                <a:off x="320675" y="1066800"/>
                <a:ext cx="8626474" cy="5334000"/>
              </a:xfrm>
              <a:blipFill>
                <a:blip r:embed="rId3"/>
                <a:stretch>
                  <a:fillRect l="-989" t="-914"/>
                </a:stretch>
              </a:blipFill>
            </p:spPr>
            <p:txBody>
              <a:bodyPr/>
              <a:lstStyle/>
              <a:p>
                <a:r>
                  <a:rPr lang="en-IN">
                    <a:noFill/>
                  </a:rPr>
                  <a:t> </a:t>
                </a:r>
              </a:p>
            </p:txBody>
          </p:sp>
        </mc:Fallback>
      </mc:AlternateContent>
    </p:spTree>
    <p:extLst>
      <p:ext uri="{BB962C8B-B14F-4D97-AF65-F5344CB8AC3E}">
        <p14:creationId xmlns:p14="http://schemas.microsoft.com/office/powerpoint/2010/main" val="659155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
                                            <p:txEl>
                                              <p:pRg st="6" end="6"/>
                                            </p:txEl>
                                          </p:spTgt>
                                        </p:tgtEl>
                                        <p:attrNameLst>
                                          <p:attrName>style.visibility</p:attrName>
                                        </p:attrNameLst>
                                      </p:cBhvr>
                                      <p:to>
                                        <p:strVal val="visible"/>
                                      </p:to>
                                    </p:set>
                                    <p:animEffect transition="in" filter="dissolve">
                                      <p:cBhvr>
                                        <p:cTn id="37" dur="500"/>
                                        <p:tgtEl>
                                          <p:spTgt spid="2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89B7A-B0CB-25A4-F7AF-B6AED65CCC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9958F1-6303-744C-CDD5-A87B5E7FB5B4}"/>
              </a:ext>
            </a:extLst>
          </p:cNvPr>
          <p:cNvSpPr>
            <a:spLocks noGrp="1"/>
          </p:cNvSpPr>
          <p:nvPr>
            <p:ph type="title"/>
          </p:nvPr>
        </p:nvSpPr>
        <p:spPr>
          <a:xfrm>
            <a:off x="499970" y="229335"/>
            <a:ext cx="6992168" cy="765937"/>
          </a:xfrm>
        </p:spPr>
        <p:txBody>
          <a:bodyPr/>
          <a:lstStyle/>
          <a:p>
            <a:r>
              <a:rPr lang="en-US" sz="2800" dirty="0"/>
              <a:t>Mixed Derivatives for A Closed System</a:t>
            </a:r>
          </a:p>
        </p:txBody>
      </p:sp>
      <p:grpSp>
        <p:nvGrpSpPr>
          <p:cNvPr id="4" name="Group 38">
            <a:extLst>
              <a:ext uri="{FF2B5EF4-FFF2-40B4-BE49-F238E27FC236}">
                <a16:creationId xmlns:a16="http://schemas.microsoft.com/office/drawing/2014/main" id="{F29B666F-CA7E-CCB9-4213-904ACD1F2DF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F0ED6DD-2DCE-8E8F-85DE-8766EAE0636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72E6CA89-1D05-6856-62CB-974730966C0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7937861D-E9A2-9108-A41B-CB0DB9F9AFD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C641C01-B618-FDDF-5827-008BC23B19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1AB035C-88B2-AFDB-4040-F8B5BBB204A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BC7890F-0C54-6F0B-88E0-6FFADCBDF86A}"/>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DDE2047-B69F-620A-190E-21FB156422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973CEE1B-E6DB-B0F1-E3B7-BA8CB32512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A9923F8D-94F1-9BE7-18CF-B925BA23F0CE}"/>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C314AD60-003C-6858-4221-B23DDC3E1C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B0DE636-57EF-9724-2248-89D5F519AB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583E989-F2A6-39E3-0B33-F368E4DCDAB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4991115-2319-10A7-DED0-5714D71160A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407E5A1-10D0-810B-57FF-A30EABEF5B3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6959818-5B0D-1835-00FA-3E089F3CA62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2FFD2CF6-FDCA-FE80-F1D8-C6FF23F32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DFD8B818-CD8A-0568-722F-FA68457CF5EE}"/>
                  </a:ext>
                </a:extLst>
              </p:cNvPr>
              <p:cNvSpPr>
                <a:spLocks noGrp="1"/>
              </p:cNvSpPr>
              <p:nvPr>
                <p:ph idx="1"/>
              </p:nvPr>
            </p:nvSpPr>
            <p:spPr>
              <a:xfrm>
                <a:off x="463048" y="1145451"/>
                <a:ext cx="8452351" cy="5483213"/>
              </a:xfrm>
            </p:spPr>
            <p:txBody>
              <a:bodyPr/>
              <a:lstStyle/>
              <a:p>
                <a:r>
                  <a:rPr lang="en-IN" sz="2400" dirty="0"/>
                  <a:t>There fore, it is possible to write only one equality of mixed derivatives for each of the four differential forms:</a:t>
                </a:r>
              </a:p>
              <a:p>
                <a:pPr marL="0" indent="0">
                  <a:buNone/>
                </a:pPr>
                <a14:m>
                  <m:oMathPara xmlns:m="http://schemas.openxmlformats.org/officeDocument/2006/math">
                    <m:oMath>
                      <m:sSub>
                        <m:sSubPr>
                          <m:ctrlPr>
                            <a:rPr lang="en-IN" sz="2000" i="1" smtClean="0">
                              <a:latin typeface="Cambria Math" panose="02040503050406030204" pitchFamily="18" charset="0"/>
                              <a:ea typeface="Cambria Math" panose="02040503050406030204" pitchFamily="18" charset="0"/>
                            </a:rPr>
                          </m:ctrlPr>
                        </m:sSubPr>
                        <m:e>
                          <m:d>
                            <m:dPr>
                              <m:ctrlPr>
                                <a:rPr lang="en-IN" sz="2000" i="1" smtClean="0">
                                  <a:latin typeface="Cambria Math" panose="02040503050406030204" pitchFamily="18" charset="0"/>
                                  <a:ea typeface="Cambria Math" panose="02040503050406030204" pitchFamily="18" charset="0"/>
                                </a:rPr>
                              </m:ctrlPr>
                            </m:dPr>
                            <m:e>
                              <m:f>
                                <m:fPr>
                                  <m:ctrlPr>
                                    <a:rPr lang="en-IN" sz="2000" i="1" smtClean="0">
                                      <a:latin typeface="Cambria Math" panose="02040503050406030204" pitchFamily="18" charset="0"/>
                                      <a:ea typeface="Cambria Math" panose="02040503050406030204" pitchFamily="18" charset="0"/>
                                    </a:rPr>
                                  </m:ctrlPr>
                                </m:fPr>
                                <m:num>
                                  <m:r>
                                    <a:rPr lang="en-IN" sz="2000" i="1" smtClean="0">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𝑇</m:t>
                                  </m:r>
                                </m:num>
                                <m:den>
                                  <m:r>
                                    <a:rPr lang="en-IN" sz="2000" i="1" smtClean="0">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𝑉</m:t>
                                  </m:r>
                                </m:den>
                              </m:f>
                            </m:e>
                          </m:d>
                        </m:e>
                        <m:sub>
                          <m:r>
                            <a:rPr lang="en-IN" sz="2000" b="0" i="1" smtClean="0">
                              <a:latin typeface="Cambria Math" panose="02040503050406030204" pitchFamily="18" charset="0"/>
                            </a:rPr>
                            <m:t>𝑆</m:t>
                          </m:r>
                        </m:sub>
                      </m:sSub>
                      <m:r>
                        <a:rPr lang="en-IN" sz="2000" b="0" i="1" smtClean="0">
                          <a:latin typeface="Cambria Math" panose="02040503050406030204" pitchFamily="18" charset="0"/>
                        </a:rPr>
                        <m:t>=</m:t>
                      </m:r>
                      <m:sSub>
                        <m:sSubPr>
                          <m:ctrlPr>
                            <a:rPr lang="en-IN" sz="2000" b="0" i="1" smtClean="0">
                              <a:latin typeface="Cambria Math" panose="02040503050406030204" pitchFamily="18" charset="0"/>
                            </a:rPr>
                          </m:ctrlPr>
                        </m:sSubPr>
                        <m:e>
                          <m:r>
                            <a:rPr lang="en-IN" sz="2000" b="0" i="1" smtClean="0">
                              <a:latin typeface="Cambria Math" panose="02040503050406030204" pitchFamily="18" charset="0"/>
                            </a:rPr>
                            <m:t>−</m:t>
                          </m:r>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𝑝</m:t>
                                  </m:r>
                                </m:num>
                                <m:den>
                                  <m:r>
                                    <a:rPr lang="en-IN" sz="2000" i="1">
                                      <a:latin typeface="Cambria Math" panose="02040503050406030204" pitchFamily="18" charset="0"/>
                                      <a:ea typeface="Cambria Math" panose="02040503050406030204" pitchFamily="18" charset="0"/>
                                    </a:rPr>
                                    <m:t>𝜕</m:t>
                                  </m:r>
                                  <m:r>
                                    <a:rPr lang="en-IN" sz="2000" i="1">
                                      <a:latin typeface="Cambria Math" panose="02040503050406030204" pitchFamily="18" charset="0"/>
                                      <a:ea typeface="Cambria Math" panose="02040503050406030204" pitchFamily="18" charset="0"/>
                                    </a:rPr>
                                    <m:t>𝑉</m:t>
                                  </m:r>
                                </m:den>
                              </m:f>
                            </m:e>
                          </m:d>
                        </m:e>
                        <m:sub>
                          <m:r>
                            <a:rPr lang="en-IN" sz="2000" b="0" i="1" smtClean="0">
                              <a:latin typeface="Cambria Math" panose="02040503050406030204" pitchFamily="18" charset="0"/>
                              <a:ea typeface="Cambria Math" panose="02040503050406030204" pitchFamily="18" charset="0"/>
                            </a:rPr>
                            <m:t>𝑉</m:t>
                          </m:r>
                        </m:sub>
                      </m:sSub>
                    </m:oMath>
                  </m:oMathPara>
                </a14:m>
                <a:endParaRPr lang="en-IN" sz="2000" dirty="0"/>
              </a:p>
              <a:p>
                <a:pPr marL="0" indent="0">
                  <a:buNone/>
                </a:pPr>
                <a14:m>
                  <m:oMathPara xmlns:m="http://schemas.openxmlformats.org/officeDocument/2006/math">
                    <m:oMath>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i="1">
                                      <a:latin typeface="Cambria Math" panose="02040503050406030204" pitchFamily="18" charset="0"/>
                                      <a:ea typeface="Cambria Math" panose="02040503050406030204" pitchFamily="18" charset="0"/>
                                    </a:rPr>
                                    <m:t>𝑇</m:t>
                                  </m:r>
                                </m:num>
                                <m:den>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𝑝</m:t>
                                  </m:r>
                                </m:den>
                              </m:f>
                            </m:e>
                          </m:d>
                        </m:e>
                        <m:sub>
                          <m:r>
                            <a:rPr lang="en-IN" sz="2000" i="1">
                              <a:latin typeface="Cambria Math" panose="02040503050406030204" pitchFamily="18" charset="0"/>
                            </a:rPr>
                            <m:t>𝑆</m:t>
                          </m:r>
                        </m:sub>
                      </m:sSub>
                      <m:r>
                        <a:rPr lang="en-IN" sz="2000" i="1">
                          <a:latin typeface="Cambria Math" panose="02040503050406030204" pitchFamily="18" charset="0"/>
                        </a:rPr>
                        <m:t>=</m:t>
                      </m:r>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𝑉</m:t>
                                  </m:r>
                                </m:num>
                                <m:den>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𝑆</m:t>
                                  </m:r>
                                </m:den>
                              </m:f>
                            </m:e>
                          </m:d>
                        </m:e>
                        <m:sub>
                          <m:r>
                            <a:rPr lang="en-IN" sz="2000" b="0" i="1" smtClean="0">
                              <a:latin typeface="Cambria Math" panose="02040503050406030204" pitchFamily="18" charset="0"/>
                              <a:ea typeface="Cambria Math" panose="02040503050406030204" pitchFamily="18" charset="0"/>
                            </a:rPr>
                            <m:t>𝑝</m:t>
                          </m:r>
                        </m:sub>
                      </m:sSub>
                    </m:oMath>
                  </m:oMathPara>
                </a14:m>
                <a:endParaRPr lang="en-IN" sz="2000" dirty="0"/>
              </a:p>
              <a:p>
                <a:pPr marL="0" indent="0">
                  <a:buNone/>
                </a:pPr>
                <a14:m>
                  <m:oMathPara xmlns:m="http://schemas.openxmlformats.org/officeDocument/2006/math">
                    <m:oMath>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𝑆</m:t>
                                  </m:r>
                                </m:num>
                                <m:den>
                                  <m:r>
                                    <a:rPr lang="en-IN" sz="2000" i="1">
                                      <a:latin typeface="Cambria Math" panose="02040503050406030204" pitchFamily="18" charset="0"/>
                                      <a:ea typeface="Cambria Math" panose="02040503050406030204" pitchFamily="18" charset="0"/>
                                    </a:rPr>
                                    <m:t>𝜕</m:t>
                                  </m:r>
                                  <m:r>
                                    <a:rPr lang="en-IN" sz="2000" i="1">
                                      <a:latin typeface="Cambria Math" panose="02040503050406030204" pitchFamily="18" charset="0"/>
                                      <a:ea typeface="Cambria Math" panose="02040503050406030204" pitchFamily="18" charset="0"/>
                                    </a:rPr>
                                    <m:t>𝑉</m:t>
                                  </m:r>
                                </m:den>
                              </m:f>
                            </m:e>
                          </m:d>
                        </m:e>
                        <m:sub>
                          <m:r>
                            <a:rPr lang="en-IN" sz="2000" b="0" i="1" smtClean="0">
                              <a:latin typeface="Cambria Math" panose="02040503050406030204" pitchFamily="18" charset="0"/>
                              <a:ea typeface="Cambria Math" panose="02040503050406030204" pitchFamily="18" charset="0"/>
                            </a:rPr>
                            <m:t>𝑇</m:t>
                          </m:r>
                        </m:sub>
                      </m:sSub>
                      <m:r>
                        <a:rPr lang="en-IN" sz="2000" i="1">
                          <a:latin typeface="Cambria Math" panose="02040503050406030204" pitchFamily="18" charset="0"/>
                        </a:rPr>
                        <m:t>=</m:t>
                      </m:r>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i="1">
                                      <a:latin typeface="Cambria Math" panose="02040503050406030204" pitchFamily="18" charset="0"/>
                                      <a:ea typeface="Cambria Math" panose="02040503050406030204" pitchFamily="18" charset="0"/>
                                    </a:rPr>
                                    <m:t>𝑝</m:t>
                                  </m:r>
                                </m:num>
                                <m:den>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𝑇</m:t>
                                  </m:r>
                                </m:den>
                              </m:f>
                            </m:e>
                          </m:d>
                        </m:e>
                        <m:sub>
                          <m:r>
                            <a:rPr lang="en-IN" sz="2000" i="1">
                              <a:latin typeface="Cambria Math" panose="02040503050406030204" pitchFamily="18" charset="0"/>
                              <a:ea typeface="Cambria Math" panose="02040503050406030204" pitchFamily="18" charset="0"/>
                            </a:rPr>
                            <m:t>𝑉</m:t>
                          </m:r>
                        </m:sub>
                      </m:sSub>
                    </m:oMath>
                  </m:oMathPara>
                </a14:m>
                <a:endParaRPr lang="en-IN" sz="2000" dirty="0"/>
              </a:p>
              <a:p>
                <a:pPr marL="0" indent="0">
                  <a:buNone/>
                </a:pPr>
                <a14:m>
                  <m:oMathPara xmlns:m="http://schemas.openxmlformats.org/officeDocument/2006/math">
                    <m:oMath>
                      <m:r>
                        <a:rPr lang="en-IN" sz="2000" b="0" i="1" smtClean="0">
                          <a:latin typeface="Cambria Math" panose="02040503050406030204" pitchFamily="18" charset="0"/>
                        </a:rPr>
                        <m:t>−</m:t>
                      </m:r>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𝑆</m:t>
                                  </m:r>
                                </m:num>
                                <m:den>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𝑝</m:t>
                                  </m:r>
                                </m:den>
                              </m:f>
                            </m:e>
                          </m:d>
                        </m:e>
                        <m:sub>
                          <m:r>
                            <a:rPr lang="en-IN" sz="2000" b="0" i="1" smtClean="0">
                              <a:latin typeface="Cambria Math" panose="02040503050406030204" pitchFamily="18" charset="0"/>
                              <a:ea typeface="Cambria Math" panose="02040503050406030204" pitchFamily="18" charset="0"/>
                            </a:rPr>
                            <m:t>𝑇</m:t>
                          </m:r>
                        </m:sub>
                      </m:sSub>
                      <m:r>
                        <a:rPr lang="en-IN" sz="2000" i="1">
                          <a:latin typeface="Cambria Math" panose="02040503050406030204" pitchFamily="18" charset="0"/>
                        </a:rPr>
                        <m:t>=</m:t>
                      </m:r>
                      <m:sSub>
                        <m:sSubPr>
                          <m:ctrlPr>
                            <a:rPr lang="en-IN" sz="2000" i="1">
                              <a:latin typeface="Cambria Math" panose="02040503050406030204" pitchFamily="18" charset="0"/>
                              <a:ea typeface="Cambria Math" panose="02040503050406030204" pitchFamily="18" charset="0"/>
                            </a:rPr>
                          </m:ctrlPr>
                        </m:sSubPr>
                        <m:e>
                          <m:d>
                            <m:dPr>
                              <m:ctrlPr>
                                <a:rPr lang="en-IN" sz="2000" i="1">
                                  <a:latin typeface="Cambria Math" panose="02040503050406030204" pitchFamily="18" charset="0"/>
                                  <a:ea typeface="Cambria Math" panose="02040503050406030204" pitchFamily="18" charset="0"/>
                                </a:rPr>
                              </m:ctrlPr>
                            </m:dPr>
                            <m:e>
                              <m:f>
                                <m:fPr>
                                  <m:ctrlPr>
                                    <a:rPr lang="en-IN" sz="2000" i="1">
                                      <a:latin typeface="Cambria Math" panose="02040503050406030204" pitchFamily="18" charset="0"/>
                                      <a:ea typeface="Cambria Math" panose="02040503050406030204" pitchFamily="18" charset="0"/>
                                    </a:rPr>
                                  </m:ctrlPr>
                                </m:fPr>
                                <m:num>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𝑉</m:t>
                                  </m:r>
                                </m:num>
                                <m:den>
                                  <m:r>
                                    <a:rPr lang="en-IN" sz="2000" i="1">
                                      <a:latin typeface="Cambria Math" panose="02040503050406030204" pitchFamily="18" charset="0"/>
                                      <a:ea typeface="Cambria Math" panose="02040503050406030204" pitchFamily="18" charset="0"/>
                                    </a:rPr>
                                    <m:t>𝜕</m:t>
                                  </m:r>
                                  <m:r>
                                    <a:rPr lang="en-IN" sz="2000" b="0" i="1" smtClean="0">
                                      <a:latin typeface="Cambria Math" panose="02040503050406030204" pitchFamily="18" charset="0"/>
                                      <a:ea typeface="Cambria Math" panose="02040503050406030204" pitchFamily="18" charset="0"/>
                                    </a:rPr>
                                    <m:t>𝑇</m:t>
                                  </m:r>
                                </m:den>
                              </m:f>
                            </m:e>
                          </m:d>
                        </m:e>
                        <m:sub>
                          <m:r>
                            <a:rPr lang="en-IN" sz="2000" i="1">
                              <a:latin typeface="Cambria Math" panose="02040503050406030204" pitchFamily="18" charset="0"/>
                              <a:ea typeface="Cambria Math" panose="02040503050406030204" pitchFamily="18" charset="0"/>
                            </a:rPr>
                            <m:t>𝑉</m:t>
                          </m:r>
                        </m:sub>
                      </m:sSub>
                    </m:oMath>
                  </m:oMathPara>
                </a14:m>
                <a:endParaRPr lang="en-IN" sz="2000" dirty="0"/>
              </a:p>
              <a:p>
                <a:r>
                  <a:rPr lang="en-IN" sz="2400" dirty="0"/>
                  <a:t>Above four relations were identified by Maxwell based on a very interesting  geometric construction involving the intersection of two isothermal lines with two Isentropic lines in the (</a:t>
                </a:r>
                <a:r>
                  <a:rPr lang="en-IN" sz="2400" i="1" dirty="0" err="1"/>
                  <a:t>p,V</a:t>
                </a:r>
                <a:r>
                  <a:rPr lang="en-IN" sz="2400" dirty="0"/>
                  <a:t>) plane</a:t>
                </a:r>
              </a:p>
            </p:txBody>
          </p:sp>
        </mc:Choice>
        <mc:Fallback xmlns="">
          <p:sp>
            <p:nvSpPr>
              <p:cNvPr id="21" name="Content Placeholder 20">
                <a:extLst>
                  <a:ext uri="{FF2B5EF4-FFF2-40B4-BE49-F238E27FC236}">
                    <a16:creationId xmlns:a16="http://schemas.microsoft.com/office/drawing/2014/main" id="{DFD8B818-CD8A-0568-722F-FA68457CF5EE}"/>
                  </a:ext>
                </a:extLst>
              </p:cNvPr>
              <p:cNvSpPr>
                <a:spLocks noGrp="1" noRot="1" noChangeAspect="1" noMove="1" noResize="1" noEditPoints="1" noAdjustHandles="1" noChangeArrowheads="1" noChangeShapeType="1" noTextEdit="1"/>
              </p:cNvSpPr>
              <p:nvPr>
                <p:ph idx="1"/>
              </p:nvPr>
            </p:nvSpPr>
            <p:spPr>
              <a:xfrm>
                <a:off x="463048" y="1145451"/>
                <a:ext cx="8452351" cy="5483213"/>
              </a:xfrm>
              <a:blipFill>
                <a:blip r:embed="rId3"/>
                <a:stretch>
                  <a:fillRect l="-1010" t="-890"/>
                </a:stretch>
              </a:blipFill>
            </p:spPr>
            <p:txBody>
              <a:bodyPr/>
              <a:lstStyle/>
              <a:p>
                <a:r>
                  <a:rPr lang="en-IN">
                    <a:noFill/>
                  </a:rPr>
                  <a:t> </a:t>
                </a:r>
              </a:p>
            </p:txBody>
          </p:sp>
        </mc:Fallback>
      </mc:AlternateContent>
    </p:spTree>
    <p:extLst>
      <p:ext uri="{BB962C8B-B14F-4D97-AF65-F5344CB8AC3E}">
        <p14:creationId xmlns:p14="http://schemas.microsoft.com/office/powerpoint/2010/main" val="8168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FE51E-BDEE-3AE2-F834-729C3F4A0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C6840-4B63-6714-64FD-E8C2BF755A54}"/>
              </a:ext>
            </a:extLst>
          </p:cNvPr>
          <p:cNvSpPr>
            <a:spLocks noGrp="1"/>
          </p:cNvSpPr>
          <p:nvPr>
            <p:ph type="title"/>
          </p:nvPr>
        </p:nvSpPr>
        <p:spPr>
          <a:xfrm>
            <a:off x="499970" y="229335"/>
            <a:ext cx="6992168" cy="765937"/>
          </a:xfrm>
        </p:spPr>
        <p:txBody>
          <a:bodyPr/>
          <a:lstStyle/>
          <a:p>
            <a:r>
              <a:rPr lang="en-US" sz="2800" dirty="0"/>
              <a:t>Mixed Derivatives for A Closed System</a:t>
            </a:r>
          </a:p>
        </p:txBody>
      </p:sp>
      <p:grpSp>
        <p:nvGrpSpPr>
          <p:cNvPr id="4" name="Group 38">
            <a:extLst>
              <a:ext uri="{FF2B5EF4-FFF2-40B4-BE49-F238E27FC236}">
                <a16:creationId xmlns:a16="http://schemas.microsoft.com/office/drawing/2014/main" id="{D62780B4-47E0-1A0F-50D3-0E8FCC164C4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6360BFF-3A3C-018B-1557-72087E26CE1D}"/>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4EA682B3-E0F9-7EC0-889A-9D62301CA32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6D3B7A55-4A92-3A70-19F3-0053875CB4D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29BDB8D-D6BF-239B-FB3D-21D7578FF69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8559C6D-AEE4-B02B-6C5C-7F4F35117A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D09EDAA-C692-541B-4251-FE077DA5A91D}"/>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4E2993B3-8319-D472-9BBD-6BE436D192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FF6485E-6D70-63D5-9776-4FE8584DF8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5F32293-C7C9-F0B9-3419-3D53CCB919E5}"/>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8A933A3B-D513-E120-4BF9-B984D074A52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1FE27C4D-A02B-90E8-FB50-F96D56F4DEB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3393A-85D6-6389-88E9-D9FF749142A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B09719E3-D15E-092D-6AB4-1DFD1B9F336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F35B6153-19B5-FF48-6AEA-73B89295D2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5C2FCAD-ACF5-3957-6342-7A1BDB57021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A1B8E06-7B61-B843-132D-20617BF79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8BFD330B-E0B9-6B84-4429-9B48B00F2975}"/>
                  </a:ext>
                </a:extLst>
              </p:cNvPr>
              <p:cNvSpPr>
                <a:spLocks noGrp="1"/>
              </p:cNvSpPr>
              <p:nvPr>
                <p:ph idx="1"/>
              </p:nvPr>
            </p:nvSpPr>
            <p:spPr>
              <a:xfrm>
                <a:off x="463048" y="1145451"/>
                <a:ext cx="8452351" cy="5026749"/>
              </a:xfrm>
            </p:spPr>
            <p:txBody>
              <a:bodyPr/>
              <a:lstStyle/>
              <a:p>
                <a:pPr marL="0" indent="0">
                  <a:buNone/>
                </a:pPr>
                <a14:m>
                  <m:oMathPara xmlns:m="http://schemas.openxmlformats.org/officeDocument/2006/math">
                    <m:oMath>
                      <m:sSub>
                        <m:sSubPr>
                          <m:ctrlPr>
                            <a:rPr lang="en-IN" sz="2400" i="1" smtClean="0">
                              <a:latin typeface="Cambria Math" panose="02040503050406030204" pitchFamily="18" charset="0"/>
                              <a:ea typeface="Cambria Math" panose="02040503050406030204" pitchFamily="18" charset="0"/>
                            </a:rPr>
                          </m:ctrlPr>
                        </m:sSubPr>
                        <m:e>
                          <m:d>
                            <m:dPr>
                              <m:ctrlPr>
                                <a:rPr lang="en-IN" sz="2400" i="1" smtClean="0">
                                  <a:latin typeface="Cambria Math" panose="02040503050406030204" pitchFamily="18" charset="0"/>
                                  <a:ea typeface="Cambria Math" panose="02040503050406030204" pitchFamily="18" charset="0"/>
                                </a:rPr>
                              </m:ctrlPr>
                            </m:dPr>
                            <m:e>
                              <m:f>
                                <m:fPr>
                                  <m:ctrlPr>
                                    <a:rPr lang="en-IN" sz="2400" i="1" smtClean="0">
                                      <a:latin typeface="Cambria Math" panose="02040503050406030204" pitchFamily="18" charset="0"/>
                                      <a:ea typeface="Cambria Math" panose="02040503050406030204" pitchFamily="18" charset="0"/>
                                    </a:rPr>
                                  </m:ctrlPr>
                                </m:fPr>
                                <m:num>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num>
                                <m:den>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𝑉</m:t>
                                  </m:r>
                                </m:den>
                              </m:f>
                            </m:e>
                          </m:d>
                        </m:e>
                        <m:sub>
                          <m:r>
                            <a:rPr lang="en-IN" sz="2400" b="0" i="1" smtClean="0">
                              <a:latin typeface="Cambria Math" panose="02040503050406030204" pitchFamily="18" charset="0"/>
                            </a:rPr>
                            <m:t>𝑆</m:t>
                          </m:r>
                        </m:sub>
                      </m:sSub>
                      <m:r>
                        <a:rPr lang="en-IN" sz="2400" b="0" i="1" smtClean="0">
                          <a:latin typeface="Cambria Math" panose="02040503050406030204" pitchFamily="18" charset="0"/>
                        </a:rPr>
                        <m:t>=</m:t>
                      </m:r>
                      <m:sSub>
                        <m:sSubPr>
                          <m:ctrlPr>
                            <a:rPr lang="en-IN" sz="2400" b="0" i="1" smtClean="0">
                              <a:latin typeface="Cambria Math" panose="02040503050406030204" pitchFamily="18" charset="0"/>
                            </a:rPr>
                          </m:ctrlPr>
                        </m:sSubPr>
                        <m:e>
                          <m:r>
                            <a:rPr lang="en-IN" sz="2400" b="0" i="1" smtClean="0">
                              <a:latin typeface="Cambria Math" panose="02040503050406030204" pitchFamily="18" charset="0"/>
                            </a:rPr>
                            <m:t>−</m:t>
                          </m:r>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𝑝</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den>
                              </m:f>
                            </m:e>
                          </m:d>
                        </m:e>
                        <m:sub>
                          <m:r>
                            <a:rPr lang="en-IN" sz="2400" b="0" i="1" smtClean="0">
                              <a:latin typeface="Cambria Math" panose="02040503050406030204" pitchFamily="18" charset="0"/>
                              <a:ea typeface="Cambria Math" panose="02040503050406030204" pitchFamily="18" charset="0"/>
                            </a:rPr>
                            <m:t>𝑉</m:t>
                          </m:r>
                        </m:sub>
                      </m:sSub>
                      <m:r>
                        <a:rPr lang="en-IN" sz="2400" b="0" i="0" smtClean="0">
                          <a:latin typeface="Cambria Math" panose="02040503050406030204" pitchFamily="18" charset="0"/>
                        </a:rPr>
                        <m:t>      </m:t>
                      </m:r>
                      <m:r>
                        <a:rPr lang="en-IN" sz="2400" b="0" i="1" smtClean="0">
                          <a:latin typeface="Cambria Math" panose="02040503050406030204" pitchFamily="18" charset="0"/>
                        </a:rPr>
                        <m:t>&amp;  </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𝑇</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𝑝</m:t>
                                  </m:r>
                                </m:den>
                              </m:f>
                            </m:e>
                          </m:d>
                        </m:e>
                        <m:sub>
                          <m:r>
                            <a:rPr lang="en-IN" sz="2400" i="1">
                              <a:latin typeface="Cambria Math" panose="02040503050406030204" pitchFamily="18" charset="0"/>
                            </a:rPr>
                            <m:t>𝑆</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𝑉</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𝑆</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sz="2400" dirty="0"/>
              </a:p>
              <a:p>
                <a:pPr marL="0" indent="0">
                  <a:buNone/>
                </a:pPr>
                <a14:m>
                  <m:oMathPara xmlns:m="http://schemas.openxmlformats.org/officeDocument/2006/math">
                    <m:oMath>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den>
                              </m:f>
                            </m:e>
                          </m:d>
                        </m:e>
                        <m:sub>
                          <m:r>
                            <a:rPr lang="en-IN" sz="2400" b="0" i="1" smtClean="0">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𝑝</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r>
                        <a:rPr lang="en-IN" sz="2400" b="0" i="0" smtClean="0">
                          <a:latin typeface="Cambria Math" panose="02040503050406030204" pitchFamily="18" charset="0"/>
                          <a:ea typeface="Cambria Math" panose="02040503050406030204" pitchFamily="18" charset="0"/>
                        </a:rPr>
                        <m:t>     &amp;  </m:t>
                      </m:r>
                      <m:r>
                        <a:rPr lang="en-IN" sz="2400" b="0" i="1" smtClean="0">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𝑝</m:t>
                                  </m:r>
                                </m:den>
                              </m:f>
                            </m:e>
                          </m:d>
                        </m:e>
                        <m:sub>
                          <m:r>
                            <a:rPr lang="en-IN" sz="2400" b="0" i="1" smtClean="0">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𝑉</m:t>
                                  </m:r>
                                </m:num>
                                <m:den>
                                  <m:r>
                                    <a:rPr lang="en-IN" sz="2400" i="1">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oMath>
                  </m:oMathPara>
                </a14:m>
                <a:endParaRPr lang="en-IN" sz="2400" dirty="0"/>
              </a:p>
              <a:p>
                <a:r>
                  <a:rPr lang="en-IN" sz="2400" dirty="0"/>
                  <a:t>Maxwell never used the fundamental relation differentials and, certainly, without invoking the calculus theorem on the interchangeability of mixed derivatives. </a:t>
                </a:r>
              </a:p>
              <a:p>
                <a:r>
                  <a:rPr lang="en-IN" sz="2400" dirty="0"/>
                  <a:t>Maxwell also pointed out that his four geometric equalities “may be concisely expressed in the language of differential calculus” as </a:t>
                </a:r>
                <a:endParaRPr lang="en-IN" sz="2400" i="1" dirty="0">
                  <a:latin typeface="Cambria Math" panose="02040503050406030204" pitchFamily="18" charset="0"/>
                </a:endParaRPr>
              </a:p>
              <a:p>
                <a:pPr marL="0" indent="0">
                  <a:buNone/>
                </a:pPr>
                <a14:m>
                  <m:oMathPara xmlns:m="http://schemas.openxmlformats.org/officeDocument/2006/math">
                    <m:oMath>
                      <m:r>
                        <a:rPr lang="en-IN" sz="2400" i="1">
                          <a:latin typeface="Cambria Math" panose="02040503050406030204" pitchFamily="18" charset="0"/>
                        </a:rPr>
                        <m:t>𝑑𝑈</m:t>
                      </m:r>
                      <m:r>
                        <a:rPr lang="en-IN" sz="2400" i="1">
                          <a:latin typeface="Cambria Math" panose="02040503050406030204" pitchFamily="18" charset="0"/>
                        </a:rPr>
                        <m:t>=</m:t>
                      </m:r>
                      <m:r>
                        <a:rPr lang="en-IN" sz="2400" i="1">
                          <a:latin typeface="Cambria Math" panose="02040503050406030204" pitchFamily="18" charset="0"/>
                        </a:rPr>
                        <m:t>𝑇𝑑𝑆</m:t>
                      </m:r>
                      <m:r>
                        <a:rPr lang="en-IN" sz="2400" i="1">
                          <a:latin typeface="Cambria Math" panose="02040503050406030204" pitchFamily="18" charset="0"/>
                        </a:rPr>
                        <m:t>−</m:t>
                      </m:r>
                      <m:r>
                        <a:rPr lang="en-IN" sz="2400" i="1">
                          <a:latin typeface="Cambria Math" panose="02040503050406030204" pitchFamily="18" charset="0"/>
                        </a:rPr>
                        <m:t>𝑝𝑑𝑉</m:t>
                      </m:r>
                      <m:r>
                        <a:rPr lang="en-IN" sz="2400" b="0" i="0" smtClean="0">
                          <a:latin typeface="Cambria Math" panose="02040503050406030204" pitchFamily="18" charset="0"/>
                        </a:rPr>
                        <m:t> </m:t>
                      </m:r>
                      <m:r>
                        <a:rPr lang="en-IN" sz="2400" b="0" i="1" smtClean="0">
                          <a:latin typeface="Cambria Math" panose="02040503050406030204" pitchFamily="18" charset="0"/>
                        </a:rPr>
                        <m:t>&amp; </m:t>
                      </m:r>
                      <m:r>
                        <a:rPr lang="en-IN" sz="2400" i="1">
                          <a:latin typeface="Cambria Math" panose="02040503050406030204" pitchFamily="18" charset="0"/>
                        </a:rPr>
                        <m:t>𝑑𝐻</m:t>
                      </m:r>
                      <m:r>
                        <a:rPr lang="en-IN" sz="2400" i="1">
                          <a:latin typeface="Cambria Math" panose="02040503050406030204" pitchFamily="18" charset="0"/>
                        </a:rPr>
                        <m:t>=</m:t>
                      </m:r>
                      <m:r>
                        <a:rPr lang="en-IN" sz="2400" i="1">
                          <a:latin typeface="Cambria Math" panose="02040503050406030204" pitchFamily="18" charset="0"/>
                        </a:rPr>
                        <m:t>𝑇𝑑𝑆</m:t>
                      </m:r>
                      <m:r>
                        <a:rPr lang="en-IN" sz="2400" i="1">
                          <a:latin typeface="Cambria Math" panose="02040503050406030204" pitchFamily="18" charset="0"/>
                        </a:rPr>
                        <m:t>+</m:t>
                      </m:r>
                      <m:r>
                        <a:rPr lang="en-IN" sz="2400" i="1">
                          <a:latin typeface="Cambria Math" panose="02040503050406030204" pitchFamily="18" charset="0"/>
                        </a:rPr>
                        <m:t>𝑣𝑑𝑝</m:t>
                      </m:r>
                    </m:oMath>
                  </m:oMathPara>
                </a14:m>
                <a:endParaRPr lang="en-IN" sz="2400" dirty="0"/>
              </a:p>
              <a:p>
                <a:pPr marL="0" indent="0">
                  <a:buNone/>
                </a:pPr>
                <a14:m>
                  <m:oMathPara xmlns:m="http://schemas.openxmlformats.org/officeDocument/2006/math">
                    <m:oMath>
                      <m:r>
                        <a:rPr lang="en-IN" sz="2400" i="1">
                          <a:latin typeface="Cambria Math" panose="02040503050406030204" pitchFamily="18" charset="0"/>
                        </a:rPr>
                        <m:t>𝑑𝐹</m:t>
                      </m:r>
                      <m:r>
                        <a:rPr lang="en-IN" sz="2400" i="1">
                          <a:latin typeface="Cambria Math" panose="02040503050406030204" pitchFamily="18" charset="0"/>
                        </a:rPr>
                        <m:t>=−</m:t>
                      </m:r>
                      <m:r>
                        <a:rPr lang="en-IN" sz="2400" i="1">
                          <a:latin typeface="Cambria Math" panose="02040503050406030204" pitchFamily="18" charset="0"/>
                        </a:rPr>
                        <m:t>𝑆𝑑𝑇</m:t>
                      </m:r>
                      <m:r>
                        <a:rPr lang="en-IN" sz="2400" i="1">
                          <a:latin typeface="Cambria Math" panose="02040503050406030204" pitchFamily="18" charset="0"/>
                        </a:rPr>
                        <m:t>−</m:t>
                      </m:r>
                      <m:r>
                        <a:rPr lang="en-IN" sz="2400" i="1">
                          <a:latin typeface="Cambria Math" panose="02040503050406030204" pitchFamily="18" charset="0"/>
                        </a:rPr>
                        <m:t>𝑝𝑑𝑉</m:t>
                      </m:r>
                      <m:r>
                        <a:rPr lang="en-IN" sz="2400" b="0" i="0" smtClean="0">
                          <a:latin typeface="Cambria Math" panose="02040503050406030204" pitchFamily="18" charset="0"/>
                        </a:rPr>
                        <m:t> &amp; </m:t>
                      </m:r>
                      <m:r>
                        <a:rPr lang="en-IN" sz="2400" i="1">
                          <a:latin typeface="Cambria Math" panose="02040503050406030204" pitchFamily="18" charset="0"/>
                        </a:rPr>
                        <m:t>𝑑𝐺</m:t>
                      </m:r>
                      <m:r>
                        <a:rPr lang="en-IN" sz="2400" i="1">
                          <a:latin typeface="Cambria Math" panose="02040503050406030204" pitchFamily="18" charset="0"/>
                        </a:rPr>
                        <m:t>=−</m:t>
                      </m:r>
                      <m:r>
                        <a:rPr lang="en-IN" sz="2400" i="1">
                          <a:latin typeface="Cambria Math" panose="02040503050406030204" pitchFamily="18" charset="0"/>
                        </a:rPr>
                        <m:t>𝑆𝑑𝑇</m:t>
                      </m:r>
                      <m:r>
                        <a:rPr lang="en-IN" sz="2400" i="1">
                          <a:latin typeface="Cambria Math" panose="02040503050406030204" pitchFamily="18" charset="0"/>
                        </a:rPr>
                        <m:t>+</m:t>
                      </m:r>
                      <m:r>
                        <a:rPr lang="en-IN" sz="2400" i="1">
                          <a:latin typeface="Cambria Math" panose="02040503050406030204" pitchFamily="18" charset="0"/>
                        </a:rPr>
                        <m:t>𝑉𝑑𝑝</m:t>
                      </m:r>
                    </m:oMath>
                  </m:oMathPara>
                </a14:m>
                <a:endParaRPr lang="en-IN" sz="2400" dirty="0"/>
              </a:p>
            </p:txBody>
          </p:sp>
        </mc:Choice>
        <mc:Fallback xmlns="">
          <p:sp>
            <p:nvSpPr>
              <p:cNvPr id="21" name="Content Placeholder 20">
                <a:extLst>
                  <a:ext uri="{FF2B5EF4-FFF2-40B4-BE49-F238E27FC236}">
                    <a16:creationId xmlns:a16="http://schemas.microsoft.com/office/drawing/2014/main" id="{8BFD330B-E0B9-6B84-4429-9B48B00F2975}"/>
                  </a:ext>
                </a:extLst>
              </p:cNvPr>
              <p:cNvSpPr>
                <a:spLocks noGrp="1" noRot="1" noChangeAspect="1" noMove="1" noResize="1" noEditPoints="1" noAdjustHandles="1" noChangeArrowheads="1" noChangeShapeType="1" noTextEdit="1"/>
              </p:cNvSpPr>
              <p:nvPr>
                <p:ph idx="1"/>
              </p:nvPr>
            </p:nvSpPr>
            <p:spPr>
              <a:xfrm>
                <a:off x="463048" y="1145451"/>
                <a:ext cx="8452351" cy="5026749"/>
              </a:xfrm>
              <a:blipFill>
                <a:blip r:embed="rId3"/>
                <a:stretch>
                  <a:fillRect l="-1010" r="-1948" b="-242"/>
                </a:stretch>
              </a:blipFill>
            </p:spPr>
            <p:txBody>
              <a:bodyPr/>
              <a:lstStyle/>
              <a:p>
                <a:r>
                  <a:rPr lang="en-IN">
                    <a:noFill/>
                  </a:rPr>
                  <a:t> </a:t>
                </a:r>
              </a:p>
            </p:txBody>
          </p:sp>
        </mc:Fallback>
      </mc:AlternateContent>
    </p:spTree>
    <p:extLst>
      <p:ext uri="{BB962C8B-B14F-4D97-AF65-F5344CB8AC3E}">
        <p14:creationId xmlns:p14="http://schemas.microsoft.com/office/powerpoint/2010/main" val="124748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animEffect transition="in" filter="dissolve">
                                      <p:cBhvr>
                                        <p:cTn id="27" dur="500"/>
                                        <p:tgtEl>
                                          <p:spTgt spid="2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5" end="5"/>
                                            </p:txEl>
                                          </p:spTgt>
                                        </p:tgtEl>
                                        <p:attrNameLst>
                                          <p:attrName>style.visibility</p:attrName>
                                        </p:attrNameLst>
                                      </p:cBhvr>
                                      <p:to>
                                        <p:strVal val="visible"/>
                                      </p:to>
                                    </p:set>
                                    <p:animEffect transition="in" filter="dissolve">
                                      <p:cBhvr>
                                        <p:cTn id="32"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510CA-0DEB-C69B-00AC-7D3378E20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D5204-8A03-A634-73EE-8F92DC2D653D}"/>
              </a:ext>
            </a:extLst>
          </p:cNvPr>
          <p:cNvSpPr>
            <a:spLocks noGrp="1"/>
          </p:cNvSpPr>
          <p:nvPr>
            <p:ph type="title"/>
          </p:nvPr>
        </p:nvSpPr>
        <p:spPr>
          <a:xfrm>
            <a:off x="499970" y="229335"/>
            <a:ext cx="6992168" cy="765937"/>
          </a:xfrm>
        </p:spPr>
        <p:txBody>
          <a:bodyPr/>
          <a:lstStyle/>
          <a:p>
            <a:r>
              <a:rPr lang="en-US" sz="2800" dirty="0"/>
              <a:t>Mixed Derivatives for A Closed System</a:t>
            </a:r>
          </a:p>
        </p:txBody>
      </p:sp>
      <p:grpSp>
        <p:nvGrpSpPr>
          <p:cNvPr id="4" name="Group 38">
            <a:extLst>
              <a:ext uri="{FF2B5EF4-FFF2-40B4-BE49-F238E27FC236}">
                <a16:creationId xmlns:a16="http://schemas.microsoft.com/office/drawing/2014/main" id="{B9F7D476-5C88-6115-0B16-54FB5B68BF2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F59D6985-B89B-B69F-91F7-273D90C3BCAA}"/>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243AD48F-19C6-C1E2-344E-3CC1EE4CE02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4ED1683-0619-7682-5A86-3A11CDDE8FE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0EC83425-1561-93B7-B6BC-B101183AF9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B819CA2-51D0-97E0-1483-08CB4875C4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FB1A48C5-3640-81C9-548C-31A157ACE7C3}"/>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BEAFE74D-1558-9FFC-5084-075AD23B94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179AA6CA-9B9E-64CF-62F1-EAD7744767D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70F7405-9FF0-354A-6690-460DD44037B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924FDD7-B7F5-4556-4C4A-2176310231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38DADEF-CA02-67C6-7338-59513C89F6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87271DE-A192-5A71-CB3A-4C191B8F53A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4346147E-BDE2-EA3B-DC82-C1535C9F8C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74CC47E-EF33-72D7-47DE-3222F5F3D58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E4C1BD9D-0551-5B7C-86ED-3E2CD917BF7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AAAF959-D9AE-7E41-F153-62C16D9315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Content Placeholder 20">
                <a:extLst>
                  <a:ext uri="{FF2B5EF4-FFF2-40B4-BE49-F238E27FC236}">
                    <a16:creationId xmlns:a16="http://schemas.microsoft.com/office/drawing/2014/main" id="{7F0267D0-9CDF-D522-FC01-58526E6C605E}"/>
                  </a:ext>
                </a:extLst>
              </p:cNvPr>
              <p:cNvSpPr>
                <a:spLocks noGrp="1"/>
              </p:cNvSpPr>
              <p:nvPr>
                <p:ph idx="1"/>
              </p:nvPr>
            </p:nvSpPr>
            <p:spPr>
              <a:xfrm>
                <a:off x="762000" y="1447800"/>
                <a:ext cx="7999924" cy="4188549"/>
              </a:xfrm>
            </p:spPr>
            <p:txBody>
              <a:bodyPr/>
              <a:lstStyle/>
              <a:p>
                <a:r>
                  <a:rPr lang="en-IN" sz="2400" dirty="0"/>
                  <a:t>Among the four mixed derivatives, following two relations </a:t>
                </a:r>
              </a:p>
              <a:p>
                <a:pPr marL="0" indent="0">
                  <a:buNone/>
                </a:pPr>
                <a14:m>
                  <m:oMathPara xmlns:m="http://schemas.openxmlformats.org/officeDocument/2006/math">
                    <m:oMath>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den>
                              </m:f>
                            </m:e>
                          </m:d>
                        </m:e>
                        <m:sub>
                          <m:r>
                            <a:rPr lang="en-IN" sz="2400" i="1">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𝑝</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r>
                        <a:rPr lang="en-IN" sz="2400">
                          <a:latin typeface="Cambria Math" panose="02040503050406030204" pitchFamily="18" charset="0"/>
                          <a:ea typeface="Cambria Math" panose="02040503050406030204" pitchFamily="18" charset="0"/>
                        </a:rPr>
                        <m:t>     &amp;  </m:t>
                      </m:r>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𝑆</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𝑝</m:t>
                                  </m:r>
                                </m:den>
                              </m:f>
                            </m:e>
                          </m:d>
                        </m:e>
                        <m:sub>
                          <m:r>
                            <a:rPr lang="en-IN" sz="2400" i="1">
                              <a:latin typeface="Cambria Math" panose="02040503050406030204" pitchFamily="18" charset="0"/>
                              <a:ea typeface="Cambria Math" panose="02040503050406030204" pitchFamily="18" charset="0"/>
                            </a:rPr>
                            <m:t>𝑇</m:t>
                          </m:r>
                        </m:sub>
                      </m:sSub>
                      <m:r>
                        <a:rPr lang="en-IN" sz="2400" i="1">
                          <a:latin typeface="Cambria Math" panose="02040503050406030204" pitchFamily="18" charset="0"/>
                        </a:rPr>
                        <m:t>=</m:t>
                      </m:r>
                      <m:sSub>
                        <m:sSubPr>
                          <m:ctrlPr>
                            <a:rPr lang="en-IN" sz="2400" i="1">
                              <a:latin typeface="Cambria Math" panose="02040503050406030204" pitchFamily="18" charset="0"/>
                              <a:ea typeface="Cambria Math" panose="02040503050406030204" pitchFamily="18" charset="0"/>
                            </a:rPr>
                          </m:ctrlPr>
                        </m:sSubPr>
                        <m:e>
                          <m:d>
                            <m:dPr>
                              <m:ctrlPr>
                                <a:rPr lang="en-IN" sz="2400" i="1">
                                  <a:latin typeface="Cambria Math" panose="02040503050406030204" pitchFamily="18" charset="0"/>
                                  <a:ea typeface="Cambria Math" panose="02040503050406030204" pitchFamily="18" charset="0"/>
                                </a:rPr>
                              </m:ctrlPr>
                            </m:dPr>
                            <m:e>
                              <m:f>
                                <m:fPr>
                                  <m:ctrlPr>
                                    <a:rPr lang="en-IN" sz="2400" i="1">
                                      <a:latin typeface="Cambria Math" panose="02040503050406030204" pitchFamily="18" charset="0"/>
                                      <a:ea typeface="Cambria Math" panose="02040503050406030204" pitchFamily="18" charset="0"/>
                                    </a:rPr>
                                  </m:ctrlPr>
                                </m:fPr>
                                <m:num>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𝑉</m:t>
                                  </m:r>
                                </m:num>
                                <m:den>
                                  <m:r>
                                    <a:rPr lang="en-IN" sz="2400" i="1">
                                      <a:latin typeface="Cambria Math" panose="02040503050406030204" pitchFamily="18" charset="0"/>
                                      <a:ea typeface="Cambria Math" panose="02040503050406030204" pitchFamily="18" charset="0"/>
                                    </a:rPr>
                                    <m:t>𝜕</m:t>
                                  </m:r>
                                  <m:r>
                                    <a:rPr lang="en-IN" sz="2400" i="1">
                                      <a:latin typeface="Cambria Math" panose="02040503050406030204" pitchFamily="18" charset="0"/>
                                      <a:ea typeface="Cambria Math" panose="02040503050406030204" pitchFamily="18" charset="0"/>
                                    </a:rPr>
                                    <m:t>𝑇</m:t>
                                  </m:r>
                                </m:den>
                              </m:f>
                            </m:e>
                          </m:d>
                        </m:e>
                        <m:sub>
                          <m:r>
                            <a:rPr lang="en-IN" sz="2400" i="1">
                              <a:latin typeface="Cambria Math" panose="02040503050406030204" pitchFamily="18" charset="0"/>
                              <a:ea typeface="Cambria Math" panose="02040503050406030204" pitchFamily="18" charset="0"/>
                            </a:rPr>
                            <m:t>𝑉</m:t>
                          </m:r>
                        </m:sub>
                      </m:sSub>
                    </m:oMath>
                  </m:oMathPara>
                </a14:m>
                <a:endParaRPr lang="en-IN" sz="2400" dirty="0"/>
              </a:p>
              <a:p>
                <a:r>
                  <a:rPr lang="en-IN" sz="2400" dirty="0"/>
                  <a:t>are especially useful because, as their right-hand terms were calculated directly from volume expansivity and isothermal compressibility measurements. </a:t>
                </a:r>
              </a:p>
              <a:p>
                <a:r>
                  <a:rPr lang="en-IN" sz="2400" dirty="0"/>
                  <a:t>Foundation for development of Thermometers and strain/pressure sensors. </a:t>
                </a:r>
              </a:p>
              <a:p>
                <a:pPr marL="0" indent="0">
                  <a:buNone/>
                </a:pPr>
                <a:endParaRPr lang="en-IN" sz="2400" dirty="0"/>
              </a:p>
            </p:txBody>
          </p:sp>
        </mc:Choice>
        <mc:Fallback xmlns="">
          <p:sp>
            <p:nvSpPr>
              <p:cNvPr id="21" name="Content Placeholder 20">
                <a:extLst>
                  <a:ext uri="{FF2B5EF4-FFF2-40B4-BE49-F238E27FC236}">
                    <a16:creationId xmlns:a16="http://schemas.microsoft.com/office/drawing/2014/main" id="{7F0267D0-9CDF-D522-FC01-58526E6C605E}"/>
                  </a:ext>
                </a:extLst>
              </p:cNvPr>
              <p:cNvSpPr>
                <a:spLocks noGrp="1" noRot="1" noChangeAspect="1" noMove="1" noResize="1" noEditPoints="1" noAdjustHandles="1" noChangeArrowheads="1" noChangeShapeType="1" noTextEdit="1"/>
              </p:cNvSpPr>
              <p:nvPr>
                <p:ph idx="1"/>
              </p:nvPr>
            </p:nvSpPr>
            <p:spPr>
              <a:xfrm>
                <a:off x="762000" y="1447800"/>
                <a:ext cx="7999924" cy="4188549"/>
              </a:xfrm>
              <a:blipFill>
                <a:blip r:embed="rId3"/>
                <a:stretch>
                  <a:fillRect l="-991" t="-1164" r="-305"/>
                </a:stretch>
              </a:blipFill>
            </p:spPr>
            <p:txBody>
              <a:bodyPr/>
              <a:lstStyle/>
              <a:p>
                <a:r>
                  <a:rPr lang="en-IN">
                    <a:noFill/>
                  </a:rPr>
                  <a:t> </a:t>
                </a:r>
              </a:p>
            </p:txBody>
          </p:sp>
        </mc:Fallback>
      </mc:AlternateContent>
    </p:spTree>
    <p:extLst>
      <p:ext uri="{BB962C8B-B14F-4D97-AF65-F5344CB8AC3E}">
        <p14:creationId xmlns:p14="http://schemas.microsoft.com/office/powerpoint/2010/main" val="27294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dissolv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dissolve">
                                      <p:cBhvr>
                                        <p:cTn id="17" dur="500"/>
                                        <p:tgtEl>
                                          <p:spTgt spid="2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xEl>
                                              <p:pRg st="3" end="3"/>
                                            </p:txEl>
                                          </p:spTgt>
                                        </p:tgtEl>
                                        <p:attrNameLst>
                                          <p:attrName>style.visibility</p:attrName>
                                        </p:attrNameLst>
                                      </p:cBhvr>
                                      <p:to>
                                        <p:strVal val="visible"/>
                                      </p:to>
                                    </p:set>
                                    <p:animEffect transition="in" filter="dissolve">
                                      <p:cBhvr>
                                        <p:cTn id="22"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7454</TotalTime>
  <Words>1588</Words>
  <Application>Microsoft Office PowerPoint</Application>
  <PresentationFormat>On-screen Show (4:3)</PresentationFormat>
  <Paragraphs>125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Blackadder ITC</vt:lpstr>
      <vt:lpstr>Calibri</vt:lpstr>
      <vt:lpstr>Cambria Math</vt:lpstr>
      <vt:lpstr>Script MT Bold</vt:lpstr>
      <vt:lpstr>Symbol</vt:lpstr>
      <vt:lpstr>Times New Roman</vt:lpstr>
      <vt:lpstr>Blank Presentation</vt:lpstr>
      <vt:lpstr>Creation of Energy Representatives thru Transformation</vt:lpstr>
      <vt:lpstr>Transformation Thermodynamics</vt:lpstr>
      <vt:lpstr>TRANSFORMS for Thermodynamics</vt:lpstr>
      <vt:lpstr>LEGENDRE TRANSFORMS</vt:lpstr>
      <vt:lpstr>LEGENDRE TRANSFORMS</vt:lpstr>
      <vt:lpstr>LEGENDRE TRANSFORMS</vt:lpstr>
      <vt:lpstr>LEGENDRE TRANSFORMS</vt:lpstr>
      <vt:lpstr>LEGENDRE TRANSFORMS</vt:lpstr>
      <vt:lpstr>LEGENDRE TRANSFORMS</vt:lpstr>
      <vt:lpstr>LEGENDRE TRANSFORMS</vt:lpstr>
      <vt:lpstr>LEGENDRE TRANSFORMS</vt:lpstr>
      <vt:lpstr>LEGENDRE TRANSFORMS</vt:lpstr>
      <vt:lpstr>Maxwell’s Relations</vt:lpstr>
      <vt:lpstr>Maxwell’s Relations</vt:lpstr>
      <vt:lpstr>Maxwell’s Relations for a Single-Component System</vt:lpstr>
      <vt:lpstr>Maxwell’s Relations for a Single-Component Closed System</vt:lpstr>
      <vt:lpstr>Mixed Derivatives for A Closed System</vt:lpstr>
      <vt:lpstr>Mixed Derivatives for A Closed System</vt:lpstr>
      <vt:lpstr>Mixed Derivatives for A Closed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PMV Subbarao</cp:lastModifiedBy>
  <cp:revision>669</cp:revision>
  <cp:lastPrinted>2002-07-26T02:11:33Z</cp:lastPrinted>
  <dcterms:created xsi:type="dcterms:W3CDTF">2002-07-26T01:39:54Z</dcterms:created>
  <dcterms:modified xsi:type="dcterms:W3CDTF">2026-10-17T01:38:45Z</dcterms:modified>
</cp:coreProperties>
</file>