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484" r:id="rId2"/>
    <p:sldId id="1436" r:id="rId3"/>
    <p:sldId id="1437" r:id="rId4"/>
    <p:sldId id="1417" r:id="rId5"/>
    <p:sldId id="1438" r:id="rId6"/>
    <p:sldId id="1439" r:id="rId7"/>
    <p:sldId id="1418" r:id="rId8"/>
    <p:sldId id="1440" r:id="rId9"/>
    <p:sldId id="1419" r:id="rId10"/>
    <p:sldId id="1441" r:id="rId11"/>
    <p:sldId id="1420" r:id="rId12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33CC"/>
    <a:srgbClr val="FF9900"/>
    <a:srgbClr val="000099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734" autoAdjust="0"/>
    <p:restoredTop sz="92336" autoAdjust="0"/>
  </p:normalViewPr>
  <p:slideViewPr>
    <p:cSldViewPr>
      <p:cViewPr varScale="1">
        <p:scale>
          <a:sx n="81" d="100"/>
          <a:sy n="81" d="100"/>
        </p:scale>
        <p:origin x="13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4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10/17/2026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CC021FD4-2FD5-4F37-59D6-5985EE7F4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FA1155C-2E96-55C6-F5FE-3DF92C7626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3325" y="22506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Development of Special Representation Functions</a:t>
            </a:r>
            <a:endParaRPr lang="en-US" altLang="en-US" sz="2800" b="1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BF0ECD2D-8F19-46AC-035C-DDBF42D103C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657600"/>
            <a:ext cx="6400800" cy="1447800"/>
          </a:xfrm>
          <a:noFill/>
        </p:spPr>
        <p:txBody>
          <a:bodyPr/>
          <a:lstStyle/>
          <a:p>
            <a:pPr eaLnBrk="1" hangingPunct="1"/>
            <a:r>
              <a:rPr lang="en-US" altLang="en-US" sz="18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800" b="1" dirty="0">
                <a:latin typeface="Script MT Bold" panose="03040602040607080904" pitchFamily="66" charset="0"/>
              </a:rPr>
              <a:t>Professor</a:t>
            </a:r>
            <a:endParaRPr lang="en-US" altLang="en-US" sz="1800" i="1" dirty="0"/>
          </a:p>
          <a:p>
            <a:pPr eaLnBrk="1" hangingPunct="1"/>
            <a:r>
              <a:rPr lang="en-US" altLang="en-US" sz="1800" i="1" dirty="0"/>
              <a:t>Mechanical Engineering Department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E7BDC530-AFF8-B085-AF10-2AA8E1322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1031" name="Group 7">
            <a:extLst>
              <a:ext uri="{FF2B5EF4-FFF2-40B4-BE49-F238E27FC236}">
                <a16:creationId xmlns:a16="http://schemas.microsoft.com/office/drawing/2014/main" id="{37F1F4AE-8859-AD45-16C5-AB750A5535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88C754C0-EE8A-A4E9-3F98-7E9121B36C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1978983-3A19-8100-72D8-62F5BB9D2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FEEB1C0F-37A1-E012-236D-C0E872DB22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22632078-1C4E-248C-A8DB-4526125678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925F75FB-9B27-56EE-3B75-E172C5E018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211C4D6D-3ED1-D7EB-7D6A-3384980D94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05966BEA-46EE-90A4-A863-937D509133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624EA373-AC61-1BD9-C974-716428E218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86F549A9-940D-9E77-5E4F-A6766FEA5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C3A1EB46-C3D1-60DA-3E55-74462E4D5C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191CB89-D0D1-293D-88D4-020592037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1CAE907F-8929-9EBC-D39D-2EBC981CC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16C4F6DC-A16D-2F9A-5DD8-EA133D0C8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sp>
        <p:nvSpPr>
          <p:cNvPr id="21" name="Text Box 4">
            <a:extLst>
              <a:ext uri="{FF2B5EF4-FFF2-40B4-BE49-F238E27FC236}">
                <a16:creationId xmlns:a16="http://schemas.microsoft.com/office/drawing/2014/main" id="{56BC820A-9D63-B1F7-14EE-7E05E50D0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32" y="5388899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92D050"/>
                </a:solidFill>
                <a:latin typeface="Blackadder ITC" panose="04020505051007020D02" pitchFamily="82" charset="0"/>
              </a:rPr>
              <a:t>Appropriate Energy Representatives are Essential for Better Design !!!!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70953207-9929-F723-6DDA-868D7576F8C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70953207-9929-F723-6DDA-868D7576F8C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8FEAC-04C7-FDA5-1642-C9BD42B69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A3E8F-A771-0D9D-A325-A0B77CBF1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The Euler Equation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6E2022C-A8C1-FD25-D7FA-C161ED5A344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5C4D912-4BC2-34EE-813A-E93DCC8FEA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D82CB85-0B9C-1F02-3927-BAB1E27A3A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34E559B-86ED-B791-2BD4-04DC807D74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1C6502A-3DA0-A275-4DE9-C938D77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E15FF3B-9032-F9BF-DA6E-FE9BF7B132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6A69EAF-F0D4-6AD3-AAA4-DB28ED907E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4397148-05C6-0C10-3C69-590D65B795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7DB3892-34B3-48D9-6AAB-D71272E0D7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246ECB2-DEE9-E44B-B1A8-9070D6C22F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83582CE-FF73-D4BD-639E-1FB22A3F99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1E2ABC8-5879-EB02-D4C2-4F9DD4994E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499149C-5DE8-5EC2-F22F-118FB0D998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07E7ADF-5F99-FFF6-BBA9-9EF22EE369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5B51BF0-5FF7-B315-4575-34A00208C2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49CD135-A981-0240-77FA-154FE75E2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BA8D9C-67CB-7494-8982-B8922C4C05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6A4A09FD-CFA2-14CB-A6DD-F2DBEF1E44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6957" y="1172491"/>
                <a:ext cx="8534399" cy="5548984"/>
              </a:xfrm>
            </p:spPr>
            <p:txBody>
              <a:bodyPr/>
              <a:lstStyle/>
              <a:p>
                <a:r>
                  <a:rPr lang="en-IN" sz="2400" dirty="0"/>
                  <a:t>A function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IN" sz="2400" dirty="0"/>
                  <a:t> is said to be homogeneous of degree </a:t>
                </a:r>
                <a:r>
                  <a:rPr lang="en-IN" sz="2400" i="1" dirty="0"/>
                  <a:t>k</a:t>
                </a:r>
                <a:r>
                  <a:rPr lang="en-IN" sz="2400" dirty="0"/>
                  <a:t> in a region </a:t>
                </a:r>
                <a:r>
                  <a:rPr lang="en-IN" sz="2400" dirty="0">
                    <a:sym typeface="Symbol" panose="05050102010706020507" pitchFamily="18" charset="2"/>
                  </a:rPr>
                  <a:t> </a:t>
                </a:r>
                <a:r>
                  <a:rPr lang="en-IN" sz="2400" dirty="0"/>
                  <a:t>if the relation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IN" sz="2400" dirty="0"/>
              </a:p>
              <a:p>
                <a:r>
                  <a:rPr lang="en-IN" sz="2400" dirty="0"/>
                  <a:t>Holds identically for every point </a:t>
                </a:r>
                <a:r>
                  <a:rPr lang="en-IN" sz="2400" i="1" dirty="0"/>
                  <a:t>(</a:t>
                </a:r>
                <a:r>
                  <a:rPr lang="en-IN" sz="2400" i="1" dirty="0" err="1"/>
                  <a:t>x,y</a:t>
                </a:r>
                <a:r>
                  <a:rPr lang="en-IN" sz="2400" i="1" dirty="0"/>
                  <a:t>) </a:t>
                </a:r>
                <a:r>
                  <a:rPr lang="en-IN" sz="2400" dirty="0"/>
                  <a:t>that belongs to</a:t>
                </a:r>
                <a:r>
                  <a:rPr lang="en-IN" sz="2400" dirty="0">
                    <a:sym typeface="Symbol" panose="05050102010706020507" pitchFamily="18" charset="2"/>
                  </a:rPr>
                  <a:t> </a:t>
                </a:r>
                <a:r>
                  <a:rPr lang="en-IN" sz="2400" dirty="0"/>
                  <a:t> and for every 𝜆 from a certain </a:t>
                </a:r>
                <a:r>
                  <a:rPr lang="en-IN" sz="2400" dirty="0" err="1"/>
                  <a:t>neighborhood</a:t>
                </a:r>
                <a:r>
                  <a:rPr lang="en-IN" sz="2400" dirty="0"/>
                  <a:t> of 𝜆=1. </a:t>
                </a:r>
              </a:p>
              <a:p>
                <a:r>
                  <a:rPr lang="en-IN" sz="2400" dirty="0"/>
                  <a:t>It is to be noted that, according to above equation that the function </a:t>
                </a:r>
                <a:r>
                  <a:rPr lang="en-IN" sz="2400" i="1" dirty="0"/>
                  <a:t>U(</a:t>
                </a:r>
                <a:r>
                  <a:rPr lang="en-IN" sz="2400" i="1" dirty="0" err="1"/>
                  <a:t>S,V,n</a:t>
                </a:r>
                <a:r>
                  <a:rPr lang="en-IN" sz="2400" i="1" baseline="-25000" dirty="0" err="1"/>
                  <a:t>i</a:t>
                </a:r>
                <a:r>
                  <a:rPr lang="en-IN" sz="2400" i="1" dirty="0"/>
                  <a:t>) </a:t>
                </a:r>
                <a:r>
                  <a:rPr lang="en-IN" sz="2400" dirty="0"/>
                  <a:t>is homogeneous of degree </a:t>
                </a:r>
                <a:r>
                  <a:rPr lang="en-IN" sz="2400" i="1" dirty="0"/>
                  <a:t>k=1</a:t>
                </a:r>
                <a:r>
                  <a:rPr lang="en-IN" sz="2400" dirty="0"/>
                  <a:t>.</a:t>
                </a:r>
              </a:p>
              <a:p>
                <a:r>
                  <a:rPr lang="en-IN" sz="2400" dirty="0"/>
                  <a:t>According to the general theorem, the following relational so holds in </a:t>
                </a:r>
                <a:r>
                  <a:rPr lang="en-IN" sz="2400" dirty="0">
                    <a:sym typeface="Symbol" panose="05050102010706020507" pitchFamily="18" charset="2"/>
                  </a:rPr>
                  <a:t>: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𝑘𝑓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6A4A09FD-CFA2-14CB-A6DD-F2DBEF1E44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6957" y="1172491"/>
                <a:ext cx="8534399" cy="5548984"/>
              </a:xfrm>
              <a:blipFill>
                <a:blip r:embed="rId3"/>
                <a:stretch>
                  <a:fillRect l="-1071" t="-87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 descr="The image depicts an equation representing a function of two variables, ￎﾻￏﾇ and ￎﾻￎﾳ, equated to ￎﾻk times the function of two other variables, x and y.&#10;&#10;AI-generated content may be incorrect.">
            <a:extLst>
              <a:ext uri="{FF2B5EF4-FFF2-40B4-BE49-F238E27FC236}">
                <a16:creationId xmlns:a16="http://schemas.microsoft.com/office/drawing/2014/main" id="{C05D6187-19D9-947A-6ACD-5AA401057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1225579"/>
            <a:ext cx="2543175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76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4D283-3B15-7E5B-7580-B2231D1F4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AE22A-F2EB-1995-EC91-5A4018A95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Application of the Euler Equation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206B1623-D2B8-3D79-2994-4EC31941D4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D2972BB-DF46-F19E-BAA2-95A233B6C8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F597534-F085-CDC3-FE4F-A91F378D63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D924071-968A-E5D5-1382-D289614FE8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9D73B1D-AAEF-AE5E-CBB9-2C7197AE6E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51F1437-3F70-8EA9-683D-5D81A4A9D0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3627CBA-5694-90C7-9904-E0F51C2685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6BE0274-B7CE-C5C5-66C2-72A15CCD82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D53B1C7-5C03-2E22-3BA7-EB6815AB41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B4A8DEE-E651-F3F1-ACF7-F3F6C48E35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D8CF58A-52CC-4A0B-F895-3A21BF3C24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0F1EE74-821F-0BDC-0D92-CFF4A08CC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FF5C57C-A76F-D382-4A72-87740ABF43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CB6FF44-79AA-4C7D-857B-43C0946D42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4BF451B-99C9-4269-A51A-520BCAB9AC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82CFB35-8CEB-E88C-0065-B4E162013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9E6012E-7418-1DBC-ACBA-0F60E935B2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4FB22851-9663-88B9-CAAB-4ED7BA0791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8350" y="1232177"/>
                <a:ext cx="8534399" cy="510466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r>
                  <a:rPr lang="en-IN" sz="2400" dirty="0"/>
                  <a:t>and since </a:t>
                </a:r>
                <a:r>
                  <a:rPr lang="en-IN" sz="2400" i="1" dirty="0"/>
                  <a:t>T, p,</a:t>
                </a:r>
                <a:r>
                  <a:rPr lang="en-IN" sz="2400" dirty="0"/>
                  <a:t> and the 𝜇</a:t>
                </a:r>
                <a:r>
                  <a:rPr lang="en-IN" sz="2400" baseline="-25000" dirty="0"/>
                  <a:t>i</a:t>
                </a:r>
                <a:r>
                  <a:rPr lang="en-IN" sz="2400" dirty="0"/>
                  <a:t>’s are intensive properties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𝑇𝑆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m:rPr>
                              <m:brk m:alnAt="23"/>
                            </m:rPr>
                            <a:rPr lang="en-IN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I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r>
                  <a:rPr lang="en-IN" sz="2400" dirty="0"/>
                  <a:t>or, in entropy representation,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I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IN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f>
                          <m:f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num>
                          <m:den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  <m:sSub>
                          <m:sSubPr>
                            <m:ctrlPr>
                              <a:rPr lang="en-IN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IN" sz="2400" dirty="0"/>
              </a:p>
              <a:p>
                <a:r>
                  <a:rPr lang="en-IN" sz="2400" dirty="0"/>
                  <a:t>In thermodynamics, above equation is recognized as the Euler equation because it is an application of Euler’s theorem on homogeneous functions to </a:t>
                </a:r>
                <a:r>
                  <a:rPr lang="en-IN" sz="2400" i="1" dirty="0"/>
                  <a:t>U(S,V,n</a:t>
                </a:r>
                <a:r>
                  <a:rPr lang="en-IN" sz="2400" i="1" baseline="-25000" dirty="0"/>
                  <a:t>1</a:t>
                </a:r>
                <a:r>
                  <a:rPr lang="en-IN" sz="2400" i="1" dirty="0"/>
                  <a:t>,…,n</a:t>
                </a:r>
                <a:r>
                  <a:rPr lang="en-IN" sz="2400" i="1" baseline="-25000" dirty="0"/>
                  <a:t>m</a:t>
                </a:r>
                <a:r>
                  <a:rPr lang="en-IN" sz="2400" i="1" dirty="0"/>
                  <a:t>) </a:t>
                </a:r>
                <a:r>
                  <a:rPr lang="en-IN" sz="2400" dirty="0"/>
                  <a:t>as a homogeneous function of degree 1.</a:t>
                </a:r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4FB22851-9663-88B9-CAAB-4ED7BA0791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8350" y="1232177"/>
                <a:ext cx="8534399" cy="5104665"/>
              </a:xfrm>
              <a:blipFill>
                <a:blip r:embed="rId3"/>
                <a:stretch>
                  <a:fillRect l="-1071" b="-310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364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14CB4-8233-66A5-745F-91D31FB20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55A9F-1D72-6D28-06DF-F2681665B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The Gibbs–Duhem Relation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9032C91-0D33-66ED-2CA7-7AEFDCA51E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E406CC6-3F0D-2D15-6632-60FC603B6A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46AD4F1-1405-1525-16F6-66162629F7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4B4925F9-D052-BB4A-6A89-3FF28F1A94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1D0FAA04-4BA5-F03D-267A-BDDEF44416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BB59861-CA6A-5693-9DBA-7AB631143A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B5718B55-4B61-EEBB-4407-4A9AB84633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A8F0865-476F-060C-6A29-EA2657043E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96274CC-14F1-4D1B-E9B4-E50F282CA4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3B7A14E-9529-AE4A-DB2E-06535D6EF3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C2F6BD4-F96C-ECC2-7233-518F1A4C52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20C4452-2B5E-5EBB-6366-2265C77472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2DBC47B-7CF5-076F-CAF2-5FBFCBAA4D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6AF5D8D-48B3-98CA-E568-A840556D9F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F34CAA0-2C0E-7D36-3B67-E5E7EC69BA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618ADE8-A979-5686-64BA-D3C2A7AD22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6A631BC-BF49-1919-07AB-6B40314BFC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8F31B3D2-280B-2C51-1335-CEF14CF92F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184940"/>
                <a:ext cx="8702675" cy="5388808"/>
              </a:xfrm>
            </p:spPr>
            <p:txBody>
              <a:bodyPr/>
              <a:lstStyle/>
              <a:p>
                <a:r>
                  <a:rPr lang="en-IN" sz="2400" dirty="0"/>
                  <a:t>The combined law: </a:t>
                </a:r>
                <a14:m>
                  <m:oMath xmlns:m="http://schemas.openxmlformats.org/officeDocument/2006/math"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𝐶𝑉</m:t>
                        </m:r>
                      </m:sub>
                    </m:sSub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𝑝𝑉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IN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𝑑𝑛</m:t>
                                </m:r>
                              </m:e>
                            </m:d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IN" sz="2400" dirty="0"/>
                  <a:t> </a:t>
                </a:r>
              </a:p>
              <a:p>
                <a:r>
                  <a:rPr lang="en-IN" sz="2400" dirty="0"/>
                  <a:t>is a relation among the infinitesimal changes of </a:t>
                </a:r>
                <a:r>
                  <a:rPr lang="en-IN" sz="2400" i="1" dirty="0"/>
                  <a:t>m+3</a:t>
                </a:r>
                <a:r>
                  <a:rPr lang="en-IN" sz="2400" dirty="0"/>
                  <a:t> extensive properties, where </a:t>
                </a:r>
                <a:r>
                  <a:rPr lang="en-IN" sz="2400" i="1" dirty="0"/>
                  <a:t>m</a:t>
                </a:r>
                <a:r>
                  <a:rPr lang="en-IN" sz="2400" dirty="0"/>
                  <a:t> is the number of constituent species in the chemical composition of the system. </a:t>
                </a:r>
              </a:p>
              <a:p>
                <a:r>
                  <a:rPr lang="en-IN" sz="2400" dirty="0"/>
                  <a:t>The Euler equation, on the other hand, is a relation among the </a:t>
                </a:r>
                <a:r>
                  <a:rPr lang="en-IN" sz="2400" i="1" dirty="0"/>
                  <a:t>m+3</a:t>
                </a:r>
                <a:r>
                  <a:rPr lang="en-IN" sz="2400" dirty="0"/>
                  <a:t> extensive properties (i.e., not among the changes </a:t>
                </a:r>
                <a:r>
                  <a:rPr lang="en-IN" sz="2400" i="1" dirty="0" err="1"/>
                  <a:t>dU</a:t>
                </a:r>
                <a:r>
                  <a:rPr lang="en-IN" sz="2400" i="1" dirty="0"/>
                  <a:t>, </a:t>
                </a:r>
                <a:r>
                  <a:rPr lang="en-IN" sz="2400" i="1" dirty="0" err="1"/>
                  <a:t>dS</a:t>
                </a:r>
                <a:r>
                  <a:rPr lang="en-IN" sz="2400" dirty="0"/>
                  <a:t>, etc.) and the system’s </a:t>
                </a:r>
                <a:r>
                  <a:rPr lang="en-IN" sz="2400" i="1" dirty="0"/>
                  <a:t>m+2</a:t>
                </a:r>
                <a:r>
                  <a:rPr lang="en-IN" sz="2400" dirty="0"/>
                  <a:t> intensive properties. </a:t>
                </a:r>
              </a:p>
              <a:p>
                <a:r>
                  <a:rPr lang="en-IN" sz="2400" dirty="0"/>
                  <a:t>A third relation that follows from the preceding two is obtained by first differentiating the Euler equation,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𝑇𝑆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𝑝𝑉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m:rPr>
                                  <m:brk m:alnAt="23"/>
                                </m:rPr>
                                <a:rPr lang="en-IN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I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IN" sz="2400" b="0" dirty="0"/>
              </a:p>
              <a:p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𝑆𝑑𝑇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𝑝𝑑𝑉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𝑉𝑑𝑝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IN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8F31B3D2-280B-2C51-1335-CEF14CF92F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184940"/>
                <a:ext cx="8702675" cy="5388808"/>
              </a:xfrm>
              <a:blipFill>
                <a:blip r:embed="rId3"/>
                <a:stretch>
                  <a:fillRect l="-1050" t="-11086" r="-1120" b="-145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853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A2E00-EBCD-5450-9DFE-B7DF90F6F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31291-AF73-1C77-96A5-87862DCB7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The Gibbs–Duhem Relation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FA355BC2-12D5-CA66-FC7F-E439AF82E22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BF78BBD-AEF5-BE97-E23D-0F4C9FD1B3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EAA91DCF-4860-35E2-A591-BDC7AB84B1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369963F-A12E-93B1-1992-A08888FCC9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79EE304-9326-3C8B-5046-3F7B87755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2D16A64-C121-EA51-44B9-388A90B4D3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F7530CC-CE76-B60F-0FBA-75435B7AF4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3CFCF6EA-5439-F868-A7DC-87F1173FC2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9FCC5F4-7EB1-ED46-3D6C-C83A35C108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752A62B-61FD-FA11-635A-D1C390CBD2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CD84633-FDA3-9A19-C68D-8964F063C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C3659EA-D16B-986F-22ED-3BA33B368E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F444CDB-654B-3619-2C78-4DA2B8DFD2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C863CC8-4080-3794-FE19-D1D8CB5161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1944FB7-3ADB-DE63-A8B0-F7DD7D946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0D29F9B-6165-347C-CF9B-8A87C7C92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2A967BE-D99B-6E3A-13BD-40923799C3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DFB0543B-31E8-82AA-ABE3-E1DEE41A03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9970" y="1184939"/>
                <a:ext cx="8366125" cy="5146047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IN" sz="240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𝑆𝑑𝑇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𝑝𝑑𝑉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𝑉𝑑𝑝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IN" sz="2400" dirty="0"/>
              </a:p>
              <a:p>
                <a:r>
                  <a:rPr lang="en-IN" sz="2400" dirty="0"/>
                  <a:t>And by subtracting above equation from Fundamental Relation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𝐶𝑉</m:t>
                        </m:r>
                      </m:sub>
                    </m:sSub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𝑝𝑉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IN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𝑑𝑛</m:t>
                                </m:r>
                              </m:e>
                            </m:d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IN" sz="2400" dirty="0"/>
              </a:p>
              <a:p>
                <a:r>
                  <a:rPr lang="en-IN" sz="2400" dirty="0"/>
                  <a:t>The result is the Gibbs–Duhem relation, which corresponds to the energetic fundamental relation</a:t>
                </a:r>
              </a:p>
              <a:p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</a:rPr>
                      <m:t>𝑆𝑑𝑇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𝑉𝑑𝑝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I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IN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IN" sz="2400" dirty="0"/>
              </a:p>
              <a:p>
                <a:r>
                  <a:rPr lang="en-IN" sz="2400" dirty="0"/>
                  <a:t>What distinguishes this relation from the fundamental relation is that all the infinitesimal changes represent changes in intensive properties.</a:t>
                </a:r>
              </a:p>
              <a:p>
                <a:r>
                  <a:rPr lang="en-IN" sz="2400" dirty="0"/>
                  <a:t>Furthermore, only </a:t>
                </a:r>
                <a:r>
                  <a:rPr lang="en-IN" sz="2400" i="1" dirty="0"/>
                  <a:t>m+1 </a:t>
                </a:r>
                <a:r>
                  <a:rPr lang="en-IN" sz="2400" dirty="0"/>
                  <a:t>of the total of </a:t>
                </a:r>
                <a:r>
                  <a:rPr lang="en-IN" sz="2400" i="1" dirty="0"/>
                  <a:t>m+2</a:t>
                </a:r>
                <a:r>
                  <a:rPr lang="en-IN" sz="2400" dirty="0"/>
                  <a:t> intensities can be changed in dependently of one another:</a:t>
                </a:r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DFB0543B-31E8-82AA-ABE3-E1DEE41A03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9970" y="1184939"/>
                <a:ext cx="8366125" cy="5146047"/>
              </a:xfrm>
              <a:blipFill>
                <a:blip r:embed="rId3"/>
                <a:stretch>
                  <a:fillRect l="-1093" t="-1159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747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F7F44-4A57-D308-7301-1547DFA8A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EF0D9-2DD6-D630-E3D0-328204FFD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The Gibbs–Duhem Relation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61FB122-8B86-AB5F-3C30-E064870A90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9E8C683-7269-17C3-A40A-7D49993428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0348409-3092-7B0C-4E4F-B31D45DCFE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1FA0669-A02A-0C38-A07F-EB75DD02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F41961F-765A-3D69-CDA6-496A56DCA3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B44B336-7BD7-905D-B3B7-56A9DA170F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7964EE2-8018-970D-0751-A33DD8BE01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69663B4-B920-C6CD-58B2-FEC291D8A6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11DE3BC-8E35-29A1-58A3-3861B7A776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74A8F64-3750-264A-98BF-047E2C4568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FB700E6-09C9-1B65-C0CE-17BBC6C855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A9A3D67-F3E7-26C5-3CF8-4B9DB4917F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F736553-5E61-37EF-A12C-3F5F596056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67B1369-6067-9DF4-3149-C3CC33B4FD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E5F1197-C0D3-E5E4-5ECA-CF3D067249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3785434-F899-924E-1076-79893A50D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6CA04F1-046E-83E2-EFF4-01D087D6FC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1B86788-3C4C-A783-BD67-09B5C18E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970" y="1184939"/>
            <a:ext cx="8366125" cy="5146047"/>
          </a:xfrm>
        </p:spPr>
        <p:txBody>
          <a:bodyPr/>
          <a:lstStyle/>
          <a:p>
            <a:r>
              <a:rPr lang="en-IN" sz="2400" dirty="0"/>
              <a:t>If the changes in </a:t>
            </a:r>
            <a:r>
              <a:rPr lang="en-IN" sz="2400" i="1" dirty="0"/>
              <a:t>m+1</a:t>
            </a:r>
            <a:r>
              <a:rPr lang="en-IN" sz="2400" dirty="0"/>
              <a:t>intensive properties are specified, the change in the </a:t>
            </a:r>
            <a:r>
              <a:rPr lang="en-IN" sz="2400" i="1" dirty="0"/>
              <a:t>(m+2)</a:t>
            </a:r>
            <a:r>
              <a:rPr lang="en-IN" sz="2400" baseline="30000" dirty="0" err="1"/>
              <a:t>th</a:t>
            </a:r>
            <a:r>
              <a:rPr lang="en-IN" sz="2400" dirty="0"/>
              <a:t> intensive property results from the Gibbs–Duhem equation.</a:t>
            </a:r>
          </a:p>
          <a:p>
            <a:r>
              <a:rPr lang="en-IN" sz="2400" dirty="0"/>
              <a:t>The intensive properties that can be varied independently are the degrees of freedom of the system; consequently, a simple system containing </a:t>
            </a:r>
            <a:r>
              <a:rPr lang="en-IN" sz="2400" i="1" dirty="0"/>
              <a:t>m</a:t>
            </a:r>
            <a:r>
              <a:rPr lang="en-IN" sz="2400" dirty="0"/>
              <a:t> species has </a:t>
            </a:r>
            <a:r>
              <a:rPr lang="en-IN" sz="2400" i="1" dirty="0"/>
              <a:t>m+1</a:t>
            </a:r>
            <a:r>
              <a:rPr lang="en-IN" sz="2400" dirty="0"/>
              <a:t>degrees of freedom.</a:t>
            </a:r>
          </a:p>
          <a:p>
            <a:endParaRPr lang="en-IN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92536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1C70A-1FE6-4C0E-08AD-674F7F7E6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EE690-2170-7158-CC22-F58E4C6ED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Simple System with A Single Species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6DE3C80C-466C-1B9D-8424-2EA3F7C50D2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DB164BD-F809-7962-4035-8E252CE67D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545E21C-63FE-5C0F-4D3B-BDE32FB8D2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3EFC0AA-4712-C005-D499-62804EB5E7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D777ECC-B61C-74A9-B1A8-A928B04BF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CB610E9-A158-4B36-AFFC-197E486E43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E2671BC-3285-BC38-C255-3AC25B1402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F0086C8-328F-3B3F-14B7-C2FD4FD5B9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B46FA7-6E13-CA5B-E815-46862E8F0F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3AF6343-EF24-EA9D-D899-73CCE78717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7122FEE-11A7-F31B-A808-CE4A921420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328AE8D-C2B6-E1EB-9203-4A1B97B695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E14212F-F2D4-E62F-705D-1C7CE1742B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B9AF769-A968-BBDD-9A6B-D3119F4361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F64D77C-20A6-5C6C-C5FF-A4AB0F482F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FD03498-4E52-DD51-E3DE-600614C33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573B1B5-D6FF-3FCF-08D5-AD8B2CC27C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6FCDDCB0-FF33-6B23-6AE6-D93D5EBF96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9970" y="1214528"/>
                <a:ext cx="8339230" cy="5186272"/>
              </a:xfrm>
            </p:spPr>
            <p:txBody>
              <a:bodyPr/>
              <a:lstStyle/>
              <a:p>
                <a:r>
                  <a:rPr lang="en-IN" sz="2400" dirty="0"/>
                  <a:t>In the case of a chemically pure substance (i.e., a single-species system, </a:t>
                </a:r>
                <a:r>
                  <a:rPr lang="en-IN" sz="2400" i="1" dirty="0"/>
                  <a:t>m=1</a:t>
                </a:r>
                <a:r>
                  <a:rPr lang="en-IN" sz="2400" dirty="0"/>
                  <a:t>):</a:t>
                </a:r>
              </a:p>
              <a:p>
                <a:r>
                  <a:rPr lang="en-IN" sz="2400" dirty="0"/>
                  <a:t> Only two of the three intensive properties </a:t>
                </a:r>
                <a:r>
                  <a:rPr lang="en-IN" sz="2400" dirty="0" err="1"/>
                  <a:t>T,p</a:t>
                </a:r>
                <a:r>
                  <a:rPr lang="en-IN" sz="2400" dirty="0"/>
                  <a:t>, and 𝜇 can be varied independently. </a:t>
                </a:r>
              </a:p>
              <a:p>
                <a:r>
                  <a:rPr lang="en-IN" sz="2400" dirty="0"/>
                  <a:t>The change in chemical potential is fixed by the changes in temperature and pressure: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𝑑𝑇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If this system evolves at constant </a:t>
                </a:r>
                <a:r>
                  <a:rPr lang="en-IN" sz="2400" i="1" dirty="0"/>
                  <a:t>T</a:t>
                </a:r>
                <a:r>
                  <a:rPr lang="en-IN" sz="2400" dirty="0"/>
                  <a:t> and constant </a:t>
                </a:r>
                <a:r>
                  <a:rPr lang="en-IN" sz="2400" i="1" dirty="0"/>
                  <a:t>p</a:t>
                </a:r>
                <a:r>
                  <a:rPr lang="en-IN" sz="2400" dirty="0"/>
                  <a:t>, its chemical potential does not change. </a:t>
                </a:r>
              </a:p>
              <a:p>
                <a:r>
                  <a:rPr lang="en-IN" sz="2400" dirty="0"/>
                  <a:t>Continuing with the same example, we note that the Euler equation for m=1 reduces to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𝑇𝑆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𝑝𝑉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6FCDDCB0-FF33-6B23-6AE6-D93D5EBF96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9970" y="1214528"/>
                <a:ext cx="8339230" cy="5186272"/>
              </a:xfrm>
              <a:blipFill>
                <a:blip r:embed="rId3"/>
                <a:stretch>
                  <a:fillRect l="-950" t="-940" r="-13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034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FF55F-E823-9BF4-07E0-5DCC704E0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A4EC4-AA1A-8BDA-DA99-F8274BD9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Simple System with A Single Species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25DE3DA1-188E-AF30-0D31-BB5A9269387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AB99E05-6C1E-A909-2F13-4C5A9AC989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81AD75C-F72C-C0B2-01B2-A94D716614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A7E63F0-CB48-651E-F640-81D587A801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639CF87-A774-57D5-47C8-ACD07F8DD5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64CBC2CF-65A5-CF0F-7372-23D5191E9A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80C4EB2-4AE1-BC46-E410-8A44B55AE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C2A58D5-6F3A-5AC0-22EC-58E3838AA0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C0F943A-39BF-F0EF-B8BE-37AE1D151A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83E9C62-37B1-12C7-6ED7-58FF14DCD6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2946500-EA02-1AE5-4B41-A7B38EFB55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8471C14-D6BA-B0F7-E43A-E8366A387C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6A4159D-DB49-4E8F-5A26-336D2565A1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1F8B91C-3F5C-F807-0FEC-8A84DD6938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36591FC-23A7-CD5A-6776-6E11734026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044A9FD-37D8-A18D-32E1-EDAEAED9D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A7CF82E-D549-DE02-A491-83E3F8B2CD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99B3B7EE-CF8A-5C95-85CF-71F523CC9F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9736" y="1117218"/>
                <a:ext cx="8339230" cy="556222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𝑇𝑆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𝑝𝑉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IN" sz="2400" dirty="0"/>
              </a:p>
              <a:p>
                <a:pPr marL="0" indent="0" algn="ctr">
                  <a:buNone/>
                </a:pPr>
                <a:r>
                  <a:rPr lang="en-IN" sz="2400" dirty="0"/>
                  <a:t> </a:t>
                </a:r>
                <a14:m>
                  <m:oMath xmlns:m="http://schemas.openxmlformats.org/officeDocument/2006/math"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num>
                      <m:den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I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</m:acc>
                  </m:oMath>
                </a14:m>
                <a:endParaRPr lang="en-IN" sz="2400" dirty="0"/>
              </a:p>
              <a:p>
                <a:r>
                  <a:rPr lang="en-IN" sz="2400" dirty="0"/>
                  <a:t>Where, </a:t>
                </a:r>
                <a:r>
                  <a:rPr lang="en-IN" sz="2400" i="1" dirty="0"/>
                  <a:t>G = U −TS + </a:t>
                </a:r>
                <a:r>
                  <a:rPr lang="en-IN" sz="2400" i="1" dirty="0" err="1"/>
                  <a:t>pV</a:t>
                </a:r>
                <a:r>
                  <a:rPr lang="en-IN" sz="2400" dirty="0"/>
                  <a:t> is the Gibbs free energy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</m:acc>
                  </m:oMath>
                </a14:m>
                <a:r>
                  <a:rPr lang="en-IN" sz="2400" dirty="0"/>
                  <a:t> is the molal Gibbs free energy expressed in joules pe </a:t>
                </a:r>
                <a:r>
                  <a:rPr lang="en-IN" sz="2400" dirty="0" err="1"/>
                  <a:t>rmole</a:t>
                </a:r>
                <a:r>
                  <a:rPr lang="en-IN" sz="2400" dirty="0"/>
                  <a:t>. </a:t>
                </a:r>
              </a:p>
              <a:p>
                <a:r>
                  <a:rPr lang="en-IN" sz="2400" dirty="0"/>
                  <a:t>At constant </a:t>
                </a:r>
                <a:r>
                  <a:rPr lang="en-IN" sz="2400" i="1" dirty="0"/>
                  <a:t>T </a:t>
                </a:r>
                <a:r>
                  <a:rPr lang="en-IN" sz="2400" dirty="0"/>
                  <a:t>an </a:t>
                </a:r>
                <a:r>
                  <a:rPr lang="en-IN" sz="2400" i="1" dirty="0" err="1"/>
                  <a:t>dp</a:t>
                </a:r>
                <a:r>
                  <a:rPr lang="en-IN" sz="2400" dirty="0"/>
                  <a:t>, the molal Gibbs free energy of the single-species system is constant.</a:t>
                </a:r>
              </a:p>
              <a:p>
                <a:r>
                  <a:rPr lang="en-IN" sz="2400" dirty="0"/>
                  <a:t>An alternative version of the Gibbs–Duhem relation is obtained by using the fundamental relation in entropy representation: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𝑈𝑑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𝑉𝑑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all the infinitesimal changes refer to intensive properties in the entropy representation: namely,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IN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IN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99B3B7EE-CF8A-5C95-85CF-71F523CC9F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9736" y="1117218"/>
                <a:ext cx="8339230" cy="5562220"/>
              </a:xfrm>
              <a:blipFill>
                <a:blip r:embed="rId3"/>
                <a:stretch>
                  <a:fillRect l="-950" r="-12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423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2DEEF-E6BA-1E7F-8068-57390F6FC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6EED-0159-79FA-2130-CAD59C1C2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More Energy Representations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A5A104C7-7F08-6655-A95E-7023576A50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D5A6191-6BE0-3432-0459-9571082D1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7B387F0-73AA-314D-5F6E-84DF94B201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0BD022F-FE4C-70F5-0123-6662F4D8C8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4006E9E-7833-EBEA-D045-00555E3443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BB97139-A4CD-9F50-8902-5561C79D59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C77C677-6EB6-5FE1-31D4-FBB50E4C89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36DBEAC-7095-7296-1A4A-2927640935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9B68446-4450-907D-14E7-113BACF267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766E8EB-E00C-4F44-5F6A-B168B2F307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95819EB-8B39-2FAB-B1CD-77E0368F61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BEDF8C8-117A-BC56-A5D5-1037BF9FB5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E2EFB64-606B-F1F8-3938-EACF8EDDB3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0241FF4-8BF5-5633-FB8F-4D7FEA8275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B81F6C5-F590-F443-A5EE-9D28DD6B4F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13399BE-2299-F188-4131-FF0D743841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5C67AA5-4027-EDA4-CD7A-32F62E3466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C293C13F-3823-C14F-0547-503F9448FA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874" y="1150859"/>
                <a:ext cx="8670925" cy="5477805"/>
              </a:xfrm>
            </p:spPr>
            <p:txBody>
              <a:bodyPr/>
              <a:lstStyle/>
              <a:p>
                <a:r>
                  <a:rPr lang="en-IN" sz="2400" dirty="0"/>
                  <a:t>The variables that appear in the fundamental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 &amp; 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are extensive properties of the simple system: </a:t>
                </a:r>
              </a:p>
              <a:p>
                <a:r>
                  <a:rPr lang="en-IN" sz="2400" dirty="0"/>
                  <a:t>The intensive properties (</a:t>
                </a:r>
                <a:r>
                  <a:rPr lang="en-IN" sz="2400" i="1" dirty="0"/>
                  <a:t>T, p ,𝜇</a:t>
                </a:r>
                <a:r>
                  <a:rPr lang="en-IN" sz="2400" i="1" baseline="-25000" dirty="0"/>
                  <a:t>1</a:t>
                </a:r>
                <a:r>
                  <a:rPr lang="en-IN" sz="2400" i="1" dirty="0"/>
                  <a:t>,…,𝜇</a:t>
                </a:r>
                <a:r>
                  <a:rPr lang="en-IN" sz="2400" i="1" baseline="-25000" dirty="0"/>
                  <a:t>m</a:t>
                </a:r>
                <a:r>
                  <a:rPr lang="en-IN" sz="2400" dirty="0"/>
                  <a:t>) can be derived from the fundamental relation. </a:t>
                </a:r>
              </a:p>
              <a:p>
                <a:r>
                  <a:rPr lang="en-IN" sz="2400" dirty="0"/>
                  <a:t>These are the slopes of the internal energy hyper surface can be measured geometrically at any given point in the (</a:t>
                </a:r>
                <a:r>
                  <a:rPr lang="en-IN" sz="2400" i="1" dirty="0"/>
                  <a:t>m+3</a:t>
                </a:r>
                <a:r>
                  <a:rPr lang="en-IN" sz="2400" dirty="0"/>
                  <a:t>)-dimensional frame. </a:t>
                </a:r>
              </a:p>
              <a:p>
                <a:r>
                  <a:rPr lang="en-IN" sz="2400" dirty="0"/>
                  <a:t>The preponderance of applications demanded several other forms of energy representations.</a:t>
                </a:r>
              </a:p>
              <a:p>
                <a:r>
                  <a:rPr lang="en-IN" sz="2400" dirty="0"/>
                  <a:t>The systems undergo changes while in thermal (</a:t>
                </a:r>
                <a:r>
                  <a:rPr lang="en-IN" sz="2400" i="1" dirty="0"/>
                  <a:t>T</a:t>
                </a:r>
                <a:r>
                  <a:rPr lang="en-IN" sz="2400" dirty="0"/>
                  <a:t>), mechanical (</a:t>
                </a:r>
                <a:r>
                  <a:rPr lang="en-IN" sz="2400" i="1" dirty="0"/>
                  <a:t>p</a:t>
                </a:r>
                <a:r>
                  <a:rPr lang="en-IN" sz="2400" dirty="0"/>
                  <a:t>), or thermo-mechanical (</a:t>
                </a:r>
                <a:r>
                  <a:rPr lang="en-IN" sz="2400" i="1" dirty="0"/>
                  <a:t>T</a:t>
                </a:r>
                <a:r>
                  <a:rPr lang="en-IN" sz="2400" dirty="0"/>
                  <a:t> and </a:t>
                </a:r>
                <a:r>
                  <a:rPr lang="en-IN" sz="2400" i="1" dirty="0"/>
                  <a:t>p</a:t>
                </a:r>
                <a:r>
                  <a:rPr lang="en-IN" sz="2400" dirty="0"/>
                  <a:t>) equilibrium with the ambient reservoir of constant temperature and pressure. </a:t>
                </a:r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C293C13F-3823-C14F-0547-503F9448FA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874" y="1150859"/>
                <a:ext cx="8670925" cy="5477805"/>
              </a:xfrm>
              <a:blipFill>
                <a:blip r:embed="rId3"/>
                <a:stretch>
                  <a:fillRect l="-914" t="-891" r="-2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169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8AA9C-F352-FB31-952F-CB5987625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40C93-44A5-A758-7D8B-D95FB3FE4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Popular Energy Representations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BD6A8DA1-733B-F47A-B141-5D3E356A66D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4EC9EDB4-D9A8-12CB-38DC-0EDA6713BB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4EF50A2-7453-B385-042E-03D56CB4FF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CB8E211-9A99-7221-5B0E-8D6C7719DD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9EA40F8-F2E4-6C1F-3C80-6F32EF446C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28899C9-A967-4ECB-0C12-6AE1B5154D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7B7B16B-03D0-2405-3816-8B17F8C225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838C996-9464-00BE-A1C0-F70AECCC67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D2BEB55-DE4E-BC7C-26D8-372611BD42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A213FA4-1E6F-C013-3C7E-9CC3182DBF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98A9EE8-2073-547E-11FF-112FA87D75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349C7E2-3941-6C9A-C63F-FF58F3A2B9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6EC58F6-1DFA-D26C-A1FB-A6F8103216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3CCE973-F8EF-EF08-79FC-30CEB0D182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42CB600-BCD2-2EB5-9D08-47E087F7B9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BF0FB5E-4B80-6C13-F8F2-28F22D6DBD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7CA813F-4A7A-181B-6C52-AD9CD7EF87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779563AC-3EBB-268C-F914-AD0C4A0F71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874" y="1150859"/>
                <a:ext cx="8670925" cy="5422887"/>
              </a:xfrm>
            </p:spPr>
            <p:txBody>
              <a:bodyPr/>
              <a:lstStyle/>
              <a:p>
                <a:r>
                  <a:rPr lang="en-IN" sz="2400" dirty="0"/>
                  <a:t>For alternative fundamental relations in which </a:t>
                </a:r>
                <a:r>
                  <a:rPr lang="en-IN" sz="2400" i="1" dirty="0"/>
                  <a:t>T</a:t>
                </a:r>
                <a:r>
                  <a:rPr lang="en-IN" sz="2400" dirty="0"/>
                  <a:t>, or </a:t>
                </a:r>
                <a:r>
                  <a:rPr lang="en-IN" sz="2400" i="1" dirty="0"/>
                  <a:t>p</a:t>
                </a:r>
                <a:r>
                  <a:rPr lang="en-IN" sz="2400" dirty="0"/>
                  <a:t>, or </a:t>
                </a:r>
                <a:r>
                  <a:rPr lang="en-IN" sz="2400" i="1" dirty="0"/>
                  <a:t>T</a:t>
                </a:r>
                <a:r>
                  <a:rPr lang="en-IN" sz="2400" dirty="0"/>
                  <a:t> and </a:t>
                </a:r>
                <a:r>
                  <a:rPr lang="en-IN" sz="2400" i="1" dirty="0"/>
                  <a:t>P</a:t>
                </a:r>
                <a:r>
                  <a:rPr lang="en-IN" sz="2400" dirty="0"/>
                  <a:t> together appear as independent variables. </a:t>
                </a:r>
              </a:p>
              <a:p>
                <a:r>
                  <a:rPr lang="en-IN" sz="2400" dirty="0"/>
                  <a:t>Furthermore, temperature and pressure are relatively easy to measure in the laboratory.</a:t>
                </a:r>
              </a:p>
              <a:p>
                <a:r>
                  <a:rPr lang="en-IN" sz="2400" dirty="0"/>
                  <a:t>Let us focus on three alternatives to the energy fundamental relation: the enthalpy fundamental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the Helmholtz free-energy fundamental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and, the Gibbs free-energy fundamental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779563AC-3EBB-268C-F914-AD0C4A0F71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874" y="1150859"/>
                <a:ext cx="8670925" cy="5422887"/>
              </a:xfrm>
              <a:blipFill>
                <a:blip r:embed="rId3"/>
                <a:stretch>
                  <a:fillRect l="-914" t="-9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388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EA337-3849-D2D1-3289-0C8D04D91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51ADA-53B3-C9C1-8548-6E5B2B740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LEGENDRE TRANSFORMS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F35D728-48CE-8AA9-554F-A80F869FE2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4D2D8CB-3CE9-90F1-F761-800BFFC1DB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D4E6C05-3E7C-0E78-5C16-31A9BF5CDD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8D64B55-7223-3891-6C4B-4DEEF52BEA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0C8804C-4128-EBEF-FB78-2022DF601F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7EB005B-BF21-CCE1-7B7E-9CE44DE860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100DD5AB-FDCB-F7D5-FB15-F7396FEB6D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459388A-4CF2-4A49-BCFD-A066AC8140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8AA956A-56AF-71C1-D725-BD59221E2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12FD378-AEF3-7D30-B7F5-A0D85CA2B0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33295B8-9EE2-8E73-CADA-12FE1ACE5C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6C5B722-C912-590B-E275-197691263C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46C87B12-C1A1-668D-D398-7A37C07D6F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08834DD-54C4-3D50-F039-FC54841205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85AD8CD-257D-DDF5-2511-64033CC8F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2CBDA50-3C9C-38D1-6A78-4AF2F859D2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8486C4D-C941-B7BA-26E4-284D43C341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CAFD99F1-65AC-E650-488D-F734FD2259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5312" y="1115220"/>
                <a:ext cx="8530068" cy="2957178"/>
              </a:xfrm>
            </p:spPr>
            <p:txBody>
              <a:bodyPr/>
              <a:lstStyle/>
              <a:p>
                <a:r>
                  <a:rPr lang="en-IN" sz="2400" dirty="0"/>
                  <a:t>The transformation that guarantees that no information is lost from the fundamental relation in any other form. </a:t>
                </a:r>
              </a:p>
              <a:p>
                <a:r>
                  <a:rPr lang="en-IN" sz="2400" dirty="0"/>
                  <a:t>The transformation is best understood in geometric terms.</a:t>
                </a:r>
              </a:p>
              <a:p>
                <a:r>
                  <a:rPr lang="en-IN" sz="2400" dirty="0"/>
                  <a:t>Consider the two-dimensional version of the fundamental relation</a:t>
                </a:r>
              </a:p>
              <a:p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endParaRPr lang="en-IN" sz="2400" dirty="0"/>
              </a:p>
              <a:p>
                <a:r>
                  <a:rPr lang="en-IN" sz="2400" dirty="0"/>
                  <a:t>In the </a:t>
                </a:r>
                <a:r>
                  <a:rPr lang="en-IN" sz="2400" i="1" dirty="0"/>
                  <a:t>U–S</a:t>
                </a:r>
                <a:r>
                  <a:rPr lang="en-IN" sz="2400" dirty="0"/>
                  <a:t> frame the alignment of points are shown as</a:t>
                </a:r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CAFD99F1-65AC-E650-488D-F734FD2259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5312" y="1115220"/>
                <a:ext cx="8530068" cy="2957178"/>
              </a:xfrm>
              <a:blipFill>
                <a:blip r:embed="rId3"/>
                <a:stretch>
                  <a:fillRect l="-1072" t="-1649" b="-43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 descr="U&#10;&#10;AI-generated content may be incorrect.">
            <a:extLst>
              <a:ext uri="{FF2B5EF4-FFF2-40B4-BE49-F238E27FC236}">
                <a16:creationId xmlns:a16="http://schemas.microsoft.com/office/drawing/2014/main" id="{49234B3A-40D6-1D51-CF9F-B2B914ABD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37" y="2841461"/>
            <a:ext cx="4267863" cy="378720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931DCA3-C0BB-7260-5F66-7C52F51144E0}"/>
              </a:ext>
            </a:extLst>
          </p:cNvPr>
          <p:cNvSpPr txBox="1"/>
          <p:nvPr/>
        </p:nvSpPr>
        <p:spPr>
          <a:xfrm>
            <a:off x="4456740" y="4370837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A wish to replace the extensive property (</a:t>
            </a:r>
            <a:r>
              <a:rPr lang="en-IN" i="1" dirty="0"/>
              <a:t>S</a:t>
            </a:r>
            <a:r>
              <a:rPr lang="en-IN" dirty="0"/>
              <a:t>) with an intensive property </a:t>
            </a:r>
            <a:r>
              <a:rPr lang="en-IN" i="1" dirty="0"/>
              <a:t>T or p</a:t>
            </a:r>
            <a:r>
              <a:rPr lang="en-IN" dirty="0"/>
              <a:t> needs the new slope.</a:t>
            </a:r>
          </a:p>
        </p:txBody>
      </p:sp>
    </p:spTree>
    <p:extLst>
      <p:ext uri="{BB962C8B-B14F-4D97-AF65-F5344CB8AC3E}">
        <p14:creationId xmlns:p14="http://schemas.microsoft.com/office/powerpoint/2010/main" val="199375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3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7301</TotalTime>
  <Words>1023</Words>
  <Application>Microsoft Office PowerPoint</Application>
  <PresentationFormat>On-screen Show (4:3)</PresentationFormat>
  <Paragraphs>78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Blackadder ITC</vt:lpstr>
      <vt:lpstr>Calibri</vt:lpstr>
      <vt:lpstr>Cambria Math</vt:lpstr>
      <vt:lpstr>Script MT Bold</vt:lpstr>
      <vt:lpstr>Symbol</vt:lpstr>
      <vt:lpstr>Times New Roman</vt:lpstr>
      <vt:lpstr>Blank Presentation</vt:lpstr>
      <vt:lpstr>Development of Special Representation Functions</vt:lpstr>
      <vt:lpstr>The Euler Equation</vt:lpstr>
      <vt:lpstr>Application of the Euler Equation</vt:lpstr>
      <vt:lpstr>The Gibbs–Duhem Relation</vt:lpstr>
      <vt:lpstr>The Gibbs–Duhem Relation</vt:lpstr>
      <vt:lpstr>The Gibbs–Duhem Relation</vt:lpstr>
      <vt:lpstr>Simple System with A Single Species</vt:lpstr>
      <vt:lpstr>Simple System with A Single Species</vt:lpstr>
      <vt:lpstr>More Energy Representations</vt:lpstr>
      <vt:lpstr>Popular Energy Representations</vt:lpstr>
      <vt:lpstr>LEGENDRE TRANSFORMS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PMV Subbarao</cp:lastModifiedBy>
  <cp:revision>655</cp:revision>
  <cp:lastPrinted>2002-07-26T02:11:33Z</cp:lastPrinted>
  <dcterms:created xsi:type="dcterms:W3CDTF">2002-07-26T01:39:54Z</dcterms:created>
  <dcterms:modified xsi:type="dcterms:W3CDTF">2026-10-17T01:38:04Z</dcterms:modified>
</cp:coreProperties>
</file>