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sldIdLst>
    <p:sldId id="484" r:id="rId2"/>
    <p:sldId id="1391" r:id="rId3"/>
    <p:sldId id="1408" r:id="rId4"/>
    <p:sldId id="1392" r:id="rId5"/>
    <p:sldId id="1409" r:id="rId6"/>
    <p:sldId id="1410" r:id="rId7"/>
    <p:sldId id="1411" r:id="rId8"/>
    <p:sldId id="1434" r:id="rId9"/>
    <p:sldId id="1435" r:id="rId10"/>
    <p:sldId id="1412" r:id="rId11"/>
    <p:sldId id="1414" r:id="rId12"/>
    <p:sldId id="1433" r:id="rId13"/>
    <p:sldId id="1415" r:id="rId1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33CC"/>
    <a:srgbClr val="FF9900"/>
    <a:srgbClr val="000099"/>
    <a:srgbClr val="FFCC00"/>
    <a:srgbClr val="FEF8CE"/>
    <a:srgbClr val="FFCCFF"/>
    <a:srgbClr val="F8C778"/>
    <a:srgbClr val="FFCC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4734" autoAdjust="0"/>
    <p:restoredTop sz="92336" autoAdjust="0"/>
  </p:normalViewPr>
  <p:slideViewPr>
    <p:cSldViewPr>
      <p:cViewPr varScale="1">
        <p:scale>
          <a:sx n="81" d="100"/>
          <a:sy n="81" d="100"/>
        </p:scale>
        <p:origin x="13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4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01-04T09:31:46.2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49FE47-381C-199E-40B3-36DC4BEB2A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D87CE-85BE-48B8-427E-6014EBE2429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43CD923-7998-4B40-A923-AF07EB2821C7}" type="datetimeFigureOut">
              <a:rPr lang="en-US"/>
              <a:pPr>
                <a:defRPr/>
              </a:pPr>
              <a:t>10/17/2026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292E65FC-9A0C-2AEF-C1FE-C8F46767E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D827B31-466E-ADD0-5D68-3007CEBA7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6A0290-941E-E090-9E74-F8B66535609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8A924C-7A66-4373-AD07-536263B272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7E2C6C-0E74-43CC-8D01-E5C46F6BBB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43B3FD4-61A6-5983-3F53-46D13ADCD6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BEFC6D-8E47-E279-0D04-FA4B70B946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5A94B-F9C8-6BF9-E873-11E7671ED27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784397-95C9-4017-ACC1-93884C8E96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52043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EACB9A-D4FF-E410-D391-A6EDC7AF8E9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EA52CC9-B767-F501-A8F1-FE7D0DEF4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87DD4-D17E-B996-4B54-DFB909AD3FA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B7858-F837-4B47-9362-B8D33EDE77D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4163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3AD328-F1DE-11D9-E2B1-853921CFE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AD93BE0-CB5D-3546-5132-A18FBDC098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A680E3A-2365-A1CB-E28E-52FA3B89E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5B430C-D89F-4308-B07B-F204B51F9B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31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E89CAD4-2050-88EF-917D-2A81C8E0DC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63CB06-E9BA-5EE7-3BDC-2AA77E6F1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12E8A6-60D3-4D24-5B2C-6580E06937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DDB735-E8C8-4FD3-A5A6-35FD79CE91D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632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B33A2F9-C8CC-E3B4-0156-5119473A12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D38122D-1E75-E8C9-0DA4-94FD2EB7D0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878B842-B099-71E2-3276-32FF303F8C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B20195-01CD-4181-BC57-A24499EC15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230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C240633-4F2B-5E45-EDC9-212E3F4FDB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913A0FB-FAB9-4090-2D68-75CD19D719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0705EC-4942-4AFD-B3F6-2FCAB69F21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8EFE00B-64D6-4111-9DB8-C2727D0199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5677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F154A4F-B173-A5EB-14CE-DE03856310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9F29D02-31FB-3FA8-798F-4CACA413BE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83A1FC-22C5-C14E-7C8A-F75C2A9D61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3B9F59-9CDD-409A-8305-3809E15B10F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18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0569A0-4D75-F327-CA7B-89D34AF3F9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1A272D-348D-E556-31E7-D7895EF2C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655F3D-1AC9-B656-5D8A-56F1FD8491A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5BD3B8-13B7-4234-BA7B-2F441C748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0770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11A42A-0FEC-0D1A-9640-4A270EB46A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8F2F22-DE45-BA43-0648-E2D98644F0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0158F5-2540-8F44-F65E-7D9BABDC1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4B2D34-9600-4059-A554-F1ED3229D06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687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3BC908-A07D-26A1-F234-B75B49A710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CC049FE-F52C-B546-79D2-31A9FDA092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70EEAE-79C0-EF79-51E3-C9781EE572B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847078-9BBF-465C-A0B3-CE8DCB284F3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5989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9E285C-6E3E-DB5B-61D8-41F6E511E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F7AFF8-D895-7818-8635-F5F6A13AF4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15D7D09-3E81-2F8B-C29C-15EBBEE1B3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66E34-BE14-4507-99CA-B36772EBBD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2945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C2BA64-EA23-2BEF-33BF-DB5992DD3B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207749E-B565-5036-C210-349162C26F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816356-2C9B-AE99-1BA6-30F51991748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5E949E1-6FE4-116F-0BE8-D6C5D20B415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1D83425-05DA-00A0-AC83-83859BB8CEA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C1223FB-5C29-4793-93A9-8BF58A160B4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Box 2">
            <a:extLst>
              <a:ext uri="{FF2B5EF4-FFF2-40B4-BE49-F238E27FC236}">
                <a16:creationId xmlns:a16="http://schemas.microsoft.com/office/drawing/2014/main" id="{CC021FD4-2FD5-4F37-59D6-5985EE7F4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Rectangle 3">
            <a:extLst>
              <a:ext uri="{FF2B5EF4-FFF2-40B4-BE49-F238E27FC236}">
                <a16:creationId xmlns:a16="http://schemas.microsoft.com/office/drawing/2014/main" id="{0FA1155C-2E96-55C6-F5FE-3DF92C7626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3325" y="225060"/>
            <a:ext cx="83820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Property Representation using Fundamental Equation </a:t>
            </a:r>
            <a:endParaRPr lang="en-US" altLang="en-US" sz="2800" b="1" dirty="0"/>
          </a:p>
        </p:txBody>
      </p:sp>
      <p:sp>
        <p:nvSpPr>
          <p:cNvPr id="1029" name="Rectangle 4">
            <a:extLst>
              <a:ext uri="{FF2B5EF4-FFF2-40B4-BE49-F238E27FC236}">
                <a16:creationId xmlns:a16="http://schemas.microsoft.com/office/drawing/2014/main" id="{BF0ECD2D-8F19-46AC-035C-DDBF42D103C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657600"/>
            <a:ext cx="6400800" cy="1447800"/>
          </a:xfrm>
          <a:noFill/>
        </p:spPr>
        <p:txBody>
          <a:bodyPr/>
          <a:lstStyle/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800" b="1" dirty="0">
                <a:latin typeface="Script MT Bold" panose="03040602040607080904" pitchFamily="66" charset="0"/>
              </a:rPr>
              <a:t>Professor</a:t>
            </a:r>
            <a:endParaRPr lang="en-US" altLang="en-US" sz="1800" i="1" dirty="0"/>
          </a:p>
          <a:p>
            <a:pPr eaLnBrk="1" hangingPunct="1"/>
            <a:r>
              <a:rPr lang="en-US" altLang="en-US" sz="1800" i="1" dirty="0"/>
              <a:t>Mechanical Engineering Department</a:t>
            </a:r>
          </a:p>
        </p:txBody>
      </p:sp>
      <p:sp>
        <p:nvSpPr>
          <p:cNvPr id="1030" name="Text Box 5">
            <a:extLst>
              <a:ext uri="{FF2B5EF4-FFF2-40B4-BE49-F238E27FC236}">
                <a16:creationId xmlns:a16="http://schemas.microsoft.com/office/drawing/2014/main" id="{E7BDC530-AFF8-B085-AF10-2AA8E1322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031" name="Group 7">
            <a:extLst>
              <a:ext uri="{FF2B5EF4-FFF2-40B4-BE49-F238E27FC236}">
                <a16:creationId xmlns:a16="http://schemas.microsoft.com/office/drawing/2014/main" id="{37F1F4AE-8859-AD45-16C5-AB750A55351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4" name="Group 8">
              <a:extLst>
                <a:ext uri="{FF2B5EF4-FFF2-40B4-BE49-F238E27FC236}">
                  <a16:creationId xmlns:a16="http://schemas.microsoft.com/office/drawing/2014/main" id="{88C754C0-EE8A-A4E9-3F98-7E9121B36C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4" name="Rectangle 9">
                <a:extLst>
                  <a:ext uri="{FF2B5EF4-FFF2-40B4-BE49-F238E27FC236}">
                    <a16:creationId xmlns:a16="http://schemas.microsoft.com/office/drawing/2014/main" id="{A1978983-3A19-8100-72D8-62F5BB9D2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5" name="Rectangle 10">
                <a:extLst>
                  <a:ext uri="{FF2B5EF4-FFF2-40B4-BE49-F238E27FC236}">
                    <a16:creationId xmlns:a16="http://schemas.microsoft.com/office/drawing/2014/main" id="{FEEB1C0F-37A1-E012-236D-C0E872DB22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5" name="Group 11">
              <a:extLst>
                <a:ext uri="{FF2B5EF4-FFF2-40B4-BE49-F238E27FC236}">
                  <a16:creationId xmlns:a16="http://schemas.microsoft.com/office/drawing/2014/main" id="{22632078-1C4E-248C-A8DB-4526125678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2" name="Rectangle 12">
                <a:extLst>
                  <a:ext uri="{FF2B5EF4-FFF2-40B4-BE49-F238E27FC236}">
                    <a16:creationId xmlns:a16="http://schemas.microsoft.com/office/drawing/2014/main" id="{925F75FB-9B27-56EE-3B75-E172C5E018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3" name="Rectangle 13">
                <a:extLst>
                  <a:ext uri="{FF2B5EF4-FFF2-40B4-BE49-F238E27FC236}">
                    <a16:creationId xmlns:a16="http://schemas.microsoft.com/office/drawing/2014/main" id="{211C4D6D-3ED1-D7EB-7D6A-3384980D94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6" name="Group 14">
              <a:extLst>
                <a:ext uri="{FF2B5EF4-FFF2-40B4-BE49-F238E27FC236}">
                  <a16:creationId xmlns:a16="http://schemas.microsoft.com/office/drawing/2014/main" id="{05966BEA-46EE-90A4-A863-937D5091339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40" name="Rectangle 15">
                <a:extLst>
                  <a:ext uri="{FF2B5EF4-FFF2-40B4-BE49-F238E27FC236}">
                    <a16:creationId xmlns:a16="http://schemas.microsoft.com/office/drawing/2014/main" id="{624EA373-AC61-1BD9-C974-716428E218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41" name="Rectangle 16">
                <a:extLst>
                  <a:ext uri="{FF2B5EF4-FFF2-40B4-BE49-F238E27FC236}">
                    <a16:creationId xmlns:a16="http://schemas.microsoft.com/office/drawing/2014/main" id="{86F549A9-940D-9E77-5E4F-A6766FEA5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37" name="Group 17">
              <a:extLst>
                <a:ext uri="{FF2B5EF4-FFF2-40B4-BE49-F238E27FC236}">
                  <a16:creationId xmlns:a16="http://schemas.microsoft.com/office/drawing/2014/main" id="{C3A1EB46-C3D1-60DA-3E55-74462E4D5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8" name="Rectangle 18">
                <a:extLst>
                  <a:ext uri="{FF2B5EF4-FFF2-40B4-BE49-F238E27FC236}">
                    <a16:creationId xmlns:a16="http://schemas.microsoft.com/office/drawing/2014/main" id="{F191CB89-D0D1-293D-88D4-020592037A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39" name="Rectangle 19">
                <a:extLst>
                  <a:ext uri="{FF2B5EF4-FFF2-40B4-BE49-F238E27FC236}">
                    <a16:creationId xmlns:a16="http://schemas.microsoft.com/office/drawing/2014/main" id="{1CAE907F-8929-9EBC-D39D-2EBC981CCE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3" name="Rectangle 19458">
            <a:extLst>
              <a:ext uri="{FF2B5EF4-FFF2-40B4-BE49-F238E27FC236}">
                <a16:creationId xmlns:a16="http://schemas.microsoft.com/office/drawing/2014/main" id="{16C4F6DC-A16D-2F9A-5DD8-EA133D0C8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17526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  <p:sp>
        <p:nvSpPr>
          <p:cNvPr id="21" name="Text Box 4">
            <a:extLst>
              <a:ext uri="{FF2B5EF4-FFF2-40B4-BE49-F238E27FC236}">
                <a16:creationId xmlns:a16="http://schemas.microsoft.com/office/drawing/2014/main" id="{56BC820A-9D63-B1F7-14EE-7E05E50D0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32" y="5388899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92D050"/>
                </a:solidFill>
                <a:latin typeface="Blackadder ITC" panose="04020505051007020D02" pitchFamily="82" charset="0"/>
              </a:rPr>
              <a:t>Start with First Degree Systems!!!!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101138" y="6584950"/>
              <a:ext cx="1587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70953207-9929-F723-6DDA-868D7576F8C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059876" y="6543662"/>
                <a:ext cx="84111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DAA86-60BD-20A6-B690-D46926E6E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FEF70-2FD8-10D9-C069-6E0DF3CB6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Energetic Fundamental Equation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DF5E0A3-4DFD-5CDF-F9E3-F7A05E94685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4230020-2208-A2A2-5F2D-A5C5093F1B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224C236-BD0E-1615-147F-B05E4F73FE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5BCCC27-A840-C8A6-AC60-E80AA4E6A1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658B25C-3DA3-671E-18A0-575680AAA3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58E748A-63AD-FB07-39B1-6E54F2DAFB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F571EC0-D18A-F5FE-2877-00FA61FB3D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273B9A9-9373-EB4F-C27C-C5EC731272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66FFC8C-F863-6E57-660A-D4C5581DD5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0340668-3C53-D140-8971-2CA2685681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3C6E27D-3CFE-BA6F-D586-DEB3546158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5E922D16-AD17-AAF7-648E-CBEDC445B5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2591902C-ECBD-0ADA-9706-813FE4284B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83AC12D-49BF-A7F8-873A-A93BFFDAD7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1E8B56A-CC8D-9ED3-B0D3-F25AF88580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64E95F9F-6E8D-0721-E779-FD92DB263C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095DDFD-AC64-077F-9D15-C393E25EC1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B809446F-BBE9-1449-6CB7-59B94CE2D9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234193"/>
                <a:ext cx="8458200" cy="5394472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𝐶𝑉</m:t>
                        </m:r>
                      </m:sub>
                    </m:sSub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𝑇𝑑𝑆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𝑝𝑉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𝑑𝑛</m:t>
                                </m:r>
                              </m:e>
                            </m:d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IN" sz="2400" dirty="0"/>
              </a:p>
              <a:p>
                <a:r>
                  <a:rPr lang="en-IN" sz="2400" dirty="0"/>
                  <a:t>The analytical form of the combined law proclaims the existence of a function of </a:t>
                </a:r>
                <a:r>
                  <a:rPr lang="en-IN" sz="2400" i="1" dirty="0"/>
                  <a:t>m+2</a:t>
                </a:r>
                <a:r>
                  <a:rPr lang="en-IN" sz="2400" dirty="0"/>
                  <a:t> variables: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This Equation is the energetic fundamental equation.</a:t>
                </a:r>
              </a:p>
              <a:p>
                <a:r>
                  <a:rPr lang="en-IN" sz="2400" dirty="0"/>
                  <a:t>Where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IN" sz="24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..</m:t>
                          </m:r>
                          <m:r>
                            <a:rPr lang="en-IN" sz="24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……..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B809446F-BBE9-1449-6CB7-59B94CE2D9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234193"/>
                <a:ext cx="8458200" cy="5394472"/>
              </a:xfrm>
              <a:blipFill>
                <a:blip r:embed="rId3"/>
                <a:stretch>
                  <a:fillRect l="-937" t="-11073" r="-15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433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2C4A9-145A-3E22-6CE1-C9541BC35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42674-5C5D-C076-EDD1-F3943F3B3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Energetic Fundamental Equation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534605A-8992-DA28-971A-645DEED426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1A77A1C-2DB2-D7E3-CF90-0DFF045C24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92AB25AB-5C84-3DA8-4A4B-71F0ABEF71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98ADAC5-CB71-B4C5-394D-19DD42CA11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30447756-0D11-CE7A-BC82-C4FAA1E78C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F8FFA6D-0A2A-AEB6-6A71-74C452F528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C75A7264-0B1A-C3B7-5B8A-43032264F6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EBE7F715-14B0-18DE-F6E4-CD640D2D26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87C18C2-8144-A7A2-375B-00B9DD7B67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009A000-7344-CA8E-524C-EAFE130378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185E59E-857F-1AF8-0200-7104C039B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4429D8E-7EFC-4DF0-C1FE-3E3D07150B1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E3CB092B-F628-F467-9E74-769D408357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33881750-F41B-E7B4-E75B-03445AB2E7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105B0F8-47A7-4390-922F-29B9949CEC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88F867ED-EE07-308C-94D5-EE28A753DE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02BDEA7-CE1D-3E5D-34D3-99A8B974BA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5E9C1FFF-5E19-BF9F-EC6D-BBFEE081D1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228293"/>
                <a:ext cx="7772400" cy="1595779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 …..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𝑛𝑚</m:t>
                          </m:r>
                        </m:e>
                      </m:d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The EFE describes a surface on which every stable equilibrium state is represented by a point, as shown symbolically in the horizontal plane of </a:t>
                </a:r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5E9C1FFF-5E19-BF9F-EC6D-BBFEE081D1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228293"/>
                <a:ext cx="7772400" cy="1595779"/>
              </a:xfrm>
              <a:blipFill>
                <a:blip r:embed="rId3"/>
                <a:stretch>
                  <a:fillRect l="-1020" b="-106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Content Placeholder 33" descr="The diagram illustrates a geometric representation of a reversible thermodynamic process, where variables such as S (entropy), M (momentum), and U (internal energy) are involved, depicting the conservation of energy and the reversible nature of the process.&#10;&#10;AI-generated content may be incorrect.">
            <a:extLst>
              <a:ext uri="{FF2B5EF4-FFF2-40B4-BE49-F238E27FC236}">
                <a16:creationId xmlns:a16="http://schemas.microsoft.com/office/drawing/2014/main" id="{D2A6A6C2-CD28-1FBB-EBFE-386F5D752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172140" y="3073695"/>
            <a:ext cx="5335575" cy="298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70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9B54D-F146-15C2-5731-3B224290D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CE550-72C5-E75F-31BA-294142E86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Modern Thermodynamics of A System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25A92EE-7239-67FA-40D9-A7F74EF517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902A392-147A-18E4-4860-0122B7E6AC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FE41669C-BFDE-80B9-2AF4-9F8C7B198F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2577295-A63C-CB34-5931-F779B33D8E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84B13256-9394-B2C6-4F1B-6779EF33BC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BE57597-ED53-42D0-1C01-91D9D2A9C5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C6B4F41-1B30-9C95-E471-6B6AAD6585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E3897CB-E555-FCFB-47A5-0EF18D2E62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9152940-F935-A247-A94D-54C73064D0D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5EBBC3F7-6927-D326-E122-622B29CAC83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69E8EB14-AE28-F2B2-F662-E04E088008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CC04D9D-9471-5282-A501-020CF69A40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025E50A-85BE-554B-130C-817F3B18A9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F6834D1-A097-D00E-71F7-BC8CF4B1479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C4AE00E-E769-02A8-4D97-95CB6341B8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5A6E0F7E-287D-2E22-8363-30FBF26B6B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5941C83-CAB7-284B-D7B9-11ECB03E81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A23F41AC-304C-FFD0-3ACF-28ED69AB87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7772400" cy="4114800"/>
              </a:xfrm>
            </p:spPr>
            <p:txBody>
              <a:bodyPr/>
              <a:lstStyle/>
              <a:p>
                <a:r>
                  <a:rPr lang="en-IN" sz="2400" dirty="0"/>
                  <a:t>As first partial derivatives of the</a:t>
                </a:r>
                <a:r>
                  <a:rPr lang="en-IN" sz="2400" i="1" dirty="0"/>
                  <a:t> U(S,V,n</a:t>
                </a:r>
                <a:r>
                  <a:rPr lang="en-IN" sz="2400" i="1" baseline="-25000" dirty="0"/>
                  <a:t>1</a:t>
                </a:r>
                <a:r>
                  <a:rPr lang="en-IN" sz="2400" i="1" dirty="0"/>
                  <a:t>,…,n</a:t>
                </a:r>
                <a:r>
                  <a:rPr lang="en-IN" sz="2400" i="1" baseline="-25000" dirty="0"/>
                  <a:t>m</a:t>
                </a:r>
                <a:r>
                  <a:rPr lang="en-IN" sz="2400" i="1" dirty="0"/>
                  <a:t>)</a:t>
                </a:r>
                <a:r>
                  <a:rPr lang="en-IN" sz="2400" dirty="0"/>
                  <a:t> surface, the thermodynamic temperature, pressure, and </a:t>
                </a:r>
                <a:r>
                  <a:rPr lang="en-IN" sz="2400" i="1" dirty="0"/>
                  <a:t>m</a:t>
                </a:r>
                <a:r>
                  <a:rPr lang="en-IN" sz="2400" dirty="0"/>
                  <a:t> chemical potentials are themselves functions of </a:t>
                </a:r>
                <a:r>
                  <a:rPr lang="en-IN" sz="2400" i="1" dirty="0"/>
                  <a:t>S,V, </a:t>
                </a:r>
                <a:r>
                  <a:rPr lang="en-IN" sz="2400" dirty="0"/>
                  <a:t>and</a:t>
                </a:r>
                <a:r>
                  <a:rPr lang="en-IN" sz="2400" i="1" dirty="0"/>
                  <a:t> </a:t>
                </a:r>
                <a:r>
                  <a:rPr lang="en-IN" sz="2400" i="1" dirty="0" err="1"/>
                  <a:t>n</a:t>
                </a:r>
                <a:r>
                  <a:rPr lang="en-IN" sz="2400" i="1" baseline="-25000" dirty="0" err="1"/>
                  <a:t>i</a:t>
                </a:r>
                <a:endParaRPr lang="en-IN" sz="240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𝜑</m:t>
                          </m:r>
                        </m:e>
                        <m:sub>
                          <m:sSub>
                            <m:sSubPr>
                              <m:ctrlPr>
                                <a:rPr lang="en-I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Above Equations are the </a:t>
                </a:r>
                <a:r>
                  <a:rPr lang="en-IN" sz="2400" i="1" dirty="0"/>
                  <a:t>m+2</a:t>
                </a:r>
                <a:r>
                  <a:rPr lang="en-IN" sz="2400" dirty="0"/>
                  <a:t> equations of state of the simple system. </a:t>
                </a:r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A23F41AC-304C-FFD0-3ACF-28ED69AB87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7772400" cy="4114800"/>
              </a:xfrm>
              <a:blipFill>
                <a:blip r:embed="rId3"/>
                <a:stretch>
                  <a:fillRect l="-1020" t="-1185" r="-4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9469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3E01B-B835-A26E-E86F-1439027F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2E54E-F37C-8C04-6F05-64C6C33C6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Entropy Representation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2BFB6E6-A2C4-30AA-3662-07F62EDD793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B3DB5AF-AD76-39C2-E286-86D166E088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DE0C1DC-01D0-7800-4EA1-C46B340CA2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72CA8BB2-2266-2417-C935-538444DF21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D081E961-48BE-6E2E-A9F4-BA7566D2FD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55D9D00-3725-3F15-2F01-C31631A6CB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961247D3-2CBA-7ED6-8283-65EBCE6B01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048BACD-B7F2-E299-4EB5-8D6C5A6F98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664396BA-94E4-5C43-909E-A7C1FB967B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48F2D61B-D4F3-0446-5674-EDADF7310D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FD006A91-2665-0B2D-7F0B-BD19A4B84A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C6BE6F3-43C2-BF56-8633-5BB87F593C4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84E9ABCE-C666-C3C6-036B-13CFCA30B3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908CC0AF-D03C-E3E3-71DB-2D8F79A2D26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D3F5C439-D8AE-66FF-DCDE-94E868C326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D030657B-73B5-7C2C-3024-66D4235874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51F4369-D18E-D5A5-75A9-EFDFA81786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328DA40A-8ECC-72E6-8CF6-85E3321FF1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76400"/>
                <a:ext cx="8915400" cy="5143500"/>
              </a:xfrm>
            </p:spPr>
            <p:txBody>
              <a:bodyPr/>
              <a:lstStyle/>
              <a:p>
                <a:r>
                  <a:rPr lang="en-IN" sz="2400" dirty="0"/>
                  <a:t>An alternative formulation of the fundamental equation and the equations of state begins with rewriting above equation as: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I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𝑑𝑆</m:t>
                    </m:r>
                    <m:r>
                      <a:rPr lang="en-I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𝑈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𝐶𝑉</m:t>
                            </m:r>
                          </m:sub>
                        </m:sSub>
                      </m:num>
                      <m:den>
                        <m:r>
                          <a:rPr lang="en-I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I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I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IN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f>
                          <m:f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sub>
                            </m:sSub>
                          </m:num>
                          <m:den>
                            <m:r>
                              <a:rPr lang="en-IN" sz="24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𝑑𝑛</m:t>
                                </m:r>
                              </m:e>
                            </m:d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IN" sz="2400" dirty="0"/>
              </a:p>
              <a:p>
                <a:r>
                  <a:rPr lang="en-IN" sz="2400" dirty="0"/>
                  <a:t>Hence</a:t>
                </a:r>
              </a:p>
              <a:p>
                <a14:m>
                  <m:oMath xmlns:m="http://schemas.openxmlformats.org/officeDocument/2006/math"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I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IN" sz="2400" i="1" baseline="-2500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IN" sz="2400" i="1" baseline="-250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,…..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r>
                  <a:rPr lang="en-IN" sz="2400" dirty="0"/>
                  <a:t> : is the fundamental relation in entropy representation,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𝑉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𝑛𝑚</m:t>
                          </m:r>
                        </m:sub>
                      </m:sSub>
                      <m:r>
                        <a:rPr lang="en-IN" sz="2400" b="0" i="0" smtClean="0">
                          <a:latin typeface="Cambria Math" panose="02040503050406030204" pitchFamily="18" charset="0"/>
                        </a:rPr>
                        <m:t>   &amp; 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 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….…..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328DA40A-8ECC-72E6-8CF6-85E3321FF1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76400"/>
                <a:ext cx="8915400" cy="5143500"/>
              </a:xfrm>
              <a:blipFill>
                <a:blip r:embed="rId3"/>
                <a:stretch>
                  <a:fillRect l="-1025" t="-9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8BAE8F-AD3A-C47F-EAF1-4C16E5E62270}"/>
                  </a:ext>
                </a:extLst>
              </p:cNvPr>
              <p:cNvSpPr txBox="1"/>
              <p:nvPr/>
            </p:nvSpPr>
            <p:spPr>
              <a:xfrm>
                <a:off x="1981200" y="1143000"/>
                <a:ext cx="5486400" cy="5047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𝐶𝑉</m:t>
                        </m:r>
                      </m:sub>
                    </m:sSub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I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I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IN" sz="2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IN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IN" sz="2400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IN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  <m:e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IN" sz="24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𝑑𝑛</m:t>
                                </m:r>
                              </m:e>
                            </m:d>
                          </m:e>
                          <m:sub>
                            <m:r>
                              <a:rPr lang="en-IN" sz="24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A8BAE8F-AD3A-C47F-EAF1-4C16E5E62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1143000"/>
                <a:ext cx="5486400" cy="504754"/>
              </a:xfrm>
              <a:prstGeom prst="rect">
                <a:avLst/>
              </a:prstGeom>
              <a:blipFill>
                <a:blip r:embed="rId4"/>
                <a:stretch>
                  <a:fillRect l="-333" t="-119512" b="-17317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0070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5951E-D5A3-7837-AC33-B4797786C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783A8-38CF-162E-2C3C-E928EBC76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US" sz="2800" dirty="0"/>
              <a:t>Property Representation using Fundamental Equation 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55A54C9F-35DB-8B0E-5D7A-E8D566F718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0D6280FD-E08A-F3B8-3FEE-1EFA71247C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300B6C63-412D-1C1C-BA1D-2BB065DEF7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7A900BB-2AFC-1FA6-0E55-A6B74F804B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1C35310B-40C0-E7C4-9990-AA75EA2B56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B679E131-05F0-636E-3EED-6E3178EEA65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59C33B5-CE97-80A6-E3AD-1C95A70AF3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B439B74A-4BA3-3183-E61B-81AF4E4D2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9AA237A-C06B-402A-56F7-2D6A3FEBE8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BF822D1-61DA-F9C6-06C7-7051CA5632A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3A108AB-3D44-310F-7A29-AF626FFAA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C7B80BC1-DE5A-402F-7297-10CD748F87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AFDA0A1-CE8B-07F6-26B2-2C3065A863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78D41C0-8730-4D26-8141-887739D01E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DA8A24B-716C-3F2E-7EF0-41CAF4FE158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81BC0699-72F3-D0CC-2580-DC98A27EAC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BED7F6F-A194-4551-0735-33A4B933C7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0E95A6E2-077E-E3B0-19E5-F687F8771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43000"/>
            <a:ext cx="8534400" cy="4114800"/>
          </a:xfrm>
        </p:spPr>
        <p:txBody>
          <a:bodyPr/>
          <a:lstStyle/>
          <a:p>
            <a:r>
              <a:rPr lang="en-IN" sz="2400" dirty="0"/>
              <a:t>In either energy or entropy representation, the fundamental equation serves as origin for all the relations that exist between properties at equilibrium. </a:t>
            </a:r>
          </a:p>
          <a:p>
            <a:r>
              <a:rPr lang="en-IN" sz="2400" dirty="0"/>
              <a:t>Only some of these properties and relations can be measured with relative ease.</a:t>
            </a:r>
          </a:p>
          <a:p>
            <a:r>
              <a:rPr lang="en-IN" sz="2400" dirty="0"/>
              <a:t>Pressure, temperature, specific heat at constant pressure, and coefficient of thermal expansion….. </a:t>
            </a:r>
          </a:p>
          <a:p>
            <a:r>
              <a:rPr lang="en-IN" sz="2400" dirty="0"/>
              <a:t>The fundamental equation makes the connection between direct measurements and properties that cannot be measured directly.</a:t>
            </a:r>
          </a:p>
          <a:p>
            <a:r>
              <a:rPr lang="en-IN" sz="2400" dirty="0"/>
              <a:t>These must be derived (</a:t>
            </a:r>
            <a:r>
              <a:rPr lang="en-IN" sz="2400" dirty="0" err="1"/>
              <a:t>e.g.,internal</a:t>
            </a:r>
            <a:r>
              <a:rPr lang="en-IN" sz="2400" dirty="0"/>
              <a:t> energy, entropy, enthalpy, and exergy). </a:t>
            </a:r>
          </a:p>
        </p:txBody>
      </p:sp>
    </p:spTree>
    <p:extLst>
      <p:ext uri="{BB962C8B-B14F-4D97-AF65-F5344CB8AC3E}">
        <p14:creationId xmlns:p14="http://schemas.microsoft.com/office/powerpoint/2010/main" val="367155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56384-9E90-F942-0193-74B36845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EEF03-24CD-B45B-8579-B27461160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Fundamental Equation for Simple System 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602BF8D-8A1D-367B-D1A3-0D490D3E6C7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9C51A390-CC1D-EDD5-DAE8-BF25A91CCA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86F843EF-113B-BF9F-9569-0A2EA42808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3E54D121-6AE7-3FAC-7301-94FB7774EA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FBFB618-5BAC-9486-7DF3-BD0F36B653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6659CCBB-68EB-6267-A6B1-CCDC0A70A0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23878B80-E3C2-1153-72B8-28F0293F75A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02C283A-2D77-A05B-93E9-62B5796EBE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3C7AE3F7-0D26-A6A8-D183-A81978E1D2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8101685A-94DF-1F74-1CF5-7C3C722C90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0BD76B1-24BC-50C0-36F4-CD85BA647CD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D4F3840-FD91-39B6-30E9-1B91F4DB869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C422B115-F7A9-AE98-D675-1D06EE0F8D0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87496355-2AD4-20C2-20D7-9A7676C310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4B444E0A-A3BE-30FC-8EAE-4B07961C99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FEFBD630-35BD-416E-436A-6AE8B3177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C7139F-7DE4-FF6B-8823-F1F452FD80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1F5B2779-B1C0-10AA-31C5-ED2D432DB0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382000" cy="4114800"/>
              </a:xfrm>
            </p:spPr>
            <p:txBody>
              <a:bodyPr/>
              <a:lstStyle/>
              <a:p>
                <a:r>
                  <a:rPr lang="en-IN" sz="2400" dirty="0"/>
                  <a:t>The pivotal role played by the fundamental equation is why the treatment of simple systems in equilibrium can begin with the postulate that following  relations exist.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i="1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r>
                  <a:rPr lang="en-IN" sz="2400" dirty="0"/>
                  <a:t>Callen’s Postulate I, states:</a:t>
                </a:r>
              </a:p>
              <a:p>
                <a:pPr marL="0" indent="0" algn="ctr">
                  <a:buNone/>
                </a:pPr>
                <a:r>
                  <a:rPr lang="en-IN" sz="2400" dirty="0"/>
                  <a:t> “</a:t>
                </a:r>
                <a:r>
                  <a:rPr lang="en-IN" sz="2400" b="1" i="1" dirty="0">
                    <a:solidFill>
                      <a:srgbClr val="0070C0"/>
                    </a:solidFill>
                  </a:rPr>
                  <a:t>There exist particular states (called equilibrium states) of simple systems that, macroscopically, are characterized completely by the interna </a:t>
                </a:r>
                <a:r>
                  <a:rPr lang="en-IN" sz="2400" b="1" i="1" dirty="0" err="1">
                    <a:solidFill>
                      <a:srgbClr val="0070C0"/>
                    </a:solidFill>
                  </a:rPr>
                  <a:t>lenergy</a:t>
                </a:r>
                <a:r>
                  <a:rPr lang="en-IN" sz="2400" b="1" i="1" dirty="0">
                    <a:solidFill>
                      <a:srgbClr val="0070C0"/>
                    </a:solidFill>
                  </a:rPr>
                  <a:t> U, the volume V, and the mole numbers n</a:t>
                </a:r>
                <a:r>
                  <a:rPr lang="en-IN" sz="2400" b="1" i="1" baseline="-25000" dirty="0">
                    <a:solidFill>
                      <a:srgbClr val="0070C0"/>
                    </a:solidFill>
                  </a:rPr>
                  <a:t>1</a:t>
                </a:r>
                <a:r>
                  <a:rPr lang="en-IN" sz="2400" b="1" i="1" dirty="0">
                    <a:solidFill>
                      <a:srgbClr val="0070C0"/>
                    </a:solidFill>
                  </a:rPr>
                  <a:t>,n</a:t>
                </a:r>
                <a:r>
                  <a:rPr lang="en-IN" sz="2400" b="1" i="1" baseline="-25000" dirty="0">
                    <a:solidFill>
                      <a:srgbClr val="0070C0"/>
                    </a:solidFill>
                  </a:rPr>
                  <a:t>2</a:t>
                </a:r>
                <a:r>
                  <a:rPr lang="en-IN" sz="2400" b="1" i="1" dirty="0">
                    <a:solidFill>
                      <a:srgbClr val="0070C0"/>
                    </a:solidFill>
                  </a:rPr>
                  <a:t>,…,n</a:t>
                </a:r>
                <a:r>
                  <a:rPr lang="en-IN" sz="2400" b="1" i="1" baseline="-25000" dirty="0">
                    <a:solidFill>
                      <a:srgbClr val="0070C0"/>
                    </a:solidFill>
                  </a:rPr>
                  <a:t>m </a:t>
                </a:r>
                <a:r>
                  <a:rPr lang="en-IN" sz="2400" b="1" i="1" dirty="0">
                    <a:solidFill>
                      <a:srgbClr val="0070C0"/>
                    </a:solidFill>
                  </a:rPr>
                  <a:t>of chemical components</a:t>
                </a:r>
                <a:r>
                  <a:rPr lang="en-IN" sz="2400" dirty="0"/>
                  <a:t>”. </a:t>
                </a:r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1F5B2779-B1C0-10AA-31C5-ED2D432DB0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382000" cy="4114800"/>
              </a:xfrm>
              <a:blipFill>
                <a:blip r:embed="rId3"/>
                <a:stretch>
                  <a:fillRect l="-945" t="-1185" r="-10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079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651F3-6AEC-5D1A-98E2-45E2E9409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E943D-D5B5-6B8E-7FF6-2129B974E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Extensive vs Intensive Properties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7C209FFF-B8F2-B5A9-7FBB-51C93E012D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E1B082D2-198B-8390-A681-065934931A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1792D00A-1572-DABA-A1BA-8C02835EF2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E77A29B0-E8A1-B56A-4834-C6BBBCEC4B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9D72B46D-B3F4-F3B9-0843-949EA6F3F8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A13212A8-E561-5464-437C-66DA7FF028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AF9EF854-9033-9023-C6BF-D2C67B93C66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BDF7C84-2D4B-90CF-D998-FE2B0E8108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2904FA56-8195-91A3-31D7-AC9FBB4174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C0F87B31-8085-9E7B-D834-931CBA7D29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98B028D-8C51-13E9-37C7-785671C739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E017ABCE-7FBD-3768-56B2-0C31B1170B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B03B07D-2FBE-5787-58DD-7B1827B9E0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57C48A6E-12BD-362D-420A-BF612ADB0B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B309A008-25F5-6F2F-A3E2-E3F36CC26B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A0B91459-CE59-5E7E-04E6-B7536B8944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D39C14A-380D-26A4-8555-D63CF1AF8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CBA24D0-1DB1-87AA-B2AC-50D582281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35769"/>
            <a:ext cx="8640763" cy="1691022"/>
          </a:xfrm>
        </p:spPr>
        <p:txBody>
          <a:bodyPr/>
          <a:lstStyle/>
          <a:p>
            <a:r>
              <a:rPr lang="en-IN" sz="2400" dirty="0"/>
              <a:t>In above  fundamental relation, all the variables that appear in it are extensive properties. </a:t>
            </a:r>
          </a:p>
          <a:p>
            <a:r>
              <a:rPr lang="en-IN" sz="2400" dirty="0"/>
              <a:t>Consider a simple system (</a:t>
            </a:r>
            <a:r>
              <a:rPr lang="en-IN" sz="2400" i="1" dirty="0"/>
              <a:t>A</a:t>
            </a:r>
            <a:r>
              <a:rPr lang="en-IN" sz="2400" dirty="0"/>
              <a:t>) is made up of 𝜆 identical “unit” sub systems in mutual equilibrium.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D8CE04-7E83-B868-B2B9-F4FE2040EA13}"/>
                  </a:ext>
                </a:extLst>
              </p:cNvPr>
              <p:cNvSpPr txBox="1"/>
              <p:nvPr/>
            </p:nvSpPr>
            <p:spPr>
              <a:xfrm>
                <a:off x="2286000" y="1219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…..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0D8CE04-7E83-B868-B2B9-F4FE2040EA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1219200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Content Placeholder 2" descr="Square Grid Png">
            <a:extLst>
              <a:ext uri="{FF2B5EF4-FFF2-40B4-BE49-F238E27FC236}">
                <a16:creationId xmlns:a16="http://schemas.microsoft.com/office/drawing/2014/main" id="{BE4B9C44-2635-83C2-FDAD-90F5BB75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430131" y="3398993"/>
            <a:ext cx="3168193" cy="31681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3881072-C7A1-2008-FFF1-6195B142209B}"/>
              </a:ext>
            </a:extLst>
          </p:cNvPr>
          <p:cNvSpPr txBox="1"/>
          <p:nvPr/>
        </p:nvSpPr>
        <p:spPr>
          <a:xfrm>
            <a:off x="6096000" y="3513964"/>
            <a:ext cx="2004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Unit </a:t>
            </a:r>
          </a:p>
          <a:p>
            <a:pPr algn="ctr"/>
            <a:r>
              <a:rPr lang="en-IN" dirty="0"/>
              <a:t>Sub system</a:t>
            </a:r>
          </a:p>
        </p:txBody>
      </p:sp>
      <p:sp>
        <p:nvSpPr>
          <p:cNvPr id="27" name="Arrow: Bent-Up 26">
            <a:extLst>
              <a:ext uri="{FF2B5EF4-FFF2-40B4-BE49-F238E27FC236}">
                <a16:creationId xmlns:a16="http://schemas.microsoft.com/office/drawing/2014/main" id="{93EDE8AF-B41F-DEED-7076-E53800D1A359}"/>
              </a:ext>
            </a:extLst>
          </p:cNvPr>
          <p:cNvSpPr/>
          <p:nvPr/>
        </p:nvSpPr>
        <p:spPr bwMode="auto">
          <a:xfrm rot="16200000">
            <a:off x="5304973" y="4294855"/>
            <a:ext cx="586702" cy="460425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C2D222A-9834-3EB9-1B4D-550B567EB103}"/>
              </a:ext>
            </a:extLst>
          </p:cNvPr>
          <p:cNvSpPr txBox="1"/>
          <p:nvPr/>
        </p:nvSpPr>
        <p:spPr>
          <a:xfrm>
            <a:off x="2514600" y="3491886"/>
            <a:ext cx="255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241ED53-958A-2B98-DEE5-30D9D33D138E}"/>
              </a:ext>
            </a:extLst>
          </p:cNvPr>
          <p:cNvSpPr txBox="1"/>
          <p:nvPr/>
        </p:nvSpPr>
        <p:spPr>
          <a:xfrm>
            <a:off x="3214876" y="3500735"/>
            <a:ext cx="255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C2F8CDE-B04B-57EC-3398-FF8F6163A79F}"/>
              </a:ext>
            </a:extLst>
          </p:cNvPr>
          <p:cNvSpPr txBox="1"/>
          <p:nvPr/>
        </p:nvSpPr>
        <p:spPr>
          <a:xfrm>
            <a:off x="4018340" y="3497785"/>
            <a:ext cx="197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3363B9F-0C35-0584-90B4-A02C59D6F400}"/>
              </a:ext>
            </a:extLst>
          </p:cNvPr>
          <p:cNvSpPr txBox="1"/>
          <p:nvPr/>
        </p:nvSpPr>
        <p:spPr>
          <a:xfrm>
            <a:off x="5181600" y="6101079"/>
            <a:ext cx="266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Symbol" panose="05050102010706020507" pitchFamily="18" charset="2"/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1430862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6" grpId="0"/>
      <p:bldP spid="27" grpId="0" animBg="1"/>
      <p:bldP spid="28" grpId="0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FA27B-5305-82DC-4898-04124551F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AF38E-3136-CB22-153B-E940C8EEB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Extensive vs Intensive Properties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143F9F7-4A73-9154-D61E-CF98CAACDF4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CA1B1E7-B547-1E25-AA09-8EF2B726B3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6231152-C37D-D356-2465-7A0FE5E30B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85C07540-7847-F0A6-3BA0-21EC1066EF6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BCA5EB16-561E-A21E-CD0C-2F28BA5FD6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27E7CA86-2AF0-5B53-9796-F30A71D45B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1278349C-9492-C4A3-E90D-EC2F7C9BB8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AD9D6D1-FD07-8E57-1F3E-B18A04BB6D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E83FB8E-5B90-6B8D-C070-44C6FB31A8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22EE17B8-FEB8-B5DE-0DFC-D881EA618F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876D1F13-165F-666B-B3DE-5A069A4D35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DD919E8B-95C3-9F16-44ED-65CFBD92EA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51240D77-99A1-9B42-E4C6-68BC7E12F8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079DABE-19CC-C21F-3CEC-197B79CD25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A2AFFC3E-0CE5-9A31-1559-2F42BF67DA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87486898-D616-7CBA-0D74-E25699B90E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67428F8-5E21-A240-AD5F-7D68F2183A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" descr="Square Grid Png">
            <a:extLst>
              <a:ext uri="{FF2B5EF4-FFF2-40B4-BE49-F238E27FC236}">
                <a16:creationId xmlns:a16="http://schemas.microsoft.com/office/drawing/2014/main" id="{1FC91B74-AD37-9F10-413A-E4E5BB1D82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4800" y="1143000"/>
            <a:ext cx="3168193" cy="316819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310DBB-CE64-F553-AA77-AB13005259A1}"/>
              </a:ext>
            </a:extLst>
          </p:cNvPr>
          <p:cNvSpPr txBox="1"/>
          <p:nvPr/>
        </p:nvSpPr>
        <p:spPr>
          <a:xfrm>
            <a:off x="3338633" y="1178871"/>
            <a:ext cx="2004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/>
              <a:t>Unit </a:t>
            </a:r>
          </a:p>
          <a:p>
            <a:pPr algn="ctr"/>
            <a:r>
              <a:rPr lang="en-IN" dirty="0"/>
              <a:t>Sub system</a:t>
            </a:r>
          </a:p>
        </p:txBody>
      </p:sp>
      <p:sp>
        <p:nvSpPr>
          <p:cNvPr id="27" name="Arrow: Bent-Up 26">
            <a:extLst>
              <a:ext uri="{FF2B5EF4-FFF2-40B4-BE49-F238E27FC236}">
                <a16:creationId xmlns:a16="http://schemas.microsoft.com/office/drawing/2014/main" id="{7B94D073-0620-229E-8048-BA21EFF3EC76}"/>
              </a:ext>
            </a:extLst>
          </p:cNvPr>
          <p:cNvSpPr/>
          <p:nvPr/>
        </p:nvSpPr>
        <p:spPr bwMode="auto">
          <a:xfrm rot="16200000">
            <a:off x="3179642" y="2038862"/>
            <a:ext cx="586702" cy="460425"/>
          </a:xfrm>
          <a:prstGeom prst="bent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F9C9931-5A2F-8331-1F8A-6CC47B016CD6}"/>
              </a:ext>
            </a:extLst>
          </p:cNvPr>
          <p:cNvSpPr txBox="1"/>
          <p:nvPr/>
        </p:nvSpPr>
        <p:spPr>
          <a:xfrm>
            <a:off x="389269" y="1235893"/>
            <a:ext cx="255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4F219A1-999F-F022-E785-0ACF9CF898A0}"/>
              </a:ext>
            </a:extLst>
          </p:cNvPr>
          <p:cNvSpPr txBox="1"/>
          <p:nvPr/>
        </p:nvSpPr>
        <p:spPr>
          <a:xfrm>
            <a:off x="1089545" y="1244742"/>
            <a:ext cx="255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6F7256-AEB0-7B39-2BBC-73FA1DE2A54A}"/>
              </a:ext>
            </a:extLst>
          </p:cNvPr>
          <p:cNvSpPr txBox="1"/>
          <p:nvPr/>
        </p:nvSpPr>
        <p:spPr>
          <a:xfrm>
            <a:off x="1893009" y="1241792"/>
            <a:ext cx="197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3803BD-9810-15D3-7AE4-8C77AABD6A1C}"/>
              </a:ext>
            </a:extLst>
          </p:cNvPr>
          <p:cNvSpPr txBox="1"/>
          <p:nvPr/>
        </p:nvSpPr>
        <p:spPr>
          <a:xfrm>
            <a:off x="3056269" y="3845086"/>
            <a:ext cx="266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latin typeface="Symbol" panose="05050102010706020507" pitchFamily="18" charset="2"/>
              </a:rPr>
              <a:t>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4C1234-EB68-ACBD-475A-1C5B02A5FF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2930" y="4665297"/>
                <a:ext cx="8604209" cy="1647570"/>
              </a:xfrm>
            </p:spPr>
            <p:txBody>
              <a:bodyPr/>
              <a:lstStyle/>
              <a:p>
                <a:r>
                  <a:rPr lang="en-IN" sz="2400" dirty="0"/>
                  <a:t>With reference to the properties in above , it can be written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IN" sz="2400" i="1">
                        <a:latin typeface="Cambria Math" panose="02040503050406030204" pitchFamily="18" charset="0"/>
                      </a:rPr>
                      <m:t> =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𝑆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IN" sz="2400" i="1" baseline="-2500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IN" sz="2400" i="1" baseline="-2500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 …..</m:t>
                        </m:r>
                        <m:sSub>
                          <m:sSubPr>
                            <m:ctrlP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  <m:r>
                      <a:rPr lang="en-IN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𝑛𝐴</m:t>
                        </m:r>
                        <m:r>
                          <a:rPr lang="en-IN" sz="2400" i="1" baseline="-25000">
                            <a:latin typeface="Cambria Math" panose="02040503050406030204" pitchFamily="18" charset="0"/>
                          </a:rPr>
                          <m:t>,1, 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𝑛𝐴</m:t>
                        </m:r>
                        <m:r>
                          <a:rPr lang="en-IN" sz="2400" i="1" baseline="-25000">
                            <a:latin typeface="Cambria Math" panose="02040503050406030204" pitchFamily="18" charset="0"/>
                          </a:rPr>
                          <m:t>,2, ….</m:t>
                        </m:r>
                        <m:r>
                          <a:rPr lang="en-IN" sz="2400" i="1">
                            <a:latin typeface="Cambria Math" panose="02040503050406030204" pitchFamily="18" charset="0"/>
                          </a:rPr>
                          <m:t>.</m:t>
                        </m:r>
                        <m:sSub>
                          <m:sSubPr>
                            <m:ctrlPr>
                              <a:rPr lang="en-IN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IN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</m:e>
                    </m:d>
                  </m:oMath>
                </a14:m>
                <a:endParaRPr lang="en-IN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4C1234-EB68-ACBD-475A-1C5B02A5FF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2930" y="4665297"/>
                <a:ext cx="8604209" cy="1647570"/>
              </a:xfrm>
              <a:blipFill>
                <a:blip r:embed="rId4"/>
                <a:stretch>
                  <a:fillRect l="-921" t="-295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840E4AB3-1EE0-0FFC-34B9-8205CCAF265C}"/>
              </a:ext>
            </a:extLst>
          </p:cNvPr>
          <p:cNvSpPr txBox="1">
            <a:spLocks/>
          </p:cNvSpPr>
          <p:nvPr/>
        </p:nvSpPr>
        <p:spPr bwMode="auto">
          <a:xfrm>
            <a:off x="3617008" y="2066480"/>
            <a:ext cx="5298392" cy="208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/>
              <a:t>The property </a:t>
            </a:r>
            <a:r>
              <a:rPr lang="en-IN" sz="2400" i="1" kern="0" dirty="0"/>
              <a:t>X</a:t>
            </a:r>
            <a:r>
              <a:rPr lang="en-IN" sz="2400" kern="0" dirty="0"/>
              <a:t> of the unit sub system is “extensive” if the corresponding property of system (</a:t>
            </a:r>
            <a:r>
              <a:rPr lang="en-IN" sz="2400" i="1" kern="0" dirty="0"/>
              <a:t>A</a:t>
            </a:r>
            <a:r>
              <a:rPr lang="en-IN" sz="2400" kern="0" dirty="0"/>
              <a:t>) obeys the relation </a:t>
            </a:r>
          </a:p>
          <a:p>
            <a:pPr marL="0" indent="0" algn="ctr">
              <a:buFontTx/>
              <a:buNone/>
            </a:pPr>
            <a:r>
              <a:rPr lang="en-IN" sz="2400" i="1" kern="0" dirty="0"/>
              <a:t>X</a:t>
            </a:r>
            <a:r>
              <a:rPr lang="en-IN" sz="2400" i="1" kern="0" baseline="-25000" dirty="0"/>
              <a:t>A</a:t>
            </a:r>
            <a:r>
              <a:rPr lang="en-IN" sz="2400" i="1" kern="0" dirty="0"/>
              <a:t>=𝜆X</a:t>
            </a:r>
            <a:r>
              <a:rPr lang="en-IN" sz="2400" kern="0" dirty="0"/>
              <a:t>.</a:t>
            </a:r>
          </a:p>
          <a:p>
            <a:endParaRPr lang="en-IN" sz="2400" kern="0" dirty="0"/>
          </a:p>
        </p:txBody>
      </p:sp>
    </p:spTree>
    <p:extLst>
      <p:ext uri="{BB962C8B-B14F-4D97-AF65-F5344CB8AC3E}">
        <p14:creationId xmlns:p14="http://schemas.microsoft.com/office/powerpoint/2010/main" val="4097501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F2B90-8902-FED2-7BF9-553CD6D3A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4BA1E-C2AD-29CD-AB73-F7686AB03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Representation of Extensive Properties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9FE2464-C7D0-0C20-7FCC-147BFF4912A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4689230F-19E0-823F-CE69-7BAF22B04A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E8F1BCB-D9C0-F3D3-844B-FD6C090716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B5A9CBD7-BC41-9196-7A65-0DB6B2505D7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F4C85A6-A761-9B1B-A285-C4CAEF8D9F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4941DD63-BD96-B771-A294-427B84CC61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729DCAC2-19EC-6562-CAF5-E4E0C1CDB9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5BB0666-FC32-B951-1821-33E9CAD2E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8B5BD328-301A-63A0-5FF8-0CE0340630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DE357ED-5EF8-D47E-B9F6-C52048C4B6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4E2641D-7A01-E389-6D31-1601DF4612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DFF65B99-CD98-EE9D-915F-5E31B95143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B7122DAB-2F8B-D591-EC1A-43D936F060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6ABD149C-AD70-927E-656C-98FCC679D2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420BCA2-2569-F3CA-D3CD-31B06E049A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19CC75D-CE7A-5688-FCE8-DE7671307F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D7414F9-365A-28F9-887B-3E5C536B7E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DDBE2236-4FB5-F2C0-F02C-B9A88413EAF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27038" y="1737978"/>
                <a:ext cx="8534400" cy="4572000"/>
              </a:xfrm>
            </p:spPr>
            <p:txBody>
              <a:bodyPr/>
              <a:lstStyle/>
              <a:p>
                <a:r>
                  <a:rPr lang="en-IN" sz="2400" dirty="0"/>
                  <a:t>In above  fundamental relation, all the variables that appear in it are extensive properties. </a:t>
                </a:r>
              </a:p>
              <a:p>
                <a:r>
                  <a:rPr lang="en-IN" sz="2400" dirty="0"/>
                  <a:t>If, a simple system (</a:t>
                </a:r>
                <a:r>
                  <a:rPr lang="en-IN" sz="2400" i="1" dirty="0"/>
                  <a:t>A</a:t>
                </a:r>
                <a:r>
                  <a:rPr lang="en-IN" sz="2400" dirty="0"/>
                  <a:t>) is made up of 𝜆 identical “unit” sub systems in mutual equilibrium, the property </a:t>
                </a:r>
                <a:r>
                  <a:rPr lang="en-IN" sz="2400" i="1" dirty="0"/>
                  <a:t>X</a:t>
                </a:r>
                <a:r>
                  <a:rPr lang="en-IN" sz="2400" dirty="0"/>
                  <a:t> of the unit sub system is “extensive” if the corresponding property of system (</a:t>
                </a:r>
                <a:r>
                  <a:rPr lang="en-IN" sz="2400" i="1" dirty="0"/>
                  <a:t>A</a:t>
                </a:r>
                <a:r>
                  <a:rPr lang="en-IN" sz="2400" dirty="0"/>
                  <a:t>) obeys the relation </a:t>
                </a:r>
                <a:r>
                  <a:rPr lang="en-IN" sz="2400" i="1" dirty="0"/>
                  <a:t>X</a:t>
                </a:r>
                <a:r>
                  <a:rPr lang="en-IN" sz="2400" i="1" baseline="-25000" dirty="0"/>
                  <a:t>A</a:t>
                </a:r>
                <a:r>
                  <a:rPr lang="en-IN" sz="2400" i="1" dirty="0"/>
                  <a:t>=𝜆X</a:t>
                </a:r>
                <a:r>
                  <a:rPr lang="en-IN" sz="2400" dirty="0"/>
                  <a:t>.</a:t>
                </a:r>
              </a:p>
              <a:p>
                <a:r>
                  <a:rPr lang="en-IN" sz="2400" dirty="0"/>
                  <a:t>With reference to the properties in above , it can be written as: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&amp; 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I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,1,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,2, ….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DDBE2236-4FB5-F2C0-F02C-B9A88413EA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27038" y="1737978"/>
                <a:ext cx="8534400" cy="4572000"/>
              </a:xfrm>
              <a:blipFill>
                <a:blip r:embed="rId3"/>
                <a:stretch>
                  <a:fillRect l="-929" t="-1067" r="-164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FA6F418-05F9-2C7A-9941-ED8889D51504}"/>
                  </a:ext>
                </a:extLst>
              </p:cNvPr>
              <p:cNvSpPr txBox="1"/>
              <p:nvPr/>
            </p:nvSpPr>
            <p:spPr>
              <a:xfrm>
                <a:off x="2286000" y="1219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i="1">
                              <a:latin typeface="Cambria Math" panose="02040503050406030204" pitchFamily="18" charset="0"/>
                            </a:rPr>
                            <m:t>…..</m:t>
                          </m:r>
                          <m:sSub>
                            <m:sSub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FA6F418-05F9-2C7A-9941-ED8889D515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1219200"/>
                <a:ext cx="4572000" cy="461665"/>
              </a:xfrm>
              <a:prstGeom prst="rect">
                <a:avLst/>
              </a:prstGeom>
              <a:blipFill>
                <a:blip r:embed="rId4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1530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9E51C-BBCC-0AC3-21CA-0FAF26D1DF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BDC1B-D308-1EE0-3787-7FA489C44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Representation of Intensive Properties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DB8763A0-A92B-1B29-7A0B-99861B65659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34D95C66-16CD-96B5-5C51-184BB725CE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21CDA610-31F8-D8E5-0792-1DD491206D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347305E-9B1D-3612-9267-18685607B3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66E7029-A9AE-08B3-110F-E41187726B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5D16E5D-A95A-CD9F-80C8-A7D33351200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D903D252-6465-3422-7B49-FBFFEB84A7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439EF717-48A6-2C2A-8E6E-100FA5E097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A00F04B8-D5F8-1AAA-2E3F-4337EDCFAB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74299A84-B314-4050-D159-9F2B141C3C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7F9F21C9-C36C-C34D-3D34-04A4070FC0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4FADF678-19A7-C0DC-3BF7-A74F0C591C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38E78E93-D4EB-4843-BE55-7F62025B4E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789B756A-40BC-3533-A59A-812E1C24EB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7B6A1A8-893F-55A1-4CD3-E6B5DF3341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D9F5516-CDFD-0128-15A9-A22188B3F3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B580901-307F-7084-96E9-BB0494950E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941C26E0-9C73-CC1B-E5B2-304E67DE63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9970" y="1215020"/>
                <a:ext cx="7772400" cy="5033380"/>
              </a:xfrm>
            </p:spPr>
            <p:txBody>
              <a:bodyPr/>
              <a:lstStyle/>
              <a:p>
                <a:r>
                  <a:rPr lang="en-IN" sz="2400" dirty="0" err="1"/>
                  <a:t>Vhat</a:t>
                </a:r>
                <a:r>
                  <a:rPr lang="en-IN" sz="2400" dirty="0"/>
                  <a:t> relationship exists between the coefficients (</a:t>
                </a:r>
                <a:r>
                  <a:rPr lang="en-IN" sz="2400" i="1" dirty="0" err="1"/>
                  <a:t>T</a:t>
                </a:r>
                <a:r>
                  <a:rPr lang="en-IN" sz="2400" i="1" baseline="-25000" dirty="0" err="1"/>
                  <a:t>A</a:t>
                </a:r>
                <a:r>
                  <a:rPr lang="en-IN" sz="2400" i="1" dirty="0" err="1"/>
                  <a:t>,p</a:t>
                </a:r>
                <a:r>
                  <a:rPr lang="en-IN" sz="2400" i="1" baseline="-25000" dirty="0" err="1"/>
                  <a:t>A</a:t>
                </a:r>
                <a:r>
                  <a:rPr lang="en-IN" sz="2400" i="1" dirty="0"/>
                  <a:t>,𝜇</a:t>
                </a:r>
                <a:r>
                  <a:rPr lang="en-IN" sz="2400" i="1" baseline="-25000" dirty="0" err="1"/>
                  <a:t>A,i</a:t>
                </a:r>
                <a:r>
                  <a:rPr lang="en-IN" sz="2400" dirty="0"/>
                  <a:t>) and the corresponding properties of the unit system (</a:t>
                </a:r>
                <a:r>
                  <a:rPr lang="en-IN" sz="2400" i="1" dirty="0" err="1"/>
                  <a:t>T,p</a:t>
                </a:r>
                <a:r>
                  <a:rPr lang="en-IN" sz="2400" i="1" dirty="0"/>
                  <a:t>,𝜇</a:t>
                </a:r>
                <a:r>
                  <a:rPr lang="en-IN" sz="2400" i="1" baseline="-25000" dirty="0" err="1"/>
                  <a:t>i</a:t>
                </a:r>
                <a:r>
                  <a:rPr lang="en-IN" sz="2400" dirty="0"/>
                  <a:t>)?</a:t>
                </a:r>
              </a:p>
              <a:p>
                <a:r>
                  <a:rPr lang="en-IN" sz="2400" dirty="0"/>
                  <a:t>By definition, we have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,1,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,2, ….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i="1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,1,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,2, ….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IN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,1,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,2 , …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. 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…..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b="0" i="1" baseline="-2500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941C26E0-9C73-CC1B-E5B2-304E67DE63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9970" y="1215020"/>
                <a:ext cx="7772400" cy="5033380"/>
              </a:xfrm>
              <a:blipFill>
                <a:blip r:embed="rId3"/>
                <a:stretch>
                  <a:fillRect l="-1020" t="-96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128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C069D-6162-3414-1836-C6E953B1B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733BE-9F33-1F47-FE52-1024DDB87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Representation of Intensive Properties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D2CBFFE-F56F-F54E-37EB-182E0D85624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63F9F0FC-81B2-09DC-D0AD-26546A90BC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4739ED37-32D8-6FA7-BEB8-DDDDEE333A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C5D3FA48-2A49-129E-318D-685590B25E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E564B33-0562-218D-50A1-0851EB919B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5293F69-C32B-89D3-3CB0-A048C9C332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D6A73D3-25A0-D467-2A6A-C9DCE84A36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11249FB2-2C4E-E1AD-CBF0-1E405414500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F2C77EE7-0E69-B2D5-9186-81F29CFC33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42031E6-9C65-561E-2CCB-48E66931CD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0CAEBBD-A28F-D907-0403-12ED59CF54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BDFA570-3CD2-75F9-147F-2CB8D62215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0133A11-B2FC-BAFF-C03B-4FA4A84D93E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E640A6E2-77FC-6F5D-7299-F9A75F0DB4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4FBD5CA-D6A9-D829-8737-A38F7D7B65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0DD2BC1-BE81-88F5-42DB-813CCECB20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C978C90-EEF6-0E28-4BB9-DE1000A934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1086831C-63D7-7919-0A77-3E9FCE7121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137" y="1412717"/>
                <a:ext cx="8686800" cy="4954966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…..</m:t>
                          </m:r>
                          <m:sSub>
                            <m:sSubPr>
                              <m:ctrlP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𝑈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IN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sz="2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  <m:r>
                                        <a:rPr lang="en-IN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𝑆</m:t>
                                      </m:r>
                                    </m:e>
                                  </m:d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en-IN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=</m:t>
                      </m:r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IN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…..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𝑛𝑚</m:t>
                          </m:r>
                        </m:sub>
                      </m:sSub>
                    </m:oMath>
                  </m:oMathPara>
                </a14:m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……</m:t>
                          </m:r>
                          <m:r>
                            <a:rPr lang="en-I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I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……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i="1" dirty="0">
                  <a:latin typeface="Cambria Math" panose="02040503050406030204" pitchFamily="18" charset="0"/>
                </a:endParaRPr>
              </a:p>
              <a:p>
                <a:r>
                  <a:rPr lang="en-IN" sz="2400" dirty="0"/>
                  <a:t>The temperature of the aggregate system A is therefore the same as the temperature of any of its unit.</a:t>
                </a:r>
              </a:p>
              <a:p>
                <a:r>
                  <a:rPr lang="en-IN" sz="2400" dirty="0"/>
                  <a:t>T</a:t>
                </a:r>
                <a:r>
                  <a:rPr lang="en-IN" sz="2400" baseline="-25000" dirty="0"/>
                  <a:t>A </a:t>
                </a:r>
                <a:r>
                  <a:rPr lang="en-IN" sz="2400" dirty="0"/>
                  <a:t>is independent of the size of the system (i.e., independent of 𝜆).</a:t>
                </a:r>
              </a:p>
              <a:p>
                <a:r>
                  <a:rPr lang="en-IN" sz="2400" dirty="0"/>
                  <a:t>The operations listed above can be repeated for </a:t>
                </a:r>
                <a:r>
                  <a:rPr lang="en-IN" sz="2400" i="1" dirty="0" err="1"/>
                  <a:t>p</a:t>
                </a:r>
                <a:r>
                  <a:rPr lang="en-IN" sz="2400" i="1" baseline="-25000" dirty="0" err="1"/>
                  <a:t>A</a:t>
                </a:r>
                <a:r>
                  <a:rPr lang="en-IN" sz="2400" i="1" dirty="0"/>
                  <a:t> </a:t>
                </a:r>
                <a:r>
                  <a:rPr lang="en-IN" sz="2400" dirty="0"/>
                  <a:t>and </a:t>
                </a:r>
                <a:r>
                  <a:rPr lang="en-IN" sz="2400" i="1" dirty="0"/>
                  <a:t>𝜇</a:t>
                </a:r>
                <a:r>
                  <a:rPr lang="en-IN" sz="2400" i="1" baseline="-25000" dirty="0" err="1"/>
                  <a:t>A,i</a:t>
                </a:r>
                <a:endParaRPr lang="en-IN" sz="2400" i="1" baseline="-25000" dirty="0"/>
              </a:p>
              <a:p>
                <a:r>
                  <a:rPr lang="en-IN" sz="2400" dirty="0"/>
                  <a:t>Properties such as </a:t>
                </a:r>
                <a:r>
                  <a:rPr lang="en-IN" sz="2400" i="1" dirty="0"/>
                  <a:t>T, p,</a:t>
                </a:r>
                <a:r>
                  <a:rPr lang="en-IN" sz="2400" dirty="0"/>
                  <a:t> and </a:t>
                </a:r>
                <a:r>
                  <a:rPr lang="en-IN" sz="2400" i="1" dirty="0"/>
                  <a:t>𝜇</a:t>
                </a:r>
                <a:r>
                  <a:rPr lang="en-IN" sz="2400" i="1" baseline="-25000" dirty="0" err="1"/>
                  <a:t>i</a:t>
                </a:r>
                <a:r>
                  <a:rPr lang="en-IN" sz="2400" dirty="0"/>
                  <a:t> are called intensive properties or intensities.</a:t>
                </a:r>
                <a:endParaRPr lang="en-IN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1086831C-63D7-7919-0A77-3E9FCE7121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137" y="1412717"/>
                <a:ext cx="8686800" cy="4954966"/>
              </a:xfrm>
              <a:blipFill>
                <a:blip r:embed="rId3"/>
                <a:stretch>
                  <a:fillRect l="-982" r="-4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989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2CCCC-8EB7-4D45-651F-53DD79A9C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E88E7-5CB9-6AC0-36DB-956B820EA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0" y="229335"/>
            <a:ext cx="6992168" cy="765937"/>
          </a:xfrm>
        </p:spPr>
        <p:txBody>
          <a:bodyPr/>
          <a:lstStyle/>
          <a:p>
            <a:r>
              <a:rPr lang="en-IN" sz="2800" dirty="0"/>
              <a:t>Representation of Intensive Properties</a:t>
            </a:r>
            <a:endParaRPr lang="en-US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6A224EB9-EB64-1304-9587-1567ED562F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F2218306-65E3-C7CC-A932-89186249C9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58B1E653-6C81-B423-A7C2-C3A49966CA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063FB4A9-D74A-8564-898A-49C0E386A4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CF6830E-A195-7A6D-916C-B18D35572DC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8FB7C5DD-4C23-95C9-1DEB-0A44C4EF65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29A2299-652E-1531-1711-468ED586E1F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2575174-85E6-7A22-6251-F2AC84F808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D8B66520-EC01-FB68-4891-0B1D2694D0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E503F6FF-1BD9-1056-2FB3-317B3F71E7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2F1AB8AF-C28A-DC70-49D3-367258B917A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AB7A3B23-AD85-A1FE-5301-4FB7F982EA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24E13E1-497C-2C28-D982-4203907DD7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0AB80F21-DE0E-5FDD-AED1-1D2FDA59EE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0252AA04-6EDD-E1C9-3C99-463EE591909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77D978E1-A2E5-D265-6DA0-26BD5ADB4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FA19B16-AD91-0E87-3BD1-4F8A8646CF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92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7BE4902C-31E8-A531-45AF-C9B764C08E6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524000"/>
                <a:ext cx="8229600" cy="4114800"/>
              </a:xfrm>
            </p:spPr>
            <p:txBody>
              <a:bodyPr/>
              <a:lstStyle/>
              <a:p>
                <a:r>
                  <a:rPr lang="en-IN" sz="2400" dirty="0"/>
                  <a:t>An important relation among extensive and intensive properties follows directly from </a:t>
                </a:r>
              </a:p>
              <a:p>
                <a:endParaRPr lang="en-IN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IN" sz="2400" i="1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en-I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,…..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  <m:r>
                        <a:rPr lang="en-IN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40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IN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,1, 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𝑛𝐴</m:t>
                          </m:r>
                          <m:r>
                            <a:rPr lang="en-IN" sz="2400" i="1" baseline="-25000">
                              <a:latin typeface="Cambria Math" panose="02040503050406030204" pitchFamily="18" charset="0"/>
                            </a:rPr>
                            <m:t>,2, ….</m:t>
                          </m:r>
                          <m:r>
                            <a:rPr lang="en-IN" sz="2400" i="1">
                              <a:latin typeface="Cambria Math" panose="02040503050406030204" pitchFamily="18" charset="0"/>
                            </a:rPr>
                            <m:t>.</m:t>
                          </m:r>
                          <m:sSub>
                            <m:sSubPr>
                              <m:ctrlPr>
                                <a:rPr lang="en-IN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IN" sz="2400" dirty="0"/>
              </a:p>
              <a:p>
                <a:endParaRPr lang="en-IN" sz="2400" dirty="0"/>
              </a:p>
              <a:p>
                <a:endParaRPr lang="en-IN" sz="2400" dirty="0"/>
              </a:p>
            </p:txBody>
          </p:sp>
        </mc:Choice>
        <mc:Fallback xmlns="">
          <p:sp>
            <p:nvSpPr>
              <p:cNvPr id="21" name="Content Placeholder 20">
                <a:extLst>
                  <a:ext uri="{FF2B5EF4-FFF2-40B4-BE49-F238E27FC236}">
                    <a16:creationId xmlns:a16="http://schemas.microsoft.com/office/drawing/2014/main" id="{7BE4902C-31E8-A531-45AF-C9B764C08E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524000"/>
                <a:ext cx="8229600" cy="4114800"/>
              </a:xfrm>
              <a:blipFill>
                <a:blip r:embed="rId3"/>
                <a:stretch>
                  <a:fillRect l="-963" t="-11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442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7029</TotalTime>
  <Words>825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Blackadder ITC</vt:lpstr>
      <vt:lpstr>Calibri</vt:lpstr>
      <vt:lpstr>Cambria Math</vt:lpstr>
      <vt:lpstr>Script MT Bold</vt:lpstr>
      <vt:lpstr>Symbol</vt:lpstr>
      <vt:lpstr>Times New Roman</vt:lpstr>
      <vt:lpstr>Blank Presentation</vt:lpstr>
      <vt:lpstr>Property Representation using Fundamental Equation </vt:lpstr>
      <vt:lpstr>Energetic Fundamental Equation</vt:lpstr>
      <vt:lpstr>Energetic Fundamental Equation</vt:lpstr>
      <vt:lpstr>Modern Thermodynamics of A System</vt:lpstr>
      <vt:lpstr>Entropy Representation</vt:lpstr>
      <vt:lpstr>Property Representation using Fundamental Equation </vt:lpstr>
      <vt:lpstr>Fundamental Equation for Simple System </vt:lpstr>
      <vt:lpstr>Extensive vs Intensive Properties</vt:lpstr>
      <vt:lpstr>Extensive vs Intensive Properties</vt:lpstr>
      <vt:lpstr>Representation of Extensive Properties</vt:lpstr>
      <vt:lpstr>Representation of Intensive Properties</vt:lpstr>
      <vt:lpstr>Representation of Intensive Properties</vt:lpstr>
      <vt:lpstr>Representation of Intensive Properties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PMV Subbarao</cp:lastModifiedBy>
  <cp:revision>636</cp:revision>
  <cp:lastPrinted>2002-07-26T02:11:33Z</cp:lastPrinted>
  <dcterms:created xsi:type="dcterms:W3CDTF">2002-07-26T01:39:54Z</dcterms:created>
  <dcterms:modified xsi:type="dcterms:W3CDTF">2026-10-17T01:37:16Z</dcterms:modified>
</cp:coreProperties>
</file>