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1"/>
  </p:notesMasterIdLst>
  <p:sldIdLst>
    <p:sldId id="484" r:id="rId2"/>
    <p:sldId id="1350" r:id="rId3"/>
    <p:sldId id="1351" r:id="rId4"/>
    <p:sldId id="1352" r:id="rId5"/>
    <p:sldId id="1353" r:id="rId6"/>
    <p:sldId id="1354" r:id="rId7"/>
    <p:sldId id="1355" r:id="rId8"/>
    <p:sldId id="1356" r:id="rId9"/>
    <p:sldId id="1357" r:id="rId10"/>
    <p:sldId id="1358" r:id="rId11"/>
    <p:sldId id="1360" r:id="rId12"/>
    <p:sldId id="1364" r:id="rId13"/>
    <p:sldId id="1365" r:id="rId14"/>
    <p:sldId id="1359" r:id="rId15"/>
    <p:sldId id="1361" r:id="rId16"/>
    <p:sldId id="1362" r:id="rId17"/>
    <p:sldId id="1363" r:id="rId18"/>
    <p:sldId id="1366" r:id="rId19"/>
    <p:sldId id="1367" r:id="rId20"/>
    <p:sldId id="1368" r:id="rId21"/>
    <p:sldId id="1332" r:id="rId22"/>
    <p:sldId id="1343" r:id="rId23"/>
    <p:sldId id="1344" r:id="rId24"/>
    <p:sldId id="1345" r:id="rId25"/>
    <p:sldId id="1346" r:id="rId26"/>
    <p:sldId id="1337" r:id="rId27"/>
    <p:sldId id="1348" r:id="rId28"/>
    <p:sldId id="1338" r:id="rId29"/>
    <p:sldId id="1349" r:id="rId30"/>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FF"/>
    <a:srgbClr val="FF33CC"/>
    <a:srgbClr val="FF9900"/>
    <a:srgbClr val="000099"/>
    <a:srgbClr val="FFCC00"/>
    <a:srgbClr val="FEF8CE"/>
    <a:srgbClr val="FFCCFF"/>
    <a:srgbClr val="F8C778"/>
    <a:srgbClr val="FFCC9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734" autoAdjust="0"/>
    <p:restoredTop sz="92336" autoAdjust="0"/>
  </p:normalViewPr>
  <p:slideViewPr>
    <p:cSldViewPr>
      <p:cViewPr varScale="1">
        <p:scale>
          <a:sx n="81" d="100"/>
          <a:sy n="81" d="100"/>
        </p:scale>
        <p:origin x="1302"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46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1-04T09:31:46.2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49FE47-381C-199E-40B3-36DC4BEB2A9C}"/>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77AD87CE-85BE-48B8-427E-6014EBE24298}"/>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F43CD923-7998-4B40-A923-AF07EB2821C7}" type="datetimeFigureOut">
              <a:rPr lang="en-US"/>
              <a:pPr>
                <a:defRPr/>
              </a:pPr>
              <a:t>9/24/2026</a:t>
            </a:fld>
            <a:endParaRPr lang="en-US"/>
          </a:p>
        </p:txBody>
      </p:sp>
      <p:sp>
        <p:nvSpPr>
          <p:cNvPr id="4" name="Slide Image Placeholder 3">
            <a:extLst>
              <a:ext uri="{FF2B5EF4-FFF2-40B4-BE49-F238E27FC236}">
                <a16:creationId xmlns:a16="http://schemas.microsoft.com/office/drawing/2014/main" id="{292E65FC-9A0C-2AEF-C1FE-C8F46767EA4B}"/>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D827B31-466E-ADD0-5D68-3007CEBA78B2}"/>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76A0290-941E-E090-9E74-F8B66535609B}"/>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878A924C-7A66-4373-AD07-536263B272A1}"/>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67E2C6C-0E74-43CC-8D01-E5C46F6BBB2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D43B3FD4-61A6-5983-3F53-46D13ADCD6C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CBEFC6D-8E47-E279-0D04-FA4B70B9462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845A94B-F9C8-6BF9-E873-11E7671ED27F}"/>
              </a:ext>
            </a:extLst>
          </p:cNvPr>
          <p:cNvSpPr>
            <a:spLocks noGrp="1" noChangeArrowheads="1"/>
          </p:cNvSpPr>
          <p:nvPr>
            <p:ph type="sldNum" sz="quarter" idx="12"/>
          </p:nvPr>
        </p:nvSpPr>
        <p:spPr>
          <a:ln/>
        </p:spPr>
        <p:txBody>
          <a:bodyPr/>
          <a:lstStyle>
            <a:lvl1pPr>
              <a:defRPr/>
            </a:lvl1pPr>
          </a:lstStyle>
          <a:p>
            <a:fld id="{D0784397-95C9-4017-ACC1-93884C8E9643}" type="slidenum">
              <a:rPr lang="en-US" altLang="en-US"/>
              <a:pPr/>
              <a:t>‹#›</a:t>
            </a:fld>
            <a:endParaRPr lang="en-US" altLang="en-US"/>
          </a:p>
        </p:txBody>
      </p:sp>
    </p:spTree>
    <p:extLst>
      <p:ext uri="{BB962C8B-B14F-4D97-AF65-F5344CB8AC3E}">
        <p14:creationId xmlns:p14="http://schemas.microsoft.com/office/powerpoint/2010/main" val="2725204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EEACB9A-D4FF-E410-D391-A6EDC7AF8E9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EA52CC9-B767-F501-A8F1-FE7D0DEF4D8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4487DD4-D17E-B996-4B54-DFB909AD3FAD}"/>
              </a:ext>
            </a:extLst>
          </p:cNvPr>
          <p:cNvSpPr>
            <a:spLocks noGrp="1" noChangeArrowheads="1"/>
          </p:cNvSpPr>
          <p:nvPr>
            <p:ph type="sldNum" sz="quarter" idx="12"/>
          </p:nvPr>
        </p:nvSpPr>
        <p:spPr>
          <a:ln/>
        </p:spPr>
        <p:txBody>
          <a:bodyPr/>
          <a:lstStyle>
            <a:lvl1pPr>
              <a:defRPr/>
            </a:lvl1pPr>
          </a:lstStyle>
          <a:p>
            <a:fld id="{A10B7858-F837-4B47-9362-B8D33EDE77D2}" type="slidenum">
              <a:rPr lang="en-US" altLang="en-US"/>
              <a:pPr/>
              <a:t>‹#›</a:t>
            </a:fld>
            <a:endParaRPr lang="en-US" altLang="en-US"/>
          </a:p>
        </p:txBody>
      </p:sp>
    </p:spTree>
    <p:extLst>
      <p:ext uri="{BB962C8B-B14F-4D97-AF65-F5344CB8AC3E}">
        <p14:creationId xmlns:p14="http://schemas.microsoft.com/office/powerpoint/2010/main" val="3474163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163AD328-F1DE-11D9-E2B1-853921CFE36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AD93BE0-CB5D-3546-5132-A18FBDC0981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A680E3A-2365-A1CB-E28E-52FA3B89E9EC}"/>
              </a:ext>
            </a:extLst>
          </p:cNvPr>
          <p:cNvSpPr>
            <a:spLocks noGrp="1" noChangeArrowheads="1"/>
          </p:cNvSpPr>
          <p:nvPr>
            <p:ph type="sldNum" sz="quarter" idx="12"/>
          </p:nvPr>
        </p:nvSpPr>
        <p:spPr>
          <a:ln/>
        </p:spPr>
        <p:txBody>
          <a:bodyPr/>
          <a:lstStyle>
            <a:lvl1pPr>
              <a:defRPr/>
            </a:lvl1pPr>
          </a:lstStyle>
          <a:p>
            <a:fld id="{D65B430C-D89F-4308-B07B-F204B51F9BC1}" type="slidenum">
              <a:rPr lang="en-US" altLang="en-US"/>
              <a:pPr/>
              <a:t>‹#›</a:t>
            </a:fld>
            <a:endParaRPr lang="en-US" altLang="en-US"/>
          </a:p>
        </p:txBody>
      </p:sp>
    </p:spTree>
    <p:extLst>
      <p:ext uri="{BB962C8B-B14F-4D97-AF65-F5344CB8AC3E}">
        <p14:creationId xmlns:p14="http://schemas.microsoft.com/office/powerpoint/2010/main" val="167131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E89CAD4-2050-88EF-917D-2A81C8E0DC2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963CB06-E9BA-5EE7-3BDC-2AA77E6F1DD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412E8A6-60D3-4D24-5B2C-6580E069371A}"/>
              </a:ext>
            </a:extLst>
          </p:cNvPr>
          <p:cNvSpPr>
            <a:spLocks noGrp="1" noChangeArrowheads="1"/>
          </p:cNvSpPr>
          <p:nvPr>
            <p:ph type="sldNum" sz="quarter" idx="12"/>
          </p:nvPr>
        </p:nvSpPr>
        <p:spPr>
          <a:ln/>
        </p:spPr>
        <p:txBody>
          <a:bodyPr/>
          <a:lstStyle>
            <a:lvl1pPr>
              <a:defRPr/>
            </a:lvl1pPr>
          </a:lstStyle>
          <a:p>
            <a:fld id="{FADDB735-E8C8-4FD3-A5A6-35FD79CE91DC}" type="slidenum">
              <a:rPr lang="en-US" altLang="en-US"/>
              <a:pPr/>
              <a:t>‹#›</a:t>
            </a:fld>
            <a:endParaRPr lang="en-US" altLang="en-US"/>
          </a:p>
        </p:txBody>
      </p:sp>
    </p:spTree>
    <p:extLst>
      <p:ext uri="{BB962C8B-B14F-4D97-AF65-F5344CB8AC3E}">
        <p14:creationId xmlns:p14="http://schemas.microsoft.com/office/powerpoint/2010/main" val="1606323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B33A2F9-C8CC-E3B4-0156-5119473A12A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5D38122D-1E75-E8C9-0DA4-94FD2EB7D0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3878B842-B099-71E2-3276-32FF303F8CC7}"/>
              </a:ext>
            </a:extLst>
          </p:cNvPr>
          <p:cNvSpPr>
            <a:spLocks noGrp="1" noChangeArrowheads="1"/>
          </p:cNvSpPr>
          <p:nvPr>
            <p:ph type="sldNum" sz="quarter" idx="12"/>
          </p:nvPr>
        </p:nvSpPr>
        <p:spPr>
          <a:ln/>
        </p:spPr>
        <p:txBody>
          <a:bodyPr/>
          <a:lstStyle>
            <a:lvl1pPr>
              <a:defRPr/>
            </a:lvl1pPr>
          </a:lstStyle>
          <a:p>
            <a:fld id="{89B20195-01CD-4181-BC57-A24499EC155A}" type="slidenum">
              <a:rPr lang="en-US" altLang="en-US"/>
              <a:pPr/>
              <a:t>‹#›</a:t>
            </a:fld>
            <a:endParaRPr lang="en-US" altLang="en-US"/>
          </a:p>
        </p:txBody>
      </p:sp>
    </p:spTree>
    <p:extLst>
      <p:ext uri="{BB962C8B-B14F-4D97-AF65-F5344CB8AC3E}">
        <p14:creationId xmlns:p14="http://schemas.microsoft.com/office/powerpoint/2010/main" val="2941230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C240633-4F2B-5E45-EDC9-212E3F4FDB3A}"/>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B913A0FB-FAB9-4090-2D68-75CD19D719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0B0705EC-4942-4AFD-B3F6-2FCAB69F2121}"/>
              </a:ext>
            </a:extLst>
          </p:cNvPr>
          <p:cNvSpPr>
            <a:spLocks noGrp="1" noChangeArrowheads="1"/>
          </p:cNvSpPr>
          <p:nvPr>
            <p:ph type="sldNum" sz="quarter" idx="12"/>
          </p:nvPr>
        </p:nvSpPr>
        <p:spPr>
          <a:ln/>
        </p:spPr>
        <p:txBody>
          <a:bodyPr/>
          <a:lstStyle>
            <a:lvl1pPr>
              <a:defRPr/>
            </a:lvl1pPr>
          </a:lstStyle>
          <a:p>
            <a:fld id="{B8EFE00B-64D6-4111-9DB8-C2727D0199E7}" type="slidenum">
              <a:rPr lang="en-US" altLang="en-US"/>
              <a:pPr/>
              <a:t>‹#›</a:t>
            </a:fld>
            <a:endParaRPr lang="en-US" altLang="en-US"/>
          </a:p>
        </p:txBody>
      </p:sp>
    </p:spTree>
    <p:extLst>
      <p:ext uri="{BB962C8B-B14F-4D97-AF65-F5344CB8AC3E}">
        <p14:creationId xmlns:p14="http://schemas.microsoft.com/office/powerpoint/2010/main" val="2795677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F154A4F-B173-A5EB-14CE-DE038563100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9F29D02-31FB-3FA8-798F-4CACA413BE5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5983A1FC-22C5-C14E-7C8A-F75C2A9D6118}"/>
              </a:ext>
            </a:extLst>
          </p:cNvPr>
          <p:cNvSpPr>
            <a:spLocks noGrp="1" noChangeArrowheads="1"/>
          </p:cNvSpPr>
          <p:nvPr>
            <p:ph type="sldNum" sz="quarter" idx="12"/>
          </p:nvPr>
        </p:nvSpPr>
        <p:spPr>
          <a:ln/>
        </p:spPr>
        <p:txBody>
          <a:bodyPr/>
          <a:lstStyle>
            <a:lvl1pPr>
              <a:defRPr/>
            </a:lvl1pPr>
          </a:lstStyle>
          <a:p>
            <a:fld id="{B13B9F59-9CDD-409A-8305-3809E15B10F2}" type="slidenum">
              <a:rPr lang="en-US" altLang="en-US"/>
              <a:pPr/>
              <a:t>‹#›</a:t>
            </a:fld>
            <a:endParaRPr lang="en-US" altLang="en-US"/>
          </a:p>
        </p:txBody>
      </p:sp>
    </p:spTree>
    <p:extLst>
      <p:ext uri="{BB962C8B-B14F-4D97-AF65-F5344CB8AC3E}">
        <p14:creationId xmlns:p14="http://schemas.microsoft.com/office/powerpoint/2010/main" val="2034180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40569A0-4D75-F327-CA7B-89D34AF3F95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81A272D-348D-E556-31E7-D7895EF2CF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4655F3D-1AC9-B656-5D8A-56F1FD8491A4}"/>
              </a:ext>
            </a:extLst>
          </p:cNvPr>
          <p:cNvSpPr>
            <a:spLocks noGrp="1" noChangeArrowheads="1"/>
          </p:cNvSpPr>
          <p:nvPr>
            <p:ph type="sldNum" sz="quarter" idx="12"/>
          </p:nvPr>
        </p:nvSpPr>
        <p:spPr>
          <a:ln/>
        </p:spPr>
        <p:txBody>
          <a:bodyPr/>
          <a:lstStyle>
            <a:lvl1pPr>
              <a:defRPr/>
            </a:lvl1pPr>
          </a:lstStyle>
          <a:p>
            <a:fld id="{8A5BD3B8-13B7-4234-BA7B-2F441C748FA1}" type="slidenum">
              <a:rPr lang="en-US" altLang="en-US"/>
              <a:pPr/>
              <a:t>‹#›</a:t>
            </a:fld>
            <a:endParaRPr lang="en-US" altLang="en-US"/>
          </a:p>
        </p:txBody>
      </p:sp>
    </p:spTree>
    <p:extLst>
      <p:ext uri="{BB962C8B-B14F-4D97-AF65-F5344CB8AC3E}">
        <p14:creationId xmlns:p14="http://schemas.microsoft.com/office/powerpoint/2010/main" val="750770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711A42A-0FEC-0D1A-9640-4A270EB46A1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98F2F22-DE45-BA43-0648-E2D98644F0C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40158F5-2540-8F44-F65E-7D9BABDC1322}"/>
              </a:ext>
            </a:extLst>
          </p:cNvPr>
          <p:cNvSpPr>
            <a:spLocks noGrp="1" noChangeArrowheads="1"/>
          </p:cNvSpPr>
          <p:nvPr>
            <p:ph type="sldNum" sz="quarter" idx="12"/>
          </p:nvPr>
        </p:nvSpPr>
        <p:spPr>
          <a:ln/>
        </p:spPr>
        <p:txBody>
          <a:bodyPr/>
          <a:lstStyle>
            <a:lvl1pPr>
              <a:defRPr/>
            </a:lvl1pPr>
          </a:lstStyle>
          <a:p>
            <a:fld id="{C74B2D34-9600-4059-A554-F1ED3229D069}" type="slidenum">
              <a:rPr lang="en-US" altLang="en-US"/>
              <a:pPr/>
              <a:t>‹#›</a:t>
            </a:fld>
            <a:endParaRPr lang="en-US" altLang="en-US"/>
          </a:p>
        </p:txBody>
      </p:sp>
    </p:spTree>
    <p:extLst>
      <p:ext uri="{BB962C8B-B14F-4D97-AF65-F5344CB8AC3E}">
        <p14:creationId xmlns:p14="http://schemas.microsoft.com/office/powerpoint/2010/main" val="3540687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D3BC908-A07D-26A1-F234-B75B49A7109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CC049FE-F52C-B546-79D2-31A9FDA092F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670EEAE-79C0-EF79-51E3-C9781EE572B6}"/>
              </a:ext>
            </a:extLst>
          </p:cNvPr>
          <p:cNvSpPr>
            <a:spLocks noGrp="1" noChangeArrowheads="1"/>
          </p:cNvSpPr>
          <p:nvPr>
            <p:ph type="sldNum" sz="quarter" idx="12"/>
          </p:nvPr>
        </p:nvSpPr>
        <p:spPr>
          <a:ln/>
        </p:spPr>
        <p:txBody>
          <a:bodyPr/>
          <a:lstStyle>
            <a:lvl1pPr>
              <a:defRPr/>
            </a:lvl1pPr>
          </a:lstStyle>
          <a:p>
            <a:fld id="{35847078-9BBF-465C-A0B3-CE8DCB284F34}" type="slidenum">
              <a:rPr lang="en-US" altLang="en-US"/>
              <a:pPr/>
              <a:t>‹#›</a:t>
            </a:fld>
            <a:endParaRPr lang="en-US" altLang="en-US"/>
          </a:p>
        </p:txBody>
      </p:sp>
    </p:spTree>
    <p:extLst>
      <p:ext uri="{BB962C8B-B14F-4D97-AF65-F5344CB8AC3E}">
        <p14:creationId xmlns:p14="http://schemas.microsoft.com/office/powerpoint/2010/main" val="515989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29E285C-6E3E-DB5B-61D8-41F6E511EE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2F7AFF8-D895-7818-8635-F5F6A13AF40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15D7D09-3E81-2F8B-C29C-15EBBEE1B3C6}"/>
              </a:ext>
            </a:extLst>
          </p:cNvPr>
          <p:cNvSpPr>
            <a:spLocks noGrp="1" noChangeArrowheads="1"/>
          </p:cNvSpPr>
          <p:nvPr>
            <p:ph type="sldNum" sz="quarter" idx="12"/>
          </p:nvPr>
        </p:nvSpPr>
        <p:spPr>
          <a:ln/>
        </p:spPr>
        <p:txBody>
          <a:bodyPr/>
          <a:lstStyle>
            <a:lvl1pPr>
              <a:defRPr/>
            </a:lvl1pPr>
          </a:lstStyle>
          <a:p>
            <a:fld id="{5C966E34-BE14-4507-99CA-B36772EBBD94}" type="slidenum">
              <a:rPr lang="en-US" altLang="en-US"/>
              <a:pPr/>
              <a:t>‹#›</a:t>
            </a:fld>
            <a:endParaRPr lang="en-US" altLang="en-US"/>
          </a:p>
        </p:txBody>
      </p:sp>
    </p:spTree>
    <p:extLst>
      <p:ext uri="{BB962C8B-B14F-4D97-AF65-F5344CB8AC3E}">
        <p14:creationId xmlns:p14="http://schemas.microsoft.com/office/powerpoint/2010/main" val="2842945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75C2BA64-EA23-2BEF-33BF-DB5992DD3BFC}"/>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Rectangle 3">
            <a:extLst>
              <a:ext uri="{FF2B5EF4-FFF2-40B4-BE49-F238E27FC236}">
                <a16:creationId xmlns:a16="http://schemas.microsoft.com/office/drawing/2014/main" id="{1207749E-B565-5036-C210-349162C26F9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47816356-2C9B-AE99-1BA6-30F51991748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D5E949E1-6FE4-116F-0BE8-D6C5D20B415D}"/>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71D83425-05DA-00A0-AC83-83859BB8CEA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C1223FB-5C29-4793-93A9-8BF58A160B4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640.png"/></Relationships>
</file>

<file path=ppt/slides/_rels/slide26.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69.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a:extLst>
              <a:ext uri="{FF2B5EF4-FFF2-40B4-BE49-F238E27FC236}">
                <a16:creationId xmlns:a16="http://schemas.microsoft.com/office/drawing/2014/main" id="{CC021FD4-2FD5-4F37-59D6-5985EE7F4983}"/>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028" name="Rectangle 3">
            <a:extLst>
              <a:ext uri="{FF2B5EF4-FFF2-40B4-BE49-F238E27FC236}">
                <a16:creationId xmlns:a16="http://schemas.microsoft.com/office/drawing/2014/main" id="{0FA1155C-2E96-55C6-F5FE-3DF92C7626A9}"/>
              </a:ext>
            </a:extLst>
          </p:cNvPr>
          <p:cNvSpPr>
            <a:spLocks noGrp="1" noChangeArrowheads="1"/>
          </p:cNvSpPr>
          <p:nvPr>
            <p:ph type="ctrTitle"/>
          </p:nvPr>
        </p:nvSpPr>
        <p:spPr>
          <a:xfrm>
            <a:off x="303325" y="225060"/>
            <a:ext cx="8382000" cy="914400"/>
          </a:xfrm>
          <a:solidFill>
            <a:schemeClr val="bg1"/>
          </a:solidFill>
          <a:ln>
            <a:solidFill>
              <a:srgbClr val="FF33CC"/>
            </a:solidFill>
            <a:miter lim="800000"/>
            <a:headEnd/>
            <a:tailEnd/>
          </a:ln>
        </p:spPr>
        <p:txBody>
          <a:bodyPr/>
          <a:lstStyle/>
          <a:p>
            <a:pPr eaLnBrk="1" hangingPunct="1"/>
            <a:r>
              <a:rPr lang="en-US" altLang="en-US" sz="2800" dirty="0"/>
              <a:t>Ecology Aware Thermodynamics</a:t>
            </a:r>
            <a:endParaRPr lang="en-US" altLang="en-US" sz="2800" b="1" dirty="0"/>
          </a:p>
        </p:txBody>
      </p:sp>
      <p:sp>
        <p:nvSpPr>
          <p:cNvPr id="1029" name="Rectangle 4">
            <a:extLst>
              <a:ext uri="{FF2B5EF4-FFF2-40B4-BE49-F238E27FC236}">
                <a16:creationId xmlns:a16="http://schemas.microsoft.com/office/drawing/2014/main" id="{BF0ECD2D-8F19-46AC-035C-DDBF42D103CC}"/>
              </a:ext>
            </a:extLst>
          </p:cNvPr>
          <p:cNvSpPr>
            <a:spLocks noGrp="1" noChangeArrowheads="1"/>
          </p:cNvSpPr>
          <p:nvPr>
            <p:ph type="subTitle" idx="1"/>
          </p:nvPr>
        </p:nvSpPr>
        <p:spPr>
          <a:xfrm>
            <a:off x="1371600" y="3657600"/>
            <a:ext cx="6400800" cy="1447800"/>
          </a:xfrm>
          <a:noFill/>
        </p:spPr>
        <p:txBody>
          <a:bodyPr/>
          <a:lstStyle/>
          <a:p>
            <a:pPr eaLnBrk="1" hangingPunct="1"/>
            <a:r>
              <a:rPr lang="en-US" altLang="en-US" sz="1800" b="1" dirty="0">
                <a:latin typeface="Script MT Bold" panose="03040602040607080904" pitchFamily="66" charset="0"/>
              </a:rPr>
              <a:t>P M V Subbarao</a:t>
            </a:r>
          </a:p>
          <a:p>
            <a:pPr eaLnBrk="1" hangingPunct="1"/>
            <a:r>
              <a:rPr lang="en-US" altLang="en-US" sz="1800" b="1" dirty="0">
                <a:latin typeface="Script MT Bold" panose="03040602040607080904" pitchFamily="66" charset="0"/>
              </a:rPr>
              <a:t>Professor</a:t>
            </a:r>
            <a:endParaRPr lang="en-US" altLang="en-US" sz="1800" i="1" dirty="0"/>
          </a:p>
          <a:p>
            <a:pPr eaLnBrk="1" hangingPunct="1"/>
            <a:r>
              <a:rPr lang="en-US" altLang="en-US" sz="1800" i="1" dirty="0"/>
              <a:t>Mechanical Engineering Department</a:t>
            </a:r>
          </a:p>
        </p:txBody>
      </p:sp>
      <p:sp>
        <p:nvSpPr>
          <p:cNvPr id="1030" name="Text Box 5">
            <a:extLst>
              <a:ext uri="{FF2B5EF4-FFF2-40B4-BE49-F238E27FC236}">
                <a16:creationId xmlns:a16="http://schemas.microsoft.com/office/drawing/2014/main" id="{E7BDC530-AFF8-B085-AF10-2AA8E1322C29}"/>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grpSp>
        <p:nvGrpSpPr>
          <p:cNvPr id="1031" name="Group 7">
            <a:extLst>
              <a:ext uri="{FF2B5EF4-FFF2-40B4-BE49-F238E27FC236}">
                <a16:creationId xmlns:a16="http://schemas.microsoft.com/office/drawing/2014/main" id="{37F1F4AE-8859-AD45-16C5-AB750A553519}"/>
              </a:ext>
            </a:extLst>
          </p:cNvPr>
          <p:cNvGrpSpPr>
            <a:grpSpLocks/>
          </p:cNvGrpSpPr>
          <p:nvPr/>
        </p:nvGrpSpPr>
        <p:grpSpPr bwMode="auto">
          <a:xfrm>
            <a:off x="0" y="0"/>
            <a:ext cx="9144000" cy="6858000"/>
            <a:chOff x="0" y="0"/>
            <a:chExt cx="5760" cy="4320"/>
          </a:xfrm>
        </p:grpSpPr>
        <p:grpSp>
          <p:nvGrpSpPr>
            <p:cNvPr id="1034" name="Group 8">
              <a:extLst>
                <a:ext uri="{FF2B5EF4-FFF2-40B4-BE49-F238E27FC236}">
                  <a16:creationId xmlns:a16="http://schemas.microsoft.com/office/drawing/2014/main" id="{88C754C0-EE8A-A4E9-3F98-7E9121B36C08}"/>
                </a:ext>
              </a:extLst>
            </p:cNvPr>
            <p:cNvGrpSpPr>
              <a:grpSpLocks/>
            </p:cNvGrpSpPr>
            <p:nvPr/>
          </p:nvGrpSpPr>
          <p:grpSpPr bwMode="auto">
            <a:xfrm>
              <a:off x="0" y="0"/>
              <a:ext cx="192" cy="4320"/>
              <a:chOff x="0" y="-48"/>
              <a:chExt cx="144" cy="4368"/>
            </a:xfrm>
          </p:grpSpPr>
          <p:sp>
            <p:nvSpPr>
              <p:cNvPr id="1044" name="Rectangle 9">
                <a:extLst>
                  <a:ext uri="{FF2B5EF4-FFF2-40B4-BE49-F238E27FC236}">
                    <a16:creationId xmlns:a16="http://schemas.microsoft.com/office/drawing/2014/main" id="{A1978983-3A19-8100-72D8-62F5BB9D262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045" name="Rectangle 10">
                <a:extLst>
                  <a:ext uri="{FF2B5EF4-FFF2-40B4-BE49-F238E27FC236}">
                    <a16:creationId xmlns:a16="http://schemas.microsoft.com/office/drawing/2014/main" id="{FEEB1C0F-37A1-E012-236D-C0E872DB227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grpSp>
        <p:grpSp>
          <p:nvGrpSpPr>
            <p:cNvPr id="1035" name="Group 11">
              <a:extLst>
                <a:ext uri="{FF2B5EF4-FFF2-40B4-BE49-F238E27FC236}">
                  <a16:creationId xmlns:a16="http://schemas.microsoft.com/office/drawing/2014/main" id="{22632078-1C4E-248C-A8DB-45261256787E}"/>
                </a:ext>
              </a:extLst>
            </p:cNvPr>
            <p:cNvGrpSpPr>
              <a:grpSpLocks/>
            </p:cNvGrpSpPr>
            <p:nvPr/>
          </p:nvGrpSpPr>
          <p:grpSpPr bwMode="auto">
            <a:xfrm>
              <a:off x="5674" y="24"/>
              <a:ext cx="86" cy="4296"/>
              <a:chOff x="5616" y="-48"/>
              <a:chExt cx="144" cy="4368"/>
            </a:xfrm>
          </p:grpSpPr>
          <p:sp>
            <p:nvSpPr>
              <p:cNvPr id="1042" name="Rectangle 12">
                <a:extLst>
                  <a:ext uri="{FF2B5EF4-FFF2-40B4-BE49-F238E27FC236}">
                    <a16:creationId xmlns:a16="http://schemas.microsoft.com/office/drawing/2014/main" id="{925F75FB-9B27-56EE-3B75-E172C5E0185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043" name="Rectangle 13">
                <a:extLst>
                  <a:ext uri="{FF2B5EF4-FFF2-40B4-BE49-F238E27FC236}">
                    <a16:creationId xmlns:a16="http://schemas.microsoft.com/office/drawing/2014/main" id="{211C4D6D-3ED1-D7EB-7D6A-3384980D942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grpSp>
        <p:grpSp>
          <p:nvGrpSpPr>
            <p:cNvPr id="1036" name="Group 14">
              <a:extLst>
                <a:ext uri="{FF2B5EF4-FFF2-40B4-BE49-F238E27FC236}">
                  <a16:creationId xmlns:a16="http://schemas.microsoft.com/office/drawing/2014/main" id="{05966BEA-46EE-90A4-A863-937D50913393}"/>
                </a:ext>
              </a:extLst>
            </p:cNvPr>
            <p:cNvGrpSpPr>
              <a:grpSpLocks/>
            </p:cNvGrpSpPr>
            <p:nvPr/>
          </p:nvGrpSpPr>
          <p:grpSpPr bwMode="auto">
            <a:xfrm>
              <a:off x="144" y="0"/>
              <a:ext cx="5616" cy="144"/>
              <a:chOff x="96" y="-48"/>
              <a:chExt cx="5520" cy="144"/>
            </a:xfrm>
          </p:grpSpPr>
          <p:sp>
            <p:nvSpPr>
              <p:cNvPr id="1040" name="Rectangle 15">
                <a:extLst>
                  <a:ext uri="{FF2B5EF4-FFF2-40B4-BE49-F238E27FC236}">
                    <a16:creationId xmlns:a16="http://schemas.microsoft.com/office/drawing/2014/main" id="{624EA373-AC61-1BD9-C974-716428E2185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041" name="Rectangle 16">
                <a:extLst>
                  <a:ext uri="{FF2B5EF4-FFF2-40B4-BE49-F238E27FC236}">
                    <a16:creationId xmlns:a16="http://schemas.microsoft.com/office/drawing/2014/main" id="{86F549A9-940D-9E77-5E4F-A6766FEA524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grpSp>
        <p:grpSp>
          <p:nvGrpSpPr>
            <p:cNvPr id="1037" name="Group 17">
              <a:extLst>
                <a:ext uri="{FF2B5EF4-FFF2-40B4-BE49-F238E27FC236}">
                  <a16:creationId xmlns:a16="http://schemas.microsoft.com/office/drawing/2014/main" id="{C3A1EB46-C3D1-60DA-3E55-74462E4D5C00}"/>
                </a:ext>
              </a:extLst>
            </p:cNvPr>
            <p:cNvGrpSpPr>
              <a:grpSpLocks/>
            </p:cNvGrpSpPr>
            <p:nvPr/>
          </p:nvGrpSpPr>
          <p:grpSpPr bwMode="auto">
            <a:xfrm>
              <a:off x="144" y="4234"/>
              <a:ext cx="5616" cy="86"/>
              <a:chOff x="96" y="4176"/>
              <a:chExt cx="5520" cy="144"/>
            </a:xfrm>
          </p:grpSpPr>
          <p:sp>
            <p:nvSpPr>
              <p:cNvPr id="1038" name="Rectangle 18">
                <a:extLst>
                  <a:ext uri="{FF2B5EF4-FFF2-40B4-BE49-F238E27FC236}">
                    <a16:creationId xmlns:a16="http://schemas.microsoft.com/office/drawing/2014/main" id="{F191CB89-D0D1-293D-88D4-020592037A2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039" name="Rectangle 19">
                <a:extLst>
                  <a:ext uri="{FF2B5EF4-FFF2-40B4-BE49-F238E27FC236}">
                    <a16:creationId xmlns:a16="http://schemas.microsoft.com/office/drawing/2014/main" id="{1CAE907F-8929-9EBC-D39D-2EBC981CCE3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grpSp>
      </p:grpSp>
      <p:pic>
        <p:nvPicPr>
          <p:cNvPr id="23" name="Rectangle 19458">
            <a:extLst>
              <a:ext uri="{FF2B5EF4-FFF2-40B4-BE49-F238E27FC236}">
                <a16:creationId xmlns:a16="http://schemas.microsoft.com/office/drawing/2014/main" id="{16C4F6DC-A16D-2F9A-5DD8-EA133D0C8E6C}"/>
              </a:ext>
            </a:extLst>
          </p:cNvPr>
          <p:cNvPicPr>
            <a:picLocks noChangeAspect="1" noChangeArrowheads="1"/>
          </p:cNvPicPr>
          <p:nvPr/>
        </p:nvPicPr>
        <p:blipFill>
          <a:blip r:embed="rId2" cstate="print"/>
          <a:srcRect/>
          <a:stretch>
            <a:fillRect/>
          </a:stretch>
        </p:blipFill>
        <p:spPr bwMode="auto">
          <a:xfrm>
            <a:off x="1905000" y="1752600"/>
            <a:ext cx="4071938" cy="1905000"/>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rot lat="487347" lon="1800000" rev="174516"/>
            </a:camera>
            <a:lightRig rig="threePt" dir="t"/>
          </a:scene3d>
          <a:sp3d>
            <a:bevelT w="165100" prst="coolSlant"/>
          </a:sp3d>
        </p:spPr>
      </p:pic>
      <p:sp>
        <p:nvSpPr>
          <p:cNvPr id="21" name="Text Box 4">
            <a:extLst>
              <a:ext uri="{FF2B5EF4-FFF2-40B4-BE49-F238E27FC236}">
                <a16:creationId xmlns:a16="http://schemas.microsoft.com/office/drawing/2014/main" id="{56BC820A-9D63-B1F7-14EE-7E05E50D029F}"/>
              </a:ext>
            </a:extLst>
          </p:cNvPr>
          <p:cNvSpPr txBox="1">
            <a:spLocks noChangeArrowheads="1"/>
          </p:cNvSpPr>
          <p:nvPr/>
        </p:nvSpPr>
        <p:spPr bwMode="auto">
          <a:xfrm>
            <a:off x="76200" y="5572125"/>
            <a:ext cx="9144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eaLnBrk="1" hangingPunct="1"/>
            <a:r>
              <a:rPr lang="en-US" altLang="en-US" sz="3600" dirty="0">
                <a:solidFill>
                  <a:srgbClr val="92D050"/>
                </a:solidFill>
                <a:latin typeface="Blackadder ITC" panose="04020505051007020D02" pitchFamily="82" charset="0"/>
              </a:rPr>
              <a:t>Inclusion of Surroundings in Thermodynamic Analysis!!!!</a:t>
            </a:r>
          </a:p>
        </p:txBody>
      </p:sp>
      <mc:AlternateContent xmlns:mc="http://schemas.openxmlformats.org/markup-compatibility/2006" xmlns:p14="http://schemas.microsoft.com/office/powerpoint/2010/main">
        <mc:Choice Requires="p14">
          <p:contentPart p14:bwMode="auto" r:id="rId3">
            <p14:nvContentPartPr>
              <p14:cNvPr id="1026" name="Ink 22">
                <a:extLst>
                  <a:ext uri="{FF2B5EF4-FFF2-40B4-BE49-F238E27FC236}">
                    <a16:creationId xmlns:a16="http://schemas.microsoft.com/office/drawing/2014/main" id="{70953207-9929-F723-6DDA-868D7576F8CE}"/>
                  </a:ext>
                </a:extLst>
              </p14:cNvPr>
              <p14:cNvContentPartPr>
                <a14:cpLocks xmlns:a14="http://schemas.microsoft.com/office/drawing/2010/main" noRot="1" noChangeAspect="1" noEditPoints="1" noChangeArrowheads="1" noChangeShapeType="1"/>
              </p14:cNvContentPartPr>
              <p14:nvPr/>
            </p14:nvContentPartPr>
            <p14:xfrm>
              <a:off x="9101138" y="6584950"/>
              <a:ext cx="1587" cy="1588"/>
            </p14:xfrm>
          </p:contentPart>
        </mc:Choice>
        <mc:Fallback xmlns="">
          <p:pic>
            <p:nvPicPr>
              <p:cNvPr id="1026" name="Ink 22">
                <a:extLst>
                  <a:ext uri="{FF2B5EF4-FFF2-40B4-BE49-F238E27FC236}">
                    <a16:creationId xmlns:a16="http://schemas.microsoft.com/office/drawing/2014/main" id="{70953207-9929-F723-6DDA-868D7576F8CE}"/>
                  </a:ext>
                </a:extLst>
              </p:cNvPr>
              <p:cNvPicPr>
                <a:picLocks noRot="1" noChangeAspect="1" noEditPoints="1" noChangeArrowheads="1" noChangeShapeType="1"/>
              </p:cNvPicPr>
              <p:nvPr/>
            </p:nvPicPr>
            <p:blipFill>
              <a:blip r:embed="rId4"/>
              <a:stretch>
                <a:fillRect/>
              </a:stretch>
            </p:blipFill>
            <p:spPr>
              <a:xfrm>
                <a:off x="9059876" y="6543662"/>
                <a:ext cx="84111" cy="84164"/>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A8174-F8C4-5C29-B653-0DE3963980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10D710-EA29-4B7A-3B18-767D254BA193}"/>
              </a:ext>
            </a:extLst>
          </p:cNvPr>
          <p:cNvSpPr>
            <a:spLocks noGrp="1"/>
          </p:cNvSpPr>
          <p:nvPr>
            <p:ph type="title"/>
          </p:nvPr>
        </p:nvSpPr>
        <p:spPr>
          <a:xfrm>
            <a:off x="499970" y="229335"/>
            <a:ext cx="6992168" cy="765937"/>
          </a:xfrm>
        </p:spPr>
        <p:txBody>
          <a:bodyPr/>
          <a:lstStyle/>
          <a:p>
            <a:r>
              <a:rPr lang="en-US" sz="2800" dirty="0"/>
              <a:t>Ecological Negligence by Thermodynamics</a:t>
            </a:r>
          </a:p>
        </p:txBody>
      </p:sp>
      <p:sp>
        <p:nvSpPr>
          <p:cNvPr id="3" name="Content Placeholder 2">
            <a:extLst>
              <a:ext uri="{FF2B5EF4-FFF2-40B4-BE49-F238E27FC236}">
                <a16:creationId xmlns:a16="http://schemas.microsoft.com/office/drawing/2014/main" id="{A8DABAA3-CC08-D63B-D6BF-5E19B859E857}"/>
              </a:ext>
            </a:extLst>
          </p:cNvPr>
          <p:cNvSpPr>
            <a:spLocks noGrp="1"/>
          </p:cNvSpPr>
          <p:nvPr>
            <p:ph idx="1"/>
          </p:nvPr>
        </p:nvSpPr>
        <p:spPr>
          <a:xfrm>
            <a:off x="410297" y="1066800"/>
            <a:ext cx="8350393" cy="5502273"/>
          </a:xfrm>
        </p:spPr>
        <p:txBody>
          <a:bodyPr/>
          <a:lstStyle/>
          <a:p>
            <a:r>
              <a:rPr lang="en-IN" sz="2400" dirty="0"/>
              <a:t>The first observation is that all industrial processes occur in the terrestrial atmosphere.</a:t>
            </a:r>
          </a:p>
          <a:p>
            <a:r>
              <a:rPr lang="en-IN" sz="2400" dirty="0"/>
              <a:t>This atmosphere for all practical purposes is treated as an inexhaustible source (or sink) of energy, work, and matter. </a:t>
            </a:r>
          </a:p>
          <a:p>
            <a:r>
              <a:rPr lang="en-IN" sz="2400" dirty="0"/>
              <a:t>The energy of the atmosphere can be increased or decreased by an exchange of heat. </a:t>
            </a:r>
          </a:p>
          <a:p>
            <a:r>
              <a:rPr lang="en-IN" sz="2400" dirty="0"/>
              <a:t>The atmosphere can perform an unlimited amount of work or have an unlimited amount of work performed on it by expanding or contracting volumes against its pressure. </a:t>
            </a:r>
          </a:p>
          <a:p>
            <a:r>
              <a:rPr lang="en-IN" sz="2400" dirty="0"/>
              <a:t>Finally, certain chemical species present in the atmosphere can be withdrawn, and all others can be exhaled into it.</a:t>
            </a:r>
          </a:p>
          <a:p>
            <a:r>
              <a:rPr lang="en-IN" sz="2400" dirty="0"/>
              <a:t>In addition to being inexhaustible, is </a:t>
            </a:r>
            <a:r>
              <a:rPr lang="en-IN" sz="2400" dirty="0" err="1"/>
              <a:t>is</a:t>
            </a:r>
            <a:r>
              <a:rPr lang="en-IN" sz="2400" dirty="0"/>
              <a:t> assumed that energy, work, and matter can be obtained from or dumped into </a:t>
            </a:r>
            <a:r>
              <a:rPr lang="en-IN" sz="2400" i="1" dirty="0">
                <a:solidFill>
                  <a:srgbClr val="FF0000"/>
                </a:solidFill>
              </a:rPr>
              <a:t>the atmosphere at no economic cost</a:t>
            </a:r>
            <a:r>
              <a:rPr lang="en-IN" sz="2400" dirty="0"/>
              <a:t>. </a:t>
            </a:r>
          </a:p>
          <a:p>
            <a:endParaRPr lang="en-US" sz="2400" dirty="0"/>
          </a:p>
        </p:txBody>
      </p:sp>
      <p:grpSp>
        <p:nvGrpSpPr>
          <p:cNvPr id="4" name="Group 38">
            <a:extLst>
              <a:ext uri="{FF2B5EF4-FFF2-40B4-BE49-F238E27FC236}">
                <a16:creationId xmlns:a16="http://schemas.microsoft.com/office/drawing/2014/main" id="{A03546EB-173A-B86E-CCA0-A002761D1E4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12486C4C-35D7-77FF-4F55-D323A3EF5FA1}"/>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513742DE-4E67-F3D7-6E42-111B9983F90C}"/>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137C7A49-DFCB-F561-0674-99AC48C15C1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35E3F46-BDEF-CCAF-DE6E-69D62DD9730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B3FD57F-453D-3960-41A1-A2F2CD928FF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9289B374-5CBC-F087-08A1-D7A119B52833}"/>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74BC412B-0F70-0D90-10A3-7D0CFB5C032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F2E3D6E2-D288-CEC5-46F4-2B94B073361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74765FE8-5820-A801-76F5-D54E58C90A94}"/>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F2B8D3B6-2A36-AE31-76C5-E1997AD025C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D388C3A6-71AE-D54A-EC72-3441784CFDF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67E78287-7CF8-46B1-F661-957FCE5AA010}"/>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DBCDAA6-9973-A12F-0A42-9B99F1032E0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C0070577-2CE5-6322-7875-D830DAD3F8E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DCCB273A-5EA9-FAAD-F346-C5A12C48372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EB27D00-1375-2F03-5FBA-DD6D206923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21409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5CCBF-B587-6C91-6F35-120EC95A5C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BBAED3-4B4C-D32F-3DE8-3624812A77FD}"/>
              </a:ext>
            </a:extLst>
          </p:cNvPr>
          <p:cNvSpPr>
            <a:spLocks noGrp="1"/>
          </p:cNvSpPr>
          <p:nvPr>
            <p:ph type="title"/>
          </p:nvPr>
        </p:nvSpPr>
        <p:spPr>
          <a:xfrm>
            <a:off x="499970" y="229335"/>
            <a:ext cx="6992168" cy="765937"/>
          </a:xfrm>
        </p:spPr>
        <p:txBody>
          <a:bodyPr/>
          <a:lstStyle/>
          <a:p>
            <a:r>
              <a:rPr lang="en-US" sz="2800" dirty="0"/>
              <a:t>Ecological Negligence by Thermodynamics</a:t>
            </a:r>
          </a:p>
        </p:txBody>
      </p:sp>
      <p:sp>
        <p:nvSpPr>
          <p:cNvPr id="3" name="Content Placeholder 2">
            <a:extLst>
              <a:ext uri="{FF2B5EF4-FFF2-40B4-BE49-F238E27FC236}">
                <a16:creationId xmlns:a16="http://schemas.microsoft.com/office/drawing/2014/main" id="{882EEE50-0B6F-2BC4-6C6F-6BF490A78C80}"/>
              </a:ext>
            </a:extLst>
          </p:cNvPr>
          <p:cNvSpPr>
            <a:spLocks noGrp="1"/>
          </p:cNvSpPr>
          <p:nvPr>
            <p:ph idx="1"/>
          </p:nvPr>
        </p:nvSpPr>
        <p:spPr>
          <a:xfrm>
            <a:off x="502920" y="1420993"/>
            <a:ext cx="8339230" cy="4754563"/>
          </a:xfrm>
        </p:spPr>
        <p:txBody>
          <a:bodyPr/>
          <a:lstStyle/>
          <a:p>
            <a:r>
              <a:rPr lang="en-IN" sz="2400" dirty="0"/>
              <a:t>The second observation is that industrial processes are possible because natural substances exist which are not in equilibrium with the atmosphere. </a:t>
            </a:r>
          </a:p>
          <a:p>
            <a:r>
              <a:rPr lang="en-IN" sz="2400" dirty="0"/>
              <a:t>These are natural resources. </a:t>
            </a:r>
          </a:p>
          <a:p>
            <a:r>
              <a:rPr lang="en-IN" sz="2400" dirty="0"/>
              <a:t>In contrast with the atmosphere, an economic value is attached to natural resources.</a:t>
            </a:r>
          </a:p>
          <a:p>
            <a:r>
              <a:rPr lang="en-IN" sz="2400" dirty="0"/>
              <a:t>Recent awareness showed that they are not inexhaustible. </a:t>
            </a:r>
          </a:p>
          <a:p>
            <a:r>
              <a:rPr lang="en-IN" sz="2400" dirty="0"/>
              <a:t>Work is generated by forcing such natural resources to change their thermodynamic state in any industrial installation. </a:t>
            </a:r>
          </a:p>
          <a:p>
            <a:r>
              <a:rPr lang="en-IN" sz="2400" dirty="0"/>
              <a:t>This work (or “energy” in the contemporary media) is considered valuable in the economic sense. </a:t>
            </a:r>
            <a:endParaRPr lang="en-US" sz="2400" dirty="0"/>
          </a:p>
        </p:txBody>
      </p:sp>
      <p:grpSp>
        <p:nvGrpSpPr>
          <p:cNvPr id="4" name="Group 38">
            <a:extLst>
              <a:ext uri="{FF2B5EF4-FFF2-40B4-BE49-F238E27FC236}">
                <a16:creationId xmlns:a16="http://schemas.microsoft.com/office/drawing/2014/main" id="{0996BF08-C76F-0CD5-C71C-FCE4842E09F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EB796DA7-E139-72D1-30E1-7C6674C1775A}"/>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58864E8D-3E6B-EE2F-6D91-C7A4262C69F7}"/>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02EFE8FB-8BDB-DB7E-73D3-E90A6F44519C}"/>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5118D28B-0233-9423-9C71-AD499FBDC09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B6D4AA9E-6F76-4A70-F414-00BE2E33F10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7D6C1AB8-B105-31D8-94BD-75D653387088}"/>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5C30CFC7-A182-DE1C-90FC-58783D1ACBC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811291F7-2427-D8F4-9DAE-5B2C1708918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A23EFB0D-51FD-AA80-91B9-1986F48AEAB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185DB59B-6946-6342-FF34-D174BB258DA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EC415C10-08E6-EBBF-FC1E-515CC5D4A81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1E63DFC0-0BD7-B139-A45F-F182B88BB50C}"/>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51516C5D-B110-C0E6-1AEE-1D36CF57933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2114F510-81DB-3065-1AF3-E1FB5D41FCA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930DF37E-D107-405E-0B5D-5427959447FD}"/>
                  </a:ext>
                </a:extLst>
              </p:cNvPr>
              <p:cNvSpPr>
                <a:spLocks noChangeArrowheads="1"/>
              </p:cNvSpPr>
              <p:nvPr/>
            </p:nvSpPr>
            <p:spPr bwMode="auto">
              <a:xfrm>
                <a:off x="179388"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BDE400F-9B17-9712-EE2C-BE5CE8F750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52918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BE818-A997-57B9-2B87-20C1397D7D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984C62-C913-8391-7B73-1CFD1272324A}"/>
              </a:ext>
            </a:extLst>
          </p:cNvPr>
          <p:cNvSpPr>
            <a:spLocks noGrp="1"/>
          </p:cNvSpPr>
          <p:nvPr>
            <p:ph type="title"/>
          </p:nvPr>
        </p:nvSpPr>
        <p:spPr>
          <a:xfrm>
            <a:off x="499970" y="229335"/>
            <a:ext cx="6992168" cy="765937"/>
          </a:xfrm>
        </p:spPr>
        <p:txBody>
          <a:bodyPr/>
          <a:lstStyle/>
          <a:p>
            <a:r>
              <a:rPr lang="en-US" sz="2800" dirty="0"/>
              <a:t>Ecological Negligence by Thermodynamics</a:t>
            </a:r>
          </a:p>
        </p:txBody>
      </p:sp>
      <p:sp>
        <p:nvSpPr>
          <p:cNvPr id="3" name="Content Placeholder 2">
            <a:extLst>
              <a:ext uri="{FF2B5EF4-FFF2-40B4-BE49-F238E27FC236}">
                <a16:creationId xmlns:a16="http://schemas.microsoft.com/office/drawing/2014/main" id="{1CB8F6FC-EA84-AC7D-F72F-B79079E0D490}"/>
              </a:ext>
            </a:extLst>
          </p:cNvPr>
          <p:cNvSpPr>
            <a:spLocks noGrp="1"/>
          </p:cNvSpPr>
          <p:nvPr>
            <p:ph idx="1"/>
          </p:nvPr>
        </p:nvSpPr>
        <p:spPr>
          <a:xfrm>
            <a:off x="588038" y="1256916"/>
            <a:ext cx="8153400" cy="4754563"/>
          </a:xfrm>
        </p:spPr>
        <p:txBody>
          <a:bodyPr/>
          <a:lstStyle/>
          <a:p>
            <a:r>
              <a:rPr lang="en-IN" sz="2400" dirty="0"/>
              <a:t>The third observation is that the industrial activities forever do is to reduce the thermodynamic state of a resource to one of equilibrium with the atmosphere. </a:t>
            </a:r>
          </a:p>
          <a:p>
            <a:r>
              <a:rPr lang="en-IN" sz="2400" dirty="0"/>
              <a:t>When this happens, no further useful processes are possible!</a:t>
            </a:r>
          </a:p>
          <a:p>
            <a:r>
              <a:rPr lang="en-IN" sz="2400" dirty="0"/>
              <a:t>This final state with respect to its surroundings is called as the passive state or the dead state. </a:t>
            </a:r>
          </a:p>
          <a:p>
            <a:r>
              <a:rPr lang="en-IN" sz="2400" dirty="0"/>
              <a:t>There is a need to surmise that the corresponding amount of work transferred outside the system will be optimum, subject to the fulfilment of certain conditions which are to  be consciously explored. </a:t>
            </a:r>
            <a:endParaRPr lang="en-US" sz="2400" dirty="0"/>
          </a:p>
        </p:txBody>
      </p:sp>
      <p:grpSp>
        <p:nvGrpSpPr>
          <p:cNvPr id="4" name="Group 38">
            <a:extLst>
              <a:ext uri="{FF2B5EF4-FFF2-40B4-BE49-F238E27FC236}">
                <a16:creationId xmlns:a16="http://schemas.microsoft.com/office/drawing/2014/main" id="{8D199056-0FDE-9606-2008-B867CE24854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2324FC7-9EF3-46DE-620A-7BBB8E1CFEA4}"/>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1E133EE5-C056-69BD-DBFB-5EABB7D5F95A}"/>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1CC00C06-EDB5-FA29-9854-80445DAC214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03462E2-5B4B-2DA1-373E-D735E541A36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258D7FE6-C4F1-3EC8-DE73-CFE53C34369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2CF32D5B-72C6-8868-3A3F-14772759CB6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33A43C4-0B10-821E-B841-E76928C6B5B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433866A-B97B-3FB3-B8AA-2320080DFE5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3E433054-73E9-4BE9-3ED8-9736096D09E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06B01ECC-AD88-70E8-21E3-8F4A5E99458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E6BFFEAD-72E0-70C2-00EB-0885AE66298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79327F4A-B014-72AF-E21B-4858C55894D5}"/>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F5BC376-19C9-F18B-53AC-DF095B4DB4F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5A7731B-37F0-550B-DAC9-2C9B58FE166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EEC11795-F9D3-22E0-2E10-3EB579DD03E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77F604A-74B3-2D4B-6830-3F8528F833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38558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267D8-2199-B577-C690-16501F1A69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74A705-655C-C6C5-18D4-4020B9B4C64A}"/>
              </a:ext>
            </a:extLst>
          </p:cNvPr>
          <p:cNvSpPr>
            <a:spLocks noGrp="1"/>
          </p:cNvSpPr>
          <p:nvPr>
            <p:ph type="title"/>
          </p:nvPr>
        </p:nvSpPr>
        <p:spPr>
          <a:xfrm>
            <a:off x="499970" y="229335"/>
            <a:ext cx="6992168" cy="765937"/>
          </a:xfrm>
        </p:spPr>
        <p:txBody>
          <a:bodyPr/>
          <a:lstStyle/>
          <a:p>
            <a:r>
              <a:rPr lang="en-US" sz="2800" dirty="0"/>
              <a:t>Ecological Negligence by Thermodynamics</a:t>
            </a:r>
          </a:p>
        </p:txBody>
      </p:sp>
      <p:sp>
        <p:nvSpPr>
          <p:cNvPr id="3" name="Content Placeholder 2">
            <a:extLst>
              <a:ext uri="{FF2B5EF4-FFF2-40B4-BE49-F238E27FC236}">
                <a16:creationId xmlns:a16="http://schemas.microsoft.com/office/drawing/2014/main" id="{BA5C9478-070B-2483-E613-8727C733A091}"/>
              </a:ext>
            </a:extLst>
          </p:cNvPr>
          <p:cNvSpPr>
            <a:spLocks noGrp="1"/>
          </p:cNvSpPr>
          <p:nvPr>
            <p:ph idx="1"/>
          </p:nvPr>
        </p:nvSpPr>
        <p:spPr>
          <a:xfrm>
            <a:off x="588038" y="1256916"/>
            <a:ext cx="8153400" cy="4754563"/>
          </a:xfrm>
        </p:spPr>
        <p:txBody>
          <a:bodyPr/>
          <a:lstStyle/>
          <a:p>
            <a:r>
              <a:rPr lang="en-IN" sz="2400" dirty="0"/>
              <a:t>The fourth observation is that</a:t>
            </a:r>
          </a:p>
          <a:p>
            <a:pPr marL="0" indent="0">
              <a:buNone/>
            </a:pPr>
            <a:endParaRPr lang="en-IN" sz="2400" dirty="0"/>
          </a:p>
          <a:p>
            <a:pPr marL="0" indent="0" algn="ctr">
              <a:buNone/>
            </a:pPr>
            <a:r>
              <a:rPr lang="en-IN" sz="2400" b="1" i="1" dirty="0">
                <a:solidFill>
                  <a:srgbClr val="00B050"/>
                </a:solidFill>
              </a:rPr>
              <a:t> the work made available by one system at the expense of a natural resource can be utilized to transform the state of substances present passively in the atmosphere of another system, and so to confer on them an enhanced economic value.</a:t>
            </a:r>
          </a:p>
          <a:p>
            <a:pPr marL="0" indent="0" algn="ctr">
              <a:buNone/>
            </a:pPr>
            <a:endParaRPr lang="en-IN" sz="2400" b="1" i="1" dirty="0">
              <a:solidFill>
                <a:srgbClr val="00B050"/>
              </a:solidFill>
            </a:endParaRPr>
          </a:p>
          <a:p>
            <a:r>
              <a:rPr lang="en-IN" sz="2400" dirty="0"/>
              <a:t>In all cases, the concept of a “change in the thermodynamic state” includes the transformation of the nature of substances through chemical reactions.</a:t>
            </a:r>
          </a:p>
          <a:p>
            <a:endParaRPr lang="en-US" sz="2400" dirty="0"/>
          </a:p>
        </p:txBody>
      </p:sp>
      <p:grpSp>
        <p:nvGrpSpPr>
          <p:cNvPr id="4" name="Group 38">
            <a:extLst>
              <a:ext uri="{FF2B5EF4-FFF2-40B4-BE49-F238E27FC236}">
                <a16:creationId xmlns:a16="http://schemas.microsoft.com/office/drawing/2014/main" id="{5484F964-DDB7-239C-1ECB-661FB065D3F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C643FB8-587C-B6FD-34CF-DE9129132427}"/>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1A4D0ABF-A357-B1E0-0176-4C9B09DEDA7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1AE4793B-15EA-F02A-86B9-ABB0058F881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FC1BE163-3F62-181D-2730-FE17E2132B2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DD02074D-522B-08AE-F7CE-49B9DD8C219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67E219A2-D6F6-FD41-90D2-115DEA4367E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F5569D8-2A54-52AA-4C51-01C18D901EF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CB3365E5-1DBD-B03A-E268-CEEA5A277C0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AD880094-61CF-5A0C-D11C-826979286B6E}"/>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45D0B78D-C607-05A4-FDCD-BA89AEA6A90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FBD828AF-ABAF-11A0-29C9-2A188F344B5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9E8BBA2A-7619-5661-2FF2-4C08A26E3CBD}"/>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CB6E37F2-AA65-DF2F-7484-3ECEE396A98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B9189CEC-3148-27B7-724D-A9DA8CE5C67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B1B7A7F0-AFCA-527C-773B-F3665189B61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F3FA845-C9FE-9FFF-655C-FCA188F474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77918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087BD-B6F5-A737-9B4B-6C3FE01DC3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817F9F-5632-D4C9-A44A-60FE7F555A29}"/>
              </a:ext>
            </a:extLst>
          </p:cNvPr>
          <p:cNvSpPr>
            <a:spLocks noGrp="1"/>
          </p:cNvSpPr>
          <p:nvPr>
            <p:ph type="title"/>
          </p:nvPr>
        </p:nvSpPr>
        <p:spPr>
          <a:xfrm>
            <a:off x="499970" y="229335"/>
            <a:ext cx="6992168" cy="765937"/>
          </a:xfrm>
        </p:spPr>
        <p:txBody>
          <a:bodyPr/>
          <a:lstStyle/>
          <a:p>
            <a:r>
              <a:rPr lang="en-US" sz="2800" dirty="0"/>
              <a:t>Conscious Thermodynamics</a:t>
            </a:r>
          </a:p>
        </p:txBody>
      </p:sp>
      <p:sp>
        <p:nvSpPr>
          <p:cNvPr id="3" name="Content Placeholder 2">
            <a:extLst>
              <a:ext uri="{FF2B5EF4-FFF2-40B4-BE49-F238E27FC236}">
                <a16:creationId xmlns:a16="http://schemas.microsoft.com/office/drawing/2014/main" id="{6526C0E2-2211-D731-4E5A-691A5471D149}"/>
              </a:ext>
            </a:extLst>
          </p:cNvPr>
          <p:cNvSpPr>
            <a:spLocks noGrp="1"/>
          </p:cNvSpPr>
          <p:nvPr>
            <p:ph idx="1"/>
          </p:nvPr>
        </p:nvSpPr>
        <p:spPr>
          <a:xfrm>
            <a:off x="570837" y="1315487"/>
            <a:ext cx="8153400" cy="4754563"/>
          </a:xfrm>
        </p:spPr>
        <p:txBody>
          <a:bodyPr/>
          <a:lstStyle/>
          <a:p>
            <a:r>
              <a:rPr lang="en-IN" sz="2400" dirty="0"/>
              <a:t>H. Callen’s </a:t>
            </a:r>
            <a:r>
              <a:rPr lang="en-IN" sz="2400" b="1" i="1" dirty="0"/>
              <a:t>Conscious Thermodynamics</a:t>
            </a:r>
            <a:r>
              <a:rPr lang="en-IN" sz="2400" dirty="0"/>
              <a:t>, recognize that the manipulation of internal or external constraints causes a generally irreversible process to occur. </a:t>
            </a:r>
          </a:p>
          <a:p>
            <a:r>
              <a:rPr lang="en-IN" sz="2400" dirty="0"/>
              <a:t>All subsystems within the system or the passive surroundings transfer some extensive quantity of matter, and tend to equalize a corresponding intensive property as a result of this process, . </a:t>
            </a:r>
          </a:p>
          <a:p>
            <a:r>
              <a:rPr lang="en-IN" sz="2400" dirty="0"/>
              <a:t>This equalization is not achieved if the process is arrested at some intermediate state due to negligence.</a:t>
            </a:r>
            <a:endParaRPr lang="en-US" sz="2400" dirty="0"/>
          </a:p>
        </p:txBody>
      </p:sp>
      <p:grpSp>
        <p:nvGrpSpPr>
          <p:cNvPr id="4" name="Group 38">
            <a:extLst>
              <a:ext uri="{FF2B5EF4-FFF2-40B4-BE49-F238E27FC236}">
                <a16:creationId xmlns:a16="http://schemas.microsoft.com/office/drawing/2014/main" id="{B9D083CF-3902-833E-57D8-19C18CF0CD0B}"/>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D16C9DED-F1D9-586B-CE58-C44AE37479F6}"/>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03269290-546C-1363-EBD7-0D5F8EBDB9E8}"/>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4DE04AE1-06F5-5929-7278-107B79A4F3A2}"/>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A6CC84D1-A5A5-34B7-6B4A-2902B0DE610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D5BB4002-C619-E679-DBEE-FB2960D9E2D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4BC2380A-3221-D180-441F-20452701C3C4}"/>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C89BC84-CD23-421A-C188-6CB5B41DE03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B21E9494-53E3-F719-F18B-9CAFB1AC5AD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3064DFCE-C066-A7C2-B238-64FD0646430C}"/>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4EC1F25D-59B6-44D8-0221-00C1AD41762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24B38EB8-C437-EFD6-5A85-CC119D6DD20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366CCDB5-0A81-8869-67EF-23AE7B98272F}"/>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5B149117-6D46-C339-F2FC-1B2E048596E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CBC24B40-64B0-F8A4-4453-F52EBA31726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4A118099-38A0-DF30-6BFF-4AA6EC228C5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3552B10E-2F6C-ADD0-616E-9614558563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1427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DC622-3CCE-E871-A18B-BCC0C65460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A899DD-DB99-5561-7908-936A56029A62}"/>
              </a:ext>
            </a:extLst>
          </p:cNvPr>
          <p:cNvSpPr>
            <a:spLocks noGrp="1"/>
          </p:cNvSpPr>
          <p:nvPr>
            <p:ph type="title"/>
          </p:nvPr>
        </p:nvSpPr>
        <p:spPr>
          <a:xfrm>
            <a:off x="499970" y="229335"/>
            <a:ext cx="6992168" cy="765937"/>
          </a:xfrm>
        </p:spPr>
        <p:txBody>
          <a:bodyPr/>
          <a:lstStyle/>
          <a:p>
            <a:r>
              <a:rPr lang="en-US" sz="2800" dirty="0"/>
              <a:t>Conscious Thermodynamics</a:t>
            </a:r>
          </a:p>
        </p:txBody>
      </p:sp>
      <p:sp>
        <p:nvSpPr>
          <p:cNvPr id="3" name="Content Placeholder 2">
            <a:extLst>
              <a:ext uri="{FF2B5EF4-FFF2-40B4-BE49-F238E27FC236}">
                <a16:creationId xmlns:a16="http://schemas.microsoft.com/office/drawing/2014/main" id="{FE71A14A-2D34-2CCE-FCE9-CC53F87F2A55}"/>
              </a:ext>
            </a:extLst>
          </p:cNvPr>
          <p:cNvSpPr>
            <a:spLocks noGrp="1"/>
          </p:cNvSpPr>
          <p:nvPr>
            <p:ph idx="1"/>
          </p:nvPr>
        </p:nvSpPr>
        <p:spPr>
          <a:xfrm>
            <a:off x="588038" y="1256916"/>
            <a:ext cx="8153400" cy="4754563"/>
          </a:xfrm>
        </p:spPr>
        <p:txBody>
          <a:bodyPr/>
          <a:lstStyle/>
          <a:p>
            <a:r>
              <a:rPr lang="en-IN" sz="2400" dirty="0"/>
              <a:t>The type of interaction that occurs between a system and its passive surroundings depends on the character of the system’s boundary, which remains the partition placed between the system and the atmosphere. </a:t>
            </a:r>
          </a:p>
          <a:p>
            <a:r>
              <a:rPr lang="en-IN" sz="2400" dirty="0"/>
              <a:t>Following the usual practice, let us  consider </a:t>
            </a:r>
          </a:p>
          <a:p>
            <a:r>
              <a:rPr lang="en-IN" sz="2400" dirty="0"/>
              <a:t>adiabatic versus diathermal walls, </a:t>
            </a:r>
          </a:p>
          <a:p>
            <a:r>
              <a:rPr lang="en-IN" sz="2400" dirty="0"/>
              <a:t>rigid vs deformable walls, and </a:t>
            </a:r>
          </a:p>
          <a:p>
            <a:r>
              <a:rPr lang="en-IN" sz="2400" dirty="0"/>
              <a:t>impermeable vs semi-permeable or completely pervious walls. </a:t>
            </a:r>
            <a:endParaRPr lang="en-US" sz="2400" dirty="0"/>
          </a:p>
        </p:txBody>
      </p:sp>
      <p:grpSp>
        <p:nvGrpSpPr>
          <p:cNvPr id="4" name="Group 38">
            <a:extLst>
              <a:ext uri="{FF2B5EF4-FFF2-40B4-BE49-F238E27FC236}">
                <a16:creationId xmlns:a16="http://schemas.microsoft.com/office/drawing/2014/main" id="{1E025D48-CAB6-F019-0FE7-BFB070315BA2}"/>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5987D6D2-CEB7-4043-D085-CB10B0ACDF28}"/>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C91535DA-7F8D-777B-9B1D-9C28B852E06A}"/>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A8356CFF-F01E-874C-B8E7-1DA1B08510F6}"/>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58943941-B916-5E84-BDC2-EAC5821BF73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A5CFDE89-EAD7-1C76-5EEF-D70DD788972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924AB674-878F-DCB0-BDDD-8C94AC379FAD}"/>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BBA16D71-5861-59BF-84E4-4CF760AC8FD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37D1CC49-C837-5576-33E8-16B4BDD08A3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DE597FB9-4A2B-46FC-5327-43450BB0E70F}"/>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25288984-2977-2A4F-D54A-C7050067439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A4B8E706-B00B-BB2F-9D1C-06C78996CEE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D9CB4733-28B3-55F4-ECA5-FBE3E3CA0CB9}"/>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7233C40-A972-A0A9-91E9-44B38CA3A7C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1BFE4CC0-8FA6-0806-A49D-0AF42ACB0A9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08F417A2-EF15-1C15-979D-8D9009AE87B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4B4067F-28B2-6AB3-B323-D34CCA37A7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76052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78082-9F6C-310C-53F4-25A912E1B8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442D31-3BE8-137C-6EC1-5E35FD256C1E}"/>
              </a:ext>
            </a:extLst>
          </p:cNvPr>
          <p:cNvSpPr>
            <a:spLocks noGrp="1"/>
          </p:cNvSpPr>
          <p:nvPr>
            <p:ph type="title"/>
          </p:nvPr>
        </p:nvSpPr>
        <p:spPr>
          <a:xfrm>
            <a:off x="499970" y="229335"/>
            <a:ext cx="6992168" cy="765937"/>
          </a:xfrm>
        </p:spPr>
        <p:txBody>
          <a:bodyPr/>
          <a:lstStyle/>
          <a:p>
            <a:r>
              <a:rPr lang="en-US" sz="2800" dirty="0"/>
              <a:t>Atmosphere Aware Thermodynamics</a:t>
            </a:r>
          </a:p>
        </p:txBody>
      </p:sp>
      <p:sp>
        <p:nvSpPr>
          <p:cNvPr id="3" name="Content Placeholder 2">
            <a:extLst>
              <a:ext uri="{FF2B5EF4-FFF2-40B4-BE49-F238E27FC236}">
                <a16:creationId xmlns:a16="http://schemas.microsoft.com/office/drawing/2014/main" id="{FA5C7589-2B71-552B-0462-5E771DFB830F}"/>
              </a:ext>
            </a:extLst>
          </p:cNvPr>
          <p:cNvSpPr>
            <a:spLocks noGrp="1"/>
          </p:cNvSpPr>
          <p:nvPr>
            <p:ph idx="1"/>
          </p:nvPr>
        </p:nvSpPr>
        <p:spPr>
          <a:xfrm>
            <a:off x="588038" y="1256916"/>
            <a:ext cx="8153400" cy="4754563"/>
          </a:xfrm>
        </p:spPr>
        <p:txBody>
          <a:bodyPr/>
          <a:lstStyle/>
          <a:p>
            <a:r>
              <a:rPr lang="en-IN" sz="2400" dirty="0"/>
              <a:t>By developing an awareness about atmosphere, it is anticipated that the amount of obtainable work (positive) or required work (negative) in given circumstances will depend on </a:t>
            </a:r>
          </a:p>
          <a:p>
            <a:pPr marL="0" indent="0">
              <a:buNone/>
            </a:pPr>
            <a:r>
              <a:rPr lang="en-IN" sz="2400" dirty="0"/>
              <a:t>(a) 	The thermodynamic characteristics of the atmosphere. </a:t>
            </a:r>
          </a:p>
          <a:p>
            <a:pPr marL="0" indent="0">
              <a:buNone/>
            </a:pPr>
            <a:r>
              <a:rPr lang="en-IN" sz="2400" dirty="0"/>
              <a:t>(b) 	The type of system considered. </a:t>
            </a:r>
          </a:p>
          <a:p>
            <a:pPr marL="0" indent="0">
              <a:buNone/>
            </a:pPr>
            <a:r>
              <a:rPr lang="en-IN" sz="2400" dirty="0"/>
              <a:t>(c) 	The types of interaction permitted between the system and the atmosphere. </a:t>
            </a:r>
          </a:p>
          <a:p>
            <a:pPr marL="0" indent="0">
              <a:buNone/>
            </a:pPr>
            <a:r>
              <a:rPr lang="en-IN" sz="2400" dirty="0"/>
              <a:t>(d) 	The initial and final state of the system. </a:t>
            </a:r>
          </a:p>
          <a:p>
            <a:pPr marL="0" indent="0">
              <a:buNone/>
            </a:pPr>
            <a:r>
              <a:rPr lang="en-IN" sz="2400" dirty="0"/>
              <a:t>(e) 	The rate of dissipation produced within the system.</a:t>
            </a:r>
            <a:endParaRPr lang="en-US" sz="2400" dirty="0"/>
          </a:p>
        </p:txBody>
      </p:sp>
      <p:grpSp>
        <p:nvGrpSpPr>
          <p:cNvPr id="4" name="Group 38">
            <a:extLst>
              <a:ext uri="{FF2B5EF4-FFF2-40B4-BE49-F238E27FC236}">
                <a16:creationId xmlns:a16="http://schemas.microsoft.com/office/drawing/2014/main" id="{052A818B-0521-10F0-9695-E93FD19A8D59}"/>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595ED57-7B1F-9C3F-C8A8-89DD436780CA}"/>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D1FAF704-1EB0-47E4-DA85-39BEC4824B2D}"/>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1761B29F-770B-2289-1EE9-94EE26CD9FF4}"/>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1EC66F4-C50A-0B2A-C016-884A2BF9E02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70C0F880-59C6-A0D5-2F98-4D685AF7DC0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6186081F-6F88-DE8E-BF24-C06ACF47D1FF}"/>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66F0DED-1A17-B625-B1F6-C62A005B11A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524C872B-AFB4-7E01-76F2-69E53A78DAE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BD8EE90F-0971-F7CE-9A44-161ADFBF1EF4}"/>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231F163D-107A-CFC6-0D77-135B6214B63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DF483891-E4DB-6E9E-7E7F-289A9D38423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298EBCD0-A394-1A25-AA94-81234533B5A0}"/>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5BA2C79-44EA-E8AF-7181-5FB63389F19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993CE03D-20C3-A559-6366-33DDCECB86B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057C5903-376D-F174-E0C9-BC657C3C086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D6D255DE-7EC4-E0AA-BFCF-5AD7E33F36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4826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6ABE5-02AB-9A5F-6665-D4C406FAA1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EF7AC4-60A5-370E-5B44-83C35F50B154}"/>
              </a:ext>
            </a:extLst>
          </p:cNvPr>
          <p:cNvSpPr>
            <a:spLocks noGrp="1"/>
          </p:cNvSpPr>
          <p:nvPr>
            <p:ph type="title"/>
          </p:nvPr>
        </p:nvSpPr>
        <p:spPr>
          <a:xfrm>
            <a:off x="499970" y="229335"/>
            <a:ext cx="6992168" cy="765937"/>
          </a:xfrm>
        </p:spPr>
        <p:txBody>
          <a:bodyPr/>
          <a:lstStyle/>
          <a:p>
            <a:r>
              <a:rPr lang="en-US" sz="2800" dirty="0"/>
              <a:t>Available Work</a:t>
            </a:r>
          </a:p>
        </p:txBody>
      </p:sp>
      <p:sp>
        <p:nvSpPr>
          <p:cNvPr id="3" name="Content Placeholder 2">
            <a:extLst>
              <a:ext uri="{FF2B5EF4-FFF2-40B4-BE49-F238E27FC236}">
                <a16:creationId xmlns:a16="http://schemas.microsoft.com/office/drawing/2014/main" id="{C587B3AB-8AF0-F571-39BE-66DC6171EB59}"/>
              </a:ext>
            </a:extLst>
          </p:cNvPr>
          <p:cNvSpPr>
            <a:spLocks noGrp="1"/>
          </p:cNvSpPr>
          <p:nvPr>
            <p:ph idx="1"/>
          </p:nvPr>
        </p:nvSpPr>
        <p:spPr>
          <a:xfrm>
            <a:off x="570837" y="1326867"/>
            <a:ext cx="8153400" cy="4915284"/>
          </a:xfrm>
        </p:spPr>
        <p:txBody>
          <a:bodyPr/>
          <a:lstStyle/>
          <a:p>
            <a:r>
              <a:rPr lang="en-IN" sz="2400" dirty="0"/>
              <a:t>The optimum work possible in the light of this awareness is recognized as </a:t>
            </a:r>
            <a:r>
              <a:rPr lang="en-IN" sz="2400" b="1" i="1" dirty="0">
                <a:solidFill>
                  <a:srgbClr val="00B050"/>
                </a:solidFill>
              </a:rPr>
              <a:t>Available Work</a:t>
            </a:r>
            <a:r>
              <a:rPr lang="en-IN" sz="2400" dirty="0"/>
              <a:t>.</a:t>
            </a:r>
          </a:p>
          <a:p>
            <a:r>
              <a:rPr lang="en-IN" sz="2400" dirty="0"/>
              <a:t>This cannot be described by a single formula.</a:t>
            </a:r>
          </a:p>
          <a:p>
            <a:r>
              <a:rPr lang="en-IN" sz="2400" dirty="0"/>
              <a:t>The detailed nature of each formula must be adapted to circumstances. </a:t>
            </a:r>
          </a:p>
          <a:p>
            <a:r>
              <a:rPr lang="en-IN" sz="2400" dirty="0"/>
              <a:t>It is feasible to subsume all possible cases under a small number of categories.</a:t>
            </a:r>
          </a:p>
          <a:p>
            <a:r>
              <a:rPr lang="en-IN" sz="2400" dirty="0"/>
              <a:t>This is sanctified by </a:t>
            </a:r>
            <a:r>
              <a:rPr lang="en-IN" sz="2400" dirty="0" err="1"/>
              <a:t>longterm</a:t>
            </a:r>
            <a:r>
              <a:rPr lang="en-IN" sz="2400" dirty="0"/>
              <a:t> use in thermodynamics.</a:t>
            </a:r>
          </a:p>
          <a:p>
            <a:r>
              <a:rPr lang="en-IN" sz="2400" dirty="0"/>
              <a:t>This will be based on idealized models of atmosphere, system, and allowed type of interaction. </a:t>
            </a:r>
          </a:p>
          <a:p>
            <a:r>
              <a:rPr lang="en-IN" sz="2400" dirty="0"/>
              <a:t>These models will help in developing convenient conventions. </a:t>
            </a:r>
            <a:endParaRPr lang="en-US" sz="2400" dirty="0"/>
          </a:p>
        </p:txBody>
      </p:sp>
      <p:grpSp>
        <p:nvGrpSpPr>
          <p:cNvPr id="4" name="Group 38">
            <a:extLst>
              <a:ext uri="{FF2B5EF4-FFF2-40B4-BE49-F238E27FC236}">
                <a16:creationId xmlns:a16="http://schemas.microsoft.com/office/drawing/2014/main" id="{EDC8B308-4F5B-72E0-B1F1-80BDF212AA03}"/>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F076F702-63E8-5CB3-69DC-F41AEEED6402}"/>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D80C7135-E33F-4275-5048-904EB36DF143}"/>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AD9B69B3-3DBD-FBEE-4FA7-E99E5E55D0D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93757240-6083-19DF-5AE6-DBE788E9EEF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7728BF2E-16D1-E8D9-8BFB-6085F6973D2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BD3140C5-525E-E1D2-D78F-30D85D29E0C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27F07F37-B523-C4AF-A67F-9ED51D7FABB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A83719A5-1A2B-8A56-BDF6-BBC44DB6DB8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110D720E-0F36-A813-8A49-F0D28F449B7C}"/>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C1810A35-8DD1-6CE5-E7CA-A52FC21467C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AA0A0E24-19FC-9928-4C19-521528FDAE3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7B24A69B-6E4F-BCF8-E5EC-0A5B00A1A8E9}"/>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0BC853D-5114-11B3-65C3-98483DDC608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1A220CF-0BFA-E322-FAE9-F85EA537AFA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6CB5740-00CB-1213-6C69-C42EE0E8447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0207A36-9791-75A7-3E8A-AB0E78E5F6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09837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9B421-1EB0-681B-061F-D1C53A6FAF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C97819-0C77-9639-0E20-68EBFEA60962}"/>
              </a:ext>
            </a:extLst>
          </p:cNvPr>
          <p:cNvSpPr>
            <a:spLocks noGrp="1"/>
          </p:cNvSpPr>
          <p:nvPr>
            <p:ph type="title"/>
          </p:nvPr>
        </p:nvSpPr>
        <p:spPr>
          <a:xfrm>
            <a:off x="499970" y="229335"/>
            <a:ext cx="6992168" cy="765937"/>
          </a:xfrm>
        </p:spPr>
        <p:txBody>
          <a:bodyPr/>
          <a:lstStyle/>
          <a:p>
            <a:r>
              <a:rPr lang="en-IN" sz="2800" dirty="0"/>
              <a:t>Model of the Atmosphere: The Passive Environment</a:t>
            </a:r>
            <a:endParaRPr lang="en-US" sz="2800" dirty="0"/>
          </a:p>
        </p:txBody>
      </p:sp>
      <p:sp>
        <p:nvSpPr>
          <p:cNvPr id="3" name="Content Placeholder 2">
            <a:extLst>
              <a:ext uri="{FF2B5EF4-FFF2-40B4-BE49-F238E27FC236}">
                <a16:creationId xmlns:a16="http://schemas.microsoft.com/office/drawing/2014/main" id="{B8EBB51E-2961-C895-8493-1A5BCBBE3155}"/>
              </a:ext>
            </a:extLst>
          </p:cNvPr>
          <p:cNvSpPr>
            <a:spLocks noGrp="1"/>
          </p:cNvSpPr>
          <p:nvPr>
            <p:ph idx="1"/>
          </p:nvPr>
        </p:nvSpPr>
        <p:spPr>
          <a:xfrm>
            <a:off x="609600" y="1751060"/>
            <a:ext cx="8153400" cy="4278281"/>
          </a:xfrm>
        </p:spPr>
        <p:txBody>
          <a:bodyPr/>
          <a:lstStyle/>
          <a:p>
            <a:r>
              <a:rPr lang="en-IN" sz="2400" dirty="0"/>
              <a:t>The proposed passive environment model of the atmosphere is conceived as a union of three very large reservoirs: </a:t>
            </a:r>
          </a:p>
          <a:p>
            <a:r>
              <a:rPr lang="en-IN" sz="2400" dirty="0"/>
              <a:t>An energy reservoir, </a:t>
            </a:r>
          </a:p>
          <a:p>
            <a:r>
              <a:rPr lang="en-IN" sz="2400" dirty="0"/>
              <a:t>A volume reservoir, and </a:t>
            </a:r>
          </a:p>
          <a:p>
            <a:r>
              <a:rPr lang="en-IN" sz="2400" dirty="0"/>
              <a:t>A mass reservoir containing </a:t>
            </a:r>
            <a:r>
              <a:rPr lang="en-IN" sz="2400" i="1" dirty="0"/>
              <a:t>n</a:t>
            </a:r>
            <a:r>
              <a:rPr lang="en-IN" sz="2400" dirty="0"/>
              <a:t> chemical species. </a:t>
            </a:r>
          </a:p>
          <a:p>
            <a:r>
              <a:rPr lang="en-IN" sz="2400" dirty="0"/>
              <a:t>The intensive state of the passive surroundings is described by </a:t>
            </a:r>
          </a:p>
          <a:p>
            <a:r>
              <a:rPr lang="en-IN" sz="2400" dirty="0"/>
              <a:t>temperature </a:t>
            </a:r>
            <a:r>
              <a:rPr lang="en-IN" sz="2400" i="1" dirty="0"/>
              <a:t>T</a:t>
            </a:r>
            <a:r>
              <a:rPr lang="en-IN" sz="2400" i="1" baseline="-25000" dirty="0"/>
              <a:t>0</a:t>
            </a:r>
            <a:r>
              <a:rPr lang="en-IN" sz="2400" dirty="0"/>
              <a:t> for the energy reservoir </a:t>
            </a:r>
          </a:p>
          <a:p>
            <a:r>
              <a:rPr lang="en-IN" sz="2400" dirty="0"/>
              <a:t>pressure </a:t>
            </a:r>
            <a:r>
              <a:rPr lang="en-IN" sz="2400" i="1" dirty="0"/>
              <a:t>p</a:t>
            </a:r>
            <a:r>
              <a:rPr lang="en-IN" sz="2400" i="1" baseline="-25000" dirty="0"/>
              <a:t>0</a:t>
            </a:r>
            <a:r>
              <a:rPr lang="en-IN" sz="2400" dirty="0"/>
              <a:t> for the volume reservoir </a:t>
            </a:r>
          </a:p>
          <a:p>
            <a:r>
              <a:rPr lang="en-IN" sz="2400" i="1" dirty="0"/>
              <a:t>m</a:t>
            </a:r>
            <a:r>
              <a:rPr lang="en-IN" sz="2400" i="1" baseline="-25000" dirty="0"/>
              <a:t>i0</a:t>
            </a:r>
            <a:r>
              <a:rPr lang="en-IN" sz="2400" dirty="0"/>
              <a:t> for the mass reservoir.</a:t>
            </a:r>
            <a:endParaRPr lang="en-US" sz="2400" dirty="0"/>
          </a:p>
        </p:txBody>
      </p:sp>
      <p:grpSp>
        <p:nvGrpSpPr>
          <p:cNvPr id="4" name="Group 38">
            <a:extLst>
              <a:ext uri="{FF2B5EF4-FFF2-40B4-BE49-F238E27FC236}">
                <a16:creationId xmlns:a16="http://schemas.microsoft.com/office/drawing/2014/main" id="{212DF8FF-E2E3-9815-269C-95E6D4B38BE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9829FC1-6F23-E2E5-645B-7BAE6D2735E3}"/>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F2C1556C-5DCF-DEF8-3179-A608DDDCD039}"/>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5AD4C9F9-ECE3-9CBC-66F9-0F93AE4DBFA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C200A63-7676-E095-F444-F52E4E54EFB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EF67C76-0830-3AF0-3D0E-DBC6FCCB5E5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837DA0C1-7D7C-6803-83D2-6C9515690BAD}"/>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58D8B7F-7EBE-2BD5-84E8-9F80E1C3D4D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888A77D-DCF2-5334-4EE9-6198AA43D2A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E7E26CE0-1302-0222-39CC-B280BD0DCD37}"/>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C0A18AB2-F892-30F8-C7E2-DEAF631A3BA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2614B4F6-9F16-E7C3-DE6D-70CEE05DC7B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09AE13F-63EF-8A73-569A-44C90C1400A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F73B348-29CE-8F57-F5C8-A7E4A5896B7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2B22BA47-BE5C-9505-332F-2D504553B93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5D75FA4F-60B5-B420-DD87-A9179C01216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15EDFA3F-818C-7A1E-D092-D12D9B655F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6835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F47A3-BE1A-CAA9-1A8B-AA6B3B42F550}"/>
            </a:ext>
          </a:extLst>
        </p:cNvPr>
        <p:cNvGrpSpPr/>
        <p:nvPr/>
      </p:nvGrpSpPr>
      <p:grpSpPr>
        <a:xfrm>
          <a:off x="0" y="0"/>
          <a:ext cx="0" cy="0"/>
          <a:chOff x="0" y="0"/>
          <a:chExt cx="0" cy="0"/>
        </a:xfrm>
      </p:grpSpPr>
      <p:pic>
        <p:nvPicPr>
          <p:cNvPr id="26" name="Content Placeholder 25" descr="The image depicts a schematic diagram of a system where voltage V2 is inversely related to voltage V, with an additional element W influencing the system.&#10;&#10;AI-generated content may be incorrect.">
            <a:extLst>
              <a:ext uri="{FF2B5EF4-FFF2-40B4-BE49-F238E27FC236}">
                <a16:creationId xmlns:a16="http://schemas.microsoft.com/office/drawing/2014/main" id="{DD6F663C-9A51-F606-BE82-D143EE2774F3}"/>
              </a:ext>
            </a:extLst>
          </p:cNvPr>
          <p:cNvPicPr>
            <a:picLocks noGrp="1" noChangeAspect="1"/>
          </p:cNvPicPr>
          <p:nvPr>
            <p:ph idx="1"/>
          </p:nvPr>
        </p:nvPicPr>
        <p:blipFill>
          <a:blip r:embed="rId2"/>
          <a:stretch>
            <a:fillRect/>
          </a:stretch>
        </p:blipFill>
        <p:spPr bwMode="auto">
          <a:xfrm>
            <a:off x="381000" y="1216967"/>
            <a:ext cx="6376834"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C72575A8-81EA-04E7-4747-3E8FA4C693BF}"/>
              </a:ext>
            </a:extLst>
          </p:cNvPr>
          <p:cNvSpPr>
            <a:spLocks noGrp="1"/>
          </p:cNvSpPr>
          <p:nvPr>
            <p:ph type="title"/>
          </p:nvPr>
        </p:nvSpPr>
        <p:spPr>
          <a:xfrm>
            <a:off x="267092" y="217410"/>
            <a:ext cx="6992168" cy="765937"/>
          </a:xfrm>
        </p:spPr>
        <p:txBody>
          <a:bodyPr/>
          <a:lstStyle/>
          <a:p>
            <a:r>
              <a:rPr lang="en-US" sz="2800" dirty="0"/>
              <a:t>Model of Atmosphere as Passive Environment</a:t>
            </a:r>
          </a:p>
        </p:txBody>
      </p:sp>
      <p:grpSp>
        <p:nvGrpSpPr>
          <p:cNvPr id="4" name="Group 38">
            <a:extLst>
              <a:ext uri="{FF2B5EF4-FFF2-40B4-BE49-F238E27FC236}">
                <a16:creationId xmlns:a16="http://schemas.microsoft.com/office/drawing/2014/main" id="{15CDB34A-824B-2AFD-4C66-C9D535118FFE}"/>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469EEAC6-7F96-A695-2B51-754019626029}"/>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B95C6A92-8B62-5FF6-AFDF-184AAD061A73}"/>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284C3A52-437F-12AE-0064-3D2A1FD53CBB}"/>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AFE00C2-7906-5051-BEBD-88C46388DFA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50F7E4B-F63A-B95F-9BB9-163500A7080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345080C-B2F7-6570-FA6B-41DCA89F7DE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1F6E102E-885E-A923-F707-2AEC77A54F2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85332D8-C82F-EB51-282B-4B2B4348217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29D36650-F734-6403-7C56-01400A59F8C6}"/>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B6897AF4-6D61-3576-FFCB-923F14C19EB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B46E54C6-382B-F20B-6AD1-86792D7F29C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D64CFF9C-B236-44B3-0242-3B21E571B45B}"/>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6B1485E6-F5B7-744E-6603-0C915FDC846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633AE5F6-DCD4-1DCA-81A8-0B7804265B6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CFF39BCF-D3EC-7D7B-F2EA-019FC9B861C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ECEBAB7E-ADEE-C2B1-BC10-4B3F2E1FDF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32FCF3D-9C80-E387-C417-ABEC966C7340}"/>
                  </a:ext>
                </a:extLst>
              </p:cNvPr>
              <p:cNvSpPr txBox="1"/>
              <p:nvPr/>
            </p:nvSpPr>
            <p:spPr>
              <a:xfrm>
                <a:off x="3798017" y="1521767"/>
                <a:ext cx="381323" cy="369332"/>
              </a:xfrm>
              <a:prstGeom prst="rect">
                <a:avLst/>
              </a:prstGeom>
              <a:noFill/>
            </p:spPr>
            <p:txBody>
              <a:bodyPr wrap="none" lIns="0" tIns="0" rIns="0" bIns="0" rtlCol="0">
                <a:spAutoFit/>
              </a:bodyPr>
              <a:lstStyle/>
              <a:p>
                <a:pPr/>
                <a14:m>
                  <m:oMathPara xmlns:m="http://schemas.openxmlformats.org/officeDocument/2006/math">
                    <m:oMath>
                      <m:sSub>
                        <m:sSubPr>
                          <m:ctrlPr>
                            <a:rPr lang="en-IN" b="0" i="1" smtClean="0">
                              <a:solidFill>
                                <a:srgbClr val="3366FF"/>
                              </a:solidFill>
                              <a:latin typeface="Cambria Math" panose="02040503050406030204" pitchFamily="18" charset="0"/>
                            </a:rPr>
                          </m:ctrlPr>
                        </m:sSubPr>
                        <m:e>
                          <m:r>
                            <a:rPr lang="en-IN" b="0" i="1" smtClean="0">
                              <a:solidFill>
                                <a:srgbClr val="3366FF"/>
                              </a:solidFill>
                              <a:latin typeface="Cambria Math" panose="02040503050406030204" pitchFamily="18" charset="0"/>
                            </a:rPr>
                            <m:t>𝑝</m:t>
                          </m:r>
                        </m:e>
                        <m:sub>
                          <m:r>
                            <a:rPr lang="en-IN" b="0" i="1" smtClean="0">
                              <a:solidFill>
                                <a:srgbClr val="3366FF"/>
                              </a:solidFill>
                              <a:latin typeface="Cambria Math" panose="02040503050406030204" pitchFamily="18" charset="0"/>
                            </a:rPr>
                            <m:t>0</m:t>
                          </m:r>
                        </m:sub>
                      </m:sSub>
                    </m:oMath>
                  </m:oMathPara>
                </a14:m>
                <a:endParaRPr lang="en-IN" dirty="0">
                  <a:solidFill>
                    <a:srgbClr val="3366FF"/>
                  </a:solidFill>
                </a:endParaRPr>
              </a:p>
            </p:txBody>
          </p:sp>
        </mc:Choice>
        <mc:Fallback xmlns="">
          <p:sp>
            <p:nvSpPr>
              <p:cNvPr id="23" name="TextBox 22">
                <a:extLst>
                  <a:ext uri="{FF2B5EF4-FFF2-40B4-BE49-F238E27FC236}">
                    <a16:creationId xmlns:a16="http://schemas.microsoft.com/office/drawing/2014/main" id="{432FCF3D-9C80-E387-C417-ABEC966C7340}"/>
                  </a:ext>
                </a:extLst>
              </p:cNvPr>
              <p:cNvSpPr txBox="1">
                <a:spLocks noRot="1" noChangeAspect="1" noMove="1" noResize="1" noEditPoints="1" noAdjustHandles="1" noChangeArrowheads="1" noChangeShapeType="1" noTextEdit="1"/>
              </p:cNvSpPr>
              <p:nvPr/>
            </p:nvSpPr>
            <p:spPr>
              <a:xfrm>
                <a:off x="3798017" y="1521767"/>
                <a:ext cx="381323" cy="369332"/>
              </a:xfrm>
              <a:prstGeom prst="rect">
                <a:avLst/>
              </a:prstGeom>
              <a:blipFill>
                <a:blip r:embed="rId4"/>
                <a:stretch>
                  <a:fillRect l="-17460" r="-4762" b="-2833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23001DCA-60BB-CAB8-5220-300203F48169}"/>
                  </a:ext>
                </a:extLst>
              </p:cNvPr>
              <p:cNvSpPr txBox="1"/>
              <p:nvPr/>
            </p:nvSpPr>
            <p:spPr>
              <a:xfrm>
                <a:off x="2426417" y="4657635"/>
                <a:ext cx="369204" cy="369332"/>
              </a:xfrm>
              <a:prstGeom prst="rect">
                <a:avLst/>
              </a:prstGeom>
              <a:noFill/>
            </p:spPr>
            <p:txBody>
              <a:bodyPr wrap="none" lIns="0" tIns="0" rIns="0" bIns="0" rtlCol="0">
                <a:spAutoFit/>
              </a:bodyPr>
              <a:lstStyle/>
              <a:p>
                <a:pPr/>
                <a14:m>
                  <m:oMathPara xmlns:m="http://schemas.openxmlformats.org/officeDocument/2006/math">
                    <m:oMath>
                      <m:sSub>
                        <m:sSubPr>
                          <m:ctrlPr>
                            <a:rPr lang="en-IN" b="0" i="1" smtClean="0">
                              <a:solidFill>
                                <a:srgbClr val="FF0000"/>
                              </a:solidFill>
                              <a:latin typeface="Cambria Math" panose="02040503050406030204" pitchFamily="18" charset="0"/>
                            </a:rPr>
                          </m:ctrlPr>
                        </m:sSubPr>
                        <m:e>
                          <m:r>
                            <a:rPr lang="en-IN" b="0" i="1" smtClean="0">
                              <a:solidFill>
                                <a:srgbClr val="FF0000"/>
                              </a:solidFill>
                              <a:latin typeface="Cambria Math" panose="02040503050406030204" pitchFamily="18" charset="0"/>
                            </a:rPr>
                            <m:t>𝑇</m:t>
                          </m:r>
                        </m:e>
                        <m:sub>
                          <m:r>
                            <a:rPr lang="en-IN" b="0" i="1" smtClean="0">
                              <a:solidFill>
                                <a:srgbClr val="FF0000"/>
                              </a:solidFill>
                              <a:latin typeface="Cambria Math" panose="02040503050406030204" pitchFamily="18" charset="0"/>
                            </a:rPr>
                            <m:t>0</m:t>
                          </m:r>
                        </m:sub>
                      </m:sSub>
                    </m:oMath>
                  </m:oMathPara>
                </a14:m>
                <a:endParaRPr lang="en-IN" dirty="0">
                  <a:solidFill>
                    <a:srgbClr val="FF0000"/>
                  </a:solidFill>
                </a:endParaRPr>
              </a:p>
            </p:txBody>
          </p:sp>
        </mc:Choice>
        <mc:Fallback xmlns="">
          <p:sp>
            <p:nvSpPr>
              <p:cNvPr id="28" name="TextBox 27">
                <a:extLst>
                  <a:ext uri="{FF2B5EF4-FFF2-40B4-BE49-F238E27FC236}">
                    <a16:creationId xmlns:a16="http://schemas.microsoft.com/office/drawing/2014/main" id="{23001DCA-60BB-CAB8-5220-300203F48169}"/>
                  </a:ext>
                </a:extLst>
              </p:cNvPr>
              <p:cNvSpPr txBox="1">
                <a:spLocks noRot="1" noChangeAspect="1" noMove="1" noResize="1" noEditPoints="1" noAdjustHandles="1" noChangeArrowheads="1" noChangeShapeType="1" noTextEdit="1"/>
              </p:cNvSpPr>
              <p:nvPr/>
            </p:nvSpPr>
            <p:spPr>
              <a:xfrm>
                <a:off x="2426417" y="4657635"/>
                <a:ext cx="369204" cy="369332"/>
              </a:xfrm>
              <a:prstGeom prst="rect">
                <a:avLst/>
              </a:prstGeom>
              <a:blipFill>
                <a:blip r:embed="rId5"/>
                <a:stretch>
                  <a:fillRect l="-18033" r="-4918" b="-14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DAE79BE7-00BE-8891-B2C1-4DC2F3D2EB92}"/>
                  </a:ext>
                </a:extLst>
              </p:cNvPr>
              <p:cNvSpPr txBox="1"/>
              <p:nvPr/>
            </p:nvSpPr>
            <p:spPr>
              <a:xfrm>
                <a:off x="5268745" y="2928536"/>
                <a:ext cx="556178" cy="369332"/>
              </a:xfrm>
              <a:prstGeom prst="rect">
                <a:avLst/>
              </a:prstGeom>
              <a:noFill/>
            </p:spPr>
            <p:txBody>
              <a:bodyPr wrap="none" lIns="0" tIns="0" rIns="0" bIns="0" rtlCol="0">
                <a:spAutoFit/>
              </a:bodyPr>
              <a:lstStyle/>
              <a:p>
                <a:pPr/>
                <a14:m>
                  <m:oMathPara xmlns:m="http://schemas.openxmlformats.org/officeDocument/2006/math">
                    <m:oMath>
                      <m:sSub>
                        <m:sSubPr>
                          <m:ctrlPr>
                            <a:rPr lang="en-IN" b="0" i="1" smtClean="0">
                              <a:solidFill>
                                <a:srgbClr val="00B050"/>
                              </a:solidFill>
                              <a:latin typeface="Cambria Math" panose="02040503050406030204" pitchFamily="18" charset="0"/>
                            </a:rPr>
                          </m:ctrlPr>
                        </m:sSubPr>
                        <m:e>
                          <m:r>
                            <a:rPr lang="en-IN" b="0" i="1" smtClean="0">
                              <a:solidFill>
                                <a:srgbClr val="00B050"/>
                              </a:solidFill>
                              <a:latin typeface="Cambria Math" panose="02040503050406030204" pitchFamily="18" charset="0"/>
                            </a:rPr>
                            <m:t>𝑚</m:t>
                          </m:r>
                        </m:e>
                        <m:sub>
                          <m:r>
                            <a:rPr lang="en-IN" b="0" i="1" smtClean="0">
                              <a:solidFill>
                                <a:srgbClr val="00B050"/>
                              </a:solidFill>
                              <a:latin typeface="Cambria Math" panose="02040503050406030204" pitchFamily="18" charset="0"/>
                            </a:rPr>
                            <m:t>𝑖</m:t>
                          </m:r>
                          <m:r>
                            <a:rPr lang="en-IN" b="0" i="1" smtClean="0">
                              <a:solidFill>
                                <a:srgbClr val="00B050"/>
                              </a:solidFill>
                              <a:latin typeface="Cambria Math" panose="02040503050406030204" pitchFamily="18" charset="0"/>
                            </a:rPr>
                            <m:t>0</m:t>
                          </m:r>
                        </m:sub>
                      </m:sSub>
                    </m:oMath>
                  </m:oMathPara>
                </a14:m>
                <a:endParaRPr lang="en-IN" dirty="0">
                  <a:solidFill>
                    <a:srgbClr val="00B050"/>
                  </a:solidFill>
                </a:endParaRPr>
              </a:p>
            </p:txBody>
          </p:sp>
        </mc:Choice>
        <mc:Fallback xmlns="">
          <p:sp>
            <p:nvSpPr>
              <p:cNvPr id="30" name="TextBox 29">
                <a:extLst>
                  <a:ext uri="{FF2B5EF4-FFF2-40B4-BE49-F238E27FC236}">
                    <a16:creationId xmlns:a16="http://schemas.microsoft.com/office/drawing/2014/main" id="{DAE79BE7-00BE-8891-B2C1-4DC2F3D2EB92}"/>
                  </a:ext>
                </a:extLst>
              </p:cNvPr>
              <p:cNvSpPr txBox="1">
                <a:spLocks noRot="1" noChangeAspect="1" noMove="1" noResize="1" noEditPoints="1" noAdjustHandles="1" noChangeArrowheads="1" noChangeShapeType="1" noTextEdit="1"/>
              </p:cNvSpPr>
              <p:nvPr/>
            </p:nvSpPr>
            <p:spPr>
              <a:xfrm>
                <a:off x="5268745" y="2928536"/>
                <a:ext cx="556178" cy="369332"/>
              </a:xfrm>
              <a:prstGeom prst="rect">
                <a:avLst/>
              </a:prstGeom>
              <a:blipFill>
                <a:blip r:embed="rId6"/>
                <a:stretch>
                  <a:fillRect l="-5435" r="-3261" b="-16393"/>
                </a:stretch>
              </a:blipFill>
            </p:spPr>
            <p:txBody>
              <a:bodyPr/>
              <a:lstStyle/>
              <a:p>
                <a:r>
                  <a:rPr lang="en-IN">
                    <a:noFill/>
                  </a:rPr>
                  <a:t> </a:t>
                </a:r>
              </a:p>
            </p:txBody>
          </p:sp>
        </mc:Fallback>
      </mc:AlternateContent>
      <p:sp>
        <p:nvSpPr>
          <p:cNvPr id="31" name="TextBox 30">
            <a:extLst>
              <a:ext uri="{FF2B5EF4-FFF2-40B4-BE49-F238E27FC236}">
                <a16:creationId xmlns:a16="http://schemas.microsoft.com/office/drawing/2014/main" id="{FA231D79-9F27-0B6E-B79C-02EB64948D68}"/>
              </a:ext>
            </a:extLst>
          </p:cNvPr>
          <p:cNvSpPr txBox="1"/>
          <p:nvPr/>
        </p:nvSpPr>
        <p:spPr>
          <a:xfrm>
            <a:off x="585055" y="1478013"/>
            <a:ext cx="2448106" cy="461665"/>
          </a:xfrm>
          <a:prstGeom prst="rect">
            <a:avLst/>
          </a:prstGeom>
          <a:noFill/>
        </p:spPr>
        <p:txBody>
          <a:bodyPr wrap="none" rtlCol="0">
            <a:spAutoFit/>
          </a:bodyPr>
          <a:lstStyle/>
          <a:p>
            <a:r>
              <a:rPr lang="en-IN" dirty="0">
                <a:solidFill>
                  <a:srgbClr val="3366FF"/>
                </a:solidFill>
              </a:rPr>
              <a:t>Volume Reservoir</a:t>
            </a:r>
          </a:p>
        </p:txBody>
      </p:sp>
      <p:sp>
        <p:nvSpPr>
          <p:cNvPr id="33" name="TextBox 32">
            <a:extLst>
              <a:ext uri="{FF2B5EF4-FFF2-40B4-BE49-F238E27FC236}">
                <a16:creationId xmlns:a16="http://schemas.microsoft.com/office/drawing/2014/main" id="{600C32BF-9432-4584-F13B-E2C878FB5F46}"/>
              </a:ext>
            </a:extLst>
          </p:cNvPr>
          <p:cNvSpPr txBox="1"/>
          <p:nvPr/>
        </p:nvSpPr>
        <p:spPr>
          <a:xfrm>
            <a:off x="1540441" y="5253335"/>
            <a:ext cx="2345514" cy="461665"/>
          </a:xfrm>
          <a:prstGeom prst="rect">
            <a:avLst/>
          </a:prstGeom>
          <a:noFill/>
        </p:spPr>
        <p:txBody>
          <a:bodyPr wrap="none" rtlCol="0">
            <a:spAutoFit/>
          </a:bodyPr>
          <a:lstStyle/>
          <a:p>
            <a:r>
              <a:rPr lang="en-IN" dirty="0">
                <a:solidFill>
                  <a:srgbClr val="FF0000"/>
                </a:solidFill>
              </a:rPr>
              <a:t>Energy Reservoir</a:t>
            </a:r>
          </a:p>
        </p:txBody>
      </p:sp>
      <p:sp>
        <p:nvSpPr>
          <p:cNvPr id="35" name="TextBox 34">
            <a:extLst>
              <a:ext uri="{FF2B5EF4-FFF2-40B4-BE49-F238E27FC236}">
                <a16:creationId xmlns:a16="http://schemas.microsoft.com/office/drawing/2014/main" id="{5D0630B7-7D22-82D5-3311-B3BEB23C1185}"/>
              </a:ext>
            </a:extLst>
          </p:cNvPr>
          <p:cNvSpPr txBox="1"/>
          <p:nvPr/>
        </p:nvSpPr>
        <p:spPr>
          <a:xfrm>
            <a:off x="5169617" y="3853152"/>
            <a:ext cx="2364750" cy="461665"/>
          </a:xfrm>
          <a:prstGeom prst="rect">
            <a:avLst/>
          </a:prstGeom>
          <a:noFill/>
        </p:spPr>
        <p:txBody>
          <a:bodyPr wrap="none" rtlCol="0">
            <a:spAutoFit/>
          </a:bodyPr>
          <a:lstStyle/>
          <a:p>
            <a:r>
              <a:rPr lang="en-IN" dirty="0">
                <a:solidFill>
                  <a:srgbClr val="00B050"/>
                </a:solidFill>
              </a:rPr>
              <a:t>Masses Reservoir</a:t>
            </a:r>
          </a:p>
        </p:txBody>
      </p:sp>
      <p:pic>
        <p:nvPicPr>
          <p:cNvPr id="37" name="Picture 36" descr="The image lists technical terms related to materials and properties: rigid, diathermal, impermeable, semipermeable, and deformable (floating piston).&#10;&#10;AI-generated content may be incorrect.">
            <a:extLst>
              <a:ext uri="{FF2B5EF4-FFF2-40B4-BE49-F238E27FC236}">
                <a16:creationId xmlns:a16="http://schemas.microsoft.com/office/drawing/2014/main" id="{017FB6D3-4D36-0AA3-F417-A5773863BC73}"/>
              </a:ext>
            </a:extLst>
          </p:cNvPr>
          <p:cNvPicPr>
            <a:picLocks noChangeAspect="1"/>
          </p:cNvPicPr>
          <p:nvPr/>
        </p:nvPicPr>
        <p:blipFill>
          <a:blip r:embed="rId7"/>
          <a:stretch>
            <a:fillRect/>
          </a:stretch>
        </p:blipFill>
        <p:spPr>
          <a:xfrm>
            <a:off x="3891540" y="4763776"/>
            <a:ext cx="4948582" cy="1713224"/>
          </a:xfrm>
          <a:prstGeom prst="rect">
            <a:avLst/>
          </a:prstGeom>
        </p:spPr>
      </p:pic>
    </p:spTree>
    <p:extLst>
      <p:ext uri="{BB962C8B-B14F-4D97-AF65-F5344CB8AC3E}">
        <p14:creationId xmlns:p14="http://schemas.microsoft.com/office/powerpoint/2010/main" val="1219180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circle(in)">
                                      <p:cBhvr>
                                        <p:cTn id="7" dur="1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ppt_x"/>
                                          </p:val>
                                        </p:tav>
                                        <p:tav tm="100000">
                                          <p:val>
                                            <p:strVal val="#ppt_x"/>
                                          </p:val>
                                        </p:tav>
                                      </p:tavLst>
                                    </p:anim>
                                    <p:anim calcmode="lin" valueType="num">
                                      <p:cBhvr additive="base">
                                        <p:cTn id="13" dur="500" fill="hold"/>
                                        <p:tgtEl>
                                          <p:spTgt spid="31"/>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fill="hold"/>
                                        <p:tgtEl>
                                          <p:spTgt spid="23"/>
                                        </p:tgtEl>
                                        <p:attrNameLst>
                                          <p:attrName>ppt_x</p:attrName>
                                        </p:attrNameLst>
                                      </p:cBhvr>
                                      <p:tavLst>
                                        <p:tav tm="0">
                                          <p:val>
                                            <p:strVal val="#ppt_x"/>
                                          </p:val>
                                        </p:tav>
                                        <p:tav tm="100000">
                                          <p:val>
                                            <p:strVal val="#ppt_x"/>
                                          </p:val>
                                        </p:tav>
                                      </p:tavLst>
                                    </p:anim>
                                    <p:anim calcmode="lin" valueType="num">
                                      <p:cBhvr additive="base">
                                        <p:cTn id="17"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ppt_x"/>
                                          </p:val>
                                        </p:tav>
                                        <p:tav tm="100000">
                                          <p:val>
                                            <p:strVal val="#ppt_x"/>
                                          </p:val>
                                        </p:tav>
                                      </p:tavLst>
                                    </p:anim>
                                    <p:anim calcmode="lin" valueType="num">
                                      <p:cBhvr additive="base">
                                        <p:cTn id="23" dur="500" fill="hold"/>
                                        <p:tgtEl>
                                          <p:spTgt spid="33"/>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ppt_x"/>
                                          </p:val>
                                        </p:tav>
                                        <p:tav tm="100000">
                                          <p:val>
                                            <p:strVal val="#ppt_x"/>
                                          </p:val>
                                        </p:tav>
                                      </p:tavLst>
                                    </p:anim>
                                    <p:anim calcmode="lin" valueType="num">
                                      <p:cBhvr additive="base">
                                        <p:cTn id="27"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ppt_x"/>
                                          </p:val>
                                        </p:tav>
                                        <p:tav tm="100000">
                                          <p:val>
                                            <p:strVal val="#ppt_x"/>
                                          </p:val>
                                        </p:tav>
                                      </p:tavLst>
                                    </p:anim>
                                    <p:anim calcmode="lin" valueType="num">
                                      <p:cBhvr additive="base">
                                        <p:cTn id="33" dur="500" fill="hold"/>
                                        <p:tgtEl>
                                          <p:spTgt spid="3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500" fill="hold"/>
                                        <p:tgtEl>
                                          <p:spTgt spid="35"/>
                                        </p:tgtEl>
                                        <p:attrNameLst>
                                          <p:attrName>ppt_x</p:attrName>
                                        </p:attrNameLst>
                                      </p:cBhvr>
                                      <p:tavLst>
                                        <p:tav tm="0">
                                          <p:val>
                                            <p:strVal val="#ppt_x"/>
                                          </p:val>
                                        </p:tav>
                                        <p:tav tm="100000">
                                          <p:val>
                                            <p:strVal val="#ppt_x"/>
                                          </p:val>
                                        </p:tav>
                                      </p:tavLst>
                                    </p:anim>
                                    <p:anim calcmode="lin" valueType="num">
                                      <p:cBhvr additive="base">
                                        <p:cTn id="37"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p:cTn id="42" dur="1250" fill="hold"/>
                                        <p:tgtEl>
                                          <p:spTgt spid="37"/>
                                        </p:tgtEl>
                                        <p:attrNameLst>
                                          <p:attrName>ppt_w</p:attrName>
                                        </p:attrNameLst>
                                      </p:cBhvr>
                                      <p:tavLst>
                                        <p:tav tm="0">
                                          <p:val>
                                            <p:fltVal val="0"/>
                                          </p:val>
                                        </p:tav>
                                        <p:tav tm="100000">
                                          <p:val>
                                            <p:strVal val="#ppt_w"/>
                                          </p:val>
                                        </p:tav>
                                      </p:tavLst>
                                    </p:anim>
                                    <p:anim calcmode="lin" valueType="num">
                                      <p:cBhvr>
                                        <p:cTn id="43" dur="1250" fill="hold"/>
                                        <p:tgtEl>
                                          <p:spTgt spid="37"/>
                                        </p:tgtEl>
                                        <p:attrNameLst>
                                          <p:attrName>ppt_h</p:attrName>
                                        </p:attrNameLst>
                                      </p:cBhvr>
                                      <p:tavLst>
                                        <p:tav tm="0">
                                          <p:val>
                                            <p:fltVal val="0"/>
                                          </p:val>
                                        </p:tav>
                                        <p:tav tm="100000">
                                          <p:val>
                                            <p:strVal val="#ppt_h"/>
                                          </p:val>
                                        </p:tav>
                                      </p:tavLst>
                                    </p:anim>
                                    <p:animEffect transition="in" filter="fade">
                                      <p:cBhvr>
                                        <p:cTn id="44" dur="12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8" grpId="0"/>
      <p:bldP spid="30" grpId="0"/>
      <p:bldP spid="31" grpId="0"/>
      <p:bldP spid="33" grpId="0"/>
      <p:bldP spid="3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D7989-057F-AF1D-D1BB-40B362178289}"/>
            </a:ext>
          </a:extLst>
        </p:cNvPr>
        <p:cNvGrpSpPr/>
        <p:nvPr/>
      </p:nvGrpSpPr>
      <p:grpSpPr>
        <a:xfrm>
          <a:off x="0" y="0"/>
          <a:ext cx="0" cy="0"/>
          <a:chOff x="0" y="0"/>
          <a:chExt cx="0" cy="0"/>
        </a:xfrm>
      </p:grpSpPr>
      <p:pic>
        <p:nvPicPr>
          <p:cNvPr id="26" name="Content Placeholder 25" descr="The image depicts a schematic diagram of a system where voltage V2 is inversely related to voltage V, with an additional element W influencing the system.&#10;&#10;AI-generated content may be incorrect.">
            <a:extLst>
              <a:ext uri="{FF2B5EF4-FFF2-40B4-BE49-F238E27FC236}">
                <a16:creationId xmlns:a16="http://schemas.microsoft.com/office/drawing/2014/main" id="{E04CFEEC-839D-C40C-DBBC-A6F5FB32C525}"/>
              </a:ext>
            </a:extLst>
          </p:cNvPr>
          <p:cNvPicPr>
            <a:picLocks noGrp="1" noChangeAspect="1"/>
          </p:cNvPicPr>
          <p:nvPr>
            <p:ph idx="1"/>
          </p:nvPr>
        </p:nvPicPr>
        <p:blipFill>
          <a:blip r:embed="rId2"/>
          <a:stretch>
            <a:fillRect/>
          </a:stretch>
        </p:blipFill>
        <p:spPr bwMode="auto">
          <a:xfrm>
            <a:off x="249371" y="1206430"/>
            <a:ext cx="6376834"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8517C72-1CD0-01E8-5431-9846FEDD50F5}"/>
              </a:ext>
            </a:extLst>
          </p:cNvPr>
          <p:cNvSpPr>
            <a:spLocks noGrp="1"/>
          </p:cNvSpPr>
          <p:nvPr>
            <p:ph type="title"/>
          </p:nvPr>
        </p:nvSpPr>
        <p:spPr>
          <a:xfrm>
            <a:off x="267092" y="217410"/>
            <a:ext cx="6992168" cy="765937"/>
          </a:xfrm>
        </p:spPr>
        <p:txBody>
          <a:bodyPr/>
          <a:lstStyle/>
          <a:p>
            <a:r>
              <a:rPr lang="en-US" sz="2800" dirty="0"/>
              <a:t>Model of Atmosphere as Passive Environment</a:t>
            </a:r>
          </a:p>
        </p:txBody>
      </p:sp>
      <p:grpSp>
        <p:nvGrpSpPr>
          <p:cNvPr id="4" name="Group 38">
            <a:extLst>
              <a:ext uri="{FF2B5EF4-FFF2-40B4-BE49-F238E27FC236}">
                <a16:creationId xmlns:a16="http://schemas.microsoft.com/office/drawing/2014/main" id="{D54CABD2-364E-34E8-A1B4-0BEEE4F41CEB}"/>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23341133-3A0E-F468-DEE4-1C05F19EEB73}"/>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CDBED631-3690-7BA8-55F4-B3490D29A682}"/>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33CC727A-5833-091F-12CB-B14EBD5D0FB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2325A71-F196-ABA6-CEBF-C84E18D098B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6AA29A41-A1CE-4343-307E-FEA7A3E1681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67DEE086-8D04-FF9F-DF45-7C50645AD71C}"/>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283BF216-6C44-DD64-0730-5B8C7800A9C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2AA9483-E0AD-89C7-5FA4-5CCA792495F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276E9FA-4522-CED9-0E01-A1A974F01FBD}"/>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95C73AF1-BFC3-7F6C-AE38-E72490A75A8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FB347098-6C88-5CC4-ACBE-8E24E6F2107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A3CC3AB3-E47D-2A91-44BE-990D2A5823B6}"/>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E73AEA47-2022-59C0-27A5-DF7DB8685F1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66F91D4-4AD5-9706-BBCE-12728DF1B91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0D82E81E-B3D6-6D47-FF19-417BFC29C8C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F35C66D-68B1-4E36-CD3E-13649F2F6A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4223A08-8FD5-B9B9-3701-C7B0E97F5112}"/>
                  </a:ext>
                </a:extLst>
              </p:cNvPr>
              <p:cNvSpPr txBox="1"/>
              <p:nvPr/>
            </p:nvSpPr>
            <p:spPr>
              <a:xfrm>
                <a:off x="3798017" y="1521767"/>
                <a:ext cx="381323" cy="369332"/>
              </a:xfrm>
              <a:prstGeom prst="rect">
                <a:avLst/>
              </a:prstGeom>
              <a:noFill/>
            </p:spPr>
            <p:txBody>
              <a:bodyPr wrap="none" lIns="0" tIns="0" rIns="0" bIns="0" rtlCol="0">
                <a:spAutoFit/>
              </a:bodyPr>
              <a:lstStyle/>
              <a:p>
                <a:pPr/>
                <a14:m>
                  <m:oMathPara xmlns:m="http://schemas.openxmlformats.org/officeDocument/2006/math">
                    <m:oMath>
                      <m:sSub>
                        <m:sSubPr>
                          <m:ctrlPr>
                            <a:rPr lang="en-IN" b="0" i="1" smtClean="0">
                              <a:solidFill>
                                <a:srgbClr val="3366FF"/>
                              </a:solidFill>
                              <a:latin typeface="Cambria Math" panose="02040503050406030204" pitchFamily="18" charset="0"/>
                            </a:rPr>
                          </m:ctrlPr>
                        </m:sSubPr>
                        <m:e>
                          <m:r>
                            <a:rPr lang="en-IN" b="0" i="1" smtClean="0">
                              <a:solidFill>
                                <a:srgbClr val="3366FF"/>
                              </a:solidFill>
                              <a:latin typeface="Cambria Math" panose="02040503050406030204" pitchFamily="18" charset="0"/>
                            </a:rPr>
                            <m:t>𝑝</m:t>
                          </m:r>
                        </m:e>
                        <m:sub>
                          <m:r>
                            <a:rPr lang="en-IN" b="0" i="1" smtClean="0">
                              <a:solidFill>
                                <a:srgbClr val="3366FF"/>
                              </a:solidFill>
                              <a:latin typeface="Cambria Math" panose="02040503050406030204" pitchFamily="18" charset="0"/>
                            </a:rPr>
                            <m:t>0</m:t>
                          </m:r>
                        </m:sub>
                      </m:sSub>
                    </m:oMath>
                  </m:oMathPara>
                </a14:m>
                <a:endParaRPr lang="en-IN" dirty="0">
                  <a:solidFill>
                    <a:srgbClr val="3366FF"/>
                  </a:solidFill>
                </a:endParaRPr>
              </a:p>
            </p:txBody>
          </p:sp>
        </mc:Choice>
        <mc:Fallback xmlns="">
          <p:sp>
            <p:nvSpPr>
              <p:cNvPr id="23" name="TextBox 22">
                <a:extLst>
                  <a:ext uri="{FF2B5EF4-FFF2-40B4-BE49-F238E27FC236}">
                    <a16:creationId xmlns:a16="http://schemas.microsoft.com/office/drawing/2014/main" id="{84223A08-8FD5-B9B9-3701-C7B0E97F5112}"/>
                  </a:ext>
                </a:extLst>
              </p:cNvPr>
              <p:cNvSpPr txBox="1">
                <a:spLocks noRot="1" noChangeAspect="1" noMove="1" noResize="1" noEditPoints="1" noAdjustHandles="1" noChangeArrowheads="1" noChangeShapeType="1" noTextEdit="1"/>
              </p:cNvSpPr>
              <p:nvPr/>
            </p:nvSpPr>
            <p:spPr>
              <a:xfrm>
                <a:off x="3798017" y="1521767"/>
                <a:ext cx="381323" cy="369332"/>
              </a:xfrm>
              <a:prstGeom prst="rect">
                <a:avLst/>
              </a:prstGeom>
              <a:blipFill>
                <a:blip r:embed="rId4"/>
                <a:stretch>
                  <a:fillRect l="-17460" r="-4762" b="-2833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FF9C166B-3FB4-8189-F09E-B1E3C55223EC}"/>
                  </a:ext>
                </a:extLst>
              </p:cNvPr>
              <p:cNvSpPr txBox="1"/>
              <p:nvPr/>
            </p:nvSpPr>
            <p:spPr>
              <a:xfrm>
                <a:off x="2426417" y="4657635"/>
                <a:ext cx="369204" cy="369332"/>
              </a:xfrm>
              <a:prstGeom prst="rect">
                <a:avLst/>
              </a:prstGeom>
              <a:noFill/>
            </p:spPr>
            <p:txBody>
              <a:bodyPr wrap="none" lIns="0" tIns="0" rIns="0" bIns="0" rtlCol="0">
                <a:spAutoFit/>
              </a:bodyPr>
              <a:lstStyle/>
              <a:p>
                <a:pPr/>
                <a14:m>
                  <m:oMathPara xmlns:m="http://schemas.openxmlformats.org/officeDocument/2006/math">
                    <m:oMath>
                      <m:sSub>
                        <m:sSubPr>
                          <m:ctrlPr>
                            <a:rPr lang="en-IN" b="0" i="1" smtClean="0">
                              <a:solidFill>
                                <a:srgbClr val="FF0000"/>
                              </a:solidFill>
                              <a:latin typeface="Cambria Math" panose="02040503050406030204" pitchFamily="18" charset="0"/>
                            </a:rPr>
                          </m:ctrlPr>
                        </m:sSubPr>
                        <m:e>
                          <m:r>
                            <a:rPr lang="en-IN" b="0" i="1" smtClean="0">
                              <a:solidFill>
                                <a:srgbClr val="FF0000"/>
                              </a:solidFill>
                              <a:latin typeface="Cambria Math" panose="02040503050406030204" pitchFamily="18" charset="0"/>
                            </a:rPr>
                            <m:t>𝑇</m:t>
                          </m:r>
                        </m:e>
                        <m:sub>
                          <m:r>
                            <a:rPr lang="en-IN" b="0" i="1" smtClean="0">
                              <a:solidFill>
                                <a:srgbClr val="FF0000"/>
                              </a:solidFill>
                              <a:latin typeface="Cambria Math" panose="02040503050406030204" pitchFamily="18" charset="0"/>
                            </a:rPr>
                            <m:t>0</m:t>
                          </m:r>
                        </m:sub>
                      </m:sSub>
                    </m:oMath>
                  </m:oMathPara>
                </a14:m>
                <a:endParaRPr lang="en-IN" dirty="0">
                  <a:solidFill>
                    <a:srgbClr val="FF0000"/>
                  </a:solidFill>
                </a:endParaRPr>
              </a:p>
            </p:txBody>
          </p:sp>
        </mc:Choice>
        <mc:Fallback xmlns="">
          <p:sp>
            <p:nvSpPr>
              <p:cNvPr id="28" name="TextBox 27">
                <a:extLst>
                  <a:ext uri="{FF2B5EF4-FFF2-40B4-BE49-F238E27FC236}">
                    <a16:creationId xmlns:a16="http://schemas.microsoft.com/office/drawing/2014/main" id="{FF9C166B-3FB4-8189-F09E-B1E3C55223EC}"/>
                  </a:ext>
                </a:extLst>
              </p:cNvPr>
              <p:cNvSpPr txBox="1">
                <a:spLocks noRot="1" noChangeAspect="1" noMove="1" noResize="1" noEditPoints="1" noAdjustHandles="1" noChangeArrowheads="1" noChangeShapeType="1" noTextEdit="1"/>
              </p:cNvSpPr>
              <p:nvPr/>
            </p:nvSpPr>
            <p:spPr>
              <a:xfrm>
                <a:off x="2426417" y="4657635"/>
                <a:ext cx="369204" cy="369332"/>
              </a:xfrm>
              <a:prstGeom prst="rect">
                <a:avLst/>
              </a:prstGeom>
              <a:blipFill>
                <a:blip r:embed="rId5"/>
                <a:stretch>
                  <a:fillRect l="-18033" r="-4918" b="-14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DD62898B-4B98-EB39-47D7-11B0394850A9}"/>
                  </a:ext>
                </a:extLst>
              </p:cNvPr>
              <p:cNvSpPr txBox="1"/>
              <p:nvPr/>
            </p:nvSpPr>
            <p:spPr>
              <a:xfrm>
                <a:off x="5268745" y="2928536"/>
                <a:ext cx="474424" cy="369332"/>
              </a:xfrm>
              <a:prstGeom prst="rect">
                <a:avLst/>
              </a:prstGeom>
              <a:noFill/>
            </p:spPr>
            <p:txBody>
              <a:bodyPr wrap="none" lIns="0" tIns="0" rIns="0" bIns="0" rtlCol="0">
                <a:spAutoFit/>
              </a:bodyPr>
              <a:lstStyle/>
              <a:p>
                <a:pPr/>
                <a14:m>
                  <m:oMathPara xmlns:m="http://schemas.openxmlformats.org/officeDocument/2006/math">
                    <m:oMath>
                      <m:sSub>
                        <m:sSubPr>
                          <m:ctrlPr>
                            <a:rPr lang="en-IN" b="0" i="1" smtClean="0">
                              <a:solidFill>
                                <a:srgbClr val="00B050"/>
                              </a:solidFill>
                              <a:latin typeface="Cambria Math" panose="02040503050406030204" pitchFamily="18" charset="0"/>
                            </a:rPr>
                          </m:ctrlPr>
                        </m:sSubPr>
                        <m:e>
                          <m:r>
                            <a:rPr lang="en-IN" b="0" i="1" smtClean="0">
                              <a:solidFill>
                                <a:srgbClr val="00B050"/>
                              </a:solidFill>
                              <a:latin typeface="Cambria Math" panose="02040503050406030204" pitchFamily="18" charset="0"/>
                            </a:rPr>
                            <m:t>𝑛</m:t>
                          </m:r>
                        </m:e>
                        <m:sub>
                          <m:r>
                            <a:rPr lang="en-IN" b="0" i="1" smtClean="0">
                              <a:solidFill>
                                <a:srgbClr val="00B050"/>
                              </a:solidFill>
                              <a:latin typeface="Cambria Math" panose="02040503050406030204" pitchFamily="18" charset="0"/>
                            </a:rPr>
                            <m:t>𝑖</m:t>
                          </m:r>
                          <m:r>
                            <a:rPr lang="en-IN" b="0" i="1" smtClean="0">
                              <a:solidFill>
                                <a:srgbClr val="00B050"/>
                              </a:solidFill>
                              <a:latin typeface="Cambria Math" panose="02040503050406030204" pitchFamily="18" charset="0"/>
                            </a:rPr>
                            <m:t>0</m:t>
                          </m:r>
                        </m:sub>
                      </m:sSub>
                    </m:oMath>
                  </m:oMathPara>
                </a14:m>
                <a:endParaRPr lang="en-IN" dirty="0">
                  <a:solidFill>
                    <a:srgbClr val="00B050"/>
                  </a:solidFill>
                </a:endParaRPr>
              </a:p>
            </p:txBody>
          </p:sp>
        </mc:Choice>
        <mc:Fallback xmlns="">
          <p:sp>
            <p:nvSpPr>
              <p:cNvPr id="30" name="TextBox 29">
                <a:extLst>
                  <a:ext uri="{FF2B5EF4-FFF2-40B4-BE49-F238E27FC236}">
                    <a16:creationId xmlns:a16="http://schemas.microsoft.com/office/drawing/2014/main" id="{DD62898B-4B98-EB39-47D7-11B0394850A9}"/>
                  </a:ext>
                </a:extLst>
              </p:cNvPr>
              <p:cNvSpPr txBox="1">
                <a:spLocks noRot="1" noChangeAspect="1" noMove="1" noResize="1" noEditPoints="1" noAdjustHandles="1" noChangeArrowheads="1" noChangeShapeType="1" noTextEdit="1"/>
              </p:cNvSpPr>
              <p:nvPr/>
            </p:nvSpPr>
            <p:spPr>
              <a:xfrm>
                <a:off x="5268745" y="2928536"/>
                <a:ext cx="474424" cy="369332"/>
              </a:xfrm>
              <a:prstGeom prst="rect">
                <a:avLst/>
              </a:prstGeom>
              <a:blipFill>
                <a:blip r:embed="rId6"/>
                <a:stretch>
                  <a:fillRect l="-6410" r="-5128" b="-16393"/>
                </a:stretch>
              </a:blipFill>
            </p:spPr>
            <p:txBody>
              <a:bodyPr/>
              <a:lstStyle/>
              <a:p>
                <a:r>
                  <a:rPr lang="en-IN">
                    <a:noFill/>
                  </a:rPr>
                  <a:t> </a:t>
                </a:r>
              </a:p>
            </p:txBody>
          </p:sp>
        </mc:Fallback>
      </mc:AlternateContent>
      <p:sp>
        <p:nvSpPr>
          <p:cNvPr id="31" name="TextBox 30">
            <a:extLst>
              <a:ext uri="{FF2B5EF4-FFF2-40B4-BE49-F238E27FC236}">
                <a16:creationId xmlns:a16="http://schemas.microsoft.com/office/drawing/2014/main" id="{457F2536-23DC-4142-8EB4-1E535F1AA740}"/>
              </a:ext>
            </a:extLst>
          </p:cNvPr>
          <p:cNvSpPr txBox="1"/>
          <p:nvPr/>
        </p:nvSpPr>
        <p:spPr>
          <a:xfrm>
            <a:off x="585055" y="1478013"/>
            <a:ext cx="2448106" cy="461665"/>
          </a:xfrm>
          <a:prstGeom prst="rect">
            <a:avLst/>
          </a:prstGeom>
          <a:noFill/>
        </p:spPr>
        <p:txBody>
          <a:bodyPr wrap="none" rtlCol="0">
            <a:spAutoFit/>
          </a:bodyPr>
          <a:lstStyle/>
          <a:p>
            <a:r>
              <a:rPr lang="en-IN" dirty="0">
                <a:solidFill>
                  <a:srgbClr val="3366FF"/>
                </a:solidFill>
              </a:rPr>
              <a:t>Volume Reservoir</a:t>
            </a:r>
          </a:p>
        </p:txBody>
      </p:sp>
      <p:sp>
        <p:nvSpPr>
          <p:cNvPr id="33" name="TextBox 32">
            <a:extLst>
              <a:ext uri="{FF2B5EF4-FFF2-40B4-BE49-F238E27FC236}">
                <a16:creationId xmlns:a16="http://schemas.microsoft.com/office/drawing/2014/main" id="{E1AC698F-45F4-CE35-3838-D8DC7606EE69}"/>
              </a:ext>
            </a:extLst>
          </p:cNvPr>
          <p:cNvSpPr txBox="1"/>
          <p:nvPr/>
        </p:nvSpPr>
        <p:spPr>
          <a:xfrm>
            <a:off x="1540441" y="5253335"/>
            <a:ext cx="2345514" cy="461665"/>
          </a:xfrm>
          <a:prstGeom prst="rect">
            <a:avLst/>
          </a:prstGeom>
          <a:noFill/>
        </p:spPr>
        <p:txBody>
          <a:bodyPr wrap="none" rtlCol="0">
            <a:spAutoFit/>
          </a:bodyPr>
          <a:lstStyle/>
          <a:p>
            <a:r>
              <a:rPr lang="en-IN" dirty="0">
                <a:solidFill>
                  <a:srgbClr val="FF0000"/>
                </a:solidFill>
              </a:rPr>
              <a:t>Energy Reservoir</a:t>
            </a:r>
          </a:p>
        </p:txBody>
      </p:sp>
      <p:sp>
        <p:nvSpPr>
          <p:cNvPr id="35" name="TextBox 34">
            <a:extLst>
              <a:ext uri="{FF2B5EF4-FFF2-40B4-BE49-F238E27FC236}">
                <a16:creationId xmlns:a16="http://schemas.microsoft.com/office/drawing/2014/main" id="{AE439EDF-CDED-B1B4-C467-D81B55DD12FC}"/>
              </a:ext>
            </a:extLst>
          </p:cNvPr>
          <p:cNvSpPr txBox="1"/>
          <p:nvPr/>
        </p:nvSpPr>
        <p:spPr>
          <a:xfrm>
            <a:off x="5169617" y="3853152"/>
            <a:ext cx="2364750" cy="461665"/>
          </a:xfrm>
          <a:prstGeom prst="rect">
            <a:avLst/>
          </a:prstGeom>
          <a:noFill/>
        </p:spPr>
        <p:txBody>
          <a:bodyPr wrap="none" rtlCol="0">
            <a:spAutoFit/>
          </a:bodyPr>
          <a:lstStyle/>
          <a:p>
            <a:r>
              <a:rPr lang="en-IN" dirty="0">
                <a:solidFill>
                  <a:srgbClr val="00B050"/>
                </a:solidFill>
              </a:rPr>
              <a:t>Masses Reservoir</a:t>
            </a:r>
          </a:p>
        </p:txBody>
      </p:sp>
      <p:sp>
        <p:nvSpPr>
          <p:cNvPr id="21" name="TextBox 20">
            <a:extLst>
              <a:ext uri="{FF2B5EF4-FFF2-40B4-BE49-F238E27FC236}">
                <a16:creationId xmlns:a16="http://schemas.microsoft.com/office/drawing/2014/main" id="{D7C9B603-B5F8-3C8F-F4C6-B684E7F7B393}"/>
              </a:ext>
            </a:extLst>
          </p:cNvPr>
          <p:cNvSpPr txBox="1"/>
          <p:nvPr/>
        </p:nvSpPr>
        <p:spPr>
          <a:xfrm>
            <a:off x="1578096" y="5737954"/>
            <a:ext cx="4179483" cy="830997"/>
          </a:xfrm>
          <a:prstGeom prst="rect">
            <a:avLst/>
          </a:prstGeom>
          <a:noFill/>
        </p:spPr>
        <p:txBody>
          <a:bodyPr wrap="square">
            <a:spAutoFit/>
          </a:bodyPr>
          <a:lstStyle/>
          <a:p>
            <a:r>
              <a:rPr lang="en-IN" dirty="0"/>
              <a:t>The energy reservoir exchanges heat </a:t>
            </a:r>
            <a:r>
              <a:rPr lang="en-IN" i="1" dirty="0"/>
              <a:t>Q</a:t>
            </a:r>
          </a:p>
        </p:txBody>
      </p:sp>
      <p:sp>
        <p:nvSpPr>
          <p:cNvPr id="24" name="TextBox 23">
            <a:extLst>
              <a:ext uri="{FF2B5EF4-FFF2-40B4-BE49-F238E27FC236}">
                <a16:creationId xmlns:a16="http://schemas.microsoft.com/office/drawing/2014/main" id="{16898F76-CD06-0406-B31F-023113C3778E}"/>
              </a:ext>
            </a:extLst>
          </p:cNvPr>
          <p:cNvSpPr txBox="1"/>
          <p:nvPr/>
        </p:nvSpPr>
        <p:spPr>
          <a:xfrm>
            <a:off x="4541506" y="1378803"/>
            <a:ext cx="4297694" cy="830997"/>
          </a:xfrm>
          <a:prstGeom prst="rect">
            <a:avLst/>
          </a:prstGeom>
          <a:noFill/>
        </p:spPr>
        <p:txBody>
          <a:bodyPr wrap="square">
            <a:spAutoFit/>
          </a:bodyPr>
          <a:lstStyle/>
          <a:p>
            <a:r>
              <a:rPr lang="en-IN" dirty="0"/>
              <a:t>The volume reservoir exchanges work </a:t>
            </a:r>
            <a:r>
              <a:rPr lang="en-IN" i="1" dirty="0"/>
              <a:t>W</a:t>
            </a:r>
            <a:r>
              <a:rPr lang="en-IN" i="1" baseline="-25000" dirty="0"/>
              <a:t>0</a:t>
            </a:r>
          </a:p>
        </p:txBody>
      </p:sp>
      <p:sp>
        <p:nvSpPr>
          <p:cNvPr id="27" name="TextBox 26">
            <a:extLst>
              <a:ext uri="{FF2B5EF4-FFF2-40B4-BE49-F238E27FC236}">
                <a16:creationId xmlns:a16="http://schemas.microsoft.com/office/drawing/2014/main" id="{6D78418F-DBF1-3245-77EC-8C7EC67A043F}"/>
              </a:ext>
            </a:extLst>
          </p:cNvPr>
          <p:cNvSpPr txBox="1"/>
          <p:nvPr/>
        </p:nvSpPr>
        <p:spPr>
          <a:xfrm>
            <a:off x="4693906" y="4613788"/>
            <a:ext cx="4297694" cy="830997"/>
          </a:xfrm>
          <a:prstGeom prst="rect">
            <a:avLst/>
          </a:prstGeom>
          <a:noFill/>
        </p:spPr>
        <p:txBody>
          <a:bodyPr wrap="square">
            <a:spAutoFit/>
          </a:bodyPr>
          <a:lstStyle/>
          <a:p>
            <a:r>
              <a:rPr lang="en-IN" dirty="0"/>
              <a:t>mass reservoir exchanges matter </a:t>
            </a:r>
            <a:r>
              <a:rPr lang="en-IN" i="1" dirty="0"/>
              <a:t>n</a:t>
            </a:r>
            <a:r>
              <a:rPr lang="en-IN" i="1" baseline="-25000" dirty="0"/>
              <a:t>i0</a:t>
            </a:r>
            <a:r>
              <a:rPr lang="en-IN" dirty="0"/>
              <a:t> along a number of channels,</a:t>
            </a:r>
            <a:endParaRPr lang="en-IN" i="1" baseline="-25000" dirty="0"/>
          </a:p>
        </p:txBody>
      </p:sp>
    </p:spTree>
    <p:extLst>
      <p:ext uri="{BB962C8B-B14F-4D97-AF65-F5344CB8AC3E}">
        <p14:creationId xmlns:p14="http://schemas.microsoft.com/office/powerpoint/2010/main" val="4107310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4"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D295A-3A55-89F1-46E3-A3F34DDAB6C5}"/>
            </a:ext>
          </a:extLst>
        </p:cNvPr>
        <p:cNvGrpSpPr/>
        <p:nvPr/>
      </p:nvGrpSpPr>
      <p:grpSpPr>
        <a:xfrm>
          <a:off x="0" y="0"/>
          <a:ext cx="0" cy="0"/>
          <a:chOff x="0" y="0"/>
          <a:chExt cx="0" cy="0"/>
        </a:xfrm>
      </p:grpSpPr>
      <p:pic>
        <p:nvPicPr>
          <p:cNvPr id="26" name="Content Placeholder 25" descr="The image depicts a schematic diagram of a system where voltage V2 is inversely related to voltage V, with an additional element W influencing the system.&#10;&#10;AI-generated content may be incorrect.">
            <a:extLst>
              <a:ext uri="{FF2B5EF4-FFF2-40B4-BE49-F238E27FC236}">
                <a16:creationId xmlns:a16="http://schemas.microsoft.com/office/drawing/2014/main" id="{E313C4D4-C1A4-69E1-0DA4-43E9A4218500}"/>
              </a:ext>
            </a:extLst>
          </p:cNvPr>
          <p:cNvPicPr>
            <a:picLocks noGrp="1" noChangeAspect="1"/>
          </p:cNvPicPr>
          <p:nvPr>
            <p:ph idx="1"/>
          </p:nvPr>
        </p:nvPicPr>
        <p:blipFill>
          <a:blip r:embed="rId2"/>
          <a:stretch>
            <a:fillRect/>
          </a:stretch>
        </p:blipFill>
        <p:spPr bwMode="auto">
          <a:xfrm>
            <a:off x="381000" y="1216967"/>
            <a:ext cx="6376834"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AAD5DAF6-541F-1ADE-0709-5655A9049595}"/>
              </a:ext>
            </a:extLst>
          </p:cNvPr>
          <p:cNvSpPr>
            <a:spLocks noGrp="1"/>
          </p:cNvSpPr>
          <p:nvPr>
            <p:ph type="title"/>
          </p:nvPr>
        </p:nvSpPr>
        <p:spPr>
          <a:xfrm>
            <a:off x="267092" y="217410"/>
            <a:ext cx="6992168" cy="765937"/>
          </a:xfrm>
        </p:spPr>
        <p:txBody>
          <a:bodyPr/>
          <a:lstStyle/>
          <a:p>
            <a:r>
              <a:rPr lang="en-US" sz="2800" dirty="0"/>
              <a:t>Model of Atmosphere as Passive Environment</a:t>
            </a:r>
          </a:p>
        </p:txBody>
      </p:sp>
      <p:grpSp>
        <p:nvGrpSpPr>
          <p:cNvPr id="4" name="Group 38">
            <a:extLst>
              <a:ext uri="{FF2B5EF4-FFF2-40B4-BE49-F238E27FC236}">
                <a16:creationId xmlns:a16="http://schemas.microsoft.com/office/drawing/2014/main" id="{E39F6EAB-701F-60CD-6DC0-5B4A720515AE}"/>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59DA2E9A-12D6-41C4-1D2A-CB3BD90A3F64}"/>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C8E218F5-5C0E-4EDF-7D01-D02546980C9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E89C0BC7-CA4F-1AF2-8D2D-2C871BB03B0A}"/>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3E73B457-C2C3-4B96-C483-EA3A754B95D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36FC3C92-7A9F-FB9F-B169-31E26CC9B8C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A117EA8-2D1C-1FDD-18A2-AB1D6BD32AC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0CDFF0C-FFEA-7208-6E7F-9342A7652F7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F476BA3A-C912-1F92-72A5-18DED9CB18E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7F9E7151-E134-7599-944B-DF3B5B16FE80}"/>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F8A865B8-145A-D2FC-6E27-267A772CBFD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1016D215-3EB0-37B3-4071-A73792F5425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43DCEF09-FC50-4183-A7CB-54FB501117B0}"/>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72372B03-E082-E3A6-B007-2D957473EEF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E95D7C7-85CD-1876-E7A8-FFD74474BD0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B592A47-8CF0-CC15-082C-2FFC59F882E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A4826807-A910-A769-C59F-00A4BEE295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552FAB5-9948-EEE9-9FE2-A71EFC7809FA}"/>
                  </a:ext>
                </a:extLst>
              </p:cNvPr>
              <p:cNvSpPr txBox="1"/>
              <p:nvPr/>
            </p:nvSpPr>
            <p:spPr>
              <a:xfrm>
                <a:off x="3798017" y="1521767"/>
                <a:ext cx="381323" cy="369332"/>
              </a:xfrm>
              <a:prstGeom prst="rect">
                <a:avLst/>
              </a:prstGeom>
              <a:noFill/>
            </p:spPr>
            <p:txBody>
              <a:bodyPr wrap="none" lIns="0" tIns="0" rIns="0" bIns="0" rtlCol="0">
                <a:spAutoFit/>
              </a:bodyPr>
              <a:lstStyle/>
              <a:p>
                <a:pPr/>
                <a14:m>
                  <m:oMathPara xmlns:m="http://schemas.openxmlformats.org/officeDocument/2006/math">
                    <m:oMath>
                      <m:sSub>
                        <m:sSubPr>
                          <m:ctrlPr>
                            <a:rPr lang="en-IN" b="0" i="1" smtClean="0">
                              <a:solidFill>
                                <a:srgbClr val="3366FF"/>
                              </a:solidFill>
                              <a:latin typeface="Cambria Math" panose="02040503050406030204" pitchFamily="18" charset="0"/>
                            </a:rPr>
                          </m:ctrlPr>
                        </m:sSubPr>
                        <m:e>
                          <m:r>
                            <a:rPr lang="en-IN" b="0" i="1" smtClean="0">
                              <a:solidFill>
                                <a:srgbClr val="3366FF"/>
                              </a:solidFill>
                              <a:latin typeface="Cambria Math" panose="02040503050406030204" pitchFamily="18" charset="0"/>
                            </a:rPr>
                            <m:t>𝑝</m:t>
                          </m:r>
                        </m:e>
                        <m:sub>
                          <m:r>
                            <a:rPr lang="en-IN" b="0" i="1" smtClean="0">
                              <a:solidFill>
                                <a:srgbClr val="3366FF"/>
                              </a:solidFill>
                              <a:latin typeface="Cambria Math" panose="02040503050406030204" pitchFamily="18" charset="0"/>
                            </a:rPr>
                            <m:t>0</m:t>
                          </m:r>
                        </m:sub>
                      </m:sSub>
                    </m:oMath>
                  </m:oMathPara>
                </a14:m>
                <a:endParaRPr lang="en-IN" dirty="0">
                  <a:solidFill>
                    <a:srgbClr val="3366FF"/>
                  </a:solidFill>
                </a:endParaRPr>
              </a:p>
            </p:txBody>
          </p:sp>
        </mc:Choice>
        <mc:Fallback xmlns="">
          <p:sp>
            <p:nvSpPr>
              <p:cNvPr id="23" name="TextBox 22">
                <a:extLst>
                  <a:ext uri="{FF2B5EF4-FFF2-40B4-BE49-F238E27FC236}">
                    <a16:creationId xmlns:a16="http://schemas.microsoft.com/office/drawing/2014/main" id="{2552FAB5-9948-EEE9-9FE2-A71EFC7809FA}"/>
                  </a:ext>
                </a:extLst>
              </p:cNvPr>
              <p:cNvSpPr txBox="1">
                <a:spLocks noRot="1" noChangeAspect="1" noMove="1" noResize="1" noEditPoints="1" noAdjustHandles="1" noChangeArrowheads="1" noChangeShapeType="1" noTextEdit="1"/>
              </p:cNvSpPr>
              <p:nvPr/>
            </p:nvSpPr>
            <p:spPr>
              <a:xfrm>
                <a:off x="3798017" y="1521767"/>
                <a:ext cx="381323" cy="369332"/>
              </a:xfrm>
              <a:prstGeom prst="rect">
                <a:avLst/>
              </a:prstGeom>
              <a:blipFill>
                <a:blip r:embed="rId4"/>
                <a:stretch>
                  <a:fillRect l="-17460" r="-4762" b="-2833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D841DD77-D04D-75F6-D7B1-DB2C1EFF2EE3}"/>
                  </a:ext>
                </a:extLst>
              </p:cNvPr>
              <p:cNvSpPr txBox="1"/>
              <p:nvPr/>
            </p:nvSpPr>
            <p:spPr>
              <a:xfrm>
                <a:off x="2426417" y="4657635"/>
                <a:ext cx="369204" cy="369332"/>
              </a:xfrm>
              <a:prstGeom prst="rect">
                <a:avLst/>
              </a:prstGeom>
              <a:noFill/>
            </p:spPr>
            <p:txBody>
              <a:bodyPr wrap="none" lIns="0" tIns="0" rIns="0" bIns="0" rtlCol="0">
                <a:spAutoFit/>
              </a:bodyPr>
              <a:lstStyle/>
              <a:p>
                <a:pPr/>
                <a14:m>
                  <m:oMathPara xmlns:m="http://schemas.openxmlformats.org/officeDocument/2006/math">
                    <m:oMath>
                      <m:sSub>
                        <m:sSubPr>
                          <m:ctrlPr>
                            <a:rPr lang="en-IN" b="0" i="1" smtClean="0">
                              <a:solidFill>
                                <a:srgbClr val="FF0000"/>
                              </a:solidFill>
                              <a:latin typeface="Cambria Math" panose="02040503050406030204" pitchFamily="18" charset="0"/>
                            </a:rPr>
                          </m:ctrlPr>
                        </m:sSubPr>
                        <m:e>
                          <m:r>
                            <a:rPr lang="en-IN" b="0" i="1" smtClean="0">
                              <a:solidFill>
                                <a:srgbClr val="FF0000"/>
                              </a:solidFill>
                              <a:latin typeface="Cambria Math" panose="02040503050406030204" pitchFamily="18" charset="0"/>
                            </a:rPr>
                            <m:t>𝑇</m:t>
                          </m:r>
                        </m:e>
                        <m:sub>
                          <m:r>
                            <a:rPr lang="en-IN" b="0" i="1" smtClean="0">
                              <a:solidFill>
                                <a:srgbClr val="FF0000"/>
                              </a:solidFill>
                              <a:latin typeface="Cambria Math" panose="02040503050406030204" pitchFamily="18" charset="0"/>
                            </a:rPr>
                            <m:t>0</m:t>
                          </m:r>
                        </m:sub>
                      </m:sSub>
                    </m:oMath>
                  </m:oMathPara>
                </a14:m>
                <a:endParaRPr lang="en-IN" dirty="0">
                  <a:solidFill>
                    <a:srgbClr val="FF0000"/>
                  </a:solidFill>
                </a:endParaRPr>
              </a:p>
            </p:txBody>
          </p:sp>
        </mc:Choice>
        <mc:Fallback xmlns="">
          <p:sp>
            <p:nvSpPr>
              <p:cNvPr id="28" name="TextBox 27">
                <a:extLst>
                  <a:ext uri="{FF2B5EF4-FFF2-40B4-BE49-F238E27FC236}">
                    <a16:creationId xmlns:a16="http://schemas.microsoft.com/office/drawing/2014/main" id="{D841DD77-D04D-75F6-D7B1-DB2C1EFF2EE3}"/>
                  </a:ext>
                </a:extLst>
              </p:cNvPr>
              <p:cNvSpPr txBox="1">
                <a:spLocks noRot="1" noChangeAspect="1" noMove="1" noResize="1" noEditPoints="1" noAdjustHandles="1" noChangeArrowheads="1" noChangeShapeType="1" noTextEdit="1"/>
              </p:cNvSpPr>
              <p:nvPr/>
            </p:nvSpPr>
            <p:spPr>
              <a:xfrm>
                <a:off x="2426417" y="4657635"/>
                <a:ext cx="369204" cy="369332"/>
              </a:xfrm>
              <a:prstGeom prst="rect">
                <a:avLst/>
              </a:prstGeom>
              <a:blipFill>
                <a:blip r:embed="rId5"/>
                <a:stretch>
                  <a:fillRect l="-18033" r="-4918" b="-14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14AB90E3-D41E-BE0E-9A07-C4AD223E0452}"/>
                  </a:ext>
                </a:extLst>
              </p:cNvPr>
              <p:cNvSpPr txBox="1"/>
              <p:nvPr/>
            </p:nvSpPr>
            <p:spPr>
              <a:xfrm>
                <a:off x="5268745" y="2928536"/>
                <a:ext cx="556178" cy="369332"/>
              </a:xfrm>
              <a:prstGeom prst="rect">
                <a:avLst/>
              </a:prstGeom>
              <a:noFill/>
            </p:spPr>
            <p:txBody>
              <a:bodyPr wrap="none" lIns="0" tIns="0" rIns="0" bIns="0" rtlCol="0">
                <a:spAutoFit/>
              </a:bodyPr>
              <a:lstStyle/>
              <a:p>
                <a:pPr/>
                <a14:m>
                  <m:oMathPara xmlns:m="http://schemas.openxmlformats.org/officeDocument/2006/math">
                    <m:oMath>
                      <m:sSub>
                        <m:sSubPr>
                          <m:ctrlPr>
                            <a:rPr lang="en-IN" b="0" i="1" smtClean="0">
                              <a:solidFill>
                                <a:srgbClr val="00B050"/>
                              </a:solidFill>
                              <a:latin typeface="Cambria Math" panose="02040503050406030204" pitchFamily="18" charset="0"/>
                            </a:rPr>
                          </m:ctrlPr>
                        </m:sSubPr>
                        <m:e>
                          <m:r>
                            <a:rPr lang="en-IN" b="0" i="1" smtClean="0">
                              <a:solidFill>
                                <a:srgbClr val="00B050"/>
                              </a:solidFill>
                              <a:latin typeface="Cambria Math" panose="02040503050406030204" pitchFamily="18" charset="0"/>
                            </a:rPr>
                            <m:t>𝑚</m:t>
                          </m:r>
                        </m:e>
                        <m:sub>
                          <m:r>
                            <a:rPr lang="en-IN" b="0" i="1" smtClean="0">
                              <a:solidFill>
                                <a:srgbClr val="00B050"/>
                              </a:solidFill>
                              <a:latin typeface="Cambria Math" panose="02040503050406030204" pitchFamily="18" charset="0"/>
                            </a:rPr>
                            <m:t>𝑖</m:t>
                          </m:r>
                          <m:r>
                            <a:rPr lang="en-IN" b="0" i="1" smtClean="0">
                              <a:solidFill>
                                <a:srgbClr val="00B050"/>
                              </a:solidFill>
                              <a:latin typeface="Cambria Math" panose="02040503050406030204" pitchFamily="18" charset="0"/>
                            </a:rPr>
                            <m:t>0</m:t>
                          </m:r>
                        </m:sub>
                      </m:sSub>
                    </m:oMath>
                  </m:oMathPara>
                </a14:m>
                <a:endParaRPr lang="en-IN" dirty="0">
                  <a:solidFill>
                    <a:srgbClr val="00B050"/>
                  </a:solidFill>
                </a:endParaRPr>
              </a:p>
            </p:txBody>
          </p:sp>
        </mc:Choice>
        <mc:Fallback xmlns="">
          <p:sp>
            <p:nvSpPr>
              <p:cNvPr id="30" name="TextBox 29">
                <a:extLst>
                  <a:ext uri="{FF2B5EF4-FFF2-40B4-BE49-F238E27FC236}">
                    <a16:creationId xmlns:a16="http://schemas.microsoft.com/office/drawing/2014/main" id="{14AB90E3-D41E-BE0E-9A07-C4AD223E0452}"/>
                  </a:ext>
                </a:extLst>
              </p:cNvPr>
              <p:cNvSpPr txBox="1">
                <a:spLocks noRot="1" noChangeAspect="1" noMove="1" noResize="1" noEditPoints="1" noAdjustHandles="1" noChangeArrowheads="1" noChangeShapeType="1" noTextEdit="1"/>
              </p:cNvSpPr>
              <p:nvPr/>
            </p:nvSpPr>
            <p:spPr>
              <a:xfrm>
                <a:off x="5268745" y="2928536"/>
                <a:ext cx="556178" cy="369332"/>
              </a:xfrm>
              <a:prstGeom prst="rect">
                <a:avLst/>
              </a:prstGeom>
              <a:blipFill>
                <a:blip r:embed="rId6"/>
                <a:stretch>
                  <a:fillRect l="-5435" r="-3261" b="-16393"/>
                </a:stretch>
              </a:blipFill>
            </p:spPr>
            <p:txBody>
              <a:bodyPr/>
              <a:lstStyle/>
              <a:p>
                <a:r>
                  <a:rPr lang="en-IN">
                    <a:noFill/>
                  </a:rPr>
                  <a:t> </a:t>
                </a:r>
              </a:p>
            </p:txBody>
          </p:sp>
        </mc:Fallback>
      </mc:AlternateContent>
      <p:sp>
        <p:nvSpPr>
          <p:cNvPr id="31" name="TextBox 30">
            <a:extLst>
              <a:ext uri="{FF2B5EF4-FFF2-40B4-BE49-F238E27FC236}">
                <a16:creationId xmlns:a16="http://schemas.microsoft.com/office/drawing/2014/main" id="{C594C5FA-04C2-BE23-0B64-33424ACD6E5F}"/>
              </a:ext>
            </a:extLst>
          </p:cNvPr>
          <p:cNvSpPr txBox="1"/>
          <p:nvPr/>
        </p:nvSpPr>
        <p:spPr>
          <a:xfrm>
            <a:off x="585055" y="1478013"/>
            <a:ext cx="2448106" cy="461665"/>
          </a:xfrm>
          <a:prstGeom prst="rect">
            <a:avLst/>
          </a:prstGeom>
          <a:noFill/>
        </p:spPr>
        <p:txBody>
          <a:bodyPr wrap="none" rtlCol="0">
            <a:spAutoFit/>
          </a:bodyPr>
          <a:lstStyle/>
          <a:p>
            <a:r>
              <a:rPr lang="en-IN" dirty="0">
                <a:solidFill>
                  <a:srgbClr val="3366FF"/>
                </a:solidFill>
              </a:rPr>
              <a:t>Volume Reservoir</a:t>
            </a:r>
          </a:p>
        </p:txBody>
      </p:sp>
      <p:sp>
        <p:nvSpPr>
          <p:cNvPr id="33" name="TextBox 32">
            <a:extLst>
              <a:ext uri="{FF2B5EF4-FFF2-40B4-BE49-F238E27FC236}">
                <a16:creationId xmlns:a16="http://schemas.microsoft.com/office/drawing/2014/main" id="{70736CB9-448E-C2C9-BAFA-B2F4EAB969C8}"/>
              </a:ext>
            </a:extLst>
          </p:cNvPr>
          <p:cNvSpPr txBox="1"/>
          <p:nvPr/>
        </p:nvSpPr>
        <p:spPr>
          <a:xfrm>
            <a:off x="1540441" y="5253335"/>
            <a:ext cx="2345514" cy="461665"/>
          </a:xfrm>
          <a:prstGeom prst="rect">
            <a:avLst/>
          </a:prstGeom>
          <a:noFill/>
        </p:spPr>
        <p:txBody>
          <a:bodyPr wrap="none" rtlCol="0">
            <a:spAutoFit/>
          </a:bodyPr>
          <a:lstStyle/>
          <a:p>
            <a:r>
              <a:rPr lang="en-IN" dirty="0">
                <a:solidFill>
                  <a:srgbClr val="FF0000"/>
                </a:solidFill>
              </a:rPr>
              <a:t>Energy Reservoir</a:t>
            </a:r>
          </a:p>
        </p:txBody>
      </p:sp>
      <p:sp>
        <p:nvSpPr>
          <p:cNvPr id="35" name="TextBox 34">
            <a:extLst>
              <a:ext uri="{FF2B5EF4-FFF2-40B4-BE49-F238E27FC236}">
                <a16:creationId xmlns:a16="http://schemas.microsoft.com/office/drawing/2014/main" id="{35AE2C8E-8C48-6D2C-F9F1-9B66CD905D30}"/>
              </a:ext>
            </a:extLst>
          </p:cNvPr>
          <p:cNvSpPr txBox="1"/>
          <p:nvPr/>
        </p:nvSpPr>
        <p:spPr>
          <a:xfrm>
            <a:off x="5169617" y="3853152"/>
            <a:ext cx="2364750" cy="461665"/>
          </a:xfrm>
          <a:prstGeom prst="rect">
            <a:avLst/>
          </a:prstGeom>
          <a:noFill/>
        </p:spPr>
        <p:txBody>
          <a:bodyPr wrap="none" rtlCol="0">
            <a:spAutoFit/>
          </a:bodyPr>
          <a:lstStyle/>
          <a:p>
            <a:r>
              <a:rPr lang="en-IN" dirty="0">
                <a:solidFill>
                  <a:srgbClr val="00B050"/>
                </a:solidFill>
              </a:rPr>
              <a:t>Masses Reservoir</a:t>
            </a:r>
          </a:p>
        </p:txBody>
      </p:sp>
      <p:sp>
        <p:nvSpPr>
          <p:cNvPr id="21" name="TextBox 20">
            <a:extLst>
              <a:ext uri="{FF2B5EF4-FFF2-40B4-BE49-F238E27FC236}">
                <a16:creationId xmlns:a16="http://schemas.microsoft.com/office/drawing/2014/main" id="{556DA814-50FD-542A-49E1-AA63C9B7BF7A}"/>
              </a:ext>
            </a:extLst>
          </p:cNvPr>
          <p:cNvSpPr txBox="1"/>
          <p:nvPr/>
        </p:nvSpPr>
        <p:spPr>
          <a:xfrm>
            <a:off x="4114800" y="4922406"/>
            <a:ext cx="4800600" cy="1200329"/>
          </a:xfrm>
          <a:prstGeom prst="rect">
            <a:avLst/>
          </a:prstGeom>
          <a:noFill/>
        </p:spPr>
        <p:txBody>
          <a:bodyPr wrap="square">
            <a:spAutoFit/>
          </a:bodyPr>
          <a:lstStyle/>
          <a:p>
            <a:r>
              <a:rPr lang="en-IN" dirty="0"/>
              <a:t>(il) Transfer of heat </a:t>
            </a:r>
          </a:p>
          <a:p>
            <a:r>
              <a:rPr lang="en-IN" dirty="0"/>
              <a:t>(i2) Transfer of heat and work </a:t>
            </a:r>
          </a:p>
          <a:p>
            <a:r>
              <a:rPr lang="en-IN" dirty="0"/>
              <a:t>(i3) Transfer of heat, work, and mass.</a:t>
            </a:r>
          </a:p>
        </p:txBody>
      </p:sp>
      <p:sp>
        <p:nvSpPr>
          <p:cNvPr id="24" name="TextBox 23">
            <a:extLst>
              <a:ext uri="{FF2B5EF4-FFF2-40B4-BE49-F238E27FC236}">
                <a16:creationId xmlns:a16="http://schemas.microsoft.com/office/drawing/2014/main" id="{9D034399-0594-D413-4E2B-3485A2340107}"/>
              </a:ext>
            </a:extLst>
          </p:cNvPr>
          <p:cNvSpPr txBox="1"/>
          <p:nvPr/>
        </p:nvSpPr>
        <p:spPr>
          <a:xfrm>
            <a:off x="4675889" y="1268949"/>
            <a:ext cx="4239511" cy="1200329"/>
          </a:xfrm>
          <a:prstGeom prst="rect">
            <a:avLst/>
          </a:prstGeom>
          <a:noFill/>
        </p:spPr>
        <p:txBody>
          <a:bodyPr wrap="square">
            <a:spAutoFit/>
          </a:bodyPr>
          <a:lstStyle/>
          <a:p>
            <a:r>
              <a:rPr lang="en-IN" dirty="0"/>
              <a:t>The systems to undergo the following sequence of interactions</a:t>
            </a:r>
          </a:p>
        </p:txBody>
      </p:sp>
    </p:spTree>
    <p:extLst>
      <p:ext uri="{BB962C8B-B14F-4D97-AF65-F5344CB8AC3E}">
        <p14:creationId xmlns:p14="http://schemas.microsoft.com/office/powerpoint/2010/main" val="2295875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1">
                                            <p:txEl>
                                              <p:pRg st="0" end="0"/>
                                            </p:txEl>
                                          </p:spTgt>
                                        </p:tgtEl>
                                        <p:attrNameLst>
                                          <p:attrName>style.visibility</p:attrName>
                                        </p:attrNameLst>
                                      </p:cBhvr>
                                      <p:to>
                                        <p:strVal val="visible"/>
                                      </p:to>
                                    </p:set>
                                    <p:animEffect transition="in" filter="dissolve">
                                      <p:cBhvr>
                                        <p:cTn id="13" dur="500"/>
                                        <p:tgtEl>
                                          <p:spTgt spid="2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1">
                                            <p:txEl>
                                              <p:pRg st="1" end="1"/>
                                            </p:txEl>
                                          </p:spTgt>
                                        </p:tgtEl>
                                        <p:attrNameLst>
                                          <p:attrName>style.visibility</p:attrName>
                                        </p:attrNameLst>
                                      </p:cBhvr>
                                      <p:to>
                                        <p:strVal val="visible"/>
                                      </p:to>
                                    </p:set>
                                    <p:animEffect transition="in" filter="dissolve">
                                      <p:cBhvr>
                                        <p:cTn id="18" dur="500"/>
                                        <p:tgtEl>
                                          <p:spTgt spid="21">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1">
                                            <p:txEl>
                                              <p:pRg st="2" end="2"/>
                                            </p:txEl>
                                          </p:spTgt>
                                        </p:tgtEl>
                                        <p:attrNameLst>
                                          <p:attrName>style.visibility</p:attrName>
                                        </p:attrNameLst>
                                      </p:cBhvr>
                                      <p:to>
                                        <p:strVal val="visible"/>
                                      </p:to>
                                    </p:set>
                                    <p:animEffect transition="in" filter="dissolve">
                                      <p:cBhvr>
                                        <p:cTn id="23" dur="500"/>
                                        <p:tgtEl>
                                          <p:spTgt spid="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4674C-F73F-099C-4F85-8848AB85AD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E50996-A223-A773-BE5D-9A64DBCC5EED}"/>
              </a:ext>
            </a:extLst>
          </p:cNvPr>
          <p:cNvSpPr>
            <a:spLocks noGrp="1"/>
          </p:cNvSpPr>
          <p:nvPr>
            <p:ph type="title"/>
          </p:nvPr>
        </p:nvSpPr>
        <p:spPr>
          <a:xfrm>
            <a:off x="499970" y="229335"/>
            <a:ext cx="6992168" cy="765937"/>
          </a:xfrm>
        </p:spPr>
        <p:txBody>
          <a:bodyPr/>
          <a:lstStyle/>
          <a:p>
            <a:r>
              <a:rPr lang="en-IN" sz="2800" dirty="0"/>
              <a:t>Model of the Atmosphere: The Passive Environment</a:t>
            </a:r>
            <a:endParaRPr lang="en-US" sz="2800" dirty="0"/>
          </a:p>
        </p:txBody>
      </p:sp>
      <p:sp>
        <p:nvSpPr>
          <p:cNvPr id="3" name="Content Placeholder 2">
            <a:extLst>
              <a:ext uri="{FF2B5EF4-FFF2-40B4-BE49-F238E27FC236}">
                <a16:creationId xmlns:a16="http://schemas.microsoft.com/office/drawing/2014/main" id="{784F4D01-B81C-7625-083A-D377303B64A3}"/>
              </a:ext>
            </a:extLst>
          </p:cNvPr>
          <p:cNvSpPr>
            <a:spLocks noGrp="1"/>
          </p:cNvSpPr>
          <p:nvPr>
            <p:ph idx="1"/>
          </p:nvPr>
        </p:nvSpPr>
        <p:spPr>
          <a:xfrm>
            <a:off x="508794" y="1447800"/>
            <a:ext cx="8153400" cy="4754563"/>
          </a:xfrm>
        </p:spPr>
        <p:txBody>
          <a:bodyPr/>
          <a:lstStyle/>
          <a:p>
            <a:r>
              <a:rPr lang="en-IN" sz="2400" dirty="0"/>
              <a:t>It is pictured that the conjugate extensive variables </a:t>
            </a:r>
            <a:r>
              <a:rPr lang="en-IN" sz="2400" i="1" dirty="0"/>
              <a:t>U</a:t>
            </a:r>
            <a:r>
              <a:rPr lang="en-IN" sz="2400" i="1" baseline="-25000" dirty="0"/>
              <a:t>0</a:t>
            </a:r>
            <a:r>
              <a:rPr lang="en-IN" sz="2400" i="1" dirty="0"/>
              <a:t>, V</a:t>
            </a:r>
            <a:r>
              <a:rPr lang="en-IN" sz="2400" i="1" baseline="-25000" dirty="0"/>
              <a:t>0</a:t>
            </a:r>
            <a:r>
              <a:rPr lang="en-IN" sz="2400" dirty="0"/>
              <a:t>, and </a:t>
            </a:r>
            <a:r>
              <a:rPr lang="en-IN" sz="2400" i="1" dirty="0"/>
              <a:t>n</a:t>
            </a:r>
            <a:r>
              <a:rPr lang="en-IN" sz="2400" i="1" baseline="-25000" dirty="0"/>
              <a:t>i0</a:t>
            </a:r>
            <a:r>
              <a:rPr lang="en-IN" sz="2400" dirty="0"/>
              <a:t> are infinitely large. </a:t>
            </a:r>
          </a:p>
          <a:p>
            <a:r>
              <a:rPr lang="en-IN" sz="2400" dirty="0"/>
              <a:t>The atmospheric reservoirs either remain in internal equilibrium during interaction with man-made devices.</a:t>
            </a:r>
          </a:p>
          <a:p>
            <a:r>
              <a:rPr lang="en-IN" sz="2400" dirty="0"/>
              <a:t>or, maintain relaxation times for a return to equilibrium which are much shorter for the passive environment than for the system under consideration. </a:t>
            </a:r>
          </a:p>
          <a:p>
            <a:r>
              <a:rPr lang="en-IN" sz="2400" dirty="0"/>
              <a:t>Consequently, the reservoirs forming the passive environment are capable of performing only </a:t>
            </a:r>
            <a:r>
              <a:rPr lang="en-IN" sz="2400" i="1" dirty="0"/>
              <a:t>Reversible Processes</a:t>
            </a:r>
            <a:r>
              <a:rPr lang="en-IN" sz="2400" dirty="0"/>
              <a:t>. </a:t>
            </a:r>
            <a:endParaRPr lang="en-US" sz="2400" dirty="0"/>
          </a:p>
        </p:txBody>
      </p:sp>
      <p:grpSp>
        <p:nvGrpSpPr>
          <p:cNvPr id="4" name="Group 38">
            <a:extLst>
              <a:ext uri="{FF2B5EF4-FFF2-40B4-BE49-F238E27FC236}">
                <a16:creationId xmlns:a16="http://schemas.microsoft.com/office/drawing/2014/main" id="{71CDF5E5-8C14-C85B-6651-AAF4BFDB323E}"/>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17E4C136-7677-CC7C-6134-9BD91DC32541}"/>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FDED33A-392B-AF45-DB47-A88DC9D3FB9A}"/>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84562700-8626-DF58-6105-2FE765FDC9D6}"/>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9C5D50A0-CAF7-0056-225E-BE7A5E19377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6EF875B0-3225-FB4D-011B-E655EB95BAB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9E1BEFC5-A8A0-F151-9458-3FB4B6896F6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ED61BF7E-CA4E-D3C6-C62D-8A561789A5C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203FC45-23B4-93D0-3CB6-CDD413225E0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2324D250-9568-9DA6-F608-FABD67F2F4EC}"/>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2F2CFB7E-D090-FEDB-23BF-06C4F649EC1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E0014A47-9091-7AE2-BA88-8E9178DECC7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EC1BF318-4AB2-A97A-F74F-B986C691032B}"/>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B69E04D1-C6E9-1DCB-D297-8A2654E540D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60B776F7-5EC9-C85C-7997-D0E0F2658E7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D4E489E1-0D92-D7F8-58C3-5F47BE8710D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58EDB3C-6DD0-4891-11EA-8815DC16EB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97919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325D8-BF86-EDD5-12CA-3BA864A271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B5EBD2-AB43-4750-9725-BE33DE840948}"/>
              </a:ext>
            </a:extLst>
          </p:cNvPr>
          <p:cNvSpPr>
            <a:spLocks noGrp="1"/>
          </p:cNvSpPr>
          <p:nvPr>
            <p:ph type="title"/>
          </p:nvPr>
        </p:nvSpPr>
        <p:spPr>
          <a:xfrm>
            <a:off x="499970" y="229335"/>
            <a:ext cx="6992168" cy="765937"/>
          </a:xfrm>
        </p:spPr>
        <p:txBody>
          <a:bodyPr/>
          <a:lstStyle/>
          <a:p>
            <a:r>
              <a:rPr lang="en-US" sz="2800" dirty="0"/>
              <a:t>Results of Interactions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51C13FC-4B1F-AE4E-DA25-A30AE4B230D6}"/>
                  </a:ext>
                </a:extLst>
              </p:cNvPr>
              <p:cNvSpPr>
                <a:spLocks noGrp="1"/>
              </p:cNvSpPr>
              <p:nvPr>
                <p:ph idx="1"/>
              </p:nvPr>
            </p:nvSpPr>
            <p:spPr>
              <a:xfrm>
                <a:off x="588038" y="1256916"/>
                <a:ext cx="8153400" cy="5143884"/>
              </a:xfrm>
            </p:spPr>
            <p:txBody>
              <a:bodyPr/>
              <a:lstStyle/>
              <a:p>
                <a:r>
                  <a:rPr lang="en-IN" sz="2400" dirty="0"/>
                  <a:t>Each interaction change, causes the thermodynamic extensive properties of the atmosphere.</a:t>
                </a:r>
              </a:p>
              <a:p>
                <a:r>
                  <a:rPr lang="en-IN" sz="2400" dirty="0"/>
                  <a:t>For the energy reservoir:</a:t>
                </a:r>
              </a:p>
              <a:p>
                <a:pPr marL="0" indent="0">
                  <a:buNone/>
                </a:pPr>
                <a14:m>
                  <m:oMathPara xmlns:m="http://schemas.openxmlformats.org/officeDocument/2006/math">
                    <m:oMath>
                      <m:r>
                        <a:rPr lang="en-US" sz="2400" i="1" smtClean="0">
                          <a:latin typeface="Cambria Math" panose="02040503050406030204" pitchFamily="18" charset="0"/>
                          <a:ea typeface="Cambria Math" panose="02040503050406030204" pitchFamily="18" charset="0"/>
                        </a:rPr>
                        <m:t>∆</m:t>
                      </m:r>
                      <m:sSub>
                        <m:sSubPr>
                          <m:ctrlPr>
                            <a:rPr lang="en-IN" sz="2400" b="0" i="1" smtClean="0">
                              <a:latin typeface="Cambria Math" panose="02040503050406030204" pitchFamily="18" charset="0"/>
                              <a:ea typeface="Cambria Math" panose="02040503050406030204" pitchFamily="18" charset="0"/>
                            </a:rPr>
                          </m:ctrlPr>
                        </m:sSubPr>
                        <m:e>
                          <m:r>
                            <a:rPr lang="en-IN" sz="2400" b="0" i="1" smtClean="0">
                              <a:latin typeface="Cambria Math" panose="02040503050406030204" pitchFamily="18" charset="0"/>
                              <a:ea typeface="Cambria Math" panose="02040503050406030204" pitchFamily="18" charset="0"/>
                            </a:rPr>
                            <m:t>𝑈</m:t>
                          </m:r>
                        </m:e>
                        <m:sub>
                          <m:r>
                            <a:rPr lang="en-IN" sz="2400" b="0" i="1" smtClean="0">
                              <a:latin typeface="Cambria Math" panose="02040503050406030204" pitchFamily="18" charset="0"/>
                              <a:ea typeface="Cambria Math" panose="02040503050406030204" pitchFamily="18" charset="0"/>
                            </a:rPr>
                            <m:t>0</m:t>
                          </m:r>
                        </m:sub>
                      </m:sSub>
                      <m:r>
                        <a:rPr lang="en-IN" sz="2400" b="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𝑄</m:t>
                      </m:r>
                    </m:oMath>
                  </m:oMathPara>
                </a14:m>
                <a:endParaRPr lang="en-US" sz="2400" dirty="0"/>
              </a:p>
              <a:p>
                <a:pPr marL="0" indent="0">
                  <a:buNone/>
                </a:pPr>
                <a14:m>
                  <m:oMathPara xmlns:m="http://schemas.openxmlformats.org/officeDocument/2006/math">
                    <m:oMath>
                      <m:r>
                        <a:rPr lang="en-US" sz="2400" i="1" smtClean="0">
                          <a:latin typeface="Cambria Math" panose="02040503050406030204" pitchFamily="18" charset="0"/>
                          <a:ea typeface="Cambria Math" panose="02040503050406030204" pitchFamily="18" charset="0"/>
                        </a:rPr>
                        <m:t>∆</m:t>
                      </m:r>
                      <m:sSub>
                        <m:sSubPr>
                          <m:ctrlPr>
                            <a:rPr lang="en-IN" sz="2400" b="0" i="1" smtClean="0">
                              <a:latin typeface="Cambria Math" panose="02040503050406030204" pitchFamily="18" charset="0"/>
                              <a:ea typeface="Cambria Math" panose="02040503050406030204" pitchFamily="18" charset="0"/>
                            </a:rPr>
                          </m:ctrlPr>
                        </m:sSubPr>
                        <m:e>
                          <m:r>
                            <a:rPr lang="en-IN" sz="2400" b="0" i="1" smtClean="0">
                              <a:latin typeface="Cambria Math" panose="02040503050406030204" pitchFamily="18" charset="0"/>
                              <a:ea typeface="Cambria Math" panose="02040503050406030204" pitchFamily="18" charset="0"/>
                            </a:rPr>
                            <m:t>𝑉</m:t>
                          </m:r>
                        </m:e>
                        <m:sub>
                          <m:r>
                            <a:rPr lang="en-IN" sz="2400" b="0" i="1" smtClean="0">
                              <a:latin typeface="Cambria Math" panose="02040503050406030204" pitchFamily="18" charset="0"/>
                              <a:ea typeface="Cambria Math" panose="02040503050406030204" pitchFamily="18" charset="0"/>
                            </a:rPr>
                            <m:t>0</m:t>
                          </m:r>
                        </m:sub>
                      </m:sSub>
                      <m:r>
                        <a:rPr lang="en-IN" sz="2400" b="0" i="1" smtClean="0">
                          <a:latin typeface="Cambria Math" panose="02040503050406030204" pitchFamily="18" charset="0"/>
                          <a:ea typeface="Cambria Math" panose="02040503050406030204" pitchFamily="18" charset="0"/>
                        </a:rPr>
                        <m:t>=0</m:t>
                      </m:r>
                    </m:oMath>
                  </m:oMathPara>
                </a14:m>
                <a:endParaRPr lang="en-US" sz="2400" dirty="0"/>
              </a:p>
              <a:p>
                <a:pPr marL="0" indent="0" algn="ctr">
                  <a:buNone/>
                </a:pPr>
                <a14:m>
                  <m:oMath xmlns:m="http://schemas.openxmlformats.org/officeDocument/2006/math">
                    <m:r>
                      <a:rPr lang="en-US" sz="2400" i="1" smtClean="0">
                        <a:latin typeface="Cambria Math" panose="02040503050406030204" pitchFamily="18" charset="0"/>
                        <a:ea typeface="Cambria Math" panose="02040503050406030204" pitchFamily="18" charset="0"/>
                      </a:rPr>
                      <m:t>∆</m:t>
                    </m:r>
                    <m:sSub>
                      <m:sSubPr>
                        <m:ctrlPr>
                          <a:rPr lang="en-IN" sz="2400" b="0" i="1" smtClean="0">
                            <a:latin typeface="Cambria Math" panose="02040503050406030204" pitchFamily="18" charset="0"/>
                            <a:ea typeface="Cambria Math" panose="02040503050406030204" pitchFamily="18" charset="0"/>
                          </a:rPr>
                        </m:ctrlPr>
                      </m:sSubPr>
                      <m:e>
                        <m:r>
                          <a:rPr lang="en-IN" sz="2400" b="0" i="1" smtClean="0">
                            <a:latin typeface="Cambria Math" panose="02040503050406030204" pitchFamily="18" charset="0"/>
                            <a:ea typeface="Cambria Math" panose="02040503050406030204" pitchFamily="18" charset="0"/>
                          </a:rPr>
                          <m:t>𝑆</m:t>
                        </m:r>
                      </m:e>
                      <m:sub>
                        <m:r>
                          <a:rPr lang="en-IN" sz="2400" b="0" i="1" smtClean="0">
                            <a:latin typeface="Cambria Math" panose="02040503050406030204" pitchFamily="18" charset="0"/>
                            <a:ea typeface="Cambria Math" panose="02040503050406030204" pitchFamily="18" charset="0"/>
                          </a:rPr>
                          <m:t>0</m:t>
                        </m:r>
                      </m:sub>
                    </m:sSub>
                    <m:r>
                      <a:rPr lang="en-IN" sz="2400" b="0" i="1" smtClean="0">
                        <a:latin typeface="Cambria Math" panose="02040503050406030204" pitchFamily="18" charset="0"/>
                        <a:ea typeface="Cambria Math" panose="02040503050406030204" pitchFamily="18" charset="0"/>
                      </a:rPr>
                      <m:t>=−</m:t>
                    </m:r>
                    <m:f>
                      <m:fPr>
                        <m:ctrlPr>
                          <a:rPr lang="en-IN" sz="2400" b="0" i="1" smtClean="0">
                            <a:latin typeface="Cambria Math" panose="02040503050406030204" pitchFamily="18" charset="0"/>
                            <a:ea typeface="Cambria Math" panose="02040503050406030204" pitchFamily="18" charset="0"/>
                          </a:rPr>
                        </m:ctrlPr>
                      </m:fPr>
                      <m:num>
                        <m:r>
                          <a:rPr lang="en-IN" sz="2400" b="0" i="1" smtClean="0">
                            <a:latin typeface="Cambria Math" panose="02040503050406030204" pitchFamily="18" charset="0"/>
                            <a:ea typeface="Cambria Math" panose="02040503050406030204" pitchFamily="18" charset="0"/>
                          </a:rPr>
                          <m:t>𝑄</m:t>
                        </m:r>
                      </m:num>
                      <m:den>
                        <m:sSub>
                          <m:sSubPr>
                            <m:ctrlPr>
                              <a:rPr lang="en-IN" sz="2400" b="0" i="1" smtClean="0">
                                <a:latin typeface="Cambria Math" panose="02040503050406030204" pitchFamily="18" charset="0"/>
                                <a:ea typeface="Cambria Math" panose="02040503050406030204" pitchFamily="18" charset="0"/>
                              </a:rPr>
                            </m:ctrlPr>
                          </m:sSubPr>
                          <m:e>
                            <m:r>
                              <a:rPr lang="en-IN" sz="2400" b="0" i="1" smtClean="0">
                                <a:latin typeface="Cambria Math" panose="02040503050406030204" pitchFamily="18" charset="0"/>
                                <a:ea typeface="Cambria Math" panose="02040503050406030204" pitchFamily="18" charset="0"/>
                              </a:rPr>
                              <m:t>𝑇</m:t>
                            </m:r>
                          </m:e>
                          <m:sub>
                            <m:r>
                              <a:rPr lang="en-IN" sz="2400" b="0" i="1" smtClean="0">
                                <a:latin typeface="Cambria Math" panose="02040503050406030204" pitchFamily="18" charset="0"/>
                                <a:ea typeface="Cambria Math" panose="02040503050406030204" pitchFamily="18" charset="0"/>
                              </a:rPr>
                              <m:t>0</m:t>
                            </m:r>
                          </m:sub>
                        </m:sSub>
                      </m:den>
                    </m:f>
                  </m:oMath>
                </a14:m>
                <a:r>
                  <a:rPr lang="en-US" sz="2400" dirty="0"/>
                  <a:t> </a:t>
                </a:r>
              </a:p>
              <a:p>
                <a:r>
                  <a:rPr lang="en-US" sz="2400" dirty="0"/>
                  <a:t>Volume Reservoir:</a:t>
                </a:r>
              </a:p>
              <a:p>
                <a:pPr marL="0" indent="0">
                  <a:buNone/>
                </a:pPr>
                <a14:m>
                  <m:oMathPara xmlns:m="http://schemas.openxmlformats.org/officeDocument/2006/math">
                    <m:oMath>
                      <m:r>
                        <a:rPr lang="en-US" sz="2400" i="1" smtClean="0">
                          <a:latin typeface="Cambria Math" panose="02040503050406030204" pitchFamily="18" charset="0"/>
                          <a:ea typeface="Cambria Math" panose="02040503050406030204" pitchFamily="18" charset="0"/>
                        </a:rPr>
                        <m:t>∆</m:t>
                      </m:r>
                      <m:sSub>
                        <m:sSubPr>
                          <m:ctrlPr>
                            <a:rPr lang="en-IN" sz="2400" b="0" i="1" smtClean="0">
                              <a:latin typeface="Cambria Math" panose="02040503050406030204" pitchFamily="18" charset="0"/>
                              <a:ea typeface="Cambria Math" panose="02040503050406030204" pitchFamily="18" charset="0"/>
                            </a:rPr>
                          </m:ctrlPr>
                        </m:sSubPr>
                        <m:e>
                          <m:r>
                            <a:rPr lang="en-IN" sz="2400" b="0" i="1" smtClean="0">
                              <a:latin typeface="Cambria Math" panose="02040503050406030204" pitchFamily="18" charset="0"/>
                              <a:ea typeface="Cambria Math" panose="02040503050406030204" pitchFamily="18" charset="0"/>
                            </a:rPr>
                            <m:t>𝑉</m:t>
                          </m:r>
                        </m:e>
                        <m:sub>
                          <m:r>
                            <a:rPr lang="en-IN" sz="2400" b="0" i="1" smtClean="0">
                              <a:latin typeface="Cambria Math" panose="02040503050406030204" pitchFamily="18" charset="0"/>
                              <a:ea typeface="Cambria Math" panose="02040503050406030204" pitchFamily="18" charset="0"/>
                            </a:rPr>
                            <m:t>0</m:t>
                          </m:r>
                        </m:sub>
                      </m:sSub>
                      <m:r>
                        <a:rPr lang="en-IN" sz="2400" b="0" i="1" smtClean="0">
                          <a:latin typeface="Cambria Math" panose="02040503050406030204" pitchFamily="18" charset="0"/>
                          <a:ea typeface="Cambria Math" panose="02040503050406030204" pitchFamily="18" charset="0"/>
                        </a:rPr>
                        <m:t>=−</m:t>
                      </m:r>
                      <m:d>
                        <m:dPr>
                          <m:ctrlPr>
                            <a:rPr lang="en-IN" sz="2400" b="0" i="1" smtClean="0">
                              <a:latin typeface="Cambria Math" panose="02040503050406030204" pitchFamily="18" charset="0"/>
                              <a:ea typeface="Cambria Math" panose="02040503050406030204" pitchFamily="18" charset="0"/>
                            </a:rPr>
                          </m:ctrlPr>
                        </m:dPr>
                        <m:e>
                          <m:sSub>
                            <m:sSubPr>
                              <m:ctrlPr>
                                <a:rPr lang="en-IN" sz="2400" b="0" i="1" smtClean="0">
                                  <a:latin typeface="Cambria Math" panose="02040503050406030204" pitchFamily="18" charset="0"/>
                                  <a:ea typeface="Cambria Math" panose="02040503050406030204" pitchFamily="18" charset="0"/>
                                </a:rPr>
                              </m:ctrlPr>
                            </m:sSubPr>
                            <m:e>
                              <m:r>
                                <a:rPr lang="en-IN" sz="2400" b="0" i="1" smtClean="0">
                                  <a:latin typeface="Cambria Math" panose="02040503050406030204" pitchFamily="18" charset="0"/>
                                  <a:ea typeface="Cambria Math" panose="02040503050406030204" pitchFamily="18" charset="0"/>
                                </a:rPr>
                                <m:t>𝑉</m:t>
                              </m:r>
                            </m:e>
                            <m:sub>
                              <m:r>
                                <a:rPr lang="en-IN" sz="2400" b="0" i="1" smtClean="0">
                                  <a:latin typeface="Cambria Math" panose="02040503050406030204" pitchFamily="18" charset="0"/>
                                  <a:ea typeface="Cambria Math" panose="02040503050406030204" pitchFamily="18" charset="0"/>
                                </a:rPr>
                                <m:t>2</m:t>
                              </m:r>
                            </m:sub>
                          </m:sSub>
                          <m:r>
                            <a:rPr lang="en-IN" sz="2400" b="0" i="1" smtClean="0">
                              <a:latin typeface="Cambria Math" panose="02040503050406030204" pitchFamily="18" charset="0"/>
                              <a:ea typeface="Cambria Math" panose="02040503050406030204" pitchFamily="18" charset="0"/>
                            </a:rPr>
                            <m:t>−</m:t>
                          </m:r>
                          <m:sSub>
                            <m:sSubPr>
                              <m:ctrlPr>
                                <a:rPr lang="en-IN" sz="2400" b="0" i="1" smtClean="0">
                                  <a:latin typeface="Cambria Math" panose="02040503050406030204" pitchFamily="18" charset="0"/>
                                  <a:ea typeface="Cambria Math" panose="02040503050406030204" pitchFamily="18" charset="0"/>
                                </a:rPr>
                              </m:ctrlPr>
                            </m:sSubPr>
                            <m:e>
                              <m:r>
                                <a:rPr lang="en-IN" sz="2400" b="0" i="1" smtClean="0">
                                  <a:latin typeface="Cambria Math" panose="02040503050406030204" pitchFamily="18" charset="0"/>
                                  <a:ea typeface="Cambria Math" panose="02040503050406030204" pitchFamily="18" charset="0"/>
                                </a:rPr>
                                <m:t>𝑉</m:t>
                              </m:r>
                            </m:e>
                            <m:sub>
                              <m:r>
                                <a:rPr lang="en-IN" sz="2400" b="0" i="1" smtClean="0">
                                  <a:latin typeface="Cambria Math" panose="02040503050406030204" pitchFamily="18" charset="0"/>
                                  <a:ea typeface="Cambria Math" panose="02040503050406030204" pitchFamily="18" charset="0"/>
                                </a:rPr>
                                <m:t>1</m:t>
                              </m:r>
                            </m:sub>
                          </m:sSub>
                        </m:e>
                      </m:d>
                    </m:oMath>
                  </m:oMathPara>
                </a14:m>
                <a:endParaRPr lang="en-IN" sz="2400" b="0" dirty="0">
                  <a:ea typeface="Cambria Math" panose="02040503050406030204" pitchFamily="18" charset="0"/>
                </a:endParaRPr>
              </a:p>
              <a:p>
                <a:pPr marL="0" indent="0">
                  <a:buNone/>
                </a:pPr>
                <a14:m>
                  <m:oMathPara xmlns:m="http://schemas.openxmlformats.org/officeDocument/2006/math">
                    <m:oMath>
                      <m:r>
                        <a:rPr lang="en-US" sz="2400" i="1" smtClean="0">
                          <a:latin typeface="Cambria Math" panose="02040503050406030204" pitchFamily="18" charset="0"/>
                          <a:ea typeface="Cambria Math" panose="02040503050406030204" pitchFamily="18" charset="0"/>
                        </a:rPr>
                        <m:t>∆</m:t>
                      </m:r>
                      <m:sSub>
                        <m:sSubPr>
                          <m:ctrlPr>
                            <a:rPr lang="en-IN" sz="2400" b="0" i="1" smtClean="0">
                              <a:latin typeface="Cambria Math" panose="02040503050406030204" pitchFamily="18" charset="0"/>
                              <a:ea typeface="Cambria Math" panose="02040503050406030204" pitchFamily="18" charset="0"/>
                            </a:rPr>
                          </m:ctrlPr>
                        </m:sSubPr>
                        <m:e>
                          <m:r>
                            <a:rPr lang="en-IN" sz="2400" b="0" i="1" smtClean="0">
                              <a:latin typeface="Cambria Math" panose="02040503050406030204" pitchFamily="18" charset="0"/>
                              <a:ea typeface="Cambria Math" panose="02040503050406030204" pitchFamily="18" charset="0"/>
                            </a:rPr>
                            <m:t>𝑈</m:t>
                          </m:r>
                        </m:e>
                        <m:sub>
                          <m:r>
                            <a:rPr lang="en-IN" sz="2400" b="0" i="1" smtClean="0">
                              <a:latin typeface="Cambria Math" panose="02040503050406030204" pitchFamily="18" charset="0"/>
                              <a:ea typeface="Cambria Math" panose="02040503050406030204" pitchFamily="18" charset="0"/>
                            </a:rPr>
                            <m:t>0</m:t>
                          </m:r>
                        </m:sub>
                      </m:sSub>
                      <m:r>
                        <a:rPr lang="en-IN" sz="2400" b="0" i="1" smtClean="0">
                          <a:latin typeface="Cambria Math" panose="02040503050406030204" pitchFamily="18" charset="0"/>
                          <a:ea typeface="Cambria Math" panose="02040503050406030204" pitchFamily="18" charset="0"/>
                        </a:rPr>
                        <m:t>=0</m:t>
                      </m:r>
                    </m:oMath>
                  </m:oMathPara>
                </a14:m>
                <a:endParaRPr lang="en-US" sz="2400" dirty="0"/>
              </a:p>
              <a:p>
                <a:pPr marL="0" indent="0">
                  <a:buNone/>
                </a:pPr>
                <a14:m>
                  <m:oMathPara xmlns:m="http://schemas.openxmlformats.org/officeDocument/2006/math">
                    <m:oMath>
                      <m:r>
                        <a:rPr lang="en-US" sz="2400" i="1" smtClean="0">
                          <a:latin typeface="Cambria Math" panose="02040503050406030204" pitchFamily="18" charset="0"/>
                          <a:ea typeface="Cambria Math" panose="02040503050406030204" pitchFamily="18" charset="0"/>
                        </a:rPr>
                        <m:t>∆</m:t>
                      </m:r>
                      <m:sSub>
                        <m:sSubPr>
                          <m:ctrlPr>
                            <a:rPr lang="en-IN" sz="2400" b="0" i="1" smtClean="0">
                              <a:latin typeface="Cambria Math" panose="02040503050406030204" pitchFamily="18" charset="0"/>
                              <a:ea typeface="Cambria Math" panose="02040503050406030204" pitchFamily="18" charset="0"/>
                            </a:rPr>
                          </m:ctrlPr>
                        </m:sSubPr>
                        <m:e>
                          <m:r>
                            <a:rPr lang="en-IN" sz="2400" b="0" i="1" smtClean="0">
                              <a:latin typeface="Cambria Math" panose="02040503050406030204" pitchFamily="18" charset="0"/>
                              <a:ea typeface="Cambria Math" panose="02040503050406030204" pitchFamily="18" charset="0"/>
                            </a:rPr>
                            <m:t>𝑆</m:t>
                          </m:r>
                        </m:e>
                        <m:sub>
                          <m:r>
                            <a:rPr lang="en-IN" sz="2400" b="0" i="1" smtClean="0">
                              <a:latin typeface="Cambria Math" panose="02040503050406030204" pitchFamily="18" charset="0"/>
                              <a:ea typeface="Cambria Math" panose="02040503050406030204" pitchFamily="18" charset="0"/>
                            </a:rPr>
                            <m:t>0</m:t>
                          </m:r>
                        </m:sub>
                      </m:sSub>
                      <m:r>
                        <a:rPr lang="en-IN" sz="2400" b="0" i="1" smtClean="0">
                          <a:latin typeface="Cambria Math" panose="02040503050406030204" pitchFamily="18" charset="0"/>
                          <a:ea typeface="Cambria Math" panose="02040503050406030204" pitchFamily="18" charset="0"/>
                        </a:rPr>
                        <m:t>=0</m:t>
                      </m:r>
                    </m:oMath>
                  </m:oMathPara>
                </a14:m>
                <a:endParaRPr lang="en-US" sz="2400" dirty="0"/>
              </a:p>
              <a:p>
                <a:pPr marL="0" indent="0">
                  <a:buNone/>
                </a:pPr>
                <a14:m>
                  <m:oMathPara xmlns:m="http://schemas.openxmlformats.org/officeDocument/2006/math">
                    <m:oMath>
                      <m:sSub>
                        <m:sSubPr>
                          <m:ctrlPr>
                            <a:rPr lang="en-IN" sz="2400" b="0" i="1" smtClean="0">
                              <a:latin typeface="Cambria Math" panose="02040503050406030204" pitchFamily="18" charset="0"/>
                            </a:rPr>
                          </m:ctrlPr>
                        </m:sSubPr>
                        <m:e>
                          <m:r>
                            <a:rPr lang="en-IN" sz="2400" b="0" i="1" smtClean="0">
                              <a:latin typeface="Cambria Math" panose="02040503050406030204" pitchFamily="18" charset="0"/>
                            </a:rPr>
                            <m:t>𝑊</m:t>
                          </m:r>
                        </m:e>
                        <m:sub>
                          <m:r>
                            <a:rPr lang="en-IN" sz="2400" b="0" i="1" smtClean="0">
                              <a:latin typeface="Cambria Math" panose="02040503050406030204" pitchFamily="18" charset="0"/>
                            </a:rPr>
                            <m:t>0</m:t>
                          </m:r>
                        </m:sub>
                      </m:sSub>
                      <m:r>
                        <a:rPr lang="en-IN" sz="2400" b="0" i="1" smtClean="0">
                          <a:latin typeface="Cambria Math" panose="02040503050406030204" pitchFamily="18" charset="0"/>
                        </a:rPr>
                        <m:t>=</m:t>
                      </m:r>
                      <m:sSub>
                        <m:sSubPr>
                          <m:ctrlPr>
                            <a:rPr lang="en-IN" sz="2400" b="0" i="1" smtClean="0">
                              <a:latin typeface="Cambria Math" panose="02040503050406030204" pitchFamily="18" charset="0"/>
                            </a:rPr>
                          </m:ctrlPr>
                        </m:sSubPr>
                        <m:e>
                          <m:r>
                            <a:rPr lang="en-IN" sz="2400" b="0" i="1" smtClean="0">
                              <a:latin typeface="Cambria Math" panose="02040503050406030204" pitchFamily="18" charset="0"/>
                            </a:rPr>
                            <m:t>𝑝</m:t>
                          </m:r>
                        </m:e>
                        <m:sub>
                          <m:r>
                            <a:rPr lang="en-IN" sz="2400" b="0" i="1" smtClean="0">
                              <a:latin typeface="Cambria Math" panose="02040503050406030204" pitchFamily="18" charset="0"/>
                            </a:rPr>
                            <m:t>0</m:t>
                          </m:r>
                        </m:sub>
                      </m:sSub>
                      <m:d>
                        <m:dPr>
                          <m:ctrlPr>
                            <a:rPr lang="en-IN" sz="2400" b="0" i="1" smtClean="0">
                              <a:latin typeface="Cambria Math" panose="02040503050406030204" pitchFamily="18" charset="0"/>
                            </a:rPr>
                          </m:ctrlPr>
                        </m:dPr>
                        <m:e>
                          <m:sSub>
                            <m:sSubPr>
                              <m:ctrlPr>
                                <a:rPr lang="en-IN" sz="2400" b="0" i="1" smtClean="0">
                                  <a:latin typeface="Cambria Math" panose="02040503050406030204" pitchFamily="18" charset="0"/>
                                </a:rPr>
                              </m:ctrlPr>
                            </m:sSubPr>
                            <m:e>
                              <m:r>
                                <a:rPr lang="en-IN" sz="2400" b="0" i="1" smtClean="0">
                                  <a:latin typeface="Cambria Math" panose="02040503050406030204" pitchFamily="18" charset="0"/>
                                </a:rPr>
                                <m:t>𝑉</m:t>
                              </m:r>
                            </m:e>
                            <m:sub>
                              <m:r>
                                <a:rPr lang="en-IN" sz="2400" b="0" i="1" smtClean="0">
                                  <a:latin typeface="Cambria Math" panose="02040503050406030204" pitchFamily="18" charset="0"/>
                                </a:rPr>
                                <m:t>2</m:t>
                              </m:r>
                            </m:sub>
                          </m:sSub>
                          <m:r>
                            <a:rPr lang="en-IN" sz="2400" b="0" i="1" smtClean="0">
                              <a:latin typeface="Cambria Math" panose="02040503050406030204" pitchFamily="18" charset="0"/>
                            </a:rPr>
                            <m:t>−</m:t>
                          </m:r>
                          <m:sSub>
                            <m:sSubPr>
                              <m:ctrlPr>
                                <a:rPr lang="en-IN" sz="2400" b="0" i="1" smtClean="0">
                                  <a:latin typeface="Cambria Math" panose="02040503050406030204" pitchFamily="18" charset="0"/>
                                </a:rPr>
                              </m:ctrlPr>
                            </m:sSubPr>
                            <m:e>
                              <m:r>
                                <a:rPr lang="en-IN" sz="2400" b="0" i="1" smtClean="0">
                                  <a:latin typeface="Cambria Math" panose="02040503050406030204" pitchFamily="18" charset="0"/>
                                </a:rPr>
                                <m:t>𝑉</m:t>
                              </m:r>
                            </m:e>
                            <m:sub>
                              <m:r>
                                <a:rPr lang="en-IN" sz="2400" b="0" i="1" smtClean="0">
                                  <a:latin typeface="Cambria Math" panose="02040503050406030204" pitchFamily="18" charset="0"/>
                                </a:rPr>
                                <m:t>1</m:t>
                              </m:r>
                            </m:sub>
                          </m:sSub>
                        </m:e>
                      </m:d>
                    </m:oMath>
                  </m:oMathPara>
                </a14:m>
                <a:endParaRPr lang="en-US" sz="2400" dirty="0"/>
              </a:p>
              <a:p>
                <a:endParaRPr lang="en-US" sz="2400" dirty="0"/>
              </a:p>
            </p:txBody>
          </p:sp>
        </mc:Choice>
        <mc:Fallback xmlns="">
          <p:sp>
            <p:nvSpPr>
              <p:cNvPr id="3" name="Content Placeholder 2">
                <a:extLst>
                  <a:ext uri="{FF2B5EF4-FFF2-40B4-BE49-F238E27FC236}">
                    <a16:creationId xmlns:a16="http://schemas.microsoft.com/office/drawing/2014/main" id="{951C13FC-4B1F-AE4E-DA25-A30AE4B230D6}"/>
                  </a:ext>
                </a:extLst>
              </p:cNvPr>
              <p:cNvSpPr>
                <a:spLocks noGrp="1" noRot="1" noChangeAspect="1" noMove="1" noResize="1" noEditPoints="1" noAdjustHandles="1" noChangeArrowheads="1" noChangeShapeType="1" noTextEdit="1"/>
              </p:cNvSpPr>
              <p:nvPr>
                <p:ph idx="1"/>
              </p:nvPr>
            </p:nvSpPr>
            <p:spPr>
              <a:xfrm>
                <a:off x="588038" y="1256916"/>
                <a:ext cx="8153400" cy="5143884"/>
              </a:xfrm>
              <a:blipFill>
                <a:blip r:embed="rId2"/>
                <a:stretch>
                  <a:fillRect l="-972" t="-948" r="-897"/>
                </a:stretch>
              </a:blipFill>
            </p:spPr>
            <p:txBody>
              <a:bodyPr/>
              <a:lstStyle/>
              <a:p>
                <a:r>
                  <a:rPr lang="en-IN">
                    <a:noFill/>
                  </a:rPr>
                  <a:t> </a:t>
                </a:r>
              </a:p>
            </p:txBody>
          </p:sp>
        </mc:Fallback>
      </mc:AlternateContent>
      <p:grpSp>
        <p:nvGrpSpPr>
          <p:cNvPr id="4" name="Group 38">
            <a:extLst>
              <a:ext uri="{FF2B5EF4-FFF2-40B4-BE49-F238E27FC236}">
                <a16:creationId xmlns:a16="http://schemas.microsoft.com/office/drawing/2014/main" id="{3FBD44F4-7902-B379-35DD-02AC72F07F9C}"/>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7B06AA78-C03F-489A-59B1-972642B5B47F}"/>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C5A524B2-F8D6-2908-30D3-0447AEC6670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4FFC8739-56B0-E40E-2B57-CCC2B5B61B56}"/>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6AB0DE6C-9CB6-1410-7A17-284F465521E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38E598F5-58E4-0475-BFE6-72C3E8A5F9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86028AE0-D354-97CE-D4DF-48B90F6ACEB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C3C57EB4-5DD5-9A52-07CD-8153D82B3EB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9388BEF-2030-7260-BA0B-C7038F7C2FA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FCFFF317-743D-E71E-758F-776AB9B26D87}"/>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F5E242C6-11A2-F5F5-6268-B8B8E0A5221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9EA1AFBD-6F88-9C72-86EB-B50F1D7ADA2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556DE80E-B7B1-D27A-4ADD-2E3E847499B9}"/>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4180D93E-89CE-553F-31B0-9A3D652D42B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C7A251FF-838B-F98E-E92C-DEA6E5A83A3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402EA52-03BE-845E-4796-759BAA65568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EF61905-9DE5-BCD6-DFAE-FCF4C58DE3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50656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dissolv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dissolv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773B7-6F68-7B8E-1363-231B55AC10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92773A-D141-83E1-21B0-7BAC800DA509}"/>
              </a:ext>
            </a:extLst>
          </p:cNvPr>
          <p:cNvSpPr>
            <a:spLocks noGrp="1"/>
          </p:cNvSpPr>
          <p:nvPr>
            <p:ph type="title"/>
          </p:nvPr>
        </p:nvSpPr>
        <p:spPr>
          <a:xfrm>
            <a:off x="499970" y="229335"/>
            <a:ext cx="6992168" cy="765937"/>
          </a:xfrm>
        </p:spPr>
        <p:txBody>
          <a:bodyPr/>
          <a:lstStyle/>
          <a:p>
            <a:r>
              <a:rPr lang="en-US" sz="2800" dirty="0"/>
              <a:t>Results of Interactions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697A2D6-66D7-050A-5EC0-7D058E47EC13}"/>
                  </a:ext>
                </a:extLst>
              </p:cNvPr>
              <p:cNvSpPr>
                <a:spLocks noGrp="1"/>
              </p:cNvSpPr>
              <p:nvPr>
                <p:ph idx="1"/>
              </p:nvPr>
            </p:nvSpPr>
            <p:spPr>
              <a:xfrm>
                <a:off x="508794" y="1407228"/>
                <a:ext cx="8153400" cy="4754563"/>
              </a:xfrm>
            </p:spPr>
            <p:txBody>
              <a:bodyPr/>
              <a:lstStyle/>
              <a:p>
                <a:r>
                  <a:rPr lang="en-IN" sz="2400" dirty="0"/>
                  <a:t>The mass reservoir is important for open system only.</a:t>
                </a:r>
              </a:p>
              <a:p>
                <a:r>
                  <a:rPr lang="en-IN" sz="2400" dirty="0"/>
                  <a:t>In all interactions, the system proper is capable of producing or consuming a quantity of work </a:t>
                </a:r>
                <a:r>
                  <a:rPr lang="en-IN" sz="2400" i="1" dirty="0"/>
                  <a:t>W.</a:t>
                </a:r>
              </a:p>
              <a:p>
                <a:r>
                  <a:rPr lang="en-IN" sz="2400" i="1" dirty="0"/>
                  <a:t>W</a:t>
                </a:r>
                <a:r>
                  <a:rPr lang="en-IN" sz="2400" dirty="0"/>
                  <a:t> can either be exploited for the attainment of our economic goals or must be paid for if W &lt; 0.</a:t>
                </a:r>
              </a:p>
              <a:p>
                <a:r>
                  <a:rPr lang="en-US" sz="2400" dirty="0"/>
                  <a:t>How ever </a:t>
                </a:r>
                <a14:m>
                  <m:oMath xmlns:m="http://schemas.openxmlformats.org/officeDocument/2006/math">
                    <m:sSub>
                      <m:sSubPr>
                        <m:ctrlPr>
                          <a:rPr lang="en-IN" sz="2400" b="0" i="1" smtClean="0">
                            <a:latin typeface="Cambria Math" panose="02040503050406030204" pitchFamily="18" charset="0"/>
                          </a:rPr>
                        </m:ctrlPr>
                      </m:sSubPr>
                      <m:e>
                        <m:r>
                          <a:rPr lang="en-IN" sz="2400" b="0" i="1" smtClean="0">
                            <a:latin typeface="Cambria Math" panose="02040503050406030204" pitchFamily="18" charset="0"/>
                          </a:rPr>
                          <m:t>𝑊</m:t>
                        </m:r>
                      </m:e>
                      <m:sub>
                        <m:r>
                          <a:rPr lang="en-IN" sz="2400" b="0" i="1" smtClean="0">
                            <a:latin typeface="Cambria Math" panose="02040503050406030204" pitchFamily="18" charset="0"/>
                          </a:rPr>
                          <m:t>0</m:t>
                        </m:r>
                      </m:sub>
                    </m:sSub>
                  </m:oMath>
                </a14:m>
                <a:r>
                  <a:rPr lang="en-US" sz="2400" dirty="0"/>
                  <a:t> cannot be exploited or paid for.</a:t>
                </a:r>
              </a:p>
            </p:txBody>
          </p:sp>
        </mc:Choice>
        <mc:Fallback xmlns="">
          <p:sp>
            <p:nvSpPr>
              <p:cNvPr id="3" name="Content Placeholder 2">
                <a:extLst>
                  <a:ext uri="{FF2B5EF4-FFF2-40B4-BE49-F238E27FC236}">
                    <a16:creationId xmlns:a16="http://schemas.microsoft.com/office/drawing/2014/main" id="{7697A2D6-66D7-050A-5EC0-7D058E47EC13}"/>
                  </a:ext>
                </a:extLst>
              </p:cNvPr>
              <p:cNvSpPr>
                <a:spLocks noGrp="1" noRot="1" noChangeAspect="1" noMove="1" noResize="1" noEditPoints="1" noAdjustHandles="1" noChangeArrowheads="1" noChangeShapeType="1" noTextEdit="1"/>
              </p:cNvSpPr>
              <p:nvPr>
                <p:ph idx="1"/>
              </p:nvPr>
            </p:nvSpPr>
            <p:spPr>
              <a:xfrm>
                <a:off x="508794" y="1407228"/>
                <a:ext cx="8153400" cy="4754563"/>
              </a:xfrm>
              <a:blipFill>
                <a:blip r:embed="rId2"/>
                <a:stretch>
                  <a:fillRect l="-972" t="-1026"/>
                </a:stretch>
              </a:blipFill>
            </p:spPr>
            <p:txBody>
              <a:bodyPr/>
              <a:lstStyle/>
              <a:p>
                <a:r>
                  <a:rPr lang="en-IN">
                    <a:noFill/>
                  </a:rPr>
                  <a:t> </a:t>
                </a:r>
              </a:p>
            </p:txBody>
          </p:sp>
        </mc:Fallback>
      </mc:AlternateContent>
      <p:grpSp>
        <p:nvGrpSpPr>
          <p:cNvPr id="4" name="Group 38">
            <a:extLst>
              <a:ext uri="{FF2B5EF4-FFF2-40B4-BE49-F238E27FC236}">
                <a16:creationId xmlns:a16="http://schemas.microsoft.com/office/drawing/2014/main" id="{05F2AA36-F238-89DC-7A9E-5BE527A2B1D9}"/>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992FE6EB-8C0C-1AB5-0620-2CA25B06E515}"/>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7265652A-544F-A114-3CC1-FD20A60BF41B}"/>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815679F4-ABA6-9363-07C6-9C43C289BC9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3E1F9D70-DF76-6F69-B63F-C9558FB453C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D3B63928-77B6-114E-6621-D0733E27DB6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1E4EB223-D1B4-9865-7E82-787A7DA35F65}"/>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13C52950-5F06-863B-025B-81E6DE1C0CA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C330C91-FA91-BC2C-08DA-FE9231D2EAA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23FC7F6-106F-15AA-1AF0-E198AE53AD65}"/>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5931E3EE-B672-FE4A-8A85-EED6A5F1534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0C3ECE7D-C18D-951F-0754-DB816175B33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243C02B7-38EF-2E97-C2C2-9C902B56EE2F}"/>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3C87C02A-2D4D-5BF2-327A-1CC68280270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F2B9883B-F43F-9F50-01BF-9FEB1F4CDAF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F11CCEB-A127-7A92-08E2-0A25182DD47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A1F3225C-D2AB-EBF5-7976-C32A5DF7F7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54404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953DE-A58E-6458-90F1-138B531057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F8BB3C-7CDF-5DEE-209E-2B63759FA30B}"/>
              </a:ext>
            </a:extLst>
          </p:cNvPr>
          <p:cNvSpPr>
            <a:spLocks noGrp="1"/>
          </p:cNvSpPr>
          <p:nvPr>
            <p:ph type="title"/>
          </p:nvPr>
        </p:nvSpPr>
        <p:spPr>
          <a:xfrm>
            <a:off x="499970" y="229335"/>
            <a:ext cx="6992168" cy="765937"/>
          </a:xfrm>
        </p:spPr>
        <p:txBody>
          <a:bodyPr/>
          <a:lstStyle/>
          <a:p>
            <a:r>
              <a:rPr lang="en-IN" sz="2800" dirty="0"/>
              <a:t>MAN-MADE SYSTEMS</a:t>
            </a:r>
            <a:endParaRPr lang="en-US" sz="2800" dirty="0"/>
          </a:p>
        </p:txBody>
      </p:sp>
      <p:sp>
        <p:nvSpPr>
          <p:cNvPr id="3" name="Content Placeholder 2">
            <a:extLst>
              <a:ext uri="{FF2B5EF4-FFF2-40B4-BE49-F238E27FC236}">
                <a16:creationId xmlns:a16="http://schemas.microsoft.com/office/drawing/2014/main" id="{FF49BF59-0773-70E5-3E9F-699704030BDA}"/>
              </a:ext>
            </a:extLst>
          </p:cNvPr>
          <p:cNvSpPr>
            <a:spLocks noGrp="1"/>
          </p:cNvSpPr>
          <p:nvPr>
            <p:ph idx="1"/>
          </p:nvPr>
        </p:nvSpPr>
        <p:spPr>
          <a:xfrm>
            <a:off x="405724" y="1201607"/>
            <a:ext cx="8585876" cy="2441509"/>
          </a:xfrm>
        </p:spPr>
        <p:txBody>
          <a:bodyPr/>
          <a:lstStyle/>
          <a:p>
            <a:r>
              <a:rPr lang="en-IN" sz="2400" dirty="0"/>
              <a:t>From a practical point of view, all thermodynamic systems are considered as  prime movers </a:t>
            </a:r>
            <a:r>
              <a:rPr lang="en-IN" sz="2400" i="1" dirty="0"/>
              <a:t>P</a:t>
            </a:r>
            <a:r>
              <a:rPr lang="en-IN" sz="2400" dirty="0"/>
              <a:t> characterized by </a:t>
            </a:r>
            <a:r>
              <a:rPr lang="en-IN" sz="2400" i="1" dirty="0"/>
              <a:t>W &gt; 0</a:t>
            </a:r>
            <a:r>
              <a:rPr lang="en-IN" sz="2400" dirty="0"/>
              <a:t>.</a:t>
            </a:r>
          </a:p>
          <a:p>
            <a:r>
              <a:rPr lang="en-IN" sz="2400" dirty="0"/>
              <a:t>The receivers </a:t>
            </a:r>
            <a:r>
              <a:rPr lang="en-IN" sz="2400" i="1" dirty="0"/>
              <a:t>R</a:t>
            </a:r>
            <a:r>
              <a:rPr lang="en-IN" sz="2400" dirty="0"/>
              <a:t> characterized by </a:t>
            </a:r>
            <a:r>
              <a:rPr lang="en-IN" sz="2400" i="1" dirty="0"/>
              <a:t>W &lt; 0</a:t>
            </a:r>
            <a:r>
              <a:rPr lang="en-IN" sz="2400" dirty="0"/>
              <a:t>. </a:t>
            </a:r>
          </a:p>
          <a:p>
            <a:r>
              <a:rPr lang="en-IN" sz="2400" dirty="0"/>
              <a:t>The latter consume work to effect a change in state. </a:t>
            </a:r>
          </a:p>
          <a:p>
            <a:r>
              <a:rPr lang="en-IN" sz="2400" dirty="0"/>
              <a:t>Two  classes of systems: closed systems (CL) and flow systems (FL)</a:t>
            </a:r>
          </a:p>
        </p:txBody>
      </p:sp>
      <p:grpSp>
        <p:nvGrpSpPr>
          <p:cNvPr id="4" name="Group 38">
            <a:extLst>
              <a:ext uri="{FF2B5EF4-FFF2-40B4-BE49-F238E27FC236}">
                <a16:creationId xmlns:a16="http://schemas.microsoft.com/office/drawing/2014/main" id="{58C0A503-2C0D-F5BC-4429-660CE591B2FE}"/>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1D6B134-E84F-38AE-648E-6B4E21514592}"/>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33337FBB-4633-35BE-0FAE-449649D361E4}"/>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19F8C77F-093A-4B3F-2372-7FE8497A3D2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8532B2F-1B4C-55E7-0455-F3ED4221D7A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3063095F-1C8B-659E-C18D-8956FFA4784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02060B0B-E714-C9D7-41A6-E3745D149629}"/>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F528D8E3-34A0-A1D4-FA24-0E8FF447783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F7B090AF-5F55-CC54-929F-F702080837F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6DF419F-33BC-9214-767E-5D0792059B88}"/>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F40E8F19-4847-A256-8988-FB0610FD5D7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335A261A-CAAD-892A-D7AD-6EF5FE11117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4E3EF92C-24CC-D5F8-65EE-A313CADC6098}"/>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15F0D0AC-F938-C2E8-7564-8B007EE5232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D9292E0B-FA57-1D35-8ECB-F8F9F8A8074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9D71C93C-03D2-9603-4AEB-D4BD4DF9E74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72804E1-73C1-F316-58F6-9DBCEC5073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descr="The image depicts a diagram illustrating the transitions between two energy states, n1,j and n2,k, with respective quantum numbers H1,S1 and H2,S2, and includes an arrow indicating the flow of energy or an interaction.&#10;&#10;AI-generated content may be incorrect.">
            <a:extLst>
              <a:ext uri="{FF2B5EF4-FFF2-40B4-BE49-F238E27FC236}">
                <a16:creationId xmlns:a16="http://schemas.microsoft.com/office/drawing/2014/main" id="{D901EA9C-317D-BECC-3679-512A6EC8244F}"/>
              </a:ext>
            </a:extLst>
          </p:cNvPr>
          <p:cNvPicPr>
            <a:picLocks noChangeAspect="1"/>
          </p:cNvPicPr>
          <p:nvPr/>
        </p:nvPicPr>
        <p:blipFill>
          <a:blip r:embed="rId3"/>
          <a:stretch>
            <a:fillRect/>
          </a:stretch>
        </p:blipFill>
        <p:spPr>
          <a:xfrm>
            <a:off x="5453682" y="3306959"/>
            <a:ext cx="3101780" cy="3439717"/>
          </a:xfrm>
          <a:prstGeom prst="rect">
            <a:avLst/>
          </a:prstGeom>
        </p:spPr>
      </p:pic>
      <p:pic>
        <p:nvPicPr>
          <p:cNvPr id="28" name="Picture 27" descr="The image depicts a diagram illustrating a fluid system with a piston and a cylinder, where the movement of the piston is influenced by a force or pressure.&#10;&#10;AI-generated content may be incorrect.">
            <a:extLst>
              <a:ext uri="{FF2B5EF4-FFF2-40B4-BE49-F238E27FC236}">
                <a16:creationId xmlns:a16="http://schemas.microsoft.com/office/drawing/2014/main" id="{A790BEAF-8400-9718-FA28-48BC3C695967}"/>
              </a:ext>
            </a:extLst>
          </p:cNvPr>
          <p:cNvPicPr>
            <a:picLocks noChangeAspect="1"/>
          </p:cNvPicPr>
          <p:nvPr/>
        </p:nvPicPr>
        <p:blipFill>
          <a:blip r:embed="rId4"/>
          <a:stretch>
            <a:fillRect/>
          </a:stretch>
        </p:blipFill>
        <p:spPr>
          <a:xfrm>
            <a:off x="1815712" y="3631394"/>
            <a:ext cx="2650661" cy="2610193"/>
          </a:xfrm>
          <a:prstGeom prst="rect">
            <a:avLst/>
          </a:prstGeom>
        </p:spPr>
      </p:pic>
    </p:spTree>
    <p:extLst>
      <p:ext uri="{BB962C8B-B14F-4D97-AF65-F5344CB8AC3E}">
        <p14:creationId xmlns:p14="http://schemas.microsoft.com/office/powerpoint/2010/main" val="241131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circle(in)">
                                      <p:cBhvr>
                                        <p:cTn id="27" dur="1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circle(in)">
                                      <p:cBhvr>
                                        <p:cTn id="32" dur="1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B188E-8D15-E883-D0F3-8CF69C6C02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1AE05F-A97C-8B6E-194B-DC4FB80B471F}"/>
              </a:ext>
            </a:extLst>
          </p:cNvPr>
          <p:cNvSpPr>
            <a:spLocks noGrp="1"/>
          </p:cNvSpPr>
          <p:nvPr>
            <p:ph type="title"/>
          </p:nvPr>
        </p:nvSpPr>
        <p:spPr>
          <a:xfrm>
            <a:off x="499970" y="229335"/>
            <a:ext cx="6992168" cy="765937"/>
          </a:xfrm>
        </p:spPr>
        <p:txBody>
          <a:bodyPr/>
          <a:lstStyle/>
          <a:p>
            <a:r>
              <a:rPr lang="en-IN" sz="2800" dirty="0"/>
              <a:t>MAN-MADE SYSTEMS</a:t>
            </a:r>
            <a:endParaRPr lang="en-US" sz="2800" dirty="0"/>
          </a:p>
        </p:txBody>
      </p:sp>
      <p:grpSp>
        <p:nvGrpSpPr>
          <p:cNvPr id="4" name="Group 38">
            <a:extLst>
              <a:ext uri="{FF2B5EF4-FFF2-40B4-BE49-F238E27FC236}">
                <a16:creationId xmlns:a16="http://schemas.microsoft.com/office/drawing/2014/main" id="{D3ED068D-782F-D2D0-5CA1-EF5507154E7C}"/>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E750AE32-441E-E38F-138D-09E57CCE5639}"/>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32E36FD8-635D-3CB9-7D83-322657DCC878}"/>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1D21B3D7-2176-FC38-32BA-5A3140AEE192}"/>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F268F0C7-137B-3929-F9FB-1011BD2E201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F25E0E4-7101-BB25-7308-46BAE48310B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847E9138-CDEC-AD34-CF87-CD2F52CBB5C3}"/>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FB2D2C26-6C48-1377-D774-3EE4C59777A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ED0626D-43E8-9935-35AE-AD95D787308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C2A3019-1B62-E306-6735-2AA6E32239CC}"/>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F4B87355-E5DA-30A8-25E8-30A550C98E3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176E669A-45A0-3452-38D1-89E85E222B9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4EE3C3D3-949E-4252-F4E0-32D27B586122}"/>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73D9F5AD-FD9F-D23A-829A-BFCB16D7B9C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58221771-0A4B-7E3B-B4D5-6CCE880EE32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7117A6D-346F-B500-4157-1A1ABCDB1C0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8FF675DB-7575-158D-7C1A-C502E8BCF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descr="The image depicts a diagram illustrating the transitions between two energy states, n1,j and n2,k, with respective quantum numbers H1,S1 and H2,S2, and includes an arrow indicating the flow of energy or an interaction.&#10;&#10;AI-generated content may be incorrect.">
            <a:extLst>
              <a:ext uri="{FF2B5EF4-FFF2-40B4-BE49-F238E27FC236}">
                <a16:creationId xmlns:a16="http://schemas.microsoft.com/office/drawing/2014/main" id="{7C12EAC3-789C-7740-449C-0233913EBC23}"/>
              </a:ext>
            </a:extLst>
          </p:cNvPr>
          <p:cNvPicPr>
            <a:picLocks noChangeAspect="1"/>
          </p:cNvPicPr>
          <p:nvPr/>
        </p:nvPicPr>
        <p:blipFill>
          <a:blip r:embed="rId3"/>
          <a:stretch>
            <a:fillRect/>
          </a:stretch>
        </p:blipFill>
        <p:spPr>
          <a:xfrm>
            <a:off x="4572000" y="1167452"/>
            <a:ext cx="3101780" cy="3439717"/>
          </a:xfrm>
          <a:prstGeom prst="rect">
            <a:avLst/>
          </a:prstGeom>
        </p:spPr>
      </p:pic>
      <p:pic>
        <p:nvPicPr>
          <p:cNvPr id="28" name="Picture 27" descr="The image depicts a diagram illustrating a fluid system with a piston and a cylinder, where the movement of the piston is influenced by a force or pressure.&#10;&#10;AI-generated content may be incorrect.">
            <a:extLst>
              <a:ext uri="{FF2B5EF4-FFF2-40B4-BE49-F238E27FC236}">
                <a16:creationId xmlns:a16="http://schemas.microsoft.com/office/drawing/2014/main" id="{BD0B9C1A-AF69-CAC8-890D-7B68A6D693EA}"/>
              </a:ext>
            </a:extLst>
          </p:cNvPr>
          <p:cNvPicPr>
            <a:picLocks noChangeAspect="1"/>
          </p:cNvPicPr>
          <p:nvPr/>
        </p:nvPicPr>
        <p:blipFill>
          <a:blip r:embed="rId4"/>
          <a:stretch>
            <a:fillRect/>
          </a:stretch>
        </p:blipFill>
        <p:spPr>
          <a:xfrm>
            <a:off x="934030" y="1491887"/>
            <a:ext cx="2650661" cy="2610193"/>
          </a:xfrm>
          <a:prstGeom prst="rect">
            <a:avLst/>
          </a:prstGeom>
        </p:spPr>
      </p:pic>
      <p:sp>
        <p:nvSpPr>
          <p:cNvPr id="21" name="Content Placeholder 20">
            <a:extLst>
              <a:ext uri="{FF2B5EF4-FFF2-40B4-BE49-F238E27FC236}">
                <a16:creationId xmlns:a16="http://schemas.microsoft.com/office/drawing/2014/main" id="{D1778EE0-5CF5-C829-5A11-989C3C26DBA4}"/>
              </a:ext>
            </a:extLst>
          </p:cNvPr>
          <p:cNvSpPr>
            <a:spLocks noGrp="1"/>
          </p:cNvSpPr>
          <p:nvPr>
            <p:ph idx="1"/>
          </p:nvPr>
        </p:nvSpPr>
        <p:spPr>
          <a:xfrm>
            <a:off x="568228" y="5282450"/>
            <a:ext cx="7772400" cy="1084982"/>
          </a:xfrm>
        </p:spPr>
        <p:txBody>
          <a:bodyPr/>
          <a:lstStyle/>
          <a:p>
            <a:r>
              <a:rPr lang="en-IN" sz="2400" dirty="0"/>
              <a:t>The shaft represents that the system either produces usable work </a:t>
            </a:r>
            <a:r>
              <a:rPr lang="en-IN" sz="2400" i="1" dirty="0"/>
              <a:t>W</a:t>
            </a:r>
            <a:r>
              <a:rPr lang="en-IN" sz="2400" dirty="0"/>
              <a:t> or consumes it at some other system’s expense. </a:t>
            </a:r>
          </a:p>
        </p:txBody>
      </p:sp>
      <p:sp>
        <p:nvSpPr>
          <p:cNvPr id="23" name="TextBox 22">
            <a:extLst>
              <a:ext uri="{FF2B5EF4-FFF2-40B4-BE49-F238E27FC236}">
                <a16:creationId xmlns:a16="http://schemas.microsoft.com/office/drawing/2014/main" id="{6294C1A1-7DAD-9A1E-BAEA-118CEFDDBD12}"/>
              </a:ext>
            </a:extLst>
          </p:cNvPr>
          <p:cNvSpPr txBox="1"/>
          <p:nvPr/>
        </p:nvSpPr>
        <p:spPr>
          <a:xfrm>
            <a:off x="1752600" y="4220134"/>
            <a:ext cx="2021707" cy="461665"/>
          </a:xfrm>
          <a:prstGeom prst="rect">
            <a:avLst/>
          </a:prstGeom>
          <a:noFill/>
        </p:spPr>
        <p:txBody>
          <a:bodyPr wrap="none" rtlCol="0">
            <a:spAutoFit/>
          </a:bodyPr>
          <a:lstStyle/>
          <a:p>
            <a:r>
              <a:rPr lang="en-IN" dirty="0"/>
              <a:t>Closed System</a:t>
            </a:r>
          </a:p>
        </p:txBody>
      </p:sp>
      <p:sp>
        <p:nvSpPr>
          <p:cNvPr id="25" name="TextBox 24">
            <a:extLst>
              <a:ext uri="{FF2B5EF4-FFF2-40B4-BE49-F238E27FC236}">
                <a16:creationId xmlns:a16="http://schemas.microsoft.com/office/drawing/2014/main" id="{7A8A5AFB-05A0-23C9-DD94-B87CAEE90589}"/>
              </a:ext>
            </a:extLst>
          </p:cNvPr>
          <p:cNvSpPr txBox="1"/>
          <p:nvPr/>
        </p:nvSpPr>
        <p:spPr>
          <a:xfrm>
            <a:off x="5108002" y="4466743"/>
            <a:ext cx="1800493" cy="461665"/>
          </a:xfrm>
          <a:prstGeom prst="rect">
            <a:avLst/>
          </a:prstGeom>
          <a:noFill/>
        </p:spPr>
        <p:txBody>
          <a:bodyPr wrap="none" rtlCol="0">
            <a:spAutoFit/>
          </a:bodyPr>
          <a:lstStyle/>
          <a:p>
            <a:r>
              <a:rPr lang="en-IN" dirty="0"/>
              <a:t>Flow System</a:t>
            </a:r>
          </a:p>
        </p:txBody>
      </p:sp>
    </p:spTree>
    <p:extLst>
      <p:ext uri="{BB962C8B-B14F-4D97-AF65-F5344CB8AC3E}">
        <p14:creationId xmlns:p14="http://schemas.microsoft.com/office/powerpoint/2010/main" val="2121857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6ADC0-F0E6-645E-C4CB-3DBB8107F9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0A3621-59B1-35E3-3656-01757682C9A4}"/>
              </a:ext>
            </a:extLst>
          </p:cNvPr>
          <p:cNvSpPr>
            <a:spLocks noGrp="1"/>
          </p:cNvSpPr>
          <p:nvPr>
            <p:ph type="title"/>
          </p:nvPr>
        </p:nvSpPr>
        <p:spPr>
          <a:xfrm>
            <a:off x="499970" y="229335"/>
            <a:ext cx="6992168" cy="765937"/>
          </a:xfrm>
        </p:spPr>
        <p:txBody>
          <a:bodyPr/>
          <a:lstStyle/>
          <a:p>
            <a:r>
              <a:rPr lang="en-IN" sz="2800" dirty="0"/>
              <a:t>MAN-MADE SYSTEMS</a:t>
            </a:r>
            <a:endParaRPr lang="en-US" sz="2800" dirty="0"/>
          </a:p>
        </p:txBody>
      </p:sp>
      <p:grpSp>
        <p:nvGrpSpPr>
          <p:cNvPr id="4" name="Group 38">
            <a:extLst>
              <a:ext uri="{FF2B5EF4-FFF2-40B4-BE49-F238E27FC236}">
                <a16:creationId xmlns:a16="http://schemas.microsoft.com/office/drawing/2014/main" id="{E5D7AB96-0184-F1B8-38E1-86E4B61C8E5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E36EF71F-E91E-CEAF-32A2-4955EAC6D854}"/>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773D83E1-3AB1-FF79-4455-7AE35259AA5D}"/>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B4BD7FD6-59BA-1C60-1495-CC3D30F7583B}"/>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94DEDB6-8799-B9B7-0894-8A635ACFBE0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010C9F88-67E6-2D7C-64C2-73EB661FE57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393B0823-8724-E689-41DF-2BA7748B2565}"/>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1B1C051A-155E-D825-D6C7-ED26E8AB771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CA937E0-32D4-12EE-AAB7-3271E0DAAA2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EDCDF728-2D71-5A2C-59F4-CE0BEACBEB40}"/>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7F5A6B0A-47D4-08CF-5F77-9CA7EEC0CEE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8CC0C058-DEA2-8B3F-A2D1-FEB83AE01B1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597BF6D8-0FFF-1F3D-339E-33A50E1AAE7C}"/>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675EFB25-AD52-8E18-8025-3BE2A7FF096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81321EC-F608-E2B3-88FC-B355D30DE44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DC64376D-7E84-D10D-0852-6FF31DB30C0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CB6850D2-27F4-460E-1D8C-391E4E35B7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descr="The image depicts a diagram illustrating the transitions between two energy states, n1,j and n2,k, with respective quantum numbers H1,S1 and H2,S2, and includes an arrow indicating the flow of energy or an interaction.&#10;&#10;AI-generated content may be incorrect.">
            <a:extLst>
              <a:ext uri="{FF2B5EF4-FFF2-40B4-BE49-F238E27FC236}">
                <a16:creationId xmlns:a16="http://schemas.microsoft.com/office/drawing/2014/main" id="{DCE7E9BC-46B7-A1DA-25B4-34C436306055}"/>
              </a:ext>
            </a:extLst>
          </p:cNvPr>
          <p:cNvPicPr>
            <a:picLocks noChangeAspect="1"/>
          </p:cNvPicPr>
          <p:nvPr/>
        </p:nvPicPr>
        <p:blipFill>
          <a:blip r:embed="rId3"/>
          <a:stretch>
            <a:fillRect/>
          </a:stretch>
        </p:blipFill>
        <p:spPr>
          <a:xfrm>
            <a:off x="4572000" y="1167452"/>
            <a:ext cx="3101780" cy="3439717"/>
          </a:xfrm>
          <a:prstGeom prst="rect">
            <a:avLst/>
          </a:prstGeom>
        </p:spPr>
      </p:pic>
      <p:pic>
        <p:nvPicPr>
          <p:cNvPr id="28" name="Picture 27" descr="The image depicts a diagram illustrating a fluid system with a piston and a cylinder, where the movement of the piston is influenced by a force or pressure.&#10;&#10;AI-generated content may be incorrect.">
            <a:extLst>
              <a:ext uri="{FF2B5EF4-FFF2-40B4-BE49-F238E27FC236}">
                <a16:creationId xmlns:a16="http://schemas.microsoft.com/office/drawing/2014/main" id="{1B402D7D-ECE0-D770-09B6-DEE7745C2BC1}"/>
              </a:ext>
            </a:extLst>
          </p:cNvPr>
          <p:cNvPicPr>
            <a:picLocks noChangeAspect="1"/>
          </p:cNvPicPr>
          <p:nvPr/>
        </p:nvPicPr>
        <p:blipFill>
          <a:blip r:embed="rId4"/>
          <a:stretch>
            <a:fillRect/>
          </a:stretch>
        </p:blipFill>
        <p:spPr>
          <a:xfrm>
            <a:off x="934030" y="1491887"/>
            <a:ext cx="2650661" cy="2610193"/>
          </a:xfrm>
          <a:prstGeom prst="rect">
            <a:avLst/>
          </a:prstGeom>
        </p:spPr>
      </p:pic>
      <mc:AlternateContent xmlns:mc="http://schemas.openxmlformats.org/markup-compatibility/2006" xmlns:a14="http://schemas.microsoft.com/office/drawing/2010/main">
        <mc:Choice Requires="a14">
          <p:sp>
            <p:nvSpPr>
              <p:cNvPr id="21" name="Content Placeholder 20">
                <a:extLst>
                  <a:ext uri="{FF2B5EF4-FFF2-40B4-BE49-F238E27FC236}">
                    <a16:creationId xmlns:a16="http://schemas.microsoft.com/office/drawing/2014/main" id="{999DA4B5-9592-8512-1F00-418B88A44492}"/>
                  </a:ext>
                </a:extLst>
              </p:cNvPr>
              <p:cNvSpPr>
                <a:spLocks noGrp="1"/>
              </p:cNvSpPr>
              <p:nvPr>
                <p:ph idx="1"/>
              </p:nvPr>
            </p:nvSpPr>
            <p:spPr>
              <a:xfrm>
                <a:off x="568228" y="4923983"/>
                <a:ext cx="7772400" cy="1872122"/>
              </a:xfrm>
            </p:spPr>
            <p:txBody>
              <a:bodyPr/>
              <a:lstStyle/>
              <a:p>
                <a:pPr marL="0" indent="0">
                  <a:buNone/>
                </a:pPr>
                <a:r>
                  <a:rPr lang="en-IN" sz="2400" dirty="0"/>
                  <a:t>Flow system is assumed to follow steady-state steady-flow operation.</a:t>
                </a:r>
              </a:p>
              <a:p>
                <a:pPr marL="0" indent="0">
                  <a:buNone/>
                </a:pPr>
                <a:r>
                  <a:rPr lang="en-IN" sz="2400" dirty="0"/>
                  <a:t>Therefore, during any time interval </a:t>
                </a:r>
                <a:r>
                  <a:rPr lang="en-IN" sz="2400" i="1" dirty="0"/>
                  <a:t>t:</a:t>
                </a:r>
              </a:p>
              <a:p>
                <a:pPr marL="0" indent="0">
                  <a:buNone/>
                </a:pPr>
                <a14:m>
                  <m:oMathPara xmlns:m="http://schemas.openxmlformats.org/officeDocument/2006/math">
                    <m:oMath>
                      <m:r>
                        <a:rPr lang="en-IN" sz="2400" b="0" i="1" smtClean="0">
                          <a:latin typeface="Cambria Math" panose="02040503050406030204" pitchFamily="18" charset="0"/>
                        </a:rPr>
                        <m:t>𝑄</m:t>
                      </m:r>
                      <m:r>
                        <a:rPr lang="en-IN" sz="2400" b="0" i="1" smtClean="0">
                          <a:latin typeface="Cambria Math" panose="02040503050406030204" pitchFamily="18" charset="0"/>
                        </a:rPr>
                        <m:t>=</m:t>
                      </m:r>
                      <m:acc>
                        <m:accPr>
                          <m:chr m:val="̇"/>
                          <m:ctrlPr>
                            <a:rPr lang="en-IN" sz="2400" b="0" i="1" smtClean="0">
                              <a:latin typeface="Cambria Math" panose="02040503050406030204" pitchFamily="18" charset="0"/>
                            </a:rPr>
                          </m:ctrlPr>
                        </m:accPr>
                        <m:e>
                          <m:r>
                            <a:rPr lang="en-IN" sz="2400" b="0" i="1" smtClean="0">
                              <a:latin typeface="Cambria Math" panose="02040503050406030204" pitchFamily="18" charset="0"/>
                            </a:rPr>
                            <m:t>𝑄</m:t>
                          </m:r>
                        </m:e>
                      </m:acc>
                      <m:r>
                        <a:rPr lang="en-IN" sz="2400" b="0" i="1" smtClean="0">
                          <a:latin typeface="Cambria Math" panose="02040503050406030204" pitchFamily="18" charset="0"/>
                        </a:rPr>
                        <m:t>𝑡</m:t>
                      </m:r>
                      <m:r>
                        <a:rPr lang="en-IN" sz="2400" b="0" i="1" smtClean="0">
                          <a:latin typeface="Cambria Math" panose="02040503050406030204" pitchFamily="18" charset="0"/>
                        </a:rPr>
                        <m:t>;</m:t>
                      </m:r>
                      <m:r>
                        <a:rPr lang="en-IN" sz="2400" b="0" i="1" smtClean="0">
                          <a:latin typeface="Cambria Math" panose="02040503050406030204" pitchFamily="18" charset="0"/>
                        </a:rPr>
                        <m:t>𝑊</m:t>
                      </m:r>
                      <m:r>
                        <a:rPr lang="en-IN" sz="2400" b="0" i="1" smtClean="0">
                          <a:latin typeface="Cambria Math" panose="02040503050406030204" pitchFamily="18" charset="0"/>
                        </a:rPr>
                        <m:t>=</m:t>
                      </m:r>
                      <m:acc>
                        <m:accPr>
                          <m:chr m:val="̇"/>
                          <m:ctrlPr>
                            <a:rPr lang="en-IN" sz="2400" b="0" i="1" smtClean="0">
                              <a:latin typeface="Cambria Math" panose="02040503050406030204" pitchFamily="18" charset="0"/>
                            </a:rPr>
                          </m:ctrlPr>
                        </m:accPr>
                        <m:e>
                          <m:r>
                            <a:rPr lang="en-IN" sz="2400" b="0" i="1" smtClean="0">
                              <a:latin typeface="Cambria Math" panose="02040503050406030204" pitchFamily="18" charset="0"/>
                            </a:rPr>
                            <m:t>𝑊</m:t>
                          </m:r>
                        </m:e>
                      </m:acc>
                      <m:r>
                        <a:rPr lang="en-IN" sz="2400" b="0" i="1" smtClean="0">
                          <a:latin typeface="Cambria Math" panose="02040503050406030204" pitchFamily="18" charset="0"/>
                        </a:rPr>
                        <m:t>𝑡</m:t>
                      </m:r>
                      <m:r>
                        <a:rPr lang="en-IN" sz="2400" b="0" i="1" smtClean="0">
                          <a:latin typeface="Cambria Math" panose="02040503050406030204" pitchFamily="18" charset="0"/>
                        </a:rPr>
                        <m:t> &amp; </m:t>
                      </m:r>
                      <m:sSub>
                        <m:sSubPr>
                          <m:ctrlPr>
                            <a:rPr lang="en-IN" sz="2400" b="0" i="1" smtClean="0">
                              <a:latin typeface="Cambria Math" panose="02040503050406030204" pitchFamily="18" charset="0"/>
                            </a:rPr>
                          </m:ctrlPr>
                        </m:sSubPr>
                        <m:e>
                          <m:r>
                            <a:rPr lang="en-IN" sz="2400" b="0" i="1" smtClean="0">
                              <a:latin typeface="Cambria Math" panose="02040503050406030204" pitchFamily="18" charset="0"/>
                            </a:rPr>
                            <m:t>𝑚</m:t>
                          </m:r>
                        </m:e>
                        <m:sub>
                          <m:r>
                            <a:rPr lang="en-IN" sz="2400" b="0" i="1" smtClean="0">
                              <a:latin typeface="Cambria Math" panose="02040503050406030204" pitchFamily="18" charset="0"/>
                            </a:rPr>
                            <m:t>𝑖</m:t>
                          </m:r>
                        </m:sub>
                      </m:sSub>
                      <m:r>
                        <a:rPr lang="en-IN" sz="2400" b="0" i="1" smtClean="0">
                          <a:latin typeface="Cambria Math" panose="02040503050406030204" pitchFamily="18" charset="0"/>
                        </a:rPr>
                        <m:t>=</m:t>
                      </m:r>
                      <m:sSub>
                        <m:sSubPr>
                          <m:ctrlPr>
                            <a:rPr lang="en-IN" sz="2400" b="0" i="1" smtClean="0">
                              <a:latin typeface="Cambria Math" panose="02040503050406030204" pitchFamily="18" charset="0"/>
                            </a:rPr>
                          </m:ctrlPr>
                        </m:sSubPr>
                        <m:e>
                          <m:acc>
                            <m:accPr>
                              <m:chr m:val="̇"/>
                              <m:ctrlPr>
                                <a:rPr lang="en-IN" sz="2400" b="0" i="1" smtClean="0">
                                  <a:latin typeface="Cambria Math" panose="02040503050406030204" pitchFamily="18" charset="0"/>
                                </a:rPr>
                              </m:ctrlPr>
                            </m:accPr>
                            <m:e>
                              <m:r>
                                <a:rPr lang="en-IN" sz="2400" b="0" i="1" smtClean="0">
                                  <a:latin typeface="Cambria Math" panose="02040503050406030204" pitchFamily="18" charset="0"/>
                                </a:rPr>
                                <m:t>𝑚</m:t>
                              </m:r>
                            </m:e>
                          </m:acc>
                        </m:e>
                        <m:sub>
                          <m:r>
                            <a:rPr lang="en-IN" sz="2400" b="0" i="1" smtClean="0">
                              <a:latin typeface="Cambria Math" panose="02040503050406030204" pitchFamily="18" charset="0"/>
                            </a:rPr>
                            <m:t>𝑖</m:t>
                          </m:r>
                        </m:sub>
                      </m:sSub>
                      <m:r>
                        <a:rPr lang="en-IN" sz="2400" b="0" i="1" smtClean="0">
                          <a:latin typeface="Cambria Math" panose="02040503050406030204" pitchFamily="18" charset="0"/>
                        </a:rPr>
                        <m:t>𝑡</m:t>
                      </m:r>
                    </m:oMath>
                  </m:oMathPara>
                </a14:m>
                <a:endParaRPr lang="en-IN" sz="2400" i="1" dirty="0"/>
              </a:p>
            </p:txBody>
          </p:sp>
        </mc:Choice>
        <mc:Fallback xmlns="">
          <p:sp>
            <p:nvSpPr>
              <p:cNvPr id="21" name="Content Placeholder 20">
                <a:extLst>
                  <a:ext uri="{FF2B5EF4-FFF2-40B4-BE49-F238E27FC236}">
                    <a16:creationId xmlns:a16="http://schemas.microsoft.com/office/drawing/2014/main" id="{999DA4B5-9592-8512-1F00-418B88A44492}"/>
                  </a:ext>
                </a:extLst>
              </p:cNvPr>
              <p:cNvSpPr>
                <a:spLocks noGrp="1" noRot="1" noChangeAspect="1" noMove="1" noResize="1" noEditPoints="1" noAdjustHandles="1" noChangeArrowheads="1" noChangeShapeType="1" noTextEdit="1"/>
              </p:cNvSpPr>
              <p:nvPr>
                <p:ph idx="1"/>
              </p:nvPr>
            </p:nvSpPr>
            <p:spPr>
              <a:xfrm>
                <a:off x="568228" y="4923983"/>
                <a:ext cx="7772400" cy="1872122"/>
              </a:xfrm>
              <a:blipFill>
                <a:blip r:embed="rId5"/>
                <a:stretch>
                  <a:fillRect l="-1176" t="-2606"/>
                </a:stretch>
              </a:blipFill>
            </p:spPr>
            <p:txBody>
              <a:bodyPr/>
              <a:lstStyle/>
              <a:p>
                <a:r>
                  <a:rPr lang="en-IN">
                    <a:noFill/>
                  </a:rPr>
                  <a:t> </a:t>
                </a:r>
              </a:p>
            </p:txBody>
          </p:sp>
        </mc:Fallback>
      </mc:AlternateContent>
      <p:sp>
        <p:nvSpPr>
          <p:cNvPr id="23" name="TextBox 22">
            <a:extLst>
              <a:ext uri="{FF2B5EF4-FFF2-40B4-BE49-F238E27FC236}">
                <a16:creationId xmlns:a16="http://schemas.microsoft.com/office/drawing/2014/main" id="{8BBDA927-7A3E-6A6D-3015-490EF30F7F42}"/>
              </a:ext>
            </a:extLst>
          </p:cNvPr>
          <p:cNvSpPr txBox="1"/>
          <p:nvPr/>
        </p:nvSpPr>
        <p:spPr>
          <a:xfrm>
            <a:off x="1752600" y="4220134"/>
            <a:ext cx="2021707" cy="461665"/>
          </a:xfrm>
          <a:prstGeom prst="rect">
            <a:avLst/>
          </a:prstGeom>
          <a:noFill/>
        </p:spPr>
        <p:txBody>
          <a:bodyPr wrap="none" rtlCol="0">
            <a:spAutoFit/>
          </a:bodyPr>
          <a:lstStyle/>
          <a:p>
            <a:r>
              <a:rPr lang="en-IN" dirty="0"/>
              <a:t>Closed System</a:t>
            </a:r>
          </a:p>
        </p:txBody>
      </p:sp>
      <p:sp>
        <p:nvSpPr>
          <p:cNvPr id="25" name="TextBox 24">
            <a:extLst>
              <a:ext uri="{FF2B5EF4-FFF2-40B4-BE49-F238E27FC236}">
                <a16:creationId xmlns:a16="http://schemas.microsoft.com/office/drawing/2014/main" id="{B308874A-BCAA-D357-93D5-96A1790D5B47}"/>
              </a:ext>
            </a:extLst>
          </p:cNvPr>
          <p:cNvSpPr txBox="1"/>
          <p:nvPr/>
        </p:nvSpPr>
        <p:spPr>
          <a:xfrm>
            <a:off x="5108002" y="4466743"/>
            <a:ext cx="1800493" cy="461665"/>
          </a:xfrm>
          <a:prstGeom prst="rect">
            <a:avLst/>
          </a:prstGeom>
          <a:noFill/>
        </p:spPr>
        <p:txBody>
          <a:bodyPr wrap="none" rtlCol="0">
            <a:spAutoFit/>
          </a:bodyPr>
          <a:lstStyle/>
          <a:p>
            <a:r>
              <a:rPr lang="en-IN" dirty="0"/>
              <a:t>Flow System</a:t>
            </a:r>
          </a:p>
        </p:txBody>
      </p:sp>
    </p:spTree>
    <p:extLst>
      <p:ext uri="{BB962C8B-B14F-4D97-AF65-F5344CB8AC3E}">
        <p14:creationId xmlns:p14="http://schemas.microsoft.com/office/powerpoint/2010/main" val="78932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dissolve">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dissolve">
                                      <p:cBhvr>
                                        <p:cTn id="17" dur="500"/>
                                        <p:tgtEl>
                                          <p:spTgt spid="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80F36-8426-808A-85C4-0E4C6A9AFF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13CD7B-95AC-B835-F534-08F8095198F8}"/>
              </a:ext>
            </a:extLst>
          </p:cNvPr>
          <p:cNvSpPr>
            <a:spLocks noGrp="1"/>
          </p:cNvSpPr>
          <p:nvPr>
            <p:ph type="title"/>
          </p:nvPr>
        </p:nvSpPr>
        <p:spPr>
          <a:xfrm>
            <a:off x="499970" y="229335"/>
            <a:ext cx="6992168" cy="765937"/>
          </a:xfrm>
        </p:spPr>
        <p:txBody>
          <a:bodyPr/>
          <a:lstStyle/>
          <a:p>
            <a:r>
              <a:rPr lang="en-IN" sz="2800" dirty="0"/>
              <a:t>Resources</a:t>
            </a:r>
            <a:endParaRPr lang="en-US" sz="2800" dirty="0"/>
          </a:p>
        </p:txBody>
      </p:sp>
      <p:grpSp>
        <p:nvGrpSpPr>
          <p:cNvPr id="4" name="Group 38">
            <a:extLst>
              <a:ext uri="{FF2B5EF4-FFF2-40B4-BE49-F238E27FC236}">
                <a16:creationId xmlns:a16="http://schemas.microsoft.com/office/drawing/2014/main" id="{2096AC64-8551-9A14-F955-BDA9C1B7356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BBC5F052-0218-788F-2D8A-5B95290E76DF}"/>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DA67166D-CC0B-A8D1-C396-B5B85BC231D2}"/>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477D9728-9612-B97C-C126-C23005E6F7B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D4F8207-B89B-BFCB-6B1A-2AA814799CE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C84493F-2678-5F0C-8848-9777BAB30CD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336DDA0E-22AB-978C-8B63-6BB59510C4A0}"/>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7C1F82F-ABEB-B1DC-30F0-193D22422EA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FDBF9E2-A87F-4A8A-AFFB-960823F04BC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D4DB9741-3858-2CD0-313B-5DDCE41310FB}"/>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70DEEBFD-444B-106F-47A0-0873B33959F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E6F53FA2-5D9C-EBF7-A761-399A0089FFE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FCDC13AC-AAE7-3665-6FE2-DEFF08508B5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703866EE-4EE5-07AC-CA8D-B0B26EADBA3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42BA0C8-6D58-2F2E-F9AF-9004AADA7EC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25CE8B0-B427-2501-D0FF-52709054ABA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676B93AB-277D-EBE5-20C7-FC87C20F7B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Content Placeholder 20">
            <a:extLst>
              <a:ext uri="{FF2B5EF4-FFF2-40B4-BE49-F238E27FC236}">
                <a16:creationId xmlns:a16="http://schemas.microsoft.com/office/drawing/2014/main" id="{8552C2CE-899A-FC88-ACB7-32C5F27F1430}"/>
              </a:ext>
            </a:extLst>
          </p:cNvPr>
          <p:cNvSpPr>
            <a:spLocks noGrp="1"/>
          </p:cNvSpPr>
          <p:nvPr>
            <p:ph idx="1"/>
          </p:nvPr>
        </p:nvSpPr>
        <p:spPr>
          <a:xfrm>
            <a:off x="514227" y="1419966"/>
            <a:ext cx="8229600" cy="4940468"/>
          </a:xfrm>
        </p:spPr>
        <p:txBody>
          <a:bodyPr/>
          <a:lstStyle/>
          <a:p>
            <a:r>
              <a:rPr lang="en-IN" sz="2400" dirty="0"/>
              <a:t>Let us assume that the resource for </a:t>
            </a:r>
            <a:r>
              <a:rPr lang="en-IN" sz="2400" i="1" dirty="0"/>
              <a:t>P</a:t>
            </a:r>
            <a:r>
              <a:rPr lang="en-IN" sz="2400" dirty="0"/>
              <a:t> operations is given to us at state 1. </a:t>
            </a:r>
          </a:p>
          <a:p>
            <a:r>
              <a:rPr lang="en-IN" sz="2400" dirty="0"/>
              <a:t>The resource need not consist of a single substance; it may appear in the form of a mixture of unrelated streams, as in combustion. </a:t>
            </a:r>
          </a:p>
          <a:p>
            <a:r>
              <a:rPr lang="en-IN" sz="2400" dirty="0"/>
              <a:t>In the reverse, or </a:t>
            </a:r>
            <a:r>
              <a:rPr lang="en-IN" sz="2400" i="1" dirty="0"/>
              <a:t>R</a:t>
            </a:r>
            <a:r>
              <a:rPr lang="en-IN" sz="2400" dirty="0"/>
              <a:t> operation, the same is true, because a complex installation may be employed to produce several mixed or separated streams.</a:t>
            </a:r>
            <a:endParaRPr lang="en-IN" sz="2400" i="1" dirty="0"/>
          </a:p>
        </p:txBody>
      </p:sp>
    </p:spTree>
    <p:extLst>
      <p:ext uri="{BB962C8B-B14F-4D97-AF65-F5344CB8AC3E}">
        <p14:creationId xmlns:p14="http://schemas.microsoft.com/office/powerpoint/2010/main" val="239703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dissolve">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dissolve">
                                      <p:cBhvr>
                                        <p:cTn id="17" dur="500"/>
                                        <p:tgtEl>
                                          <p:spTgt spid="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AD8DC-1899-2784-B3CF-9C4B33B924BB}"/>
              </a:ext>
            </a:extLst>
          </p:cNvPr>
          <p:cNvSpPr>
            <a:spLocks noGrp="1"/>
          </p:cNvSpPr>
          <p:nvPr>
            <p:ph type="title"/>
          </p:nvPr>
        </p:nvSpPr>
        <p:spPr>
          <a:xfrm>
            <a:off x="320675" y="186563"/>
            <a:ext cx="6992168" cy="765937"/>
          </a:xfrm>
        </p:spPr>
        <p:txBody>
          <a:bodyPr/>
          <a:lstStyle/>
          <a:p>
            <a:r>
              <a:rPr lang="en-IN" sz="2800" dirty="0"/>
              <a:t>A CV Interacting with </a:t>
            </a:r>
            <a:br>
              <a:rPr lang="en-IN" sz="2800" dirty="0"/>
            </a:br>
            <a:r>
              <a:rPr lang="en-IN" sz="2800" dirty="0"/>
              <a:t> multiple inlet and outlets</a:t>
            </a:r>
            <a:endParaRPr lang="en-US" sz="2800" dirty="0"/>
          </a:p>
        </p:txBody>
      </p:sp>
      <p:grpSp>
        <p:nvGrpSpPr>
          <p:cNvPr id="4" name="Group 38">
            <a:extLst>
              <a:ext uri="{FF2B5EF4-FFF2-40B4-BE49-F238E27FC236}">
                <a16:creationId xmlns:a16="http://schemas.microsoft.com/office/drawing/2014/main" id="{AEE71E9B-CC0F-4994-C7B5-0EF37A3E8CA8}"/>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796A1CA7-FA03-CF70-237E-B8FC1B629821}"/>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00521BB6-27C2-49DA-B7C1-1A2FECDEDB4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42F1D837-E5D7-2561-EE06-F0185DA1E5F6}"/>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0C43AC0B-F2DB-095A-70D8-5EC18D26B13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0E30293-D0EF-B6FF-CF4B-BF5B1379AF5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3FCB1F4F-CE3E-51F4-6187-94DD941E67E3}"/>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6FC4E31-FAAB-F240-A9C7-7521AACAA67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1196A4C8-4F87-574F-32B9-689C15BD2D3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6B900EC9-C3D8-1BDB-75F2-711E7CE5503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2AC9F0F4-3796-4718-91FE-D77C3109C8F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B0BE17A9-5AA1-C5DC-1B23-C6DE1E66B60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8231DB3-00FE-55F7-C002-7B9B6722BBD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E9F95BF-9740-AD00-1F1C-65E3894B915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92C86B5D-4A02-FD77-398A-978715F1DB8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BBD32A3E-A820-F873-DDD2-706FDFCCD24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EDBCFA01-D6D4-7051-DBF7-EBF31FD478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 name="TextBox 33">
            <a:extLst>
              <a:ext uri="{FF2B5EF4-FFF2-40B4-BE49-F238E27FC236}">
                <a16:creationId xmlns:a16="http://schemas.microsoft.com/office/drawing/2014/main" id="{85669094-C2C6-F259-0E56-AD55A16260B3}"/>
              </a:ext>
            </a:extLst>
          </p:cNvPr>
          <p:cNvSpPr txBox="1"/>
          <p:nvPr/>
        </p:nvSpPr>
        <p:spPr>
          <a:xfrm>
            <a:off x="914400" y="1371600"/>
            <a:ext cx="5232523" cy="461665"/>
          </a:xfrm>
          <a:prstGeom prst="rect">
            <a:avLst/>
          </a:prstGeom>
          <a:noFill/>
        </p:spPr>
        <p:txBody>
          <a:bodyPr wrap="none" rtlCol="0">
            <a:spAutoFit/>
          </a:bodyPr>
          <a:lstStyle/>
          <a:p>
            <a:r>
              <a:rPr lang="en-IN" dirty="0"/>
              <a:t>Consider a general purpose open system:</a:t>
            </a:r>
          </a:p>
        </p:txBody>
      </p:sp>
      <p:pic>
        <p:nvPicPr>
          <p:cNvPr id="42" name="Content Placeholder 41">
            <a:extLst>
              <a:ext uri="{FF2B5EF4-FFF2-40B4-BE49-F238E27FC236}">
                <a16:creationId xmlns:a16="http://schemas.microsoft.com/office/drawing/2014/main" id="{2C0488B0-D943-5338-8753-437E3FC4BF33}"/>
              </a:ext>
            </a:extLst>
          </p:cNvPr>
          <p:cNvPicPr>
            <a:picLocks noGrp="1" noChangeAspect="1"/>
          </p:cNvPicPr>
          <p:nvPr>
            <p:ph idx="1"/>
          </p:nvPr>
        </p:nvPicPr>
        <p:blipFill>
          <a:blip r:embed="rId3"/>
          <a:stretch>
            <a:fillRect/>
          </a:stretch>
        </p:blipFill>
        <p:spPr bwMode="auto">
          <a:xfrm>
            <a:off x="685800" y="2178185"/>
            <a:ext cx="7772400" cy="372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8080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circle(in)">
                                      <p:cBhvr>
                                        <p:cTn id="13" dur="12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E1CCE-1C1A-14E3-E404-13EAFE7EF817}"/>
            </a:ext>
          </a:extLst>
        </p:cNvPr>
        <p:cNvGrpSpPr/>
        <p:nvPr/>
      </p:nvGrpSpPr>
      <p:grpSpPr>
        <a:xfrm>
          <a:off x="0" y="0"/>
          <a:ext cx="0" cy="0"/>
          <a:chOff x="0" y="0"/>
          <a:chExt cx="0" cy="0"/>
        </a:xfrm>
      </p:grpSpPr>
      <p:pic>
        <p:nvPicPr>
          <p:cNvPr id="28" name="Content Placeholder 27">
            <a:extLst>
              <a:ext uri="{FF2B5EF4-FFF2-40B4-BE49-F238E27FC236}">
                <a16:creationId xmlns:a16="http://schemas.microsoft.com/office/drawing/2014/main" id="{26117F60-C8FF-191E-2797-4FD2C0432ED4}"/>
              </a:ext>
            </a:extLst>
          </p:cNvPr>
          <p:cNvPicPr>
            <a:picLocks noGrp="1" noChangeAspect="1"/>
          </p:cNvPicPr>
          <p:nvPr>
            <p:ph idx="1"/>
          </p:nvPr>
        </p:nvPicPr>
        <p:blipFill>
          <a:blip r:embed="rId2"/>
          <a:stretch>
            <a:fillRect/>
          </a:stretch>
        </p:blipFill>
        <p:spPr bwMode="auto">
          <a:xfrm>
            <a:off x="377701" y="2014781"/>
            <a:ext cx="8750995" cy="4233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20E11DE9-CB75-0FFB-BE40-6BBA55B516F7}"/>
              </a:ext>
            </a:extLst>
          </p:cNvPr>
          <p:cNvSpPr>
            <a:spLocks noGrp="1"/>
          </p:cNvSpPr>
          <p:nvPr>
            <p:ph type="title"/>
          </p:nvPr>
        </p:nvSpPr>
        <p:spPr>
          <a:xfrm>
            <a:off x="320675" y="186563"/>
            <a:ext cx="6992168" cy="765937"/>
          </a:xfrm>
        </p:spPr>
        <p:txBody>
          <a:bodyPr/>
          <a:lstStyle/>
          <a:p>
            <a:r>
              <a:rPr lang="en-IN" sz="2800" dirty="0"/>
              <a:t>A CV Interacting with </a:t>
            </a:r>
            <a:br>
              <a:rPr lang="en-IN" sz="2800" dirty="0"/>
            </a:br>
            <a:r>
              <a:rPr lang="en-IN" sz="2800" dirty="0" err="1"/>
              <a:t>with</a:t>
            </a:r>
            <a:r>
              <a:rPr lang="en-IN" sz="2800" dirty="0"/>
              <a:t> </a:t>
            </a:r>
            <a:r>
              <a:rPr lang="en-IN" sz="2800" i="1" dirty="0"/>
              <a:t>n</a:t>
            </a:r>
            <a:r>
              <a:rPr lang="en-IN" sz="2800" dirty="0"/>
              <a:t> reservoirs</a:t>
            </a:r>
            <a:endParaRPr lang="en-US" sz="2800" dirty="0"/>
          </a:p>
        </p:txBody>
      </p:sp>
      <p:grpSp>
        <p:nvGrpSpPr>
          <p:cNvPr id="4" name="Group 38">
            <a:extLst>
              <a:ext uri="{FF2B5EF4-FFF2-40B4-BE49-F238E27FC236}">
                <a16:creationId xmlns:a16="http://schemas.microsoft.com/office/drawing/2014/main" id="{8C0F1822-9A5D-DEC1-2ECB-0BBC32B1F5DC}"/>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BD584C52-9A4E-AF69-E9C9-03B61BDDF9BA}"/>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3546745-E465-5C86-C7A7-243B40994F02}"/>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1D442410-E7F7-0F78-8FCA-D567907A6DD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288A838-763F-181C-A334-8555742C859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D54467E4-75B5-ECF2-D03A-04320212A05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E799388B-6DA5-9745-874D-9234A69F5AEF}"/>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B41600D7-368B-5A1E-435D-2F334F6F65F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C347A681-DD0A-0631-0C11-DBAF6044085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E24DB04-992B-D442-1E97-7124DC428070}"/>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0E95E418-CF6D-BA2C-7EB1-9F92C4869A1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B3EB9E02-9C75-BA64-4576-56E78B8EFFE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BBDAC697-16CF-D4C7-1B40-2D1EE4CC7A8B}"/>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14C29BF5-22C3-EE0E-65A3-3086FCCAF6F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FD6B0517-6A45-CC69-C6C5-E0A5A71D1B3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4B39AC62-F28F-0CC3-0DE0-F6CF950AD6C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0122A9B0-A511-5694-DF8C-E7FFDA9C8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3" name="TextBox 32">
            <a:extLst>
              <a:ext uri="{FF2B5EF4-FFF2-40B4-BE49-F238E27FC236}">
                <a16:creationId xmlns:a16="http://schemas.microsoft.com/office/drawing/2014/main" id="{556AB01E-94B8-F8E1-79D1-C45D4F800959}"/>
              </a:ext>
            </a:extLst>
          </p:cNvPr>
          <p:cNvSpPr txBox="1"/>
          <p:nvPr/>
        </p:nvSpPr>
        <p:spPr>
          <a:xfrm>
            <a:off x="352630" y="1100963"/>
            <a:ext cx="8486570" cy="830997"/>
          </a:xfrm>
          <a:prstGeom prst="rect">
            <a:avLst/>
          </a:prstGeom>
          <a:noFill/>
        </p:spPr>
        <p:txBody>
          <a:bodyPr wrap="square">
            <a:spAutoFit/>
          </a:bodyPr>
          <a:lstStyle/>
          <a:p>
            <a:r>
              <a:rPr lang="en-IN" dirty="0"/>
              <a:t>At a certain point intime, this system is in thermal contact with any number of temperature reservoirs of temperatures </a:t>
            </a:r>
            <a:r>
              <a:rPr lang="en-IN" i="1" dirty="0"/>
              <a:t>T</a:t>
            </a:r>
            <a:r>
              <a:rPr lang="en-IN" i="1" baseline="-25000" dirty="0"/>
              <a:t>i</a:t>
            </a:r>
            <a:r>
              <a:rPr lang="en-IN" i="1" dirty="0"/>
              <a:t>(</a:t>
            </a:r>
            <a:r>
              <a:rPr lang="en-IN" i="1" dirty="0" err="1"/>
              <a:t>i</a:t>
            </a:r>
            <a:r>
              <a:rPr lang="en-IN" i="1" dirty="0"/>
              <a:t>=0,1,2,…,n)</a:t>
            </a:r>
            <a:r>
              <a:rPr lang="en-IN" dirty="0"/>
              <a:t>.</a:t>
            </a:r>
          </a:p>
        </p:txBody>
      </p:sp>
      <p:pic>
        <p:nvPicPr>
          <p:cNvPr id="21" name="Picture 20" descr="The diagram illustrates a mathematical representation of a reservoir, with variables Q1 and T.&#10;&#10;AI-generated content may be incorrect.">
            <a:extLst>
              <a:ext uri="{FF2B5EF4-FFF2-40B4-BE49-F238E27FC236}">
                <a16:creationId xmlns:a16="http://schemas.microsoft.com/office/drawing/2014/main" id="{5A9D6456-D496-D365-AB81-49F700F00772}"/>
              </a:ext>
            </a:extLst>
          </p:cNvPr>
          <p:cNvPicPr>
            <a:picLocks noChangeAspect="1"/>
          </p:cNvPicPr>
          <p:nvPr/>
        </p:nvPicPr>
        <p:blipFill>
          <a:blip r:embed="rId4"/>
          <a:stretch>
            <a:fillRect/>
          </a:stretch>
        </p:blipFill>
        <p:spPr>
          <a:xfrm>
            <a:off x="2384126" y="4181261"/>
            <a:ext cx="1181265" cy="1533739"/>
          </a:xfrm>
          <a:prstGeom prst="rect">
            <a:avLst/>
          </a:prstGeom>
        </p:spPr>
      </p:pic>
      <p:pic>
        <p:nvPicPr>
          <p:cNvPr id="23" name="Picture 22" descr="The diagram depicts a schematic representation of a Q2 reservoir with a T2 component, possibly illustrating a relationship or function within an electrical or mechanical system.&#10;&#10;AI-generated content may be incorrect.">
            <a:extLst>
              <a:ext uri="{FF2B5EF4-FFF2-40B4-BE49-F238E27FC236}">
                <a16:creationId xmlns:a16="http://schemas.microsoft.com/office/drawing/2014/main" id="{4FF67771-9F1A-38FF-4639-F4F5612F2C8F}"/>
              </a:ext>
            </a:extLst>
          </p:cNvPr>
          <p:cNvPicPr>
            <a:picLocks noChangeAspect="1"/>
          </p:cNvPicPr>
          <p:nvPr/>
        </p:nvPicPr>
        <p:blipFill>
          <a:blip r:embed="rId5"/>
          <a:stretch>
            <a:fillRect/>
          </a:stretch>
        </p:blipFill>
        <p:spPr>
          <a:xfrm>
            <a:off x="3527126" y="4115930"/>
            <a:ext cx="1171739" cy="1543265"/>
          </a:xfrm>
          <a:prstGeom prst="rect">
            <a:avLst/>
          </a:prstGeom>
        </p:spPr>
      </p:pic>
      <p:pic>
        <p:nvPicPr>
          <p:cNvPr id="25" name="Picture 24" descr="The diagram illustrates a basic representation of a reservoir with temperature (T) and charge (Q) variables.&#10;&#10;AI-generated content may be incorrect.">
            <a:extLst>
              <a:ext uri="{FF2B5EF4-FFF2-40B4-BE49-F238E27FC236}">
                <a16:creationId xmlns:a16="http://schemas.microsoft.com/office/drawing/2014/main" id="{6098A3D9-A77C-6EBF-03D9-263ACD477BEA}"/>
              </a:ext>
            </a:extLst>
          </p:cNvPr>
          <p:cNvPicPr>
            <a:picLocks noChangeAspect="1"/>
          </p:cNvPicPr>
          <p:nvPr/>
        </p:nvPicPr>
        <p:blipFill>
          <a:blip r:embed="rId6"/>
          <a:stretch>
            <a:fillRect/>
          </a:stretch>
        </p:blipFill>
        <p:spPr>
          <a:xfrm>
            <a:off x="5051126" y="4057419"/>
            <a:ext cx="1724266" cy="1657581"/>
          </a:xfrm>
          <a:prstGeom prst="rect">
            <a:avLst/>
          </a:prstGeom>
        </p:spPr>
      </p:pic>
    </p:spTree>
    <p:extLst>
      <p:ext uri="{BB962C8B-B14F-4D97-AF65-F5344CB8AC3E}">
        <p14:creationId xmlns:p14="http://schemas.microsoft.com/office/powerpoint/2010/main" val="2307043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barn(inVertical)">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barn(inVertical)">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barn(inVertical)">
                                      <p:cBhvr>
                                        <p:cTn id="2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77BE3-EB50-2DDA-2FA7-420E601A0A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162EFE-1D74-9651-4BE1-341C402E0789}"/>
              </a:ext>
            </a:extLst>
          </p:cNvPr>
          <p:cNvSpPr>
            <a:spLocks noGrp="1"/>
          </p:cNvSpPr>
          <p:nvPr>
            <p:ph type="title"/>
          </p:nvPr>
        </p:nvSpPr>
        <p:spPr>
          <a:xfrm>
            <a:off x="320675" y="186563"/>
            <a:ext cx="6992168" cy="765937"/>
          </a:xfrm>
        </p:spPr>
        <p:txBody>
          <a:bodyPr/>
          <a:lstStyle/>
          <a:p>
            <a:r>
              <a:rPr lang="en-IN" sz="2800" dirty="0"/>
              <a:t>A CV Interacting with </a:t>
            </a:r>
            <a:br>
              <a:rPr lang="en-IN" sz="2800" dirty="0"/>
            </a:br>
            <a:r>
              <a:rPr lang="en-IN" sz="2800" dirty="0"/>
              <a:t>with the ambience and </a:t>
            </a:r>
            <a:r>
              <a:rPr lang="en-IN" sz="2800" i="1" dirty="0"/>
              <a:t>n</a:t>
            </a:r>
            <a:r>
              <a:rPr lang="en-IN" sz="2800" dirty="0"/>
              <a:t> reservoirs</a:t>
            </a:r>
            <a:endParaRPr lang="en-US" sz="2800" dirty="0"/>
          </a:p>
        </p:txBody>
      </p:sp>
      <p:grpSp>
        <p:nvGrpSpPr>
          <p:cNvPr id="4" name="Group 38">
            <a:extLst>
              <a:ext uri="{FF2B5EF4-FFF2-40B4-BE49-F238E27FC236}">
                <a16:creationId xmlns:a16="http://schemas.microsoft.com/office/drawing/2014/main" id="{A21C8FF5-5E85-491F-89FF-36E7A424F387}"/>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1CA22BC8-0771-4CDA-3A7B-9E5C2A32FB31}"/>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31F52725-8815-5EB0-0E9B-8B633DBD7B1C}"/>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54945874-2796-39CB-CE63-101405D63FBD}"/>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67859FEE-09BA-43E7-4C1B-0D3FD26494C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726E34E-6AAE-60FD-D7A6-03D12AFD9D6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8870A72B-D369-5A18-4700-B643AEEEDFD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4E8A8625-9AE3-860C-7DD6-43CCF22B2F3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6D43E178-FDF7-01EE-0433-7C3AB8DF1D2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6986ECB-A9EF-EB1D-099D-574FED576B25}"/>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935461FF-7B97-D008-C6B9-70E07A723B2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9AFADFCF-6163-65B3-316B-7633E1942E8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29DEEE3E-E1DE-F588-D4FA-650B9833B927}"/>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E727DB6C-BF8C-7110-C04C-6EED48C68C1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79332B27-76C8-8A9A-3898-164598E3B76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77AD74A4-A689-732C-61A4-BCD993328FA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B7140DBC-53E5-23D0-E638-4700B8B171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3" name="TextBox 32">
            <a:extLst>
              <a:ext uri="{FF2B5EF4-FFF2-40B4-BE49-F238E27FC236}">
                <a16:creationId xmlns:a16="http://schemas.microsoft.com/office/drawing/2014/main" id="{659704C2-7A17-728C-61DA-D5270E756549}"/>
              </a:ext>
            </a:extLst>
          </p:cNvPr>
          <p:cNvSpPr txBox="1"/>
          <p:nvPr/>
        </p:nvSpPr>
        <p:spPr>
          <a:xfrm>
            <a:off x="396875" y="1100963"/>
            <a:ext cx="8486570" cy="1569660"/>
          </a:xfrm>
          <a:prstGeom prst="rect">
            <a:avLst/>
          </a:prstGeom>
          <a:noFill/>
        </p:spPr>
        <p:txBody>
          <a:bodyPr wrap="square">
            <a:spAutoFit/>
          </a:bodyPr>
          <a:lstStyle/>
          <a:p>
            <a:r>
              <a:rPr lang="en-IN" dirty="0"/>
              <a:t>Ambience plays a  special role in the functioning of every  engineering installation. </a:t>
            </a:r>
          </a:p>
          <a:p>
            <a:r>
              <a:rPr lang="en-IN" dirty="0"/>
              <a:t>This ambience is represented as a temperature and pressure reservoir (</a:t>
            </a:r>
            <a:r>
              <a:rPr lang="en-IN" i="1" dirty="0"/>
              <a:t>T</a:t>
            </a:r>
            <a:r>
              <a:rPr lang="en-IN" i="1" baseline="-25000" dirty="0"/>
              <a:t>0</a:t>
            </a:r>
            <a:r>
              <a:rPr lang="en-IN" i="1" dirty="0"/>
              <a:t>,p</a:t>
            </a:r>
            <a:r>
              <a:rPr lang="en-IN" i="1" baseline="-25000" dirty="0"/>
              <a:t>0</a:t>
            </a:r>
            <a:r>
              <a:rPr lang="en-IN" dirty="0"/>
              <a:t>).</a:t>
            </a:r>
          </a:p>
        </p:txBody>
      </p:sp>
      <p:pic>
        <p:nvPicPr>
          <p:cNvPr id="26" name="Content Placeholder 25" descr="The image depicts a schematic of a control system with multiple components, including a minimum (min), maximum (mout), and process control loops (T, Q1, Q2, Qn) connected to a reservoir.&#10;&#10;AI-generated content may be incorrect.">
            <a:extLst>
              <a:ext uri="{FF2B5EF4-FFF2-40B4-BE49-F238E27FC236}">
                <a16:creationId xmlns:a16="http://schemas.microsoft.com/office/drawing/2014/main" id="{BC0AAB71-C232-D000-08D3-E94BBE7EE213}"/>
              </a:ext>
            </a:extLst>
          </p:cNvPr>
          <p:cNvPicPr>
            <a:picLocks noGrp="1" noChangeAspect="1"/>
          </p:cNvPicPr>
          <p:nvPr>
            <p:ph idx="1"/>
          </p:nvPr>
        </p:nvPicPr>
        <p:blipFill>
          <a:blip r:embed="rId3"/>
          <a:stretch>
            <a:fillRect/>
          </a:stretch>
        </p:blipFill>
        <p:spPr bwMode="auto">
          <a:xfrm>
            <a:off x="685800" y="2772059"/>
            <a:ext cx="7772400" cy="3758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5023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
                                            <p:txEl>
                                              <p:pRg st="0" end="0"/>
                                            </p:txEl>
                                          </p:spTgt>
                                        </p:tgtEl>
                                        <p:attrNameLst>
                                          <p:attrName>style.visibility</p:attrName>
                                        </p:attrNameLst>
                                      </p:cBhvr>
                                      <p:to>
                                        <p:strVal val="visible"/>
                                      </p:to>
                                    </p:set>
                                    <p:animEffect transition="in" filter="dissolve">
                                      <p:cBhvr>
                                        <p:cTn id="7" dur="500"/>
                                        <p:tgtEl>
                                          <p:spTgt spid="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
                                            <p:txEl>
                                              <p:pRg st="1" end="1"/>
                                            </p:txEl>
                                          </p:spTgt>
                                        </p:tgtEl>
                                        <p:attrNameLst>
                                          <p:attrName>style.visibility</p:attrName>
                                        </p:attrNameLst>
                                      </p:cBhvr>
                                      <p:to>
                                        <p:strVal val="visible"/>
                                      </p:to>
                                    </p:set>
                                    <p:animEffect transition="in" filter="dissolve">
                                      <p:cBhvr>
                                        <p:cTn id="12" dur="500"/>
                                        <p:tgtEl>
                                          <p:spTgt spid="3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51D5C-946F-AD9E-3934-5809F76F2C33}"/>
            </a:ext>
          </a:extLst>
        </p:cNvPr>
        <p:cNvGrpSpPr/>
        <p:nvPr/>
      </p:nvGrpSpPr>
      <p:grpSpPr>
        <a:xfrm>
          <a:off x="0" y="0"/>
          <a:ext cx="0" cy="0"/>
          <a:chOff x="0" y="0"/>
          <a:chExt cx="0" cy="0"/>
        </a:xfrm>
      </p:grpSpPr>
      <p:pic>
        <p:nvPicPr>
          <p:cNvPr id="26" name="Content Placeholder 25">
            <a:extLst>
              <a:ext uri="{FF2B5EF4-FFF2-40B4-BE49-F238E27FC236}">
                <a16:creationId xmlns:a16="http://schemas.microsoft.com/office/drawing/2014/main" id="{88728CE6-7710-8D90-A3F3-1F1AD79655F0}"/>
              </a:ext>
            </a:extLst>
          </p:cNvPr>
          <p:cNvPicPr>
            <a:picLocks noGrp="1" noChangeAspect="1"/>
          </p:cNvPicPr>
          <p:nvPr>
            <p:ph idx="1"/>
          </p:nvPr>
        </p:nvPicPr>
        <p:blipFill>
          <a:blip r:embed="rId2"/>
          <a:stretch>
            <a:fillRect/>
          </a:stretch>
        </p:blipFill>
        <p:spPr bwMode="auto">
          <a:xfrm>
            <a:off x="-49331" y="2667000"/>
            <a:ext cx="8355131" cy="399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7753F548-971B-17ED-71D0-20205749495D}"/>
              </a:ext>
            </a:extLst>
          </p:cNvPr>
          <p:cNvSpPr>
            <a:spLocks noGrp="1"/>
          </p:cNvSpPr>
          <p:nvPr>
            <p:ph type="title"/>
          </p:nvPr>
        </p:nvSpPr>
        <p:spPr>
          <a:xfrm>
            <a:off x="320675" y="186563"/>
            <a:ext cx="6992168" cy="765937"/>
          </a:xfrm>
        </p:spPr>
        <p:txBody>
          <a:bodyPr/>
          <a:lstStyle/>
          <a:p>
            <a:r>
              <a:rPr lang="en-IN" sz="2800" dirty="0"/>
              <a:t>A CV Interacting with </a:t>
            </a:r>
            <a:br>
              <a:rPr lang="en-IN" sz="2800" dirty="0"/>
            </a:br>
            <a:r>
              <a:rPr lang="en-IN" sz="2800" dirty="0"/>
              <a:t>with the ambience and </a:t>
            </a:r>
            <a:r>
              <a:rPr lang="en-IN" sz="2800" i="1" dirty="0"/>
              <a:t>n</a:t>
            </a:r>
            <a:r>
              <a:rPr lang="en-IN" sz="2800" dirty="0"/>
              <a:t> reservoirs</a:t>
            </a:r>
            <a:endParaRPr lang="en-US" sz="2800" dirty="0"/>
          </a:p>
        </p:txBody>
      </p:sp>
      <p:grpSp>
        <p:nvGrpSpPr>
          <p:cNvPr id="4" name="Group 38">
            <a:extLst>
              <a:ext uri="{FF2B5EF4-FFF2-40B4-BE49-F238E27FC236}">
                <a16:creationId xmlns:a16="http://schemas.microsoft.com/office/drawing/2014/main" id="{58A2599D-95DC-080C-A755-695FC2F137C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4CFF7375-9038-4F0D-2806-B3AE27345C01}"/>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BBA2E681-38FE-9949-12F1-6EB4252CCAA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6D93E6F7-4648-2924-8B9B-920E49DB899A}"/>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7A2433C-2F09-3C21-27CF-0C8D33EC2F1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E6339B45-FD21-C270-D1EE-CD1FD27A66F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727EA333-8494-3E13-64C7-860134541E2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E9A1CA45-6643-5EDA-3F64-810D3B6F921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746285E-EE83-78FA-3DA1-FA47F1F4E07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5E10A713-673F-2F10-23E3-02EFF69C1DFC}"/>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14324AFC-DC6E-5C02-4A8A-AD52594CB11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BA427E0E-BFCF-0234-AD73-0D1B7D9E3CE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7FE54302-4304-2911-21C9-2E5CA7CC193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B06879D9-B157-1A58-68B3-30439900725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4BA1DF98-F648-D696-08BE-CBE047266C3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E2E1350B-47F2-29EE-3525-C9FDC5275AB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4AFF99BE-CBBE-8BA5-0EAA-38903CCC06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 name="Picture 20" descr="The diagram illustrates a mathematical representation of a reservoir, with variables Q1 and T.&#10;&#10;AI-generated content may be incorrect.">
            <a:extLst>
              <a:ext uri="{FF2B5EF4-FFF2-40B4-BE49-F238E27FC236}">
                <a16:creationId xmlns:a16="http://schemas.microsoft.com/office/drawing/2014/main" id="{E5925C14-4FEE-A25A-19AD-9934978E98AD}"/>
              </a:ext>
            </a:extLst>
          </p:cNvPr>
          <p:cNvPicPr>
            <a:picLocks noChangeAspect="1"/>
          </p:cNvPicPr>
          <p:nvPr/>
        </p:nvPicPr>
        <p:blipFill>
          <a:blip r:embed="rId4"/>
          <a:stretch>
            <a:fillRect/>
          </a:stretch>
        </p:blipFill>
        <p:spPr>
          <a:xfrm>
            <a:off x="2209800" y="4695842"/>
            <a:ext cx="1181265" cy="1533739"/>
          </a:xfrm>
          <a:prstGeom prst="rect">
            <a:avLst/>
          </a:prstGeom>
        </p:spPr>
      </p:pic>
      <p:pic>
        <p:nvPicPr>
          <p:cNvPr id="23" name="Picture 22" descr="The diagram depicts a schematic representation of a Q2 reservoir with a T2 component, possibly illustrating a relationship or function within an electrical or mechanical system.&#10;&#10;AI-generated content may be incorrect.">
            <a:extLst>
              <a:ext uri="{FF2B5EF4-FFF2-40B4-BE49-F238E27FC236}">
                <a16:creationId xmlns:a16="http://schemas.microsoft.com/office/drawing/2014/main" id="{CD945DAF-330D-14D6-1773-76637E145E5E}"/>
              </a:ext>
            </a:extLst>
          </p:cNvPr>
          <p:cNvPicPr>
            <a:picLocks noChangeAspect="1"/>
          </p:cNvPicPr>
          <p:nvPr/>
        </p:nvPicPr>
        <p:blipFill>
          <a:blip r:embed="rId5"/>
          <a:stretch>
            <a:fillRect/>
          </a:stretch>
        </p:blipFill>
        <p:spPr>
          <a:xfrm>
            <a:off x="3352800" y="4630511"/>
            <a:ext cx="1171739" cy="1543265"/>
          </a:xfrm>
          <a:prstGeom prst="rect">
            <a:avLst/>
          </a:prstGeom>
        </p:spPr>
      </p:pic>
      <p:pic>
        <p:nvPicPr>
          <p:cNvPr id="25" name="Picture 24" descr="The diagram illustrates a basic representation of a reservoir with temperature (T) and charge (Q) variables.&#10;&#10;AI-generated content may be incorrect.">
            <a:extLst>
              <a:ext uri="{FF2B5EF4-FFF2-40B4-BE49-F238E27FC236}">
                <a16:creationId xmlns:a16="http://schemas.microsoft.com/office/drawing/2014/main" id="{C0849CCE-D3DD-CFF9-E3B6-561A4E989DA9}"/>
              </a:ext>
            </a:extLst>
          </p:cNvPr>
          <p:cNvPicPr>
            <a:picLocks noChangeAspect="1"/>
          </p:cNvPicPr>
          <p:nvPr/>
        </p:nvPicPr>
        <p:blipFill>
          <a:blip r:embed="rId6"/>
          <a:stretch>
            <a:fillRect/>
          </a:stretch>
        </p:blipFill>
        <p:spPr>
          <a:xfrm>
            <a:off x="4876800" y="4572000"/>
            <a:ext cx="1724266" cy="1657581"/>
          </a:xfrm>
          <a:prstGeom prst="rect">
            <a:avLst/>
          </a:prstGeom>
        </p:spPr>
      </p:pic>
      <p:pic>
        <p:nvPicPr>
          <p:cNvPr id="22" name="Picture 21" descr="The diagram illustrates a circuit schematic, showing components like voltage (Po), current (I), and various other parameters such as voltage drop (dVldt), tolerance (Tol), and charge (Q0).&#10;&#10;AI-generated content may be incorrect.">
            <a:extLst>
              <a:ext uri="{FF2B5EF4-FFF2-40B4-BE49-F238E27FC236}">
                <a16:creationId xmlns:a16="http://schemas.microsoft.com/office/drawing/2014/main" id="{73E2D223-889B-2CC8-0B2A-CC9681989C3D}"/>
              </a:ext>
            </a:extLst>
          </p:cNvPr>
          <p:cNvPicPr>
            <a:picLocks noChangeAspect="1"/>
          </p:cNvPicPr>
          <p:nvPr/>
        </p:nvPicPr>
        <p:blipFill>
          <a:blip r:embed="rId7"/>
          <a:stretch>
            <a:fillRect/>
          </a:stretch>
        </p:blipFill>
        <p:spPr>
          <a:xfrm>
            <a:off x="1800008" y="1470911"/>
            <a:ext cx="4277322" cy="1829055"/>
          </a:xfrm>
          <a:prstGeom prst="rect">
            <a:avLst/>
          </a:prstGeom>
        </p:spPr>
      </p:pic>
    </p:spTree>
    <p:extLst>
      <p:ext uri="{BB962C8B-B14F-4D97-AF65-F5344CB8AC3E}">
        <p14:creationId xmlns:p14="http://schemas.microsoft.com/office/powerpoint/2010/main" val="4283349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ircle(in)">
                                      <p:cBhvr>
                                        <p:cTn id="7" dur="1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8A417-1967-E456-65FD-EB7D7A182E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D3C364-1D1A-A09E-A96A-0E0D26E5AA85}"/>
              </a:ext>
            </a:extLst>
          </p:cNvPr>
          <p:cNvSpPr>
            <a:spLocks noGrp="1"/>
          </p:cNvSpPr>
          <p:nvPr>
            <p:ph type="title"/>
          </p:nvPr>
        </p:nvSpPr>
        <p:spPr>
          <a:xfrm>
            <a:off x="320675" y="186563"/>
            <a:ext cx="6992168" cy="765937"/>
          </a:xfrm>
        </p:spPr>
        <p:txBody>
          <a:bodyPr/>
          <a:lstStyle/>
          <a:p>
            <a:r>
              <a:rPr lang="en-IN" sz="2800" dirty="0"/>
              <a:t>A CV Interacting with </a:t>
            </a:r>
            <a:br>
              <a:rPr lang="en-IN" sz="2800" dirty="0"/>
            </a:br>
            <a:r>
              <a:rPr lang="en-IN" sz="2800" dirty="0"/>
              <a:t>with the ambience and </a:t>
            </a:r>
            <a:r>
              <a:rPr lang="en-IN" sz="2800" i="1" dirty="0"/>
              <a:t>n</a:t>
            </a:r>
            <a:r>
              <a:rPr lang="en-IN" sz="2800" dirty="0"/>
              <a:t> reservoirs</a:t>
            </a:r>
            <a:endParaRPr lang="en-US" sz="2800" dirty="0"/>
          </a:p>
        </p:txBody>
      </p:sp>
      <p:grpSp>
        <p:nvGrpSpPr>
          <p:cNvPr id="4" name="Group 38">
            <a:extLst>
              <a:ext uri="{FF2B5EF4-FFF2-40B4-BE49-F238E27FC236}">
                <a16:creationId xmlns:a16="http://schemas.microsoft.com/office/drawing/2014/main" id="{4151B4C7-2153-73A6-A324-335670370CC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D073BCD-5502-A9C6-90B2-57B6651CDD4E}"/>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96E03286-702E-E5B1-753C-1C838ECC3426}"/>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B78BB47C-82B9-99FF-DF6A-45D3BA8AB90D}"/>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6857BD5-B839-26DD-B16E-9841A017BC7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04F450EF-F9FA-7A51-0984-620099EB9CE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070D614C-55AF-B768-3090-22DF080B230C}"/>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474ECAD6-2EBC-220C-B9E7-07164AF67A3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3DDCBDBE-AD46-0E42-1AD4-91211515453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3F39B4B-519F-9C2E-B51C-2C71F3875854}"/>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B3F0DA81-0DB1-6DF6-EA2A-C9E0CC00B88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45FE7764-CA45-B309-3654-447053A8155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A85E4140-7031-C4E5-2B77-AC9D4B687CA4}"/>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BB0ACCF7-C445-A254-DC17-0536766A35C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55A3516-67CA-9557-99FE-C28C34E78D4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9263376C-BF58-27FF-0528-B815C2EFE96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1EA74F3D-C638-AE50-154C-E66AB49930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A3E43AFD-DDD4-6B0B-B11D-87AC2A741F24}"/>
                  </a:ext>
                </a:extLst>
              </p:cNvPr>
              <p:cNvSpPr txBox="1"/>
              <p:nvPr/>
            </p:nvSpPr>
            <p:spPr>
              <a:xfrm>
                <a:off x="389012" y="1143000"/>
                <a:ext cx="8517050" cy="842538"/>
              </a:xfrm>
              <a:prstGeom prst="rect">
                <a:avLst/>
              </a:prstGeom>
              <a:noFill/>
            </p:spPr>
            <p:txBody>
              <a:bodyPr wrap="square">
                <a:spAutoFit/>
              </a:bodyPr>
              <a:lstStyle/>
              <a:p>
                <a:r>
                  <a:rPr lang="en-IN" dirty="0"/>
                  <a:t>This system can execute work transfer rate </a:t>
                </a:r>
                <a14:m>
                  <m:oMath xmlns:m="http://schemas.openxmlformats.org/officeDocument/2006/math">
                    <m:acc>
                      <m:accPr>
                        <m:chr m:val="̇"/>
                        <m:ctrlPr>
                          <a:rPr lang="en-IN" b="0" i="1" smtClean="0">
                            <a:latin typeface="Cambria Math" panose="02040503050406030204" pitchFamily="18" charset="0"/>
                          </a:rPr>
                        </m:ctrlPr>
                      </m:accPr>
                      <m:e>
                        <m:r>
                          <a:rPr lang="en-IN" b="0" i="1" smtClean="0">
                            <a:latin typeface="Cambria Math" panose="02040503050406030204" pitchFamily="18" charset="0"/>
                          </a:rPr>
                          <m:t>𝑊</m:t>
                        </m:r>
                      </m:e>
                    </m:acc>
                    <m:r>
                      <a:rPr lang="en-IN" b="0" i="1" smtClean="0">
                        <a:latin typeface="Cambria Math" panose="02040503050406030204" pitchFamily="18" charset="0"/>
                      </a:rPr>
                      <m:t> </m:t>
                    </m:r>
                  </m:oMath>
                </a14:m>
                <a:r>
                  <a:rPr lang="en-IN" dirty="0"/>
                  <a:t>represents any combination of work  transfer modes.</a:t>
                </a:r>
              </a:p>
            </p:txBody>
          </p:sp>
        </mc:Choice>
        <mc:Fallback xmlns="">
          <p:sp>
            <p:nvSpPr>
              <p:cNvPr id="28" name="TextBox 27">
                <a:extLst>
                  <a:ext uri="{FF2B5EF4-FFF2-40B4-BE49-F238E27FC236}">
                    <a16:creationId xmlns:a16="http://schemas.microsoft.com/office/drawing/2014/main" id="{A3E43AFD-DDD4-6B0B-B11D-87AC2A741F24}"/>
                  </a:ext>
                </a:extLst>
              </p:cNvPr>
              <p:cNvSpPr txBox="1">
                <a:spLocks noRot="1" noChangeAspect="1" noMove="1" noResize="1" noEditPoints="1" noAdjustHandles="1" noChangeArrowheads="1" noChangeShapeType="1" noTextEdit="1"/>
              </p:cNvSpPr>
              <p:nvPr/>
            </p:nvSpPr>
            <p:spPr>
              <a:xfrm>
                <a:off x="389012" y="1143000"/>
                <a:ext cx="8517050" cy="842538"/>
              </a:xfrm>
              <a:prstGeom prst="rect">
                <a:avLst/>
              </a:prstGeom>
              <a:blipFill>
                <a:blip r:embed="rId4"/>
                <a:stretch>
                  <a:fillRect l="-1145" t="-4348" b="-15217"/>
                </a:stretch>
              </a:blipFill>
            </p:spPr>
            <p:txBody>
              <a:bodyPr/>
              <a:lstStyle/>
              <a:p>
                <a:r>
                  <a:rPr lang="en-IN">
                    <a:noFill/>
                  </a:rPr>
                  <a:t> </a:t>
                </a:r>
              </a:p>
            </p:txBody>
          </p:sp>
        </mc:Fallback>
      </mc:AlternateContent>
      <p:pic>
        <p:nvPicPr>
          <p:cNvPr id="30" name="Picture 29" descr="The image illustrates a diagram representing the relationship between work (W), power (P), and the rate of change of volume (dV) in a system, with arrows indicating the direction of energy transfer.&#10;&#10;AI-generated content may be incorrect.">
            <a:extLst>
              <a:ext uri="{FF2B5EF4-FFF2-40B4-BE49-F238E27FC236}">
                <a16:creationId xmlns:a16="http://schemas.microsoft.com/office/drawing/2014/main" id="{78FA38C2-E5AA-371B-02F7-8C5C856D0C3F}"/>
              </a:ext>
            </a:extLst>
          </p:cNvPr>
          <p:cNvPicPr>
            <a:picLocks noChangeAspect="1"/>
          </p:cNvPicPr>
          <p:nvPr/>
        </p:nvPicPr>
        <p:blipFill>
          <a:blip r:embed="rId5"/>
          <a:stretch>
            <a:fillRect/>
          </a:stretch>
        </p:blipFill>
        <p:spPr>
          <a:xfrm>
            <a:off x="5410200" y="2252675"/>
            <a:ext cx="3372321" cy="1943371"/>
          </a:xfrm>
          <a:prstGeom prst="rect">
            <a:avLst/>
          </a:prstGeom>
        </p:spPr>
      </p:pic>
      <p:pic>
        <p:nvPicPr>
          <p:cNvPr id="29" name="Content Placeholder 28" descr="The diagram illustrates a complex electrical circuit with multiple components, including resistors, capacitors, and inductors, depicting various electrical parameters such as voltage, current, and time constants.&#10;&#10;AI-generated content may be incorrect.">
            <a:extLst>
              <a:ext uri="{FF2B5EF4-FFF2-40B4-BE49-F238E27FC236}">
                <a16:creationId xmlns:a16="http://schemas.microsoft.com/office/drawing/2014/main" id="{46D575FB-5475-2A75-3F73-F003CF0C6483}"/>
              </a:ext>
            </a:extLst>
          </p:cNvPr>
          <p:cNvPicPr>
            <a:picLocks noGrp="1" noChangeAspect="1"/>
          </p:cNvPicPr>
          <p:nvPr>
            <p:ph idx="1"/>
          </p:nvPr>
        </p:nvPicPr>
        <p:blipFill>
          <a:blip r:embed="rId6"/>
          <a:stretch>
            <a:fillRect/>
          </a:stretch>
        </p:blipFill>
        <p:spPr bwMode="auto">
          <a:xfrm>
            <a:off x="575474" y="2035596"/>
            <a:ext cx="7165797"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06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circle(in)">
                                      <p:cBhvr>
                                        <p:cTn id="13"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AA8A8-42B1-CF05-C04D-16C0BB4F4D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596039-17E0-EBA8-E5AE-517B8B7B135B}"/>
              </a:ext>
            </a:extLst>
          </p:cNvPr>
          <p:cNvSpPr>
            <a:spLocks noGrp="1"/>
          </p:cNvSpPr>
          <p:nvPr>
            <p:ph type="title"/>
          </p:nvPr>
        </p:nvSpPr>
        <p:spPr>
          <a:xfrm>
            <a:off x="499970" y="229335"/>
            <a:ext cx="6992168" cy="765937"/>
          </a:xfrm>
        </p:spPr>
        <p:txBody>
          <a:bodyPr/>
          <a:lstStyle/>
          <a:p>
            <a:r>
              <a:rPr lang="en-IN" sz="2800" dirty="0"/>
              <a:t>A CV Interacting with </a:t>
            </a:r>
            <a:br>
              <a:rPr lang="en-IN" sz="2800" dirty="0"/>
            </a:br>
            <a:r>
              <a:rPr lang="en-IN" sz="2800" dirty="0" err="1"/>
              <a:t>with</a:t>
            </a:r>
            <a:r>
              <a:rPr lang="en-IN" sz="2800" dirty="0"/>
              <a:t> the ambience and </a:t>
            </a:r>
            <a:r>
              <a:rPr lang="en-IN" sz="2800" i="1" dirty="0"/>
              <a:t>n</a:t>
            </a:r>
            <a:r>
              <a:rPr lang="en-IN" sz="2800" dirty="0"/>
              <a:t> reservoirs</a:t>
            </a:r>
            <a:endParaRPr lang="en-US" sz="2800" dirty="0"/>
          </a:p>
        </p:txBody>
      </p:sp>
      <p:grpSp>
        <p:nvGrpSpPr>
          <p:cNvPr id="4" name="Group 38">
            <a:extLst>
              <a:ext uri="{FF2B5EF4-FFF2-40B4-BE49-F238E27FC236}">
                <a16:creationId xmlns:a16="http://schemas.microsoft.com/office/drawing/2014/main" id="{EC59CDA5-BE53-BD6B-BC26-50F34B0CB19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69EF45A-777A-73A9-0382-4D64C24C03D7}"/>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0B4C7FB2-5465-A82A-395D-4FF699726A7B}"/>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A59DF060-7B7A-CF80-2FC9-5DD14101FA13}"/>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FBF70DED-EF61-0457-EB0A-D1FDF75BA0A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10B746D2-0260-1993-F039-001CC0584DF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20544B9A-85B5-8BC8-5423-728F0DDF5EF4}"/>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E9AB4329-0A00-DFC3-3F0E-85F8BCD8292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BA792321-0157-9AD7-E136-F1B948E9FB0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CCA40E5F-87EB-1A63-E8FD-B60875434BF9}"/>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E5D06FD6-93C5-EBAD-7EB3-41274F4AD63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24442350-9BD5-2B64-598F-ED646049DAF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12F3BE06-DE0F-18BB-AF4A-007254C39FC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686A70AD-00A5-EDDE-C300-7042FC82FC5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1215E3C2-F31E-4A82-C2D5-42F925C5617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E3EE03E3-6CEE-AE62-39F7-0717D18B2F8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A050E4BF-5376-3703-04A3-E7F5628274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Rectangle 22">
            <a:extLst>
              <a:ext uri="{FF2B5EF4-FFF2-40B4-BE49-F238E27FC236}">
                <a16:creationId xmlns:a16="http://schemas.microsoft.com/office/drawing/2014/main" id="{39EE104F-3516-C5F9-62F9-C343C9FA5B29}"/>
              </a:ext>
            </a:extLst>
          </p:cNvPr>
          <p:cNvSpPr>
            <a:spLocks noChangeArrowheads="1"/>
          </p:cNvSpPr>
          <p:nvPr/>
        </p:nvSpPr>
        <p:spPr bwMode="auto">
          <a:xfrm>
            <a:off x="499970" y="4848154"/>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marL="0" indent="0" eaLnBrk="1" hangingPunct="1">
              <a:spcBef>
                <a:spcPct val="20000"/>
              </a:spcBef>
            </a:pPr>
            <a:r>
              <a:rPr lang="en-US" altLang="en-US" sz="3200" dirty="0"/>
              <a:t>First Law</a:t>
            </a:r>
          </a:p>
        </p:txBody>
      </p:sp>
      <mc:AlternateContent xmlns:mc="http://schemas.openxmlformats.org/markup-compatibility/2006" xmlns:a14="http://schemas.microsoft.com/office/drawing/2010/main">
        <mc:Choice Requires="a14">
          <p:sp>
            <p:nvSpPr>
              <p:cNvPr id="24" name="Object 3">
                <a:extLst>
                  <a:ext uri="{FF2B5EF4-FFF2-40B4-BE49-F238E27FC236}">
                    <a16:creationId xmlns:a16="http://schemas.microsoft.com/office/drawing/2014/main" id="{6ED445AA-CD37-479B-ECA2-A81015E55562}"/>
                  </a:ext>
                </a:extLst>
              </p:cNvPr>
              <p:cNvSpPr txBox="1"/>
              <p:nvPr/>
            </p:nvSpPr>
            <p:spPr bwMode="auto">
              <a:xfrm>
                <a:off x="2743200" y="4804275"/>
                <a:ext cx="4679682" cy="856893"/>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𝐸</m:t>
                              </m:r>
                            </m:e>
                            <m:sub>
                              <m:r>
                                <a:rPr lang="en-IN" b="0" i="1" smtClean="0">
                                  <a:solidFill>
                                    <a:srgbClr val="000000"/>
                                  </a:solidFill>
                                  <a:latin typeface="Cambria Math" panose="02040503050406030204" pitchFamily="18" charset="0"/>
                                </a:rPr>
                                <m:t>𝐶𝑉</m:t>
                              </m:r>
                            </m:sub>
                          </m:sSub>
                        </m:num>
                        <m:den>
                          <m:r>
                            <a:rPr lang="en-IN" i="1">
                              <a:solidFill>
                                <a:srgbClr val="000000"/>
                              </a:solidFill>
                              <a:latin typeface="Cambria Math" panose="02040503050406030204" pitchFamily="18" charset="0"/>
                            </a:rPr>
                            <m:t>𝑑𝑡</m:t>
                          </m:r>
                        </m:den>
                      </m:f>
                      <m:r>
                        <a:rPr lang="en-IN" i="1">
                          <a:solidFill>
                            <a:srgbClr val="000000"/>
                          </a:solidFill>
                          <a:latin typeface="Cambria Math" panose="02040503050406030204" pitchFamily="18" charset="0"/>
                        </a:rPr>
                        <m:t>=</m:t>
                      </m:r>
                      <m:nary>
                        <m:naryPr>
                          <m:chr m:val="∑"/>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𝑖</m:t>
                          </m:r>
                          <m:r>
                            <a:rPr lang="en-IN" i="1">
                              <a:solidFill>
                                <a:srgbClr val="000000"/>
                              </a:solidFill>
                              <a:latin typeface="Cambria Math" panose="02040503050406030204" pitchFamily="18" charset="0"/>
                            </a:rPr>
                            <m:t>=0</m:t>
                          </m:r>
                        </m:sub>
                        <m:sup>
                          <m:r>
                            <a:rPr lang="en-IN" b="0" i="1" smtClean="0">
                              <a:solidFill>
                                <a:srgbClr val="000000"/>
                              </a:solidFill>
                              <a:latin typeface="Cambria Math" panose="02040503050406030204" pitchFamily="18" charset="0"/>
                            </a:rPr>
                            <m:t>𝑛</m:t>
                          </m:r>
                        </m:sup>
                        <m:e>
                          <m:sSub>
                            <m:sSubPr>
                              <m:ctrlPr>
                                <a:rPr lang="en-IN" b="0" i="1" smtClean="0">
                                  <a:solidFill>
                                    <a:srgbClr val="000000"/>
                                  </a:solidFill>
                                  <a:latin typeface="Cambria Math" panose="02040503050406030204" pitchFamily="18" charset="0"/>
                                </a:rPr>
                              </m:ctrlPr>
                            </m:sSubPr>
                            <m:e>
                              <m:acc>
                                <m:accPr>
                                  <m:chr m:val="̇"/>
                                  <m:ctrlPr>
                                    <a:rPr lang="en-IN" b="0" i="1" smtClean="0">
                                      <a:solidFill>
                                        <a:srgbClr val="000000"/>
                                      </a:solidFill>
                                      <a:latin typeface="Cambria Math" panose="02040503050406030204" pitchFamily="18" charset="0"/>
                                    </a:rPr>
                                  </m:ctrlPr>
                                </m:accPr>
                                <m:e>
                                  <m:r>
                                    <a:rPr lang="en-IN" b="0" i="1" smtClean="0">
                                      <a:solidFill>
                                        <a:srgbClr val="000000"/>
                                      </a:solidFill>
                                      <a:latin typeface="Cambria Math" panose="02040503050406030204" pitchFamily="18" charset="0"/>
                                    </a:rPr>
                                    <m:t>𝑄</m:t>
                                  </m:r>
                                </m:e>
                              </m:acc>
                            </m:e>
                            <m:sub>
                              <m:r>
                                <a:rPr lang="en-IN" b="0" i="1" smtClean="0">
                                  <a:solidFill>
                                    <a:srgbClr val="000000"/>
                                  </a:solidFill>
                                  <a:latin typeface="Cambria Math" panose="02040503050406030204" pitchFamily="18" charset="0"/>
                                </a:rPr>
                                <m:t>𝑖</m:t>
                              </m:r>
                            </m:sub>
                          </m:sSub>
                        </m:e>
                      </m:nary>
                      <m:r>
                        <a:rPr lang="en-IN" i="1">
                          <a:solidFill>
                            <a:srgbClr val="000000"/>
                          </a:solidFill>
                          <a:latin typeface="Cambria Math" panose="02040503050406030204" pitchFamily="18" charset="0"/>
                        </a:rPr>
                        <m:t>−</m:t>
                      </m:r>
                      <m:acc>
                        <m:accPr>
                          <m:chr m:val="̇"/>
                          <m:ctrlPr>
                            <a:rPr lang="en-IN" b="0" i="1" smtClean="0">
                              <a:solidFill>
                                <a:srgbClr val="000000"/>
                              </a:solidFill>
                              <a:latin typeface="Cambria Math" panose="02040503050406030204" pitchFamily="18" charset="0"/>
                            </a:rPr>
                          </m:ctrlPr>
                        </m:accPr>
                        <m:e>
                          <m:r>
                            <a:rPr lang="en-IN" b="0" i="1" smtClean="0">
                              <a:solidFill>
                                <a:srgbClr val="000000"/>
                              </a:solidFill>
                              <a:latin typeface="Cambria Math" panose="02040503050406030204" pitchFamily="18" charset="0"/>
                            </a:rPr>
                            <m:t>𝑊</m:t>
                          </m:r>
                        </m:e>
                      </m:acc>
                      <m:r>
                        <a:rPr lang="en-IN" b="0" i="1" smtClean="0">
                          <a:solidFill>
                            <a:srgbClr val="000000"/>
                          </a:solidFill>
                          <a:latin typeface="Cambria Math" panose="02040503050406030204" pitchFamily="18" charset="0"/>
                        </a:rPr>
                        <m:t>+</m:t>
                      </m:r>
                      <m:nary>
                        <m:naryPr>
                          <m:chr m:val="∑"/>
                          <m:ctrlPr>
                            <a:rPr lang="en-IN" b="0" i="1" smtClean="0">
                              <a:solidFill>
                                <a:srgbClr val="000000"/>
                              </a:solidFill>
                              <a:latin typeface="Cambria Math" panose="02040503050406030204" pitchFamily="18" charset="0"/>
                            </a:rPr>
                          </m:ctrlPr>
                        </m:naryPr>
                        <m:sub>
                          <m:r>
                            <a:rPr lang="en-IN" b="0" i="1" smtClean="0">
                              <a:solidFill>
                                <a:srgbClr val="000000"/>
                              </a:solidFill>
                              <a:latin typeface="Cambria Math" panose="02040503050406030204" pitchFamily="18" charset="0"/>
                            </a:rPr>
                            <m:t>𝑗</m:t>
                          </m:r>
                          <m:r>
                            <a:rPr lang="en-IN" i="1">
                              <a:solidFill>
                                <a:srgbClr val="000000"/>
                              </a:solidFill>
                              <a:latin typeface="Cambria Math" panose="02040503050406030204" pitchFamily="18" charset="0"/>
                            </a:rPr>
                            <m:t>=1</m:t>
                          </m:r>
                        </m:sub>
                        <m:sup>
                          <m:r>
                            <a:rPr lang="en-IN" b="0" i="1" smtClean="0">
                              <a:solidFill>
                                <a:srgbClr val="000000"/>
                              </a:solidFill>
                              <a:latin typeface="Cambria Math" panose="02040503050406030204" pitchFamily="18" charset="0"/>
                            </a:rPr>
                            <m:t>𝑚</m:t>
                          </m:r>
                        </m:sup>
                        <m:e>
                          <m:sSubSup>
                            <m:sSubSupPr>
                              <m:ctrlPr>
                                <a:rPr lang="el-GR" i="1" smtClean="0">
                                  <a:solidFill>
                                    <a:srgbClr val="000000"/>
                                  </a:solidFill>
                                  <a:latin typeface="Cambria Math" panose="02040503050406030204" pitchFamily="18" charset="0"/>
                                  <a:ea typeface="Cambria Math" panose="02040503050406030204" pitchFamily="18" charset="0"/>
                                </a:rPr>
                              </m:ctrlPr>
                            </m:sSubSupPr>
                            <m:e>
                              <m:acc>
                                <m:accPr>
                                  <m:chr m:val="̇"/>
                                  <m:ctrlPr>
                                    <a:rPr lang="el-GR" i="1" smtClean="0">
                                      <a:solidFill>
                                        <a:srgbClr val="000000"/>
                                      </a:solidFill>
                                      <a:latin typeface="Cambria Math" panose="02040503050406030204" pitchFamily="18" charset="0"/>
                                      <a:ea typeface="Cambria Math" panose="02040503050406030204" pitchFamily="18" charset="0"/>
                                    </a:rPr>
                                  </m:ctrlPr>
                                </m:accPr>
                                <m:e>
                                  <m:r>
                                    <m:rPr>
                                      <m:sty m:val="p"/>
                                    </m:rPr>
                                    <a:rPr lang="el-GR" i="1" smtClean="0">
                                      <a:solidFill>
                                        <a:srgbClr val="000000"/>
                                      </a:solidFill>
                                      <a:latin typeface="Cambria Math" panose="02040503050406030204" pitchFamily="18" charset="0"/>
                                      <a:ea typeface="Cambria Math" panose="02040503050406030204" pitchFamily="18" charset="0"/>
                                    </a:rPr>
                                    <m:t>Θ</m:t>
                                  </m:r>
                                </m:e>
                              </m:acc>
                            </m:e>
                            <m:sub>
                              <m:r>
                                <a:rPr lang="en-IN" b="0" i="1" smtClean="0">
                                  <a:solidFill>
                                    <a:srgbClr val="000000"/>
                                  </a:solidFill>
                                  <a:latin typeface="Cambria Math" panose="02040503050406030204" pitchFamily="18" charset="0"/>
                                </a:rPr>
                                <m:t>𝑖𝑛</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𝑗</m:t>
                              </m:r>
                            </m:sub>
                            <m:sup/>
                          </m:sSubSup>
                        </m:e>
                      </m:nary>
                      <m:r>
                        <a:rPr lang="en-IN" i="1">
                          <a:solidFill>
                            <a:srgbClr val="000000"/>
                          </a:solidFill>
                          <a:latin typeface="Cambria Math" panose="02040503050406030204" pitchFamily="18" charset="0"/>
                        </a:rPr>
                        <m:t>−</m:t>
                      </m:r>
                      <m:nary>
                        <m:naryPr>
                          <m:chr m:val="∑"/>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𝑘</m:t>
                          </m:r>
                          <m:r>
                            <a:rPr lang="en-IN" i="1">
                              <a:solidFill>
                                <a:srgbClr val="000000"/>
                              </a:solidFill>
                              <a:latin typeface="Cambria Math" panose="02040503050406030204" pitchFamily="18" charset="0"/>
                            </a:rPr>
                            <m:t>=1</m:t>
                          </m:r>
                        </m:sub>
                        <m:sup>
                          <m:r>
                            <a:rPr lang="en-IN" i="1" smtClean="0">
                              <a:solidFill>
                                <a:srgbClr val="000000"/>
                              </a:solidFill>
                              <a:latin typeface="Cambria Math" panose="02040503050406030204" pitchFamily="18" charset="0"/>
                            </a:rPr>
                            <m:t>𝑜</m:t>
                          </m:r>
                        </m:sup>
                        <m:e>
                          <m:sSubSup>
                            <m:sSubSupPr>
                              <m:ctrlPr>
                                <a:rPr lang="el-GR" b="0" i="1" smtClean="0">
                                  <a:solidFill>
                                    <a:srgbClr val="000000"/>
                                  </a:solidFill>
                                  <a:latin typeface="Cambria Math" panose="02040503050406030204" pitchFamily="18" charset="0"/>
                                  <a:ea typeface="Cambria Math" panose="02040503050406030204" pitchFamily="18" charset="0"/>
                                </a:rPr>
                              </m:ctrlPr>
                            </m:sSubSupPr>
                            <m:e>
                              <m:acc>
                                <m:accPr>
                                  <m:chr m:val="̇"/>
                                  <m:ctrlPr>
                                    <a:rPr lang="el-GR" b="0" i="1" smtClean="0">
                                      <a:solidFill>
                                        <a:srgbClr val="000000"/>
                                      </a:solidFill>
                                      <a:latin typeface="Cambria Math" panose="02040503050406030204" pitchFamily="18" charset="0"/>
                                      <a:ea typeface="Cambria Math" panose="02040503050406030204" pitchFamily="18" charset="0"/>
                                    </a:rPr>
                                  </m:ctrlPr>
                                </m:accPr>
                                <m:e>
                                  <m:r>
                                    <m:rPr>
                                      <m:sty m:val="p"/>
                                    </m:rPr>
                                    <a:rPr lang="el-GR" b="0" i="1" smtClean="0">
                                      <a:solidFill>
                                        <a:srgbClr val="000000"/>
                                      </a:solidFill>
                                      <a:latin typeface="Cambria Math" panose="02040503050406030204" pitchFamily="18" charset="0"/>
                                      <a:ea typeface="Cambria Math" panose="02040503050406030204" pitchFamily="18" charset="0"/>
                                    </a:rPr>
                                    <m:t>Θ</m:t>
                                  </m:r>
                                </m:e>
                              </m:acc>
                            </m:e>
                            <m:sub>
                              <m:r>
                                <a:rPr lang="en-IN" b="0" i="1" smtClean="0">
                                  <a:solidFill>
                                    <a:srgbClr val="000000"/>
                                  </a:solidFill>
                                  <a:latin typeface="Cambria Math" panose="02040503050406030204" pitchFamily="18" charset="0"/>
                                </a:rPr>
                                <m:t>𝑜𝑢𝑡</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𝑘</m:t>
                              </m:r>
                            </m:sub>
                            <m:sup/>
                          </m:sSubSup>
                        </m:e>
                      </m:nary>
                    </m:oMath>
                  </m:oMathPara>
                </a14:m>
                <a:endParaRPr lang="en-IN" dirty="0"/>
              </a:p>
            </p:txBody>
          </p:sp>
        </mc:Choice>
        <mc:Fallback xmlns="">
          <p:sp>
            <p:nvSpPr>
              <p:cNvPr id="24" name="Object 3">
                <a:extLst>
                  <a:ext uri="{FF2B5EF4-FFF2-40B4-BE49-F238E27FC236}">
                    <a16:creationId xmlns:a16="http://schemas.microsoft.com/office/drawing/2014/main" id="{6ED445AA-CD37-479B-ECA2-A81015E55562}"/>
                  </a:ext>
                </a:extLst>
              </p:cNvPr>
              <p:cNvSpPr txBox="1">
                <a:spLocks noRot="1" noChangeAspect="1" noMove="1" noResize="1" noEditPoints="1" noAdjustHandles="1" noChangeArrowheads="1" noChangeShapeType="1" noTextEdit="1"/>
              </p:cNvSpPr>
              <p:nvPr/>
            </p:nvSpPr>
            <p:spPr bwMode="auto">
              <a:xfrm>
                <a:off x="2743200" y="4804275"/>
                <a:ext cx="4679682" cy="856893"/>
              </a:xfrm>
              <a:prstGeom prst="rect">
                <a:avLst/>
              </a:prstGeom>
              <a:blipFill>
                <a:blip r:embed="rId3"/>
                <a:stretch>
                  <a:fillRect/>
                </a:stretch>
              </a:blipFill>
              <a:ln>
                <a:noFill/>
              </a:ln>
              <a:effectLst/>
            </p:spPr>
            <p:txBody>
              <a:bodyPr/>
              <a:lstStyle/>
              <a:p>
                <a:r>
                  <a:rPr lang="en-IN">
                    <a:noFill/>
                  </a:rPr>
                  <a:t> </a:t>
                </a:r>
              </a:p>
            </p:txBody>
          </p:sp>
        </mc:Fallback>
      </mc:AlternateContent>
      <p:pic>
        <p:nvPicPr>
          <p:cNvPr id="25" name="Content Placeholder 24" descr="The image illustrates a circuit diagram featuring various electrical components and symbols, such as resistors, transistors, and capacitors, connected in a complex network, including power transfer functions and control mechanisms.&#10;&#10;AI-generated content may be incorrect.">
            <a:extLst>
              <a:ext uri="{FF2B5EF4-FFF2-40B4-BE49-F238E27FC236}">
                <a16:creationId xmlns:a16="http://schemas.microsoft.com/office/drawing/2014/main" id="{19564DB9-5AE5-6F0C-A3C1-0F60A538A019}"/>
              </a:ext>
            </a:extLst>
          </p:cNvPr>
          <p:cNvPicPr>
            <a:picLocks noGrp="1" noChangeAspect="1"/>
          </p:cNvPicPr>
          <p:nvPr>
            <p:ph idx="1"/>
          </p:nvPr>
        </p:nvPicPr>
        <p:blipFill>
          <a:blip r:embed="rId4"/>
          <a:stretch>
            <a:fillRect/>
          </a:stretch>
        </p:blipFill>
        <p:spPr bwMode="auto">
          <a:xfrm>
            <a:off x="838200" y="1229162"/>
            <a:ext cx="6163290" cy="3404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2639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6C16D-5AED-73FE-2DBE-A0216323E1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90BDD4-08D5-CBAB-9632-993669F045AD}"/>
              </a:ext>
            </a:extLst>
          </p:cNvPr>
          <p:cNvSpPr>
            <a:spLocks noGrp="1"/>
          </p:cNvSpPr>
          <p:nvPr>
            <p:ph type="title"/>
          </p:nvPr>
        </p:nvSpPr>
        <p:spPr>
          <a:xfrm>
            <a:off x="499970" y="229335"/>
            <a:ext cx="6992168" cy="765937"/>
          </a:xfrm>
        </p:spPr>
        <p:txBody>
          <a:bodyPr/>
          <a:lstStyle/>
          <a:p>
            <a:r>
              <a:rPr lang="en-IN" sz="2800" dirty="0"/>
              <a:t>A CV Interacting with </a:t>
            </a:r>
            <a:br>
              <a:rPr lang="en-IN" sz="2800" dirty="0"/>
            </a:br>
            <a:r>
              <a:rPr lang="en-IN" sz="2800" dirty="0" err="1"/>
              <a:t>with</a:t>
            </a:r>
            <a:r>
              <a:rPr lang="en-IN" sz="2800" dirty="0"/>
              <a:t> the ambience and </a:t>
            </a:r>
            <a:r>
              <a:rPr lang="en-IN" sz="2800" i="1" dirty="0"/>
              <a:t>n</a:t>
            </a:r>
            <a:r>
              <a:rPr lang="en-IN" sz="2800" dirty="0"/>
              <a:t> reservoirs</a:t>
            </a:r>
            <a:endParaRPr lang="en-US" sz="2800" dirty="0"/>
          </a:p>
        </p:txBody>
      </p:sp>
      <p:grpSp>
        <p:nvGrpSpPr>
          <p:cNvPr id="4" name="Group 38">
            <a:extLst>
              <a:ext uri="{FF2B5EF4-FFF2-40B4-BE49-F238E27FC236}">
                <a16:creationId xmlns:a16="http://schemas.microsoft.com/office/drawing/2014/main" id="{EA0F0D25-586F-0AA1-E812-73F503285A53}"/>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4537B81-3D97-E512-79EE-DE3D82656DCA}"/>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C4EFDCB-2690-B1B0-D43B-A7DFA2476351}"/>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389B2655-2B8F-7F66-384F-DFFFAE4C6EF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972A3C28-0B57-DF1C-BC67-46B86641435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D9F2F64-7694-15A1-5D4B-AF5F78EE187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E9E5D7A9-B7AD-EF00-C575-355CF931089B}"/>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86F6FCE-A1E1-D3DD-51EE-2C30A8221AA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A9C1D720-C4ED-F079-5370-7EEEFB383B3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EF124C54-9C01-BA94-D1BE-BABDB42F0F94}"/>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17F49CC8-9E70-4A41-16A4-599109DBCEB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E4A137AB-E918-45C6-D405-7AF5C33F6D1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30C84BE3-D319-0CAA-A8CF-6C4832C11CE5}"/>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50C8027-CE25-7382-429F-B18ADF8C764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7D83EB35-D6F6-2060-D655-57D4621AE72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B1094855-1A86-C5C3-FC28-70FF81F23FB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E3806A6-3899-1105-4D37-ED7DFA6CF0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Rectangle 22">
            <a:extLst>
              <a:ext uri="{FF2B5EF4-FFF2-40B4-BE49-F238E27FC236}">
                <a16:creationId xmlns:a16="http://schemas.microsoft.com/office/drawing/2014/main" id="{71D3863B-3950-500B-B0C5-F5DF4E08FAE4}"/>
              </a:ext>
            </a:extLst>
          </p:cNvPr>
          <p:cNvSpPr>
            <a:spLocks noChangeArrowheads="1"/>
          </p:cNvSpPr>
          <p:nvPr/>
        </p:nvSpPr>
        <p:spPr bwMode="auto">
          <a:xfrm>
            <a:off x="499970" y="4848154"/>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marL="0" indent="0" eaLnBrk="1" hangingPunct="1">
              <a:spcBef>
                <a:spcPct val="20000"/>
              </a:spcBef>
            </a:pPr>
            <a:r>
              <a:rPr lang="en-US" altLang="en-US" sz="3200" dirty="0"/>
              <a:t>Second Law</a:t>
            </a:r>
          </a:p>
        </p:txBody>
      </p:sp>
      <mc:AlternateContent xmlns:mc="http://schemas.openxmlformats.org/markup-compatibility/2006" xmlns:a14="http://schemas.microsoft.com/office/drawing/2010/main">
        <mc:Choice Requires="a14">
          <p:sp>
            <p:nvSpPr>
              <p:cNvPr id="3" name="Object 3">
                <a:extLst>
                  <a:ext uri="{FF2B5EF4-FFF2-40B4-BE49-F238E27FC236}">
                    <a16:creationId xmlns:a16="http://schemas.microsoft.com/office/drawing/2014/main" id="{5691130B-0422-781C-95CC-E18C41E61462}"/>
                  </a:ext>
                </a:extLst>
              </p:cNvPr>
              <p:cNvSpPr txBox="1"/>
              <p:nvPr/>
            </p:nvSpPr>
            <p:spPr bwMode="auto">
              <a:xfrm>
                <a:off x="1799559" y="5458605"/>
                <a:ext cx="5772150" cy="903287"/>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𝑆</m:t>
                              </m:r>
                            </m:e>
                          </m:acc>
                        </m:e>
                        <m:sub>
                          <m:r>
                            <a:rPr lang="en-IN" b="0" i="1" smtClean="0">
                              <a:solidFill>
                                <a:srgbClr val="000000"/>
                              </a:solidFill>
                              <a:latin typeface="Cambria Math" panose="02040503050406030204" pitchFamily="18" charset="0"/>
                            </a:rPr>
                            <m:t>𝑔𝑒𝑛</m:t>
                          </m:r>
                        </m:sub>
                      </m:sSub>
                      <m:r>
                        <a:rPr lang="en-IN" b="0"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𝑆</m:t>
                              </m:r>
                            </m:e>
                            <m:sub>
                              <m:r>
                                <a:rPr lang="en-IN" b="0" i="1" smtClean="0">
                                  <a:solidFill>
                                    <a:srgbClr val="000000"/>
                                  </a:solidFill>
                                  <a:latin typeface="Cambria Math" panose="02040503050406030204" pitchFamily="18" charset="0"/>
                                </a:rPr>
                                <m:t>𝐶𝑉</m:t>
                              </m:r>
                            </m:sub>
                          </m:sSub>
                        </m:num>
                        <m:den>
                          <m:r>
                            <a:rPr lang="en-IN" i="1">
                              <a:solidFill>
                                <a:srgbClr val="000000"/>
                              </a:solidFill>
                              <a:latin typeface="Cambria Math" panose="02040503050406030204" pitchFamily="18" charset="0"/>
                            </a:rPr>
                            <m:t>𝑑𝑡</m:t>
                          </m:r>
                        </m:den>
                      </m:f>
                      <m:r>
                        <a:rPr lang="en-IN" b="0" i="1" smtClean="0">
                          <a:solidFill>
                            <a:srgbClr val="000000"/>
                          </a:solidFill>
                          <a:latin typeface="Cambria Math" panose="02040503050406030204" pitchFamily="18" charset="0"/>
                        </a:rPr>
                        <m:t>−</m:t>
                      </m:r>
                      <m:nary>
                        <m:naryPr>
                          <m:chr m:val="∑"/>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𝑖</m:t>
                          </m:r>
                          <m:r>
                            <a:rPr lang="en-IN" i="1">
                              <a:solidFill>
                                <a:srgbClr val="000000"/>
                              </a:solidFill>
                              <a:latin typeface="Cambria Math" panose="02040503050406030204" pitchFamily="18" charset="0"/>
                            </a:rPr>
                            <m:t>=0</m:t>
                          </m:r>
                        </m:sub>
                        <m:sup>
                          <m:r>
                            <a:rPr lang="en-IN" b="0" i="1" smtClean="0">
                              <a:solidFill>
                                <a:srgbClr val="000000"/>
                              </a:solidFill>
                              <a:latin typeface="Cambria Math" panose="02040503050406030204" pitchFamily="18" charset="0"/>
                            </a:rPr>
                            <m:t>𝑚</m:t>
                          </m:r>
                        </m:sup>
                        <m:e>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𝑄</m:t>
                                      </m:r>
                                    </m:e>
                                  </m:acc>
                                </m:e>
                                <m:sub>
                                  <m:r>
                                    <a:rPr lang="en-IN" b="0" i="1" smtClean="0">
                                      <a:solidFill>
                                        <a:srgbClr val="000000"/>
                                      </a:solidFill>
                                      <a:latin typeface="Cambria Math" panose="02040503050406030204" pitchFamily="18" charset="0"/>
                                    </a:rPr>
                                    <m:t>𝑖</m:t>
                                  </m:r>
                                </m:sub>
                                <m:sup/>
                              </m:sSubSup>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b="0" i="1" smtClean="0">
                                      <a:solidFill>
                                        <a:srgbClr val="000000"/>
                                      </a:solidFill>
                                      <a:latin typeface="Cambria Math" panose="02040503050406030204" pitchFamily="18" charset="0"/>
                                    </a:rPr>
                                    <m:t>𝑖</m:t>
                                  </m:r>
                                </m:sub>
                              </m:sSub>
                            </m:den>
                          </m:f>
                        </m:e>
                      </m:nary>
                      <m:r>
                        <a:rPr lang="en-IN" i="1">
                          <a:solidFill>
                            <a:srgbClr val="000000"/>
                          </a:solidFill>
                          <a:latin typeface="Cambria Math" panose="02040503050406030204" pitchFamily="18" charset="0"/>
                        </a:rPr>
                        <m:t>−</m:t>
                      </m:r>
                      <m:nary>
                        <m:naryPr>
                          <m:chr m:val="∑"/>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𝑗</m:t>
                          </m:r>
                          <m:r>
                            <a:rPr lang="en-IN" i="1">
                              <a:solidFill>
                                <a:srgbClr val="000000"/>
                              </a:solidFill>
                              <a:latin typeface="Cambria Math" panose="02040503050406030204" pitchFamily="18" charset="0"/>
                            </a:rPr>
                            <m:t>=1</m:t>
                          </m:r>
                        </m:sub>
                        <m:sup>
                          <m:r>
                            <a:rPr lang="en-IN" i="1">
                              <a:solidFill>
                                <a:srgbClr val="000000"/>
                              </a:solidFill>
                              <a:latin typeface="Cambria Math" panose="02040503050406030204" pitchFamily="18" charset="0"/>
                            </a:rPr>
                            <m:t>𝑛</m:t>
                          </m:r>
                        </m:sup>
                        <m:e>
                          <m:sSubSup>
                            <m:sSubSupPr>
                              <m:ctrlPr>
                                <a:rPr lang="en-IN" i="1">
                                  <a:solidFill>
                                    <a:srgbClr val="000000"/>
                                  </a:solidFill>
                                  <a:latin typeface="Cambria Math" panose="02040503050406030204" pitchFamily="18" charset="0"/>
                                </a:rPr>
                              </m:ctrlPr>
                            </m:sSubSup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𝑆</m:t>
                                  </m:r>
                                </m:e>
                              </m:acc>
                            </m:e>
                            <m:sub>
                              <m:r>
                                <a:rPr lang="en-IN" b="0" i="1" smtClean="0">
                                  <a:solidFill>
                                    <a:srgbClr val="000000"/>
                                  </a:solidFill>
                                  <a:latin typeface="Cambria Math" panose="02040503050406030204" pitchFamily="18" charset="0"/>
                                </a:rPr>
                                <m:t>𝑖𝑛</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𝑗</m:t>
                              </m:r>
                            </m:sub>
                            <m:sup/>
                          </m:sSubSup>
                        </m:e>
                      </m:nary>
                      <m:r>
                        <a:rPr lang="en-IN" i="1">
                          <a:solidFill>
                            <a:srgbClr val="000000"/>
                          </a:solidFill>
                          <a:latin typeface="Cambria Math" panose="02040503050406030204" pitchFamily="18" charset="0"/>
                        </a:rPr>
                        <m:t>−</m:t>
                      </m:r>
                      <m:nary>
                        <m:naryPr>
                          <m:chr m:val="∑"/>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𝑘</m:t>
                          </m:r>
                          <m:r>
                            <a:rPr lang="en-IN" i="1">
                              <a:solidFill>
                                <a:srgbClr val="000000"/>
                              </a:solidFill>
                              <a:latin typeface="Cambria Math" panose="02040503050406030204" pitchFamily="18" charset="0"/>
                            </a:rPr>
                            <m:t>=1</m:t>
                          </m:r>
                        </m:sub>
                        <m:sup>
                          <m:r>
                            <a:rPr lang="en-IN" i="1">
                              <a:solidFill>
                                <a:srgbClr val="000000"/>
                              </a:solidFill>
                              <a:latin typeface="Cambria Math" panose="02040503050406030204" pitchFamily="18" charset="0"/>
                            </a:rPr>
                            <m:t>𝑜</m:t>
                          </m:r>
                        </m:sup>
                        <m:e>
                          <m:sSubSup>
                            <m:sSubSupPr>
                              <m:ctrlPr>
                                <a:rPr lang="en-IN" i="1">
                                  <a:solidFill>
                                    <a:srgbClr val="000000"/>
                                  </a:solidFill>
                                  <a:latin typeface="Cambria Math" panose="02040503050406030204" pitchFamily="18" charset="0"/>
                                </a:rPr>
                              </m:ctrlPr>
                            </m:sSubSup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𝑆</m:t>
                                  </m:r>
                                </m:e>
                              </m:acc>
                            </m:e>
                            <m:sub>
                              <m:r>
                                <a:rPr lang="en-IN" b="0" i="1" smtClean="0">
                                  <a:solidFill>
                                    <a:srgbClr val="000000"/>
                                  </a:solidFill>
                                  <a:latin typeface="Cambria Math" panose="02040503050406030204" pitchFamily="18" charset="0"/>
                                </a:rPr>
                                <m:t>𝑜𝑢𝑡</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𝑘</m:t>
                              </m:r>
                            </m:sub>
                            <m:sup/>
                          </m:sSubSup>
                        </m:e>
                      </m:nary>
                      <m:r>
                        <a:rPr lang="en-IN" i="1" smtClean="0">
                          <a:solidFill>
                            <a:srgbClr val="000000"/>
                          </a:solidFill>
                          <a:latin typeface="Cambria Math" panose="02040503050406030204" pitchFamily="18" charset="0"/>
                          <a:ea typeface="Cambria Math" panose="02040503050406030204" pitchFamily="18" charset="0"/>
                        </a:rPr>
                        <m:t>≥</m:t>
                      </m:r>
                      <m:r>
                        <a:rPr lang="en-IN" b="0" i="1" smtClean="0">
                          <a:solidFill>
                            <a:srgbClr val="000000"/>
                          </a:solidFill>
                          <a:latin typeface="Cambria Math" panose="02040503050406030204" pitchFamily="18" charset="0"/>
                          <a:ea typeface="Cambria Math" panose="02040503050406030204" pitchFamily="18" charset="0"/>
                        </a:rPr>
                        <m:t>0</m:t>
                      </m:r>
                    </m:oMath>
                  </m:oMathPara>
                </a14:m>
                <a:endParaRPr lang="en-IN" dirty="0"/>
              </a:p>
            </p:txBody>
          </p:sp>
        </mc:Choice>
        <mc:Fallback xmlns="">
          <p:sp>
            <p:nvSpPr>
              <p:cNvPr id="3" name="Object 3">
                <a:extLst>
                  <a:ext uri="{FF2B5EF4-FFF2-40B4-BE49-F238E27FC236}">
                    <a16:creationId xmlns:a16="http://schemas.microsoft.com/office/drawing/2014/main" id="{5691130B-0422-781C-95CC-E18C41E61462}"/>
                  </a:ext>
                </a:extLst>
              </p:cNvPr>
              <p:cNvSpPr txBox="1">
                <a:spLocks noRot="1" noChangeAspect="1" noMove="1" noResize="1" noEditPoints="1" noAdjustHandles="1" noChangeArrowheads="1" noChangeShapeType="1" noTextEdit="1"/>
              </p:cNvSpPr>
              <p:nvPr/>
            </p:nvSpPr>
            <p:spPr bwMode="auto">
              <a:xfrm>
                <a:off x="1799559" y="5458605"/>
                <a:ext cx="5772150" cy="903287"/>
              </a:xfrm>
              <a:prstGeom prst="rect">
                <a:avLst/>
              </a:prstGeom>
              <a:blipFill>
                <a:blip r:embed="rId4"/>
                <a:stretch>
                  <a:fillRect/>
                </a:stretch>
              </a:blipFill>
              <a:ln>
                <a:noFill/>
              </a:ln>
              <a:effectLst/>
            </p:spPr>
            <p:txBody>
              <a:bodyPr/>
              <a:lstStyle/>
              <a:p>
                <a:r>
                  <a:rPr lang="en-IN">
                    <a:noFill/>
                  </a:rPr>
                  <a:t> </a:t>
                </a:r>
              </a:p>
            </p:txBody>
          </p:sp>
        </mc:Fallback>
      </mc:AlternateContent>
      <p:pic>
        <p:nvPicPr>
          <p:cNvPr id="25" name="Content Placeholder 24" descr="The image illustrates a circuit diagram featuring various electrical components and symbols, such as resistors, transistors, and capacitors, connected in a complex network, including power transfer functions and control mechanisms.&#10;&#10;AI-generated content may be incorrect.">
            <a:extLst>
              <a:ext uri="{FF2B5EF4-FFF2-40B4-BE49-F238E27FC236}">
                <a16:creationId xmlns:a16="http://schemas.microsoft.com/office/drawing/2014/main" id="{E86200E8-5A84-775B-C587-F93BE11ECCFA}"/>
              </a:ext>
            </a:extLst>
          </p:cNvPr>
          <p:cNvPicPr>
            <a:picLocks noGrp="1" noChangeAspect="1"/>
          </p:cNvPicPr>
          <p:nvPr>
            <p:ph idx="1"/>
          </p:nvPr>
        </p:nvPicPr>
        <p:blipFill>
          <a:blip r:embed="rId5"/>
          <a:stretch>
            <a:fillRect/>
          </a:stretch>
        </p:blipFill>
        <p:spPr bwMode="auto">
          <a:xfrm>
            <a:off x="1109570" y="1251315"/>
            <a:ext cx="6553200" cy="361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4604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7B4CE-D136-D25C-919C-D30FA9EEBA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6E9ED1-124C-231D-9D76-A4ED738077E7}"/>
              </a:ext>
            </a:extLst>
          </p:cNvPr>
          <p:cNvSpPr>
            <a:spLocks noGrp="1"/>
          </p:cNvSpPr>
          <p:nvPr>
            <p:ph type="title"/>
          </p:nvPr>
        </p:nvSpPr>
        <p:spPr>
          <a:xfrm>
            <a:off x="499970" y="229335"/>
            <a:ext cx="6992168" cy="765937"/>
          </a:xfrm>
        </p:spPr>
        <p:txBody>
          <a:bodyPr/>
          <a:lstStyle/>
          <a:p>
            <a:r>
              <a:rPr lang="en-US" sz="2800" dirty="0"/>
              <a:t>Clues for Achieving Maximum Work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B08AEF9-503D-807B-E793-CD0693B34CD7}"/>
                  </a:ext>
                </a:extLst>
              </p:cNvPr>
              <p:cNvSpPr>
                <a:spLocks noGrp="1"/>
              </p:cNvSpPr>
              <p:nvPr>
                <p:ph idx="1"/>
              </p:nvPr>
            </p:nvSpPr>
            <p:spPr>
              <a:xfrm>
                <a:off x="570837" y="1444591"/>
                <a:ext cx="8153400" cy="4754563"/>
              </a:xfrm>
            </p:spPr>
            <p:txBody>
              <a:bodyPr/>
              <a:lstStyle/>
              <a:p>
                <a:r>
                  <a:rPr lang="en-IN" sz="2400" dirty="0"/>
                  <a:t>Let us consider changing the design for the purpose of maximizing the work transfer rate </a:t>
                </a:r>
                <a14:m>
                  <m:oMath xmlns:m="http://schemas.openxmlformats.org/officeDocument/2006/math">
                    <m:acc>
                      <m:accPr>
                        <m:chr m:val="̇"/>
                        <m:ctrlPr>
                          <a:rPr lang="en-IN" sz="2400" b="0" i="1" smtClean="0">
                            <a:latin typeface="Cambria Math" panose="02040503050406030204" pitchFamily="18" charset="0"/>
                          </a:rPr>
                        </m:ctrlPr>
                      </m:accPr>
                      <m:e>
                        <m:r>
                          <a:rPr lang="en-IN" sz="2400" b="0" i="1" smtClean="0">
                            <a:latin typeface="Cambria Math" panose="02040503050406030204" pitchFamily="18" charset="0"/>
                          </a:rPr>
                          <m:t>𝑊</m:t>
                        </m:r>
                      </m:e>
                    </m:acc>
                  </m:oMath>
                </a14:m>
                <a:r>
                  <a:rPr lang="en-IN" sz="2400" dirty="0"/>
                  <a:t>.</a:t>
                </a:r>
              </a:p>
              <a:p>
                <a:r>
                  <a:rPr lang="en-IN" sz="2400" dirty="0"/>
                  <a:t>Out of interest are the characteristics of the changes that lead to increases in </a:t>
                </a:r>
                <a14:m>
                  <m:oMath xmlns:m="http://schemas.openxmlformats.org/officeDocument/2006/math">
                    <m:acc>
                      <m:accPr>
                        <m:chr m:val="̇"/>
                        <m:ctrlPr>
                          <a:rPr lang="en-IN" sz="2400" i="1">
                            <a:latin typeface="Cambria Math" panose="02040503050406030204" pitchFamily="18" charset="0"/>
                          </a:rPr>
                        </m:ctrlPr>
                      </m:accPr>
                      <m:e>
                        <m:r>
                          <a:rPr lang="en-IN" sz="2400" i="1">
                            <a:latin typeface="Cambria Math" panose="02040503050406030204" pitchFamily="18" charset="0"/>
                          </a:rPr>
                          <m:t>𝑊</m:t>
                        </m:r>
                      </m:e>
                    </m:acc>
                  </m:oMath>
                </a14:m>
                <a:r>
                  <a:rPr lang="en-IN" sz="2400" dirty="0"/>
                  <a:t>.</a:t>
                </a:r>
              </a:p>
              <a:p>
                <a:r>
                  <a:rPr lang="en-IN" sz="2400" dirty="0"/>
                  <a:t>Because the first law of thermodynamics is an equation, the wish to see changes in </a:t>
                </a:r>
                <a14:m>
                  <m:oMath xmlns:m="http://schemas.openxmlformats.org/officeDocument/2006/math">
                    <m:acc>
                      <m:accPr>
                        <m:chr m:val="̇"/>
                        <m:ctrlPr>
                          <a:rPr lang="en-IN" sz="2400" i="1">
                            <a:latin typeface="Cambria Math" panose="02040503050406030204" pitchFamily="18" charset="0"/>
                          </a:rPr>
                        </m:ctrlPr>
                      </m:accPr>
                      <m:e>
                        <m:r>
                          <a:rPr lang="en-IN" sz="2400" i="1">
                            <a:latin typeface="Cambria Math" panose="02040503050406030204" pitchFamily="18" charset="0"/>
                          </a:rPr>
                          <m:t>𝑊</m:t>
                        </m:r>
                      </m:e>
                    </m:acc>
                  </m:oMath>
                </a14:m>
                <a:r>
                  <a:rPr lang="en-IN" sz="2400" dirty="0"/>
                  <a:t> means to allow the variation of at least one other term in first law equation.</a:t>
                </a:r>
              </a:p>
              <a:p>
                <a:r>
                  <a:rPr lang="en-IN" sz="2400" dirty="0"/>
                  <a:t>Let us assume that the heat interaction with the atmosphere, </a:t>
                </a:r>
                <a14:m>
                  <m:oMath xmlns:m="http://schemas.openxmlformats.org/officeDocument/2006/math">
                    <m:sSub>
                      <m:sSubPr>
                        <m:ctrlPr>
                          <a:rPr lang="en-IN" sz="2400" b="0" i="1" smtClean="0">
                            <a:latin typeface="Cambria Math" panose="02040503050406030204" pitchFamily="18" charset="0"/>
                          </a:rPr>
                        </m:ctrlPr>
                      </m:sSubPr>
                      <m:e>
                        <m:acc>
                          <m:accPr>
                            <m:chr m:val="̇"/>
                            <m:ctrlPr>
                              <a:rPr lang="en-IN" sz="2400" b="0" i="1" smtClean="0">
                                <a:latin typeface="Cambria Math" panose="02040503050406030204" pitchFamily="18" charset="0"/>
                              </a:rPr>
                            </m:ctrlPr>
                          </m:accPr>
                          <m:e>
                            <m:r>
                              <a:rPr lang="en-IN" sz="2400" b="0" i="1" smtClean="0">
                                <a:latin typeface="Cambria Math" panose="02040503050406030204" pitchFamily="18" charset="0"/>
                              </a:rPr>
                              <m:t>𝑄</m:t>
                            </m:r>
                          </m:e>
                        </m:acc>
                      </m:e>
                      <m:sub>
                        <m:r>
                          <a:rPr lang="en-IN" sz="2400" b="0" i="1" smtClean="0">
                            <a:latin typeface="Cambria Math" panose="02040503050406030204" pitchFamily="18" charset="0"/>
                          </a:rPr>
                          <m:t>0</m:t>
                        </m:r>
                      </m:sub>
                    </m:sSub>
                  </m:oMath>
                </a14:m>
                <a:r>
                  <a:rPr lang="en-IN" sz="2400" dirty="0"/>
                  <a:t>,varies as </a:t>
                </a:r>
                <a14:m>
                  <m:oMath xmlns:m="http://schemas.openxmlformats.org/officeDocument/2006/math">
                    <m:acc>
                      <m:accPr>
                        <m:chr m:val="̇"/>
                        <m:ctrlPr>
                          <a:rPr lang="en-IN" sz="2400" b="0" i="1" smtClean="0">
                            <a:latin typeface="Cambria Math" panose="02040503050406030204" pitchFamily="18" charset="0"/>
                          </a:rPr>
                        </m:ctrlPr>
                      </m:accPr>
                      <m:e>
                        <m:r>
                          <a:rPr lang="en-IN" sz="2400" b="0" i="1" smtClean="0">
                            <a:latin typeface="Cambria Math" panose="02040503050406030204" pitchFamily="18" charset="0"/>
                          </a:rPr>
                          <m:t>𝑊</m:t>
                        </m:r>
                      </m:e>
                    </m:acc>
                  </m:oMath>
                </a14:m>
                <a:r>
                  <a:rPr lang="en-IN" sz="2400" dirty="0"/>
                  <a:t> is maximized. </a:t>
                </a:r>
              </a:p>
              <a:p>
                <a:r>
                  <a:rPr lang="en-IN" sz="2400" dirty="0"/>
                  <a:t>In other words, all the other interactions that are specified around the system (heat transfer rates </a:t>
                </a:r>
                <a14:m>
                  <m:oMath xmlns:m="http://schemas.openxmlformats.org/officeDocument/2006/math">
                    <m:sSub>
                      <m:sSubPr>
                        <m:ctrlPr>
                          <a:rPr lang="en-IN" sz="2400" i="1">
                            <a:latin typeface="Cambria Math" panose="02040503050406030204" pitchFamily="18" charset="0"/>
                          </a:rPr>
                        </m:ctrlPr>
                      </m:sSubPr>
                      <m:e>
                        <m:acc>
                          <m:accPr>
                            <m:chr m:val="̇"/>
                            <m:ctrlPr>
                              <a:rPr lang="en-IN" sz="2400" i="1">
                                <a:latin typeface="Cambria Math" panose="02040503050406030204" pitchFamily="18" charset="0"/>
                              </a:rPr>
                            </m:ctrlPr>
                          </m:accPr>
                          <m:e>
                            <m:r>
                              <a:rPr lang="en-IN" sz="2400" i="1">
                                <a:latin typeface="Cambria Math" panose="02040503050406030204" pitchFamily="18" charset="0"/>
                              </a:rPr>
                              <m:t>𝑄</m:t>
                            </m:r>
                          </m:e>
                        </m:acc>
                      </m:e>
                      <m:sub>
                        <m:r>
                          <a:rPr lang="en-IN" sz="2400" b="0" i="1" smtClean="0">
                            <a:latin typeface="Cambria Math" panose="02040503050406030204" pitchFamily="18" charset="0"/>
                          </a:rPr>
                          <m:t>1</m:t>
                        </m:r>
                      </m:sub>
                    </m:sSub>
                  </m:oMath>
                </a14:m>
                <a:r>
                  <a:rPr lang="en-IN" sz="2400" dirty="0"/>
                  <a:t>,…, ̇ </a:t>
                </a:r>
                <a14:m>
                  <m:oMath xmlns:m="http://schemas.openxmlformats.org/officeDocument/2006/math">
                    <m:sSub>
                      <m:sSubPr>
                        <m:ctrlPr>
                          <a:rPr lang="en-IN" sz="2400" i="1">
                            <a:latin typeface="Cambria Math" panose="02040503050406030204" pitchFamily="18" charset="0"/>
                          </a:rPr>
                        </m:ctrlPr>
                      </m:sSubPr>
                      <m:e>
                        <m:acc>
                          <m:accPr>
                            <m:chr m:val="̇"/>
                            <m:ctrlPr>
                              <a:rPr lang="en-IN" sz="2400" i="1">
                                <a:latin typeface="Cambria Math" panose="02040503050406030204" pitchFamily="18" charset="0"/>
                              </a:rPr>
                            </m:ctrlPr>
                          </m:accPr>
                          <m:e>
                            <m:r>
                              <a:rPr lang="en-IN" sz="2400" i="1">
                                <a:latin typeface="Cambria Math" panose="02040503050406030204" pitchFamily="18" charset="0"/>
                              </a:rPr>
                              <m:t>𝑄</m:t>
                            </m:r>
                          </m:e>
                        </m:acc>
                      </m:e>
                      <m:sub>
                        <m:r>
                          <a:rPr lang="en-IN" sz="2400" b="0" i="1" smtClean="0">
                            <a:latin typeface="Cambria Math" panose="02040503050406030204" pitchFamily="18" charset="0"/>
                          </a:rPr>
                          <m:t>𝑛</m:t>
                        </m:r>
                      </m:sub>
                    </m:sSub>
                  </m:oMath>
                </a14:m>
                <a:r>
                  <a:rPr lang="en-IN" sz="2400" dirty="0"/>
                  <a:t>, inflows and outflows of </a:t>
                </a:r>
                <a:r>
                  <a:rPr lang="en-IN" sz="2400" dirty="0" err="1"/>
                  <a:t>methalpy</a:t>
                </a:r>
                <a:r>
                  <a:rPr lang="en-IN" sz="2400" dirty="0"/>
                  <a:t> and entropy) are fixed by design. </a:t>
                </a:r>
                <a:endParaRPr lang="en-US" sz="2400" dirty="0"/>
              </a:p>
            </p:txBody>
          </p:sp>
        </mc:Choice>
        <mc:Fallback xmlns="">
          <p:sp>
            <p:nvSpPr>
              <p:cNvPr id="3" name="Content Placeholder 2">
                <a:extLst>
                  <a:ext uri="{FF2B5EF4-FFF2-40B4-BE49-F238E27FC236}">
                    <a16:creationId xmlns:a16="http://schemas.microsoft.com/office/drawing/2014/main" id="{BB08AEF9-503D-807B-E793-CD0693B34CD7}"/>
                  </a:ext>
                </a:extLst>
              </p:cNvPr>
              <p:cNvSpPr>
                <a:spLocks noGrp="1" noRot="1" noChangeAspect="1" noMove="1" noResize="1" noEditPoints="1" noAdjustHandles="1" noChangeArrowheads="1" noChangeShapeType="1" noTextEdit="1"/>
              </p:cNvSpPr>
              <p:nvPr>
                <p:ph idx="1"/>
              </p:nvPr>
            </p:nvSpPr>
            <p:spPr>
              <a:xfrm>
                <a:off x="570837" y="1444591"/>
                <a:ext cx="8153400" cy="4754563"/>
              </a:xfrm>
              <a:blipFill>
                <a:blip r:embed="rId2"/>
                <a:stretch>
                  <a:fillRect l="-1047" t="-1026" r="-673" b="-4615"/>
                </a:stretch>
              </a:blipFill>
            </p:spPr>
            <p:txBody>
              <a:bodyPr/>
              <a:lstStyle/>
              <a:p>
                <a:r>
                  <a:rPr lang="en-IN">
                    <a:noFill/>
                  </a:rPr>
                  <a:t> </a:t>
                </a:r>
              </a:p>
            </p:txBody>
          </p:sp>
        </mc:Fallback>
      </mc:AlternateContent>
      <p:grpSp>
        <p:nvGrpSpPr>
          <p:cNvPr id="4" name="Group 38">
            <a:extLst>
              <a:ext uri="{FF2B5EF4-FFF2-40B4-BE49-F238E27FC236}">
                <a16:creationId xmlns:a16="http://schemas.microsoft.com/office/drawing/2014/main" id="{B5C29CAD-38C2-A106-67DD-794C881BCF3E}"/>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EDE6FC1E-34DF-120F-93F3-6175EFA0CD8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784FF0A4-518D-B8E2-33F0-2EAD5F49A8BD}"/>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1F18AF2A-B1DC-8283-3750-167486CB537D}"/>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B64F66E-7D03-F3D0-7C0C-0A4A831BEED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153F6F9-5E79-D742-5153-1B8E41279F2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8B98A64F-2919-887E-056B-1CD41743E73C}"/>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E28152B3-6BB3-713F-7618-DE8A2229E2C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875036E-2475-D8F3-64BC-FD17B6BDD99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69741F13-1FEF-67C6-42F2-FE1FD95C5AD3}"/>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8A6613E1-9CE7-CE11-5851-DAE8823EE8E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695B68A2-D24D-C270-0E12-5549AA5B923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2F9EF274-FEF5-189E-9FC0-C894DB43B8F0}"/>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79A77393-344C-0198-0E7C-D1FB53ED543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FEF904F-4E13-F5B1-9557-F45C3FC8A39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48D98AA-A1BD-C1BD-FF3D-A90C03CA1DD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D9DC0742-1207-19F4-3C3B-FC13082BEE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04436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98E73-94A2-AAB2-3C3E-B5C56E11DE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819A49-BDF1-DDF9-F9C7-01ABF2C4E572}"/>
              </a:ext>
            </a:extLst>
          </p:cNvPr>
          <p:cNvSpPr>
            <a:spLocks noGrp="1"/>
          </p:cNvSpPr>
          <p:nvPr>
            <p:ph type="title"/>
          </p:nvPr>
        </p:nvSpPr>
        <p:spPr>
          <a:xfrm>
            <a:off x="499970" y="229335"/>
            <a:ext cx="6992168" cy="765937"/>
          </a:xfrm>
        </p:spPr>
        <p:txBody>
          <a:bodyPr/>
          <a:lstStyle/>
          <a:p>
            <a:r>
              <a:rPr lang="en-US" sz="2800" dirty="0"/>
              <a:t>Clues for Achieving Maximum Work</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EF796DA-DA97-2400-60B6-348B463E3418}"/>
                  </a:ext>
                </a:extLst>
              </p:cNvPr>
              <p:cNvSpPr>
                <a:spLocks noGrp="1"/>
              </p:cNvSpPr>
              <p:nvPr>
                <p:ph idx="1"/>
              </p:nvPr>
            </p:nvSpPr>
            <p:spPr>
              <a:xfrm>
                <a:off x="495300" y="1275735"/>
                <a:ext cx="8420100" cy="4754563"/>
              </a:xfrm>
            </p:spPr>
            <p:txBody>
              <a:bodyPr/>
              <a:lstStyle/>
              <a:p>
                <a:r>
                  <a:rPr lang="en-IN" sz="2400" dirty="0"/>
                  <a:t>Only </a:t>
                </a:r>
                <a14:m>
                  <m:oMath xmlns:m="http://schemas.openxmlformats.org/officeDocument/2006/math">
                    <m:sSub>
                      <m:sSubPr>
                        <m:ctrlPr>
                          <a:rPr lang="en-IN" sz="2400" i="1">
                            <a:latin typeface="Cambria Math" panose="02040503050406030204" pitchFamily="18" charset="0"/>
                          </a:rPr>
                        </m:ctrlPr>
                      </m:sSubPr>
                      <m:e>
                        <m:acc>
                          <m:accPr>
                            <m:chr m:val="̇"/>
                            <m:ctrlPr>
                              <a:rPr lang="en-IN" sz="2400" i="1">
                                <a:latin typeface="Cambria Math" panose="02040503050406030204" pitchFamily="18" charset="0"/>
                              </a:rPr>
                            </m:ctrlPr>
                          </m:accPr>
                          <m:e>
                            <m:r>
                              <a:rPr lang="en-IN" sz="2400" i="1">
                                <a:latin typeface="Cambria Math" panose="02040503050406030204" pitchFamily="18" charset="0"/>
                              </a:rPr>
                              <m:t>𝑄</m:t>
                            </m:r>
                          </m:e>
                        </m:acc>
                      </m:e>
                      <m:sub>
                        <m:r>
                          <a:rPr lang="en-IN" sz="2400" i="1">
                            <a:latin typeface="Cambria Math" panose="02040503050406030204" pitchFamily="18" charset="0"/>
                          </a:rPr>
                          <m:t>0</m:t>
                        </m:r>
                      </m:sub>
                    </m:sSub>
                    <m:r>
                      <a:rPr lang="en-IN" sz="2400" i="1">
                        <a:latin typeface="Cambria Math" panose="02040503050406030204" pitchFamily="18" charset="0"/>
                      </a:rPr>
                      <m:t> </m:t>
                    </m:r>
                  </m:oMath>
                </a14:m>
                <a:r>
                  <a:rPr lang="en-IN" sz="2400" dirty="0"/>
                  <a:t>floats, in order to balance the changes  in </a:t>
                </a:r>
                <a14:m>
                  <m:oMath xmlns:m="http://schemas.openxmlformats.org/officeDocument/2006/math">
                    <m:acc>
                      <m:accPr>
                        <m:chr m:val="̇"/>
                        <m:ctrlPr>
                          <a:rPr lang="en-IN" sz="2400" b="0" i="1" smtClean="0">
                            <a:latin typeface="Cambria Math" panose="02040503050406030204" pitchFamily="18" charset="0"/>
                          </a:rPr>
                        </m:ctrlPr>
                      </m:accPr>
                      <m:e>
                        <m:r>
                          <a:rPr lang="en-IN" sz="2400" b="0" i="1" smtClean="0">
                            <a:latin typeface="Cambria Math" panose="02040503050406030204" pitchFamily="18" charset="0"/>
                          </a:rPr>
                          <m:t>𝑊</m:t>
                        </m:r>
                      </m:e>
                    </m:acc>
                  </m:oMath>
                </a14:m>
                <a:r>
                  <a:rPr lang="en-IN" sz="2400" dirty="0"/>
                  <a:t>.</a:t>
                </a:r>
              </a:p>
              <a:p>
                <a:r>
                  <a:rPr lang="en-IN" sz="2400" dirty="0"/>
                  <a:t>The choice of </a:t>
                </a:r>
                <a14:m>
                  <m:oMath xmlns:m="http://schemas.openxmlformats.org/officeDocument/2006/math">
                    <m:sSub>
                      <m:sSubPr>
                        <m:ctrlPr>
                          <a:rPr lang="en-IN" sz="2400" i="1">
                            <a:latin typeface="Cambria Math" panose="02040503050406030204" pitchFamily="18" charset="0"/>
                          </a:rPr>
                        </m:ctrlPr>
                      </m:sSubPr>
                      <m:e>
                        <m:acc>
                          <m:accPr>
                            <m:chr m:val="̇"/>
                            <m:ctrlPr>
                              <a:rPr lang="en-IN" sz="2400" i="1">
                                <a:latin typeface="Cambria Math" panose="02040503050406030204" pitchFamily="18" charset="0"/>
                              </a:rPr>
                            </m:ctrlPr>
                          </m:accPr>
                          <m:e>
                            <m:r>
                              <a:rPr lang="en-IN" sz="2400" i="1">
                                <a:latin typeface="Cambria Math" panose="02040503050406030204" pitchFamily="18" charset="0"/>
                              </a:rPr>
                              <m:t>𝑄</m:t>
                            </m:r>
                          </m:e>
                        </m:acc>
                      </m:e>
                      <m:sub>
                        <m:r>
                          <a:rPr lang="en-IN" sz="2400" i="1">
                            <a:latin typeface="Cambria Math" panose="02040503050406030204" pitchFamily="18" charset="0"/>
                          </a:rPr>
                          <m:t>0</m:t>
                        </m:r>
                      </m:sub>
                    </m:sSub>
                    <m:r>
                      <a:rPr lang="en-IN" sz="2400" i="1">
                        <a:latin typeface="Cambria Math" panose="02040503050406030204" pitchFamily="18" charset="0"/>
                      </a:rPr>
                      <m:t> </m:t>
                    </m:r>
                  </m:oMath>
                </a14:m>
                <a:r>
                  <a:rPr lang="en-IN" sz="2400" dirty="0"/>
                  <a:t>as the interaction that floats in the wake of design changes is consistent with the role that is assigned traditionally to the rejection of heat to the atmosphere in the design of power and refrigeration systems. </a:t>
                </a:r>
              </a:p>
              <a:p>
                <a:r>
                  <a:rPr lang="en-IN" sz="2400" dirty="0"/>
                  <a:t>This choice is justified because on Earth,</a:t>
                </a:r>
                <a:r>
                  <a:rPr lang="en-IN" sz="2400" i="1" dirty="0"/>
                  <a:t>T</a:t>
                </a:r>
                <a:r>
                  <a:rPr lang="en-IN" sz="2400" i="1" baseline="-25000" dirty="0"/>
                  <a:t>0</a:t>
                </a:r>
                <a:r>
                  <a:rPr lang="en-IN" sz="2400" dirty="0"/>
                  <a:t> is the only temperature reservoir large enough to behave also as a limitless heat supply or sink.</a:t>
                </a:r>
              </a:p>
              <a:p>
                <a:r>
                  <a:rPr lang="en-IN" sz="2400" dirty="0"/>
                  <a:t>If we eliminate </a:t>
                </a:r>
                <a14:m>
                  <m:oMath xmlns:m="http://schemas.openxmlformats.org/officeDocument/2006/math">
                    <m:sSub>
                      <m:sSubPr>
                        <m:ctrlPr>
                          <a:rPr lang="en-IN" sz="2400" i="1">
                            <a:latin typeface="Cambria Math" panose="02040503050406030204" pitchFamily="18" charset="0"/>
                          </a:rPr>
                        </m:ctrlPr>
                      </m:sSubPr>
                      <m:e>
                        <m:acc>
                          <m:accPr>
                            <m:chr m:val="̇"/>
                            <m:ctrlPr>
                              <a:rPr lang="en-IN" sz="2400" i="1">
                                <a:latin typeface="Cambria Math" panose="02040503050406030204" pitchFamily="18" charset="0"/>
                              </a:rPr>
                            </m:ctrlPr>
                          </m:accPr>
                          <m:e>
                            <m:r>
                              <a:rPr lang="en-IN" sz="2400" i="1">
                                <a:latin typeface="Cambria Math" panose="02040503050406030204" pitchFamily="18" charset="0"/>
                              </a:rPr>
                              <m:t>𝑄</m:t>
                            </m:r>
                          </m:e>
                        </m:acc>
                      </m:e>
                      <m:sub>
                        <m:r>
                          <a:rPr lang="en-IN" sz="2400" i="1">
                            <a:latin typeface="Cambria Math" panose="02040503050406030204" pitchFamily="18" charset="0"/>
                          </a:rPr>
                          <m:t>0</m:t>
                        </m:r>
                      </m:sub>
                    </m:sSub>
                  </m:oMath>
                </a14:m>
                <a:r>
                  <a:rPr lang="en-IN" sz="2400" dirty="0"/>
                  <a:t> between the first law and the entropy generation rate equations ,we find that the work transfer rate  </a:t>
                </a:r>
                <a14:m>
                  <m:oMath xmlns:m="http://schemas.openxmlformats.org/officeDocument/2006/math">
                    <m:acc>
                      <m:accPr>
                        <m:chr m:val="̇"/>
                        <m:ctrlPr>
                          <a:rPr lang="en-IN" sz="2400" b="0" i="1" smtClean="0">
                            <a:latin typeface="Cambria Math" panose="02040503050406030204" pitchFamily="18" charset="0"/>
                          </a:rPr>
                        </m:ctrlPr>
                      </m:accPr>
                      <m:e>
                        <m:r>
                          <a:rPr lang="en-IN" sz="2400" b="0" i="1" smtClean="0">
                            <a:latin typeface="Cambria Math" panose="02040503050406030204" pitchFamily="18" charset="0"/>
                          </a:rPr>
                          <m:t>𝑊</m:t>
                        </m:r>
                      </m:e>
                    </m:acc>
                  </m:oMath>
                </a14:m>
                <a:r>
                  <a:rPr lang="en-IN" sz="2400" dirty="0"/>
                  <a:t> depends explicitly on the degree of thermodynamic irreversibility of the system, </a:t>
                </a:r>
                <a14:m>
                  <m:oMath xmlns:m="http://schemas.openxmlformats.org/officeDocument/2006/math">
                    <m:sSub>
                      <m:sSubPr>
                        <m:ctrlPr>
                          <a:rPr lang="en-IN" sz="2400" b="0" i="1" smtClean="0">
                            <a:latin typeface="Cambria Math" panose="02040503050406030204" pitchFamily="18" charset="0"/>
                          </a:rPr>
                        </m:ctrlPr>
                      </m:sSubPr>
                      <m:e>
                        <m:acc>
                          <m:accPr>
                            <m:chr m:val="̇"/>
                            <m:ctrlPr>
                              <a:rPr lang="en-IN" sz="2400" b="0" i="1" smtClean="0">
                                <a:latin typeface="Cambria Math" panose="02040503050406030204" pitchFamily="18" charset="0"/>
                              </a:rPr>
                            </m:ctrlPr>
                          </m:accPr>
                          <m:e>
                            <m:r>
                              <a:rPr lang="en-IN" sz="2400" b="0" i="1" smtClean="0">
                                <a:latin typeface="Cambria Math" panose="02040503050406030204" pitchFamily="18" charset="0"/>
                              </a:rPr>
                              <m:t>𝑆</m:t>
                            </m:r>
                          </m:e>
                        </m:acc>
                      </m:e>
                      <m:sub>
                        <m:r>
                          <a:rPr lang="en-IN" sz="2400" b="0" i="1" smtClean="0">
                            <a:latin typeface="Cambria Math" panose="02040503050406030204" pitchFamily="18" charset="0"/>
                          </a:rPr>
                          <m:t>𝑔𝑒𝑛</m:t>
                        </m:r>
                      </m:sub>
                    </m:sSub>
                    <m:r>
                      <a:rPr lang="en-IN" sz="2400" b="0" i="0" smtClean="0">
                        <a:latin typeface="Cambria Math" panose="02040503050406030204" pitchFamily="18" charset="0"/>
                      </a:rPr>
                      <m:t>.</m:t>
                    </m:r>
                  </m:oMath>
                </a14:m>
                <a:endParaRPr lang="en-US" sz="2400" dirty="0"/>
              </a:p>
            </p:txBody>
          </p:sp>
        </mc:Choice>
        <mc:Fallback xmlns="">
          <p:sp>
            <p:nvSpPr>
              <p:cNvPr id="3" name="Content Placeholder 2">
                <a:extLst>
                  <a:ext uri="{FF2B5EF4-FFF2-40B4-BE49-F238E27FC236}">
                    <a16:creationId xmlns:a16="http://schemas.microsoft.com/office/drawing/2014/main" id="{FEF796DA-DA97-2400-60B6-348B463E3418}"/>
                  </a:ext>
                </a:extLst>
              </p:cNvPr>
              <p:cNvSpPr>
                <a:spLocks noGrp="1" noRot="1" noChangeAspect="1" noMove="1" noResize="1" noEditPoints="1" noAdjustHandles="1" noChangeArrowheads="1" noChangeShapeType="1" noTextEdit="1"/>
              </p:cNvSpPr>
              <p:nvPr>
                <p:ph idx="1"/>
              </p:nvPr>
            </p:nvSpPr>
            <p:spPr>
              <a:xfrm>
                <a:off x="495300" y="1275735"/>
                <a:ext cx="8420100" cy="4754563"/>
              </a:xfrm>
              <a:blipFill>
                <a:blip r:embed="rId2"/>
                <a:stretch>
                  <a:fillRect l="-941" t="-641" r="-941" b="-3462"/>
                </a:stretch>
              </a:blipFill>
            </p:spPr>
            <p:txBody>
              <a:bodyPr/>
              <a:lstStyle/>
              <a:p>
                <a:r>
                  <a:rPr lang="en-IN">
                    <a:noFill/>
                  </a:rPr>
                  <a:t> </a:t>
                </a:r>
              </a:p>
            </p:txBody>
          </p:sp>
        </mc:Fallback>
      </mc:AlternateContent>
      <p:grpSp>
        <p:nvGrpSpPr>
          <p:cNvPr id="4" name="Group 38">
            <a:extLst>
              <a:ext uri="{FF2B5EF4-FFF2-40B4-BE49-F238E27FC236}">
                <a16:creationId xmlns:a16="http://schemas.microsoft.com/office/drawing/2014/main" id="{B5B0653E-6111-7A3B-8AEC-C5739381FC7E}"/>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0D8EC1F8-E4D9-1FF8-D813-2CCDCFCAAD84}"/>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8A50C9B8-2E11-95E4-38EF-2F363C7C42AB}"/>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D7E8DEDB-6344-067F-4460-D90DF01F72DD}"/>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99FFA3C-A76A-18DD-67F9-1671F7A2331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1A49F72-B7F4-8F5F-E50F-98CD19EA8B5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93202E9-7D2A-1EA8-394A-BE0C58BCBEF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EDE2186-6C1C-1499-B4C4-7E90665F456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3290AB71-EBD9-E799-B931-B491ACB8201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1506568A-1F28-1D7E-CE59-7DAB995311AD}"/>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3C378F78-3EED-FD14-3275-E958AF69484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0DBBD4FC-E20A-31C3-FE07-65546EC09C0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DD98CA8D-BC53-2911-2843-9B5B93050A28}"/>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77F2FEE9-984D-6928-B804-1D64AA193BD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B053FA9A-1538-0EFA-9C89-B1F079BA080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D6146BC-D718-A417-54DC-F355836131D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93ADDEA-92E6-5FF9-D64F-97D691AE49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48616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5846</TotalTime>
  <Words>1746</Words>
  <Application>Microsoft Office PowerPoint</Application>
  <PresentationFormat>On-screen Show (4:3)</PresentationFormat>
  <Paragraphs>159</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Blackadder ITC</vt:lpstr>
      <vt:lpstr>Calibri</vt:lpstr>
      <vt:lpstr>Cambria Math</vt:lpstr>
      <vt:lpstr>Script MT Bold</vt:lpstr>
      <vt:lpstr>Times New Roman</vt:lpstr>
      <vt:lpstr>Blank Presentation</vt:lpstr>
      <vt:lpstr>Ecology Aware Thermodynamics</vt:lpstr>
      <vt:lpstr>Ecological Negligence by Thermodynamics</vt:lpstr>
      <vt:lpstr>Ecological Negligence by Thermodynamics</vt:lpstr>
      <vt:lpstr>Ecological Negligence by Thermodynamics</vt:lpstr>
      <vt:lpstr>Ecological Negligence by Thermodynamics</vt:lpstr>
      <vt:lpstr>Conscious Thermodynamics</vt:lpstr>
      <vt:lpstr>Conscious Thermodynamics</vt:lpstr>
      <vt:lpstr>Atmosphere Aware Thermodynamics</vt:lpstr>
      <vt:lpstr>Available Work</vt:lpstr>
      <vt:lpstr>Model of the Atmosphere: The Passive Environment</vt:lpstr>
      <vt:lpstr>Model of Atmosphere as Passive Environment</vt:lpstr>
      <vt:lpstr>Model of Atmosphere as Passive Environment</vt:lpstr>
      <vt:lpstr>Model of Atmosphere as Passive Environment</vt:lpstr>
      <vt:lpstr>Model of the Atmosphere: The Passive Environment</vt:lpstr>
      <vt:lpstr>Results of Interactions </vt:lpstr>
      <vt:lpstr>Results of Interactions</vt:lpstr>
      <vt:lpstr>MAN-MADE SYSTEMS</vt:lpstr>
      <vt:lpstr>MAN-MADE SYSTEMS</vt:lpstr>
      <vt:lpstr>MAN-MADE SYSTEMS</vt:lpstr>
      <vt:lpstr>Resources</vt:lpstr>
      <vt:lpstr>A CV Interacting with   multiple inlet and outlets</vt:lpstr>
      <vt:lpstr>A CV Interacting with  with n reservoirs</vt:lpstr>
      <vt:lpstr>A CV Interacting with  with the ambience and n reservoirs</vt:lpstr>
      <vt:lpstr>A CV Interacting with  with the ambience and n reservoirs</vt:lpstr>
      <vt:lpstr>A CV Interacting with  with the ambience and n reservoirs</vt:lpstr>
      <vt:lpstr>A CV Interacting with  with the ambience and n reservoirs</vt:lpstr>
      <vt:lpstr>A CV Interacting with  with the ambience and n reservoirs</vt:lpstr>
      <vt:lpstr>Clues for Achieving Maximum Work</vt:lpstr>
      <vt:lpstr>Clues for Achieving Maximum 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PMV Subbarao</cp:lastModifiedBy>
  <cp:revision>525</cp:revision>
  <cp:lastPrinted>2002-07-26T02:11:33Z</cp:lastPrinted>
  <dcterms:created xsi:type="dcterms:W3CDTF">2002-07-26T01:39:54Z</dcterms:created>
  <dcterms:modified xsi:type="dcterms:W3CDTF">2026-09-24T03:20:06Z</dcterms:modified>
</cp:coreProperties>
</file>