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sldIdLst>
    <p:sldId id="484" r:id="rId2"/>
    <p:sldId id="545" r:id="rId3"/>
    <p:sldId id="569" r:id="rId4"/>
    <p:sldId id="570" r:id="rId5"/>
    <p:sldId id="736" r:id="rId6"/>
    <p:sldId id="727" r:id="rId7"/>
    <p:sldId id="728" r:id="rId8"/>
    <p:sldId id="729" r:id="rId9"/>
    <p:sldId id="730" r:id="rId10"/>
    <p:sldId id="731" r:id="rId11"/>
    <p:sldId id="744" r:id="rId12"/>
    <p:sldId id="745" r:id="rId13"/>
    <p:sldId id="746" r:id="rId14"/>
    <p:sldId id="743" r:id="rId15"/>
    <p:sldId id="572" r:id="rId16"/>
    <p:sldId id="573" r:id="rId17"/>
    <p:sldId id="1350" r:id="rId18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366FF"/>
    <a:srgbClr val="FF9900"/>
    <a:srgbClr val="000099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34" autoAdjust="0"/>
    <p:restoredTop sz="92336" autoAdjust="0"/>
  </p:normalViewPr>
  <p:slideViewPr>
    <p:cSldViewPr>
      <p:cViewPr varScale="1">
        <p:scale>
          <a:sx n="81" d="100"/>
          <a:sy n="81" d="100"/>
        </p:scale>
        <p:origin x="13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8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7-28T06:26:19.17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0" units="cm"/>
          <inkml:channel name="Y" type="integer" max="12032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635.7616" units="1/cm"/>
          <inkml:channelProperty channel="Y" name="resolution" value="636.6137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2T02:58:26.7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3245 16034 659 0,'0'0'0'0,"0"0"0"0,0 0 0 0,0 0 164 0,0 0 1 0,0 0 0 0,0 0 0 0,0 0-143 0,0 0 1 0,0 0 0 0,0 0 0 0,0 0-1 0,0 0 1 0,0 0-1 16,0 0 1-16,0 0-18 0,0 0 0 0,-16-29 0 31,16 23 1-31,-3 0-1 0,0-1 0 0,-1 1 0 0,3 0 1 0,1 6-6 0,0 0-1156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03T06:08:48.2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19 7 5805,'-17'-8'4128,"17"8"129,0 0-774,0 0-2451,0 0-645,0 0-258,0 0-129,0 0-903,6 6-2580,-6-6-387,17 5-129,-17-5-516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11-03T06:13:50.8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26 0 7740,'-3'20'258,"-11"-10"-258,14-10 0,-9-9-3999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Relationship Id="rId9" Type="http://schemas.openxmlformats.org/officeDocument/2006/relationships/image" Target="../media/image2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1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1.wmf"/><Relationship Id="rId18" Type="http://schemas.openxmlformats.org/officeDocument/2006/relationships/image" Target="../media/image4.png"/><Relationship Id="rId3" Type="http://schemas.openxmlformats.org/officeDocument/2006/relationships/image" Target="../media/image6.png"/><Relationship Id="rId21" Type="http://schemas.openxmlformats.org/officeDocument/2006/relationships/oleObject" Target="../embeddings/oleObject11.bin"/><Relationship Id="rId7" Type="http://schemas.openxmlformats.org/officeDocument/2006/relationships/image" Target="../media/image8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3.wmf"/><Relationship Id="rId2" Type="http://schemas.openxmlformats.org/officeDocument/2006/relationships/image" Target="../media/image5.png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14.w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0.wmf"/><Relationship Id="rId24" Type="http://schemas.openxmlformats.org/officeDocument/2006/relationships/image" Target="../media/image16.png"/><Relationship Id="rId5" Type="http://schemas.openxmlformats.org/officeDocument/2006/relationships/image" Target="../media/image7.wmf"/><Relationship Id="rId15" Type="http://schemas.openxmlformats.org/officeDocument/2006/relationships/image" Target="../media/image12.wmf"/><Relationship Id="rId23" Type="http://schemas.openxmlformats.org/officeDocument/2006/relationships/customXml" Target="../ink/ink3.xml"/><Relationship Id="rId10" Type="http://schemas.openxmlformats.org/officeDocument/2006/relationships/oleObject" Target="../embeddings/oleObject6.bin"/><Relationship Id="rId19" Type="http://schemas.openxmlformats.org/officeDocument/2006/relationships/oleObject" Target="../embeddings/oleObject10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8.bin"/><Relationship Id="rId22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2.wmf"/><Relationship Id="rId18" Type="http://schemas.openxmlformats.org/officeDocument/2006/relationships/image" Target="../media/image4.png"/><Relationship Id="rId3" Type="http://schemas.openxmlformats.org/officeDocument/2006/relationships/image" Target="../media/image17.png"/><Relationship Id="rId21" Type="http://schemas.openxmlformats.org/officeDocument/2006/relationships/oleObject" Target="../embeddings/oleObject20.bin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24.wmf"/><Relationship Id="rId2" Type="http://schemas.openxmlformats.org/officeDocument/2006/relationships/image" Target="../media/image5.png"/><Relationship Id="rId16" Type="http://schemas.openxmlformats.org/officeDocument/2006/relationships/oleObject" Target="../embeddings/oleObject18.bin"/><Relationship Id="rId20" Type="http://schemas.openxmlformats.org/officeDocument/2006/relationships/image" Target="../media/image25.w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15.bin"/><Relationship Id="rId19" Type="http://schemas.openxmlformats.org/officeDocument/2006/relationships/oleObject" Target="../embeddings/oleObject19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17.bin"/><Relationship Id="rId22" Type="http://schemas.openxmlformats.org/officeDocument/2006/relationships/image" Target="../media/image2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9.wmf"/><Relationship Id="rId18" Type="http://schemas.openxmlformats.org/officeDocument/2006/relationships/oleObject" Target="../embeddings/oleObject28.bin"/><Relationship Id="rId3" Type="http://schemas.openxmlformats.org/officeDocument/2006/relationships/image" Target="../media/image5.png"/><Relationship Id="rId21" Type="http://schemas.openxmlformats.org/officeDocument/2006/relationships/image" Target="../media/image33.wmf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31.wmf"/><Relationship Id="rId2" Type="http://schemas.openxmlformats.org/officeDocument/2006/relationships/image" Target="../media/image4.png"/><Relationship Id="rId16" Type="http://schemas.openxmlformats.org/officeDocument/2006/relationships/oleObject" Target="../embeddings/oleObject27.bin"/><Relationship Id="rId20" Type="http://schemas.openxmlformats.org/officeDocument/2006/relationships/oleObject" Target="../embeddings/oleObject2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8.wmf"/><Relationship Id="rId5" Type="http://schemas.openxmlformats.org/officeDocument/2006/relationships/image" Target="../media/image21.wmf"/><Relationship Id="rId15" Type="http://schemas.openxmlformats.org/officeDocument/2006/relationships/image" Target="../media/image30.w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32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5.bin"/><Relationship Id="rId18" Type="http://schemas.openxmlformats.org/officeDocument/2006/relationships/image" Target="../media/image39.wmf"/><Relationship Id="rId3" Type="http://schemas.openxmlformats.org/officeDocument/2006/relationships/oleObject" Target="../embeddings/oleObject30.bin"/><Relationship Id="rId21" Type="http://schemas.openxmlformats.org/officeDocument/2006/relationships/image" Target="../media/image4.png"/><Relationship Id="rId7" Type="http://schemas.openxmlformats.org/officeDocument/2006/relationships/oleObject" Target="../embeddings/oleObject32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37.bin"/><Relationship Id="rId2" Type="http://schemas.openxmlformats.org/officeDocument/2006/relationships/image" Target="../media/image5.png"/><Relationship Id="rId16" Type="http://schemas.openxmlformats.org/officeDocument/2006/relationships/image" Target="../media/image38.wmf"/><Relationship Id="rId20" Type="http://schemas.openxmlformats.org/officeDocument/2006/relationships/image" Target="../media/image40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4.bin"/><Relationship Id="rId5" Type="http://schemas.openxmlformats.org/officeDocument/2006/relationships/oleObject" Target="../embeddings/oleObject31.bin"/><Relationship Id="rId15" Type="http://schemas.openxmlformats.org/officeDocument/2006/relationships/oleObject" Target="../embeddings/oleObject36.bin"/><Relationship Id="rId10" Type="http://schemas.openxmlformats.org/officeDocument/2006/relationships/image" Target="../media/image37.wmf"/><Relationship Id="rId19" Type="http://schemas.openxmlformats.org/officeDocument/2006/relationships/oleObject" Target="../embeddings/oleObject38.bin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3.bin"/><Relationship Id="rId1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image" Target="../media/image6.png"/><Relationship Id="rId7" Type="http://schemas.openxmlformats.org/officeDocument/2006/relationships/image" Target="../media/image42.wmf"/><Relationship Id="rId2" Type="http://schemas.openxmlformats.org/officeDocument/2006/relationships/image" Target="../media/image5.png"/><Relationship Id="rId29" Type="http://schemas.openxmlformats.org/officeDocument/2006/relationships/oleObject" Target="../embeddings/oleObject4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41.wmf"/><Relationship Id="rId28" Type="http://schemas.openxmlformats.org/officeDocument/2006/relationships/image" Target="../media/image4.png"/><Relationship Id="rId10" Type="http://schemas.openxmlformats.org/officeDocument/2006/relationships/customXml" Target="../ink/ink4.xml"/><Relationship Id="rId4" Type="http://schemas.openxmlformats.org/officeDocument/2006/relationships/oleObject" Target="../embeddings/oleObject39.bin"/><Relationship Id="rId9" Type="http://schemas.openxmlformats.org/officeDocument/2006/relationships/image" Target="../media/image43.wmf"/><Relationship Id="rId27" Type="http://schemas.openxmlformats.org/officeDocument/2006/relationships/image" Target="../media/image145.png"/><Relationship Id="rId30" Type="http://schemas.openxmlformats.org/officeDocument/2006/relationships/image" Target="../media/image4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49.wmf"/><Relationship Id="rId1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7.bin"/><Relationship Id="rId17" Type="http://schemas.openxmlformats.org/officeDocument/2006/relationships/image" Target="../media/image75.png"/><Relationship Id="rId2" Type="http://schemas.openxmlformats.org/officeDocument/2006/relationships/image" Target="../media/image5.png"/><Relationship Id="rId16" Type="http://schemas.openxmlformats.org/officeDocument/2006/relationships/customXml" Target="../ink/ink5.xml"/><Relationship Id="rId20" Type="http://schemas.openxmlformats.org/officeDocument/2006/relationships/image" Target="../media/image51.wmf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5" Type="http://schemas.openxmlformats.org/officeDocument/2006/relationships/image" Target="../media/image50.wmf"/><Relationship Id="rId10" Type="http://schemas.openxmlformats.org/officeDocument/2006/relationships/oleObject" Target="../embeddings/oleObject46.bin"/><Relationship Id="rId19" Type="http://schemas.openxmlformats.org/officeDocument/2006/relationships/oleObject" Target="../embeddings/oleObject49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7.wmf"/><Relationship Id="rId14" Type="http://schemas.openxmlformats.org/officeDocument/2006/relationships/oleObject" Target="../embeddings/oleObject4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57.bin"/><Relationship Id="rId26" Type="http://schemas.openxmlformats.org/officeDocument/2006/relationships/image" Target="../media/image4.png"/><Relationship Id="rId3" Type="http://schemas.openxmlformats.org/officeDocument/2006/relationships/image" Target="../media/image6.png"/><Relationship Id="rId21" Type="http://schemas.openxmlformats.org/officeDocument/2006/relationships/image" Target="../media/image55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54.bin"/><Relationship Id="rId17" Type="http://schemas.openxmlformats.org/officeDocument/2006/relationships/image" Target="../media/image54.wmf"/><Relationship Id="rId25" Type="http://schemas.openxmlformats.org/officeDocument/2006/relationships/image" Target="../media/image57.wmf"/><Relationship Id="rId2" Type="http://schemas.openxmlformats.org/officeDocument/2006/relationships/image" Target="../media/image5.png"/><Relationship Id="rId16" Type="http://schemas.openxmlformats.org/officeDocument/2006/relationships/oleObject" Target="../embeddings/oleObject56.bin"/><Relationship Id="rId20" Type="http://schemas.openxmlformats.org/officeDocument/2006/relationships/oleObject" Target="../embeddings/oleObject5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1.bin"/><Relationship Id="rId11" Type="http://schemas.openxmlformats.org/officeDocument/2006/relationships/image" Target="../media/image52.wmf"/><Relationship Id="rId24" Type="http://schemas.openxmlformats.org/officeDocument/2006/relationships/oleObject" Target="../embeddings/oleObject60.bin"/><Relationship Id="rId5" Type="http://schemas.openxmlformats.org/officeDocument/2006/relationships/image" Target="../media/image45.wmf"/><Relationship Id="rId15" Type="http://schemas.openxmlformats.org/officeDocument/2006/relationships/image" Target="../media/image49.wmf"/><Relationship Id="rId23" Type="http://schemas.openxmlformats.org/officeDocument/2006/relationships/image" Target="../media/image56.wmf"/><Relationship Id="rId10" Type="http://schemas.openxmlformats.org/officeDocument/2006/relationships/oleObject" Target="../embeddings/oleObject53.bin"/><Relationship Id="rId19" Type="http://schemas.openxmlformats.org/officeDocument/2006/relationships/image" Target="../media/image50.wmf"/><Relationship Id="rId4" Type="http://schemas.openxmlformats.org/officeDocument/2006/relationships/oleObject" Target="../embeddings/oleObject50.bin"/><Relationship Id="rId9" Type="http://schemas.openxmlformats.org/officeDocument/2006/relationships/image" Target="../media/image47.wmf"/><Relationship Id="rId14" Type="http://schemas.openxmlformats.org/officeDocument/2006/relationships/oleObject" Target="../embeddings/oleObject55.bin"/><Relationship Id="rId22" Type="http://schemas.openxmlformats.org/officeDocument/2006/relationships/oleObject" Target="../embeddings/oleObject5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4.wmf"/><Relationship Id="rId7" Type="http://schemas.openxmlformats.org/officeDocument/2006/relationships/oleObject" Target="../embeddings/oleObject49.bin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58.wmf"/><Relationship Id="rId4" Type="http://schemas.openxmlformats.org/officeDocument/2006/relationships/oleObject" Target="../embeddings/oleObject6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7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189.png"/><Relationship Id="rId9" Type="http://schemas.openxmlformats.org/officeDocument/2006/relationships/image" Target="../media/image8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CC021FD4-2FD5-4F37-59D6-5985EE7F4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FA1155C-2E96-55C6-F5FE-3DF92C7626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3325" y="22506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Entropy Generation in Industrial Processes</a:t>
            </a:r>
            <a:endParaRPr lang="en-US" altLang="en-US" sz="2800" b="1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BF0ECD2D-8F19-46AC-035C-DDBF42D103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6400800" cy="1447800"/>
          </a:xfrm>
          <a:noFill/>
        </p:spPr>
        <p:txBody>
          <a:bodyPr/>
          <a:lstStyle/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Professor</a:t>
            </a:r>
            <a:endParaRPr lang="en-US" altLang="en-US" sz="1800" i="1" dirty="0"/>
          </a:p>
          <a:p>
            <a:pPr eaLnBrk="1" hangingPunct="1"/>
            <a:r>
              <a:rPr lang="en-US" altLang="en-US" sz="1800" i="1" dirty="0"/>
              <a:t>Mechanical Engineering Department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E7BDC530-AFF8-B085-AF10-2AA8E1322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37F1F4AE-8859-AD45-16C5-AB750A5535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88C754C0-EE8A-A4E9-3F98-7E9121B36C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1978983-3A19-8100-72D8-62F5BB9D2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FEEB1C0F-37A1-E012-236D-C0E872DB2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22632078-1C4E-248C-A8DB-4526125678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925F75FB-9B27-56EE-3B75-E172C5E01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211C4D6D-3ED1-D7EB-7D6A-3384980D94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05966BEA-46EE-90A4-A863-937D509133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624EA373-AC61-1BD9-C974-716428E21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86F549A9-940D-9E77-5E4F-A6766FEA5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C3A1EB46-C3D1-60DA-3E55-74462E4D5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191CB89-D0D1-293D-88D4-020592037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1CAE907F-8929-9EBC-D39D-2EBC981CC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16C4F6DC-A16D-2F9A-5DD8-EA133D0C8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sp>
        <p:nvSpPr>
          <p:cNvPr id="21" name="Text Box 4">
            <a:extLst>
              <a:ext uri="{FF2B5EF4-FFF2-40B4-BE49-F238E27FC236}">
                <a16:creationId xmlns:a16="http://schemas.microsoft.com/office/drawing/2014/main" id="{56BC820A-9D63-B1F7-14EE-7E05E50D0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572125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>
                <a:solidFill>
                  <a:srgbClr val="92D050"/>
                </a:solidFill>
                <a:latin typeface="Blackadder ITC" panose="04020505051007020D02" pitchFamily="82" charset="0"/>
              </a:rPr>
              <a:t>An Environmental View </a:t>
            </a:r>
            <a:r>
              <a:rPr lang="en-US" altLang="en-US" sz="3600" dirty="0">
                <a:solidFill>
                  <a:srgbClr val="92D050"/>
                </a:solidFill>
                <a:latin typeface="Blackadder ITC" panose="04020505051007020D02" pitchFamily="82" charset="0"/>
              </a:rPr>
              <a:t>of Thermodynamic Analysis!!!!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8C255B9A-2F3C-FC7F-B159-A71CE563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5478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Second Law Of Thermodynamics</a:t>
            </a:r>
            <a:br>
              <a:rPr lang="en-US" altLang="en-US" sz="2800" dirty="0"/>
            </a:br>
            <a:r>
              <a:rPr lang="en-US" altLang="en-US" sz="2800" dirty="0"/>
              <a:t>For A Control Volume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FFBA301-35A6-99BF-6BB7-BDF05CA159D8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143000"/>
            <a:ext cx="7772400" cy="533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b="0" kern="0" dirty="0">
                <a:latin typeface="Cmr10"/>
              </a:rPr>
              <a:t>The rate of change of property </a:t>
            </a:r>
            <a:r>
              <a:rPr lang="en-US" b="0" i="1" kern="0" dirty="0">
                <a:latin typeface="Cmmi7"/>
              </a:rPr>
              <a:t>B</a:t>
            </a:r>
            <a:r>
              <a:rPr lang="en-US" b="0" kern="0" dirty="0">
                <a:latin typeface="Cmmi7"/>
              </a:rPr>
              <a:t> </a:t>
            </a:r>
            <a:r>
              <a:rPr lang="en-US" b="0" kern="0" dirty="0">
                <a:latin typeface="Cmr10"/>
              </a:rPr>
              <a:t>of the system 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457F328-2381-A65F-A8BF-87A1C7661B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577375"/>
              </p:ext>
            </p:extLst>
          </p:nvPr>
        </p:nvGraphicFramePr>
        <p:xfrm>
          <a:off x="2959100" y="2881312"/>
          <a:ext cx="4051300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92160" imgH="393480" progId="Equation.3">
                  <p:embed/>
                </p:oleObj>
              </mc:Choice>
              <mc:Fallback>
                <p:oleObj name="Equation" r:id="rId3" imgW="1892160" imgH="39348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457F328-2381-A65F-A8BF-87A1C7661B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100" y="2881312"/>
                        <a:ext cx="4051300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>
            <a:extLst>
              <a:ext uri="{FF2B5EF4-FFF2-40B4-BE49-F238E27FC236}">
                <a16:creationId xmlns:a16="http://schemas.microsoft.com/office/drawing/2014/main" id="{E21FB9BE-8200-2B55-EFEE-FA83876841D0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2438400"/>
            <a:ext cx="7772400" cy="533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b="0" kern="0" dirty="0">
                <a:latin typeface="+mn-lt"/>
              </a:rPr>
              <a:t>Let </a:t>
            </a:r>
            <a:r>
              <a:rPr lang="en-US" b="0" i="1" kern="0" dirty="0">
                <a:latin typeface="+mn-lt"/>
              </a:rPr>
              <a:t>B</a:t>
            </a:r>
            <a:r>
              <a:rPr lang="en-US" b="0" kern="0" dirty="0">
                <a:latin typeface="+mn-lt"/>
              </a:rPr>
              <a:t> = Entropy  of the system, </a:t>
            </a:r>
            <a:r>
              <a:rPr lang="en-US" b="0" i="1" kern="0" dirty="0">
                <a:latin typeface="+mn-lt"/>
              </a:rPr>
              <a:t>S</a:t>
            </a:r>
            <a:r>
              <a:rPr lang="en-US" b="0" kern="0" dirty="0">
                <a:latin typeface="+mn-lt"/>
              </a:rPr>
              <a:t> = </a:t>
            </a:r>
            <a:r>
              <a:rPr lang="en-US" b="0" i="1" kern="0" dirty="0" err="1">
                <a:latin typeface="+mn-lt"/>
              </a:rPr>
              <a:t>ms</a:t>
            </a:r>
            <a:r>
              <a:rPr lang="en-US" b="0" kern="0" dirty="0" err="1">
                <a:latin typeface="+mn-lt"/>
              </a:rPr>
              <a:t>.</a:t>
            </a:r>
            <a:r>
              <a:rPr lang="en-US" b="0" kern="0" dirty="0">
                <a:latin typeface="+mn-lt"/>
              </a:rPr>
              <a:t> </a:t>
            </a:r>
          </a:p>
        </p:txBody>
      </p:sp>
      <p:graphicFrame>
        <p:nvGraphicFramePr>
          <p:cNvPr id="72724" name="Object 3">
            <a:extLst>
              <a:ext uri="{FF2B5EF4-FFF2-40B4-BE49-F238E27FC236}">
                <a16:creationId xmlns:a16="http://schemas.microsoft.com/office/drawing/2014/main" id="{DB60C8A3-1599-BB0E-9DF5-86F4FE2D1D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342947"/>
              </p:ext>
            </p:extLst>
          </p:nvPr>
        </p:nvGraphicFramePr>
        <p:xfrm>
          <a:off x="2397125" y="1600200"/>
          <a:ext cx="331787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49080" imgH="393480" progId="Equation.3">
                  <p:embed/>
                </p:oleObj>
              </mc:Choice>
              <mc:Fallback>
                <p:oleObj name="Equation" r:id="rId5" imgW="1549080" imgH="393480" progId="Equation.3">
                  <p:embed/>
                  <p:pic>
                    <p:nvPicPr>
                      <p:cNvPr id="72724" name="Object 3">
                        <a:extLst>
                          <a:ext uri="{FF2B5EF4-FFF2-40B4-BE49-F238E27FC236}">
                            <a16:creationId xmlns:a16="http://schemas.microsoft.com/office/drawing/2014/main" id="{DB60C8A3-1599-BB0E-9DF5-86F4FE2D1D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25" y="1600200"/>
                        <a:ext cx="3317875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25B20EBC-6F27-D7C9-2461-608B2B202F26}"/>
                  </a:ext>
                </a:extLst>
              </p:cNvPr>
              <p:cNvSpPr txBox="1"/>
              <p:nvPr/>
            </p:nvSpPr>
            <p:spPr bwMode="auto">
              <a:xfrm>
                <a:off x="3505200" y="3733800"/>
                <a:ext cx="2609850" cy="827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25B20EBC-6F27-D7C9-2461-608B2B202F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3733800"/>
                <a:ext cx="2609850" cy="827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409D7F6-006C-4EE9-B14B-5A3BDFCE10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18E3A41F-7803-03E4-5EC0-43F2CF5709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C503E38-3D0D-612D-C744-A39796516C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F9308C63-2F06-066C-B1EB-1C6B150933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F509C079-1D0D-1BDD-103F-84E3BFE151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27EBE375-F5C7-0130-04EE-D7BDAE232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E22E2B0A-F404-D2DE-2C61-BB825347C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174D459-FC6C-D6ED-A9A8-89BD29DD56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8DC19A68-D3CC-7400-CA43-0506A4B381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871D7024-90D6-BC06-D140-D9710014CB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19DF2C36-7A43-41F5-764D-230CBFBEC3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21691112-DB78-2F35-B9EC-457BFADF02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F94DEE61-A89C-F767-B030-3AC98573C5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72BA2875-B632-74DD-3758-034665DA57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68C7AF25-9E29-4999-2006-2C3FC8709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0F6F0EBE-1E4C-EEAD-62A4-F4B5B5CFA6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2A0937-C171-CF3A-7110-28956C92AF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5D9A2330-E00F-ACA8-726E-B362494AA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429250"/>
            <a:ext cx="8458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i="1" dirty="0">
                <a:solidFill>
                  <a:srgbClr val="0070C0"/>
                </a:solidFill>
              </a:rPr>
              <a:t>Rate of change in entropy of a CV = Entropy in flow rate –Entropy  out flow rate + the flux of entropy into the control mass from heat transfer + Rate of Entropy  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19">
                <a:extLst>
                  <a:ext uri="{FF2B5EF4-FFF2-40B4-BE49-F238E27FC236}">
                    <a16:creationId xmlns:a16="http://schemas.microsoft.com/office/drawing/2014/main" id="{BB250FB0-6508-F403-E486-BDE6E5EDD4FA}"/>
                  </a:ext>
                </a:extLst>
              </p:cNvPr>
              <p:cNvSpPr txBox="1"/>
              <p:nvPr/>
            </p:nvSpPr>
            <p:spPr bwMode="auto">
              <a:xfrm>
                <a:off x="2019300" y="4542251"/>
                <a:ext cx="5029200" cy="862943"/>
              </a:xfrm>
              <a:prstGeom prst="rect">
                <a:avLst/>
              </a:prstGeom>
              <a:noFill/>
              <a:ln w="60325" cmpd="dbl">
                <a:solidFill>
                  <a:srgbClr val="FF0000"/>
                </a:solidFill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Object 19">
                <a:extLst>
                  <a:ext uri="{FF2B5EF4-FFF2-40B4-BE49-F238E27FC236}">
                    <a16:creationId xmlns:a16="http://schemas.microsoft.com/office/drawing/2014/main" id="{BB250FB0-6508-F403-E486-BDE6E5EDD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9300" y="4542251"/>
                <a:ext cx="5029200" cy="8629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60325" cmpd="dbl"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5" grpId="0" build="p" autoUpdateAnimBg="0"/>
      <p:bldP spid="6" grpId="0"/>
      <p:bldP spid="24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9294E499-9466-BCE5-DF88-6DF560173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878260" cy="872363"/>
          </a:xfrm>
        </p:spPr>
        <p:txBody>
          <a:bodyPr/>
          <a:lstStyle/>
          <a:p>
            <a:r>
              <a:rPr lang="en-US" altLang="en-US" sz="2800" dirty="0"/>
              <a:t>SSSF PROCESS by A CV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984EB-49AE-68F2-EA0E-D3EF4F628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1905000"/>
          </a:xfrm>
        </p:spPr>
        <p:txBody>
          <a:bodyPr/>
          <a:lstStyle/>
          <a:p>
            <a:r>
              <a:rPr lang="en-US" altLang="en-US" sz="2400" dirty="0"/>
              <a:t>For the steady-state process, there is no change with time of the property (entropy) per unit mass at any point within the control volume.</a:t>
            </a:r>
          </a:p>
          <a:p>
            <a:r>
              <a:rPr lang="en-US" altLang="en-US" sz="2400" dirty="0"/>
              <a:t>That is,</a:t>
            </a: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40BB79CC-93DE-C39A-B065-47046185F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505200"/>
            <a:ext cx="6172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so that, for the steady-state process,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7018E66-8752-ACDF-30AC-CBA24BFBCF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DBA1519-D44A-CC7A-8EDD-10EB2512BF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63BA17B-64A9-97E1-4DFC-48A0860502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F8E3DC8-79A2-168A-6510-71FA05184D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A216B95-B8FA-20C3-2C4D-BAF5BF929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C16AFE2-AB68-6995-D6C7-E505F4BEC4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F357FEC-EAD9-15BB-A7D0-62DF53ADD7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D297A3D-796F-C08A-700E-BD66D59160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D27CDA4-3E0C-7ADD-E770-CB61838FFE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E33AF21-B8F7-BC08-59F9-C1196D5491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D43B257-9E85-DF3A-D565-710DAE57A7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3FB534D-EF8E-258C-D892-6D4B1D5724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775973EE-74ED-9D2A-4946-DD71FC24A1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C87CC52-60E3-0249-52B5-7C0754CBF6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B0D0384-B1E6-7D2B-39FB-7CEB430BA3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86541A2D-B581-C4EF-FE1A-13A9CC8AF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B1DCE62-586B-B7FA-EAE8-2F4A221B6C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19">
                <a:extLst>
                  <a:ext uri="{FF2B5EF4-FFF2-40B4-BE49-F238E27FC236}">
                    <a16:creationId xmlns:a16="http://schemas.microsoft.com/office/drawing/2014/main" id="{9ADB9673-A5FA-4ABF-482E-0682A50A22B9}"/>
                  </a:ext>
                </a:extLst>
              </p:cNvPr>
              <p:cNvSpPr txBox="1"/>
              <p:nvPr/>
            </p:nvSpPr>
            <p:spPr bwMode="auto">
              <a:xfrm>
                <a:off x="4267200" y="2667000"/>
                <a:ext cx="1492250" cy="7762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𝐶𝑉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0</a:t>
                </a:r>
              </a:p>
            </p:txBody>
          </p:sp>
        </mc:Choice>
        <mc:Fallback xmlns="">
          <p:sp>
            <p:nvSpPr>
              <p:cNvPr id="21" name="Object 19">
                <a:extLst>
                  <a:ext uri="{FF2B5EF4-FFF2-40B4-BE49-F238E27FC236}">
                    <a16:creationId xmlns:a16="http://schemas.microsoft.com/office/drawing/2014/main" id="{9ADB9673-A5FA-4ABF-482E-0682A50A2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2667000"/>
                <a:ext cx="1492250" cy="7762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9">
                <a:extLst>
                  <a:ext uri="{FF2B5EF4-FFF2-40B4-BE49-F238E27FC236}">
                    <a16:creationId xmlns:a16="http://schemas.microsoft.com/office/drawing/2014/main" id="{C8901399-8F5E-B372-3C6B-D6F2B725C723}"/>
                  </a:ext>
                </a:extLst>
              </p:cNvPr>
              <p:cNvSpPr txBox="1"/>
              <p:nvPr/>
            </p:nvSpPr>
            <p:spPr bwMode="auto">
              <a:xfrm>
                <a:off x="2959100" y="4024313"/>
                <a:ext cx="4051300" cy="7762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Object 19">
                <a:extLst>
                  <a:ext uri="{FF2B5EF4-FFF2-40B4-BE49-F238E27FC236}">
                    <a16:creationId xmlns:a16="http://schemas.microsoft.com/office/drawing/2014/main" id="{C8901399-8F5E-B372-3C6B-D6F2B725C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9100" y="4024313"/>
                <a:ext cx="4051300" cy="7762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4">
            <a:extLst>
              <a:ext uri="{FF2B5EF4-FFF2-40B4-BE49-F238E27FC236}">
                <a16:creationId xmlns:a16="http://schemas.microsoft.com/office/drawing/2014/main" id="{AF18FCE0-646D-82A0-694A-0E9A86C8C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105400"/>
            <a:ext cx="6172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For an adiabatic steady-state process,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19">
                <a:extLst>
                  <a:ext uri="{FF2B5EF4-FFF2-40B4-BE49-F238E27FC236}">
                    <a16:creationId xmlns:a16="http://schemas.microsoft.com/office/drawing/2014/main" id="{DFEA51C0-CE71-DF50-1165-F905EB2292EF}"/>
                  </a:ext>
                </a:extLst>
              </p:cNvPr>
              <p:cNvSpPr txBox="1"/>
              <p:nvPr/>
            </p:nvSpPr>
            <p:spPr bwMode="auto">
              <a:xfrm>
                <a:off x="3111500" y="5810494"/>
                <a:ext cx="4051300" cy="59030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19">
                <a:extLst>
                  <a:ext uri="{FF2B5EF4-FFF2-40B4-BE49-F238E27FC236}">
                    <a16:creationId xmlns:a16="http://schemas.microsoft.com/office/drawing/2014/main" id="{DFEA51C0-CE71-DF50-1165-F905EB229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11500" y="5810494"/>
                <a:ext cx="4051300" cy="5903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38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61A16DB-7C0B-7BBF-B7DD-FA7B6266F3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274" y="2286000"/>
                <a:ext cx="779462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b="0" dirty="0"/>
                  <a:t>As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altLang="en-US" b="0" dirty="0"/>
                  <a:t> divide above equation with  the mass flow rate to get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61A16DB-7C0B-7BBF-B7DD-FA7B6266F3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274" y="2286000"/>
                <a:ext cx="7794625" cy="461665"/>
              </a:xfrm>
              <a:prstGeom prst="rect">
                <a:avLst/>
              </a:prstGeom>
              <a:blipFill>
                <a:blip r:embed="rId2"/>
                <a:stretch>
                  <a:fillRect l="-1173" t="-10526" b="-289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A57E4CF9-85FC-43CD-DDFB-0C3D896621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3B088CB-2BF0-DB1D-63BD-7C55935E82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7CDD938-A022-74DB-63E9-40A1267F1F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073D3AE-F596-1DB5-A889-61481C700E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36328BA-D93C-7F64-0828-0A123D7F8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7D6026A-B39A-00FD-3A95-A69A62AA2E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8C35989-CE57-9588-FC3A-79C20B0F9C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E90484B-64AE-3013-A03D-BD621A52D5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B2C0D3E-7D41-08E6-0661-5907ED17CB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C983A70-7572-E2A9-3033-599F5F2C96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E1959F2-22E8-139E-5F97-17DC46DC0D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95F3C74-C7EF-5FF3-B8B3-AF3C0FA40B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4CEDD1A7-6348-F524-4CA5-6F017A0AB6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585F59D-031A-8DF1-EE4A-71246CA53D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5FAE472-70D4-DB3B-723C-F839FE4EF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2A8CF64-3FDE-EC4C-768F-678E7855D0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21782E-7907-8151-18A3-47AA98A2FC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19">
                <a:extLst>
                  <a:ext uri="{FF2B5EF4-FFF2-40B4-BE49-F238E27FC236}">
                    <a16:creationId xmlns:a16="http://schemas.microsoft.com/office/drawing/2014/main" id="{E63AF976-7D52-1153-A606-3C1C7D268207}"/>
                  </a:ext>
                </a:extLst>
              </p:cNvPr>
              <p:cNvSpPr txBox="1"/>
              <p:nvPr/>
            </p:nvSpPr>
            <p:spPr bwMode="auto">
              <a:xfrm>
                <a:off x="2866464" y="1295400"/>
                <a:ext cx="4051300" cy="7762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19">
                <a:extLst>
                  <a:ext uri="{FF2B5EF4-FFF2-40B4-BE49-F238E27FC236}">
                    <a16:creationId xmlns:a16="http://schemas.microsoft.com/office/drawing/2014/main" id="{E63AF976-7D52-1153-A606-3C1C7D268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6464" y="1295400"/>
                <a:ext cx="4051300" cy="7762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19">
                <a:extLst>
                  <a:ext uri="{FF2B5EF4-FFF2-40B4-BE49-F238E27FC236}">
                    <a16:creationId xmlns:a16="http://schemas.microsoft.com/office/drawing/2014/main" id="{B726ACF9-6A25-E91C-89E4-BCFC2552D09D}"/>
                  </a:ext>
                </a:extLst>
              </p:cNvPr>
              <p:cNvSpPr txBox="1"/>
              <p:nvPr/>
            </p:nvSpPr>
            <p:spPr bwMode="auto">
              <a:xfrm>
                <a:off x="3657600" y="2971800"/>
                <a:ext cx="3090862" cy="7762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19">
                <a:extLst>
                  <a:ext uri="{FF2B5EF4-FFF2-40B4-BE49-F238E27FC236}">
                    <a16:creationId xmlns:a16="http://schemas.microsoft.com/office/drawing/2014/main" id="{B726ACF9-6A25-E91C-89E4-BCFC2552D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600" y="2971800"/>
                <a:ext cx="3090862" cy="7762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1">
            <a:extLst>
              <a:ext uri="{FF2B5EF4-FFF2-40B4-BE49-F238E27FC236}">
                <a16:creationId xmlns:a16="http://schemas.microsoft.com/office/drawing/2014/main" id="{76BA5541-79E6-8CA5-6320-E6058ED77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-381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SSSF PROCESS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457FBCD-6FCD-00B2-A6C1-5BC725B9E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86200"/>
            <a:ext cx="822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Since </a:t>
            </a:r>
            <a:r>
              <a:rPr lang="en-US" altLang="en-US" b="0" i="1" dirty="0" err="1"/>
              <a:t>s</a:t>
            </a:r>
            <a:r>
              <a:rPr lang="en-US" altLang="en-US" b="0" i="1" baseline="-25000" dirty="0" err="1"/>
              <a:t>gen</a:t>
            </a:r>
            <a:r>
              <a:rPr lang="en-US" altLang="en-US" b="0" i="1" dirty="0"/>
              <a:t> </a:t>
            </a:r>
            <a:r>
              <a:rPr lang="en-US" altLang="en-US" b="0" dirty="0"/>
              <a:t>is always greater than or equal to zero, for an adiabatic process it follows that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4BD899-BB02-C9B8-661F-C572A20FF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" y="5562600"/>
            <a:ext cx="754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where the equality holds for a reversible adiabatic process.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19">
                <a:extLst>
                  <a:ext uri="{FF2B5EF4-FFF2-40B4-BE49-F238E27FC236}">
                    <a16:creationId xmlns:a16="http://schemas.microsoft.com/office/drawing/2014/main" id="{A2E64471-5372-5858-A40E-061D949D881D}"/>
                  </a:ext>
                </a:extLst>
              </p:cNvPr>
              <p:cNvSpPr txBox="1"/>
              <p:nvPr/>
            </p:nvSpPr>
            <p:spPr bwMode="auto">
              <a:xfrm>
                <a:off x="3288507" y="4876801"/>
                <a:ext cx="4051300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19">
                <a:extLst>
                  <a:ext uri="{FF2B5EF4-FFF2-40B4-BE49-F238E27FC236}">
                    <a16:creationId xmlns:a16="http://schemas.microsoft.com/office/drawing/2014/main" id="{A2E64471-5372-5858-A40E-061D949D8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8507" y="4876801"/>
                <a:ext cx="4051300" cy="533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  <p:bldP spid="23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A603781-AA56-D785-79CD-A423724189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3887" y="3810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Industrial Use of Entropy Generation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65DE532-68AD-5493-6568-A7C0653D4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153400" cy="4572000"/>
          </a:xfrm>
        </p:spPr>
        <p:txBody>
          <a:bodyPr/>
          <a:lstStyle/>
          <a:p>
            <a:r>
              <a:rPr lang="en-US" altLang="en-US" sz="2400" dirty="0"/>
              <a:t>Entropy is negative concept emerged from negative laws.</a:t>
            </a:r>
          </a:p>
          <a:p>
            <a:r>
              <a:rPr lang="en-US" altLang="en-US" sz="2400" dirty="0"/>
              <a:t>Inferior quality devices lead to high entropy generation and vice versa.</a:t>
            </a:r>
          </a:p>
          <a:p>
            <a:r>
              <a:rPr lang="en-US" altLang="en-US" sz="2400" dirty="0"/>
              <a:t>Quality of a device is characterized by amount of entropy generation, which cannot be directly translated into energy transactions.</a:t>
            </a:r>
          </a:p>
          <a:p>
            <a:r>
              <a:rPr lang="en-US" altLang="en-US" sz="2400" dirty="0"/>
              <a:t>Every industrial process can be modelled as a thermodynamic process and rate of entropy generation can be calculated to characterize the quality of a process.</a:t>
            </a:r>
          </a:p>
          <a:p>
            <a:pPr marL="0" indent="0" algn="ctr"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Cost of any operation is proportional to energy transactions involved in the operation. !?!?!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C9FB91F-CD30-E7F7-AB44-7CCBD7C894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94AFEA1-B299-D7C7-4ECC-D430B4D7CF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D0F025D-A857-179D-C435-A56B0707C1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F7A319-DE7A-FA9F-5D4A-7C594617C1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79237F0-218E-B80B-F534-43F2C91EF2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E744900-C879-B5D6-8CD5-FF61C2DF09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8D02502-5DB8-2D79-E8A3-62BE20D11B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FF56DED-FFAE-C463-934A-194FDCDB4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B6C416D-686F-44BC-1FCB-FBAE14F7A2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0C9A56C-C5AE-2807-D315-89DF9010FC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C08BDBC-65B7-52C5-C829-D82662E5E4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C7193AD-F0B1-A893-6D8F-AB22474BDB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1A16297-A44E-3D0D-63A2-C067F7CAAA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682DDE5-4A48-A653-88EA-779BE75A12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4F03440-D099-4EA3-495F-2FD5CCD3BC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F6EE59E-FC04-CBFB-A2C7-D445F85FEE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D93029-44AF-B866-18CF-8B09CD580A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3">
            <a:extLst>
              <a:ext uri="{FF2B5EF4-FFF2-40B4-BE49-F238E27FC236}">
                <a16:creationId xmlns:a16="http://schemas.microsoft.com/office/drawing/2014/main" id="{47311CCE-7647-C6E0-3E4D-7E5E01DF1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28600"/>
            <a:ext cx="6781800" cy="838200"/>
          </a:xfrm>
        </p:spPr>
        <p:txBody>
          <a:bodyPr/>
          <a:lstStyle/>
          <a:p>
            <a:r>
              <a:rPr lang="en-US" altLang="en-US" sz="2800" dirty="0"/>
              <a:t>A Generalized Model Of A Manufacturing System</a:t>
            </a:r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E319759E-ED3D-A12F-9A34-CD9BC2003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371600"/>
            <a:ext cx="3243262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6A2EE10-79C0-8C88-7D60-82DE5202F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063" y="2286000"/>
            <a:ext cx="1371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9F603F-24A8-56E2-5129-48009366EB49}"/>
              </a:ext>
            </a:extLst>
          </p:cNvPr>
          <p:cNvSpPr txBox="1"/>
          <p:nvPr/>
        </p:nvSpPr>
        <p:spPr>
          <a:xfrm>
            <a:off x="1643063" y="4038600"/>
            <a:ext cx="2971800" cy="83026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Material Processing System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16E07C-947D-629D-8807-D8A7F6341833}"/>
              </a:ext>
            </a:extLst>
          </p:cNvPr>
          <p:cNvSpPr txBox="1"/>
          <p:nvPr/>
        </p:nvSpPr>
        <p:spPr>
          <a:xfrm>
            <a:off x="1719263" y="5105400"/>
            <a:ext cx="2971800" cy="120015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/>
              <a:t>Creation of Energy Sources for Material Processing 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159C2D-5115-10B5-58C0-97DA2CCE9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443037"/>
            <a:ext cx="2971800" cy="1200150"/>
          </a:xfrm>
          <a:prstGeom prst="rect">
            <a:avLst/>
          </a:prstGeom>
          <a:gradFill rotWithShape="0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/>
              <a:t>Creation of Energy Sources for Manufacturing System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5D506E-5608-3AA5-A968-5C4D823DE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043237"/>
            <a:ext cx="2971800" cy="461963"/>
          </a:xfrm>
          <a:prstGeom prst="rect">
            <a:avLst/>
          </a:prstGeom>
          <a:gradFill rotWithShape="0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/>
              <a:t>Manufacturing System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1479769-0988-C095-0230-88767C98B9EA}"/>
              </a:ext>
            </a:extLst>
          </p:cNvPr>
          <p:cNvSpPr>
            <a:spLocks/>
          </p:cNvSpPr>
          <p:nvPr/>
        </p:nvSpPr>
        <p:spPr bwMode="auto">
          <a:xfrm>
            <a:off x="1371600" y="1066800"/>
            <a:ext cx="6781800" cy="5695950"/>
          </a:xfrm>
          <a:custGeom>
            <a:avLst/>
            <a:gdLst>
              <a:gd name="T0" fmla="*/ 19036 w 7923487"/>
              <a:gd name="T1" fmla="*/ 3218264 h 6072352"/>
              <a:gd name="T2" fmla="*/ 52879 w 7923487"/>
              <a:gd name="T3" fmla="*/ 3218264 h 6072352"/>
              <a:gd name="T4" fmla="*/ 450519 w 7923487"/>
              <a:gd name="T5" fmla="*/ 3139451 h 6072352"/>
              <a:gd name="T6" fmla="*/ 1220421 w 7923487"/>
              <a:gd name="T7" fmla="*/ 3029114 h 6072352"/>
              <a:gd name="T8" fmla="*/ 1787271 w 7923487"/>
              <a:gd name="T9" fmla="*/ 2855718 h 6072352"/>
              <a:gd name="T10" fmla="*/ 2134149 w 7923487"/>
              <a:gd name="T11" fmla="*/ 1941468 h 6072352"/>
              <a:gd name="T12" fmla="*/ 2151072 w 7923487"/>
              <a:gd name="T13" fmla="*/ 838062 h 6072352"/>
              <a:gd name="T14" fmla="*/ 2167991 w 7923487"/>
              <a:gd name="T15" fmla="*/ 333650 h 6072352"/>
              <a:gd name="T16" fmla="*/ 2387962 w 7923487"/>
              <a:gd name="T17" fmla="*/ 49918 h 6072352"/>
              <a:gd name="T18" fmla="*/ 3538581 w 7923487"/>
              <a:gd name="T19" fmla="*/ 191784 h 6072352"/>
              <a:gd name="T20" fmla="*/ 4071592 w 7923487"/>
              <a:gd name="T21" fmla="*/ 144493 h 6072352"/>
              <a:gd name="T22" fmla="*/ 4232339 w 7923487"/>
              <a:gd name="T23" fmla="*/ 1058743 h 6072352"/>
              <a:gd name="T24" fmla="*/ 4181576 w 7923487"/>
              <a:gd name="T25" fmla="*/ 2414357 h 6072352"/>
              <a:gd name="T26" fmla="*/ 3809316 w 7923487"/>
              <a:gd name="T27" fmla="*/ 2887248 h 6072352"/>
              <a:gd name="T28" fmla="*/ 2633316 w 7923487"/>
              <a:gd name="T29" fmla="*/ 3375896 h 6072352"/>
              <a:gd name="T30" fmla="*/ 2641777 w 7923487"/>
              <a:gd name="T31" fmla="*/ 4731512 h 6072352"/>
              <a:gd name="T32" fmla="*/ 2582554 w 7923487"/>
              <a:gd name="T33" fmla="*/ 5834910 h 6072352"/>
              <a:gd name="T34" fmla="*/ 1093514 w 7923487"/>
              <a:gd name="T35" fmla="*/ 5866441 h 6072352"/>
              <a:gd name="T36" fmla="*/ 239009 w 7923487"/>
              <a:gd name="T37" fmla="*/ 5803378 h 6072352"/>
              <a:gd name="T38" fmla="*/ 35958 w 7923487"/>
              <a:gd name="T39" fmla="*/ 4258621 h 6072352"/>
              <a:gd name="T40" fmla="*/ 52879 w 7923487"/>
              <a:gd name="T41" fmla="*/ 3170980 h 607235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923487"/>
              <a:gd name="T64" fmla="*/ 0 h 6072352"/>
              <a:gd name="T65" fmla="*/ 7923487 w 7923487"/>
              <a:gd name="T66" fmla="*/ 6072352 h 6072352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923487" h="6072352">
                <a:moveTo>
                  <a:pt x="35473" y="3218793"/>
                </a:moveTo>
                <a:cubicBezTo>
                  <a:pt x="0" y="3225362"/>
                  <a:pt x="98535" y="3218793"/>
                  <a:pt x="98535" y="3218793"/>
                </a:cubicBezTo>
                <a:cubicBezTo>
                  <a:pt x="232542" y="3205655"/>
                  <a:pt x="476908" y="3171497"/>
                  <a:pt x="839515" y="3139966"/>
                </a:cubicBezTo>
                <a:cubicBezTo>
                  <a:pt x="1202122" y="3108435"/>
                  <a:pt x="1859019" y="3076904"/>
                  <a:pt x="2274177" y="3029607"/>
                </a:cubicBezTo>
                <a:cubicBezTo>
                  <a:pt x="2689336" y="2982310"/>
                  <a:pt x="3046687" y="3037490"/>
                  <a:pt x="3330466" y="2856186"/>
                </a:cubicBezTo>
                <a:cubicBezTo>
                  <a:pt x="3614245" y="2674883"/>
                  <a:pt x="3863867" y="2278117"/>
                  <a:pt x="3976853" y="1941786"/>
                </a:cubicBezTo>
                <a:cubicBezTo>
                  <a:pt x="4089839" y="1605455"/>
                  <a:pt x="3997874" y="1106214"/>
                  <a:pt x="4008384" y="838200"/>
                </a:cubicBezTo>
                <a:cubicBezTo>
                  <a:pt x="4018894" y="570186"/>
                  <a:pt x="3966343" y="465083"/>
                  <a:pt x="4039915" y="333704"/>
                </a:cubicBezTo>
                <a:cubicBezTo>
                  <a:pt x="4113487" y="202325"/>
                  <a:pt x="4024149" y="73572"/>
                  <a:pt x="4449818" y="49924"/>
                </a:cubicBezTo>
                <a:cubicBezTo>
                  <a:pt x="4875487" y="26276"/>
                  <a:pt x="6071038" y="176049"/>
                  <a:pt x="6593928" y="191814"/>
                </a:cubicBezTo>
                <a:cubicBezTo>
                  <a:pt x="7116818" y="207579"/>
                  <a:pt x="7371694" y="0"/>
                  <a:pt x="7587156" y="144517"/>
                </a:cubicBezTo>
                <a:cubicBezTo>
                  <a:pt x="7802618" y="289034"/>
                  <a:pt x="7852542" y="680545"/>
                  <a:pt x="7886701" y="1058917"/>
                </a:cubicBezTo>
                <a:cubicBezTo>
                  <a:pt x="7920860" y="1437290"/>
                  <a:pt x="7923487" y="2109952"/>
                  <a:pt x="7792108" y="2414752"/>
                </a:cubicBezTo>
                <a:cubicBezTo>
                  <a:pt x="7660729" y="2719552"/>
                  <a:pt x="7579273" y="2727434"/>
                  <a:pt x="7098425" y="2887717"/>
                </a:cubicBezTo>
                <a:cubicBezTo>
                  <a:pt x="6617577" y="3048000"/>
                  <a:pt x="5269625" y="3069020"/>
                  <a:pt x="4907018" y="3376448"/>
                </a:cubicBezTo>
                <a:cubicBezTo>
                  <a:pt x="4544411" y="3683876"/>
                  <a:pt x="4938550" y="4322380"/>
                  <a:pt x="4922784" y="4732283"/>
                </a:cubicBezTo>
                <a:cubicBezTo>
                  <a:pt x="4907019" y="5142187"/>
                  <a:pt x="5293273" y="5646683"/>
                  <a:pt x="4812425" y="5835869"/>
                </a:cubicBezTo>
                <a:cubicBezTo>
                  <a:pt x="4331577" y="6025055"/>
                  <a:pt x="2765535" y="5872655"/>
                  <a:pt x="2037694" y="5867400"/>
                </a:cubicBezTo>
                <a:cubicBezTo>
                  <a:pt x="1309853" y="5862145"/>
                  <a:pt x="773825" y="6072352"/>
                  <a:pt x="445377" y="5804338"/>
                </a:cubicBezTo>
                <a:cubicBezTo>
                  <a:pt x="116929" y="5536324"/>
                  <a:pt x="124811" y="4698124"/>
                  <a:pt x="67004" y="4259317"/>
                </a:cubicBezTo>
                <a:cubicBezTo>
                  <a:pt x="9197" y="3820510"/>
                  <a:pt x="53866" y="3496003"/>
                  <a:pt x="98535" y="3171497"/>
                </a:cubicBezTo>
              </a:path>
            </a:pathLst>
          </a:custGeom>
          <a:noFill/>
          <a:ln w="539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42" name="Ink 16">
                <a:extLst>
                  <a:ext uri="{FF2B5EF4-FFF2-40B4-BE49-F238E27FC236}">
                    <a16:creationId xmlns:a16="http://schemas.microsoft.com/office/drawing/2014/main" id="{EED60D84-E4AD-42EB-ED74-6FA26897392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43125" y="0"/>
              <a:ext cx="1588" cy="1588"/>
            </p14:xfrm>
          </p:contentPart>
        </mc:Choice>
        <mc:Fallback xmlns="">
          <p:pic>
            <p:nvPicPr>
              <p:cNvPr id="10242" name="Ink 16">
                <a:extLst>
                  <a:ext uri="{FF2B5EF4-FFF2-40B4-BE49-F238E27FC236}">
                    <a16:creationId xmlns:a16="http://schemas.microsoft.com/office/drawing/2014/main" id="{EED60D84-E4AD-42EB-ED74-6FA26897392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01837" y="-41288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336F7AB8-4562-A2AF-130B-7E5E32C6C4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86DA8E7-84B7-2AC4-338A-FBEC7EA9D2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C335091-6C08-277F-5C47-789E8E3402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>
                  <a:extLst>
                    <a:ext uri="{FF2B5EF4-FFF2-40B4-BE49-F238E27FC236}">
                      <a16:creationId xmlns:a16="http://schemas.microsoft.com/office/drawing/2014/main" id="{D15B0B1B-1C6F-CADE-A126-71A88C20CC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6F2343B3-05BE-EC6D-61CA-20B83BB22A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A16D45F9-2A18-C869-2D9D-E4C35AEF40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A8A97015-E05E-52BF-48A1-2661106232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94DC9E62-AFFB-A878-FBF0-18FFF01E9D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968090D1-DD4D-35B5-4576-144D308942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5CA5C0A1-E21E-1D90-05C9-494E2459DE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279C3200-7B6C-BA29-932F-53E05EAC21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B3871BF2-2E60-0BAF-A4BF-65FD6D5F8B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BBBA6C58-AF66-7A90-B9B6-4E24E9F6B6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E12EB7C7-4B92-EC5F-FBA4-9BDD82366F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EB66516E-84C1-8137-91D3-8CEF3871BC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A6AB3F68-77D9-E0F1-28CD-CA1732D31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93E1B57-3B91-2735-3F8C-77D70642F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D6903114-D20C-BFC1-DD46-E129443A6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733800"/>
            <a:ext cx="187166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Title 3">
            <a:extLst>
              <a:ext uri="{FF2B5EF4-FFF2-40B4-BE49-F238E27FC236}">
                <a16:creationId xmlns:a16="http://schemas.microsoft.com/office/drawing/2014/main" id="{7A7EA7DA-3C47-55A7-D2C0-9B0796BE0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04800"/>
            <a:ext cx="7119938" cy="609600"/>
          </a:xfrm>
        </p:spPr>
        <p:txBody>
          <a:bodyPr/>
          <a:lstStyle/>
          <a:p>
            <a:r>
              <a:rPr lang="en-US" altLang="en-US" sz="2800" dirty="0"/>
              <a:t>Manufacturing System as a Rate Process</a:t>
            </a: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A1FD118C-404D-8276-4C99-64EAF5792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667000"/>
            <a:ext cx="31464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4D2FDD6-23F1-FF83-59E3-9D8C78F2A1E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43600" y="29718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E263785-A139-F6FB-43FA-41759B5E77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43600" y="40386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6F796A4-2E2B-AD54-9F5C-298D141CE5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38862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4B2443D5-E15F-F716-357A-842DA3EC50E7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724400" y="4267200"/>
            <a:ext cx="1447800" cy="1447800"/>
          </a:xfrm>
          <a:prstGeom prst="bentConnector3">
            <a:avLst>
              <a:gd name="adj1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9942" name="Object 6">
            <a:extLst>
              <a:ext uri="{FF2B5EF4-FFF2-40B4-BE49-F238E27FC236}">
                <a16:creationId xmlns:a16="http://schemas.microsoft.com/office/drawing/2014/main" id="{C71C89A5-1A50-EC68-8367-5457AE8A43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5562600"/>
          <a:ext cx="2578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840" imgH="228600" progId="Equation.3">
                  <p:embed/>
                </p:oleObj>
              </mc:Choice>
              <mc:Fallback>
                <p:oleObj name="Equation" r:id="rId4" imgW="1104840" imgH="228600" progId="Equation.3">
                  <p:embed/>
                  <p:pic>
                    <p:nvPicPr>
                      <p:cNvPr id="39942" name="Object 6">
                        <a:extLst>
                          <a:ext uri="{FF2B5EF4-FFF2-40B4-BE49-F238E27FC236}">
                            <a16:creationId xmlns:a16="http://schemas.microsoft.com/office/drawing/2014/main" id="{C71C89A5-1A50-EC68-8367-5457AE8A43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5562600"/>
                        <a:ext cx="25781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7">
            <a:extLst>
              <a:ext uri="{FF2B5EF4-FFF2-40B4-BE49-F238E27FC236}">
                <a16:creationId xmlns:a16="http://schemas.microsoft.com/office/drawing/2014/main" id="{3CF029BA-02CF-7277-B057-9E7298E948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38838" y="2286000"/>
          <a:ext cx="3052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7880" imgH="228600" progId="Equation.3">
                  <p:embed/>
                </p:oleObj>
              </mc:Choice>
              <mc:Fallback>
                <p:oleObj name="Equation" r:id="rId6" imgW="1307880" imgH="228600" progId="Equation.3">
                  <p:embed/>
                  <p:pic>
                    <p:nvPicPr>
                      <p:cNvPr id="39943" name="Object 7">
                        <a:extLst>
                          <a:ext uri="{FF2B5EF4-FFF2-40B4-BE49-F238E27FC236}">
                            <a16:creationId xmlns:a16="http://schemas.microsoft.com/office/drawing/2014/main" id="{3CF029BA-02CF-7277-B057-9E7298E948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8838" y="2286000"/>
                        <a:ext cx="30527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8">
            <a:extLst>
              <a:ext uri="{FF2B5EF4-FFF2-40B4-BE49-F238E27FC236}">
                <a16:creationId xmlns:a16="http://schemas.microsoft.com/office/drawing/2014/main" id="{0A3B2EBF-D88B-F491-BA12-BCC07E2A28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4114800"/>
          <a:ext cx="12192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07960" imgH="241200" progId="Equation.3">
                  <p:embed/>
                </p:oleObj>
              </mc:Choice>
              <mc:Fallback>
                <p:oleObj name="Equation" r:id="rId8" imgW="507960" imgH="241200" progId="Equation.3">
                  <p:embed/>
                  <p:pic>
                    <p:nvPicPr>
                      <p:cNvPr id="15" name="Object 8">
                        <a:extLst>
                          <a:ext uri="{FF2B5EF4-FFF2-40B4-BE49-F238E27FC236}">
                            <a16:creationId xmlns:a16="http://schemas.microsoft.com/office/drawing/2014/main" id="{0A3B2EBF-D88B-F491-BA12-BCC07E2A28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114800"/>
                        <a:ext cx="12192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5">
            <a:extLst>
              <a:ext uri="{FF2B5EF4-FFF2-40B4-BE49-F238E27FC236}">
                <a16:creationId xmlns:a16="http://schemas.microsoft.com/office/drawing/2014/main" id="{DA07D017-8B3A-0B78-FC72-41BCF6DE06BF}"/>
              </a:ext>
            </a:extLst>
          </p:cNvPr>
          <p:cNvSpPr>
            <a:spLocks/>
          </p:cNvSpPr>
          <p:nvPr/>
        </p:nvSpPr>
        <p:spPr bwMode="auto">
          <a:xfrm>
            <a:off x="3152775" y="1482725"/>
            <a:ext cx="1198563" cy="1244600"/>
          </a:xfrm>
          <a:custGeom>
            <a:avLst/>
            <a:gdLst>
              <a:gd name="T0" fmla="*/ 0 w 1198180"/>
              <a:gd name="T1" fmla="*/ 0 h 1245475"/>
              <a:gd name="T2" fmla="*/ 395020 w 1198180"/>
              <a:gd name="T3" fmla="*/ 611838 h 1245475"/>
              <a:gd name="T4" fmla="*/ 726838 w 1198180"/>
              <a:gd name="T5" fmla="*/ 266698 h 1245475"/>
              <a:gd name="T6" fmla="*/ 1200863 w 1198180"/>
              <a:gd name="T7" fmla="*/ 1239363 h 1245475"/>
              <a:gd name="T8" fmla="*/ 0 60000 65536"/>
              <a:gd name="T9" fmla="*/ 0 60000 65536"/>
              <a:gd name="T10" fmla="*/ 0 60000 65536"/>
              <a:gd name="T11" fmla="*/ 0 60000 65536"/>
              <a:gd name="T12" fmla="*/ 0 w 1198180"/>
              <a:gd name="T13" fmla="*/ 0 h 1245475"/>
              <a:gd name="T14" fmla="*/ 1198180 w 1198180"/>
              <a:gd name="T15" fmla="*/ 1245475 h 12454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8180" h="1245475">
                <a:moveTo>
                  <a:pt x="0" y="0"/>
                </a:moveTo>
                <a:cubicBezTo>
                  <a:pt x="136634" y="285093"/>
                  <a:pt x="273269" y="570186"/>
                  <a:pt x="394138" y="614855"/>
                </a:cubicBezTo>
                <a:cubicBezTo>
                  <a:pt x="515007" y="659524"/>
                  <a:pt x="591207" y="162910"/>
                  <a:pt x="725214" y="268013"/>
                </a:cubicBezTo>
                <a:cubicBezTo>
                  <a:pt x="859221" y="373116"/>
                  <a:pt x="1028700" y="809295"/>
                  <a:pt x="1198180" y="1245475"/>
                </a:cubicBezTo>
              </a:path>
            </a:pathLst>
          </a:cu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91F15B3C-9385-3D8B-704C-8E404CA5F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219200"/>
            <a:ext cx="762000" cy="1752600"/>
          </a:xfrm>
          <a:prstGeom prst="downArrow">
            <a:avLst>
              <a:gd name="adj1" fmla="val 50000"/>
              <a:gd name="adj2" fmla="val 50004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39945" name="Object 9">
            <a:extLst>
              <a:ext uri="{FF2B5EF4-FFF2-40B4-BE49-F238E27FC236}">
                <a16:creationId xmlns:a16="http://schemas.microsoft.com/office/drawing/2014/main" id="{1A0D78C7-E839-47B7-B63A-C4553B927D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1371600"/>
          <a:ext cx="12192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07960" imgH="241200" progId="Equation.3">
                  <p:embed/>
                </p:oleObj>
              </mc:Choice>
              <mc:Fallback>
                <p:oleObj name="Equation" r:id="rId10" imgW="507960" imgH="241200" progId="Equation.3">
                  <p:embed/>
                  <p:pic>
                    <p:nvPicPr>
                      <p:cNvPr id="39945" name="Object 9">
                        <a:extLst>
                          <a:ext uri="{FF2B5EF4-FFF2-40B4-BE49-F238E27FC236}">
                            <a16:creationId xmlns:a16="http://schemas.microsoft.com/office/drawing/2014/main" id="{1A0D78C7-E839-47B7-B63A-C4553B927D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371600"/>
                        <a:ext cx="12192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7" name="Object 11">
            <a:extLst>
              <a:ext uri="{FF2B5EF4-FFF2-40B4-BE49-F238E27FC236}">
                <a16:creationId xmlns:a16="http://schemas.microsoft.com/office/drawing/2014/main" id="{345C406A-FCB0-7814-9492-CA837381B8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990600"/>
          <a:ext cx="12192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07960" imgH="241200" progId="Equation.3">
                  <p:embed/>
                </p:oleObj>
              </mc:Choice>
              <mc:Fallback>
                <p:oleObj name="Equation" r:id="rId12" imgW="507960" imgH="241200" progId="Equation.3">
                  <p:embed/>
                  <p:pic>
                    <p:nvPicPr>
                      <p:cNvPr id="39947" name="Object 11">
                        <a:extLst>
                          <a:ext uri="{FF2B5EF4-FFF2-40B4-BE49-F238E27FC236}">
                            <a16:creationId xmlns:a16="http://schemas.microsoft.com/office/drawing/2014/main" id="{345C406A-FCB0-7814-9492-CA837381B8C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990600"/>
                        <a:ext cx="12192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F1D1A692-26C6-2D76-AE6B-81B5E147C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590800"/>
            <a:ext cx="3200400" cy="1905000"/>
          </a:xfrm>
          <a:prstGeom prst="rect">
            <a:avLst/>
          </a:prstGeom>
          <a:noFill/>
          <a:ln w="349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3" name="Object 7">
            <a:extLst>
              <a:ext uri="{FF2B5EF4-FFF2-40B4-BE49-F238E27FC236}">
                <a16:creationId xmlns:a16="http://schemas.microsoft.com/office/drawing/2014/main" id="{191310BC-DE3D-3F2E-F5DE-924A0D0D29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64263" y="3048000"/>
          <a:ext cx="29051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44520" imgH="228600" progId="Equation.3">
                  <p:embed/>
                </p:oleObj>
              </mc:Choice>
              <mc:Fallback>
                <p:oleObj name="Equation" r:id="rId14" imgW="1244520" imgH="228600" progId="Equation.3">
                  <p:embed/>
                  <p:pic>
                    <p:nvPicPr>
                      <p:cNvPr id="3" name="Object 7">
                        <a:extLst>
                          <a:ext uri="{FF2B5EF4-FFF2-40B4-BE49-F238E27FC236}">
                            <a16:creationId xmlns:a16="http://schemas.microsoft.com/office/drawing/2014/main" id="{191310BC-DE3D-3F2E-F5DE-924A0D0D29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4263" y="3048000"/>
                        <a:ext cx="29051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30E677AC-D4F8-11C6-0329-0139680C5D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16450" y="6248400"/>
          <a:ext cx="24590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54080" imgH="228600" progId="Equation.3">
                  <p:embed/>
                </p:oleObj>
              </mc:Choice>
              <mc:Fallback>
                <p:oleObj name="Equation" r:id="rId16" imgW="1054080" imgH="228600" progId="Equation.3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30E677AC-D4F8-11C6-0329-0139680C5D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6450" y="6248400"/>
                        <a:ext cx="245903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8">
            <a:extLst>
              <a:ext uri="{FF2B5EF4-FFF2-40B4-BE49-F238E27FC236}">
                <a16:creationId xmlns:a16="http://schemas.microsoft.com/office/drawing/2014/main" id="{D67255A4-79FB-7794-B769-16D4FBFA739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14C5D62B-A8A4-20E9-F813-D2E066031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8F0857D8-B595-A2EE-8BA8-AB91827D8E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" name="Group 9">
                  <a:extLst>
                    <a:ext uri="{FF2B5EF4-FFF2-40B4-BE49-F238E27FC236}">
                      <a16:creationId xmlns:a16="http://schemas.microsoft.com/office/drawing/2014/main" id="{06754341-35C6-9BB2-7281-3961D1A997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0" name="Rectangle 10">
                    <a:extLst>
                      <a:ext uri="{FF2B5EF4-FFF2-40B4-BE49-F238E27FC236}">
                        <a16:creationId xmlns:a16="http://schemas.microsoft.com/office/drawing/2014/main" id="{1B3EFFF4-087B-C81D-8511-FC7F45FFC0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1">
                    <a:extLst>
                      <a:ext uri="{FF2B5EF4-FFF2-40B4-BE49-F238E27FC236}">
                        <a16:creationId xmlns:a16="http://schemas.microsoft.com/office/drawing/2014/main" id="{28F021BC-6CF1-1945-4E5A-568604A6B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2">
                  <a:extLst>
                    <a:ext uri="{FF2B5EF4-FFF2-40B4-BE49-F238E27FC236}">
                      <a16:creationId xmlns:a16="http://schemas.microsoft.com/office/drawing/2014/main" id="{BC8E8528-4F77-00BD-4219-F7B362DA5E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" name="Rectangle 13">
                    <a:extLst>
                      <a:ext uri="{FF2B5EF4-FFF2-40B4-BE49-F238E27FC236}">
                        <a16:creationId xmlns:a16="http://schemas.microsoft.com/office/drawing/2014/main" id="{642C0CD3-A99F-78C4-3A30-A2611305B7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4">
                    <a:extLst>
                      <a:ext uri="{FF2B5EF4-FFF2-40B4-BE49-F238E27FC236}">
                        <a16:creationId xmlns:a16="http://schemas.microsoft.com/office/drawing/2014/main" id="{0623E704-CFBC-646F-8D29-123AF134A9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5">
                  <a:extLst>
                    <a:ext uri="{FF2B5EF4-FFF2-40B4-BE49-F238E27FC236}">
                      <a16:creationId xmlns:a16="http://schemas.microsoft.com/office/drawing/2014/main" id="{A5913AAF-0612-83AD-6F62-90D7D891D9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" name="Rectangle 16">
                    <a:extLst>
                      <a:ext uri="{FF2B5EF4-FFF2-40B4-BE49-F238E27FC236}">
                        <a16:creationId xmlns:a16="http://schemas.microsoft.com/office/drawing/2014/main" id="{E55979C9-1829-4CA1-F59F-A687E5958E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7">
                    <a:extLst>
                      <a:ext uri="{FF2B5EF4-FFF2-40B4-BE49-F238E27FC236}">
                        <a16:creationId xmlns:a16="http://schemas.microsoft.com/office/drawing/2014/main" id="{84B00675-0740-0A79-0AB3-30A6ED7FC6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8">
                  <a:extLst>
                    <a:ext uri="{FF2B5EF4-FFF2-40B4-BE49-F238E27FC236}">
                      <a16:creationId xmlns:a16="http://schemas.microsoft.com/office/drawing/2014/main" id="{12D23805-0366-6D48-20AC-8605F03B29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" name="Rectangle 19">
                    <a:extLst>
                      <a:ext uri="{FF2B5EF4-FFF2-40B4-BE49-F238E27FC236}">
                        <a16:creationId xmlns:a16="http://schemas.microsoft.com/office/drawing/2014/main" id="{F33995A4-0BCF-62E1-9F21-14A9D5FCBB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20">
                    <a:extLst>
                      <a:ext uri="{FF2B5EF4-FFF2-40B4-BE49-F238E27FC236}">
                        <a16:creationId xmlns:a16="http://schemas.microsoft.com/office/drawing/2014/main" id="{4BE5EB9B-D29D-39FD-2C7C-43AF7C3D64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48EAA3-CD91-FDC6-183F-2E9710000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39C2AA-7B6C-DCE0-4F2A-EB5E885C11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9" name="Object 5">
            <a:extLst>
              <a:ext uri="{FF2B5EF4-FFF2-40B4-BE49-F238E27FC236}">
                <a16:creationId xmlns:a16="http://schemas.microsoft.com/office/drawing/2014/main" id="{EDAE033C-B25E-06C9-9CA2-348EFA6609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276600"/>
          <a:ext cx="260826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17440" imgH="228600" progId="Equation.3">
                  <p:embed/>
                </p:oleObj>
              </mc:Choice>
              <mc:Fallback>
                <p:oleObj name="Equation" r:id="rId19" imgW="1117440" imgH="228600" progId="Equation.3">
                  <p:embed/>
                  <p:pic>
                    <p:nvPicPr>
                      <p:cNvPr id="9" name="Object 5">
                        <a:extLst>
                          <a:ext uri="{FF2B5EF4-FFF2-40B4-BE49-F238E27FC236}">
                            <a16:creationId xmlns:a16="http://schemas.microsoft.com/office/drawing/2014/main" id="{EDAE033C-B25E-06C9-9CA2-348EFA6609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76600"/>
                        <a:ext cx="2608263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C2CB4E1E-9C2A-B83A-9DB9-9FB5360F9D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738" y="4114800"/>
          <a:ext cx="2489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66680" imgH="228600" progId="Equation.3">
                  <p:embed/>
                </p:oleObj>
              </mc:Choice>
              <mc:Fallback>
                <p:oleObj name="Equation" r:id="rId21" imgW="1066680" imgH="228600" progId="Equation.3">
                  <p:embed/>
                  <p:pic>
                    <p:nvPicPr>
                      <p:cNvPr id="2" name="Object 5">
                        <a:extLst>
                          <a:ext uri="{FF2B5EF4-FFF2-40B4-BE49-F238E27FC236}">
                            <a16:creationId xmlns:a16="http://schemas.microsoft.com/office/drawing/2014/main" id="{C2CB4E1E-9C2A-B83A-9DB9-9FB5360F9D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8" y="4114800"/>
                        <a:ext cx="24892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DBA5070C-F041-B1D9-8CC2-8293486B3208}"/>
                  </a:ext>
                </a:extLst>
              </p14:cNvPr>
              <p14:cNvContentPartPr/>
              <p14:nvPr/>
            </p14:nvContentPartPr>
            <p14:xfrm>
              <a:off x="1158480" y="5750640"/>
              <a:ext cx="10080" cy="219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DBA5070C-F041-B1D9-8CC2-8293486B320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49120" y="5741280"/>
                <a:ext cx="28800" cy="40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5E7DD272-7141-F9C4-150D-E24069995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733800"/>
            <a:ext cx="187166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8" name="Picture 8">
            <a:extLst>
              <a:ext uri="{FF2B5EF4-FFF2-40B4-BE49-F238E27FC236}">
                <a16:creationId xmlns:a16="http://schemas.microsoft.com/office/drawing/2014/main" id="{0FA8C163-BE25-4A77-93FC-825B83F22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590800"/>
            <a:ext cx="30480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2" name="Title 3">
            <a:extLst>
              <a:ext uri="{FF2B5EF4-FFF2-40B4-BE49-F238E27FC236}">
                <a16:creationId xmlns:a16="http://schemas.microsoft.com/office/drawing/2014/main" id="{BC2646B8-9C97-1AA8-B0FC-804D09DDB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467600" cy="1143000"/>
          </a:xfrm>
        </p:spPr>
        <p:txBody>
          <a:bodyPr/>
          <a:lstStyle/>
          <a:p>
            <a:r>
              <a:rPr lang="en-US" altLang="en-US" sz="2800" dirty="0"/>
              <a:t>Auxiliaries (to Manufacturing System) as a Thermodynamic CV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4A5BBDC-BE72-AA1B-4280-B765DD7C37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43600" y="29718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6B66B3A-FE36-1A84-47DF-B528F4DF76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943600" y="40386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294DBBF-017C-FC2F-9EF2-70E2E04C67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800" y="41910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1800AA0B-EE1B-81A2-2B82-A1DAB1414361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4724400" y="4267200"/>
            <a:ext cx="1447800" cy="1447800"/>
          </a:xfrm>
          <a:prstGeom prst="bentConnector3">
            <a:avLst>
              <a:gd name="adj1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9942" name="Object 3">
            <a:extLst>
              <a:ext uri="{FF2B5EF4-FFF2-40B4-BE49-F238E27FC236}">
                <a16:creationId xmlns:a16="http://schemas.microsoft.com/office/drawing/2014/main" id="{18739EC4-6ECE-1262-F7ED-C42FFF24EA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5715000"/>
          <a:ext cx="26066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17440" imgH="228600" progId="Equation.3">
                  <p:embed/>
                </p:oleObj>
              </mc:Choice>
              <mc:Fallback>
                <p:oleObj name="Equation" r:id="rId4" imgW="1117440" imgH="228600" progId="Equation.3">
                  <p:embed/>
                  <p:pic>
                    <p:nvPicPr>
                      <p:cNvPr id="39942" name="Object 3">
                        <a:extLst>
                          <a:ext uri="{FF2B5EF4-FFF2-40B4-BE49-F238E27FC236}">
                            <a16:creationId xmlns:a16="http://schemas.microsoft.com/office/drawing/2014/main" id="{18739EC4-6ECE-1262-F7ED-C42FFF24EA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715000"/>
                        <a:ext cx="26066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3" name="Object 4">
            <a:extLst>
              <a:ext uri="{FF2B5EF4-FFF2-40B4-BE49-F238E27FC236}">
                <a16:creationId xmlns:a16="http://schemas.microsoft.com/office/drawing/2014/main" id="{D3A4A16A-9389-5931-AA17-B6FB1E06FB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38838" y="2286000"/>
          <a:ext cx="305276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7880" imgH="228600" progId="Equation.3">
                  <p:embed/>
                </p:oleObj>
              </mc:Choice>
              <mc:Fallback>
                <p:oleObj name="Equation" r:id="rId6" imgW="1307880" imgH="228600" progId="Equation.3">
                  <p:embed/>
                  <p:pic>
                    <p:nvPicPr>
                      <p:cNvPr id="39943" name="Object 4">
                        <a:extLst>
                          <a:ext uri="{FF2B5EF4-FFF2-40B4-BE49-F238E27FC236}">
                            <a16:creationId xmlns:a16="http://schemas.microsoft.com/office/drawing/2014/main" id="{D3A4A16A-9389-5931-AA17-B6FB1E06FB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8838" y="2286000"/>
                        <a:ext cx="305276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5">
            <a:extLst>
              <a:ext uri="{FF2B5EF4-FFF2-40B4-BE49-F238E27FC236}">
                <a16:creationId xmlns:a16="http://schemas.microsoft.com/office/drawing/2014/main" id="{853C3313-2253-794C-1FF6-7E9C3FC1BD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285759"/>
              </p:ext>
            </p:extLst>
          </p:nvPr>
        </p:nvGraphicFramePr>
        <p:xfrm>
          <a:off x="6065838" y="4235449"/>
          <a:ext cx="12192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07960" imgH="241200" progId="Equation.3">
                  <p:embed/>
                </p:oleObj>
              </mc:Choice>
              <mc:Fallback>
                <p:oleObj name="Equation" r:id="rId8" imgW="507960" imgH="241200" progId="Equation.3">
                  <p:embed/>
                  <p:pic>
                    <p:nvPicPr>
                      <p:cNvPr id="15" name="Object 5">
                        <a:extLst>
                          <a:ext uri="{FF2B5EF4-FFF2-40B4-BE49-F238E27FC236}">
                            <a16:creationId xmlns:a16="http://schemas.microsoft.com/office/drawing/2014/main" id="{853C3313-2253-794C-1FF6-7E9C3FC1BD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5838" y="4235449"/>
                        <a:ext cx="12192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5">
            <a:extLst>
              <a:ext uri="{FF2B5EF4-FFF2-40B4-BE49-F238E27FC236}">
                <a16:creationId xmlns:a16="http://schemas.microsoft.com/office/drawing/2014/main" id="{74713D56-571C-720B-83B6-833F1FCC5029}"/>
              </a:ext>
            </a:extLst>
          </p:cNvPr>
          <p:cNvSpPr>
            <a:spLocks/>
          </p:cNvSpPr>
          <p:nvPr/>
        </p:nvSpPr>
        <p:spPr bwMode="auto">
          <a:xfrm>
            <a:off x="3152775" y="1482725"/>
            <a:ext cx="1198563" cy="1244600"/>
          </a:xfrm>
          <a:custGeom>
            <a:avLst/>
            <a:gdLst>
              <a:gd name="T0" fmla="*/ 0 w 1198180"/>
              <a:gd name="T1" fmla="*/ 0 h 1245475"/>
              <a:gd name="T2" fmla="*/ 395020 w 1198180"/>
              <a:gd name="T3" fmla="*/ 611838 h 1245475"/>
              <a:gd name="T4" fmla="*/ 726838 w 1198180"/>
              <a:gd name="T5" fmla="*/ 266698 h 1245475"/>
              <a:gd name="T6" fmla="*/ 1200863 w 1198180"/>
              <a:gd name="T7" fmla="*/ 1239363 h 1245475"/>
              <a:gd name="T8" fmla="*/ 0 60000 65536"/>
              <a:gd name="T9" fmla="*/ 0 60000 65536"/>
              <a:gd name="T10" fmla="*/ 0 60000 65536"/>
              <a:gd name="T11" fmla="*/ 0 60000 65536"/>
              <a:gd name="T12" fmla="*/ 0 w 1198180"/>
              <a:gd name="T13" fmla="*/ 0 h 1245475"/>
              <a:gd name="T14" fmla="*/ 1198180 w 1198180"/>
              <a:gd name="T15" fmla="*/ 1245475 h 12454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8180" h="1245475">
                <a:moveTo>
                  <a:pt x="0" y="0"/>
                </a:moveTo>
                <a:cubicBezTo>
                  <a:pt x="136634" y="285093"/>
                  <a:pt x="273269" y="570186"/>
                  <a:pt x="394138" y="614855"/>
                </a:cubicBezTo>
                <a:cubicBezTo>
                  <a:pt x="515007" y="659524"/>
                  <a:pt x="591207" y="162910"/>
                  <a:pt x="725214" y="268013"/>
                </a:cubicBezTo>
                <a:cubicBezTo>
                  <a:pt x="859221" y="373116"/>
                  <a:pt x="1028700" y="809295"/>
                  <a:pt x="1198180" y="1245475"/>
                </a:cubicBezTo>
              </a:path>
            </a:pathLst>
          </a:cu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4E7FAA83-5811-249C-9316-5DAC698FE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219200"/>
            <a:ext cx="762000" cy="1752600"/>
          </a:xfrm>
          <a:prstGeom prst="downArrow">
            <a:avLst>
              <a:gd name="adj1" fmla="val 50000"/>
              <a:gd name="adj2" fmla="val 50004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39945" name="Object 6">
            <a:extLst>
              <a:ext uri="{FF2B5EF4-FFF2-40B4-BE49-F238E27FC236}">
                <a16:creationId xmlns:a16="http://schemas.microsoft.com/office/drawing/2014/main" id="{51EC8DC4-B277-8740-1EA1-E4C60F37BE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3088" y="1371600"/>
          <a:ext cx="1189037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95000" imgH="241200" progId="Equation.3">
                  <p:embed/>
                </p:oleObj>
              </mc:Choice>
              <mc:Fallback>
                <p:oleObj name="Equation" r:id="rId10" imgW="495000" imgH="241200" progId="Equation.3">
                  <p:embed/>
                  <p:pic>
                    <p:nvPicPr>
                      <p:cNvPr id="39945" name="Object 6">
                        <a:extLst>
                          <a:ext uri="{FF2B5EF4-FFF2-40B4-BE49-F238E27FC236}">
                            <a16:creationId xmlns:a16="http://schemas.microsoft.com/office/drawing/2014/main" id="{51EC8DC4-B277-8740-1EA1-E4C60F37BE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3088" y="1371600"/>
                        <a:ext cx="1189037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7" name="Object 7">
            <a:extLst>
              <a:ext uri="{FF2B5EF4-FFF2-40B4-BE49-F238E27FC236}">
                <a16:creationId xmlns:a16="http://schemas.microsoft.com/office/drawing/2014/main" id="{D8B25925-5A6A-2B51-9373-8C1B11D949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3088" y="990600"/>
          <a:ext cx="1189037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95000" imgH="241200" progId="Equation.3">
                  <p:embed/>
                </p:oleObj>
              </mc:Choice>
              <mc:Fallback>
                <p:oleObj name="Equation" r:id="rId12" imgW="495000" imgH="241200" progId="Equation.3">
                  <p:embed/>
                  <p:pic>
                    <p:nvPicPr>
                      <p:cNvPr id="39947" name="Object 7">
                        <a:extLst>
                          <a:ext uri="{FF2B5EF4-FFF2-40B4-BE49-F238E27FC236}">
                            <a16:creationId xmlns:a16="http://schemas.microsoft.com/office/drawing/2014/main" id="{D8B25925-5A6A-2B51-9373-8C1B11D949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3088" y="990600"/>
                        <a:ext cx="1189037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88E32EBB-3D5A-F4C4-A3FD-4215051FC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514600"/>
            <a:ext cx="3200400" cy="1905000"/>
          </a:xfrm>
          <a:prstGeom prst="rect">
            <a:avLst/>
          </a:prstGeom>
          <a:noFill/>
          <a:ln w="349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B056632A-7D6A-BC22-A53B-C1E045ACDE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64263" y="3124200"/>
          <a:ext cx="29051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44520" imgH="228600" progId="Equation.3">
                  <p:embed/>
                </p:oleObj>
              </mc:Choice>
              <mc:Fallback>
                <p:oleObj name="Equation" r:id="rId14" imgW="1244520" imgH="228600" progId="Equation.3">
                  <p:embed/>
                  <p:pic>
                    <p:nvPicPr>
                      <p:cNvPr id="3" name="Object 4">
                        <a:extLst>
                          <a:ext uri="{FF2B5EF4-FFF2-40B4-BE49-F238E27FC236}">
                            <a16:creationId xmlns:a16="http://schemas.microsoft.com/office/drawing/2014/main" id="{B056632A-7D6A-BC22-A53B-C1E045ACDE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4263" y="3124200"/>
                        <a:ext cx="29051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047B359-4D70-2F53-1A27-538C6E0688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06938" y="6324600"/>
          <a:ext cx="24876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66680" imgH="228600" progId="Equation.3">
                  <p:embed/>
                </p:oleObj>
              </mc:Choice>
              <mc:Fallback>
                <p:oleObj name="Equation" r:id="rId16" imgW="1066680" imgH="228600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047B359-4D70-2F53-1A27-538C6E0688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6938" y="6324600"/>
                        <a:ext cx="248761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8">
            <a:extLst>
              <a:ext uri="{FF2B5EF4-FFF2-40B4-BE49-F238E27FC236}">
                <a16:creationId xmlns:a16="http://schemas.microsoft.com/office/drawing/2014/main" id="{D3B04D98-ECA3-C0FF-1FA9-A82BD32BFA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F05C4CAD-F5ED-7192-2F59-66B416070F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7A81F223-7FD7-38C3-BD4C-D525B3C681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" name="Group 9">
                  <a:extLst>
                    <a:ext uri="{FF2B5EF4-FFF2-40B4-BE49-F238E27FC236}">
                      <a16:creationId xmlns:a16="http://schemas.microsoft.com/office/drawing/2014/main" id="{A8F86D34-E420-1CA2-37A0-E65CA85F4D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0" name="Rectangle 10">
                    <a:extLst>
                      <a:ext uri="{FF2B5EF4-FFF2-40B4-BE49-F238E27FC236}">
                        <a16:creationId xmlns:a16="http://schemas.microsoft.com/office/drawing/2014/main" id="{63B191E4-8EDB-F156-8D3E-1E6011943C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1">
                    <a:extLst>
                      <a:ext uri="{FF2B5EF4-FFF2-40B4-BE49-F238E27FC236}">
                        <a16:creationId xmlns:a16="http://schemas.microsoft.com/office/drawing/2014/main" id="{06B5B7A1-7623-600B-7EE1-AB0BCACE29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2">
                  <a:extLst>
                    <a:ext uri="{FF2B5EF4-FFF2-40B4-BE49-F238E27FC236}">
                      <a16:creationId xmlns:a16="http://schemas.microsoft.com/office/drawing/2014/main" id="{0B2FEFA5-3362-7477-7ADC-EEEDABB976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" name="Rectangle 13">
                    <a:extLst>
                      <a:ext uri="{FF2B5EF4-FFF2-40B4-BE49-F238E27FC236}">
                        <a16:creationId xmlns:a16="http://schemas.microsoft.com/office/drawing/2014/main" id="{E8BFB59B-03D1-5492-15A7-30F8E40F3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4">
                    <a:extLst>
                      <a:ext uri="{FF2B5EF4-FFF2-40B4-BE49-F238E27FC236}">
                        <a16:creationId xmlns:a16="http://schemas.microsoft.com/office/drawing/2014/main" id="{EF962BE9-6D51-80FC-37E2-6FB40F39E0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5">
                  <a:extLst>
                    <a:ext uri="{FF2B5EF4-FFF2-40B4-BE49-F238E27FC236}">
                      <a16:creationId xmlns:a16="http://schemas.microsoft.com/office/drawing/2014/main" id="{1CA00D8D-8730-69BB-253E-F6F2C30C8D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" name="Rectangle 16">
                    <a:extLst>
                      <a:ext uri="{FF2B5EF4-FFF2-40B4-BE49-F238E27FC236}">
                        <a16:creationId xmlns:a16="http://schemas.microsoft.com/office/drawing/2014/main" id="{5F9D617E-ED23-B9E0-CB57-E59C964ED0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7">
                    <a:extLst>
                      <a:ext uri="{FF2B5EF4-FFF2-40B4-BE49-F238E27FC236}">
                        <a16:creationId xmlns:a16="http://schemas.microsoft.com/office/drawing/2014/main" id="{317B0529-F914-4066-A872-C31C15C280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8">
                  <a:extLst>
                    <a:ext uri="{FF2B5EF4-FFF2-40B4-BE49-F238E27FC236}">
                      <a16:creationId xmlns:a16="http://schemas.microsoft.com/office/drawing/2014/main" id="{0DD80630-2E49-9441-B590-91F8466EBD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" name="Rectangle 19">
                    <a:extLst>
                      <a:ext uri="{FF2B5EF4-FFF2-40B4-BE49-F238E27FC236}">
                        <a16:creationId xmlns:a16="http://schemas.microsoft.com/office/drawing/2014/main" id="{85935809-53E3-5009-9FFE-BEEABFDE4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20">
                    <a:extLst>
                      <a:ext uri="{FF2B5EF4-FFF2-40B4-BE49-F238E27FC236}">
                        <a16:creationId xmlns:a16="http://schemas.microsoft.com/office/drawing/2014/main" id="{FB47AA67-6C94-5D0F-053B-795E66678A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7FE1141A-55B0-D1C6-807F-B81E2962F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132099-B9FA-70AB-8786-2D964D160D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5BDB2EBD-9C04-F92E-28AE-8B2851558F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552825"/>
          <a:ext cx="2608263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17440" imgH="253800" progId="Equation.3">
                  <p:embed/>
                </p:oleObj>
              </mc:Choice>
              <mc:Fallback>
                <p:oleObj name="Equation" r:id="rId19" imgW="1117440" imgH="253800" progId="Equation.3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5BDB2EBD-9C04-F92E-28AE-8B2851558F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552825"/>
                        <a:ext cx="2608263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23FC2827-5241-259D-5052-8E859B0298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025" y="4343400"/>
          <a:ext cx="2459038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054080" imgH="253800" progId="Equation.3">
                  <p:embed/>
                </p:oleObj>
              </mc:Choice>
              <mc:Fallback>
                <p:oleObj name="Equation" r:id="rId21" imgW="1054080" imgH="253800" progId="Equation.3">
                  <p:embed/>
                  <p:pic>
                    <p:nvPicPr>
                      <p:cNvPr id="2" name="Object 2">
                        <a:extLst>
                          <a:ext uri="{FF2B5EF4-FFF2-40B4-BE49-F238E27FC236}">
                            <a16:creationId xmlns:a16="http://schemas.microsoft.com/office/drawing/2014/main" id="{23FC2827-5241-259D-5052-8E859B0298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" y="4343400"/>
                        <a:ext cx="2459038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38">
            <a:extLst>
              <a:ext uri="{FF2B5EF4-FFF2-40B4-BE49-F238E27FC236}">
                <a16:creationId xmlns:a16="http://schemas.microsoft.com/office/drawing/2014/main" id="{A52574A5-C6BB-7AD9-CC80-7BDA36D34F1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81C2AE0-94ED-3709-822F-59F67237C0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>
                <a:extLst>
                  <a:ext uri="{FF2B5EF4-FFF2-40B4-BE49-F238E27FC236}">
                    <a16:creationId xmlns:a16="http://schemas.microsoft.com/office/drawing/2014/main" id="{49D9ADF8-B1D9-17CC-061C-63512C49EB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>
                  <a:extLst>
                    <a:ext uri="{FF2B5EF4-FFF2-40B4-BE49-F238E27FC236}">
                      <a16:creationId xmlns:a16="http://schemas.microsoft.com/office/drawing/2014/main" id="{B53FA105-D48B-9717-7C74-D23183E3C9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>
                    <a:extLst>
                      <a:ext uri="{FF2B5EF4-FFF2-40B4-BE49-F238E27FC236}">
                        <a16:creationId xmlns:a16="http://schemas.microsoft.com/office/drawing/2014/main" id="{47B33825-450D-20AF-4FFE-96592B6D0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>
                    <a:extLst>
                      <a:ext uri="{FF2B5EF4-FFF2-40B4-BE49-F238E27FC236}">
                        <a16:creationId xmlns:a16="http://schemas.microsoft.com/office/drawing/2014/main" id="{5A5A19D6-35D1-3A2E-07F6-DF437E022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>
                  <a:extLst>
                    <a:ext uri="{FF2B5EF4-FFF2-40B4-BE49-F238E27FC236}">
                      <a16:creationId xmlns:a16="http://schemas.microsoft.com/office/drawing/2014/main" id="{1C22A6C0-BBBC-A227-FC61-CD764474A1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>
                    <a:extLst>
                      <a:ext uri="{FF2B5EF4-FFF2-40B4-BE49-F238E27FC236}">
                        <a16:creationId xmlns:a16="http://schemas.microsoft.com/office/drawing/2014/main" id="{AD0B5CD9-E698-98E9-D3E6-20687F4B54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>
                    <a:extLst>
                      <a:ext uri="{FF2B5EF4-FFF2-40B4-BE49-F238E27FC236}">
                        <a16:creationId xmlns:a16="http://schemas.microsoft.com/office/drawing/2014/main" id="{F0B91547-329B-B208-3AA7-60B213CC2F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>
                  <a:extLst>
                    <a:ext uri="{FF2B5EF4-FFF2-40B4-BE49-F238E27FC236}">
                      <a16:creationId xmlns:a16="http://schemas.microsoft.com/office/drawing/2014/main" id="{79A7287E-533B-5D97-6A38-451BC5BB4D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>
                    <a:extLst>
                      <a:ext uri="{FF2B5EF4-FFF2-40B4-BE49-F238E27FC236}">
                        <a16:creationId xmlns:a16="http://schemas.microsoft.com/office/drawing/2014/main" id="{D3162D74-1AF7-D400-04C0-357785B59C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>
                    <a:extLst>
                      <a:ext uri="{FF2B5EF4-FFF2-40B4-BE49-F238E27FC236}">
                        <a16:creationId xmlns:a16="http://schemas.microsoft.com/office/drawing/2014/main" id="{92809987-529F-468C-ADAC-6AF328F1BE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>
                  <a:extLst>
                    <a:ext uri="{FF2B5EF4-FFF2-40B4-BE49-F238E27FC236}">
                      <a16:creationId xmlns:a16="http://schemas.microsoft.com/office/drawing/2014/main" id="{C1CBDB00-8199-F466-1137-E749C95228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>
                    <a:extLst>
                      <a:ext uri="{FF2B5EF4-FFF2-40B4-BE49-F238E27FC236}">
                        <a16:creationId xmlns:a16="http://schemas.microsoft.com/office/drawing/2014/main" id="{E50798A3-E494-CF18-176D-2836C7F47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>
                    <a:extLst>
                      <a:ext uri="{FF2B5EF4-FFF2-40B4-BE49-F238E27FC236}">
                        <a16:creationId xmlns:a16="http://schemas.microsoft.com/office/drawing/2014/main" id="{99F14E86-9D27-CAF5-FC70-01106AC46C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4D13B03-E16C-A01F-4F05-DCB4D56711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7F1FB4A-B42A-AB61-6912-A853CA360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2">
            <a:extLst>
              <a:ext uri="{FF2B5EF4-FFF2-40B4-BE49-F238E27FC236}">
                <a16:creationId xmlns:a16="http://schemas.microsoft.com/office/drawing/2014/main" id="{3092C538-5DC0-D8DC-D8B4-FF50E5F1B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733800"/>
            <a:ext cx="187166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4" name="Title 1">
            <a:extLst>
              <a:ext uri="{FF2B5EF4-FFF2-40B4-BE49-F238E27FC236}">
                <a16:creationId xmlns:a16="http://schemas.microsoft.com/office/drawing/2014/main" id="{07E2D863-87DA-60EF-CF74-A9FB54452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6400800" cy="1143000"/>
          </a:xfrm>
        </p:spPr>
        <p:txBody>
          <a:bodyPr/>
          <a:lstStyle/>
          <a:p>
            <a:r>
              <a:rPr lang="en-US" altLang="en-US" sz="2800" dirty="0"/>
              <a:t>Power Plant for A Manufacturing System &amp; Material Processing System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8E8532-2302-630C-6CC9-446922997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3733800" cy="2667000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/>
          </a:p>
          <a:p>
            <a:pPr algn="ctr" eaLnBrk="1" hangingPunct="1"/>
            <a:endParaRPr lang="en-US" altLang="en-US"/>
          </a:p>
          <a:p>
            <a:pPr algn="ctr" eaLnBrk="1" hangingPunct="1"/>
            <a:r>
              <a:rPr lang="en-US" altLang="en-US" b="1"/>
              <a:t>Power Plant for</a:t>
            </a:r>
          </a:p>
          <a:p>
            <a:pPr algn="ctr" eaLnBrk="1" hangingPunct="1"/>
            <a:r>
              <a:rPr lang="en-US" altLang="en-US" b="1"/>
              <a:t>Manufacturing System &amp;</a:t>
            </a:r>
          </a:p>
          <a:p>
            <a:pPr algn="ctr" eaLnBrk="1" hangingPunct="1"/>
            <a:r>
              <a:rPr lang="en-US" altLang="en-US" b="1"/>
              <a:t>Material Processing System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F9F9BB7-5A5C-BAD3-7887-3776189B99FF}"/>
              </a:ext>
            </a:extLst>
          </p:cNvPr>
          <p:cNvSpPr>
            <a:spLocks/>
          </p:cNvSpPr>
          <p:nvPr/>
        </p:nvSpPr>
        <p:spPr bwMode="auto">
          <a:xfrm>
            <a:off x="5715000" y="4572000"/>
            <a:ext cx="1198563" cy="1246188"/>
          </a:xfrm>
          <a:custGeom>
            <a:avLst/>
            <a:gdLst>
              <a:gd name="T0" fmla="*/ 0 w 1198180"/>
              <a:gd name="T1" fmla="*/ 0 h 1245475"/>
              <a:gd name="T2" fmla="*/ 395020 w 1198180"/>
              <a:gd name="T3" fmla="*/ 617323 h 1245475"/>
              <a:gd name="T4" fmla="*/ 726838 w 1198180"/>
              <a:gd name="T5" fmla="*/ 269090 h 1245475"/>
              <a:gd name="T6" fmla="*/ 1200863 w 1198180"/>
              <a:gd name="T7" fmla="*/ 1250474 h 1245475"/>
              <a:gd name="T8" fmla="*/ 0 60000 65536"/>
              <a:gd name="T9" fmla="*/ 0 60000 65536"/>
              <a:gd name="T10" fmla="*/ 0 60000 65536"/>
              <a:gd name="T11" fmla="*/ 0 60000 65536"/>
              <a:gd name="T12" fmla="*/ 0 w 1198180"/>
              <a:gd name="T13" fmla="*/ 0 h 1245475"/>
              <a:gd name="T14" fmla="*/ 1198180 w 1198180"/>
              <a:gd name="T15" fmla="*/ 1245475 h 12454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8180" h="1245475">
                <a:moveTo>
                  <a:pt x="0" y="0"/>
                </a:moveTo>
                <a:cubicBezTo>
                  <a:pt x="136634" y="285093"/>
                  <a:pt x="273269" y="570186"/>
                  <a:pt x="394138" y="614855"/>
                </a:cubicBezTo>
                <a:cubicBezTo>
                  <a:pt x="515007" y="659524"/>
                  <a:pt x="591207" y="162910"/>
                  <a:pt x="725214" y="268013"/>
                </a:cubicBezTo>
                <a:cubicBezTo>
                  <a:pt x="859221" y="373116"/>
                  <a:pt x="1028700" y="809295"/>
                  <a:pt x="1198180" y="1245475"/>
                </a:cubicBezTo>
              </a:path>
            </a:pathLst>
          </a:cu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9B202BEC-83DA-770F-8DAC-887F21B607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1800" y="5791200"/>
          <a:ext cx="118903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95000" imgH="241200" progId="Equation.3">
                  <p:embed/>
                </p:oleObj>
              </mc:Choice>
              <mc:Fallback>
                <p:oleObj name="Equation" r:id="rId4" imgW="495000" imgH="24120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9B202BEC-83DA-770F-8DAC-887F21B607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5791200"/>
                        <a:ext cx="118903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>
            <a:extLst>
              <a:ext uri="{FF2B5EF4-FFF2-40B4-BE49-F238E27FC236}">
                <a16:creationId xmlns:a16="http://schemas.microsoft.com/office/drawing/2014/main" id="{03F4AF0B-0A0D-BA90-9583-9E99FB90CFC2}"/>
              </a:ext>
            </a:extLst>
          </p:cNvPr>
          <p:cNvSpPr>
            <a:spLocks/>
          </p:cNvSpPr>
          <p:nvPr/>
        </p:nvSpPr>
        <p:spPr bwMode="auto">
          <a:xfrm>
            <a:off x="3505200" y="4495800"/>
            <a:ext cx="1198563" cy="1246188"/>
          </a:xfrm>
          <a:custGeom>
            <a:avLst/>
            <a:gdLst>
              <a:gd name="T0" fmla="*/ 0 w 1198180"/>
              <a:gd name="T1" fmla="*/ 0 h 1245475"/>
              <a:gd name="T2" fmla="*/ 395020 w 1198180"/>
              <a:gd name="T3" fmla="*/ 617323 h 1245475"/>
              <a:gd name="T4" fmla="*/ 726838 w 1198180"/>
              <a:gd name="T5" fmla="*/ 269090 h 1245475"/>
              <a:gd name="T6" fmla="*/ 1200863 w 1198180"/>
              <a:gd name="T7" fmla="*/ 1250474 h 1245475"/>
              <a:gd name="T8" fmla="*/ 0 60000 65536"/>
              <a:gd name="T9" fmla="*/ 0 60000 65536"/>
              <a:gd name="T10" fmla="*/ 0 60000 65536"/>
              <a:gd name="T11" fmla="*/ 0 60000 65536"/>
              <a:gd name="T12" fmla="*/ 0 w 1198180"/>
              <a:gd name="T13" fmla="*/ 0 h 1245475"/>
              <a:gd name="T14" fmla="*/ 1198180 w 1198180"/>
              <a:gd name="T15" fmla="*/ 1245475 h 124547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98180" h="1245475">
                <a:moveTo>
                  <a:pt x="0" y="0"/>
                </a:moveTo>
                <a:cubicBezTo>
                  <a:pt x="136634" y="285093"/>
                  <a:pt x="273269" y="570186"/>
                  <a:pt x="394138" y="614855"/>
                </a:cubicBezTo>
                <a:cubicBezTo>
                  <a:pt x="515007" y="659524"/>
                  <a:pt x="591207" y="162910"/>
                  <a:pt x="725214" y="268013"/>
                </a:cubicBezTo>
                <a:cubicBezTo>
                  <a:pt x="859221" y="373116"/>
                  <a:pt x="1028700" y="809295"/>
                  <a:pt x="1198180" y="1245475"/>
                </a:cubicBezTo>
              </a:path>
            </a:pathLst>
          </a:cu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BA6D9A11-944B-A048-9591-2948CFF69F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5791200"/>
          <a:ext cx="12192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7960" imgH="241200" progId="Equation.3">
                  <p:embed/>
                </p:oleObj>
              </mc:Choice>
              <mc:Fallback>
                <p:oleObj name="Equation" r:id="rId6" imgW="507960" imgH="241200" progId="Equation.3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BA6D9A11-944B-A048-9591-2948CFF69F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791200"/>
                        <a:ext cx="12192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1104CE2-556D-061F-4ABD-867F0B8F33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800" y="44196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F49DE081-D176-8B8C-1E96-76B215AD4B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58738" y="3810000"/>
          <a:ext cx="2727326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8200" imgH="228600" progId="Equation.3">
                  <p:embed/>
                </p:oleObj>
              </mc:Choice>
              <mc:Fallback>
                <p:oleObj name="Equation" r:id="rId8" imgW="1168200" imgH="228600" progId="Equation.3">
                  <p:embed/>
                  <p:pic>
                    <p:nvPicPr>
                      <p:cNvPr id="9" name="Object 4">
                        <a:extLst>
                          <a:ext uri="{FF2B5EF4-FFF2-40B4-BE49-F238E27FC236}">
                            <a16:creationId xmlns:a16="http://schemas.microsoft.com/office/drawing/2014/main" id="{F49DE081-D176-8B8C-1E96-76B215AD4B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8738" y="3810000"/>
                        <a:ext cx="2727326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9" name="Object 5">
            <a:extLst>
              <a:ext uri="{FF2B5EF4-FFF2-40B4-BE49-F238E27FC236}">
                <a16:creationId xmlns:a16="http://schemas.microsoft.com/office/drawing/2014/main" id="{D82561FB-0689-CACE-53D1-02AA67ED26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925" y="2286000"/>
          <a:ext cx="24018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28520" imgH="228600" progId="Equation.3">
                  <p:embed/>
                </p:oleObj>
              </mc:Choice>
              <mc:Fallback>
                <p:oleObj name="Equation" r:id="rId10" imgW="1028520" imgH="228600" progId="Equation.3">
                  <p:embed/>
                  <p:pic>
                    <p:nvPicPr>
                      <p:cNvPr id="82949" name="Object 5">
                        <a:extLst>
                          <a:ext uri="{FF2B5EF4-FFF2-40B4-BE49-F238E27FC236}">
                            <a16:creationId xmlns:a16="http://schemas.microsoft.com/office/drawing/2014/main" id="{D82561FB-0689-CACE-53D1-02AA67ED26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" y="2286000"/>
                        <a:ext cx="24018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CE3C10-0E58-2519-D0E1-8F8DA7FD90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800" y="28194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2" name="Object 6">
            <a:extLst>
              <a:ext uri="{FF2B5EF4-FFF2-40B4-BE49-F238E27FC236}">
                <a16:creationId xmlns:a16="http://schemas.microsoft.com/office/drawing/2014/main" id="{AAD692CA-2F24-2625-1273-E3FEC20078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81700" y="914400"/>
          <a:ext cx="31623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3880" imgH="228600" progId="Equation.3">
                  <p:embed/>
                </p:oleObj>
              </mc:Choice>
              <mc:Fallback>
                <p:oleObj name="Equation" r:id="rId12" imgW="1523880" imgH="228600" progId="Equation.3">
                  <p:embed/>
                  <p:pic>
                    <p:nvPicPr>
                      <p:cNvPr id="12" name="Object 6">
                        <a:extLst>
                          <a:ext uri="{FF2B5EF4-FFF2-40B4-BE49-F238E27FC236}">
                            <a16:creationId xmlns:a16="http://schemas.microsoft.com/office/drawing/2014/main" id="{AAD692CA-2F24-2625-1273-E3FEC20078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700" y="914400"/>
                        <a:ext cx="31623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B24A922-9C29-3338-812B-962548FAA4A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29400" y="22098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1B1B27D-8B30-9655-09D1-7CE20CA7FB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77000" y="41910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5" name="Object 7">
            <a:extLst>
              <a:ext uri="{FF2B5EF4-FFF2-40B4-BE49-F238E27FC236}">
                <a16:creationId xmlns:a16="http://schemas.microsoft.com/office/drawing/2014/main" id="{3C3E5CD2-EDD7-0997-EB1A-0CB31F50E6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0" y="3505200"/>
          <a:ext cx="115728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82400" imgH="241200" progId="Equation.3">
                  <p:embed/>
                </p:oleObj>
              </mc:Choice>
              <mc:Fallback>
                <p:oleObj name="Equation" r:id="rId14" imgW="482400" imgH="241200" progId="Equation.3">
                  <p:embed/>
                  <p:pic>
                    <p:nvPicPr>
                      <p:cNvPr id="15" name="Object 7">
                        <a:extLst>
                          <a:ext uri="{FF2B5EF4-FFF2-40B4-BE49-F238E27FC236}">
                            <a16:creationId xmlns:a16="http://schemas.microsoft.com/office/drawing/2014/main" id="{3C3E5CD2-EDD7-0997-EB1A-0CB31F50E6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3505200"/>
                        <a:ext cx="115728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30B5C77B-D257-A5AA-3C73-C9C6EAB4A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828800"/>
            <a:ext cx="4038600" cy="2895600"/>
          </a:xfrm>
          <a:prstGeom prst="rect">
            <a:avLst/>
          </a:prstGeom>
          <a:noFill/>
          <a:ln w="349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7F903345-DA2F-0A30-0CB3-8FF2B4637E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7338" y="3124200"/>
          <a:ext cx="22844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77760" imgH="228600" progId="Equation.3">
                  <p:embed/>
                </p:oleObj>
              </mc:Choice>
              <mc:Fallback>
                <p:oleObj name="Equation" r:id="rId16" imgW="977760" imgH="228600" progId="Equation.3">
                  <p:embed/>
                  <p:pic>
                    <p:nvPicPr>
                      <p:cNvPr id="2" name="Object 5">
                        <a:extLst>
                          <a:ext uri="{FF2B5EF4-FFF2-40B4-BE49-F238E27FC236}">
                            <a16:creationId xmlns:a16="http://schemas.microsoft.com/office/drawing/2014/main" id="{7F903345-DA2F-0A30-0CB3-8FF2B4637E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338" y="3124200"/>
                        <a:ext cx="228441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4">
            <a:extLst>
              <a:ext uri="{FF2B5EF4-FFF2-40B4-BE49-F238E27FC236}">
                <a16:creationId xmlns:a16="http://schemas.microsoft.com/office/drawing/2014/main" id="{2D0262A8-42D1-96E5-8604-32DB0E7432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025" y="4724400"/>
          <a:ext cx="2578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04840" imgH="228600" progId="Equation.3">
                  <p:embed/>
                </p:oleObj>
              </mc:Choice>
              <mc:Fallback>
                <p:oleObj name="Equation" r:id="rId18" imgW="1104840" imgH="228600" progId="Equation.3">
                  <p:embed/>
                  <p:pic>
                    <p:nvPicPr>
                      <p:cNvPr id="10" name="Object 4">
                        <a:extLst>
                          <a:ext uri="{FF2B5EF4-FFF2-40B4-BE49-F238E27FC236}">
                            <a16:creationId xmlns:a16="http://schemas.microsoft.com/office/drawing/2014/main" id="{2D0262A8-42D1-96E5-8604-32DB0E7432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" y="4724400"/>
                        <a:ext cx="25781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6">
            <a:extLst>
              <a:ext uri="{FF2B5EF4-FFF2-40B4-BE49-F238E27FC236}">
                <a16:creationId xmlns:a16="http://schemas.microsoft.com/office/drawing/2014/main" id="{0D637D47-4E63-B156-8254-20824A1D6B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7400" y="1524000"/>
          <a:ext cx="3011488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485720" imgH="228600" progId="Equation.3">
                  <p:embed/>
                </p:oleObj>
              </mc:Choice>
              <mc:Fallback>
                <p:oleObj name="Equation" r:id="rId20" imgW="1485720" imgH="228600" progId="Equation.3">
                  <p:embed/>
                  <p:pic>
                    <p:nvPicPr>
                      <p:cNvPr id="18" name="Object 6">
                        <a:extLst>
                          <a:ext uri="{FF2B5EF4-FFF2-40B4-BE49-F238E27FC236}">
                            <a16:creationId xmlns:a16="http://schemas.microsoft.com/office/drawing/2014/main" id="{0D637D47-4E63-B156-8254-20824A1D6B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524000"/>
                        <a:ext cx="3011488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A684E04F-A005-A53D-F1E5-1F17B2DE3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733800"/>
            <a:ext cx="187166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8" name="Title 1">
            <a:extLst>
              <a:ext uri="{FF2B5EF4-FFF2-40B4-BE49-F238E27FC236}">
                <a16:creationId xmlns:a16="http://schemas.microsoft.com/office/drawing/2014/main" id="{247C53BD-0958-CE9E-B8F1-063F1F706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6492212" cy="1143000"/>
          </a:xfrm>
        </p:spPr>
        <p:txBody>
          <a:bodyPr/>
          <a:lstStyle/>
          <a:p>
            <a:r>
              <a:rPr lang="en-US" altLang="en-US" sz="2800" dirty="0"/>
              <a:t>Heat Source for A Manufacturing System &amp; Material Processing System</a:t>
            </a:r>
          </a:p>
        </p:txBody>
      </p:sp>
      <p:sp>
        <p:nvSpPr>
          <p:cNvPr id="14349" name="Rectangle 2">
            <a:extLst>
              <a:ext uri="{FF2B5EF4-FFF2-40B4-BE49-F238E27FC236}">
                <a16:creationId xmlns:a16="http://schemas.microsoft.com/office/drawing/2014/main" id="{00E8236A-4DB1-C804-2BF8-58D2BDD20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3733800" cy="2667000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/>
          </a:p>
          <a:p>
            <a:pPr algn="ctr" eaLnBrk="1" hangingPunct="1"/>
            <a:endParaRPr lang="en-US" altLang="en-US"/>
          </a:p>
          <a:p>
            <a:pPr algn="ctr" eaLnBrk="1" hangingPunct="1"/>
            <a:r>
              <a:rPr lang="en-US" altLang="en-US" b="1"/>
              <a:t>Heat Generation Unit for</a:t>
            </a:r>
          </a:p>
          <a:p>
            <a:pPr algn="ctr" eaLnBrk="1" hangingPunct="1"/>
            <a:r>
              <a:rPr lang="en-US" altLang="en-US" b="1"/>
              <a:t>Manufacturing System &amp;</a:t>
            </a:r>
          </a:p>
          <a:p>
            <a:pPr algn="ctr" eaLnBrk="1" hangingPunct="1"/>
            <a:r>
              <a:rPr lang="en-US" altLang="en-US" b="1"/>
              <a:t>Material Processing System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44415FF-DF72-9B67-E103-354B04FABA0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7800" y="41910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F7A39BD3-7942-6E5F-F945-25012C9E2E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3581400"/>
          <a:ext cx="27273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68200" imgH="241200" progId="Equation.3">
                  <p:embed/>
                </p:oleObj>
              </mc:Choice>
              <mc:Fallback>
                <p:oleObj name="Equation" r:id="rId3" imgW="1168200" imgH="241200" progId="Equation.3">
                  <p:embed/>
                  <p:pic>
                    <p:nvPicPr>
                      <p:cNvPr id="9" name="Object 4">
                        <a:extLst>
                          <a:ext uri="{FF2B5EF4-FFF2-40B4-BE49-F238E27FC236}">
                            <a16:creationId xmlns:a16="http://schemas.microsoft.com/office/drawing/2014/main" id="{F7A39BD3-7942-6E5F-F945-25012C9E2E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581400"/>
                        <a:ext cx="272732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9" name="Object 5">
            <a:extLst>
              <a:ext uri="{FF2B5EF4-FFF2-40B4-BE49-F238E27FC236}">
                <a16:creationId xmlns:a16="http://schemas.microsoft.com/office/drawing/2014/main" id="{72640FC8-ECCB-A5EE-9CD0-83EDDA13DB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905000"/>
          <a:ext cx="240188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28520" imgH="241200" progId="Equation.3">
                  <p:embed/>
                </p:oleObj>
              </mc:Choice>
              <mc:Fallback>
                <p:oleObj name="Equation" r:id="rId5" imgW="1028520" imgH="241200" progId="Equation.3">
                  <p:embed/>
                  <p:pic>
                    <p:nvPicPr>
                      <p:cNvPr id="82949" name="Object 5">
                        <a:extLst>
                          <a:ext uri="{FF2B5EF4-FFF2-40B4-BE49-F238E27FC236}">
                            <a16:creationId xmlns:a16="http://schemas.microsoft.com/office/drawing/2014/main" id="{72640FC8-ECCB-A5EE-9CD0-83EDDA13DB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05000"/>
                        <a:ext cx="2401888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DEA707E-2A0C-3F26-D40A-A72265522B9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24000" y="25146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2" name="Object 6">
            <a:extLst>
              <a:ext uri="{FF2B5EF4-FFF2-40B4-BE49-F238E27FC236}">
                <a16:creationId xmlns:a16="http://schemas.microsoft.com/office/drawing/2014/main" id="{A5E75A85-AEC8-A949-EFEF-FADB9FDDD4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72200" y="1219200"/>
          <a:ext cx="28194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3880" imgH="241200" progId="Equation.3">
                  <p:embed/>
                </p:oleObj>
              </mc:Choice>
              <mc:Fallback>
                <p:oleObj name="Equation" r:id="rId7" imgW="1523880" imgH="241200" progId="Equation.3">
                  <p:embed/>
                  <p:pic>
                    <p:nvPicPr>
                      <p:cNvPr id="12" name="Object 6">
                        <a:extLst>
                          <a:ext uri="{FF2B5EF4-FFF2-40B4-BE49-F238E27FC236}">
                            <a16:creationId xmlns:a16="http://schemas.microsoft.com/office/drawing/2014/main" id="{A5E75A85-AEC8-A949-EFEF-FADB9FDDD4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219200"/>
                        <a:ext cx="281940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FD1B6F4-8DE1-2BA5-9B90-6D6C12F127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29400" y="22098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02CB38D-0EE1-1B9B-89ED-418AC5E4A25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77000" y="4191000"/>
            <a:ext cx="1524000" cy="0"/>
          </a:xfrm>
          <a:prstGeom prst="straightConnector1">
            <a:avLst/>
          </a:prstGeom>
          <a:noFill/>
          <a:ln w="444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5" name="Object 7">
            <a:extLst>
              <a:ext uri="{FF2B5EF4-FFF2-40B4-BE49-F238E27FC236}">
                <a16:creationId xmlns:a16="http://schemas.microsoft.com/office/drawing/2014/main" id="{A1A2A7CB-C2CB-DB2A-E15C-ECE5E38DDF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3713" y="3505200"/>
          <a:ext cx="11874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95000" imgH="241200" progId="Equation.3">
                  <p:embed/>
                </p:oleObj>
              </mc:Choice>
              <mc:Fallback>
                <p:oleObj name="Equation" r:id="rId9" imgW="495000" imgH="241200" progId="Equation.3">
                  <p:embed/>
                  <p:pic>
                    <p:nvPicPr>
                      <p:cNvPr id="15" name="Object 7">
                        <a:extLst>
                          <a:ext uri="{FF2B5EF4-FFF2-40B4-BE49-F238E27FC236}">
                            <a16:creationId xmlns:a16="http://schemas.microsoft.com/office/drawing/2014/main" id="{A1A2A7CB-C2CB-DB2A-E15C-ECE5E38DDF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3713" y="3505200"/>
                        <a:ext cx="118745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Down Arrow 15">
            <a:extLst>
              <a:ext uri="{FF2B5EF4-FFF2-40B4-BE49-F238E27FC236}">
                <a16:creationId xmlns:a16="http://schemas.microsoft.com/office/drawing/2014/main" id="{A6478901-DD35-5E68-8E42-5B3A8F61D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495800"/>
            <a:ext cx="762000" cy="1752600"/>
          </a:xfrm>
          <a:prstGeom prst="downArrow">
            <a:avLst>
              <a:gd name="adj1" fmla="val 50000"/>
              <a:gd name="adj2" fmla="val 50004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7" name="Object 8">
            <a:extLst>
              <a:ext uri="{FF2B5EF4-FFF2-40B4-BE49-F238E27FC236}">
                <a16:creationId xmlns:a16="http://schemas.microsoft.com/office/drawing/2014/main" id="{0CD5F376-1F3E-1A54-F4C5-2226306569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5486400"/>
          <a:ext cx="118903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95000" imgH="241200" progId="Equation.3">
                  <p:embed/>
                </p:oleObj>
              </mc:Choice>
              <mc:Fallback>
                <p:oleObj name="Equation" r:id="rId11" imgW="495000" imgH="241200" progId="Equation.3">
                  <p:embed/>
                  <p:pic>
                    <p:nvPicPr>
                      <p:cNvPr id="17" name="Object 8">
                        <a:extLst>
                          <a:ext uri="{FF2B5EF4-FFF2-40B4-BE49-F238E27FC236}">
                            <a16:creationId xmlns:a16="http://schemas.microsoft.com/office/drawing/2014/main" id="{0CD5F376-1F3E-1A54-F4C5-2226306569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486400"/>
                        <a:ext cx="118903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Down Arrow 17">
            <a:extLst>
              <a:ext uri="{FF2B5EF4-FFF2-40B4-BE49-F238E27FC236}">
                <a16:creationId xmlns:a16="http://schemas.microsoft.com/office/drawing/2014/main" id="{343CC9CE-0127-62EA-1819-B6B54287C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419600"/>
            <a:ext cx="762000" cy="1752600"/>
          </a:xfrm>
          <a:prstGeom prst="downArrow">
            <a:avLst>
              <a:gd name="adj1" fmla="val 50000"/>
              <a:gd name="adj2" fmla="val 50004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9" name="Object 9">
            <a:extLst>
              <a:ext uri="{FF2B5EF4-FFF2-40B4-BE49-F238E27FC236}">
                <a16:creationId xmlns:a16="http://schemas.microsoft.com/office/drawing/2014/main" id="{E01BF5CD-91EA-B939-17BB-DF7EE311E1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48400" y="5334000"/>
          <a:ext cx="121920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07960" imgH="241200" progId="Equation.3">
                  <p:embed/>
                </p:oleObj>
              </mc:Choice>
              <mc:Fallback>
                <p:oleObj name="Equation" r:id="rId13" imgW="507960" imgH="241200" progId="Equation.3">
                  <p:embed/>
                  <p:pic>
                    <p:nvPicPr>
                      <p:cNvPr id="19" name="Object 9">
                        <a:extLst>
                          <a:ext uri="{FF2B5EF4-FFF2-40B4-BE49-F238E27FC236}">
                            <a16:creationId xmlns:a16="http://schemas.microsoft.com/office/drawing/2014/main" id="{E01BF5CD-91EA-B939-17BB-DF7EE311E1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5334000"/>
                        <a:ext cx="1219200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8DB737B0-50C4-44B1-E70B-0F3FA05FF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828800"/>
            <a:ext cx="4038600" cy="2895600"/>
          </a:xfrm>
          <a:prstGeom prst="rect">
            <a:avLst/>
          </a:prstGeom>
          <a:noFill/>
          <a:ln w="349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7F5CAEE8-20A8-F875-5309-14F3C37E72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5938" y="2819400"/>
          <a:ext cx="22828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977760" imgH="241200" progId="Equation.3">
                  <p:embed/>
                </p:oleObj>
              </mc:Choice>
              <mc:Fallback>
                <p:oleObj name="Equation" r:id="rId15" imgW="977760" imgH="241200" progId="Equation.3">
                  <p:embed/>
                  <p:pic>
                    <p:nvPicPr>
                      <p:cNvPr id="2" name="Object 5">
                        <a:extLst>
                          <a:ext uri="{FF2B5EF4-FFF2-40B4-BE49-F238E27FC236}">
                            <a16:creationId xmlns:a16="http://schemas.microsoft.com/office/drawing/2014/main" id="{7F5CAEE8-20A8-F875-5309-14F3C37E72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938" y="2819400"/>
                        <a:ext cx="228282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4">
            <a:extLst>
              <a:ext uri="{FF2B5EF4-FFF2-40B4-BE49-F238E27FC236}">
                <a16:creationId xmlns:a16="http://schemas.microsoft.com/office/drawing/2014/main" id="{C431B9CA-3E18-7F90-5FCE-683C0A84A8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9713" y="4495800"/>
          <a:ext cx="257968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104840" imgH="241200" progId="Equation.3">
                  <p:embed/>
                </p:oleObj>
              </mc:Choice>
              <mc:Fallback>
                <p:oleObj name="Equation" r:id="rId17" imgW="1104840" imgH="241200" progId="Equation.3">
                  <p:embed/>
                  <p:pic>
                    <p:nvPicPr>
                      <p:cNvPr id="3" name="Object 4">
                        <a:extLst>
                          <a:ext uri="{FF2B5EF4-FFF2-40B4-BE49-F238E27FC236}">
                            <a16:creationId xmlns:a16="http://schemas.microsoft.com/office/drawing/2014/main" id="{C431B9CA-3E18-7F90-5FCE-683C0A84A8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13" y="4495800"/>
                        <a:ext cx="2579687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007CDEC7-BFA3-EDD8-0181-4AEC5827B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70638" y="2438400"/>
          <a:ext cx="2725737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473120" imgH="241200" progId="Equation.3">
                  <p:embed/>
                </p:oleObj>
              </mc:Choice>
              <mc:Fallback>
                <p:oleObj name="Equation" r:id="rId19" imgW="1473120" imgH="241200" progId="Equation.3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007CDEC7-BFA3-EDD8-0181-4AEC5827B7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0638" y="2438400"/>
                        <a:ext cx="2725737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38">
            <a:extLst>
              <a:ext uri="{FF2B5EF4-FFF2-40B4-BE49-F238E27FC236}">
                <a16:creationId xmlns:a16="http://schemas.microsoft.com/office/drawing/2014/main" id="{7BCBC053-1311-58B4-D54B-B97A27E3E9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3484688-74CE-8271-CB63-2E1673E46B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E515253E-43E9-FC55-6609-2D0682AD9F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33A4B77D-57C1-E826-4F68-2C084206A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>
                    <a:extLst>
                      <a:ext uri="{FF2B5EF4-FFF2-40B4-BE49-F238E27FC236}">
                        <a16:creationId xmlns:a16="http://schemas.microsoft.com/office/drawing/2014/main" id="{5C2E1351-3217-EDA1-6A4D-5C9A55416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>
                    <a:extLst>
                      <a:ext uri="{FF2B5EF4-FFF2-40B4-BE49-F238E27FC236}">
                        <a16:creationId xmlns:a16="http://schemas.microsoft.com/office/drawing/2014/main" id="{829683F1-4625-1E71-FB7B-A4EFD23706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E8BF0C08-D0FF-7210-A87E-D361D215C3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ADC0E562-8CE6-FC70-2096-77096115A2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>
                    <a:extLst>
                      <a:ext uri="{FF2B5EF4-FFF2-40B4-BE49-F238E27FC236}">
                        <a16:creationId xmlns:a16="http://schemas.microsoft.com/office/drawing/2014/main" id="{BE8647ED-3DDA-C59D-DF9B-40D311DDC0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D5C9D65F-3627-D96D-73E9-ED842C14CF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E081FD02-7F1A-CFC3-8A96-D0256CA01B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157DE03D-4B4F-CFBC-3B5C-4CA0D04F3D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2B7C5F05-612F-B836-ADB0-5E2A4AEB64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4773C75C-25DC-786D-F9FB-1C3147A18C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C2EC6700-ED0E-D12D-8682-7FECCEB2B5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E9768C-794C-1ADD-4D4A-49A16ABED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A81C81-2B5F-92C2-CE78-C67DA53821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1D2770D0-573F-2639-6A8B-818CA216B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200400"/>
            <a:ext cx="187166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9" name="Title 3">
            <a:extLst>
              <a:ext uri="{FF2B5EF4-FFF2-40B4-BE49-F238E27FC236}">
                <a16:creationId xmlns:a16="http://schemas.microsoft.com/office/drawing/2014/main" id="{FB63B1F3-F8C1-3FA7-E000-55B57654E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" y="190500"/>
            <a:ext cx="8991600" cy="609600"/>
          </a:xfrm>
        </p:spPr>
        <p:txBody>
          <a:bodyPr/>
          <a:lstStyle/>
          <a:p>
            <a:r>
              <a:rPr lang="en-US" altLang="en-US" sz="2800" dirty="0"/>
              <a:t>Generalized Manufacturing System</a:t>
            </a: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BEFE2002-5003-0BB1-081C-79CC62AF6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133600"/>
            <a:ext cx="31464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7B1DCED-82AF-C06E-11AB-D7994BF48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057400"/>
            <a:ext cx="3200400" cy="1905000"/>
          </a:xfrm>
          <a:prstGeom prst="rect">
            <a:avLst/>
          </a:prstGeom>
          <a:noFill/>
          <a:ln w="349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5" name="Group 26">
            <a:extLst>
              <a:ext uri="{FF2B5EF4-FFF2-40B4-BE49-F238E27FC236}">
                <a16:creationId xmlns:a16="http://schemas.microsoft.com/office/drawing/2014/main" id="{3BB388AD-945E-D1F2-134F-62F27075D54F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2667000"/>
            <a:ext cx="2376488" cy="1008063"/>
            <a:chOff x="823913" y="2133600"/>
            <a:chExt cx="2376487" cy="1008063"/>
          </a:xfrm>
        </p:grpSpPr>
        <p:cxnSp>
          <p:nvCxnSpPr>
            <p:cNvPr id="11300" name="Straight Arrow Connector 7">
              <a:extLst>
                <a:ext uri="{FF2B5EF4-FFF2-40B4-BE49-F238E27FC236}">
                  <a16:creationId xmlns:a16="http://schemas.microsoft.com/office/drawing/2014/main" id="{4E57956E-ED75-0915-CCEF-CFBE2A53EE1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76400" y="2895600"/>
              <a:ext cx="1524000" cy="0"/>
            </a:xfrm>
            <a:prstGeom prst="straightConnector1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9" name="Object 5">
              <a:extLst>
                <a:ext uri="{FF2B5EF4-FFF2-40B4-BE49-F238E27FC236}">
                  <a16:creationId xmlns:a16="http://schemas.microsoft.com/office/drawing/2014/main" id="{86E1B9A6-D704-155B-4CF8-FD96F9E207A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23913" y="2133600"/>
            <a:ext cx="1273175" cy="1008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45760" imgH="431640" progId="Equation.3">
                    <p:embed/>
                  </p:oleObj>
                </mc:Choice>
                <mc:Fallback>
                  <p:oleObj name="Equation" r:id="rId4" imgW="545760" imgH="431640" progId="Equation.3">
                    <p:embed/>
                    <p:pic>
                      <p:nvPicPr>
                        <p:cNvPr id="9" name="Object 5">
                          <a:extLst>
                            <a:ext uri="{FF2B5EF4-FFF2-40B4-BE49-F238E27FC236}">
                              <a16:creationId xmlns:a16="http://schemas.microsoft.com/office/drawing/2014/main" id="{86E1B9A6-D704-155B-4CF8-FD96F9E207A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3913" y="2133600"/>
                          <a:ext cx="1273175" cy="1008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31">
            <a:extLst>
              <a:ext uri="{FF2B5EF4-FFF2-40B4-BE49-F238E27FC236}">
                <a16:creationId xmlns:a16="http://schemas.microsoft.com/office/drawing/2014/main" id="{4B2BFBD8-4925-05DF-AD5D-1BF983BB9809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3657600"/>
            <a:ext cx="3378200" cy="1450975"/>
            <a:chOff x="3352800" y="3657600"/>
            <a:chExt cx="3378200" cy="1450975"/>
          </a:xfrm>
        </p:grpSpPr>
        <p:cxnSp>
          <p:nvCxnSpPr>
            <p:cNvPr id="11299" name="Elbow Connector 10">
              <a:extLst>
                <a:ext uri="{FF2B5EF4-FFF2-40B4-BE49-F238E27FC236}">
                  <a16:creationId xmlns:a16="http://schemas.microsoft.com/office/drawing/2014/main" id="{E64FD867-AA7E-37AA-CC13-1C7E5866A68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52800" y="3657600"/>
              <a:ext cx="2057400" cy="1066800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1283" name="Object 12">
              <a:extLst>
                <a:ext uri="{FF2B5EF4-FFF2-40B4-BE49-F238E27FC236}">
                  <a16:creationId xmlns:a16="http://schemas.microsoft.com/office/drawing/2014/main" id="{58CE990F-D85C-476F-1E06-CA659D7F01C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649913" y="4267200"/>
            <a:ext cx="1081087" cy="841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71320" imgH="444240" progId="Equation.3">
                    <p:embed/>
                  </p:oleObj>
                </mc:Choice>
                <mc:Fallback>
                  <p:oleObj name="Equation" r:id="rId6" imgW="571320" imgH="444240" progId="Equation.3">
                    <p:embed/>
                    <p:pic>
                      <p:nvPicPr>
                        <p:cNvPr id="11283" name="Object 12">
                          <a:extLst>
                            <a:ext uri="{FF2B5EF4-FFF2-40B4-BE49-F238E27FC236}">
                              <a16:creationId xmlns:a16="http://schemas.microsoft.com/office/drawing/2014/main" id="{58CE990F-D85C-476F-1E06-CA659D7F01C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49913" y="4267200"/>
                          <a:ext cx="1081087" cy="841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29">
            <a:extLst>
              <a:ext uri="{FF2B5EF4-FFF2-40B4-BE49-F238E27FC236}">
                <a16:creationId xmlns:a16="http://schemas.microsoft.com/office/drawing/2014/main" id="{0ECC9BD0-BB48-277A-E387-B4D1D19D2F82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1455738"/>
            <a:ext cx="2333625" cy="982662"/>
            <a:chOff x="5943600" y="1455738"/>
            <a:chExt cx="2333625" cy="982662"/>
          </a:xfrm>
        </p:grpSpPr>
        <p:cxnSp>
          <p:nvCxnSpPr>
            <p:cNvPr id="11298" name="Straight Arrow Connector 5">
              <a:extLst>
                <a:ext uri="{FF2B5EF4-FFF2-40B4-BE49-F238E27FC236}">
                  <a16:creationId xmlns:a16="http://schemas.microsoft.com/office/drawing/2014/main" id="{32BDCF46-7AAB-BF1F-8FDF-9BD48F7C84B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43600" y="2438400"/>
              <a:ext cx="1524000" cy="0"/>
            </a:xfrm>
            <a:prstGeom prst="straightConnector1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1282" name="Object 11">
              <a:extLst>
                <a:ext uri="{FF2B5EF4-FFF2-40B4-BE49-F238E27FC236}">
                  <a16:creationId xmlns:a16="http://schemas.microsoft.com/office/drawing/2014/main" id="{98863754-FCB4-A46D-9312-CAAF1AE28A2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04050" y="1455738"/>
            <a:ext cx="1273175" cy="962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71320" imgH="431640" progId="Equation.3">
                    <p:embed/>
                  </p:oleObj>
                </mc:Choice>
                <mc:Fallback>
                  <p:oleObj name="Equation" r:id="rId8" imgW="571320" imgH="431640" progId="Equation.3">
                    <p:embed/>
                    <p:pic>
                      <p:nvPicPr>
                        <p:cNvPr id="11282" name="Object 11">
                          <a:extLst>
                            <a:ext uri="{FF2B5EF4-FFF2-40B4-BE49-F238E27FC236}">
                              <a16:creationId xmlns:a16="http://schemas.microsoft.com/office/drawing/2014/main" id="{98863754-FCB4-A46D-9312-CAAF1AE28A2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4050" y="1455738"/>
                          <a:ext cx="1273175" cy="9620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271" name="Ink 29">
                <a:extLst>
                  <a:ext uri="{FF2B5EF4-FFF2-40B4-BE49-F238E27FC236}">
                    <a16:creationId xmlns:a16="http://schemas.microsoft.com/office/drawing/2014/main" id="{3A031F7C-300C-EB2A-D0DD-D060748D7A3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584825" y="5854700"/>
              <a:ext cx="9525" cy="3175"/>
            </p14:xfrm>
          </p:contentPart>
        </mc:Choice>
        <mc:Fallback xmlns="">
          <p:pic>
            <p:nvPicPr>
              <p:cNvPr id="11271" name="Ink 29">
                <a:extLst>
                  <a:ext uri="{FF2B5EF4-FFF2-40B4-BE49-F238E27FC236}">
                    <a16:creationId xmlns:a16="http://schemas.microsoft.com/office/drawing/2014/main" id="{3A031F7C-300C-EB2A-D0DD-D060748D7A3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575300" y="5847195"/>
                <a:ext cx="28575" cy="18184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38">
            <a:extLst>
              <a:ext uri="{FF2B5EF4-FFF2-40B4-BE49-F238E27FC236}">
                <a16:creationId xmlns:a16="http://schemas.microsoft.com/office/drawing/2014/main" id="{B3BFE94A-574E-DF4A-ED3F-300768C2CE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0436BD45-6CB4-E072-2F38-D9828229E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A7F18F9A-799F-2083-2419-797F399A8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EDBF2F29-EDF2-363D-DF62-AC2D4C760E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E80ED721-81EE-BF22-4834-9FCEA9E71C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>
                    <a:extLst>
                      <a:ext uri="{FF2B5EF4-FFF2-40B4-BE49-F238E27FC236}">
                        <a16:creationId xmlns:a16="http://schemas.microsoft.com/office/drawing/2014/main" id="{F41EB161-34E3-7A50-1666-29CAC76D34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>
                    <a:extLst>
                      <a:ext uri="{FF2B5EF4-FFF2-40B4-BE49-F238E27FC236}">
                        <a16:creationId xmlns:a16="http://schemas.microsoft.com/office/drawing/2014/main" id="{6E9719FD-95C2-3894-D668-94C3EE45E8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ECDA075A-4ABC-7B7D-257B-83F9E25B6C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>
                    <a:extLst>
                      <a:ext uri="{FF2B5EF4-FFF2-40B4-BE49-F238E27FC236}">
                        <a16:creationId xmlns:a16="http://schemas.microsoft.com/office/drawing/2014/main" id="{D26DB5C2-342D-1E2D-5012-70115B598E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>
                    <a:extLst>
                      <a:ext uri="{FF2B5EF4-FFF2-40B4-BE49-F238E27FC236}">
                        <a16:creationId xmlns:a16="http://schemas.microsoft.com/office/drawing/2014/main" id="{802E969E-BFE6-8FFC-58D8-279C3ECF43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4F01A9FA-5FD2-21B3-26AE-FE0C1BC0FB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>
                    <a:extLst>
                      <a:ext uri="{FF2B5EF4-FFF2-40B4-BE49-F238E27FC236}">
                        <a16:creationId xmlns:a16="http://schemas.microsoft.com/office/drawing/2014/main" id="{8817F51D-B204-C2E9-DF37-670814404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>
                    <a:extLst>
                      <a:ext uri="{FF2B5EF4-FFF2-40B4-BE49-F238E27FC236}">
                        <a16:creationId xmlns:a16="http://schemas.microsoft.com/office/drawing/2014/main" id="{17845A17-2F2A-6220-24FE-50DA0673F9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67C73B84-7D24-6725-0A3D-C2505A3D14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8014D382-06A3-3829-2C5C-A3EE689B2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>
                    <a:extLst>
                      <a:ext uri="{FF2B5EF4-FFF2-40B4-BE49-F238E27FC236}">
                        <a16:creationId xmlns:a16="http://schemas.microsoft.com/office/drawing/2014/main" id="{83727BF8-8DC1-EA56-799F-58E03C7A8D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1EAF60-88BA-439C-3F38-09985CBAFB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3">
            <a:extLst>
              <a:ext uri="{FF2B5EF4-FFF2-40B4-BE49-F238E27FC236}">
                <a16:creationId xmlns:a16="http://schemas.microsoft.com/office/drawing/2014/main" id="{0F3BE9B3-EC58-A73A-6F07-BB32A86D96DA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4991100"/>
            <a:ext cx="7772400" cy="6096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3200" i="0" kern="0" dirty="0">
                <a:latin typeface="+mn-lt"/>
              </a:rPr>
              <a:t>Conservation of mass:</a:t>
            </a:r>
          </a:p>
        </p:txBody>
      </p:sp>
      <p:graphicFrame>
        <p:nvGraphicFramePr>
          <p:cNvPr id="30" name="Object 2">
            <a:extLst>
              <a:ext uri="{FF2B5EF4-FFF2-40B4-BE49-F238E27FC236}">
                <a16:creationId xmlns:a16="http://schemas.microsoft.com/office/drawing/2014/main" id="{21AD3212-E240-40E5-5948-7744068CD8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668856"/>
              </p:ext>
            </p:extLst>
          </p:nvPr>
        </p:nvGraphicFramePr>
        <p:xfrm>
          <a:off x="533400" y="5524500"/>
          <a:ext cx="50847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2374560" imgH="444240" progId="Equation.3">
                  <p:embed/>
                </p:oleObj>
              </mc:Choice>
              <mc:Fallback>
                <p:oleObj name="Equation" r:id="rId29" imgW="2374560" imgH="44424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6A85E2B0-3324-DBD8-862A-452B97C1A9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524500"/>
                        <a:ext cx="5084763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F1D4B6D-81D7-429D-AE33-B62B8C2B845A}"/>
              </a:ext>
            </a:extLst>
          </p:cNvPr>
          <p:cNvSpPr txBox="1"/>
          <p:nvPr/>
        </p:nvSpPr>
        <p:spPr>
          <a:xfrm>
            <a:off x="685800" y="1371600"/>
            <a:ext cx="1986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Mass Balance: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A11234F6-87D7-A196-43A9-DD0076BF0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810000"/>
            <a:ext cx="187166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12" name="Title 3">
            <a:extLst>
              <a:ext uri="{FF2B5EF4-FFF2-40B4-BE49-F238E27FC236}">
                <a16:creationId xmlns:a16="http://schemas.microsoft.com/office/drawing/2014/main" id="{0BB2E486-2F1B-9672-6F1F-411051AA5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338963"/>
            <a:ext cx="7044947" cy="609600"/>
          </a:xfrm>
        </p:spPr>
        <p:txBody>
          <a:bodyPr/>
          <a:lstStyle/>
          <a:p>
            <a:r>
              <a:rPr lang="en-US" altLang="en-US" sz="2800" dirty="0"/>
              <a:t>Generalized Manufacturing System</a:t>
            </a: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69A03A0E-0826-875D-12B7-35143F6D7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743200"/>
            <a:ext cx="31464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0">
            <a:extLst>
              <a:ext uri="{FF2B5EF4-FFF2-40B4-BE49-F238E27FC236}">
                <a16:creationId xmlns:a16="http://schemas.microsoft.com/office/drawing/2014/main" id="{CF26BB9F-BB33-6D2D-7011-A7C87A9113C4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4114800"/>
            <a:ext cx="1524000" cy="655638"/>
            <a:chOff x="5943600" y="3505200"/>
            <a:chExt cx="1524000" cy="655638"/>
          </a:xfrm>
        </p:grpSpPr>
        <p:cxnSp>
          <p:nvCxnSpPr>
            <p:cNvPr id="12326" name="Straight Arrow Connector 6">
              <a:extLst>
                <a:ext uri="{FF2B5EF4-FFF2-40B4-BE49-F238E27FC236}">
                  <a16:creationId xmlns:a16="http://schemas.microsoft.com/office/drawing/2014/main" id="{73344F96-F4C6-F238-EC69-2E57C70714E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43600" y="3505200"/>
              <a:ext cx="1524000" cy="0"/>
            </a:xfrm>
            <a:prstGeom prst="straightConnector1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5" name="Object 8">
              <a:extLst>
                <a:ext uri="{FF2B5EF4-FFF2-40B4-BE49-F238E27FC236}">
                  <a16:creationId xmlns:a16="http://schemas.microsoft.com/office/drawing/2014/main" id="{D16CD94B-65ED-F0B7-910B-555EE8D153C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096000" y="3581400"/>
            <a:ext cx="1219200" cy="579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07960" imgH="241200" progId="Equation.3">
                    <p:embed/>
                  </p:oleObj>
                </mc:Choice>
                <mc:Fallback>
                  <p:oleObj name="Equation" r:id="rId4" imgW="507960" imgH="241200" progId="Equation.3">
                    <p:embed/>
                    <p:pic>
                      <p:nvPicPr>
                        <p:cNvPr id="15" name="Object 8">
                          <a:extLst>
                            <a:ext uri="{FF2B5EF4-FFF2-40B4-BE49-F238E27FC236}">
                              <a16:creationId xmlns:a16="http://schemas.microsoft.com/office/drawing/2014/main" id="{D16CD94B-65ED-F0B7-910B-555EE8D153C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0" y="3581400"/>
                          <a:ext cx="1219200" cy="579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7">
            <a:extLst>
              <a:ext uri="{FF2B5EF4-FFF2-40B4-BE49-F238E27FC236}">
                <a16:creationId xmlns:a16="http://schemas.microsoft.com/office/drawing/2014/main" id="{9017E5A8-B48D-178A-38AB-3DD8CCCD67C2}"/>
              </a:ext>
            </a:extLst>
          </p:cNvPr>
          <p:cNvGrpSpPr>
            <a:grpSpLocks/>
          </p:cNvGrpSpPr>
          <p:nvPr/>
        </p:nvGrpSpPr>
        <p:grpSpPr bwMode="auto">
          <a:xfrm>
            <a:off x="2238375" y="1786763"/>
            <a:ext cx="2112963" cy="1016762"/>
            <a:chOff x="2238375" y="949325"/>
            <a:chExt cx="2112963" cy="1244600"/>
          </a:xfrm>
        </p:grpSpPr>
        <p:sp>
          <p:nvSpPr>
            <p:cNvPr id="12325" name="Freeform 15">
              <a:extLst>
                <a:ext uri="{FF2B5EF4-FFF2-40B4-BE49-F238E27FC236}">
                  <a16:creationId xmlns:a16="http://schemas.microsoft.com/office/drawing/2014/main" id="{9EDCF37B-6612-BAB4-F223-FD2E52A8E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775" y="949325"/>
              <a:ext cx="1198563" cy="1244600"/>
            </a:xfrm>
            <a:custGeom>
              <a:avLst/>
              <a:gdLst>
                <a:gd name="T0" fmla="*/ 0 w 1198180"/>
                <a:gd name="T1" fmla="*/ 0 h 1245475"/>
                <a:gd name="T2" fmla="*/ 395398 w 1198180"/>
                <a:gd name="T3" fmla="*/ 610549 h 1245475"/>
                <a:gd name="T4" fmla="*/ 727534 w 1198180"/>
                <a:gd name="T5" fmla="*/ 266137 h 1245475"/>
                <a:gd name="T6" fmla="*/ 1202015 w 1198180"/>
                <a:gd name="T7" fmla="*/ 1236753 h 124547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98180"/>
                <a:gd name="T13" fmla="*/ 0 h 1245475"/>
                <a:gd name="T14" fmla="*/ 1198180 w 1198180"/>
                <a:gd name="T15" fmla="*/ 1245475 h 124547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98180" h="1245475">
                  <a:moveTo>
                    <a:pt x="0" y="0"/>
                  </a:moveTo>
                  <a:cubicBezTo>
                    <a:pt x="136634" y="285093"/>
                    <a:pt x="273269" y="570186"/>
                    <a:pt x="394138" y="614855"/>
                  </a:cubicBezTo>
                  <a:cubicBezTo>
                    <a:pt x="515007" y="659524"/>
                    <a:pt x="591207" y="162910"/>
                    <a:pt x="725214" y="268013"/>
                  </a:cubicBezTo>
                  <a:cubicBezTo>
                    <a:pt x="859221" y="373116"/>
                    <a:pt x="1028700" y="809295"/>
                    <a:pt x="1198180" y="1245475"/>
                  </a:cubicBezTo>
                </a:path>
              </a:pathLst>
            </a:custGeom>
            <a:noFill/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9945" name="Object 9">
              <a:extLst>
                <a:ext uri="{FF2B5EF4-FFF2-40B4-BE49-F238E27FC236}">
                  <a16:creationId xmlns:a16="http://schemas.microsoft.com/office/drawing/2014/main" id="{E70C4314-CA65-BBDD-D370-687780AF1F1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92755643"/>
                </p:ext>
              </p:extLst>
            </p:nvPr>
          </p:nvGraphicFramePr>
          <p:xfrm>
            <a:off x="2238375" y="1129004"/>
            <a:ext cx="1219200" cy="579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07960" imgH="241200" progId="Equation.3">
                    <p:embed/>
                  </p:oleObj>
                </mc:Choice>
                <mc:Fallback>
                  <p:oleObj name="Equation" r:id="rId6" imgW="507960" imgH="241200" progId="Equation.3">
                    <p:embed/>
                    <p:pic>
                      <p:nvPicPr>
                        <p:cNvPr id="39945" name="Object 9">
                          <a:extLst>
                            <a:ext uri="{FF2B5EF4-FFF2-40B4-BE49-F238E27FC236}">
                              <a16:creationId xmlns:a16="http://schemas.microsoft.com/office/drawing/2014/main" id="{E70C4314-CA65-BBDD-D370-687780AF1F1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8375" y="1129004"/>
                          <a:ext cx="1219200" cy="579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28">
            <a:extLst>
              <a:ext uri="{FF2B5EF4-FFF2-40B4-BE49-F238E27FC236}">
                <a16:creationId xmlns:a16="http://schemas.microsoft.com/office/drawing/2014/main" id="{0878E296-C48C-DD21-5320-5692FB33C8AB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1066800"/>
            <a:ext cx="1905000" cy="1981200"/>
            <a:chOff x="4953000" y="457200"/>
            <a:chExt cx="1905000" cy="1981200"/>
          </a:xfrm>
        </p:grpSpPr>
        <p:sp>
          <p:nvSpPr>
            <p:cNvPr id="12324" name="Down Arrow 16">
              <a:extLst>
                <a:ext uri="{FF2B5EF4-FFF2-40B4-BE49-F238E27FC236}">
                  <a16:creationId xmlns:a16="http://schemas.microsoft.com/office/drawing/2014/main" id="{91C36847-0D0D-D00B-BD2E-4543BDCDF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3000" y="685800"/>
              <a:ext cx="762000" cy="1752600"/>
            </a:xfrm>
            <a:prstGeom prst="downArrow">
              <a:avLst>
                <a:gd name="adj1" fmla="val 50000"/>
                <a:gd name="adj2" fmla="val 50004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39947" name="Object 11">
              <a:extLst>
                <a:ext uri="{FF2B5EF4-FFF2-40B4-BE49-F238E27FC236}">
                  <a16:creationId xmlns:a16="http://schemas.microsoft.com/office/drawing/2014/main" id="{69EACA84-FCE8-7DFB-1F57-1B2EC69F90D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638800" y="457200"/>
            <a:ext cx="1219200" cy="579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07960" imgH="241200" progId="Equation.3">
                    <p:embed/>
                  </p:oleObj>
                </mc:Choice>
                <mc:Fallback>
                  <p:oleObj name="Equation" r:id="rId8" imgW="507960" imgH="241200" progId="Equation.3">
                    <p:embed/>
                    <p:pic>
                      <p:nvPicPr>
                        <p:cNvPr id="39947" name="Object 11">
                          <a:extLst>
                            <a:ext uri="{FF2B5EF4-FFF2-40B4-BE49-F238E27FC236}">
                              <a16:creationId xmlns:a16="http://schemas.microsoft.com/office/drawing/2014/main" id="{69EACA84-FCE8-7DFB-1F57-1B2EC69F90D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8800" y="457200"/>
                          <a:ext cx="1219200" cy="579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C0FDBCBD-4DAC-B56C-1DB0-446EE5857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667000"/>
            <a:ext cx="3200400" cy="1905000"/>
          </a:xfrm>
          <a:prstGeom prst="rect">
            <a:avLst/>
          </a:prstGeom>
          <a:noFill/>
          <a:ln w="349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5" name="Group 26">
            <a:extLst>
              <a:ext uri="{FF2B5EF4-FFF2-40B4-BE49-F238E27FC236}">
                <a16:creationId xmlns:a16="http://schemas.microsoft.com/office/drawing/2014/main" id="{3D4BA94F-BE00-EAB7-0CFB-3B27DA4AED6B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3581400"/>
            <a:ext cx="2895600" cy="1008063"/>
            <a:chOff x="304800" y="2971800"/>
            <a:chExt cx="2895600" cy="1008063"/>
          </a:xfrm>
        </p:grpSpPr>
        <p:cxnSp>
          <p:nvCxnSpPr>
            <p:cNvPr id="12323" name="Straight Arrow Connector 7">
              <a:extLst>
                <a:ext uri="{FF2B5EF4-FFF2-40B4-BE49-F238E27FC236}">
                  <a16:creationId xmlns:a16="http://schemas.microsoft.com/office/drawing/2014/main" id="{F490CDB0-695B-A1D4-E273-89EA94D902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76400" y="3352800"/>
              <a:ext cx="1524000" cy="0"/>
            </a:xfrm>
            <a:prstGeom prst="straightConnector1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9" name="Object 5">
              <a:extLst>
                <a:ext uri="{FF2B5EF4-FFF2-40B4-BE49-F238E27FC236}">
                  <a16:creationId xmlns:a16="http://schemas.microsoft.com/office/drawing/2014/main" id="{2D3F7D24-232B-58AD-F241-BFB4513B935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4800" y="2971800"/>
            <a:ext cx="1333500" cy="1008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571320" imgH="431640" progId="Equation.3">
                    <p:embed/>
                  </p:oleObj>
                </mc:Choice>
                <mc:Fallback>
                  <p:oleObj name="Equation" r:id="rId10" imgW="571320" imgH="431640" progId="Equation.3">
                    <p:embed/>
                    <p:pic>
                      <p:nvPicPr>
                        <p:cNvPr id="9" name="Object 5">
                          <a:extLst>
                            <a:ext uri="{FF2B5EF4-FFF2-40B4-BE49-F238E27FC236}">
                              <a16:creationId xmlns:a16="http://schemas.microsoft.com/office/drawing/2014/main" id="{2D3F7D24-232B-58AD-F241-BFB4513B935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800" y="2971800"/>
                          <a:ext cx="1333500" cy="1008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31">
            <a:extLst>
              <a:ext uri="{FF2B5EF4-FFF2-40B4-BE49-F238E27FC236}">
                <a16:creationId xmlns:a16="http://schemas.microsoft.com/office/drawing/2014/main" id="{432C5062-78FE-5858-DFAC-D306BDE300EA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4267200"/>
            <a:ext cx="3238500" cy="1295400"/>
            <a:chOff x="3352800" y="3657600"/>
            <a:chExt cx="3238500" cy="1297668"/>
          </a:xfrm>
        </p:grpSpPr>
        <p:cxnSp>
          <p:nvCxnSpPr>
            <p:cNvPr id="12322" name="Elbow Connector 10">
              <a:extLst>
                <a:ext uri="{FF2B5EF4-FFF2-40B4-BE49-F238E27FC236}">
                  <a16:creationId xmlns:a16="http://schemas.microsoft.com/office/drawing/2014/main" id="{7C205C72-8980-42BE-F35E-1ADC9B2E21C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52800" y="3657600"/>
              <a:ext cx="2133600" cy="916001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2306" name="Object 7">
              <a:extLst>
                <a:ext uri="{FF2B5EF4-FFF2-40B4-BE49-F238E27FC236}">
                  <a16:creationId xmlns:a16="http://schemas.microsoft.com/office/drawing/2014/main" id="{E7467D34-849D-86C0-62FD-EB40535D7FC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486400" y="4114583"/>
            <a:ext cx="1104900" cy="840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583920" imgH="444240" progId="Equation.3">
                    <p:embed/>
                  </p:oleObj>
                </mc:Choice>
                <mc:Fallback>
                  <p:oleObj name="Equation" r:id="rId12" imgW="583920" imgH="444240" progId="Equation.3">
                    <p:embed/>
                    <p:pic>
                      <p:nvPicPr>
                        <p:cNvPr id="12306" name="Object 7">
                          <a:extLst>
                            <a:ext uri="{FF2B5EF4-FFF2-40B4-BE49-F238E27FC236}">
                              <a16:creationId xmlns:a16="http://schemas.microsoft.com/office/drawing/2014/main" id="{E7467D34-849D-86C0-62FD-EB40535D7FC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86400" y="4114583"/>
                          <a:ext cx="1104900" cy="840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29">
            <a:extLst>
              <a:ext uri="{FF2B5EF4-FFF2-40B4-BE49-F238E27FC236}">
                <a16:creationId xmlns:a16="http://schemas.microsoft.com/office/drawing/2014/main" id="{02014856-4EF4-F8B1-4E25-844AA8A6B42E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2514600"/>
            <a:ext cx="2971800" cy="962025"/>
            <a:chOff x="5943600" y="1905000"/>
            <a:chExt cx="2971800" cy="961649"/>
          </a:xfrm>
        </p:grpSpPr>
        <p:cxnSp>
          <p:nvCxnSpPr>
            <p:cNvPr id="12321" name="Straight Arrow Connector 5">
              <a:extLst>
                <a:ext uri="{FF2B5EF4-FFF2-40B4-BE49-F238E27FC236}">
                  <a16:creationId xmlns:a16="http://schemas.microsoft.com/office/drawing/2014/main" id="{8F673948-45B1-3D9B-FF5C-4C354446594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43600" y="2438400"/>
              <a:ext cx="1524000" cy="0"/>
            </a:xfrm>
            <a:prstGeom prst="straightConnector1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2305" name="Object 6">
              <a:extLst>
                <a:ext uri="{FF2B5EF4-FFF2-40B4-BE49-F238E27FC236}">
                  <a16:creationId xmlns:a16="http://schemas.microsoft.com/office/drawing/2014/main" id="{D49A600D-9050-6CB5-C817-854352B17CC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585075" y="1905000"/>
            <a:ext cx="1330325" cy="9616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596880" imgH="431640" progId="Equation.3">
                    <p:embed/>
                  </p:oleObj>
                </mc:Choice>
                <mc:Fallback>
                  <p:oleObj name="Equation" r:id="rId14" imgW="596880" imgH="431640" progId="Equation.3">
                    <p:embed/>
                    <p:pic>
                      <p:nvPicPr>
                        <p:cNvPr id="12305" name="Object 6">
                          <a:extLst>
                            <a:ext uri="{FF2B5EF4-FFF2-40B4-BE49-F238E27FC236}">
                              <a16:creationId xmlns:a16="http://schemas.microsoft.com/office/drawing/2014/main" id="{D49A600D-9050-6CB5-C817-854352B17CC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85075" y="1905000"/>
                          <a:ext cx="1330325" cy="9616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290" name="Ink 24">
                <a:extLst>
                  <a:ext uri="{FF2B5EF4-FFF2-40B4-BE49-F238E27FC236}">
                    <a16:creationId xmlns:a16="http://schemas.microsoft.com/office/drawing/2014/main" id="{E2E5DCB0-65CE-B633-8FF8-4DC24AEF6D1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238375" y="5480050"/>
              <a:ext cx="9525" cy="11113"/>
            </p14:xfrm>
          </p:contentPart>
        </mc:Choice>
        <mc:Fallback xmlns="">
          <p:pic>
            <p:nvPicPr>
              <p:cNvPr id="12290" name="Ink 24">
                <a:extLst>
                  <a:ext uri="{FF2B5EF4-FFF2-40B4-BE49-F238E27FC236}">
                    <a16:creationId xmlns:a16="http://schemas.microsoft.com/office/drawing/2014/main" id="{E2E5DCB0-65CE-B633-8FF8-4DC24AEF6D1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29203" y="5468937"/>
                <a:ext cx="27869" cy="33339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38">
            <a:extLst>
              <a:ext uri="{FF2B5EF4-FFF2-40B4-BE49-F238E27FC236}">
                <a16:creationId xmlns:a16="http://schemas.microsoft.com/office/drawing/2014/main" id="{C3E04C56-2070-1579-DEE5-A711A3CED7E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8DD836D2-84D3-FD97-D1B8-B241C04947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B358C618-8B1A-AD2B-67AC-330672CDE6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CBD407BD-5A30-8B3F-3D2D-EF9595FF00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>
                    <a:extLst>
                      <a:ext uri="{FF2B5EF4-FFF2-40B4-BE49-F238E27FC236}">
                        <a16:creationId xmlns:a16="http://schemas.microsoft.com/office/drawing/2014/main" id="{0FBA9456-8C9E-544E-1B76-5EBCED02A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>
                    <a:extLst>
                      <a:ext uri="{FF2B5EF4-FFF2-40B4-BE49-F238E27FC236}">
                        <a16:creationId xmlns:a16="http://schemas.microsoft.com/office/drawing/2014/main" id="{925D649C-F727-0AB4-35AF-216CF52718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3DDE205B-1F69-E872-C808-A4E9D7DA23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>
                    <a:extLst>
                      <a:ext uri="{FF2B5EF4-FFF2-40B4-BE49-F238E27FC236}">
                        <a16:creationId xmlns:a16="http://schemas.microsoft.com/office/drawing/2014/main" id="{014285B2-8DFD-CAA6-2644-791B6B42C7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>
                    <a:extLst>
                      <a:ext uri="{FF2B5EF4-FFF2-40B4-BE49-F238E27FC236}">
                        <a16:creationId xmlns:a16="http://schemas.microsoft.com/office/drawing/2014/main" id="{42EBEEA1-0E60-EDDB-30F9-42383A0671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D4038F50-AE2C-561C-75A2-D20368DF8B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>
                    <a:extLst>
                      <a:ext uri="{FF2B5EF4-FFF2-40B4-BE49-F238E27FC236}">
                        <a16:creationId xmlns:a16="http://schemas.microsoft.com/office/drawing/2014/main" id="{78323931-2C08-C1E3-C329-DE4C44150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>
                    <a:extLst>
                      <a:ext uri="{FF2B5EF4-FFF2-40B4-BE49-F238E27FC236}">
                        <a16:creationId xmlns:a16="http://schemas.microsoft.com/office/drawing/2014/main" id="{FD81D945-780C-139D-23BA-9C87E5360F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62A80A5A-FCFF-5A91-C32D-FFBB84AEC9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87DA266A-7FFA-5CC3-46CF-75004E8074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>
                    <a:extLst>
                      <a:ext uri="{FF2B5EF4-FFF2-40B4-BE49-F238E27FC236}">
                        <a16:creationId xmlns:a16="http://schemas.microsoft.com/office/drawing/2014/main" id="{F09B92E3-D4DF-7BB5-DE84-36C1DBA0B5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209DF6A3-0C0A-69DD-E908-18CD3C63EB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D390F2-F473-8EF5-7FEF-BD6FC567E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A63202DE-AEDC-8B99-2DCD-414DA2A4B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141912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dirty="0"/>
              <a:t>First Law</a:t>
            </a:r>
          </a:p>
        </p:txBody>
      </p:sp>
      <p:graphicFrame>
        <p:nvGraphicFramePr>
          <p:cNvPr id="30" name="Object 3">
            <a:extLst>
              <a:ext uri="{FF2B5EF4-FFF2-40B4-BE49-F238E27FC236}">
                <a16:creationId xmlns:a16="http://schemas.microsoft.com/office/drawing/2014/main" id="{D08020DC-C496-61EA-00AA-5BFD2FFFD1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272673"/>
              </p:ext>
            </p:extLst>
          </p:nvPr>
        </p:nvGraphicFramePr>
        <p:xfrm>
          <a:off x="153988" y="5827712"/>
          <a:ext cx="897572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190760" imgH="444240" progId="Equation.3">
                  <p:embed/>
                </p:oleObj>
              </mc:Choice>
              <mc:Fallback>
                <p:oleObj name="Equation" r:id="rId19" imgW="4190760" imgH="444240" progId="Equation.3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31F3E23E-9EEC-190B-0E88-61CCF5ECC7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8" y="5827712"/>
                        <a:ext cx="8975725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5209FF5C-7880-F069-DA63-686760500DBD}"/>
              </a:ext>
            </a:extLst>
          </p:cNvPr>
          <p:cNvSpPr txBox="1"/>
          <p:nvPr/>
        </p:nvSpPr>
        <p:spPr>
          <a:xfrm>
            <a:off x="563644" y="1264640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First law equation: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F131E57B-9196-92EB-4EC9-EA912B681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3413125"/>
            <a:ext cx="1871662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Title 3">
            <a:extLst>
              <a:ext uri="{FF2B5EF4-FFF2-40B4-BE49-F238E27FC236}">
                <a16:creationId xmlns:a16="http://schemas.microsoft.com/office/drawing/2014/main" id="{8EACA710-1BCC-C78C-7A61-92769BB9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57" y="293381"/>
            <a:ext cx="6240043" cy="609600"/>
          </a:xfrm>
        </p:spPr>
        <p:txBody>
          <a:bodyPr/>
          <a:lstStyle/>
          <a:p>
            <a:r>
              <a:rPr lang="en-US" altLang="en-US" sz="2800" dirty="0"/>
              <a:t>Generalized Manufacturing System</a:t>
            </a:r>
          </a:p>
        </p:txBody>
      </p:sp>
      <p:pic>
        <p:nvPicPr>
          <p:cNvPr id="39940" name="Picture 4">
            <a:extLst>
              <a:ext uri="{FF2B5EF4-FFF2-40B4-BE49-F238E27FC236}">
                <a16:creationId xmlns:a16="http://schemas.microsoft.com/office/drawing/2014/main" id="{3AABA073-DAE8-45D5-40F8-E0C72799A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346325"/>
            <a:ext cx="31464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0">
            <a:extLst>
              <a:ext uri="{FF2B5EF4-FFF2-40B4-BE49-F238E27FC236}">
                <a16:creationId xmlns:a16="http://schemas.microsoft.com/office/drawing/2014/main" id="{DBAC359D-B4BB-3EAE-A32A-D60057C86C9A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3717925"/>
            <a:ext cx="1524000" cy="655638"/>
            <a:chOff x="5943600" y="3505200"/>
            <a:chExt cx="1524000" cy="655638"/>
          </a:xfrm>
        </p:grpSpPr>
        <p:cxnSp>
          <p:nvCxnSpPr>
            <p:cNvPr id="13340" name="Straight Arrow Connector 6">
              <a:extLst>
                <a:ext uri="{FF2B5EF4-FFF2-40B4-BE49-F238E27FC236}">
                  <a16:creationId xmlns:a16="http://schemas.microsoft.com/office/drawing/2014/main" id="{57D875E1-9FB8-DEB2-CEF1-59A268D11C7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43600" y="3505200"/>
              <a:ext cx="1524000" cy="0"/>
            </a:xfrm>
            <a:prstGeom prst="straightConnector1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5" name="Object 8">
              <a:extLst>
                <a:ext uri="{FF2B5EF4-FFF2-40B4-BE49-F238E27FC236}">
                  <a16:creationId xmlns:a16="http://schemas.microsoft.com/office/drawing/2014/main" id="{74891C18-61B8-3FC7-9053-197DC547717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096000" y="3581400"/>
            <a:ext cx="1219200" cy="579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07960" imgH="241200" progId="Equation.3">
                    <p:embed/>
                  </p:oleObj>
                </mc:Choice>
                <mc:Fallback>
                  <p:oleObj name="Equation" r:id="rId4" imgW="507960" imgH="241200" progId="Equation.3">
                    <p:embed/>
                    <p:pic>
                      <p:nvPicPr>
                        <p:cNvPr id="15" name="Object 8">
                          <a:extLst>
                            <a:ext uri="{FF2B5EF4-FFF2-40B4-BE49-F238E27FC236}">
                              <a16:creationId xmlns:a16="http://schemas.microsoft.com/office/drawing/2014/main" id="{74891C18-61B8-3FC7-9053-197DC547717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0" y="3581400"/>
                          <a:ext cx="1219200" cy="579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7">
            <a:extLst>
              <a:ext uri="{FF2B5EF4-FFF2-40B4-BE49-F238E27FC236}">
                <a16:creationId xmlns:a16="http://schemas.microsoft.com/office/drawing/2014/main" id="{5C15BF65-F168-E27E-A264-4AC6B15119E6}"/>
              </a:ext>
            </a:extLst>
          </p:cNvPr>
          <p:cNvGrpSpPr>
            <a:grpSpLocks/>
          </p:cNvGrpSpPr>
          <p:nvPr/>
        </p:nvGrpSpPr>
        <p:grpSpPr bwMode="auto">
          <a:xfrm>
            <a:off x="2038156" y="1638719"/>
            <a:ext cx="2313182" cy="767931"/>
            <a:chOff x="2038156" y="949325"/>
            <a:chExt cx="2313182" cy="1244600"/>
          </a:xfrm>
        </p:grpSpPr>
        <p:sp>
          <p:nvSpPr>
            <p:cNvPr id="13339" name="Freeform 15">
              <a:extLst>
                <a:ext uri="{FF2B5EF4-FFF2-40B4-BE49-F238E27FC236}">
                  <a16:creationId xmlns:a16="http://schemas.microsoft.com/office/drawing/2014/main" id="{D625FCA2-F08E-E96B-4106-97BDD33039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775" y="949325"/>
              <a:ext cx="1198563" cy="1244600"/>
            </a:xfrm>
            <a:custGeom>
              <a:avLst/>
              <a:gdLst>
                <a:gd name="T0" fmla="*/ 0 w 1198180"/>
                <a:gd name="T1" fmla="*/ 0 h 1245475"/>
                <a:gd name="T2" fmla="*/ 395398 w 1198180"/>
                <a:gd name="T3" fmla="*/ 610549 h 1245475"/>
                <a:gd name="T4" fmla="*/ 727534 w 1198180"/>
                <a:gd name="T5" fmla="*/ 266137 h 1245475"/>
                <a:gd name="T6" fmla="*/ 1202015 w 1198180"/>
                <a:gd name="T7" fmla="*/ 1236753 h 124547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98180"/>
                <a:gd name="T13" fmla="*/ 0 h 1245475"/>
                <a:gd name="T14" fmla="*/ 1198180 w 1198180"/>
                <a:gd name="T15" fmla="*/ 1245475 h 124547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98180" h="1245475">
                  <a:moveTo>
                    <a:pt x="0" y="0"/>
                  </a:moveTo>
                  <a:cubicBezTo>
                    <a:pt x="136634" y="285093"/>
                    <a:pt x="273269" y="570186"/>
                    <a:pt x="394138" y="614855"/>
                  </a:cubicBezTo>
                  <a:cubicBezTo>
                    <a:pt x="515007" y="659524"/>
                    <a:pt x="591207" y="162910"/>
                    <a:pt x="725214" y="268013"/>
                  </a:cubicBezTo>
                  <a:cubicBezTo>
                    <a:pt x="859221" y="373116"/>
                    <a:pt x="1028700" y="809295"/>
                    <a:pt x="1198180" y="1245475"/>
                  </a:cubicBezTo>
                </a:path>
              </a:pathLst>
            </a:custGeom>
            <a:noFill/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9945" name="Object 9">
              <a:extLst>
                <a:ext uri="{FF2B5EF4-FFF2-40B4-BE49-F238E27FC236}">
                  <a16:creationId xmlns:a16="http://schemas.microsoft.com/office/drawing/2014/main" id="{FDB3E1CF-AEA9-F2F2-AB23-F84381F3B28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2618882"/>
                </p:ext>
              </p:extLst>
            </p:nvPr>
          </p:nvGraphicFramePr>
          <p:xfrm>
            <a:off x="2038156" y="1108277"/>
            <a:ext cx="1219200" cy="8179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07960" imgH="241200" progId="Equation.3">
                    <p:embed/>
                  </p:oleObj>
                </mc:Choice>
                <mc:Fallback>
                  <p:oleObj name="Equation" r:id="rId6" imgW="507960" imgH="241200" progId="Equation.3">
                    <p:embed/>
                    <p:pic>
                      <p:nvPicPr>
                        <p:cNvPr id="39945" name="Object 9">
                          <a:extLst>
                            <a:ext uri="{FF2B5EF4-FFF2-40B4-BE49-F238E27FC236}">
                              <a16:creationId xmlns:a16="http://schemas.microsoft.com/office/drawing/2014/main" id="{FDB3E1CF-AEA9-F2F2-AB23-F84381F3B28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8156" y="1108277"/>
                          <a:ext cx="1219200" cy="8179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28">
            <a:extLst>
              <a:ext uri="{FF2B5EF4-FFF2-40B4-BE49-F238E27FC236}">
                <a16:creationId xmlns:a16="http://schemas.microsoft.com/office/drawing/2014/main" id="{A5A71FA3-8FDF-F4F0-728C-3CF4BBC5D19D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669925"/>
            <a:ext cx="1905000" cy="1981200"/>
            <a:chOff x="4953000" y="457200"/>
            <a:chExt cx="1905000" cy="1981200"/>
          </a:xfrm>
        </p:grpSpPr>
        <p:sp>
          <p:nvSpPr>
            <p:cNvPr id="13338" name="Down Arrow 16">
              <a:extLst>
                <a:ext uri="{FF2B5EF4-FFF2-40B4-BE49-F238E27FC236}">
                  <a16:creationId xmlns:a16="http://schemas.microsoft.com/office/drawing/2014/main" id="{C6A0EDAB-C4EF-35FB-9DBC-290FCDDD3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3000" y="685800"/>
              <a:ext cx="762000" cy="1752600"/>
            </a:xfrm>
            <a:prstGeom prst="downArrow">
              <a:avLst>
                <a:gd name="adj1" fmla="val 50000"/>
                <a:gd name="adj2" fmla="val 50004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39947" name="Object 11">
              <a:extLst>
                <a:ext uri="{FF2B5EF4-FFF2-40B4-BE49-F238E27FC236}">
                  <a16:creationId xmlns:a16="http://schemas.microsoft.com/office/drawing/2014/main" id="{CD2BC254-E02B-5ACF-1E62-48B2CFB626B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638800" y="457200"/>
            <a:ext cx="1219200" cy="579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07960" imgH="241200" progId="Equation.3">
                    <p:embed/>
                  </p:oleObj>
                </mc:Choice>
                <mc:Fallback>
                  <p:oleObj name="Equation" r:id="rId8" imgW="507960" imgH="241200" progId="Equation.3">
                    <p:embed/>
                    <p:pic>
                      <p:nvPicPr>
                        <p:cNvPr id="39947" name="Object 11">
                          <a:extLst>
                            <a:ext uri="{FF2B5EF4-FFF2-40B4-BE49-F238E27FC236}">
                              <a16:creationId xmlns:a16="http://schemas.microsoft.com/office/drawing/2014/main" id="{CD2BC254-E02B-5ACF-1E62-48B2CFB626B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8800" y="457200"/>
                          <a:ext cx="1219200" cy="579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702EE0B-AD25-99DC-156D-E3E73B937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270125"/>
            <a:ext cx="3200400" cy="1905000"/>
          </a:xfrm>
          <a:prstGeom prst="rect">
            <a:avLst/>
          </a:prstGeom>
          <a:noFill/>
          <a:ln w="349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5" name="Group 26">
            <a:extLst>
              <a:ext uri="{FF2B5EF4-FFF2-40B4-BE49-F238E27FC236}">
                <a16:creationId xmlns:a16="http://schemas.microsoft.com/office/drawing/2014/main" id="{E7AAEF65-06CA-4DE4-7FF1-9463CDDCBB06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2346325"/>
            <a:ext cx="2362200" cy="2157413"/>
            <a:chOff x="838200" y="2133600"/>
            <a:chExt cx="2362200" cy="2157293"/>
          </a:xfrm>
        </p:grpSpPr>
        <p:cxnSp>
          <p:nvCxnSpPr>
            <p:cNvPr id="13337" name="Straight Arrow Connector 7">
              <a:extLst>
                <a:ext uri="{FF2B5EF4-FFF2-40B4-BE49-F238E27FC236}">
                  <a16:creationId xmlns:a16="http://schemas.microsoft.com/office/drawing/2014/main" id="{9185E03F-FF25-14B1-2497-5E0EC28CD6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676400" y="3352800"/>
              <a:ext cx="1524000" cy="0"/>
            </a:xfrm>
            <a:prstGeom prst="straightConnector1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9" name="Object 5">
              <a:extLst>
                <a:ext uri="{FF2B5EF4-FFF2-40B4-BE49-F238E27FC236}">
                  <a16:creationId xmlns:a16="http://schemas.microsoft.com/office/drawing/2014/main" id="{6D0F6D58-8770-31EC-AD4A-1ADB2DDD24B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8200" y="2133600"/>
            <a:ext cx="1244600" cy="1008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533160" imgH="431640" progId="Equation.3">
                    <p:embed/>
                  </p:oleObj>
                </mc:Choice>
                <mc:Fallback>
                  <p:oleObj name="Equation" r:id="rId10" imgW="533160" imgH="431640" progId="Equation.3">
                    <p:embed/>
                    <p:pic>
                      <p:nvPicPr>
                        <p:cNvPr id="9" name="Object 5">
                          <a:extLst>
                            <a:ext uri="{FF2B5EF4-FFF2-40B4-BE49-F238E27FC236}">
                              <a16:creationId xmlns:a16="http://schemas.microsoft.com/office/drawing/2014/main" id="{6D0F6D58-8770-31EC-AD4A-1ADB2DDD24B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200" y="2133600"/>
                          <a:ext cx="1244600" cy="10080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9" name="Object 8">
              <a:extLst>
                <a:ext uri="{FF2B5EF4-FFF2-40B4-BE49-F238E27FC236}">
                  <a16:creationId xmlns:a16="http://schemas.microsoft.com/office/drawing/2014/main" id="{3E6F04CF-49B9-7A3D-202B-AA38BA1593D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38200" y="3200400"/>
            <a:ext cx="1219200" cy="10904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82400" imgH="431640" progId="Equation.3">
                    <p:embed/>
                  </p:oleObj>
                </mc:Choice>
                <mc:Fallback>
                  <p:oleObj name="Equation" r:id="rId12" imgW="482400" imgH="431640" progId="Equation.3">
                    <p:embed/>
                    <p:pic>
                      <p:nvPicPr>
                        <p:cNvPr id="13319" name="Object 8">
                          <a:extLst>
                            <a:ext uri="{FF2B5EF4-FFF2-40B4-BE49-F238E27FC236}">
                              <a16:creationId xmlns:a16="http://schemas.microsoft.com/office/drawing/2014/main" id="{3E6F04CF-49B9-7A3D-202B-AA38BA1593D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200" y="3200400"/>
                          <a:ext cx="1219200" cy="10904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31">
            <a:extLst>
              <a:ext uri="{FF2B5EF4-FFF2-40B4-BE49-F238E27FC236}">
                <a16:creationId xmlns:a16="http://schemas.microsoft.com/office/drawing/2014/main" id="{E398ABD5-42BE-4529-1925-1E20CFF3D732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3870325"/>
            <a:ext cx="4800600" cy="1539875"/>
            <a:chOff x="3352800" y="3657600"/>
            <a:chExt cx="4800600" cy="1539949"/>
          </a:xfrm>
        </p:grpSpPr>
        <p:cxnSp>
          <p:nvCxnSpPr>
            <p:cNvPr id="13336" name="Elbow Connector 10">
              <a:extLst>
                <a:ext uri="{FF2B5EF4-FFF2-40B4-BE49-F238E27FC236}">
                  <a16:creationId xmlns:a16="http://schemas.microsoft.com/office/drawing/2014/main" id="{43ADB8F8-D10F-1A0A-3385-C122A5AD0C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52800" y="3657600"/>
              <a:ext cx="2057400" cy="1066800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3316" name="Object 7">
              <a:extLst>
                <a:ext uri="{FF2B5EF4-FFF2-40B4-BE49-F238E27FC236}">
                  <a16:creationId xmlns:a16="http://schemas.microsoft.com/office/drawing/2014/main" id="{9811B3F0-5F6D-7A77-F08D-339A070E768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638800" y="4267200"/>
            <a:ext cx="1104900" cy="8406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583920" imgH="444240" progId="Equation.3">
                    <p:embed/>
                  </p:oleObj>
                </mc:Choice>
                <mc:Fallback>
                  <p:oleObj name="Equation" r:id="rId14" imgW="583920" imgH="444240" progId="Equation.3">
                    <p:embed/>
                    <p:pic>
                      <p:nvPicPr>
                        <p:cNvPr id="13316" name="Object 7">
                          <a:extLst>
                            <a:ext uri="{FF2B5EF4-FFF2-40B4-BE49-F238E27FC236}">
                              <a16:creationId xmlns:a16="http://schemas.microsoft.com/office/drawing/2014/main" id="{9811B3F0-5F6D-7A77-F08D-339A070E768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8800" y="4267200"/>
                          <a:ext cx="1104900" cy="8406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7" name="Object 9">
              <a:extLst>
                <a:ext uri="{FF2B5EF4-FFF2-40B4-BE49-F238E27FC236}">
                  <a16:creationId xmlns:a16="http://schemas.microsoft.com/office/drawing/2014/main" id="{F94B121F-6292-2440-A9A9-86CEC095FD6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010400" y="4267200"/>
            <a:ext cx="1143000" cy="930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545760" imgH="444240" progId="Equation.3">
                    <p:embed/>
                  </p:oleObj>
                </mc:Choice>
                <mc:Fallback>
                  <p:oleObj name="Equation" r:id="rId16" imgW="545760" imgH="444240" progId="Equation.3">
                    <p:embed/>
                    <p:pic>
                      <p:nvPicPr>
                        <p:cNvPr id="13317" name="Object 9">
                          <a:extLst>
                            <a:ext uri="{FF2B5EF4-FFF2-40B4-BE49-F238E27FC236}">
                              <a16:creationId xmlns:a16="http://schemas.microsoft.com/office/drawing/2014/main" id="{F94B121F-6292-2440-A9A9-86CEC095FD6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10400" y="4267200"/>
                          <a:ext cx="1143000" cy="930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29">
            <a:extLst>
              <a:ext uri="{FF2B5EF4-FFF2-40B4-BE49-F238E27FC236}">
                <a16:creationId xmlns:a16="http://schemas.microsoft.com/office/drawing/2014/main" id="{3C555C56-44E3-3B60-DC39-3BA150664D12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1668463"/>
            <a:ext cx="2743200" cy="1793875"/>
            <a:chOff x="5943600" y="1455738"/>
            <a:chExt cx="2743200" cy="1794281"/>
          </a:xfrm>
        </p:grpSpPr>
        <p:cxnSp>
          <p:nvCxnSpPr>
            <p:cNvPr id="13335" name="Straight Arrow Connector 5">
              <a:extLst>
                <a:ext uri="{FF2B5EF4-FFF2-40B4-BE49-F238E27FC236}">
                  <a16:creationId xmlns:a16="http://schemas.microsoft.com/office/drawing/2014/main" id="{62A73FB9-553B-7AA1-FB65-496A0E4A63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43600" y="2438400"/>
              <a:ext cx="1524000" cy="0"/>
            </a:xfrm>
            <a:prstGeom prst="straightConnector1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3314" name="Object 6">
              <a:extLst>
                <a:ext uri="{FF2B5EF4-FFF2-40B4-BE49-F238E27FC236}">
                  <a16:creationId xmlns:a16="http://schemas.microsoft.com/office/drawing/2014/main" id="{D448B7D2-B3FA-2186-27F1-3B3270178C6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975474" y="1455738"/>
            <a:ext cx="1330325" cy="9616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596880" imgH="431640" progId="Equation.3">
                    <p:embed/>
                  </p:oleObj>
                </mc:Choice>
                <mc:Fallback>
                  <p:oleObj name="Equation" r:id="rId18" imgW="596880" imgH="431640" progId="Equation.3">
                    <p:embed/>
                    <p:pic>
                      <p:nvPicPr>
                        <p:cNvPr id="13314" name="Object 6">
                          <a:extLst>
                            <a:ext uri="{FF2B5EF4-FFF2-40B4-BE49-F238E27FC236}">
                              <a16:creationId xmlns:a16="http://schemas.microsoft.com/office/drawing/2014/main" id="{D448B7D2-B3FA-2186-27F1-3B3270178C6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75474" y="1455738"/>
                          <a:ext cx="1330325" cy="9616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5" name="Object 10">
              <a:extLst>
                <a:ext uri="{FF2B5EF4-FFF2-40B4-BE49-F238E27FC236}">
                  <a16:creationId xmlns:a16="http://schemas.microsoft.com/office/drawing/2014/main" id="{2F2F3462-A326-1B17-9676-80393D563E3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467600" y="2286000"/>
            <a:ext cx="1219200" cy="9640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545760" imgH="431640" progId="Equation.3">
                    <p:embed/>
                  </p:oleObj>
                </mc:Choice>
                <mc:Fallback>
                  <p:oleObj name="Equation" r:id="rId20" imgW="545760" imgH="431640" progId="Equation.3">
                    <p:embed/>
                    <p:pic>
                      <p:nvPicPr>
                        <p:cNvPr id="13315" name="Object 10">
                          <a:extLst>
                            <a:ext uri="{FF2B5EF4-FFF2-40B4-BE49-F238E27FC236}">
                              <a16:creationId xmlns:a16="http://schemas.microsoft.com/office/drawing/2014/main" id="{2F2F3462-A326-1B17-9676-80393D563E3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67600" y="2286000"/>
                          <a:ext cx="1219200" cy="9640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5238" name="Object 3">
            <a:extLst>
              <a:ext uri="{FF2B5EF4-FFF2-40B4-BE49-F238E27FC236}">
                <a16:creationId xmlns:a16="http://schemas.microsoft.com/office/drawing/2014/main" id="{77E43E12-D20D-F30A-AA51-1C4C99CA01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58538"/>
              </p:ext>
            </p:extLst>
          </p:nvPr>
        </p:nvGraphicFramePr>
        <p:xfrm>
          <a:off x="357981" y="4970518"/>
          <a:ext cx="4922838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298600" imgH="457200" progId="Equation.3">
                  <p:embed/>
                </p:oleObj>
              </mc:Choice>
              <mc:Fallback>
                <p:oleObj name="Equation" r:id="rId22" imgW="2298600" imgH="457200" progId="Equation.3">
                  <p:embed/>
                  <p:pic>
                    <p:nvPicPr>
                      <p:cNvPr id="95238" name="Object 3">
                        <a:extLst>
                          <a:ext uri="{FF2B5EF4-FFF2-40B4-BE49-F238E27FC236}">
                            <a16:creationId xmlns:a16="http://schemas.microsoft.com/office/drawing/2014/main" id="{77E43E12-D20D-F30A-AA51-1C4C99CA01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981" y="4970518"/>
                        <a:ext cx="4922838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F5951A1E-2885-ECAD-4F89-844B55656F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5791200"/>
          <a:ext cx="380682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777680" imgH="444240" progId="Equation.3">
                  <p:embed/>
                </p:oleObj>
              </mc:Choice>
              <mc:Fallback>
                <p:oleObj name="Equation" r:id="rId24" imgW="1777680" imgH="444240" progId="Equation.3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F5951A1E-2885-ECAD-4F89-844B55656F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5791200"/>
                        <a:ext cx="3806825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38">
            <a:extLst>
              <a:ext uri="{FF2B5EF4-FFF2-40B4-BE49-F238E27FC236}">
                <a16:creationId xmlns:a16="http://schemas.microsoft.com/office/drawing/2014/main" id="{BE66E986-551C-1730-C454-CBA0E9CADB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DB2FB1E1-6DCB-464D-ABC2-78D330E75E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09FD4A6A-52DD-40E1-6BF6-018420578C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>
                  <a:extLst>
                    <a:ext uri="{FF2B5EF4-FFF2-40B4-BE49-F238E27FC236}">
                      <a16:creationId xmlns:a16="http://schemas.microsoft.com/office/drawing/2014/main" id="{42C650E9-4EEC-0824-D8D0-8EF933CD88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" name="Rectangle 10">
                    <a:extLst>
                      <a:ext uri="{FF2B5EF4-FFF2-40B4-BE49-F238E27FC236}">
                        <a16:creationId xmlns:a16="http://schemas.microsoft.com/office/drawing/2014/main" id="{6C61091C-8A4C-7ED4-9746-59E169F894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1">
                    <a:extLst>
                      <a:ext uri="{FF2B5EF4-FFF2-40B4-BE49-F238E27FC236}">
                        <a16:creationId xmlns:a16="http://schemas.microsoft.com/office/drawing/2014/main" id="{1657C7CB-CF9D-ED9C-8FEC-68273EF134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>
                  <a:extLst>
                    <a:ext uri="{FF2B5EF4-FFF2-40B4-BE49-F238E27FC236}">
                      <a16:creationId xmlns:a16="http://schemas.microsoft.com/office/drawing/2014/main" id="{2D25729F-AF96-412D-271B-999850D9F0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" name="Rectangle 13">
                    <a:extLst>
                      <a:ext uri="{FF2B5EF4-FFF2-40B4-BE49-F238E27FC236}">
                        <a16:creationId xmlns:a16="http://schemas.microsoft.com/office/drawing/2014/main" id="{67FC3761-0984-BBD1-C0F0-821DE6725C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4">
                    <a:extLst>
                      <a:ext uri="{FF2B5EF4-FFF2-40B4-BE49-F238E27FC236}">
                        <a16:creationId xmlns:a16="http://schemas.microsoft.com/office/drawing/2014/main" id="{6440B081-8563-2C0F-1487-832D544DE6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>
                  <a:extLst>
                    <a:ext uri="{FF2B5EF4-FFF2-40B4-BE49-F238E27FC236}">
                      <a16:creationId xmlns:a16="http://schemas.microsoft.com/office/drawing/2014/main" id="{A42BAC38-B22D-FF1D-A296-90F0AE0964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" name="Rectangle 16">
                    <a:extLst>
                      <a:ext uri="{FF2B5EF4-FFF2-40B4-BE49-F238E27FC236}">
                        <a16:creationId xmlns:a16="http://schemas.microsoft.com/office/drawing/2014/main" id="{C60714A8-7484-AAC0-DBA1-DBE0CFD4E4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7">
                    <a:extLst>
                      <a:ext uri="{FF2B5EF4-FFF2-40B4-BE49-F238E27FC236}">
                        <a16:creationId xmlns:a16="http://schemas.microsoft.com/office/drawing/2014/main" id="{31704A2A-19CB-F3C6-3829-1172BDAE8A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33032A9C-0B5E-F679-AB7B-2A8C1F5E52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" name="Rectangle 19">
                    <a:extLst>
                      <a:ext uri="{FF2B5EF4-FFF2-40B4-BE49-F238E27FC236}">
                        <a16:creationId xmlns:a16="http://schemas.microsoft.com/office/drawing/2014/main" id="{EE78AE9F-9633-8378-5A0A-7A0DC4C19B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0">
                    <a:extLst>
                      <a:ext uri="{FF2B5EF4-FFF2-40B4-BE49-F238E27FC236}">
                        <a16:creationId xmlns:a16="http://schemas.microsoft.com/office/drawing/2014/main" id="{B81EB6F1-F7FE-C4CC-985E-5FD089C9B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7F2778B9-2FEA-FAC7-B915-042127FA39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CC1E408-2745-D3C2-309F-20B7B04579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4803987-2503-7BF9-DCB9-E43E4875AE2D}"/>
              </a:ext>
            </a:extLst>
          </p:cNvPr>
          <p:cNvSpPr txBox="1"/>
          <p:nvPr/>
        </p:nvSpPr>
        <p:spPr>
          <a:xfrm>
            <a:off x="350756" y="1075986"/>
            <a:ext cx="28312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Second law equation: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>
            <a:extLst>
              <a:ext uri="{FF2B5EF4-FFF2-40B4-BE49-F238E27FC236}">
                <a16:creationId xmlns:a16="http://schemas.microsoft.com/office/drawing/2014/main" id="{7F8E8C8A-0688-2EA1-771A-D6AA9EC3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6781800" cy="1143000"/>
          </a:xfrm>
        </p:spPr>
        <p:txBody>
          <a:bodyPr/>
          <a:lstStyle/>
          <a:p>
            <a:r>
              <a:rPr lang="en-US" altLang="en-US" sz="2800"/>
              <a:t>Model Equations for Generalized Manufacturing System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888D18A-4C89-32D9-3224-AEA4A5B0709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19200"/>
            <a:ext cx="7772400" cy="6096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3200" i="0" kern="0" dirty="0">
                <a:latin typeface="+mn-lt"/>
              </a:rPr>
              <a:t>Conservation of mass:</a:t>
            </a: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6A85E2B0-3324-DBD8-862A-452B97C1A9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752600"/>
          <a:ext cx="508476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74560" imgH="444240" progId="Equation.3">
                  <p:embed/>
                </p:oleObj>
              </mc:Choice>
              <mc:Fallback>
                <p:oleObj name="Equation" r:id="rId2" imgW="2374560" imgH="444240" progId="Equation.3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6A85E2B0-3324-DBD8-862A-452B97C1A9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752600"/>
                        <a:ext cx="5084763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F65B37C-2BC2-05F1-AEF0-99F6BAB9A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908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dirty="0"/>
              <a:t>First Law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2047A0-9A4A-15FF-F395-CF1F9DA9D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672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/>
              <a:t>Entropy Balance:</a:t>
            </a:r>
          </a:p>
        </p:txBody>
      </p:sp>
      <p:graphicFrame>
        <p:nvGraphicFramePr>
          <p:cNvPr id="95238" name="Object 3">
            <a:extLst>
              <a:ext uri="{FF2B5EF4-FFF2-40B4-BE49-F238E27FC236}">
                <a16:creationId xmlns:a16="http://schemas.microsoft.com/office/drawing/2014/main" id="{ED55A974-856B-D1D1-249F-FC435B5E0D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5168900"/>
          <a:ext cx="8675688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51080" imgH="457200" progId="Equation.3">
                  <p:embed/>
                </p:oleObj>
              </mc:Choice>
              <mc:Fallback>
                <p:oleObj name="Equation" r:id="rId4" imgW="4051080" imgH="457200" progId="Equation.3">
                  <p:embed/>
                  <p:pic>
                    <p:nvPicPr>
                      <p:cNvPr id="95238" name="Object 3">
                        <a:extLst>
                          <a:ext uri="{FF2B5EF4-FFF2-40B4-BE49-F238E27FC236}">
                            <a16:creationId xmlns:a16="http://schemas.microsoft.com/office/drawing/2014/main" id="{ED55A974-856B-D1D1-249F-FC435B5E0D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168900"/>
                        <a:ext cx="8675688" cy="90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B0342DD1-C13C-053C-B20E-B464B73893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00AF357-DF39-D25D-F90D-974DD84B9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EC3F3FE9-B753-ADAB-289B-8D9B29FE59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FD674561-56F0-3DBF-E93E-81428F214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D87FC7EC-ECE4-6616-34B9-7B83E205AB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C6862B82-5DE6-BCBE-E909-F3180480C4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977A287-F39F-7118-4EBA-48CC18198A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5D8D8860-8194-51B5-E3DA-72DD61B9D5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CC1ED473-CDD7-6A78-32FC-A3435D3A0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6FB04616-1870-6B1C-3A8B-3FF753DDA4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E4F5E41C-D0E6-9684-33CA-F9FB9F5A95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E208B3FA-0457-A5E5-B0FF-114E8D89F1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507ECBA4-32A2-C347-0DA7-E3FCBC3521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15476B59-5CEA-F1C8-7252-5D173928C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A0D8EB2B-CA85-8E1C-96E0-EF65F6EBA9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87B17A57-FFE9-36A1-4A3C-9911594F59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6F85003-D221-0D8E-A369-2C1609F6B9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Object 3">
            <a:extLst>
              <a:ext uri="{FF2B5EF4-FFF2-40B4-BE49-F238E27FC236}">
                <a16:creationId xmlns:a16="http://schemas.microsoft.com/office/drawing/2014/main" id="{31F3E23E-9EEC-190B-0E88-61CCF5ECC7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3988" y="3276600"/>
          <a:ext cx="8975725" cy="87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190760" imgH="444240" progId="Equation.3">
                  <p:embed/>
                </p:oleObj>
              </mc:Choice>
              <mc:Fallback>
                <p:oleObj name="Equation" r:id="rId7" imgW="4190760" imgH="444240" progId="Equation.3">
                  <p:embed/>
                  <p:pic>
                    <p:nvPicPr>
                      <p:cNvPr id="7" name="Object 3">
                        <a:extLst>
                          <a:ext uri="{FF2B5EF4-FFF2-40B4-BE49-F238E27FC236}">
                            <a16:creationId xmlns:a16="http://schemas.microsoft.com/office/drawing/2014/main" id="{31F3E23E-9EEC-190B-0E88-61CCF5ECC7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988" y="3276600"/>
                        <a:ext cx="8975725" cy="87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063421A-DC55-1B2B-3986-379315068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63238"/>
            <a:ext cx="7772400" cy="1143000"/>
          </a:xfrm>
        </p:spPr>
        <p:txBody>
          <a:bodyPr/>
          <a:lstStyle/>
          <a:p>
            <a:r>
              <a:rPr lang="en-US" altLang="en-US" sz="2800" dirty="0"/>
              <a:t>Accumulated Impact of Transient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312EF-249E-E218-C293-D01300205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17027"/>
            <a:ext cx="7772400" cy="914400"/>
          </a:xfrm>
        </p:spPr>
        <p:txBody>
          <a:bodyPr/>
          <a:lstStyle/>
          <a:p>
            <a:r>
              <a:rPr lang="en-US" altLang="en-US" sz="2400" dirty="0"/>
              <a:t>For the transient process, the second law for a control volume,  it can be written in the following form: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C2B624-6509-9827-9150-B62F5FD27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73" y="3645651"/>
            <a:ext cx="708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If this is integrated over the time interval </a:t>
            </a:r>
            <a:r>
              <a:rPr lang="en-US" altLang="en-US" b="0" i="1" dirty="0"/>
              <a:t>t, we have</a:t>
            </a:r>
            <a:endParaRPr lang="en-US" altLang="en-US" b="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99F2840-9805-69C1-80F4-48EAA2B8E51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4571729-E7B1-9868-7C90-004DAE2B54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0EAEE16-36CB-E08D-3B31-0690CC7373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0B53CB7-D889-7511-1C5B-CAEF49B3FC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4C6F8DF-208F-43B1-ADBD-A0EE3E2EF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0B03B48-7685-16E0-825B-09FA2B52B0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E02DB9B-EE08-EE13-5263-54AF95B9F4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721A2FF-456B-A0BA-84A8-3C8EEB3FEB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398E30C-D506-0FAC-B368-7F573D30EE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752530B-217F-D5A4-1819-10C4A7A00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AB8CBA8-743C-3785-E99B-AE3081EEBF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1082059-55E8-1A9F-50C4-75E6599D9A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C5B17F0-46C7-5E0A-B5D8-4563D0E49F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C438662-3E33-FECB-B2F3-F8A3C3AF0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57D9A4C-266C-EAEE-A431-E42D04130C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C8B24FC-7279-89C3-6449-799E08373A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99A44F-0E59-4532-229C-0E4709A326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19">
                <a:extLst>
                  <a:ext uri="{FF2B5EF4-FFF2-40B4-BE49-F238E27FC236}">
                    <a16:creationId xmlns:a16="http://schemas.microsoft.com/office/drawing/2014/main" id="{7563D323-672B-B044-0837-3FC6D2CFF7D9}"/>
                  </a:ext>
                </a:extLst>
              </p:cNvPr>
              <p:cNvSpPr txBox="1"/>
              <p:nvPr/>
            </p:nvSpPr>
            <p:spPr bwMode="auto">
              <a:xfrm>
                <a:off x="1974850" y="2666241"/>
                <a:ext cx="4051300" cy="7762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19">
                <a:extLst>
                  <a:ext uri="{FF2B5EF4-FFF2-40B4-BE49-F238E27FC236}">
                    <a16:creationId xmlns:a16="http://schemas.microsoft.com/office/drawing/2014/main" id="{7563D323-672B-B044-0837-3FC6D2CFF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4850" y="2666241"/>
                <a:ext cx="4051300" cy="7762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9772CB-FF14-A2E7-2A42-A5D8E163F1C8}"/>
                  </a:ext>
                </a:extLst>
              </p:cNvPr>
              <p:cNvSpPr txBox="1"/>
              <p:nvPr/>
            </p:nvSpPr>
            <p:spPr>
              <a:xfrm>
                <a:off x="533400" y="4267200"/>
                <a:ext cx="2647456" cy="83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𝐶𝑉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F9772CB-FF14-A2E7-2A42-A5D8E163F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267200"/>
                <a:ext cx="2647456" cy="8398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B482885-58E1-715A-E9CB-FB0C9CF41D45}"/>
                  </a:ext>
                </a:extLst>
              </p:cNvPr>
              <p:cNvSpPr txBox="1"/>
              <p:nvPr/>
            </p:nvSpPr>
            <p:spPr>
              <a:xfrm>
                <a:off x="3703944" y="4203268"/>
                <a:ext cx="3317447" cy="83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B482885-58E1-715A-E9CB-FB0C9CF41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3944" y="4203268"/>
                <a:ext cx="3317447" cy="83984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863FB7E-55F5-A291-178E-15AA48178221}"/>
                  </a:ext>
                </a:extLst>
              </p:cNvPr>
              <p:cNvSpPr txBox="1"/>
              <p:nvPr/>
            </p:nvSpPr>
            <p:spPr>
              <a:xfrm>
                <a:off x="4001409" y="5498668"/>
                <a:ext cx="3629583" cy="83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863FB7E-55F5-A291-178E-15AA48178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409" y="5498668"/>
                <a:ext cx="3629583" cy="83984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E039CC2-FF0E-6088-BD2C-5D96D02842CE}"/>
                  </a:ext>
                </a:extLst>
              </p:cNvPr>
              <p:cNvSpPr txBox="1"/>
              <p:nvPr/>
            </p:nvSpPr>
            <p:spPr>
              <a:xfrm>
                <a:off x="420009" y="5651068"/>
                <a:ext cx="2833340" cy="83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𝑔𝑒𝑛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E039CC2-FF0E-6088-BD2C-5D96D0284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009" y="5651068"/>
                <a:ext cx="2833340" cy="8398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2" grpId="0"/>
      <p:bldP spid="21" grpId="0"/>
      <p:bldP spid="27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704E9F0-B8BA-B17F-C0F4-2A07E4994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3716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Therefore, for this period of time </a:t>
            </a:r>
            <a:r>
              <a:rPr lang="en-US" altLang="en-US" b="0" dirty="0">
                <a:sym typeface="Symbol" panose="05050102010706020507" pitchFamily="18" charset="2"/>
              </a:rPr>
              <a:t></a:t>
            </a:r>
            <a:r>
              <a:rPr lang="en-US" altLang="en-US" b="0" i="1" dirty="0"/>
              <a:t>t</a:t>
            </a:r>
            <a:r>
              <a:rPr lang="en-US" altLang="en-US" b="0" dirty="0"/>
              <a:t>,  the second law for the transient process is written as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21C2292-6A4D-B7D3-6056-31AC498570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0C86288-8B6B-8E96-1127-6EFFE62344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179AF30-3504-E32E-8885-1381A1D55C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8FE7378-695B-DA02-23EB-6EA5D55192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72B697C-88E2-4D8E-0FB5-FD9930F3AD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3318EDE2-4468-9796-45D9-5637A09BB2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78135F9-D8FE-87A4-2BA2-C5AC708AD5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1B201B1-9847-B634-2A0C-70C8E5DD06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0A4E2C4-D884-44F2-1E7D-4A1AD9EEBA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FE2ED5C-11FB-B0A2-5B2F-66DCB16DB4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21D659B-7A13-B564-B0C1-142A93547F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4F8EB1E-40E4-3F17-0151-11E71BE1B0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B60A749-E6FE-CFC0-1E98-25BF594919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8940CCF-6B78-DAFD-42E1-823CC19BC6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9916D25-74DD-D741-8BC2-550A78B4A4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30C9E11-3DFA-722E-A5A2-CCC9E153D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F351E5-9CF6-6C99-3280-E6A885A81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8C4437A5-3958-33C8-4587-AC0F3F91B5BB}"/>
              </a:ext>
            </a:extLst>
          </p:cNvPr>
          <p:cNvSpPr txBox="1">
            <a:spLocks/>
          </p:cNvSpPr>
          <p:nvPr/>
        </p:nvSpPr>
        <p:spPr>
          <a:xfrm>
            <a:off x="228600" y="381000"/>
            <a:ext cx="7772400" cy="457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Accumulated Impact Transient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1DE32C2-6BB8-B3DA-F1BE-09ABCDAA6FA2}"/>
                  </a:ext>
                </a:extLst>
              </p:cNvPr>
              <p:cNvSpPr txBox="1"/>
              <p:nvPr/>
            </p:nvSpPr>
            <p:spPr>
              <a:xfrm>
                <a:off x="1080169" y="2881387"/>
                <a:ext cx="6844631" cy="852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𝑚𝑠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𝑔𝑒𝑛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1DE32C2-6BB8-B3DA-F1BE-09ABCDAA6F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169" y="2881387"/>
                <a:ext cx="6844631" cy="8524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A8174-F8C4-5C29-B653-0DE396398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D710-EA29-4B7A-3B18-767D254BA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Ecological Negligence by Thermodynamics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ABAA3-CC08-D63B-D6BF-5E19B859E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297" y="1066800"/>
            <a:ext cx="8350393" cy="5502273"/>
          </a:xfrm>
        </p:spPr>
        <p:txBody>
          <a:bodyPr/>
          <a:lstStyle/>
          <a:p>
            <a:r>
              <a:rPr lang="en-IN" sz="2400" dirty="0"/>
              <a:t>The first observation is that all industrial processes occur in the terrestrial atmosphere.</a:t>
            </a:r>
          </a:p>
          <a:p>
            <a:r>
              <a:rPr lang="en-IN" sz="2400" dirty="0"/>
              <a:t>This atmosphere for all practical purposes is an inexhaustible source (or sink) of energy, work, and matter. </a:t>
            </a:r>
          </a:p>
          <a:p>
            <a:r>
              <a:rPr lang="en-IN" sz="2400" dirty="0"/>
              <a:t>The energy of the atmosphere can be increased or decreased by an exchange of heat. </a:t>
            </a:r>
          </a:p>
          <a:p>
            <a:r>
              <a:rPr lang="en-IN" sz="2400" dirty="0"/>
              <a:t>The atmosphere can perform an unlimited amount of work or have an unlimited amount of work performed on it by expanding or contracting volumes against its pressure. </a:t>
            </a:r>
          </a:p>
          <a:p>
            <a:r>
              <a:rPr lang="en-IN" sz="2400" dirty="0"/>
              <a:t>Finally, certain chemical species present in the atmosphere can be withdrawn, and all others can be exhaled into it.</a:t>
            </a:r>
          </a:p>
          <a:p>
            <a:r>
              <a:rPr lang="en-IN" sz="2400" dirty="0"/>
              <a:t>In addition to being inexhaustible, is </a:t>
            </a:r>
            <a:r>
              <a:rPr lang="en-IN" sz="2400" dirty="0" err="1"/>
              <a:t>is</a:t>
            </a:r>
            <a:r>
              <a:rPr lang="en-IN" sz="2400" dirty="0"/>
              <a:t> assumed that energy, work, and matter can be obtained from or dumped into </a:t>
            </a:r>
            <a:r>
              <a:rPr lang="en-IN" sz="2400" i="1" dirty="0">
                <a:solidFill>
                  <a:srgbClr val="FF0000"/>
                </a:solidFill>
              </a:rPr>
              <a:t>the atmosphere at no economic cost</a:t>
            </a:r>
            <a:r>
              <a:rPr lang="en-IN" sz="2400" dirty="0"/>
              <a:t>. </a:t>
            </a:r>
          </a:p>
          <a:p>
            <a:endParaRPr lang="en-US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03546EB-173A-B86E-CCA0-A002761D1E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2486C4C-35D7-77FF-4F55-D323A3EF5F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13742DE-4E67-F3D7-6E42-111B9983F9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37C7A49-DFCB-F561-0674-99AC48C15C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35E3F46-BDEF-CCAF-DE6E-69D62DD973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B3FD57F-453D-3960-41A1-A2F2CD928F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289B374-5CBC-F087-08A1-D7A119B528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4BC412B-0F70-0D90-10A3-7D0CFB5C0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2E3D6E2-D288-CEC5-46F4-2B94B07336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4765FE8-5820-A801-76F5-D54E58C90A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2B8D3B6-2A36-AE31-76C5-E1997AD025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388C3A6-71AE-D54A-EC72-3441784CFD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7E78287-7CF8-46B1-F661-957FCE5AA0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DBCDAA6-9973-A12F-0A42-9B99F1032E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0070577-2CE5-6322-7875-D830DAD3F8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CCB273A-5EA9-FAAD-F346-C5A12C4837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B27D00-1375-2F03-5FBA-DD6D20692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14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5748</TotalTime>
  <Words>677</Words>
  <Application>Microsoft Office PowerPoint</Application>
  <PresentationFormat>On-screen Show (4:3)</PresentationFormat>
  <Paragraphs>81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Blackadder ITC</vt:lpstr>
      <vt:lpstr>Calibri</vt:lpstr>
      <vt:lpstr>Cambria Math</vt:lpstr>
      <vt:lpstr>Cmmi7</vt:lpstr>
      <vt:lpstr>Cmr10</vt:lpstr>
      <vt:lpstr>Script MT Bold</vt:lpstr>
      <vt:lpstr>Symbol</vt:lpstr>
      <vt:lpstr>Times New Roman</vt:lpstr>
      <vt:lpstr>Blank Presentation</vt:lpstr>
      <vt:lpstr>Equation</vt:lpstr>
      <vt:lpstr>Entropy Generation in Industrial Processes</vt:lpstr>
      <vt:lpstr>The Second Law Of Thermodynamics For A Control Volume</vt:lpstr>
      <vt:lpstr>SSSF PROCESS by A CV</vt:lpstr>
      <vt:lpstr>THE SSSF PROCESS</vt:lpstr>
      <vt:lpstr>Industrial Use of Entropy Generation</vt:lpstr>
      <vt:lpstr>A Generalized Model Of A Manufacturing System</vt:lpstr>
      <vt:lpstr>Manufacturing System as a Rate Process</vt:lpstr>
      <vt:lpstr>Auxiliaries (to Manufacturing System) as a Thermodynamic CV</vt:lpstr>
      <vt:lpstr>Power Plant for A Manufacturing System &amp; Material Processing System</vt:lpstr>
      <vt:lpstr>Heat Source for A Manufacturing System &amp; Material Processing System</vt:lpstr>
      <vt:lpstr>Generalized Manufacturing System</vt:lpstr>
      <vt:lpstr>Generalized Manufacturing System</vt:lpstr>
      <vt:lpstr>Generalized Manufacturing System</vt:lpstr>
      <vt:lpstr>Model Equations for Generalized Manufacturing System </vt:lpstr>
      <vt:lpstr>Accumulated Impact of Transient Process</vt:lpstr>
      <vt:lpstr>PowerPoint Presentation</vt:lpstr>
      <vt:lpstr>Ecological Negligence by Thermodynamics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512</cp:revision>
  <cp:lastPrinted>2002-07-26T02:11:33Z</cp:lastPrinted>
  <dcterms:created xsi:type="dcterms:W3CDTF">2002-07-26T01:39:54Z</dcterms:created>
  <dcterms:modified xsi:type="dcterms:W3CDTF">2026-09-24T03:18:47Z</dcterms:modified>
</cp:coreProperties>
</file>