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sldIdLst>
    <p:sldId id="484" r:id="rId2"/>
    <p:sldId id="556" r:id="rId3"/>
    <p:sldId id="557" r:id="rId4"/>
    <p:sldId id="1338" r:id="rId5"/>
    <p:sldId id="558" r:id="rId6"/>
    <p:sldId id="559" r:id="rId7"/>
    <p:sldId id="539" r:id="rId8"/>
    <p:sldId id="542" r:id="rId9"/>
    <p:sldId id="1341" r:id="rId10"/>
    <p:sldId id="1340" r:id="rId11"/>
    <p:sldId id="540" r:id="rId12"/>
    <p:sldId id="543" r:id="rId13"/>
    <p:sldId id="538" r:id="rId14"/>
    <p:sldId id="585" r:id="rId15"/>
    <p:sldId id="586" r:id="rId16"/>
    <p:sldId id="567" r:id="rId17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3366FF"/>
    <a:srgbClr val="FF9900"/>
    <a:srgbClr val="000099"/>
    <a:srgbClr val="FFCC00"/>
    <a:srgbClr val="FEF8CE"/>
    <a:srgbClr val="FFCCFF"/>
    <a:srgbClr val="F8C778"/>
    <a:srgbClr val="FFCC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734" autoAdjust="0"/>
    <p:restoredTop sz="92336" autoAdjust="0"/>
  </p:normalViewPr>
  <p:slideViewPr>
    <p:cSldViewPr>
      <p:cViewPr varScale="1">
        <p:scale>
          <a:sx n="68" d="100"/>
          <a:sy n="68" d="100"/>
        </p:scale>
        <p:origin x="127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4-12T10:29:11.65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4-11T10:22:43.74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4-10T10:08:56.06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8127,'0'0'4515,"0"0"129,0 0-903,0 0-5418,0 0-1032,0 0-1161,0 0-387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03:13:13.7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16583 13617 204 0,'-3'-5'-129'0,"1"0"69"0,2 0 94 0,-3 1 3 0,3-1 30 0,0 5-29 0,0 0 16 0,0-1-23 0,0 0-8 0,0 0 21 16,0 0-15-16,0 0 19 16,0 0 1-16,0 0-11 0,0-1 10 0,10-27-12 15,-9 26-3-15,-1-1-6 0,1-1-4 0,-9-1 2 16,8 2-8-16,0 4-2 0,0 0 2 0,0 0-3 0,-1-8-14 16,1 8 8-16,0 0-12 0,0 0 11 0,0 0-1 15,0 0-4-15,0 0 2 0,-7-3-5 0,2 7-8 0,2-2 20 16,3-2-4-16,0 0 13 0,-7 7 13 0,3-4-14 15,-3 1 14-15,2-1-16 0,1 2-6 0,-1 2 20 16,2 0-15-16,-8-1 18 0,5 3-10 0,-4-1-7 0,1-1 6 16,4 0-9-16,-4 1-12 0,1 1 12 0,2 2-14 15,-1 0 15-15,0 1-5 16,2 0-11-16,-3 2 9 0,1-1-11 0,-1 1-1 0,-1 0 12 0,5 1-10 0,-3 0 12 16,2-1 0-16,1 2 3 15,-1-2 8-15,-2 0-7 0,1 0-11 0,0 2 18 0,2 3-17 16,-1 0 18-16,3 3-15 0,0-1 7 15,2-4-2-15,1 1 2 0,1 0-8 0,2-1-5 16,-3 1 5-16,3 2-5 0,0-1 3 0,-1-1-1 16,3 0-3-16,2-1 1 0,-4-1-7 0,4 2 12 15,0-1-6-15,0-2 8 0,1-3 7 0,2 1-10 16,-2-2 9-16,0 0-12 0,3 1-10 0,1-2 16 16,-2 2-14-16,6-5 16 0,-6 3-5 0,-1 1-2 15,1-1 5-15,-3 3-7 0,4 1 4 0,-4 0 0 16,3 5-5-16,-4 2 2 0,1-5 10 0,-3 0-14 15,-2-2 10-15,3-6-14 0,-6 0 2 0,5 1-7 0,2-1-11 16,2 0 3-16,1 0-18 0,-3-3-51 0,-4-1-14 16,-3-4-22-1,0 0-95-15</inkml:trace>
  <inkml:trace contextRef="#ctx0" brushRef="#br0" timeOffset="600.12">16852 13699 355 0,'0'-4'26'0,"0"1"31"0,1-1-24 0,0 2 24 0,-1-1-43 0,0 3 0 0,0 0 1 0,0 0-5 0,0 0-22 0,0 0 20 0,0 0-14 15,0 0 19-15,0 0 6 0,0 0 5 0,0 0 17 0,2 0-13 16,-2 0-4-16,0 0 12 0,0 0-23 0,0 0 21 16,0 0-16-16,0 0 3 0,0 1 8 0,-4 15-6 15,2-9-14-15,1 3 13 0,-2 0-17 0,-2 1 15 16,2 0-4-16,-1-1-3 0,2 3 12 0,-1 2-13 16,-1-2-12-16,3 4 14 0,-3 1-16 0,3-2 18 15,-2 5-2-15,0-5-4 0,1 4 11 0,-1 1-13 16,2-1-7-16,-3 4 17 0,1-4-1 0,3-2 8 0,-5 4-6 15,3-1-5-15,1-1-2 0,0 2 2 0,-3-5 1 16,3 2 1-16,-1 0 0 0,2-2 2 0,0-2-3 16,1-3-4-16,1-2-1 0,-2-2-1 0,4-1-5 0,-3 1 6 15,1-2-2-15,4 1 4 0,-4-3 6 0,4-1-1 16,-6-3 1-16,8 1-1 0,-3 0 3 0,1-2-7 16,1 0 1-16,0-4-2 0,1-1 8 0,0 0-13 15,0-2 4-15,-2 3-10 0,2 0-11 0,-1-5-1 16,0 2-15-16,-1-4 6 0,1-1-34 0,-2 0-23 15,1-1-16-15,0 1-3 0,1 0-45 0,-3 1-24 16,1-2-27-16,-1 3 3 0,0-1-35 0</inkml:trace>
  <inkml:trace contextRef="#ctx0" brushRef="#br0" timeOffset="833.08">16832 14019 193 0,'-8'-5'64'15,"1"2"109"-15,0 2-99 0,2 1-24 0,2 2-17 0,3-2 5 16,0 0-23-16,-1 0-4 0,0 0 0 0,1 1-3 16,-1 0-13-16,1 0 18 0,0 0-8 0,-2 0 17 0,2 0 19 15,0 0 11-15,-5 12 12 0,13-14-9 0,-4 0-11 16,3 1-11-16,1-2-12 0,0-3 6 0,1 2-9 0,1-2-11 16,1 2 7-16,3 0-9 0,-2-1-4 0,3 1 6 15,-3-1-18-15,1-3 11 0,0 7-46 0,-1-3-66 16,2 0-51-16,1 5-9 0,-2-7-188 0</inkml:trace>
  <inkml:trace contextRef="#ctx0" brushRef="#br0" timeOffset="1287.33">16938 13598 102 0,'0'-3'142'0,"-3"0"-47"0,0 0-25 0,1 3 9 0,2 0-28 16,0 0 3-16,0 0-16 0,0 0 12 0,0 0-10 0,0 0-11 15,0 0 11-15,0 0-13 0,0 0 3 0,1 0 3 16,-1 0-9-16,18-7 8 16,-14 7-1-16,1 0-6 0,1 2 10 15,-3-1-12-15,8 4-20 0,-4-2 17 0,2 0-19 0,1 2 19 16,-5-1-10-16,3 1 0 0,-1 1 1 0,10-2-4 16,-10 4-11-16,5 0 7 0,-4 1-2 0,-10 2 6 15,7-2-3-15,3 2-2 0,-5 0 7 0,2 3-7 16,6-1-16-16,-5 2 31 0,2-1-21 0,4 0 26 0,-7 2-14 0,2-2 10 15,2 2 3-15,-6 2-3 0,3 1-17 0,-6 2 20 0,1 4-11 16,0-3 14-16,-3 3-12 0,2 3-4 16,-8-3 0-16,-5 4-2 0,8 0 0 0,-2 4 5 15,-1 0 2-15,2 1 1 0,-5-3-4 16,-5-5 2-16,6 0 3 0,-12 1 0 16,15 1 6-16,-2 2-12 0,4 0-11 0,3-6-6 0,-14 2-85 0,3 0-274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5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7" Type="http://schemas.openxmlformats.org/officeDocument/2006/relationships/image" Target="../media/image64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66.png"/><Relationship Id="rId7" Type="http://schemas.openxmlformats.org/officeDocument/2006/relationships/image" Target="../media/image180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0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CC021FD4-2FD5-4F37-59D6-5985EE7F4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FA1155C-2E96-55C6-F5FE-3DF92C7626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533400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Irreversible Process &amp; Entropy Generation</a:t>
            </a:r>
            <a:endParaRPr lang="en-US" altLang="en-US" sz="2800" b="1" dirty="0"/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BF0ECD2D-8F19-46AC-035C-DDBF42D103C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657600"/>
            <a:ext cx="6400800" cy="1447800"/>
          </a:xfrm>
          <a:noFill/>
        </p:spPr>
        <p:txBody>
          <a:bodyPr/>
          <a:lstStyle/>
          <a:p>
            <a:pPr eaLnBrk="1" hangingPunct="1"/>
            <a:r>
              <a:rPr lang="en-US" altLang="en-US" sz="18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800" b="1" dirty="0">
                <a:latin typeface="Script MT Bold" panose="03040602040607080904" pitchFamily="66" charset="0"/>
              </a:rPr>
              <a:t>Professor</a:t>
            </a:r>
            <a:endParaRPr lang="en-US" altLang="en-US" sz="1800" i="1" dirty="0"/>
          </a:p>
          <a:p>
            <a:pPr eaLnBrk="1" hangingPunct="1"/>
            <a:r>
              <a:rPr lang="en-US" altLang="en-US" sz="1800" i="1" dirty="0"/>
              <a:t>Mechanical Engineering Department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E7BDC530-AFF8-B085-AF10-2AA8E1322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1031" name="Group 7">
            <a:extLst>
              <a:ext uri="{FF2B5EF4-FFF2-40B4-BE49-F238E27FC236}">
                <a16:creationId xmlns:a16="http://schemas.microsoft.com/office/drawing/2014/main" id="{37F1F4AE-8859-AD45-16C5-AB750A55351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88C754C0-EE8A-A4E9-3F98-7E9121B36C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1978983-3A19-8100-72D8-62F5BB9D2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FEEB1C0F-37A1-E012-236D-C0E872DB22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22632078-1C4E-248C-A8DB-4526125678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925F75FB-9B27-56EE-3B75-E172C5E018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211C4D6D-3ED1-D7EB-7D6A-3384980D94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05966BEA-46EE-90A4-A863-937D509133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624EA373-AC61-1BD9-C974-716428E218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86F549A9-940D-9E77-5E4F-A6766FEA5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C3A1EB46-C3D1-60DA-3E55-74462E4D5C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191CB89-D0D1-293D-88D4-020592037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1CAE907F-8929-9EBC-D39D-2EBC981CC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16C4F6DC-A16D-2F9A-5DD8-EA133D0C8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p:sp>
        <p:nvSpPr>
          <p:cNvPr id="21" name="Text Box 4">
            <a:extLst>
              <a:ext uri="{FF2B5EF4-FFF2-40B4-BE49-F238E27FC236}">
                <a16:creationId xmlns:a16="http://schemas.microsoft.com/office/drawing/2014/main" id="{56BC820A-9D63-B1F7-14EE-7E05E50D0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572125"/>
            <a:ext cx="914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rgbClr val="FF9933"/>
                </a:solidFill>
                <a:latin typeface="Blackadder ITC" panose="04020505051007020D02" pitchFamily="82" charset="0"/>
              </a:rPr>
              <a:t>A Measure of Incapability &amp; Irreversibility !!!!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70953207-9929-F723-6DDA-868D7576F8C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70953207-9929-F723-6DDA-868D7576F8C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">
            <a:extLst>
              <a:ext uri="{FF2B5EF4-FFF2-40B4-BE49-F238E27FC236}">
                <a16:creationId xmlns:a16="http://schemas.microsoft.com/office/drawing/2014/main" id="{EC5783A7-F9A7-EA70-A773-9E856C491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2800"/>
              <a:t>ENTROPY GENERATION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E71CB9-DB88-427E-CC2D-E52D3501CC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1600200"/>
          </a:xfrm>
        </p:spPr>
        <p:txBody>
          <a:bodyPr/>
          <a:lstStyle/>
          <a:p>
            <a:r>
              <a:rPr lang="en-US" altLang="en-US" sz="2400" dirty="0"/>
              <a:t>The entropy change for an irreversible process is larger than the change in a reversible process for the same </a:t>
            </a:r>
            <a:r>
              <a:rPr lang="en-US" altLang="en-US" sz="2400" dirty="0" err="1">
                <a:latin typeface="Symbol" panose="05050102010706020507" pitchFamily="18" charset="2"/>
              </a:rPr>
              <a:t>d</a:t>
            </a:r>
            <a:r>
              <a:rPr lang="en-US" altLang="en-US" sz="2400" i="1" dirty="0" err="1"/>
              <a:t>Q</a:t>
            </a:r>
            <a:r>
              <a:rPr lang="en-US" altLang="en-US" sz="2400" i="1" dirty="0"/>
              <a:t> and T.</a:t>
            </a:r>
          </a:p>
          <a:p>
            <a:r>
              <a:rPr lang="en-US" altLang="en-US" sz="2400" dirty="0"/>
              <a:t>This can be written out in a common form as an equality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5173925-46D1-85DC-56D4-87BE559D6D9B}"/>
              </a:ext>
            </a:extLst>
          </p:cNvPr>
          <p:cNvSpPr txBox="1">
            <a:spLocks/>
          </p:cNvSpPr>
          <p:nvPr/>
        </p:nvSpPr>
        <p:spPr bwMode="auto">
          <a:xfrm>
            <a:off x="648878" y="4105909"/>
            <a:ext cx="8229600" cy="2142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b="0" dirty="0"/>
              <a:t> </a:t>
            </a:r>
            <a:r>
              <a:rPr lang="en-US" b="0" dirty="0" err="1">
                <a:latin typeface="Symbol" pitchFamily="18" charset="2"/>
              </a:rPr>
              <a:t>d</a:t>
            </a:r>
            <a:r>
              <a:rPr lang="en-US" b="0" i="1" dirty="0" err="1"/>
              <a:t>S</a:t>
            </a:r>
            <a:r>
              <a:rPr lang="en-US" b="0" i="1" baseline="-25000" dirty="0" err="1"/>
              <a:t>gen</a:t>
            </a:r>
            <a:r>
              <a:rPr lang="en-US" b="0" i="1" dirty="0"/>
              <a:t>, is the entropy generation in the process due to </a:t>
            </a:r>
            <a:r>
              <a:rPr lang="en-US" b="0" i="1" dirty="0" err="1"/>
              <a:t>irreversibilities</a:t>
            </a:r>
            <a:r>
              <a:rPr lang="en-US" b="0" i="1" dirty="0"/>
              <a:t> </a:t>
            </a:r>
            <a:r>
              <a:rPr lang="en-US" b="0" dirty="0"/>
              <a:t>occurring inside a control mass.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b="0" kern="0" dirty="0">
                <a:latin typeface="+mn-lt"/>
              </a:rPr>
              <a:t> </a:t>
            </a:r>
            <a:r>
              <a:rPr lang="en-US" b="0" dirty="0"/>
              <a:t>This internal generation can be caused by the processes such as friction, unrestrained expansions, and the internal transfer of energy (redistribution) over a finite temperature difference.</a:t>
            </a:r>
            <a:endParaRPr lang="en-US" b="0" kern="0" dirty="0">
              <a:latin typeface="+mn-lt"/>
            </a:endParaRP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E0D2BEE6-34E6-7D00-B463-B539346A57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89360F0-D155-29CF-33B8-89F51F001B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3FE23A4-CEC9-3F8C-B00A-D159A6BAE3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A80F453-C7F5-E701-EAE9-24B1BF9ADB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4B04D0E-034C-5D6A-CE89-35352E1598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4FBC3BC-D681-1DAA-6E96-63A88DD467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89A5884-F796-99E8-9D15-06963A24A8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2465FD7-7ACB-49DB-7FDF-F3668ED62F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AA41520-E5CB-D4FC-3516-AB7E619BA4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7C57941-ABC0-E962-850F-46CDC4855C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8068997-D210-1310-C1A6-427C4F6639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CD2310C-48F7-801C-4068-EDDB79C4CF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0F7942F-F952-2C32-9B4D-E159AEEF53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CA99B62-05D9-964B-D0A1-B280CBD757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82E77D5-AA7D-008D-9A93-59F19FF50B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69917FD-079D-2469-F764-57BCA583D5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EA3E443-3CDF-C1EE-A726-381E1AB797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F32BAA3-BE1C-456E-52A2-BB32E80B0A5C}"/>
                  </a:ext>
                </a:extLst>
              </p:cNvPr>
              <p:cNvSpPr txBox="1"/>
              <p:nvPr/>
            </p:nvSpPr>
            <p:spPr>
              <a:xfrm>
                <a:off x="2967078" y="2861268"/>
                <a:ext cx="3236831" cy="7920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F32BAA3-BE1C-456E-52A2-BB32E80B0A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7078" y="2861268"/>
                <a:ext cx="3236831" cy="7920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882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uiExpand="1" build="p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4" name="Title 1">
            <a:extLst>
              <a:ext uri="{FF2B5EF4-FFF2-40B4-BE49-F238E27FC236}">
                <a16:creationId xmlns:a16="http://schemas.microsoft.com/office/drawing/2014/main" id="{06765C1B-B9F2-76E5-4C00-2443220AC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5" y="158685"/>
            <a:ext cx="7772400" cy="1143000"/>
          </a:xfrm>
        </p:spPr>
        <p:txBody>
          <a:bodyPr/>
          <a:lstStyle/>
          <a:p>
            <a:r>
              <a:rPr lang="en-US" altLang="en-US" sz="2800" dirty="0"/>
              <a:t>Heat Transfer in an Irreversible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902F6-81D2-9A1C-2894-BABC7790F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676" y="1803465"/>
            <a:ext cx="7772400" cy="914400"/>
          </a:xfrm>
        </p:spPr>
        <p:txBody>
          <a:bodyPr/>
          <a:lstStyle/>
          <a:p>
            <a:r>
              <a:rPr lang="en-US" altLang="en-US" sz="2400" dirty="0"/>
              <a:t>For an irreversible process with a nonzero entropy generation, the heat transfer from above equation becomes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90FEF4-9435-D7D3-C55A-A497C411C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3105181"/>
            <a:ext cx="84296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b="0" dirty="0"/>
              <a:t>Heat transfer in an irreversible process is smaller than that for the reversible case for the same change of state, </a:t>
            </a:r>
            <a:r>
              <a:rPr lang="en-US" altLang="en-US" b="0" i="1" dirty="0" err="1"/>
              <a:t>dS</a:t>
            </a:r>
            <a:r>
              <a:rPr lang="en-US" altLang="en-US" b="0" i="1" dirty="0"/>
              <a:t>.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b="0" i="1" dirty="0"/>
              <a:t> </a:t>
            </a:r>
            <a:r>
              <a:rPr lang="en-US" altLang="en-US" b="0" dirty="0"/>
              <a:t>For the irreversible process, the work is no longer equal to </a:t>
            </a:r>
            <a:r>
              <a:rPr lang="en-US" altLang="en-US" b="0" i="1" dirty="0" err="1"/>
              <a:t>pdV</a:t>
            </a:r>
            <a:r>
              <a:rPr lang="en-US" altLang="en-US" b="0" i="1" dirty="0"/>
              <a:t> or -</a:t>
            </a:r>
            <a:r>
              <a:rPr lang="en-US" altLang="en-US" b="0" i="1" dirty="0" err="1"/>
              <a:t>Vdp</a:t>
            </a:r>
            <a:r>
              <a:rPr lang="en-US" altLang="en-US" b="0" i="1" dirty="0"/>
              <a:t> but is </a:t>
            </a:r>
            <a:r>
              <a:rPr lang="en-US" altLang="en-US" b="0" dirty="0"/>
              <a:t>smaller.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80DADB9-85A5-D2E5-101A-48A2C0A651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47F5B52-E993-165D-2199-71622A31EC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441B8A2-2021-4814-138F-46C9A8616E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65D82FF-3658-93A7-93BE-BD3590CD34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C8CB499-C26C-30E1-7AD2-6DD009C1A7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DCFAD122-829F-3009-6E81-D2A7F58444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404B6FD-E821-20A8-9281-7AA79D0730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90C6FE2-413C-0E02-A349-B926FE1BCB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E94CD4B-3AF3-FC0D-F6EB-39613F4412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299A95D-8BDA-863E-4A8D-692F0F7807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3BAC218-C693-4700-2B35-F127B51790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EB7AF0C-73F7-AD45-3628-8C494F9884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C82C349-21BE-F149-BF9C-2413CE34C8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CCCAEA6-62DB-3901-35A2-C4F6710373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22201F5-BABE-DA8C-4253-C15716816C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EB39B211-D5DF-893E-7D79-CB8F9F5F4D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B7134CA-A6CF-9B18-A277-066E3CA16F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68F63E8-4F6A-6536-AF88-036890134F31}"/>
                  </a:ext>
                </a:extLst>
              </p:cNvPr>
              <p:cNvSpPr txBox="1"/>
              <p:nvPr/>
            </p:nvSpPr>
            <p:spPr>
              <a:xfrm>
                <a:off x="2940131" y="1143393"/>
                <a:ext cx="3236831" cy="815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𝑖𝑟𝑟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68F63E8-4F6A-6536-AF88-036890134F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0131" y="1143393"/>
                <a:ext cx="3236831" cy="8156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ED2F7C-BA4F-9FB4-8455-E72528F32F9D}"/>
                  </a:ext>
                </a:extLst>
              </p:cNvPr>
              <p:cNvSpPr txBox="1"/>
              <p:nvPr/>
            </p:nvSpPr>
            <p:spPr>
              <a:xfrm>
                <a:off x="2988460" y="2627597"/>
                <a:ext cx="3236831" cy="4917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ED2F7C-BA4F-9FB4-8455-E72528F32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8460" y="2627597"/>
                <a:ext cx="3236831" cy="491738"/>
              </a:xfrm>
              <a:prstGeom prst="rect">
                <a:avLst/>
              </a:prstGeom>
              <a:blipFill>
                <a:blip r:embed="rId4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627" name="Picture 3">
            <a:extLst>
              <a:ext uri="{FF2B5EF4-FFF2-40B4-BE49-F238E27FC236}">
                <a16:creationId xmlns:a16="http://schemas.microsoft.com/office/drawing/2014/main" id="{B70A072F-6396-E5D7-83C2-288D9D023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537" y="4857899"/>
            <a:ext cx="36480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id="{BEF0B34B-7BD8-47BE-55C8-C43D48C1E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87" y="4803359"/>
            <a:ext cx="38195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7D1E6B3-BCC3-3D24-DCFE-69BFA35D5FD7}"/>
              </a:ext>
            </a:extLst>
          </p:cNvPr>
          <p:cNvSpPr txBox="1"/>
          <p:nvPr/>
        </p:nvSpPr>
        <p:spPr>
          <a:xfrm>
            <a:off x="1015349" y="4548856"/>
            <a:ext cx="2517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Reversible Process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BBA01A-9BD8-63C8-D09A-A1A3346BF9D3}"/>
              </a:ext>
            </a:extLst>
          </p:cNvPr>
          <p:cNvSpPr txBox="1"/>
          <p:nvPr/>
        </p:nvSpPr>
        <p:spPr>
          <a:xfrm>
            <a:off x="5007621" y="4608225"/>
            <a:ext cx="2619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Irreversible Process</a:t>
            </a:r>
          </a:p>
        </p:txBody>
      </p:sp>
    </p:spTree>
    <p:extLst>
      <p:ext uri="{BB962C8B-B14F-4D97-AF65-F5344CB8AC3E}">
        <p14:creationId xmlns:p14="http://schemas.microsoft.com/office/powerpoint/2010/main" val="215485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  <p:bldP spid="22" grpId="0"/>
      <p:bldP spid="24" grpId="0"/>
      <p:bldP spid="21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42E71-7FED-18CD-345B-D49FFC625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itle 1">
            <a:extLst>
              <a:ext uri="{FF2B5EF4-FFF2-40B4-BE49-F238E27FC236}">
                <a16:creationId xmlns:a16="http://schemas.microsoft.com/office/drawing/2014/main" id="{496D9489-22BF-2574-9146-7957B9A5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93856"/>
            <a:ext cx="6497260" cy="1143000"/>
          </a:xfrm>
        </p:spPr>
        <p:txBody>
          <a:bodyPr/>
          <a:lstStyle/>
          <a:p>
            <a:r>
              <a:rPr lang="en-US" altLang="en-US" sz="2800" dirty="0"/>
              <a:t>Work Transfer During an Irreversible Process by A Control Mass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17940EC-4A8C-95A9-E4F9-BE50CDC5FAD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9CEAA4FC-3F5E-29F2-B392-4E2AEC3EE4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98412EAB-04EF-7F60-AF4B-D8F77E2559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47F4571-1A78-4B5E-5A27-ED99CFBFC0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3CC5488-AB16-68E6-E6E4-DE7B0C3F73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9AFDC06-9E63-58E5-A42F-BCE2B81B58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67CECCF-B893-EEE1-3B8F-6821F1A511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90B3EDF-FC34-CA75-1EF2-E41612E794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92F4E3D-D443-F80E-5257-3F7E742235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D3CAACF-DE3C-CA81-1AA9-07A2AF362D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C5C635B-CB1B-9597-EC48-EE89EB45F5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89E3A1E-86B0-A4F7-A1F4-72DD4EB3EA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1EFD553-8A1F-E3D6-12E5-FA66443108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7B4338B-4120-561C-240A-999F5FE363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987D1FF-D476-B62D-3FA2-13AA209CEC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90C9AA4-9F94-C636-404A-28AC6FF60B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B8EC08F-1CAF-B59A-6BA9-0B758F3830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E333A62-CAB9-630B-BFE4-35034859F771}"/>
                  </a:ext>
                </a:extLst>
              </p:cNvPr>
              <p:cNvSpPr txBox="1"/>
              <p:nvPr/>
            </p:nvSpPr>
            <p:spPr>
              <a:xfrm>
                <a:off x="877969" y="2436669"/>
                <a:ext cx="323683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E333A62-CAB9-630B-BFE4-35034859F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969" y="2436669"/>
                <a:ext cx="3236831" cy="461665"/>
              </a:xfrm>
              <a:prstGeom prst="rect">
                <a:avLst/>
              </a:prstGeom>
              <a:blipFill>
                <a:blip r:embed="rId3"/>
                <a:stretch>
                  <a:fillRect b="-14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29DA3F7-C25E-BADB-C474-109D30CDB97E}"/>
                  </a:ext>
                </a:extLst>
              </p:cNvPr>
              <p:cNvSpPr txBox="1"/>
              <p:nvPr/>
            </p:nvSpPr>
            <p:spPr>
              <a:xfrm>
                <a:off x="954169" y="3496501"/>
                <a:ext cx="3236831" cy="4917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29DA3F7-C25E-BADB-C474-109D30CDB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169" y="3496501"/>
                <a:ext cx="3236831" cy="491738"/>
              </a:xfrm>
              <a:prstGeom prst="rect">
                <a:avLst/>
              </a:prstGeom>
              <a:blipFill>
                <a:blip r:embed="rId4"/>
                <a:stretch>
                  <a:fillRect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FCA55B8-05B8-D890-2ACD-9AC4D7B25F28}"/>
                  </a:ext>
                </a:extLst>
              </p:cNvPr>
              <p:cNvSpPr txBox="1"/>
              <p:nvPr/>
            </p:nvSpPr>
            <p:spPr>
              <a:xfrm>
                <a:off x="801769" y="4110335"/>
                <a:ext cx="323683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FCA55B8-05B8-D890-2ACD-9AC4D7B25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69" y="4110335"/>
                <a:ext cx="3236831" cy="461665"/>
              </a:xfrm>
              <a:prstGeom prst="rect">
                <a:avLst/>
              </a:prstGeom>
              <a:blipFill>
                <a:blip r:embed="rId5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C2246EC-8532-1F53-8F21-A2D68EC9DEF5}"/>
                  </a:ext>
                </a:extLst>
              </p:cNvPr>
              <p:cNvSpPr txBox="1"/>
              <p:nvPr/>
            </p:nvSpPr>
            <p:spPr>
              <a:xfrm>
                <a:off x="5032152" y="2667000"/>
                <a:ext cx="323683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𝑟𝑒𝑣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𝑝𝑑𝑉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C2246EC-8532-1F53-8F21-A2D68EC9D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2152" y="2667000"/>
                <a:ext cx="3236831" cy="461665"/>
              </a:xfrm>
              <a:prstGeom prst="rect">
                <a:avLst/>
              </a:prstGeom>
              <a:blipFill>
                <a:blip r:embed="rId6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BF5AA7C-B967-6E5D-49AE-F9705DC351EF}"/>
                  </a:ext>
                </a:extLst>
              </p:cNvPr>
              <p:cNvSpPr txBox="1"/>
              <p:nvPr/>
            </p:nvSpPr>
            <p:spPr>
              <a:xfrm>
                <a:off x="5068969" y="3581400"/>
                <a:ext cx="323683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𝑝𝑑𝑉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BF5AA7C-B967-6E5D-49AE-F9705DC35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969" y="3581400"/>
                <a:ext cx="3236831" cy="461665"/>
              </a:xfrm>
              <a:prstGeom prst="rect">
                <a:avLst/>
              </a:prstGeom>
              <a:blipFill>
                <a:blip r:embed="rId7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C632603-84A5-1EC2-62AA-1546888FE333}"/>
                  </a:ext>
                </a:extLst>
              </p:cNvPr>
              <p:cNvSpPr txBox="1"/>
              <p:nvPr/>
            </p:nvSpPr>
            <p:spPr>
              <a:xfrm>
                <a:off x="2473256" y="5108876"/>
                <a:ext cx="550900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𝑇𝑑𝑆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𝑝𝑑𝑉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C632603-84A5-1EC2-62AA-1546888FE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256" y="5108876"/>
                <a:ext cx="5509001" cy="461665"/>
              </a:xfrm>
              <a:prstGeom prst="rect">
                <a:avLst/>
              </a:prstGeom>
              <a:blipFill>
                <a:blip r:embed="rId8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568B26-F001-EA7C-B036-C71AD4A681E8}"/>
                  </a:ext>
                </a:extLst>
              </p:cNvPr>
              <p:cNvSpPr txBox="1"/>
              <p:nvPr/>
            </p:nvSpPr>
            <p:spPr>
              <a:xfrm>
                <a:off x="2466972" y="5686286"/>
                <a:ext cx="5915028" cy="4917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𝑝𝑑𝑉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568B26-F001-EA7C-B036-C71AD4A68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972" y="5686286"/>
                <a:ext cx="5915028" cy="491738"/>
              </a:xfrm>
              <a:prstGeom prst="rect">
                <a:avLst/>
              </a:prstGeom>
              <a:blipFill>
                <a:blip r:embed="rId9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DA86C45-D03B-050D-A4D4-FCBC03F378C8}"/>
                  </a:ext>
                </a:extLst>
              </p:cNvPr>
              <p:cNvSpPr txBox="1"/>
              <p:nvPr/>
            </p:nvSpPr>
            <p:spPr>
              <a:xfrm>
                <a:off x="2860368" y="6213862"/>
                <a:ext cx="4565896" cy="4917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𝑝𝑑𝑉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DA86C45-D03B-050D-A4D4-FCBC03F37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0368" y="6213862"/>
                <a:ext cx="4565896" cy="491738"/>
              </a:xfrm>
              <a:prstGeom prst="rect">
                <a:avLst/>
              </a:prstGeom>
              <a:blipFill>
                <a:blip r:embed="rId10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7A0F1778-E915-9300-A362-A075D646E82D}"/>
              </a:ext>
            </a:extLst>
          </p:cNvPr>
          <p:cNvSpPr txBox="1"/>
          <p:nvPr/>
        </p:nvSpPr>
        <p:spPr>
          <a:xfrm>
            <a:off x="457201" y="1066800"/>
            <a:ext cx="510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 law for an infinitesimal process executed by a control mass is expressed as: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DA2460-43EA-FAB0-717C-00DA7E70CC6D}"/>
              </a:ext>
            </a:extLst>
          </p:cNvPr>
          <p:cNvSpPr txBox="1"/>
          <p:nvPr/>
        </p:nvSpPr>
        <p:spPr>
          <a:xfrm>
            <a:off x="1030369" y="3046269"/>
            <a:ext cx="2611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 per second law: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5E7D2D-D0EB-0E7A-0CE7-164F8CCEE28A}"/>
              </a:ext>
            </a:extLst>
          </p:cNvPr>
          <p:cNvSpPr txBox="1"/>
          <p:nvPr/>
        </p:nvSpPr>
        <p:spPr>
          <a:xfrm>
            <a:off x="1098351" y="1905000"/>
            <a:ext cx="2294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Irreversible </a:t>
            </a:r>
            <a:r>
              <a:rPr lang="en-US" dirty="0" err="1">
                <a:solidFill>
                  <a:srgbClr val="FF0000"/>
                </a:solidFill>
              </a:rPr>
              <a:t>CoS</a:t>
            </a:r>
            <a:r>
              <a:rPr lang="en-US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AEE94D-D97C-89A5-0379-16891DBFBF70}"/>
              </a:ext>
            </a:extLst>
          </p:cNvPr>
          <p:cNvSpPr txBox="1"/>
          <p:nvPr/>
        </p:nvSpPr>
        <p:spPr>
          <a:xfrm>
            <a:off x="5478182" y="1981200"/>
            <a:ext cx="2191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Reversible </a:t>
            </a:r>
            <a:r>
              <a:rPr lang="en-US" dirty="0" err="1">
                <a:solidFill>
                  <a:srgbClr val="00B050"/>
                </a:solidFill>
              </a:rPr>
              <a:t>CoS</a:t>
            </a:r>
            <a:r>
              <a:rPr lang="en-US" dirty="0">
                <a:solidFill>
                  <a:srgbClr val="00B050"/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FF2C623-5E8C-7F91-FBC4-7A06EF5F5089}"/>
                  </a:ext>
                </a:extLst>
              </p:cNvPr>
              <p:cNvSpPr txBox="1"/>
              <p:nvPr/>
            </p:nvSpPr>
            <p:spPr>
              <a:xfrm>
                <a:off x="4953000" y="4186535"/>
                <a:ext cx="323683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𝑝𝑑𝑉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FF2C623-5E8C-7F91-FBC4-7A06EF5F5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186535"/>
                <a:ext cx="3236831" cy="461665"/>
              </a:xfrm>
              <a:prstGeom prst="rect">
                <a:avLst/>
              </a:prstGeom>
              <a:blipFill>
                <a:blip r:embed="rId11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E7FE7B22-1894-4EA8-E718-FDB41656E704}"/>
              </a:ext>
            </a:extLst>
          </p:cNvPr>
          <p:cNvSpPr txBox="1"/>
          <p:nvPr/>
        </p:nvSpPr>
        <p:spPr>
          <a:xfrm>
            <a:off x="609600" y="4648200"/>
            <a:ext cx="4822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dU</a:t>
            </a:r>
            <a:r>
              <a:rPr lang="en-US" dirty="0"/>
              <a:t> must be same for same end states:</a:t>
            </a:r>
          </a:p>
        </p:txBody>
      </p:sp>
    </p:spTree>
    <p:extLst>
      <p:ext uri="{BB962C8B-B14F-4D97-AF65-F5344CB8AC3E}">
        <p14:creationId xmlns:p14="http://schemas.microsoft.com/office/powerpoint/2010/main" val="103452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8" grpId="0"/>
      <p:bldP spid="30" grpId="0"/>
      <p:bldP spid="32" grpId="0"/>
      <p:bldP spid="34" grpId="0"/>
      <p:bldP spid="36" grpId="0"/>
      <p:bldP spid="40" grpId="0"/>
      <p:bldP spid="3" grpId="0"/>
      <p:bldP spid="7" grpId="0"/>
      <p:bldP spid="22" grpId="0"/>
      <p:bldP spid="25" grpId="0"/>
      <p:bldP spid="27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itle 1">
            <a:extLst>
              <a:ext uri="{FF2B5EF4-FFF2-40B4-BE49-F238E27FC236}">
                <a16:creationId xmlns:a16="http://schemas.microsoft.com/office/drawing/2014/main" id="{2EFD3300-1375-6A86-6F4E-2C003139B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93856"/>
            <a:ext cx="6497260" cy="1143000"/>
          </a:xfrm>
        </p:spPr>
        <p:txBody>
          <a:bodyPr/>
          <a:lstStyle/>
          <a:p>
            <a:r>
              <a:rPr lang="en-US" altLang="en-US" sz="2800" dirty="0"/>
              <a:t>Work Transfer During an Irreversible Process by A Control Mass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229CC1-A62B-1A8C-13F9-0816C062E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0"/>
            <a:ext cx="815339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b="0" dirty="0"/>
              <a:t>The work during an irreversible process is reduced by an amount proportional to the entropy generation.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endParaRPr lang="en-US" altLang="en-US" b="0" dirty="0"/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b="0" dirty="0"/>
              <a:t>For this reason, the term </a:t>
            </a:r>
            <a:r>
              <a:rPr lang="en-US" altLang="en-US" i="1" dirty="0" err="1"/>
              <a:t>T</a:t>
            </a:r>
            <a:r>
              <a:rPr lang="en-US" altLang="en-US" i="1" dirty="0" err="1">
                <a:latin typeface="Symbol" panose="05050102010706020507" pitchFamily="18" charset="2"/>
              </a:rPr>
              <a:t>d</a:t>
            </a:r>
            <a:r>
              <a:rPr lang="en-US" altLang="en-US" i="1" dirty="0" err="1"/>
              <a:t>S</a:t>
            </a:r>
            <a:r>
              <a:rPr lang="en-US" altLang="en-US" i="1" baseline="-25000" dirty="0" err="1"/>
              <a:t>gen</a:t>
            </a:r>
            <a:r>
              <a:rPr lang="en-US" altLang="en-US" i="1" dirty="0"/>
              <a:t> </a:t>
            </a:r>
            <a:r>
              <a:rPr lang="en-US" altLang="en-US" b="0" i="1" dirty="0"/>
              <a:t>is often called “lost work,” although it is not a real work  </a:t>
            </a:r>
            <a:r>
              <a:rPr lang="en-US" altLang="en-US" b="0" dirty="0"/>
              <a:t>or energy quantity lost but rather a lost opportunity to extract work.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BB677A4-B3D4-6DD7-90DE-A9D2D07B2BB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DCBDB60E-D03D-336D-7504-B6BE0FF0DE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0F3BB02-75AF-8E5A-D82A-4A575666ED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984907B-BDD9-BEB8-A3A9-13EC5BA70E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2EB74B8-EC15-CCA5-FCE6-A9000A7B94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D7BD9FE-6583-35DA-D670-ED0CC69545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D73757B-FBDF-A912-E4A6-E6E581EC74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90C814B-7DB1-EE4A-A18A-F789B7BC70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DD97C6F-82FC-2E73-90FF-BD76468CE9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CCF808D-F3CC-D0DC-252B-797805322E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AEB2B12-5A82-02CA-56E9-3EC8C5F187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6BBB498-A7BE-FE61-21BB-19C85714FC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99593DD-F59C-EC63-0D5F-D663E95011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670BCA3-B18B-1185-6EE8-DACF2C502D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0F26BB9-8084-A533-0911-0094C7DB3B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771ECA9-FE34-7D0D-0164-F0EFA974DB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ECBF099-0ED8-59A5-902F-AB93E2F5E6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F452274-E7BD-CA4C-BBA0-7182DBC088CC}"/>
                  </a:ext>
                </a:extLst>
              </p:cNvPr>
              <p:cNvSpPr txBox="1"/>
              <p:nvPr/>
            </p:nvSpPr>
            <p:spPr>
              <a:xfrm>
                <a:off x="2400216" y="1447800"/>
                <a:ext cx="4565896" cy="4917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𝑝𝑑𝑉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F452274-E7BD-CA4C-BBA0-7182DBC08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0216" y="1447800"/>
                <a:ext cx="4565896" cy="491738"/>
              </a:xfrm>
              <a:prstGeom prst="rect">
                <a:avLst/>
              </a:prstGeom>
              <a:blipFill>
                <a:blip r:embed="rId3"/>
                <a:stretch>
                  <a:fillRect b="-1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983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itle 1">
            <a:extLst>
              <a:ext uri="{FF2B5EF4-FFF2-40B4-BE49-F238E27FC236}">
                <a16:creationId xmlns:a16="http://schemas.microsoft.com/office/drawing/2014/main" id="{C62409FE-9564-2935-B0A6-28F34F9EA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5" y="26309"/>
            <a:ext cx="6442959" cy="1143000"/>
          </a:xfrm>
        </p:spPr>
        <p:txBody>
          <a:bodyPr/>
          <a:lstStyle/>
          <a:p>
            <a:r>
              <a:rPr lang="en-US" altLang="en-US" sz="2800" dirty="0"/>
              <a:t>Total Entropy Change during an Irreversible Process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BD9FFB-6090-4117-23D1-4CF73E8A4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307472"/>
            <a:ext cx="82129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 dirty="0"/>
              <a:t>Above equation  can be integrated between initial and final states to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43" name="Ink 9">
                <a:extLst>
                  <a:ext uri="{FF2B5EF4-FFF2-40B4-BE49-F238E27FC236}">
                    <a16:creationId xmlns:a16="http://schemas.microsoft.com/office/drawing/2014/main" id="{52F78D42-EDB9-417C-75B6-011E96818A2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299075" y="6694488"/>
              <a:ext cx="1588" cy="1587"/>
            </p14:xfrm>
          </p:contentPart>
        </mc:Choice>
        <mc:Fallback xmlns="">
          <p:pic>
            <p:nvPicPr>
              <p:cNvPr id="10243" name="Ink 9">
                <a:extLst>
                  <a:ext uri="{FF2B5EF4-FFF2-40B4-BE49-F238E27FC236}">
                    <a16:creationId xmlns:a16="http://schemas.microsoft.com/office/drawing/2014/main" id="{52F78D42-EDB9-417C-75B6-011E96818A2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57787" y="665322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E419A6E-7655-85F3-B016-A032D95DBC6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B091684-311C-5964-5E53-4308C76545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A50449C-741E-C6F9-50D1-C4A3317ED7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41320FF-070F-1AC7-D5FD-5AC5DE416B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9D6C699-44F7-644C-4C7E-7095D41EF9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9EE819E-8905-70BD-2889-AE42FB43C7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E3FA9D5-844B-1BCE-2B44-1AAD8616AE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79F8CE1-67C2-A142-BE81-2C242269CF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6AC841C7-D030-EFA8-0A11-5B84603C87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690030A5-6AD6-9DB6-54B7-F6304723D8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628E2F2-EC0B-A91F-E53F-FF884774BF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9BC0848-974E-C1DA-5449-3E026E32EE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2A5752E-9B99-7449-6456-F661E45CE7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370647-1209-97BA-5CC3-8C4D57AF2F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B5FDCBE-10F4-185A-48CB-F8F3640F7B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C405E0E-E2A0-DE5E-6097-FA86F99C8B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9214789-031B-8E7E-8611-A2598DAC8D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53FDFFB-F48A-4E87-90E8-F09E38B8FFFC}"/>
                  </a:ext>
                </a:extLst>
              </p:cNvPr>
              <p:cNvSpPr txBox="1"/>
              <p:nvPr/>
            </p:nvSpPr>
            <p:spPr>
              <a:xfrm>
                <a:off x="2590800" y="3429000"/>
                <a:ext cx="4809291" cy="9204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𝑔𝑒𝑛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53FDFFB-F48A-4E87-90E8-F09E38B8FF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3429000"/>
                <a:ext cx="4809291" cy="9204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53AC94D-1276-DF3E-BEA9-7A71FB051DE1}"/>
                  </a:ext>
                </a:extLst>
              </p:cNvPr>
              <p:cNvSpPr txBox="1"/>
              <p:nvPr/>
            </p:nvSpPr>
            <p:spPr>
              <a:xfrm>
                <a:off x="3150565" y="1291729"/>
                <a:ext cx="3236831" cy="7920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53AC94D-1276-DF3E-BEA9-7A71FB051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0565" y="1291729"/>
                <a:ext cx="3236831" cy="7920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278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>
            <a:extLst>
              <a:ext uri="{FF2B5EF4-FFF2-40B4-BE49-F238E27FC236}">
                <a16:creationId xmlns:a16="http://schemas.microsoft.com/office/drawing/2014/main" id="{6A6D0FD6-DECC-E53D-F6A4-8FD278486F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7499" y="304800"/>
            <a:ext cx="7772400" cy="730250"/>
          </a:xfrm>
        </p:spPr>
        <p:txBody>
          <a:bodyPr/>
          <a:lstStyle/>
          <a:p>
            <a:r>
              <a:rPr lang="en-US" altLang="en-US" sz="2800" dirty="0"/>
              <a:t>Increase of Entropy Principle</a:t>
            </a:r>
            <a:endParaRPr lang="en-US" altLang="en-US" sz="2800" dirty="0">
              <a:solidFill>
                <a:schemeClr val="accent1"/>
              </a:solidFill>
            </a:endParaRPr>
          </a:p>
        </p:txBody>
      </p:sp>
      <p:grpSp>
        <p:nvGrpSpPr>
          <p:cNvPr id="2" name="Group 14">
            <a:extLst>
              <a:ext uri="{FF2B5EF4-FFF2-40B4-BE49-F238E27FC236}">
                <a16:creationId xmlns:a16="http://schemas.microsoft.com/office/drawing/2014/main" id="{B16A3201-4F87-8A8C-6A42-B8DF1BA268C0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3184525"/>
            <a:ext cx="1566863" cy="809625"/>
            <a:chOff x="381000" y="3184524"/>
            <a:chExt cx="1566863" cy="809626"/>
          </a:xfrm>
        </p:grpSpPr>
        <p:sp>
          <p:nvSpPr>
            <p:cNvPr id="13329" name="Rectangle 6">
              <a:extLst>
                <a:ext uri="{FF2B5EF4-FFF2-40B4-BE49-F238E27FC236}">
                  <a16:creationId xmlns:a16="http://schemas.microsoft.com/office/drawing/2014/main" id="{DD8283B9-5DC9-088F-5E85-450EEE5FF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" y="3657600"/>
              <a:ext cx="156686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/>
                <a:t>Entropy change</a:t>
              </a:r>
            </a:p>
          </p:txBody>
        </p:sp>
        <p:sp>
          <p:nvSpPr>
            <p:cNvPr id="13330" name="Line 9">
              <a:extLst>
                <a:ext uri="{FF2B5EF4-FFF2-40B4-BE49-F238E27FC236}">
                  <a16:creationId xmlns:a16="http://schemas.microsoft.com/office/drawing/2014/main" id="{5506962A-9E58-A006-2D1F-C724B0AD67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43000" y="3184524"/>
              <a:ext cx="457200" cy="4730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6">
            <a:extLst>
              <a:ext uri="{FF2B5EF4-FFF2-40B4-BE49-F238E27FC236}">
                <a16:creationId xmlns:a16="http://schemas.microsoft.com/office/drawing/2014/main" id="{E70A15AB-93F7-16DF-4B54-E9C8084D58FC}"/>
              </a:ext>
            </a:extLst>
          </p:cNvPr>
          <p:cNvGrpSpPr>
            <a:grpSpLocks/>
          </p:cNvGrpSpPr>
          <p:nvPr/>
        </p:nvGrpSpPr>
        <p:grpSpPr bwMode="auto">
          <a:xfrm>
            <a:off x="3970776" y="3092451"/>
            <a:ext cx="2006162" cy="809624"/>
            <a:chOff x="3970776" y="3092451"/>
            <a:chExt cx="2006162" cy="809624"/>
          </a:xfrm>
        </p:grpSpPr>
        <p:sp>
          <p:nvSpPr>
            <p:cNvPr id="13327" name="Rectangle 8">
              <a:extLst>
                <a:ext uri="{FF2B5EF4-FFF2-40B4-BE49-F238E27FC236}">
                  <a16:creationId xmlns:a16="http://schemas.microsoft.com/office/drawing/2014/main" id="{D4FDBDFB-20D3-5E5F-59A9-AB019B85D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4800" y="3565525"/>
              <a:ext cx="1862138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>
                  <a:solidFill>
                    <a:srgbClr val="FF0000"/>
                  </a:solidFill>
                </a:rPr>
                <a:t>Entropy Generation</a:t>
              </a:r>
            </a:p>
          </p:txBody>
        </p:sp>
        <p:sp>
          <p:nvSpPr>
            <p:cNvPr id="13328" name="Line 11">
              <a:extLst>
                <a:ext uri="{FF2B5EF4-FFF2-40B4-BE49-F238E27FC236}">
                  <a16:creationId xmlns:a16="http://schemas.microsoft.com/office/drawing/2014/main" id="{F0899CA1-02FB-2467-0881-E5D7E96C80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70776" y="3092451"/>
              <a:ext cx="448823" cy="4730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0" name="Rectangle 12">
            <a:extLst>
              <a:ext uri="{FF2B5EF4-FFF2-40B4-BE49-F238E27FC236}">
                <a16:creationId xmlns:a16="http://schemas.microsoft.com/office/drawing/2014/main" id="{F86C4AA8-8DBA-3AC4-0E22-85AFE7841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343400"/>
            <a:ext cx="80772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b="0" dirty="0"/>
              <a:t>The principle states that </a:t>
            </a:r>
            <a:r>
              <a:rPr lang="en-US" altLang="en-US" b="0" dirty="0">
                <a:sym typeface="Symbol" panose="05050102010706020507" pitchFamily="18" charset="2"/>
              </a:rPr>
              <a:t>for an </a:t>
            </a:r>
            <a:r>
              <a:rPr lang="en-US" altLang="en-US" b="0" i="1" dirty="0">
                <a:sym typeface="Symbol" panose="05050102010706020507" pitchFamily="18" charset="2"/>
              </a:rPr>
              <a:t>isolated </a:t>
            </a:r>
            <a:r>
              <a:rPr lang="en-US" altLang="en-US" b="0" dirty="0">
                <a:sym typeface="Symbol" panose="05050102010706020507" pitchFamily="18" charset="2"/>
              </a:rPr>
              <a:t>Or</a:t>
            </a:r>
            <a:r>
              <a:rPr lang="en-US" altLang="en-US" b="0" i="1" dirty="0"/>
              <a:t> a closed adiabatic</a:t>
            </a:r>
            <a:r>
              <a:rPr lang="en-US" altLang="en-US" b="0" dirty="0"/>
              <a:t> Or </a:t>
            </a:r>
            <a:r>
              <a:rPr lang="en-US" altLang="en-US" b="0" i="1" dirty="0">
                <a:sym typeface="Symbol" panose="05050102010706020507" pitchFamily="18" charset="2"/>
              </a:rPr>
              <a:t>System + Surroundings;</a:t>
            </a:r>
            <a:endParaRPr lang="en-US" altLang="en-US" b="0" dirty="0"/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b="0" dirty="0"/>
              <a:t>A process can </a:t>
            </a:r>
            <a:r>
              <a:rPr lang="en-US" altLang="en-US" b="0" i="1" dirty="0"/>
              <a:t>only</a:t>
            </a:r>
            <a:r>
              <a:rPr lang="en-US" altLang="en-US" b="0" dirty="0"/>
              <a:t> take place such that </a:t>
            </a:r>
            <a:r>
              <a:rPr lang="en-US" altLang="en-US" b="0" i="1" dirty="0" err="1">
                <a:solidFill>
                  <a:srgbClr val="FF0000"/>
                </a:solidFill>
              </a:rPr>
              <a:t>S</a:t>
            </a:r>
            <a:r>
              <a:rPr lang="en-US" altLang="en-US" b="0" i="1" baseline="-25000" dirty="0" err="1">
                <a:solidFill>
                  <a:srgbClr val="FF0000"/>
                </a:solidFill>
              </a:rPr>
              <a:t>gen</a:t>
            </a:r>
            <a:r>
              <a:rPr lang="en-US" altLang="en-US" b="0" i="1" dirty="0">
                <a:solidFill>
                  <a:srgbClr val="FF0000"/>
                </a:solidFill>
                <a:sym typeface="Symbol" panose="05050102010706020507" pitchFamily="18" charset="2"/>
              </a:rPr>
              <a:t> 0  </a:t>
            </a:r>
            <a:r>
              <a:rPr lang="en-US" altLang="en-US" b="0" dirty="0">
                <a:sym typeface="Symbol" panose="05050102010706020507" pitchFamily="18" charset="2"/>
              </a:rPr>
              <a:t>where </a:t>
            </a:r>
            <a:r>
              <a:rPr lang="en-US" altLang="en-US" b="0" dirty="0" err="1"/>
              <a:t>S</a:t>
            </a:r>
            <a:r>
              <a:rPr lang="en-US" altLang="en-US" b="0" baseline="-25000" dirty="0" err="1"/>
              <a:t>gen</a:t>
            </a:r>
            <a:r>
              <a:rPr lang="en-US" altLang="en-US" b="0" dirty="0">
                <a:sym typeface="Symbol" panose="05050102010706020507" pitchFamily="18" charset="2"/>
              </a:rPr>
              <a:t> = 0 for a reversible process only and </a:t>
            </a:r>
            <a:r>
              <a:rPr lang="en-US" altLang="en-US" b="0" i="1" dirty="0" err="1"/>
              <a:t>S</a:t>
            </a:r>
            <a:r>
              <a:rPr lang="en-US" altLang="en-US" b="0" i="1" baseline="-25000" dirty="0" err="1"/>
              <a:t>ge</a:t>
            </a:r>
            <a:r>
              <a:rPr lang="en-US" altLang="en-US" b="0" baseline="-25000" dirty="0" err="1"/>
              <a:t>n</a:t>
            </a:r>
            <a:r>
              <a:rPr lang="en-US" altLang="en-US" b="0" dirty="0">
                <a:sym typeface="Symbol" panose="05050102010706020507" pitchFamily="18" charset="2"/>
              </a:rPr>
              <a:t> can never be less than zero.</a:t>
            </a:r>
          </a:p>
        </p:txBody>
      </p:sp>
      <p:grpSp>
        <p:nvGrpSpPr>
          <p:cNvPr id="4" name="Group 18">
            <a:extLst>
              <a:ext uri="{FF2B5EF4-FFF2-40B4-BE49-F238E27FC236}">
                <a16:creationId xmlns:a16="http://schemas.microsoft.com/office/drawing/2014/main" id="{54C8653D-F781-C427-EC16-1C9C89FFB8AA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3260725"/>
            <a:ext cx="1797050" cy="854075"/>
            <a:chOff x="2057400" y="3260725"/>
            <a:chExt cx="1797050" cy="854075"/>
          </a:xfrm>
        </p:grpSpPr>
        <p:sp>
          <p:nvSpPr>
            <p:cNvPr id="13325" name="Line 10">
              <a:extLst>
                <a:ext uri="{FF2B5EF4-FFF2-40B4-BE49-F238E27FC236}">
                  <a16:creationId xmlns:a16="http://schemas.microsoft.com/office/drawing/2014/main" id="{762E5AE3-A9AE-E11C-EF27-2EAEDE7386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4600" y="3260725"/>
              <a:ext cx="76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6" name="Rectangle 7">
              <a:extLst>
                <a:ext uri="{FF2B5EF4-FFF2-40B4-BE49-F238E27FC236}">
                  <a16:creationId xmlns:a16="http://schemas.microsoft.com/office/drawing/2014/main" id="{9751E1FD-CCAC-E291-4F7B-56B983CDB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400" y="3565525"/>
              <a:ext cx="1797050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/>
                <a:t>Entropy Transfer</a:t>
              </a:r>
            </a:p>
            <a:p>
              <a:pPr eaLnBrk="1" hangingPunct="1"/>
              <a:r>
                <a:rPr lang="en-US" altLang="en-US" sz="1400"/>
                <a:t>(due to heat transfer)</a:t>
              </a:r>
            </a:p>
          </p:txBody>
        </p:sp>
      </p:grpSp>
      <p:grpSp>
        <p:nvGrpSpPr>
          <p:cNvPr id="5" name="Group 17">
            <a:extLst>
              <a:ext uri="{FF2B5EF4-FFF2-40B4-BE49-F238E27FC236}">
                <a16:creationId xmlns:a16="http://schemas.microsoft.com/office/drawing/2014/main" id="{443F1CD9-5444-3A5C-0274-ED127D1C92CC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2803525"/>
            <a:ext cx="3835400" cy="366713"/>
            <a:chOff x="4953000" y="2803525"/>
            <a:chExt cx="3835400" cy="366713"/>
          </a:xfrm>
        </p:grpSpPr>
        <p:sp>
          <p:nvSpPr>
            <p:cNvPr id="13323" name="Rectangle 14">
              <a:extLst>
                <a:ext uri="{FF2B5EF4-FFF2-40B4-BE49-F238E27FC236}">
                  <a16:creationId xmlns:a16="http://schemas.microsoft.com/office/drawing/2014/main" id="{C6821FA3-E89B-041E-19AB-3BF2F282C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5000" y="2803525"/>
              <a:ext cx="3073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chemeClr val="tx2"/>
                  </a:solidFill>
                </a:rPr>
                <a:t>Increase of Entropy Principle</a:t>
              </a:r>
            </a:p>
          </p:txBody>
        </p:sp>
        <p:sp>
          <p:nvSpPr>
            <p:cNvPr id="13324" name="Line 15">
              <a:extLst>
                <a:ext uri="{FF2B5EF4-FFF2-40B4-BE49-F238E27FC236}">
                  <a16:creationId xmlns:a16="http://schemas.microsoft.com/office/drawing/2014/main" id="{3C35A122-AB96-A5C0-F167-B1A9B600B6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53000" y="2955925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5134BC5-AE34-1519-0C15-773B21C22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187" y="1595437"/>
            <a:ext cx="4367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/>
              <a:t>Define entropy generation </a:t>
            </a:r>
            <a:r>
              <a:rPr lang="en-US" altLang="en-US" b="0" i="1"/>
              <a:t>S</a:t>
            </a:r>
            <a:r>
              <a:rPr lang="en-US" altLang="en-US" b="0" i="1" baseline="-25000"/>
              <a:t>gen</a:t>
            </a:r>
            <a:r>
              <a:rPr lang="en-US" altLang="en-US" b="0"/>
              <a:t> as,</a:t>
            </a: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9C30C39B-5FC5-93D3-EF85-D418A725C26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6AE5E6BB-E977-3616-0260-B5A15438FB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65FC34F-D120-B6D9-C5D0-999EDF61BF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1BD1497B-C060-FDD8-7150-8E0DDB1F9A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1F3F34DD-DD55-C755-1543-32305A5A06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67632320-439D-D597-91CF-87135CC7F7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4304A6E-9CC2-A58E-6040-20D8B43C70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C183CE85-2C6F-D695-7360-0FD355E146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FB96FD0D-4491-D60D-52B7-7D60371269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F7D169B1-A36F-F3DD-77C6-93ED8552D5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46C08696-18DE-0F41-3D20-7E6669F2B5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D7E81812-03B7-FD05-E809-F285BDDBEA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E6DD14CA-8D24-A680-2123-224BD06D10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E3225C50-16E6-FD11-E8AD-AEEB9E995B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8ED663BB-DD07-3F4A-6EB8-8A26BE3B73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8AC7CCC9-3D52-31D2-6AC0-AF5944DCA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117CFDB-E331-CF2B-FA54-ED45969AD2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452F9C5-449F-F840-042E-EF4026D6A6E1}"/>
                  </a:ext>
                </a:extLst>
              </p:cNvPr>
              <p:cNvSpPr txBox="1"/>
              <p:nvPr/>
            </p:nvSpPr>
            <p:spPr>
              <a:xfrm>
                <a:off x="609600" y="1295400"/>
                <a:ext cx="3361177" cy="8384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 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𝑄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452F9C5-449F-F840-042E-EF4026D6A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295400"/>
                <a:ext cx="3361177" cy="8384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917238-AF11-AD29-0E58-72C0C339C48A}"/>
                  </a:ext>
                </a:extLst>
              </p:cNvPr>
              <p:cNvSpPr txBox="1"/>
              <p:nvPr/>
            </p:nvSpPr>
            <p:spPr>
              <a:xfrm>
                <a:off x="296393" y="2361965"/>
                <a:ext cx="4428007" cy="8384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𝑄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917238-AF11-AD29-0E58-72C0C339C4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393" y="2361965"/>
                <a:ext cx="4428007" cy="8384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031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build="p"/>
      <p:bldP spid="21" grpId="0"/>
      <p:bldP spid="24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>
            <a:extLst>
              <a:ext uri="{FF2B5EF4-FFF2-40B4-BE49-F238E27FC236}">
                <a16:creationId xmlns:a16="http://schemas.microsoft.com/office/drawing/2014/main" id="{68D02F99-F6E0-A47E-D9D7-C55324809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77" y="228600"/>
            <a:ext cx="6889423" cy="796163"/>
          </a:xfrm>
        </p:spPr>
        <p:txBody>
          <a:bodyPr/>
          <a:lstStyle/>
          <a:p>
            <a:r>
              <a:rPr lang="en-US" altLang="en-US" sz="2800" dirty="0">
                <a:sym typeface="Symbol" panose="05050102010706020507" pitchFamily="18" charset="2"/>
              </a:rPr>
              <a:t>Implications of Increase of Entropy Principle </a:t>
            </a:r>
            <a:endParaRPr lang="en-US" altLang="en-US" sz="2800" dirty="0"/>
          </a:p>
        </p:txBody>
      </p:sp>
      <p:sp>
        <p:nvSpPr>
          <p:cNvPr id="6147" name="Content Placeholder 3">
            <a:extLst>
              <a:ext uri="{FF2B5EF4-FFF2-40B4-BE49-F238E27FC236}">
                <a16:creationId xmlns:a16="http://schemas.microsoft.com/office/drawing/2014/main" id="{C8AAD758-C5A3-C446-6FAB-EB6D2108F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953000"/>
          </a:xfrm>
        </p:spPr>
        <p:txBody>
          <a:bodyPr/>
          <a:lstStyle/>
          <a:p>
            <a:r>
              <a:rPr lang="en-US" altLang="en-US" sz="2400" i="1">
                <a:sym typeface="Symbol" panose="05050102010706020507" pitchFamily="18" charset="2"/>
              </a:rPr>
              <a:t>Entropy</a:t>
            </a:r>
            <a:r>
              <a:rPr lang="en-US" altLang="en-US" sz="2400">
                <a:sym typeface="Symbol" panose="05050102010706020507" pitchFamily="18" charset="2"/>
              </a:rPr>
              <a:t>, unlike energy, is </a:t>
            </a:r>
            <a:r>
              <a:rPr lang="en-US" altLang="en-US" sz="2400" i="1">
                <a:sym typeface="Symbol" panose="05050102010706020507" pitchFamily="18" charset="2"/>
              </a:rPr>
              <a:t>non-conservative</a:t>
            </a:r>
            <a:r>
              <a:rPr lang="en-US" altLang="en-US" sz="2400">
                <a:sym typeface="Symbol" panose="05050102010706020507" pitchFamily="18" charset="2"/>
              </a:rPr>
              <a:t> since it is always increasing.  </a:t>
            </a:r>
          </a:p>
          <a:p>
            <a:r>
              <a:rPr lang="en-US" altLang="en-US" sz="2400">
                <a:sym typeface="Symbol" panose="05050102010706020507" pitchFamily="18" charset="2"/>
              </a:rPr>
              <a:t>The entropy of the universe is continuously increasing, in other words, it is becoming disorganized and is approaching chaotic.</a:t>
            </a:r>
          </a:p>
          <a:p>
            <a:r>
              <a:rPr lang="en-US" altLang="en-US" sz="2400">
                <a:sym typeface="Symbol" panose="05050102010706020507" pitchFamily="18" charset="2"/>
              </a:rPr>
              <a:t> The entropy generation is due to the presence of irreversibilities.</a:t>
            </a:r>
          </a:p>
          <a:p>
            <a:r>
              <a:rPr lang="en-US" altLang="en-US" sz="2400">
                <a:sym typeface="Symbol" panose="05050102010706020507" pitchFamily="18" charset="2"/>
              </a:rPr>
              <a:t>Therefore, the higher  irreversibilities lead to the higher the entropy generation and the lower the efficiency of a device. </a:t>
            </a:r>
          </a:p>
          <a:p>
            <a:r>
              <a:rPr lang="en-US" altLang="en-US" sz="2400">
                <a:sym typeface="Symbol" panose="05050102010706020507" pitchFamily="18" charset="2"/>
              </a:rPr>
              <a:t> The above is Engineering statement of the second law</a:t>
            </a:r>
            <a:endParaRPr lang="en-US" altLang="en-US" sz="2400"/>
          </a:p>
          <a:p>
            <a:endParaRPr lang="en-US" altLang="en-US" sz="240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7D964C9-C8B1-344B-52EF-AE6075CE3B6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4B7C2A2-87B8-A7C0-8234-EBE6000544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F2B5555-545C-9F76-6606-E7CE72B395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5D1DDE6-8F64-3DEC-03F6-CA16050E2B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26A70DF-EFC6-4862-428C-04E2031E92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8383677-B015-4C89-642C-C2765C9814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ABDC0B9-9D42-37EB-9555-ABB3121694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98BF7BE-7536-7294-FFE9-6141EDC98A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E7083A5-71B7-A196-C6E2-351A7709B2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FB229F0-C7E3-9C5A-FD7C-1490D7BAA2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AC27174-1D80-47ED-4437-279F40209F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68E5B8F-1A6D-FCC3-9384-9445BC7D37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B87D032-BF4C-BE8F-6C76-BB57CCE43D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0BC59B6-5413-4C45-8B2D-F35E8C2561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2AB3093-830E-A933-FCA9-95C024C928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0E29EB9-37F2-8F2D-3AEA-65A714B7A8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18CF87A-120E-8278-59C1-A794D5B538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4761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145D4-FFE0-7C50-908C-79AC210DC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4C39C9F1-9D7E-8C08-A367-E208F35692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11429"/>
            <a:ext cx="6553200" cy="1143000"/>
          </a:xfrm>
        </p:spPr>
        <p:txBody>
          <a:bodyPr/>
          <a:lstStyle/>
          <a:p>
            <a:r>
              <a:rPr lang="en-US" sz="2800" dirty="0"/>
              <a:t>Major </a:t>
            </a:r>
            <a:r>
              <a:rPr lang="en-US" sz="2800" dirty="0" err="1"/>
              <a:t>Irreversibilities</a:t>
            </a:r>
            <a:r>
              <a:rPr lang="en-US" sz="2800" dirty="0"/>
              <a:t>  Affecting Nation’s Average Fuel Efficiency</a:t>
            </a:r>
            <a:endParaRPr lang="en-US" altLang="en-US" sz="2800" dirty="0">
              <a:solidFill>
                <a:schemeClr val="accent1"/>
              </a:solidFill>
            </a:endParaRPr>
          </a:p>
        </p:txBody>
      </p:sp>
      <p:sp>
        <p:nvSpPr>
          <p:cNvPr id="7171" name="Content Placeholder 6">
            <a:extLst>
              <a:ext uri="{FF2B5EF4-FFF2-40B4-BE49-F238E27FC236}">
                <a16:creationId xmlns:a16="http://schemas.microsoft.com/office/drawing/2014/main" id="{080C0671-DC67-08B0-2DBC-C1F439B75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295399"/>
            <a:ext cx="8670925" cy="5272609"/>
          </a:xfrm>
        </p:spPr>
        <p:txBody>
          <a:bodyPr/>
          <a:lstStyle/>
          <a:p>
            <a:pPr lvl="0"/>
            <a:r>
              <a:rPr lang="en-US" sz="2400" b="1" dirty="0"/>
              <a:t>Driving Behavior</a:t>
            </a:r>
            <a:r>
              <a:rPr lang="en-US" sz="2400" dirty="0"/>
              <a:t>: Smooth acceleration, anticipatory braking, and steady speeds can lead to up to 25% fuel savings. Known as “eco-driving,” this is one of the most effective and cost-free methods to improve fuel economy.</a:t>
            </a:r>
          </a:p>
          <a:p>
            <a:pPr lvl="0"/>
            <a:r>
              <a:rPr lang="en-US" sz="2400" b="1" dirty="0"/>
              <a:t>Road Quality</a:t>
            </a:r>
            <a:r>
              <a:rPr lang="en-US" sz="2400" dirty="0"/>
              <a:t>: Often overlooked, road conditions—particularly surface smoothness—have a significant effect on fuel economy, offering 8 – 18% in savings.</a:t>
            </a:r>
          </a:p>
          <a:p>
            <a:pPr lvl="0"/>
            <a:r>
              <a:rPr lang="en-US" sz="2400" b="1" dirty="0"/>
              <a:t>Engine and Transmission Technologies</a:t>
            </a:r>
            <a:r>
              <a:rPr lang="en-US" sz="2400" dirty="0"/>
              <a:t>:  Features like turbocharging, CVTs, and start-stop systems improve internal efficiency, offering 5–10% in savings.</a:t>
            </a:r>
          </a:p>
          <a:p>
            <a:pPr lvl="0"/>
            <a:r>
              <a:rPr lang="en-US" sz="2400" b="1" dirty="0"/>
              <a:t>Aerodynamics</a:t>
            </a:r>
            <a:r>
              <a:rPr lang="en-US" sz="2400" dirty="0"/>
              <a:t>:  Streamlined vehicle shapes, covered underbodies, and smooth mirror designs help at highway speeds, saving 3–7%.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530C13B-E600-91D6-41AC-C8928E36E7B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A8421B6-592F-0BD0-86E0-92100E4124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9BAB278-9B98-9A17-5074-F14E7B1C95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DCDF2A5-C3AC-786D-6BDF-8351B8D18E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056C569-F0F2-F973-9C2C-88811A58BC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24A6912-F04B-1A29-8F0F-6F6B9B9AAE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B471106-C4D2-7EB6-7481-4E0766DC9D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3318691-8AC3-95A0-84E0-6A12FAAB79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0E7FD98-94B5-E03A-5C57-D1F75D0A9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A0076D1-2CBD-8ABB-2B02-DB77BBA81F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DC57D48-691A-6AFC-9C28-FADC7D0FFA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A73D4A8-FCAF-7A2D-ED21-373A08EC79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E1A4F78-FE9B-0178-8A57-6CE8D644C5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14788E9-7F07-3FC2-2770-491384927A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C8A2724-4B73-AFF4-B99C-9D12B756D9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975F5C20-F659-BE53-6C21-82E23CAF4E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067EA5-CBC8-3813-67DA-329875E917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1490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EB950-72E8-5BCE-8E4E-8407650E9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85446802-A734-D6D4-2B87-E73401423A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11429"/>
            <a:ext cx="6553200" cy="1143000"/>
          </a:xfrm>
        </p:spPr>
        <p:txBody>
          <a:bodyPr/>
          <a:lstStyle/>
          <a:p>
            <a:r>
              <a:rPr lang="en-US" sz="2800" dirty="0"/>
              <a:t>Major </a:t>
            </a:r>
            <a:r>
              <a:rPr lang="en-US" sz="2800" dirty="0" err="1"/>
              <a:t>Irreversibilities</a:t>
            </a:r>
            <a:r>
              <a:rPr lang="en-US" sz="2800" dirty="0"/>
              <a:t>  Affecting Nation’s Average Fuel Efficiency</a:t>
            </a:r>
            <a:endParaRPr lang="en-US" altLang="en-US" sz="2800" dirty="0">
              <a:solidFill>
                <a:schemeClr val="accent1"/>
              </a:solidFill>
            </a:endParaRPr>
          </a:p>
        </p:txBody>
      </p:sp>
      <p:sp>
        <p:nvSpPr>
          <p:cNvPr id="7171" name="Content Placeholder 6">
            <a:extLst>
              <a:ext uri="{FF2B5EF4-FFF2-40B4-BE49-F238E27FC236}">
                <a16:creationId xmlns:a16="http://schemas.microsoft.com/office/drawing/2014/main" id="{31F4BCE2-EA90-041B-2C9D-20A0FC249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600200"/>
            <a:ext cx="8670925" cy="4114800"/>
          </a:xfrm>
        </p:spPr>
        <p:txBody>
          <a:bodyPr/>
          <a:lstStyle/>
          <a:p>
            <a:pPr lvl="0"/>
            <a:r>
              <a:rPr lang="en-US" sz="2400" b="1" dirty="0"/>
              <a:t>Aerodynamics</a:t>
            </a:r>
            <a:r>
              <a:rPr lang="en-US" sz="2400" dirty="0"/>
              <a:t>:  Streamlined vehicle shapes, covered underbodies, and smooth mirror designs help at highway speeds, saving 3–7%.</a:t>
            </a:r>
          </a:p>
          <a:p>
            <a:pPr lvl="0"/>
            <a:r>
              <a:rPr lang="en-US" sz="2400" b="1" dirty="0"/>
              <a:t>Tire Pressure</a:t>
            </a:r>
            <a:r>
              <a:rPr lang="en-US" sz="2400" dirty="0"/>
              <a:t>:  Underinflated tires increase rolling resistance. Keeping them at optimal pressure can save 3–5% in fuel.</a:t>
            </a:r>
          </a:p>
          <a:p>
            <a:pPr lvl="0"/>
            <a:r>
              <a:rPr lang="en-US" sz="2400" b="1" dirty="0"/>
              <a:t>Vehicle Load</a:t>
            </a:r>
            <a:r>
              <a:rPr lang="en-US" sz="2400" dirty="0"/>
              <a:t>:  Every additional 45 kg (~100 </a:t>
            </a:r>
            <a:r>
              <a:rPr lang="en-US" sz="2400" dirty="0" err="1"/>
              <a:t>lb</a:t>
            </a:r>
            <a:r>
              <a:rPr lang="en-US" sz="2400" dirty="0"/>
              <a:t>) of weight can increase fuel consumption by around 1–2%. Carrying only essential cargo and removing roof racks helps reduce drag and weight.</a:t>
            </a:r>
          </a:p>
          <a:p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DE1AF9F-EFFA-85FA-7768-C734CFB7B7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1AC1504-D316-04CA-5CC7-C5C08FF1BF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3CB1685-D780-41A9-0684-C5F18BBFD9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B8B6D31-86D0-142A-7819-D9AD7F0D5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AB02669-763F-C810-5B5B-8B2A69DBF7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00994F1-101A-8BFA-666E-28CE634A0A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E7A3E62-CC7B-416B-F39F-83FFD7B0DC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C3D63D8-918A-FF78-166D-82610DCD44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C69B42F-A8A1-02D9-D007-7643636370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E1ED7EE-B29A-8755-8E57-92E672489A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9106D3F-9249-470D-BB5A-1DF06B1AAA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5630D07-4649-5514-B05F-8830CF4FAE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2FF796A-A473-F704-6A84-139D9ADECA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493E784-6F94-2455-6EA6-0842905922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6058D4F-BF40-36E2-4383-7978A4FE47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CA1E6625-827F-8B27-AFA0-59C082941E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2AEF94B-0486-48FF-B36D-45EC26797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495A7D52-F553-81A2-D663-F8E8645B7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95400"/>
            <a:ext cx="8009009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17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8D9E4BC8-18FA-E6EE-60F6-A5C6B168A0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11429"/>
            <a:ext cx="7772400" cy="1143000"/>
          </a:xfrm>
        </p:spPr>
        <p:txBody>
          <a:bodyPr/>
          <a:lstStyle/>
          <a:p>
            <a:r>
              <a:rPr lang="en-US" altLang="en-US" sz="2800" dirty="0"/>
              <a:t>Second Law &amp; Entropy Balance</a:t>
            </a:r>
            <a:endParaRPr lang="en-US" altLang="en-US" sz="2800" dirty="0">
              <a:solidFill>
                <a:schemeClr val="accent1"/>
              </a:solidFill>
            </a:endParaRPr>
          </a:p>
        </p:txBody>
      </p:sp>
      <p:sp>
        <p:nvSpPr>
          <p:cNvPr id="7171" name="Content Placeholder 6">
            <a:extLst>
              <a:ext uri="{FF2B5EF4-FFF2-40B4-BE49-F238E27FC236}">
                <a16:creationId xmlns:a16="http://schemas.microsoft.com/office/drawing/2014/main" id="{2E46A0F0-9242-4275-C2A1-1EDDC8658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 altLang="en-US" sz="2400">
                <a:solidFill>
                  <a:schemeClr val="tx2"/>
                </a:solidFill>
              </a:rPr>
              <a:t>Increase of Entropy Principle is another way of stating the </a:t>
            </a:r>
            <a:r>
              <a:rPr lang="en-US" altLang="en-US" sz="2400" i="1">
                <a:solidFill>
                  <a:schemeClr val="tx2"/>
                </a:solidFill>
              </a:rPr>
              <a:t>Second Law of Thermodynamics</a:t>
            </a:r>
            <a:r>
              <a:rPr lang="en-US" altLang="en-US" sz="2400">
                <a:solidFill>
                  <a:schemeClr val="tx2"/>
                </a:solidFill>
              </a:rPr>
              <a:t>:</a:t>
            </a:r>
          </a:p>
          <a:p>
            <a:r>
              <a:rPr lang="en-US" altLang="en-US" sz="2400">
                <a:solidFill>
                  <a:schemeClr val="tx2"/>
                </a:solidFill>
              </a:rPr>
              <a:t>Second Law :  Entropy can be created but NOT destroyed</a:t>
            </a:r>
          </a:p>
          <a:p>
            <a:r>
              <a:rPr lang="en-US" altLang="en-US" sz="2400">
                <a:solidFill>
                  <a:schemeClr val="tx2"/>
                </a:solidFill>
              </a:rPr>
              <a:t>In contrast, the first law states: Energy is </a:t>
            </a:r>
            <a:r>
              <a:rPr lang="en-US" altLang="en-US" sz="2400" i="1">
                <a:solidFill>
                  <a:schemeClr val="tx2"/>
                </a:solidFill>
              </a:rPr>
              <a:t>always</a:t>
            </a:r>
            <a:r>
              <a:rPr lang="en-US" altLang="en-US" sz="2400">
                <a:solidFill>
                  <a:schemeClr val="tx2"/>
                </a:solidFill>
              </a:rPr>
              <a:t> conserved.</a:t>
            </a:r>
          </a:p>
          <a:p>
            <a:r>
              <a:rPr lang="en-US" altLang="en-US" sz="2400">
                <a:solidFill>
                  <a:schemeClr val="tx2"/>
                </a:solidFill>
              </a:rPr>
              <a:t> Note that this does not mean that the entropy of a system cannot be reduced, it can.</a:t>
            </a:r>
          </a:p>
          <a:p>
            <a:r>
              <a:rPr lang="en-US" altLang="en-US" sz="2400">
                <a:solidFill>
                  <a:schemeClr val="tx2"/>
                </a:solidFill>
              </a:rPr>
              <a:t> However, </a:t>
            </a:r>
            <a:r>
              <a:rPr lang="en-US" altLang="en-US" sz="2400" i="1">
                <a:solidFill>
                  <a:schemeClr val="tx2"/>
                </a:solidFill>
              </a:rPr>
              <a:t>total</a:t>
            </a:r>
            <a:r>
              <a:rPr lang="en-US" altLang="en-US" sz="2400">
                <a:solidFill>
                  <a:schemeClr val="tx2"/>
                </a:solidFill>
              </a:rPr>
              <a:t> entropy of a system + surroundings cannot be reduced. </a:t>
            </a:r>
          </a:p>
          <a:p>
            <a:endParaRPr lang="en-US" altLang="en-US" sz="240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A9AF1D9-25A0-8C72-5C29-A8071A32A6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EB280C1-338C-C423-2CD4-1EAD0904AF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6F89471-4600-6624-2D73-1D6F7D9E0A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CE33390-39B7-2D81-C0CC-9F403D8126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765E937-7775-9C1D-8046-596254DB4C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14ACFE3-EC27-4687-801D-A9121ABBD3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6609FB2-FE9D-D5F8-A051-D2ED2A5EB6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95E4423-19ED-3AF6-4F22-A5B0CC2EB3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DC6DD67-8C97-3663-ED56-F85ECB5D19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4B7F42A-58D7-601D-42F0-4CF735FB79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008C4E8-D8D0-DB3E-5794-7D1BBF2441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582FBEA-8BEC-99EE-B454-7F4084DD6B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48C9369-15BC-7EFE-73F1-2F6B859E95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D91E63A-AF03-26B2-D0F2-0F4890C2D8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E8E5EAE-20C0-0D08-87AC-B92D446806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6DB75AA-B74D-931B-64BB-8BD1A1EB77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DDA9EA5-8F2C-823B-94DF-E091B12D17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3200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itle 1">
            <a:extLst>
              <a:ext uri="{FF2B5EF4-FFF2-40B4-BE49-F238E27FC236}">
                <a16:creationId xmlns:a16="http://schemas.microsoft.com/office/drawing/2014/main" id="{97256C8C-DD5C-21C2-EA4F-8E2BE8E47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7772400" cy="990600"/>
          </a:xfrm>
        </p:spPr>
        <p:txBody>
          <a:bodyPr/>
          <a:lstStyle/>
          <a:p>
            <a:r>
              <a:rPr lang="en-US" altLang="en-US" sz="2800" dirty="0"/>
              <a:t>Entropy of Universe</a:t>
            </a:r>
          </a:p>
        </p:txBody>
      </p:sp>
      <p:sp>
        <p:nvSpPr>
          <p:cNvPr id="8198" name="Rectangle 5">
            <a:extLst>
              <a:ext uri="{FF2B5EF4-FFF2-40B4-BE49-F238E27FC236}">
                <a16:creationId xmlns:a16="http://schemas.microsoft.com/office/drawing/2014/main" id="{5904D8B5-442B-40DC-6C2B-9AE0CAECE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015616"/>
            <a:ext cx="84369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 dirty="0"/>
              <a:t>For the surroundings at </a:t>
            </a:r>
            <a:r>
              <a:rPr lang="en-US" altLang="en-US" b="0" i="1" dirty="0"/>
              <a:t>T</a:t>
            </a:r>
            <a:r>
              <a:rPr lang="en-US" altLang="en-US" b="0" i="1" baseline="-25000" dirty="0"/>
              <a:t>0</a:t>
            </a:r>
            <a:r>
              <a:rPr lang="en-US" altLang="en-US" b="0" i="1" dirty="0"/>
              <a:t>, </a:t>
            </a:r>
            <a:r>
              <a:rPr lang="en-US" altLang="en-US" b="0" i="1" dirty="0" err="1">
                <a:latin typeface="Symbol" panose="05050102010706020507" pitchFamily="18" charset="2"/>
              </a:rPr>
              <a:t>d</a:t>
            </a:r>
            <a:r>
              <a:rPr lang="en-US" altLang="en-US" b="0" i="1" dirty="0" err="1"/>
              <a:t>Q</a:t>
            </a:r>
            <a:r>
              <a:rPr lang="en-US" altLang="en-US" b="0" i="1" dirty="0"/>
              <a:t> is negative, and we assume a reversible heat extraction so</a:t>
            </a:r>
            <a:endParaRPr lang="en-US" altLang="en-US" b="0" dirty="0"/>
          </a:p>
        </p:txBody>
      </p:sp>
      <p:pic>
        <p:nvPicPr>
          <p:cNvPr id="3085" name="Picture 8">
            <a:extLst>
              <a:ext uri="{FF2B5EF4-FFF2-40B4-BE49-F238E27FC236}">
                <a16:creationId xmlns:a16="http://schemas.microsoft.com/office/drawing/2014/main" id="{3763D353-69C3-ED9F-8638-ED9F30592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809" y="1898113"/>
            <a:ext cx="32416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591AC846-25AE-B798-B891-023B16C1449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A81DF94-D437-C575-490D-00157ADAC3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FA348F2-8D5E-7B21-492E-F16B60AC63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BFFAEFD-8554-D929-3A95-0A640D9D5A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121C351-C925-7090-03B0-F7750AA8FE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F177540-D0ED-217B-AFBD-4F101DB7E2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C2266D3-DDEF-EE1A-7E90-E1F7DD49A2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1BB0674-726B-3C14-099E-0CBDCC9EF5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7F8DA60-1CD8-0129-9A50-BC3D7872BB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9A67D54-CE72-A867-12E6-A05410F3AE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84085D6-0848-9C07-D070-DECF041F73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24DE19B-F24C-4CD7-BD27-DC4388C941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612D52D-BD84-F303-41F4-FC64289EB4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0590DBE-D31C-35F1-6965-4D04668C40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0C20EBF-1640-5AE6-D268-8430B3DB7C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CB240859-2AE0-5343-A602-ABA862F788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9ECC6AE-4C2E-6DE5-3AD9-111778EAA3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037CF8E-20B1-8060-9F80-A66D1BAD58E3}"/>
                  </a:ext>
                </a:extLst>
              </p:cNvPr>
              <p:cNvSpPr txBox="1"/>
              <p:nvPr/>
            </p:nvSpPr>
            <p:spPr>
              <a:xfrm>
                <a:off x="6125365" y="4225897"/>
                <a:ext cx="1540806" cy="6997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037CF8E-20B1-8060-9F80-A66D1BAD5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5365" y="4225897"/>
                <a:ext cx="1540806" cy="6997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364E1FD-2DB3-8712-18F3-F58C0E097FB2}"/>
                  </a:ext>
                </a:extLst>
              </p:cNvPr>
              <p:cNvSpPr txBox="1"/>
              <p:nvPr/>
            </p:nvSpPr>
            <p:spPr>
              <a:xfrm>
                <a:off x="5085592" y="5701226"/>
                <a:ext cx="1810176" cy="7625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𝑠𝑢𝑟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364E1FD-2DB3-8712-18F3-F58C0E097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592" y="5701226"/>
                <a:ext cx="1810176" cy="7625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EBC74840-3A7E-5ED4-5860-FE189C352ACA}"/>
              </a:ext>
            </a:extLst>
          </p:cNvPr>
          <p:cNvSpPr txBox="1"/>
          <p:nvPr/>
        </p:nvSpPr>
        <p:spPr>
          <a:xfrm>
            <a:off x="279494" y="1359550"/>
            <a:ext cx="843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Thermodynamic universe is the union of systems and surroundings</a:t>
            </a:r>
          </a:p>
        </p:txBody>
      </p:sp>
      <p:sp>
        <p:nvSpPr>
          <p:cNvPr id="8197" name="Rectangle 4">
            <a:extLst>
              <a:ext uri="{FF2B5EF4-FFF2-40B4-BE49-F238E27FC236}">
                <a16:creationId xmlns:a16="http://schemas.microsoft.com/office/drawing/2014/main" id="{6E311F7A-CDE3-4B27-4B71-6ECCD29A5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887163"/>
            <a:ext cx="57467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 dirty="0"/>
              <a:t>A quantity of heat </a:t>
            </a:r>
            <a:r>
              <a:rPr lang="en-US" altLang="en-US" b="0" dirty="0" err="1">
                <a:latin typeface="Symbol" panose="05050102010706020507" pitchFamily="18" charset="2"/>
              </a:rPr>
              <a:t>d</a:t>
            </a:r>
            <a:r>
              <a:rPr lang="en-US" altLang="en-US" b="0" i="1" dirty="0" err="1"/>
              <a:t>Q</a:t>
            </a:r>
            <a:r>
              <a:rPr lang="en-US" altLang="en-US" b="0" i="1" dirty="0"/>
              <a:t> is spontaneously transferred </a:t>
            </a:r>
            <a:r>
              <a:rPr lang="en-US" altLang="en-US" b="0" dirty="0"/>
              <a:t>from the surroundings at temperature </a:t>
            </a:r>
            <a:r>
              <a:rPr lang="en-US" altLang="en-US" b="0" i="1" dirty="0"/>
              <a:t>T</a:t>
            </a:r>
            <a:r>
              <a:rPr lang="en-US" altLang="en-US" b="0" i="1" baseline="-25000" dirty="0"/>
              <a:t>0</a:t>
            </a:r>
            <a:r>
              <a:rPr lang="en-US" altLang="en-US" b="0" i="1" dirty="0"/>
              <a:t> to the control mass at temperature T.</a:t>
            </a:r>
          </a:p>
          <a:p>
            <a:pPr eaLnBrk="1" hangingPunct="1"/>
            <a:r>
              <a:rPr lang="en-US" altLang="en-US" b="0" i="1" dirty="0"/>
              <a:t> </a:t>
            </a:r>
          </a:p>
          <a:p>
            <a:pPr eaLnBrk="1" hangingPunct="1"/>
            <a:r>
              <a:rPr lang="en-US" altLang="en-US" b="0" i="1" dirty="0"/>
              <a:t>Let </a:t>
            </a:r>
            <a:r>
              <a:rPr lang="en-US" altLang="en-US" b="0" dirty="0"/>
              <a:t>the work done during this process be </a:t>
            </a:r>
            <a:r>
              <a:rPr lang="en-US" altLang="en-US" b="0" dirty="0" err="1">
                <a:latin typeface="Symbol" panose="05050102010706020507" pitchFamily="18" charset="2"/>
              </a:rPr>
              <a:t>d</a:t>
            </a:r>
            <a:r>
              <a:rPr lang="en-US" altLang="en-US" b="0" i="1" dirty="0" err="1"/>
              <a:t>W</a:t>
            </a:r>
            <a:r>
              <a:rPr lang="en-US" altLang="en-US" b="0" i="1" dirty="0"/>
              <a:t>. </a:t>
            </a:r>
          </a:p>
          <a:p>
            <a:pPr eaLnBrk="1" hangingPunct="1"/>
            <a:r>
              <a:rPr lang="en-US" altLang="en-US" b="0" i="1" dirty="0"/>
              <a:t>For this process by </a:t>
            </a:r>
            <a:r>
              <a:rPr lang="en-US" altLang="en-US" b="0" dirty="0"/>
              <a:t>control mass and write</a:t>
            </a:r>
          </a:p>
        </p:txBody>
      </p:sp>
    </p:spTree>
    <p:extLst>
      <p:ext uri="{BB962C8B-B14F-4D97-AF65-F5344CB8AC3E}">
        <p14:creationId xmlns:p14="http://schemas.microsoft.com/office/powerpoint/2010/main" val="103894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  <p:bldP spid="19" grpId="0"/>
      <p:bldP spid="21" grpId="0"/>
      <p:bldP spid="20" grpId="0"/>
      <p:bldP spid="819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35212255-CFED-EB14-7F2E-9680C6497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295400"/>
            <a:ext cx="601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 dirty="0"/>
              <a:t>The total net change of entropy is therefore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3F6403B1-2C43-81A6-494E-B8E2FE44F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30" y="4019306"/>
            <a:ext cx="7543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 dirty="0"/>
              <a:t>Since </a:t>
            </a:r>
            <a:r>
              <a:rPr lang="en-US" altLang="en-US" b="0" i="1" dirty="0"/>
              <a:t>T</a:t>
            </a:r>
            <a:r>
              <a:rPr lang="en-US" altLang="en-US" b="0" i="1" baseline="-25000" dirty="0"/>
              <a:t>0</a:t>
            </a:r>
            <a:r>
              <a:rPr lang="en-US" altLang="en-US" b="0" i="1" dirty="0"/>
              <a:t>  &gt; T, the quantity [(1/T) - (1/T</a:t>
            </a:r>
            <a:r>
              <a:rPr lang="en-US" altLang="en-US" b="0" i="1" baseline="-25000" dirty="0"/>
              <a:t>0</a:t>
            </a:r>
            <a:r>
              <a:rPr lang="en-US" altLang="en-US" b="0" i="1" dirty="0"/>
              <a:t>)] is positive, and we conclude that</a:t>
            </a:r>
            <a:endParaRPr lang="en-US" altLang="en-US" b="0" dirty="0"/>
          </a:p>
        </p:txBody>
      </p:sp>
      <p:sp>
        <p:nvSpPr>
          <p:cNvPr id="15367" name="Title 7">
            <a:extLst>
              <a:ext uri="{FF2B5EF4-FFF2-40B4-BE49-F238E27FC236}">
                <a16:creationId xmlns:a16="http://schemas.microsoft.com/office/drawing/2014/main" id="{7F08C1C0-3248-F09D-0152-637BCF59E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838200"/>
          </a:xfrm>
        </p:spPr>
        <p:txBody>
          <a:bodyPr/>
          <a:lstStyle/>
          <a:p>
            <a:r>
              <a:rPr lang="en-US" altLang="en-US" sz="2800" dirty="0"/>
              <a:t>Entropy of Universe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3C33A410-EFED-C744-3039-DB549087109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94E303D-81DF-6CB4-5035-4677E32636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C0EFD6DD-23C2-9ADE-F256-D80DACAD96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83723C4E-0C2A-CECD-555D-9CF284A770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BFB61866-3D2E-812A-1BF2-AEC5000838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11ACFB25-F773-8B3F-A56E-3D7D8E0110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6E93902B-9C25-F2B0-0B01-43A06802AB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2A5FDC2B-1319-7377-587B-DD84CEC618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724133B-3F36-9102-5389-BBF24343A1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7186F1F-3D85-3F73-E83E-C1C9E24D44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3759FBF-B28F-159D-8CBB-C8861B79FC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000F621F-A905-183E-EE05-48BD1EE66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42A8388-5606-713F-2F25-70661D6D2E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AFA00C52-34E3-37E7-9B71-471E0C2A74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E0749C99-1F89-9A10-A746-B0605D519F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A714EBA-E5D8-D3CE-E06B-9D5D595497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0B1005A-72BA-771B-CA5D-DAC29EBCAF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F69ED00-E3BF-B13E-3A68-B3E19B326B5B}"/>
                  </a:ext>
                </a:extLst>
              </p:cNvPr>
              <p:cNvSpPr txBox="1"/>
              <p:nvPr/>
            </p:nvSpPr>
            <p:spPr>
              <a:xfrm>
                <a:off x="2759075" y="1789256"/>
                <a:ext cx="4495590" cy="7648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𝑢𝑛𝑖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𝑠𝑢𝑟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F69ED00-E3BF-B13E-3A68-B3E19B326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9075" y="1789256"/>
                <a:ext cx="4495590" cy="7648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DCF6FE8-2BD7-7A34-59BC-42EE08B48FDE}"/>
                  </a:ext>
                </a:extLst>
              </p:cNvPr>
              <p:cNvSpPr txBox="1"/>
              <p:nvPr/>
            </p:nvSpPr>
            <p:spPr>
              <a:xfrm>
                <a:off x="3271921" y="3003696"/>
                <a:ext cx="2785634" cy="8238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𝑢𝑛𝑖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DCF6FE8-2BD7-7A34-59BC-42EE08B48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921" y="3003696"/>
                <a:ext cx="2785634" cy="8238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425BDE-25FF-4E19-672F-0FAA55DBE1B0}"/>
                  </a:ext>
                </a:extLst>
              </p:cNvPr>
              <p:cNvSpPr txBox="1"/>
              <p:nvPr/>
            </p:nvSpPr>
            <p:spPr>
              <a:xfrm>
                <a:off x="2500018" y="5231524"/>
                <a:ext cx="353436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𝑢𝑛𝑖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𝑠𝑢𝑟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425BDE-25FF-4E19-672F-0FAA55DBE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0018" y="5231524"/>
                <a:ext cx="3534364" cy="369332"/>
              </a:xfrm>
              <a:prstGeom prst="rect">
                <a:avLst/>
              </a:prstGeom>
              <a:blipFill>
                <a:blip r:embed="rId5"/>
                <a:stretch>
                  <a:fillRect l="-1552" r="-1552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655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2" grpId="0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2">
            <a:extLst>
              <a:ext uri="{FF2B5EF4-FFF2-40B4-BE49-F238E27FC236}">
                <a16:creationId xmlns:a16="http://schemas.microsoft.com/office/drawing/2014/main" id="{FE73E0F4-6A4F-734C-736A-C7273EC36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639" y="48604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Third Law of Thermodynamics </a:t>
            </a:r>
          </a:p>
        </p:txBody>
      </p:sp>
      <p:sp>
        <p:nvSpPr>
          <p:cNvPr id="11267" name="Content Placeholder 3">
            <a:extLst>
              <a:ext uri="{FF2B5EF4-FFF2-40B4-BE49-F238E27FC236}">
                <a16:creationId xmlns:a16="http://schemas.microsoft.com/office/drawing/2014/main" id="{9C8A9111-680F-3901-4074-DC906F2D7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27960"/>
            <a:ext cx="7772400" cy="4114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dirty="0">
                <a:latin typeface="Blackadder ITC" panose="04020505051007020D02" pitchFamily="82" charset="0"/>
              </a:rPr>
              <a:t>The entropy change of a system during a reversible isothermal process tends towards zero when the thermodynamic temperature of the system tends towards zero. </a:t>
            </a:r>
          </a:p>
          <a:p>
            <a:pPr algn="ctr">
              <a:buFontTx/>
              <a:buNone/>
            </a:pPr>
            <a:r>
              <a:rPr lang="en-US" altLang="en-US" dirty="0">
                <a:latin typeface="Blackadder ITC" panose="04020505051007020D02" pitchFamily="82" charset="0"/>
              </a:rPr>
              <a:t>In the </a:t>
            </a:r>
            <a:r>
              <a:rPr lang="en-US" altLang="en-US" dirty="0" err="1">
                <a:latin typeface="Blackadder ITC" panose="04020505051007020D02" pitchFamily="82" charset="0"/>
              </a:rPr>
              <a:t>neighbourhood</a:t>
            </a:r>
            <a:r>
              <a:rPr lang="en-US" altLang="en-US" dirty="0">
                <a:latin typeface="Blackadder ITC" panose="04020505051007020D02" pitchFamily="82" charset="0"/>
              </a:rPr>
              <a:t> of absolute zero, all reactions in a liquid or solid in internal equilibrium take place with no change in entropy</a:t>
            </a:r>
            <a:r>
              <a:rPr lang="en-US" altLang="en-US" b="1" i="1" dirty="0">
                <a:latin typeface="Blackadder ITC" panose="04020505051007020D02" pitchFamily="82" charset="0"/>
              </a:rPr>
              <a:t>.</a:t>
            </a:r>
            <a:endParaRPr lang="en-US" altLang="en-US" dirty="0">
              <a:latin typeface="Blackadder ITC" panose="04020505051007020D02" pitchFamily="82" charset="0"/>
            </a:endParaRPr>
          </a:p>
          <a:p>
            <a:pPr algn="ctr">
              <a:buFontTx/>
              <a:buNone/>
            </a:pPr>
            <a:r>
              <a:rPr lang="en-US" altLang="en-US" dirty="0">
                <a:latin typeface="Blackadder ITC" panose="04020505051007020D02" pitchFamily="82" charset="0"/>
              </a:rPr>
              <a:t> [Nernst 'principle'].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098" name="Ink 5">
                <a:extLst>
                  <a:ext uri="{FF2B5EF4-FFF2-40B4-BE49-F238E27FC236}">
                    <a16:creationId xmlns:a16="http://schemas.microsoft.com/office/drawing/2014/main" id="{2104235F-BC8A-286B-C552-F28A84DA2C1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43913" y="5870575"/>
              <a:ext cx="1587" cy="1588"/>
            </p14:xfrm>
          </p:contentPart>
        </mc:Choice>
        <mc:Fallback xmlns="">
          <p:pic>
            <p:nvPicPr>
              <p:cNvPr id="4098" name="Ink 5">
                <a:extLst>
                  <a:ext uri="{FF2B5EF4-FFF2-40B4-BE49-F238E27FC236}">
                    <a16:creationId xmlns:a16="http://schemas.microsoft.com/office/drawing/2014/main" id="{2104235F-BC8A-286B-C552-F28A84DA2C1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02651" y="5829287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96BD3E1-4B63-031C-1A35-E3CB818C242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85C5230-AEDC-A889-40F1-76E937D02A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3410546-37D3-97B0-D838-4809DD4197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F69E4D8-D582-492B-17ED-CDD9584B87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E4336AE-8C43-41D9-B9BC-7AD93B4FD7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084631A-4C0F-B954-EF88-FF7C87A54B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04476AC-FBAE-18D6-126E-D724ABE3D4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DCEC5BA-8D0E-08F1-E82E-77A03B7C52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5E9FE95-38FC-3737-7B5C-184AA55221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B2E6AFD-37C8-5E63-D950-9CFB84F92A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BC051CD-1D62-5D43-27D1-A2D7BBD6D5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955151B-2F4D-9415-B3DD-6956D1FD9B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D115FD7-C59F-F2BB-0F0C-B9D2E61DDD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038972B-4840-2458-26CE-82F32D7426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0777C8D-1139-A0D5-6070-93DDCF5E84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C5E9E01-EDCF-2BD1-CDB4-96E8E5044E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D0BCCDB-DB83-F33D-CDA3-A6C23D6DD7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1423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>
            <a:extLst>
              <a:ext uri="{FF2B5EF4-FFF2-40B4-BE49-F238E27FC236}">
                <a16:creationId xmlns:a16="http://schemas.microsoft.com/office/drawing/2014/main" id="{22003642-823F-D621-751B-D61831BD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941" y="167699"/>
            <a:ext cx="7772400" cy="1143000"/>
          </a:xfrm>
        </p:spPr>
        <p:txBody>
          <a:bodyPr/>
          <a:lstStyle/>
          <a:p>
            <a:r>
              <a:rPr lang="en-US" altLang="en-US" sz="2800" dirty="0"/>
              <a:t>Planck’s statement of the 3rd law</a:t>
            </a:r>
          </a:p>
        </p:txBody>
      </p:sp>
      <p:sp>
        <p:nvSpPr>
          <p:cNvPr id="5124" name="Content Placeholder 2">
            <a:extLst>
              <a:ext uri="{FF2B5EF4-FFF2-40B4-BE49-F238E27FC236}">
                <a16:creationId xmlns:a16="http://schemas.microsoft.com/office/drawing/2014/main" id="{F62ED290-889C-309C-FEE0-E6021293E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/>
              <a:t>In 1911, Planck one step further and made the hypothesis that not only does the entropy </a:t>
            </a:r>
            <a:r>
              <a:rPr lang="en-US" altLang="en-US" sz="2400" i="1"/>
              <a:t>difference vanish as T → 0, but that:</a:t>
            </a:r>
          </a:p>
          <a:p>
            <a:r>
              <a:rPr lang="en-US" altLang="en-US" sz="2400"/>
              <a:t>Planck’s statement of the Third Law: </a:t>
            </a:r>
            <a:r>
              <a:rPr lang="en-US" altLang="en-US" sz="2400" i="1"/>
              <a:t>The entropy of every solid or liquid substance in internal equilibrium at absolute zero is itself zero.</a:t>
            </a:r>
          </a:p>
          <a:p>
            <a:r>
              <a:rPr lang="en-US" altLang="en-US" sz="2400"/>
              <a:t>Planck is just saying:</a:t>
            </a:r>
          </a:p>
        </p:txBody>
      </p:sp>
      <p:graphicFrame>
        <p:nvGraphicFramePr>
          <p:cNvPr id="5122" name="Object 2">
            <a:extLst>
              <a:ext uri="{FF2B5EF4-FFF2-40B4-BE49-F238E27FC236}">
                <a16:creationId xmlns:a16="http://schemas.microsoft.com/office/drawing/2014/main" id="{805B4E0B-0EC2-997A-E532-8697859C93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600" y="5105400"/>
          <a:ext cx="1752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83920" imgH="279360" progId="Equation.3">
                  <p:embed/>
                </p:oleObj>
              </mc:Choice>
              <mc:Fallback>
                <p:oleObj name="Equation" r:id="rId2" imgW="583920" imgH="279360" progId="Equation.3">
                  <p:embed/>
                  <p:pic>
                    <p:nvPicPr>
                      <p:cNvPr id="5122" name="Object 2">
                        <a:extLst>
                          <a:ext uri="{FF2B5EF4-FFF2-40B4-BE49-F238E27FC236}">
                            <a16:creationId xmlns:a16="http://schemas.microsoft.com/office/drawing/2014/main" id="{805B4E0B-0EC2-997A-E532-8697859C93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105400"/>
                        <a:ext cx="17526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581A3FCE-B91F-BD0E-7243-7280F2B1A29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865897F-0582-88F8-EEE4-0FFA6640D5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05B712F-87DB-7747-FE03-47B527E89D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BBCA5DA-42A6-CB89-5AA5-3BB1DB8799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2B7994C-881C-C871-3A81-2B51497C2F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A42C076-3E5D-F8B8-656A-C04561A79B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605DEDF-A9FC-D605-2C52-3267BC9177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4147196-EC30-2619-76BE-8866BE0D8B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C166822-BC84-915B-D881-9CC2409CD6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49119D4-5420-672C-B98B-5219405387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48E10DF-BF7C-81BA-3F5E-10214FC8EF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1D91D60-DE62-AE83-15E2-DB7E9BD840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489DDF1-2374-D102-D89D-F4D455F1EE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6E7091B-C507-EBAA-A9D8-3CFEACA2E0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302474A-78C2-3D26-2A6F-26A23E6C11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E1AC482-CFD9-99DD-9789-976B30001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64B19DE-077D-63F9-A0CE-798BCA966A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604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B4483C4C-1762-1077-47E7-B43D29056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62845"/>
            <a:ext cx="7772400" cy="1143000"/>
          </a:xfrm>
        </p:spPr>
        <p:txBody>
          <a:bodyPr/>
          <a:lstStyle/>
          <a:p>
            <a:r>
              <a:rPr lang="en-US" altLang="en-US" sz="2800" dirty="0"/>
              <a:t>Entropy Rate Equation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A1EC6-743A-FA54-F2FC-B9722C19C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445500" cy="2895600"/>
          </a:xfrm>
        </p:spPr>
        <p:txBody>
          <a:bodyPr/>
          <a:lstStyle/>
          <a:p>
            <a:r>
              <a:rPr lang="en-US" altLang="en-US" sz="2400" dirty="0"/>
              <a:t>The second law of thermodynamics was used to write the balance of entropy for a infinitesimal variation for a finite change. </a:t>
            </a:r>
          </a:p>
          <a:p>
            <a:r>
              <a:rPr lang="en-US" altLang="en-US" sz="2400" dirty="0"/>
              <a:t>Here  the equation is needed in a rate form so that a given process can be tracked in time. </a:t>
            </a:r>
          </a:p>
          <a:p>
            <a:r>
              <a:rPr lang="en-US" altLang="en-US" sz="2400" dirty="0"/>
              <a:t>Take the incremental change </a:t>
            </a:r>
            <a:r>
              <a:rPr lang="en-US" altLang="en-US" sz="2400" i="1" dirty="0"/>
              <a:t>and divide by </a:t>
            </a:r>
            <a:r>
              <a:rPr lang="en-US" altLang="en-US" sz="2400" i="1" dirty="0">
                <a:latin typeface="Symbol" panose="05050102010706020507" pitchFamily="18" charset="2"/>
              </a:rPr>
              <a:t>d</a:t>
            </a:r>
            <a:r>
              <a:rPr lang="en-US" altLang="en-US" sz="2400" i="1" dirty="0"/>
              <a:t>t. </a:t>
            </a:r>
          </a:p>
          <a:p>
            <a:r>
              <a:rPr lang="en-US" altLang="en-US" sz="2400" dirty="0"/>
              <a:t>We get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146" name="Ink 6">
                <a:extLst>
                  <a:ext uri="{FF2B5EF4-FFF2-40B4-BE49-F238E27FC236}">
                    <a16:creationId xmlns:a16="http://schemas.microsoft.com/office/drawing/2014/main" id="{21DD9A6B-98BA-9DD2-7414-A3D399E2F00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809038" y="3757613"/>
              <a:ext cx="1587" cy="1587"/>
            </p14:xfrm>
          </p:contentPart>
        </mc:Choice>
        <mc:Fallback xmlns="">
          <p:pic>
            <p:nvPicPr>
              <p:cNvPr id="6146" name="Ink 6">
                <a:extLst>
                  <a:ext uri="{FF2B5EF4-FFF2-40B4-BE49-F238E27FC236}">
                    <a16:creationId xmlns:a16="http://schemas.microsoft.com/office/drawing/2014/main" id="{21DD9A6B-98BA-9DD2-7414-A3D399E2F00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67776" y="3716351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7CB39487-87DE-F84C-DE06-60B21838871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34DA06D4-3E87-BE0C-5BC7-76604CD653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035AEE47-E919-F55C-A9B1-5207A711B1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D39A0C25-9B0D-65ED-4E00-3B2F9576E5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E17C8D24-873F-2C7D-E876-D7DD251AE0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6E9FA5EA-A045-4B48-BD86-95C0EF8BAE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C2C717BF-36A6-1FC0-DE6C-EAFB8FBFF0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26A6FAA4-54BA-4D65-6C92-00F67D2ED2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7C0DC5F6-12FA-5959-34B6-CE5F44B122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9592EB1-58A6-D20D-346B-1069D0C318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7A19E495-AC85-82D3-2AD1-B28EC2009F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0F2E079-20F4-27DA-A0E5-9B7D533EC3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8A99E3B2-76A5-4484-F57B-4B2B309235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E559E90-D0E3-E77C-A9F5-61BA4ECAC3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26EF48A9-FA0A-C096-4DDF-3D532C4CBE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26A1234D-9091-2AC0-407D-BDDC97D459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86B7EE-D12D-5573-CD84-38933D3D82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B651195-18F7-0A73-EA68-B7C9F6F9E5CF}"/>
                  </a:ext>
                </a:extLst>
              </p:cNvPr>
              <p:cNvSpPr txBox="1"/>
              <p:nvPr/>
            </p:nvSpPr>
            <p:spPr>
              <a:xfrm>
                <a:off x="3163969" y="3733800"/>
                <a:ext cx="3236831" cy="815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𝑔𝑒𝑛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B651195-18F7-0A73-EA68-B7C9F6F9E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969" y="3733800"/>
                <a:ext cx="3236831" cy="8156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59FCF8-53EE-2037-4BA3-CDE4306815CD}"/>
                  </a:ext>
                </a:extLst>
              </p:cNvPr>
              <p:cNvSpPr txBox="1"/>
              <p:nvPr/>
            </p:nvSpPr>
            <p:spPr>
              <a:xfrm>
                <a:off x="3163969" y="4572000"/>
                <a:ext cx="3236831" cy="815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59FCF8-53EE-2037-4BA3-CDE430681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969" y="4572000"/>
                <a:ext cx="3236831" cy="8156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EA4DBEC-30FD-C3B9-AF2B-080620A18C2E}"/>
                  </a:ext>
                </a:extLst>
              </p:cNvPr>
              <p:cNvSpPr txBox="1"/>
              <p:nvPr/>
            </p:nvSpPr>
            <p:spPr>
              <a:xfrm>
                <a:off x="1177835" y="4724400"/>
                <a:ext cx="15653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→0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EA4DBEC-30FD-C3B9-AF2B-080620A18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835" y="4724400"/>
                <a:ext cx="1565365" cy="461665"/>
              </a:xfrm>
              <a:prstGeom prst="rect">
                <a:avLst/>
              </a:prstGeom>
              <a:blipFill>
                <a:blip r:embed="rId7"/>
                <a:stretch>
                  <a:fillRect l="-5837" t="-10526" r="-389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50569283-ABE8-EAB8-4D71-E8828FBBE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048" y="5429250"/>
            <a:ext cx="7848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i="1">
                <a:solidFill>
                  <a:srgbClr val="0070C0"/>
                </a:solidFill>
              </a:rPr>
              <a:t>The rate of entropy change is due to the flux of entropy into the control mass from heat transfer and an increase due to irreversible processes inside the control mass.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005E6EE5-64D8-2C26-8000-583ABA4E4DBF}"/>
                  </a:ext>
                </a:extLst>
              </p14:cNvPr>
              <p14:cNvContentPartPr/>
              <p14:nvPr/>
            </p14:nvContentPartPr>
            <p14:xfrm>
              <a:off x="5888160" y="4867920"/>
              <a:ext cx="288360" cy="3409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005E6EE5-64D8-2C26-8000-583ABA4E4DB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78800" y="4858560"/>
                <a:ext cx="307080" cy="359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  <p:bldP spid="20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5470</TotalTime>
  <Words>1224</Words>
  <Application>Microsoft Office PowerPoint</Application>
  <PresentationFormat>On-screen Show (4:3)</PresentationFormat>
  <Paragraphs>107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Blackadder ITC</vt:lpstr>
      <vt:lpstr>Calibri</vt:lpstr>
      <vt:lpstr>Cambria Math</vt:lpstr>
      <vt:lpstr>Script MT Bold</vt:lpstr>
      <vt:lpstr>Symbol</vt:lpstr>
      <vt:lpstr>Times New Roman</vt:lpstr>
      <vt:lpstr>Blank Presentation</vt:lpstr>
      <vt:lpstr>Equation</vt:lpstr>
      <vt:lpstr>Irreversible Process &amp; Entropy Generation</vt:lpstr>
      <vt:lpstr>ENTROPY GENERATION</vt:lpstr>
      <vt:lpstr>Heat Transfer in an Irreversible Process</vt:lpstr>
      <vt:lpstr>Work Transfer During an Irreversible Process by A Control Mass</vt:lpstr>
      <vt:lpstr>Work Transfer During an Irreversible Process by A Control Mass</vt:lpstr>
      <vt:lpstr>Total Entropy Change during an Irreversible Process</vt:lpstr>
      <vt:lpstr>Increase of Entropy Principle</vt:lpstr>
      <vt:lpstr>Implications of Increase of Entropy Principle </vt:lpstr>
      <vt:lpstr>Major Irreversibilities  Affecting Nation’s Average Fuel Efficiency</vt:lpstr>
      <vt:lpstr>Major Irreversibilities  Affecting Nation’s Average Fuel Efficiency</vt:lpstr>
      <vt:lpstr>Second Law &amp; Entropy Balance</vt:lpstr>
      <vt:lpstr>Entropy of Universe</vt:lpstr>
      <vt:lpstr>Entropy of Universe</vt:lpstr>
      <vt:lpstr>The Third Law of Thermodynamics </vt:lpstr>
      <vt:lpstr>Planck’s statement of the 3rd law</vt:lpstr>
      <vt:lpstr>Entropy Rate Equation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498</cp:revision>
  <cp:lastPrinted>2002-07-26T02:11:33Z</cp:lastPrinted>
  <dcterms:created xsi:type="dcterms:W3CDTF">2002-07-26T01:39:54Z</dcterms:created>
  <dcterms:modified xsi:type="dcterms:W3CDTF">2026-09-09T03:30:06Z</dcterms:modified>
</cp:coreProperties>
</file>