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av" ContentType="audio/x-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0"/>
  </p:notesMasterIdLst>
  <p:sldIdLst>
    <p:sldId id="294" r:id="rId2"/>
    <p:sldId id="1299" r:id="rId3"/>
    <p:sldId id="1314" r:id="rId4"/>
    <p:sldId id="1345" r:id="rId5"/>
    <p:sldId id="1346" r:id="rId6"/>
    <p:sldId id="1316" r:id="rId7"/>
    <p:sldId id="1317" r:id="rId8"/>
    <p:sldId id="1318" r:id="rId9"/>
    <p:sldId id="1319" r:id="rId10"/>
    <p:sldId id="1321" r:id="rId11"/>
    <p:sldId id="1320" r:id="rId12"/>
    <p:sldId id="1322" r:id="rId13"/>
    <p:sldId id="1324" r:id="rId14"/>
    <p:sldId id="1323" r:id="rId15"/>
    <p:sldId id="1325" r:id="rId16"/>
    <p:sldId id="1326" r:id="rId17"/>
    <p:sldId id="1327" r:id="rId18"/>
    <p:sldId id="1328" r:id="rId19"/>
    <p:sldId id="1329" r:id="rId20"/>
    <p:sldId id="1330" r:id="rId21"/>
    <p:sldId id="561" r:id="rId22"/>
    <p:sldId id="549" r:id="rId23"/>
    <p:sldId id="550" r:id="rId24"/>
    <p:sldId id="555" r:id="rId25"/>
    <p:sldId id="1341" r:id="rId26"/>
    <p:sldId id="551" r:id="rId27"/>
    <p:sldId id="552" r:id="rId28"/>
    <p:sldId id="553" r:id="rId29"/>
    <p:sldId id="560" r:id="rId30"/>
    <p:sldId id="1343" r:id="rId31"/>
    <p:sldId id="1344" r:id="rId32"/>
    <p:sldId id="562" r:id="rId33"/>
    <p:sldId id="1342" r:id="rId34"/>
    <p:sldId id="1338" r:id="rId35"/>
    <p:sldId id="1339" r:id="rId36"/>
    <p:sldId id="566" r:id="rId37"/>
    <p:sldId id="554" r:id="rId38"/>
    <p:sldId id="1340" r:id="rId39"/>
  </p:sldIdLst>
  <p:sldSz cx="9144000" cy="6858000" type="screen4x3"/>
  <p:notesSz cx="6858000" cy="899795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a:srgbClr val="3366FF"/>
    <a:srgbClr val="FF9900"/>
    <a:srgbClr val="000099"/>
    <a:srgbClr val="FFCC00"/>
    <a:srgbClr val="FEF8CE"/>
    <a:srgbClr val="FFCCFF"/>
    <a:srgbClr val="F8C778"/>
    <a:srgbClr val="FFCC99"/>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34" autoAdjust="0"/>
    <p:restoredTop sz="92336" autoAdjust="0"/>
  </p:normalViewPr>
  <p:slideViewPr>
    <p:cSldViewPr>
      <p:cViewPr varScale="1">
        <p:scale>
          <a:sx n="68" d="100"/>
          <a:sy n="68" d="100"/>
        </p:scale>
        <p:origin x="1272" y="52"/>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_rels/viewProps.xml.rels><?xml version="1.0" encoding="UTF-8" standalone="yes"?>
<Relationships xmlns="http://schemas.openxmlformats.org/package/2006/relationships"><Relationship Id="rId1" Type="http://schemas.openxmlformats.org/officeDocument/2006/relationships/slide" Target="slides/slide23.xml"/></Relationships>
</file>

<file path=ppt/ink/ink1.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2-01-04T09:31:46.20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inkml:trace>
</inkml:ink>
</file>

<file path=ppt/ink/ink2.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6-09-08T02:39:11.869"/>
    </inkml:context>
    <inkml:brush xml:id="br0">
      <inkml:brushProperty name="width" value="0.05292" units="cm"/>
      <inkml:brushProperty name="height" value="0.05292" units="cm"/>
      <inkml:brushProperty name="color" value="#FF0000"/>
    </inkml:brush>
  </inkml:definitions>
  <inkml:trace contextRef="#ctx0" brushRef="#br0">10017 16184 1714 0,'-8'28'-1'0,"-1"-1"-1"0,-1 0 1 0,-1-2-1 0,2 0 0 0,6 2 0 0,-4 0 12 0,6 1-12 0,-1-2 4 0,-3 1-5 0,0-10 3 0,6-5 0 0,-1-3-3 16,4-3 1-16,5 1-3 0,-2-6 8 0,1 0 2 0,4-8 1 0,-6-4-6 0,11-5 4 0,0-6 6 0,13-2 3 0,4-1 19 0,2-6-11 0,6-5 1 16,-2-4-3-16,6-3 17 0,-3-4 5 15,8-7 1-15,3-5 1 0,6-4-8 0,15-9 11 16,4 2-4-16,3-9 6 0,-6 3-20 0,13-1-6 0,3-1-10 15,7 0 3-15,5-4-11 0,-11-1-3 0,4 1 3 0,1 7-4 16,-6 0 1-16,-1 7 0 16,-11 4-1-16,-2 0 0 0,1 7 4 0,-4 4-4 15,0 4 4-15,-15 8-4 0,-10 3-1 0,-8 2 3 16,-5 5-2-16,-1 5 5 0,1 0 1 0,0 0-2 16,-7 5 4-16,-6 5-4 0,-7-3 3 0,-2 6-5 15,-1-1-2-15,-7 0 0 0,-1 7 6 0,-1-3-4 16,-5 4 2-16,0 3-4 15,-1-3-13-15,-5 4-6 0,0-1-10 0,-3 2 4 16,-1 1-17-16,0 0-41 16,-1 6-14-16,-1-2-13 15,-2 7-36-15,-2-1-104 0,0-4-99 0</inkml:trace>
  <inkml:trace contextRef="#ctx0" brushRef="#br0" timeOffset="886.95">9319 16601 338 0,'-9'-2'227'0,"1"2"-77"0,2 1-121 0,4 6 3 15,-2-3-23-15,5 3-3 0,-3-6 8 0,1-1-5 16,0-2 9-16,2-3 18 16,0 1-14-16,0 1 14 0,-1 2-22 0,4-1 18 0,-3 2 9 15,4-4 1-15,1-2 0 0,-6 2 3 0,4-1-11 0,1 1 9 16,0-2-13-16,9 0-12 15,-6-2 6-15,1-5-10 0,2 3-11 0,1-3 14 16,2-1-12-16,2 5 14 0,3-6-7 0,0 0 6 0,2-2 0 0,5-2 1 16,-3-2-12-16,2-1 12 15,3 0-12-15,-3-3 11 0,2 0-2 0,1 0-5 16,7 3 13-16,-6-1-12 0,1-6-12 0,1 2 7 16,-9-1-9-16,0 3 9 0,2 7-3 15,-4 1-2-15,0 4 2 0,-4-2-1 0,-4 2 6 0,-2 1-7 16,-3 2 0-16,3 4-1 15,-4 1 1-15,0 2 1 0,0-2 4 0,-5 1-4 16,-1-1-11-16,3 4 8 0,-2 0-24 0,-1 1 18 16,0 0-25-16,0 0-30 0,0 0 0 0,-7 3-17 15,-1-4-20-15,2 1-14 0,2 1-23 0,-4 0 0 16,4 7-76-16</inkml:trace>
  <inkml:trace contextRef="#ctx0" brushRef="#br0" timeOffset="1602.55">9275 16259 185 0,'-8'-10'199'0,"-1"-1"-84"0,4 2-77 0,1 2 37 0,-6-4-19 0,2 3-20 16,-3 0 22-16,11 8-20 0,-1 0 10 0,-1-1 1 15,1 1-17-15,0-1 13 0,0 0-9 0,0 0-13 16,-16-9 7-16,16 12-13 0,4 7-24 0,3-5 15 16,-1 7-10-16,-1 2 15 0,-6 2 6 0,2 5-20 15,3-1 7-15,0 4-11 0,1 2-4 16,-1 4 12-16,-2 0-6 0,-5 1 8 0,6 4 1 16,-3-3-5-16,-5-1 2 0,5 4-2 15,-1-5 0-15,-5 1 5 0,-1-2 2 0,-1-2 0 0,-3-4-8 16,8-1 13-16,-3-1-2 0,-3-6 5 0,4-1-16 15,-5-4 17-15,11 0-13 0,-4-4 15 16,-2-1 2-16,-2-4-1 0,-1-1 10 0,2-3-9 0,1 0-3 16,4-4-1-16,-5-3-9 0,6-1 6 0,0-3-1 15,1-2-14-15,-3-1 2 0,2 1-9 0,1-3-8 16,7 7 9-16,2 6-6 0,3-5 8 16,2 5-1-16,-2 4-1 0,4-5 7 0,4 1-6 15,-6 12-7-15,9-10 13 0,4 10-12 0,5 7 13 16,1-7-5-16,-2 5 1 0,-5-2 6 0,-2-6-3 15,1 4 5-15,-5-1-2 0,-3-3-3 16,-1 3 0-16,-3-5 13 0,-4-3 10 0,-2-4 13 16,-3-8-7-16,-2 2-8 0,1-7 11 0,0 3-8 15,-5-3 12-15,1-6-7 0,-8 0-10 0,1 0-3 0,2-3-3 16,-4-2-16-16,-5 1 15 0,-2-3-4 0,-2 0 9 16,-4-1-6-16,1 5 5 0,-1-1-1 0,3 6 3 15,2 3 4-15,2 7-15 16,4 4 2-16,7 4-6 0,2 6-1 0,-1-4-14 15,4 4-6-15,-9 2-3 0,6 0-13 0,7 4 22 0,4 6-15 16,4-1 12-16,1 1-51 0,2 3-151 16,1-2-122-16</inkml:trace>
  <inkml:trace contextRef="#ctx0" brushRef="#br0" timeOffset="2592.91">9523 17145 343 0,'-4'-3'237'0,"3"1"-85"0,1 2-122 0,0 0-5 15,0 0-9-15,0-1 9 0,0 0-17 0,0 0 16 16,2-15-10-16,2 15 11 0,-1-2 16 0,-2 2-4 16,-1 1 13-16,5-3-6 0,-2 3-12 0,-3 0 7 15,0 0-17-15,0 0-5 0,13 7 1 0,-8-1-2 16,3 1-8-16,3 2 5 0,-2 4-7 0,3 3 7 16,8 2-8-16,-4 2-1 0,1 2-2 0,2 1 0 0,-5 0-7 15,4-1 18-15,-1-1-12 16,-5-1 15-16,2 1-2 0,-1-4-9 0,-2 3 15 15,-2-7-15-15,0-5 3 0,-4 1 11 0,0-3-11 16,-2-4 13-16,-3-2 5 0,0 0 10 16,0 0 9-16,5-2-6 0,-5-8-24 0,-2-5 5 15,-1-1-19-15,2 0 15 0,-4-2-15 0,1 2 2 16,-2-6 3-16,0 1-4 0,-2 0-17 0,5-1 11 16,0 7-11-16,3 3 10 0,3 4-7 0,-2 3-8 15,1 3 4-15,4 3-7 0,-2 1 4 0,4 3 26 16,3 2-1-16,-2 3 8 0,3 2-16 0,1 0 8 15,3-2-5-15,-3 1 7 0,1-2-13 0,0 0 10 16,-2-2-2-16,-3-1 8 0,0-1 1 0,-3-5 5 16,0 0 7-16,-1-5 0 0,-2-2 13 0,-2-4-22 15,-1-1 1-15,-2-7-8 0,-2 1 2 0,-1-5-4 16,-2-4 1-16,-1 1-1 0,-1-2-3 16,-2 1-5-16,-2-4 1 0,-4 0-4 0,0 0 8 0,-4 1 1 15,2 2-2-15,2 7 1 0,0 4-4 16,5 5-6-16,3 7 1 0,1 2-3 0,4-5-4 15,1 5 51-15,4 1-85 0,7 8 56 0,-2 3-131 16,1 0 77-16,-1 1-16 0,2-2 15 16,2 1-121-16,2 1-152 0</inkml:trace>
  <inkml:trace contextRef="#ctx0" brushRef="#br0" timeOffset="3526.33">10165 16981 1205 0,'-5'-7'95'0,"2"-2"-56"0,-3 9-8 0,5-7-13 0,0 3-17 16,-2 1 9-16,0-3 5 0,0 5-1 0,-1-2-2 16,4 1 5-16,-3 0-1 0,-18 3 5 15,20 0 7-15,0 2-1 0,3 0 2 0,18-3-2 0,-20 0 3 0,0 0-21 16,0 0-2-16,-10 9-5 0,13-3 5 0,-2 4 0 15,6-1 3-15,14 2-4 0,-14 5-14 0,3 2 8 16,-3 0 4-16,-2 0 3 0,6 2-6 0,-3-4 1 16,0 3-2-16,2-5 3 0,-3-3 2 0,2 1-4 15,-3-2 2-15,0-3 0 0,1 0 7 0,-5-2 0 16,4-2 1-16,-1-1 1 0,0-1 6 0,-1-1-3 16,0-2-2-16,-1-2 0 0,1-4 3 0,-1-1-10 15,0-4 3-15,-1-1-6 0,-1 3 3 0,1-3-17 16,-3 1 0-16,0-2-6 0,-3-5 17 0,-3 5-5 15,1-2 7-15,-2-2-8 0,-1 9-3 0,-1-9 9 16,0 5-9-16,1 5 9 0,0-4-3 0,2 6-1 16,0 2 4-16,1 0-3 0,0-2-2 0,-1 4-4 0,0 0-1 15,-1 4 0-15,1-1 8 0,7 0 2 0,0 0 4 0,-7 2-3 16,9 0-1-16,-1-3-5 0,-1 0 4 16,11-2-3-16,-9 0 5 0,3-1-1 0,4 2 4 15,-4-2-4-15,7 1-4 0,-1 3 8 0,0-2-12 16,-1 1 12-16,1 1-4 0,0 2-5 0,1 2 6 0,1 0-6 15,-2-2-3-15,2 1 11 0,-4-2 0 16,-1 6 4-16,-1 0-7 0,-2-1-2 0,2 2-1 0,-2-7 0 0,-2 5 4 16,3 2 1-16,-3-1 0 0,1 3 1 15,-1-3-3-15,-2 2 3 0,-1-3-4 0,0 1 5 16,0-7 2-16,0 0-8 0,0 0 5 0,1 12-4 16,3-7 9-16,-4-5-3 0,2 0 3 0,1-2-3 15,-1-1 3-15,-1 1 1 0,4 3-1 0,-2-7 1 0,-1-4-7 0,5 5 5 16,-7-8-3-16,1 2 4 15,3 0-10-15,-1 4 8 0,-1-2 0 0,-1 1 3 16,-1 1-9-16,3-6-2 0,0 6-8 0,13-2 8 0,-16 9 4 16,0-4-5-16,-3 0 4 0,-15 1-5 0,19 2-1 0,-2 0-6 15,2 3 0-15,-1-2-1 0,6 5 5 0,-4 0 3 0,2 1 4 0,-3 2-2 16,-1-7 3-16,2 1 3 0,2 3-2 16,2-1 3-16,-1 2-1 0,-5-6-4 15,0 0 0-15,8 5 0 0,-3-4 18 0,-3-2-9 16,7 1 7-16,-8 0-9 0,1-4 7 0,-2-2-9 15,3-3 5-15,-2-3-6 0,2 2 3 0,3 0-7 0,-5 0 2 16,-2-1-2-16,-4-5-2 0,0 3-3 0,-3-1-3 16,4-5 3-16,0 2 0 0,1-2-5 15,-7-1 5-15,-7 1-4 0,7 1 9 0,-5-1-4 16,7 3 0-16,5 4 0 0,-4 0 4 0,0 4-2 16,5 4 7-16,-3-2-4 0,2 5 20 0,2 0-19 0,1 1 1 0,0 0-6 0,0 0 3 15,0 0 3-15,-4 4 2 0,2 0 0 16,2 2 4-16,2 2-6 0,3 0 3 15,0 4-2-15,-1-2 11 0,3 0-8 0,0 2 5 0,3 3-6 0,-4-4 9 0,2 1-15 16,7 0 3-16,-8-1-5 16,6 1 13-16,0-1-10 0,-10-2 6 0,10 0-7 0,-7-1 12 0,0-3-13 15,8 2 10-15,-6-4-10 0,-1-1 1 0,3-2-51 16,-11-2-16-16,8 2-11 0,8-1-51 16,-9 1-115-16,-1-3-120 0</inkml:trace>
  <inkml:trace contextRef="#ctx0" brushRef="#br0" timeOffset="3684.35">10421 16823 713 0,'0'0'160'0,"0"0"440"0,0 0-492 0,0 0-88 0,-1-8-3 0,3 4-21 16,6 0 9 0,1-3-5-16,4-4 3 0,4-3-3 0,-3 0-5 0,-1-4-41 0,2 3-18 0,1-3-6 0,0-1-43 15,2 5-77 1,-3-5-38-16,-5 3-15 0,3 3-88 0</inkml:trace>
  <inkml:trace contextRef="#ctx0" brushRef="#br0" timeOffset="4383.07">10703 16646 647 0,'-6'-6'99'0,"2"4"44"0,-1 1 28 0,5 1-117 0,0 0-47 0,0 0-28 0,-8 3 13 0,7 3-18 0,1 1 15 0,3 0 20 16,-2-1-9-16,1 1 11 0,1 2-9 0,0-1 2 16,-1 2 5-16,1-1-4 0,1 2-7 0,-2-1 13 15,1-2-8-15,1 1 11 0,-1-1-12 0,2 0 2 0,-1 0-26 16,-3-1 2-16,2-1-153 0</inkml:trace>
  <inkml:trace contextRef="#ctx0" brushRef="#br0" timeOffset="5287.16">10732 16448 878 0,'-2'-8'12'0,"1"0"-6"0,1 2-10 0,3 4 5 0,-2-1-6 16,2-1 4-16,1-1 1 0,-2-1 0 16,4-2-4-16,0 2 3 0,0-2 1 0,1 3 2 15,0-1 21-15,0 0 14 0,2 2 5 0,4-1-1 0,-4 3-15 16,-2 1-3-16,-3 0-14 0,-3 1 11 0,4 3-10 16,7 2-8-16,-6 0 10 0,-4 2-12 0,13 0-14 15,-12 0 19-15,11 2-7 0,-6 0 13 0,-8 0-4 16,5 2 2-16,-7 1 1 0,5-4 1 0,-1 0 2 0,-14-1 8 15,16 1-2-15,2 0 7 0,-8-3 3 0,7-2-10 16,-9-2 4-16,-5 1-3 0,7-2 20 0,-3-3-24 16,-1 1 3-16,8-5-9 0,-2 3 8 0,2 0-5 15,0-6 6-15,-5 0-8 0,-1-3-11 0,0-3 11 16,4 2-15-16,-11-3 13 0,15 0-5 0,0 1-7 16,-2-1 4-16,13 2-8 0,-12 2-2 0,5 4 3 15,0 1 1-15,-7 3 1 0,7 2-2 0,-2 3-8 0,-3 1 2 0,4 3-4 0,-7-2 11 0,5 2 0 31,2 3-3-31,-3-1 3 0,6 3 11 0,-7 0-4 0,6-2 10 16,-13 1-11-16,9-1 8 0,5 0 1 0,-11-1-3 16,13 0 2-16,-7-2-3 0,-3-3 0 0,6 0 2 15,0-1 1-15,-4-1 10 0,-4-1-4 0,0-2-4 0,4 2 1 16,-4-4 4-16,7-1-7 0,-4-2 9 0,-4-5-10 16,5 1 1-16,-4-1-9 0,0-1-7 0,8 2 3 15,-8-3 4-15,1 0 0 0,5 3 5 16,-12-5-5-16,9 10 2 0,0-4-8 0,0 8-1 0,0 4-2 15,0-4-3-15,-1 11-1 0,-2-7 8 0,0 5-5 16,2-1 10-16,2 2 15 0,-1 2-6 0,11 0 9 16,-9 3 4-16,0 0-13 0,2-2 12 0,-3 1-13 15,3-1 8-15,0 0-5 0,0 0-6 0,0-2 4 16,0 0-1-16,0-2-4 0,-1-1 9 0,-1 0-8 16,0-2-3-16,1-2 20 0,0-1-9 0,1-2 13 0,-4-2-17 15,2-1-9-15,-2-1-6 0,-3-2 0 0,3 0-21 16,0-5 11-16,-3 2-1 0,3-3 7 0,-3 2 5 0,0 0 2 15,-2-1 0-15,-3-3-1 0,2-1-4 0,-2-4 12 16,1-1-4-16,0 2 8 0,0 0-11 0,-1 5-1 16,0 1 0-16,-1 2 0 0,2 0-3 0,2 3 0 15,0 2 3-15,-2 2-2 0,4 3 4 0,-2 0 0 16,0 1 1-16,2 2 1 0,0 0 0 0,0 0 3 16,0 0-6-16,0 0 4 0,0 0 4 0,0 0-4 15,0 0 9-15,0 0-10 0,0 0-6 0,0 0 14 16,-1 0-11-16,1 0 12 0,0 0-1 0,0 0-2 0,0 1 11 15,-1 15-9-15,3-9-2 0,2 3 5 16,2 2-4-16,1 4 5 0,2-1-4 0,0 1 2 0,3-2-4 16,-2-3 5-16,1 8-2 0,2-1-6 0,-1 5 4 15,1-1-4-15,-3-4 1 0,2-3-1 0,-1-3 4 16,0 1-4-16,-2-5-11 0,-2 0 25 0,-1-4-13 0,-7-2 19 16,8 1-13-16,-7-3-68 0,0 0-30 0,-2-8-18 15,5 2-122-15,1 1-271 0</inkml:trace>
  <inkml:trace contextRef="#ctx0" brushRef="#br0" timeOffset="5420.75">11187 16144 1392 0,'0'-3'230'0,"0"-4"-111"0,1 0-31 0,1-2 23 16,5 5-115-16,1-1-3 0,5 0-2 0,0-1 2 15,9-7-3-15,1-1-29 0,2-5-74 0,12-6 15 0,-6 1-222 0</inkml:trace>
  <inkml:trace contextRef="#ctx0" brushRef="#br0" timeOffset="8737.28">7626 17601 390 0,'-1'-5'340'0,"-2"0"-138"0,2 1-178 16,1 4-2-16,0 0 4 0,0 0 33 15,0 0-1-15,0 0 15 0,0 0 12 0,0-1-23 16,0-15 13-16,6 14-13 0,-1-3 15 0,-2 3-9 16,3 0-9-16,-1-2 4 0,2 4-20 0,0-3-18 0,0 2-1 0,0-1-6 15,-2-1-7-15,3-1-7 0,0-1 1 0,13 2-3 16,-10 1-1-16,-1 2 0 0,6 0 1 16,-18-2-1-16,16-2 2 0,2-2-3 0,1 0 0 15,9-2-2-15,-10 2 6 0,4-2-1 0,-4-3 5 16,10 0-4-16,6-4-3 0,1 4-1 0,2 2-2 0,-9-1 2 15,1-1 7-15,-3-2-8 0,-1-3 1 0,-4 0-4 16,1 8-6-16,-4-2-41 0,-2 2-16 0,-5 0-9 16,3 1-41-16,-4-2-42 0,1 5-33 0,-2-3-8 0,-6-4-112 15</inkml:trace>
  <inkml:trace contextRef="#ctx0" brushRef="#br0" timeOffset="8942.86">7997 17208 1033 0,'-8'-2'169'0,"-1"-3"-83"0,-3 0-22 0,3 0 22 0,9 5-66 0,0 0-4 16,0 0-2-16,0 0-3 0,0 0-8 15,7 1 10-15,1 4 5 0,5 0 1 0,2 2 3 0,-3 1-6 16,2 1-3-16,-1 2 1 0,2 3-7 16,-2 3 4-16,-1 2-13 0,2 1 8 0,0 3-9 15,-1 1 2-15,0 1 8 0,-2 11-7 0,0-1-13 0,0 6 17 16,1 2-7-16,-1-4 13 0,-5 5 0 15,0-2-6-15,-3-3-2 0,3 1-5 0,3-2-47 0,-4 3-141 16,3 0-187-16</inkml:trace>
</inkml:ink>
</file>

<file path=ppt/ink/ink3.xml><?xml version="1.0" encoding="utf-8"?>
<inkml:ink xmlns:inkml="http://www.w3.org/2003/InkML">
  <inkml:definitions>
    <inkml:context xml:id="ctx0">
      <inkml:inkSource xml:id="inkSrc0">
        <inkml:traceFormat>
          <inkml:channel name="X" type="integer" max="30159" units="cm"/>
          <inkml:channel name="Y" type="integer" max="18850" units="cm"/>
          <inkml:channel name="F" type="integer" max="4095" units="dev"/>
          <inkml:channel name="T" type="integer" max="2.14748E9" units="dev"/>
        </inkml:traceFormat>
        <inkml:channelProperties>
          <inkml:channelProperty channel="X" name="resolution" value="999.96686" units="1/cm"/>
          <inkml:channelProperty channel="Y" name="resolution" value="1000" units="1/cm"/>
          <inkml:channelProperty channel="F" name="resolution" value="0" units="1/dev"/>
          <inkml:channelProperty channel="T" name="resolution" value="1" units="1/dev"/>
        </inkml:channelProperties>
      </inkml:inkSource>
      <inkml:timestamp xml:id="ts0" timeString="2026-09-08T02:49:54.064"/>
    </inkml:context>
    <inkml:brush xml:id="br0">
      <inkml:brushProperty name="width" value="0.05292" units="cm"/>
      <inkml:brushProperty name="height" value="0.05292" units="cm"/>
      <inkml:brushProperty name="color" value="#FF0000"/>
    </inkml:brush>
  </inkml:definitions>
  <inkml:trace contextRef="#ctx0" brushRef="#br0">9832 7995 1687 0,'7'9'0'0,"-1"2"0"0,0-1 1 0,0-2 3 0,-2-3-4 0,0-1 2 16,1-1-2-16,-2 2-1 0,-1-4 4 0,2 1-5 0,0 1 2 0,-1-3-26 0,1 0-32 0,0-4-24 0,-1-3-1 0,3 2-57 0,0-2-25 0,-2 1-41 0,1-2 7 0,-2-2-63 15</inkml:trace>
  <inkml:trace contextRef="#ctx0" brushRef="#br0" timeOffset="217.19">9886 7818 443 0,'-6'-5'51'0,"-1"-4"42"0,0 5 21 0,2-3-46 0,-2 0 10 15,1 3-23-15,0 4-16 0,1-2 12 0,-1 5-13 16,3 5 14-16,0-3-7 0,-1 6-10 15,-1-2 8-15,1 2-10 0,-2 2-17 0,3 1 11 0,-1 5-17 0,0-2 17 16,-2 2-5-16,0 1-5 0,1 3 4 0,-2 2-4 16,-1 0 7-16,0 0-16 0,-5 1 4 0,-2-3-9 15,1 0 3-15,-2 2 1 0,2-2 3 0,0 4-3 16,1-2-4-16,-2-2 2 0,4 0-8 0,4-4 3 16,-1-4-6-1,2-3-58-15,1-2-33 0,-1-4-15 0,2-2-139 0</inkml:trace>
  <inkml:trace contextRef="#ctx0" brushRef="#br0" timeOffset="470.05">9376 8020 1499 0,'-7'0'10'0,"-1"-2"-7"0,2 3-7 15,1 1 4-15,-1 1-3 0,5 2-2 16,0-2 3-16,2 0-4 0,1 0-14 0,5 0 25 0,3 0-14 16,-1-2 19-16,5-1 2 0,-1-2 6 0,3 0 14 15,3-2-7-15,-1 1 13 0,6-2 20 0,0-1-9 0,3 0 11 0,5 0-32 0,2 1-13 16,-1-1-7-16,6 1 3 0,1 0 8 0,-1 1-23 16,5 3 8-1,-6 1-13-15,-1 0 8 0,-2 2-20 0,0 1-21 0,0 0-4 0,1 1-97 0,4 0-237 16</inkml:trace>
  <inkml:trace contextRef="#ctx0" brushRef="#br0" timeOffset="1501.02">9582 4804 402 0,'4'-6'368'0,"1"1"-144"0,-5 5-190 0,0 0-3 0,0 0-8 0,0 0-2 16,1 0-7-16,0 0 3 0,16 7-18 0,-10-2 7 16,1 4-2-16,2 1 5 0,3-2 0 0,3 3-4 15,0-2 4-15,-2 1-6 0,6 1-5 0,-3 2 10 0,-1-1-12 16,1 2 11-16,-2-1-7 0,-2-1 4 0,0-1 3 16,-1-1-2-16,0 0-13 0,-1-1 12 0,-1-1-2 15,1 0 8-15,-3 1-3 0,0-4-6 0,-2 1-1 16,1-2-2-16,1-1-15 0,-1-1-50 0,-2-1-63 15,3-2 2-15,-3 1-174 0</inkml:trace>
  <inkml:trace contextRef="#ctx0" brushRef="#br0" timeOffset="1731.7">9845 4773 1265 0,'-11'-3'52'0,"0"0"12"16,0-1-27-16,-1 4 23 15,1 4-31-15,0 3-25 0,0 3 9 0,1 1-13 0,1 3 1 16,-2 1 0-16,1 2-2 0,0 1 1 16,0 0-2-16,3 2-1 0,0 0-1 0,2-2 0 0,-2 3 3 0,2-3 1 15,-2 0 3-15,2 1-1 0,0-3 0 0,-6-3-12 16,2 2-4-16,3-3-5 0,-2-1-26 16,6-3-62-16,-2 0-46 0,1-3-1 0,1-1-92 0</inkml:trace>
  <inkml:trace contextRef="#ctx0" brushRef="#br0" timeOffset="1924.02">9535 5057 1322 0,'1'-5'59'0,"3"-1"-24"0,-1 3-5 0,4-3-6 0,4-1-15 0,1 1-8 15,-2-4-2 1,2 2-1-16,5-3-7 0,2 4-5 0,5-1-15 0,2-2 1 0,-2 1-61 0,4-4-23 15,-2-1-14-15,-4-1 2 16,1-3 8-16,-6 3 30 0,0 0 7 16,-2 3-1-16,1 2-2 0,-4 2 48 0,1 1-5 0,-1 3 20 0,-2 1 19 0,0 2 0 15,1 1 6-15,-1 1-10 0,2 2-31 16</inkml:trace>
  <inkml:trace contextRef="#ctx0" brushRef="#br0" timeOffset="2315.07">10035 4772 1428 0,'-1'-14'50'0,"1"3"-16"15,-3 4-1-15,3 7 0 0,0 0 3 0,0-1-4 16,0 0-15-16,0 0 8 0,8-11-23 0,-3 12-4 16,-1 0 2-16,7 2-6 0,-3 3-13 0,2-3 26 15,6 0-15-15,-1 1 19 0,2-3-3 0,3 3-6 0,-5 0 7 16,4 1-9-16,-1 0-6 0,-5 0 6 0,4 1-4 15,-3-1 6-15,1 2 1 0,-3 0-3 0,0 1 4 16,-1 0-4-16,-1-2 0 0,-1 0 1 0,0 0-2 0,-2 1 2 16,0-2 3-16,0 2-8 0,1-2-1 0,-2-1-5 15,2 1-10-15,-4-2-47 0,2-1-17 0,0-1-10 16,-3-1-42-16,3 0-68 0,-4-2-45 0</inkml:trace>
  <inkml:trace contextRef="#ctx0" brushRef="#br0" timeOffset="2548.27">10346 4626 891 0,'-3'-8'160'0,"-1"3"-60"15,-2-3-23-15,3 6 6 0,-1 0-18 16,1-2-29-16,2 5-5 0,-4-3-6 0,2 2-19 0,0 3-5 16,1 2-5-16,-1 4 1 0,2 3-4 0,1-3 8 15,-1 1 2-15,-2 3 1 0,1-1-11 0,0 6 8 0,1 2-5 16,-3 1 7-16,1-1 0 0,-1-3 0 0,0-1 5 15,0-1-3-15,-1 0 6 0,1-2-12 0,0-3 1 16,0-2-5-16,0 1 8 0,-2-2-8 0,0 0-7 0,2-1-4 16,0-2-44-16,0 0-35 15,1 0-36-15,1-2 5 0,0 1-77 0,2-3-41 0</inkml:trace>
  <inkml:trace contextRef="#ctx0" brushRef="#br0" timeOffset="2669.68">10193 4887 356 0,'-4'-3'91'0,"-1"1"146"15,0-1-114-15,3 2-14 0,2 1-19 16,0 0 9-16,0 0-35 0,0 0-14 0,0 0-6 0,0-1-2 0,0 0-36 0,5-14 7 16,2 10-8-16,3-1 6 0,5-1-30 0,-1-1-71 15,3-4-71-15,3-3 1 0,1-4-198 0</inkml:trace>
</inkml:ink>
</file>

<file path=ppt/ink/ink4.xml><?xml version="1.0" encoding="utf-8"?>
<inkml:ink xmlns:inkml="http://www.w3.org/2003/InkML">
  <inkml:definitions>
    <inkml:context xml:id="ctx0">
      <inkml:inkSource xml:id="inkSrc0">
        <inkml:traceFormat>
          <inkml:channel name="X" type="integer" max="26111" units="in"/>
          <inkml:channel name="Y" type="integer" max="16319" units="in"/>
          <inkml:channel name="F" type="integer" max="32767" units="dev"/>
        </inkml:traceFormat>
        <inkml:channelProperties>
          <inkml:channelProperty channel="X" name="resolution" value="2540.22754" units="1/in"/>
          <inkml:channelProperty channel="Y" name="resolution" value="2540.31738" units="1/in"/>
          <inkml:channelProperty channel="F" name="resolution" value="0" units="1/dev"/>
        </inkml:channelProperties>
      </inkml:inkSource>
      <inkml:timestamp xml:id="ts0" timeString="2013-04-12T09:35:20.33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17 26 5031,'-13'-14'3225,"13"14"-129,0 0-129,0 0-3483,-8-12-1290,13 12-1161,-5 0-258,0 0 0</inkml:trace>
</inkml:ink>
</file>

<file path=ppt/ink/ink5.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3-04-12T09:38:33.89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0 537,'0'0,"0"0,0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0,107-70,-107 70,0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trace contextRef="#ctx0" brushRef="#br0" timeOffset="112071">2179 0</inkml:trace>
</inkml:ink>
</file>

<file path=ppt/ink/ink6.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3-04-12T09:40:25.18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447 373,'0'0,"0"0,0 0,0 0,0 0,0 0,0 0,0 0,0 0,0 0,0 0,0 0,0 0,0 0,0 0,0 0,0 0,0 0,0 0,0 0,0 0,0 0,0 0,0 0,0 0,0 0,0 0,0 0,0 0,0 0,0 0,0 0,0 0,0 0,0 0,0 0,0 0,0 0,0 0,0 0,0 0,-107-93,107 93,0 0,0 0,0 0,-29-24,29 24,0 0,0 0,0 0,0 0,0 0,-58-46,58 46,-29-24,-1 1,30 23,-38-47,38 47,-39-35,39 35,-30-23,30 23,-29-23,29 23,0 0,0 0,-29-24,29 24,0 0,0 0,-29-11,29 11,0 0,0 0,0 0,0 0,0 0,0 0,0 0,0 0,0 0,0 0,0 0,0 0,0 0,0 0,0 0,0 0,0 0,0 0,0 0,0 0,0 0,0 0,0 0</inkml:trace>
</inkml:ink>
</file>

<file path=ppt/ink/ink7.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3-04-12T09:38:33.89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0 537,'0'0,"0"0,0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0,107-70,-107 70,0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trace contextRef="#ctx0" brushRef="#br0" timeOffset="112071">2179 0</inkml:trace>
</inkml:ink>
</file>

<file path=ppt/ink/ink8.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3-04-12T09:40:25.18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447 373,'0'0,"0"0,0 0,0 0,0 0,0 0,0 0,0 0,0 0,0 0,0 0,0 0,0 0,0 0,0 0,0 0,0 0,0 0,0 0,0 0,0 0,0 0,0 0,0 0,0 0,0 0,0 0,0 0,0 0,0 0,0 0,0 0,0 0,0 0,0 0,0 0,0 0,0 0,0 0,0 0,0 0,-107-93,107 93,0 0,0 0,0 0,-29-24,29 24,0 0,0 0,0 0,0 0,0 0,-58-46,58 46,-29-24,-1 1,30 23,-38-47,38 47,-39-35,39 35,-30-23,30 23,-29-23,29 23,0 0,0 0,-29-24,29 24,0 0,0 0,-29-11,29 11,0 0,0 0,0 0,0 0,0 0,0 0,0 0,0 0,0 0,0 0,0 0,0 0,0 0,0 0,0 0,0 0,0 0,0 0,0 0,0 0,0 0,0 0,0 0</inkml:trace>
</inkml:ink>
</file>

<file path=ppt/ink/ink9.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3-04-12T09:38:33.89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0 537,'0'0,"0"0,0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0,107-70,-107 70,0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trace contextRef="#ctx0" brushRef="#br0" timeOffset="112071">2179 0</inkml:trace>
</inkml:ink>
</file>

<file path=ppt/ink/ink10.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3-04-12T09:40:25.18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447 373,'0'0,"0"0,0 0,0 0,0 0,0 0,0 0,0 0,0 0,0 0,0 0,0 0,0 0,0 0,0 0,0 0,0 0,0 0,0 0,0 0,0 0,0 0,0 0,0 0,0 0,0 0,0 0,0 0,0 0,0 0,0 0,0 0,0 0,0 0,0 0,0 0,0 0,0 0,0 0,0 0,0 0,-107-93,107 93,0 0,0 0,0 0,-29-24,29 24,0 0,0 0,0 0,0 0,0 0,-58-46,58 46,-29-24,-1 1,30 23,-38-47,38 47,-39-35,39 35,-30-23,30 23,-29-23,29 23,0 0,0 0,-29-24,29 24,0 0,0 0,-29-11,29 11,0 0,0 0,0 0,0 0,0 0,0 0,0 0,0 0,0 0,0 0,0 0,0 0,0 0,0 0,0 0,0 0,0 0,0 0,0 0,0 0,0 0,0 0,0 0</inkml:trace>
</inkml:ink>
</file>

<file path=ppt/ink/ink11.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3-04-12T09:38:33.89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0 537,'0'0,"0"0,0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0,107-70,-107 70,0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trace contextRef="#ctx0" brushRef="#br0" timeOffset="112071">2179 0</inkml:trace>
</inkml:ink>
</file>

<file path=ppt/ink/ink12.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3-04-12T09:40:25.18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447 373,'0'0,"0"0,0 0,0 0,0 0,0 0,0 0,0 0,0 0,0 0,0 0,0 0,0 0,0 0,0 0,0 0,0 0,0 0,0 0,0 0,0 0,0 0,0 0,0 0,0 0,0 0,0 0,0 0,0 0,0 0,0 0,0 0,0 0,0 0,0 0,0 0,0 0,0 0,0 0,0 0,0 0,-107-93,107 93,0 0,0 0,0 0,-29-24,29 24,0 0,0 0,0 0,0 0,0 0,-58-46,58 46,-29-24,-1 1,30 23,-38-47,38 47,-39-35,39 35,-30-23,30 23,-29-23,29 23,0 0,0 0,-29-24,29 24,0 0,0 0,-29-11,29 11,0 0,0 0,0 0,0 0,0 0,0 0,0 0,0 0,0 0,0 0,0 0,0 0,0 0,0 0,0 0,0 0,0 0,0 0,0 0,0 0,0 0,0 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E49FE47-381C-199E-40B3-36DC4BEB2A9C}"/>
              </a:ext>
            </a:extLst>
          </p:cNvPr>
          <p:cNvSpPr>
            <a:spLocks noGrp="1"/>
          </p:cNvSpPr>
          <p:nvPr>
            <p:ph type="hdr" sz="quarter"/>
          </p:nvPr>
        </p:nvSpPr>
        <p:spPr>
          <a:xfrm>
            <a:off x="0" y="0"/>
            <a:ext cx="2971800" cy="449263"/>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77AD87CE-85BE-48B8-427E-6014EBE24298}"/>
              </a:ext>
            </a:extLst>
          </p:cNvPr>
          <p:cNvSpPr>
            <a:spLocks noGrp="1"/>
          </p:cNvSpPr>
          <p:nvPr>
            <p:ph type="dt" idx="1"/>
          </p:nvPr>
        </p:nvSpPr>
        <p:spPr>
          <a:xfrm>
            <a:off x="3884613" y="0"/>
            <a:ext cx="2971800" cy="449263"/>
          </a:xfrm>
          <a:prstGeom prst="rect">
            <a:avLst/>
          </a:prstGeom>
        </p:spPr>
        <p:txBody>
          <a:bodyPr vert="horz" lIns="91440" tIns="45720" rIns="91440" bIns="45720" rtlCol="0"/>
          <a:lstStyle>
            <a:lvl1pPr algn="r">
              <a:defRPr sz="1200"/>
            </a:lvl1pPr>
          </a:lstStyle>
          <a:p>
            <a:pPr>
              <a:defRPr/>
            </a:pPr>
            <a:fld id="{F43CD923-7998-4B40-A923-AF07EB2821C7}" type="datetimeFigureOut">
              <a:rPr lang="en-US"/>
              <a:pPr>
                <a:defRPr/>
              </a:pPr>
              <a:t>9/8/2026</a:t>
            </a:fld>
            <a:endParaRPr lang="en-US"/>
          </a:p>
        </p:txBody>
      </p:sp>
      <p:sp>
        <p:nvSpPr>
          <p:cNvPr id="4" name="Slide Image Placeholder 3">
            <a:extLst>
              <a:ext uri="{FF2B5EF4-FFF2-40B4-BE49-F238E27FC236}">
                <a16:creationId xmlns:a16="http://schemas.microsoft.com/office/drawing/2014/main" id="{292E65FC-9A0C-2AEF-C1FE-C8F46767EA4B}"/>
              </a:ext>
            </a:extLst>
          </p:cNvPr>
          <p:cNvSpPr>
            <a:spLocks noGrp="1" noRot="1" noChangeAspect="1"/>
          </p:cNvSpPr>
          <p:nvPr>
            <p:ph type="sldImg" idx="2"/>
          </p:nvPr>
        </p:nvSpPr>
        <p:spPr>
          <a:xfrm>
            <a:off x="1179513" y="674688"/>
            <a:ext cx="4498975" cy="33750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1D827B31-466E-ADD0-5D68-3007CEBA78B2}"/>
              </a:ext>
            </a:extLst>
          </p:cNvPr>
          <p:cNvSpPr>
            <a:spLocks noGrp="1"/>
          </p:cNvSpPr>
          <p:nvPr>
            <p:ph type="body" sz="quarter" idx="3"/>
          </p:nvPr>
        </p:nvSpPr>
        <p:spPr>
          <a:xfrm>
            <a:off x="685800" y="4273550"/>
            <a:ext cx="5486400" cy="404971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76A0290-941E-E090-9E74-F8B66535609B}"/>
              </a:ext>
            </a:extLst>
          </p:cNvPr>
          <p:cNvSpPr>
            <a:spLocks noGrp="1"/>
          </p:cNvSpPr>
          <p:nvPr>
            <p:ph type="ftr" sz="quarter" idx="4"/>
          </p:nvPr>
        </p:nvSpPr>
        <p:spPr>
          <a:xfrm>
            <a:off x="0" y="8547100"/>
            <a:ext cx="2971800" cy="449263"/>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878A924C-7A66-4373-AD07-536263B272A1}"/>
              </a:ext>
            </a:extLst>
          </p:cNvPr>
          <p:cNvSpPr>
            <a:spLocks noGrp="1"/>
          </p:cNvSpPr>
          <p:nvPr>
            <p:ph type="sldNum" sz="quarter" idx="5"/>
          </p:nvPr>
        </p:nvSpPr>
        <p:spPr>
          <a:xfrm>
            <a:off x="3884613" y="8547100"/>
            <a:ext cx="2971800" cy="449263"/>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567E2C6C-0E74-43CC-8D01-E5C46F6BBB2A}"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D43B3FD4-61A6-5983-3F53-46D13ADCD6C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CBEFC6D-8E47-E279-0D04-FA4B70B9462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845A94B-F9C8-6BF9-E873-11E7671ED27F}"/>
              </a:ext>
            </a:extLst>
          </p:cNvPr>
          <p:cNvSpPr>
            <a:spLocks noGrp="1" noChangeArrowheads="1"/>
          </p:cNvSpPr>
          <p:nvPr>
            <p:ph type="sldNum" sz="quarter" idx="12"/>
          </p:nvPr>
        </p:nvSpPr>
        <p:spPr>
          <a:ln/>
        </p:spPr>
        <p:txBody>
          <a:bodyPr/>
          <a:lstStyle>
            <a:lvl1pPr>
              <a:defRPr/>
            </a:lvl1pPr>
          </a:lstStyle>
          <a:p>
            <a:fld id="{D0784397-95C9-4017-ACC1-93884C8E9643}" type="slidenum">
              <a:rPr lang="en-US" altLang="en-US"/>
              <a:pPr/>
              <a:t>‹#›</a:t>
            </a:fld>
            <a:endParaRPr lang="en-US" altLang="en-US"/>
          </a:p>
        </p:txBody>
      </p:sp>
    </p:spTree>
    <p:extLst>
      <p:ext uri="{BB962C8B-B14F-4D97-AF65-F5344CB8AC3E}">
        <p14:creationId xmlns:p14="http://schemas.microsoft.com/office/powerpoint/2010/main" val="2725204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EEACB9A-D4FF-E410-D391-A6EDC7AF8E9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EA52CC9-B767-F501-A8F1-FE7D0DEF4D8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4487DD4-D17E-B996-4B54-DFB909AD3FAD}"/>
              </a:ext>
            </a:extLst>
          </p:cNvPr>
          <p:cNvSpPr>
            <a:spLocks noGrp="1" noChangeArrowheads="1"/>
          </p:cNvSpPr>
          <p:nvPr>
            <p:ph type="sldNum" sz="quarter" idx="12"/>
          </p:nvPr>
        </p:nvSpPr>
        <p:spPr>
          <a:ln/>
        </p:spPr>
        <p:txBody>
          <a:bodyPr/>
          <a:lstStyle>
            <a:lvl1pPr>
              <a:defRPr/>
            </a:lvl1pPr>
          </a:lstStyle>
          <a:p>
            <a:fld id="{A10B7858-F837-4B47-9362-B8D33EDE77D2}" type="slidenum">
              <a:rPr lang="en-US" altLang="en-US"/>
              <a:pPr/>
              <a:t>‹#›</a:t>
            </a:fld>
            <a:endParaRPr lang="en-US" altLang="en-US"/>
          </a:p>
        </p:txBody>
      </p:sp>
    </p:spTree>
    <p:extLst>
      <p:ext uri="{BB962C8B-B14F-4D97-AF65-F5344CB8AC3E}">
        <p14:creationId xmlns:p14="http://schemas.microsoft.com/office/powerpoint/2010/main" val="3474163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163AD328-F1DE-11D9-E2B1-853921CFE36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AD93BE0-CB5D-3546-5132-A18FBDC0981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A680E3A-2365-A1CB-E28E-52FA3B89E9EC}"/>
              </a:ext>
            </a:extLst>
          </p:cNvPr>
          <p:cNvSpPr>
            <a:spLocks noGrp="1" noChangeArrowheads="1"/>
          </p:cNvSpPr>
          <p:nvPr>
            <p:ph type="sldNum" sz="quarter" idx="12"/>
          </p:nvPr>
        </p:nvSpPr>
        <p:spPr>
          <a:ln/>
        </p:spPr>
        <p:txBody>
          <a:bodyPr/>
          <a:lstStyle>
            <a:lvl1pPr>
              <a:defRPr/>
            </a:lvl1pPr>
          </a:lstStyle>
          <a:p>
            <a:fld id="{D65B430C-D89F-4308-B07B-F204B51F9BC1}" type="slidenum">
              <a:rPr lang="en-US" altLang="en-US"/>
              <a:pPr/>
              <a:t>‹#›</a:t>
            </a:fld>
            <a:endParaRPr lang="en-US" altLang="en-US"/>
          </a:p>
        </p:txBody>
      </p:sp>
    </p:spTree>
    <p:extLst>
      <p:ext uri="{BB962C8B-B14F-4D97-AF65-F5344CB8AC3E}">
        <p14:creationId xmlns:p14="http://schemas.microsoft.com/office/powerpoint/2010/main" val="1671317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3E89CAD4-2050-88EF-917D-2A81C8E0DC2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963CB06-E9BA-5EE7-3BDC-2AA77E6F1DD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412E8A6-60D3-4D24-5B2C-6580E069371A}"/>
              </a:ext>
            </a:extLst>
          </p:cNvPr>
          <p:cNvSpPr>
            <a:spLocks noGrp="1" noChangeArrowheads="1"/>
          </p:cNvSpPr>
          <p:nvPr>
            <p:ph type="sldNum" sz="quarter" idx="12"/>
          </p:nvPr>
        </p:nvSpPr>
        <p:spPr>
          <a:ln/>
        </p:spPr>
        <p:txBody>
          <a:bodyPr/>
          <a:lstStyle>
            <a:lvl1pPr>
              <a:defRPr/>
            </a:lvl1pPr>
          </a:lstStyle>
          <a:p>
            <a:fld id="{FADDB735-E8C8-4FD3-A5A6-35FD79CE91DC}" type="slidenum">
              <a:rPr lang="en-US" altLang="en-US"/>
              <a:pPr/>
              <a:t>‹#›</a:t>
            </a:fld>
            <a:endParaRPr lang="en-US" altLang="en-US"/>
          </a:p>
        </p:txBody>
      </p:sp>
    </p:spTree>
    <p:extLst>
      <p:ext uri="{BB962C8B-B14F-4D97-AF65-F5344CB8AC3E}">
        <p14:creationId xmlns:p14="http://schemas.microsoft.com/office/powerpoint/2010/main" val="1606323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2B33A2F9-C8CC-E3B4-0156-5119473A12AA}"/>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5D38122D-1E75-E8C9-0DA4-94FD2EB7D02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3878B842-B099-71E2-3276-32FF303F8CC7}"/>
              </a:ext>
            </a:extLst>
          </p:cNvPr>
          <p:cNvSpPr>
            <a:spLocks noGrp="1" noChangeArrowheads="1"/>
          </p:cNvSpPr>
          <p:nvPr>
            <p:ph type="sldNum" sz="quarter" idx="12"/>
          </p:nvPr>
        </p:nvSpPr>
        <p:spPr>
          <a:ln/>
        </p:spPr>
        <p:txBody>
          <a:bodyPr/>
          <a:lstStyle>
            <a:lvl1pPr>
              <a:defRPr/>
            </a:lvl1pPr>
          </a:lstStyle>
          <a:p>
            <a:fld id="{89B20195-01CD-4181-BC57-A24499EC155A}" type="slidenum">
              <a:rPr lang="en-US" altLang="en-US"/>
              <a:pPr/>
              <a:t>‹#›</a:t>
            </a:fld>
            <a:endParaRPr lang="en-US" altLang="en-US"/>
          </a:p>
        </p:txBody>
      </p:sp>
    </p:spTree>
    <p:extLst>
      <p:ext uri="{BB962C8B-B14F-4D97-AF65-F5344CB8AC3E}">
        <p14:creationId xmlns:p14="http://schemas.microsoft.com/office/powerpoint/2010/main" val="2941230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C240633-4F2B-5E45-EDC9-212E3F4FDB3A}"/>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B913A0FB-FAB9-4090-2D68-75CD19D7190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0B0705EC-4942-4AFD-B3F6-2FCAB69F2121}"/>
              </a:ext>
            </a:extLst>
          </p:cNvPr>
          <p:cNvSpPr>
            <a:spLocks noGrp="1" noChangeArrowheads="1"/>
          </p:cNvSpPr>
          <p:nvPr>
            <p:ph type="sldNum" sz="quarter" idx="12"/>
          </p:nvPr>
        </p:nvSpPr>
        <p:spPr>
          <a:ln/>
        </p:spPr>
        <p:txBody>
          <a:bodyPr/>
          <a:lstStyle>
            <a:lvl1pPr>
              <a:defRPr/>
            </a:lvl1pPr>
          </a:lstStyle>
          <a:p>
            <a:fld id="{B8EFE00B-64D6-4111-9DB8-C2727D0199E7}" type="slidenum">
              <a:rPr lang="en-US" altLang="en-US"/>
              <a:pPr/>
              <a:t>‹#›</a:t>
            </a:fld>
            <a:endParaRPr lang="en-US" altLang="en-US"/>
          </a:p>
        </p:txBody>
      </p:sp>
    </p:spTree>
    <p:extLst>
      <p:ext uri="{BB962C8B-B14F-4D97-AF65-F5344CB8AC3E}">
        <p14:creationId xmlns:p14="http://schemas.microsoft.com/office/powerpoint/2010/main" val="2795677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F154A4F-B173-A5EB-14CE-DE038563100B}"/>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59F29D02-31FB-3FA8-798F-4CACA413BE5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5983A1FC-22C5-C14E-7C8A-F75C2A9D6118}"/>
              </a:ext>
            </a:extLst>
          </p:cNvPr>
          <p:cNvSpPr>
            <a:spLocks noGrp="1" noChangeArrowheads="1"/>
          </p:cNvSpPr>
          <p:nvPr>
            <p:ph type="sldNum" sz="quarter" idx="12"/>
          </p:nvPr>
        </p:nvSpPr>
        <p:spPr>
          <a:ln/>
        </p:spPr>
        <p:txBody>
          <a:bodyPr/>
          <a:lstStyle>
            <a:lvl1pPr>
              <a:defRPr/>
            </a:lvl1pPr>
          </a:lstStyle>
          <a:p>
            <a:fld id="{B13B9F59-9CDD-409A-8305-3809E15B10F2}" type="slidenum">
              <a:rPr lang="en-US" altLang="en-US"/>
              <a:pPr/>
              <a:t>‹#›</a:t>
            </a:fld>
            <a:endParaRPr lang="en-US" altLang="en-US"/>
          </a:p>
        </p:txBody>
      </p:sp>
    </p:spTree>
    <p:extLst>
      <p:ext uri="{BB962C8B-B14F-4D97-AF65-F5344CB8AC3E}">
        <p14:creationId xmlns:p14="http://schemas.microsoft.com/office/powerpoint/2010/main" val="2034180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40569A0-4D75-F327-CA7B-89D34AF3F95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81A272D-348D-E556-31E7-D7895EF2CFB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C4655F3D-1AC9-B656-5D8A-56F1FD8491A4}"/>
              </a:ext>
            </a:extLst>
          </p:cNvPr>
          <p:cNvSpPr>
            <a:spLocks noGrp="1" noChangeArrowheads="1"/>
          </p:cNvSpPr>
          <p:nvPr>
            <p:ph type="sldNum" sz="quarter" idx="12"/>
          </p:nvPr>
        </p:nvSpPr>
        <p:spPr>
          <a:ln/>
        </p:spPr>
        <p:txBody>
          <a:bodyPr/>
          <a:lstStyle>
            <a:lvl1pPr>
              <a:defRPr/>
            </a:lvl1pPr>
          </a:lstStyle>
          <a:p>
            <a:fld id="{8A5BD3B8-13B7-4234-BA7B-2F441C748FA1}" type="slidenum">
              <a:rPr lang="en-US" altLang="en-US"/>
              <a:pPr/>
              <a:t>‹#›</a:t>
            </a:fld>
            <a:endParaRPr lang="en-US" altLang="en-US"/>
          </a:p>
        </p:txBody>
      </p:sp>
    </p:spTree>
    <p:extLst>
      <p:ext uri="{BB962C8B-B14F-4D97-AF65-F5344CB8AC3E}">
        <p14:creationId xmlns:p14="http://schemas.microsoft.com/office/powerpoint/2010/main" val="7507704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711A42A-0FEC-0D1A-9640-4A270EB46A1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98F2F22-DE45-BA43-0648-E2D98644F0C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40158F5-2540-8F44-F65E-7D9BABDC1322}"/>
              </a:ext>
            </a:extLst>
          </p:cNvPr>
          <p:cNvSpPr>
            <a:spLocks noGrp="1" noChangeArrowheads="1"/>
          </p:cNvSpPr>
          <p:nvPr>
            <p:ph type="sldNum" sz="quarter" idx="12"/>
          </p:nvPr>
        </p:nvSpPr>
        <p:spPr>
          <a:ln/>
        </p:spPr>
        <p:txBody>
          <a:bodyPr/>
          <a:lstStyle>
            <a:lvl1pPr>
              <a:defRPr/>
            </a:lvl1pPr>
          </a:lstStyle>
          <a:p>
            <a:fld id="{C74B2D34-9600-4059-A554-F1ED3229D069}" type="slidenum">
              <a:rPr lang="en-US" altLang="en-US"/>
              <a:pPr/>
              <a:t>‹#›</a:t>
            </a:fld>
            <a:endParaRPr lang="en-US" altLang="en-US"/>
          </a:p>
        </p:txBody>
      </p:sp>
    </p:spTree>
    <p:extLst>
      <p:ext uri="{BB962C8B-B14F-4D97-AF65-F5344CB8AC3E}">
        <p14:creationId xmlns:p14="http://schemas.microsoft.com/office/powerpoint/2010/main" val="3540687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D3BC908-A07D-26A1-F234-B75B49A7109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CC049FE-F52C-B546-79D2-31A9FDA092F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670EEAE-79C0-EF79-51E3-C9781EE572B6}"/>
              </a:ext>
            </a:extLst>
          </p:cNvPr>
          <p:cNvSpPr>
            <a:spLocks noGrp="1" noChangeArrowheads="1"/>
          </p:cNvSpPr>
          <p:nvPr>
            <p:ph type="sldNum" sz="quarter" idx="12"/>
          </p:nvPr>
        </p:nvSpPr>
        <p:spPr>
          <a:ln/>
        </p:spPr>
        <p:txBody>
          <a:bodyPr/>
          <a:lstStyle>
            <a:lvl1pPr>
              <a:defRPr/>
            </a:lvl1pPr>
          </a:lstStyle>
          <a:p>
            <a:fld id="{35847078-9BBF-465C-A0B3-CE8DCB284F34}" type="slidenum">
              <a:rPr lang="en-US" altLang="en-US"/>
              <a:pPr/>
              <a:t>‹#›</a:t>
            </a:fld>
            <a:endParaRPr lang="en-US" altLang="en-US"/>
          </a:p>
        </p:txBody>
      </p:sp>
    </p:spTree>
    <p:extLst>
      <p:ext uri="{BB962C8B-B14F-4D97-AF65-F5344CB8AC3E}">
        <p14:creationId xmlns:p14="http://schemas.microsoft.com/office/powerpoint/2010/main" val="515989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29E285C-6E3E-DB5B-61D8-41F6E511EED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2F7AFF8-D895-7818-8635-F5F6A13AF40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15D7D09-3E81-2F8B-C29C-15EBBEE1B3C6}"/>
              </a:ext>
            </a:extLst>
          </p:cNvPr>
          <p:cNvSpPr>
            <a:spLocks noGrp="1" noChangeArrowheads="1"/>
          </p:cNvSpPr>
          <p:nvPr>
            <p:ph type="sldNum" sz="quarter" idx="12"/>
          </p:nvPr>
        </p:nvSpPr>
        <p:spPr>
          <a:ln/>
        </p:spPr>
        <p:txBody>
          <a:bodyPr/>
          <a:lstStyle>
            <a:lvl1pPr>
              <a:defRPr/>
            </a:lvl1pPr>
          </a:lstStyle>
          <a:p>
            <a:fld id="{5C966E34-BE14-4507-99CA-B36772EBBD94}" type="slidenum">
              <a:rPr lang="en-US" altLang="en-US"/>
              <a:pPr/>
              <a:t>‹#›</a:t>
            </a:fld>
            <a:endParaRPr lang="en-US" altLang="en-US"/>
          </a:p>
        </p:txBody>
      </p:sp>
    </p:spTree>
    <p:extLst>
      <p:ext uri="{BB962C8B-B14F-4D97-AF65-F5344CB8AC3E}">
        <p14:creationId xmlns:p14="http://schemas.microsoft.com/office/powerpoint/2010/main" val="28429452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75C2BA64-EA23-2BEF-33BF-DB5992DD3BFC}"/>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6147" name="Rectangle 3">
            <a:extLst>
              <a:ext uri="{FF2B5EF4-FFF2-40B4-BE49-F238E27FC236}">
                <a16:creationId xmlns:a16="http://schemas.microsoft.com/office/drawing/2014/main" id="{1207749E-B565-5036-C210-349162C26F9A}"/>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47816356-2C9B-AE99-1BA6-30F519917483}"/>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charset="0"/>
              </a:defRPr>
            </a:lvl1pPr>
          </a:lstStyle>
          <a:p>
            <a:pPr>
              <a:defRPr/>
            </a:pPr>
            <a:endParaRPr lang="en-US"/>
          </a:p>
        </p:txBody>
      </p:sp>
      <p:sp>
        <p:nvSpPr>
          <p:cNvPr id="1029" name="Rectangle 5">
            <a:extLst>
              <a:ext uri="{FF2B5EF4-FFF2-40B4-BE49-F238E27FC236}">
                <a16:creationId xmlns:a16="http://schemas.microsoft.com/office/drawing/2014/main" id="{D5E949E1-6FE4-116F-0BE8-D6C5D20B415D}"/>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charset="0"/>
              </a:defRPr>
            </a:lvl1pPr>
          </a:lstStyle>
          <a:p>
            <a:pPr>
              <a:defRPr/>
            </a:pPr>
            <a:endParaRPr lang="en-US"/>
          </a:p>
        </p:txBody>
      </p:sp>
      <p:sp>
        <p:nvSpPr>
          <p:cNvPr id="1030" name="Rectangle 6">
            <a:extLst>
              <a:ext uri="{FF2B5EF4-FFF2-40B4-BE49-F238E27FC236}">
                <a16:creationId xmlns:a16="http://schemas.microsoft.com/office/drawing/2014/main" id="{71D83425-05DA-00A0-AC83-83859BB8CEA2}"/>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BC1223FB-5C29-4793-93A9-8BF58A160B4E}"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4.png"/><Relationship Id="rId3" Type="http://schemas.openxmlformats.org/officeDocument/2006/relationships/image" Target="../media/image3.png"/><Relationship Id="rId7" Type="http://schemas.openxmlformats.org/officeDocument/2006/relationships/image" Target="../media/image9.png"/><Relationship Id="rId12" Type="http://schemas.openxmlformats.org/officeDocument/2006/relationships/customXml" Target="../ink/ink2.xm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86.png"/><Relationship Id="rId7" Type="http://schemas.openxmlformats.org/officeDocument/2006/relationships/image" Target="../media/image17.pn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customXml" Target="../ink/ink3.xml"/><Relationship Id="rId5" Type="http://schemas.openxmlformats.org/officeDocument/2006/relationships/image" Target="../media/image15.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6.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72.png"/><Relationship Id="rId7" Type="http://schemas.openxmlformats.org/officeDocument/2006/relationships/image" Target="../media/image16.pn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171.png"/><Relationship Id="rId5" Type="http://schemas.openxmlformats.org/officeDocument/2006/relationships/image" Target="../media/image15.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7" Type="http://schemas.openxmlformats.org/officeDocument/2006/relationships/image" Target="../media/image19.png"/><Relationship Id="rId2" Type="http://schemas.openxmlformats.org/officeDocument/2006/relationships/customXml" Target="../ink/ink4.xml"/><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3.png"/><Relationship Id="rId4" Type="http://schemas.openxmlformats.org/officeDocument/2006/relationships/image" Target="../media/image92.png"/></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7.xml"/><Relationship Id="rId6" Type="http://schemas.openxmlformats.org/officeDocument/2006/relationships/image" Target="../media/image21.wmf"/><Relationship Id="rId5" Type="http://schemas.openxmlformats.org/officeDocument/2006/relationships/oleObject" Target="../embeddings/oleObject2.bin"/><Relationship Id="rId4" Type="http://schemas.openxmlformats.org/officeDocument/2006/relationships/image" Target="../media/image20.wmf"/></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3.bin"/><Relationship Id="rId7"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23.wmf"/><Relationship Id="rId5" Type="http://schemas.openxmlformats.org/officeDocument/2006/relationships/oleObject" Target="../embeddings/oleObject4.bin"/><Relationship Id="rId4" Type="http://schemas.openxmlformats.org/officeDocument/2006/relationships/image" Target="../media/image22.wmf"/></Relationships>
</file>

<file path=ppt/slides/_rels/slide24.xml.rels><?xml version="1.0" encoding="UTF-8" standalone="yes"?>
<Relationships xmlns="http://schemas.openxmlformats.org/package/2006/relationships"><Relationship Id="rId3" Type="http://schemas.openxmlformats.org/officeDocument/2006/relationships/image" Target="../media/image1710.png"/><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image" Target="../media/image183.png"/></Relationships>
</file>

<file path=ppt/slides/_rels/slide25.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image" Target="../media/image3.png"/><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00.png"/><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image" Target="../media/image24.wmf"/><Relationship Id="rId7" Type="http://schemas.openxmlformats.org/officeDocument/2006/relationships/image" Target="../media/image26.wmf"/><Relationship Id="rId12" Type="http://schemas.openxmlformats.org/officeDocument/2006/relationships/image" Target="../media/image3.png"/><Relationship Id="rId2" Type="http://schemas.openxmlformats.org/officeDocument/2006/relationships/oleObject" Target="../embeddings/oleObject5.bin"/><Relationship Id="rId1" Type="http://schemas.openxmlformats.org/officeDocument/2006/relationships/slideLayout" Target="../slideLayouts/slideLayout2.xml"/><Relationship Id="rId6" Type="http://schemas.openxmlformats.org/officeDocument/2006/relationships/oleObject" Target="../embeddings/oleObject7.bin"/><Relationship Id="rId11" Type="http://schemas.openxmlformats.org/officeDocument/2006/relationships/image" Target="../media/image28.wmf"/><Relationship Id="rId5" Type="http://schemas.openxmlformats.org/officeDocument/2006/relationships/image" Target="../media/image25.wmf"/><Relationship Id="rId10" Type="http://schemas.openxmlformats.org/officeDocument/2006/relationships/oleObject" Target="../embeddings/oleObject9.bin"/><Relationship Id="rId4" Type="http://schemas.openxmlformats.org/officeDocument/2006/relationships/oleObject" Target="../embeddings/oleObject6.bin"/><Relationship Id="rId9" Type="http://schemas.openxmlformats.org/officeDocument/2006/relationships/image" Target="../media/image27.wmf"/></Relationships>
</file>

<file path=ppt/slides/_rels/slide3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6.png"/><Relationship Id="rId7" Type="http://schemas.openxmlformats.org/officeDocument/2006/relationships/image" Target="../media/image28.png"/><Relationship Id="rId2" Type="http://schemas.openxmlformats.org/officeDocument/2006/relationships/customXml" Target="../ink/ink5.xml"/><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27.png"/><Relationship Id="rId4" Type="http://schemas.openxmlformats.org/officeDocument/2006/relationships/customXml" Target="../ink/ink6.xml"/></Relationships>
</file>

<file path=ppt/slides/_rels/slide31.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customXml" Target="../ink/ink7.xml"/><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27.png"/><Relationship Id="rId10" Type="http://schemas.openxmlformats.org/officeDocument/2006/relationships/image" Target="../media/image18.png"/><Relationship Id="rId4" Type="http://schemas.openxmlformats.org/officeDocument/2006/relationships/customXml" Target="../ink/ink8.xml"/><Relationship Id="rId9" Type="http://schemas.openxmlformats.org/officeDocument/2006/relationships/image" Target="../media/image32.png"/></Relationships>
</file>

<file path=ppt/slides/_rels/slide32.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6.png"/><Relationship Id="rId7" Type="http://schemas.openxmlformats.org/officeDocument/2006/relationships/image" Target="../media/image33.png"/><Relationship Id="rId2" Type="http://schemas.openxmlformats.org/officeDocument/2006/relationships/customXml" Target="../ink/ink9.xml"/><Relationship Id="rId1" Type="http://schemas.openxmlformats.org/officeDocument/2006/relationships/slideLayout" Target="../slideLayouts/slideLayout6.xml"/><Relationship Id="rId6" Type="http://schemas.openxmlformats.org/officeDocument/2006/relationships/image" Target="../media/image3.png"/><Relationship Id="rId11" Type="http://schemas.openxmlformats.org/officeDocument/2006/relationships/image" Target="../media/image19.png"/><Relationship Id="rId5" Type="http://schemas.openxmlformats.org/officeDocument/2006/relationships/image" Target="../media/image27.png"/><Relationship Id="rId10" Type="http://schemas.openxmlformats.org/officeDocument/2006/relationships/image" Target="../media/image36.png"/><Relationship Id="rId4" Type="http://schemas.openxmlformats.org/officeDocument/2006/relationships/customXml" Target="../ink/ink10.xml"/><Relationship Id="rId9" Type="http://schemas.openxmlformats.org/officeDocument/2006/relationships/image" Target="../media/image35.png"/></Relationships>
</file>

<file path=ppt/slides/_rels/slide33.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26.png"/><Relationship Id="rId7" Type="http://schemas.openxmlformats.org/officeDocument/2006/relationships/image" Target="../media/image37.png"/><Relationship Id="rId2" Type="http://schemas.openxmlformats.org/officeDocument/2006/relationships/customXml" Target="../ink/ink11.xml"/><Relationship Id="rId1" Type="http://schemas.openxmlformats.org/officeDocument/2006/relationships/slideLayout" Target="../slideLayouts/slideLayout6.xml"/><Relationship Id="rId6" Type="http://schemas.openxmlformats.org/officeDocument/2006/relationships/image" Target="../media/image3.png"/><Relationship Id="rId11" Type="http://schemas.openxmlformats.org/officeDocument/2006/relationships/image" Target="../media/image41.png"/><Relationship Id="rId5" Type="http://schemas.openxmlformats.org/officeDocument/2006/relationships/image" Target="../media/image27.png"/><Relationship Id="rId10" Type="http://schemas.openxmlformats.org/officeDocument/2006/relationships/image" Target="../media/image40.png"/><Relationship Id="rId4" Type="http://schemas.openxmlformats.org/officeDocument/2006/relationships/customXml" Target="../ink/ink12.xml"/><Relationship Id="rId9" Type="http://schemas.openxmlformats.org/officeDocument/2006/relationships/image" Target="../media/image39.png"/></Relationships>
</file>

<file path=ppt/slides/_rels/slide34.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oleObject" Target="../embeddings/oleObject10.bin"/><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400.png"/><Relationship Id="rId2" Type="http://schemas.openxmlformats.org/officeDocument/2006/relationships/image" Target="../media/image3.png"/><Relationship Id="rId1" Type="http://schemas.openxmlformats.org/officeDocument/2006/relationships/slideLayout" Target="../slideLayouts/slideLayout6.xml"/><Relationship Id="rId5" Type="http://schemas.openxmlformats.org/officeDocument/2006/relationships/image" Target="../media/image42.png"/><Relationship Id="rId4" Type="http://schemas.openxmlformats.org/officeDocument/2006/relationships/image" Target="../media/image410.png"/></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0.png"/><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3.png"/><Relationship Id="rId7" Type="http://schemas.openxmlformats.org/officeDocument/2006/relationships/image" Target="../media/image50.png"/><Relationship Id="rId2"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ext Box 2">
            <a:extLst>
              <a:ext uri="{FF2B5EF4-FFF2-40B4-BE49-F238E27FC236}">
                <a16:creationId xmlns:a16="http://schemas.microsoft.com/office/drawing/2014/main" id="{1341BAAA-235A-D0E1-D5AD-627B93967F09}"/>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1028" name="Rectangle 3">
            <a:extLst>
              <a:ext uri="{FF2B5EF4-FFF2-40B4-BE49-F238E27FC236}">
                <a16:creationId xmlns:a16="http://schemas.microsoft.com/office/drawing/2014/main" id="{0CC705A2-A9C8-6AB9-C352-ADB165321B23}"/>
              </a:ext>
            </a:extLst>
          </p:cNvPr>
          <p:cNvSpPr>
            <a:spLocks noGrp="1" noChangeArrowheads="1"/>
          </p:cNvSpPr>
          <p:nvPr>
            <p:ph type="ctrTitle"/>
          </p:nvPr>
        </p:nvSpPr>
        <p:spPr>
          <a:xfrm>
            <a:off x="496888" y="467391"/>
            <a:ext cx="8382000" cy="914400"/>
          </a:xfrm>
          <a:solidFill>
            <a:schemeClr val="bg1"/>
          </a:solidFill>
          <a:ln>
            <a:solidFill>
              <a:srgbClr val="FF33CC"/>
            </a:solidFill>
            <a:miter lim="800000"/>
            <a:headEnd/>
            <a:tailEnd/>
          </a:ln>
        </p:spPr>
        <p:txBody>
          <a:bodyPr/>
          <a:lstStyle/>
          <a:p>
            <a:r>
              <a:rPr lang="en-US" sz="2800" dirty="0" err="1"/>
              <a:t>Caratheodory’s</a:t>
            </a:r>
            <a:r>
              <a:rPr lang="en-US" sz="2800" dirty="0"/>
              <a:t> &amp; Kelvin Analyses of Irreversible Cycles</a:t>
            </a:r>
            <a:endParaRPr lang="en-US" altLang="en-US" sz="2800" dirty="0"/>
          </a:p>
        </p:txBody>
      </p:sp>
      <p:sp>
        <p:nvSpPr>
          <p:cNvPr id="1029" name="Rectangle 4">
            <a:extLst>
              <a:ext uri="{FF2B5EF4-FFF2-40B4-BE49-F238E27FC236}">
                <a16:creationId xmlns:a16="http://schemas.microsoft.com/office/drawing/2014/main" id="{012D776B-7F15-AF7B-6DF0-1BB711112FB7}"/>
              </a:ext>
            </a:extLst>
          </p:cNvPr>
          <p:cNvSpPr>
            <a:spLocks noGrp="1" noChangeArrowheads="1"/>
          </p:cNvSpPr>
          <p:nvPr>
            <p:ph type="subTitle" idx="1"/>
          </p:nvPr>
        </p:nvSpPr>
        <p:spPr>
          <a:xfrm>
            <a:off x="1371600" y="3962400"/>
            <a:ext cx="6400800" cy="1219200"/>
          </a:xfrm>
          <a:noFill/>
        </p:spPr>
        <p:txBody>
          <a:bodyPr/>
          <a:lstStyle/>
          <a:p>
            <a:r>
              <a:rPr lang="en-US" altLang="en-US" sz="1600" b="1" dirty="0">
                <a:latin typeface="Script MT Bold" panose="03040602040607080904" pitchFamily="66" charset="0"/>
              </a:rPr>
              <a:t>P M V Subbarao</a:t>
            </a:r>
          </a:p>
          <a:p>
            <a:r>
              <a:rPr lang="en-US" altLang="en-US" sz="1600" b="1" dirty="0">
                <a:latin typeface="Script MT Bold" panose="03040602040607080904" pitchFamily="66" charset="0"/>
              </a:rPr>
              <a:t>Professor </a:t>
            </a:r>
            <a:endParaRPr lang="en-US" altLang="en-US" sz="1600" i="1" dirty="0"/>
          </a:p>
          <a:p>
            <a:r>
              <a:rPr lang="en-US" altLang="en-US" sz="1600" i="1" dirty="0"/>
              <a:t>Mechanical Engineering Department</a:t>
            </a:r>
          </a:p>
          <a:p>
            <a:r>
              <a:rPr lang="en-US" altLang="en-US" sz="1600" i="1" dirty="0"/>
              <a:t>I </a:t>
            </a:r>
            <a:r>
              <a:rPr lang="en-US" altLang="en-US" sz="1600" i="1" dirty="0" err="1"/>
              <a:t>I</a:t>
            </a:r>
            <a:r>
              <a:rPr lang="en-US" altLang="en-US" sz="1600" i="1" dirty="0"/>
              <a:t> T Delhi</a:t>
            </a:r>
          </a:p>
        </p:txBody>
      </p:sp>
      <p:sp>
        <p:nvSpPr>
          <p:cNvPr id="1030" name="Text Box 5">
            <a:extLst>
              <a:ext uri="{FF2B5EF4-FFF2-40B4-BE49-F238E27FC236}">
                <a16:creationId xmlns:a16="http://schemas.microsoft.com/office/drawing/2014/main" id="{CBBC7A2C-AF5F-DA13-E628-BEB7D7118B29}"/>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US" altLang="en-US"/>
          </a:p>
        </p:txBody>
      </p:sp>
      <p:sp>
        <p:nvSpPr>
          <p:cNvPr id="44038" name="Text Box 6">
            <a:extLst>
              <a:ext uri="{FF2B5EF4-FFF2-40B4-BE49-F238E27FC236}">
                <a16:creationId xmlns:a16="http://schemas.microsoft.com/office/drawing/2014/main" id="{A4172546-04D2-80D9-4C80-BAEB00071BC5}"/>
              </a:ext>
            </a:extLst>
          </p:cNvPr>
          <p:cNvSpPr txBox="1">
            <a:spLocks noChangeArrowheads="1"/>
          </p:cNvSpPr>
          <p:nvPr/>
        </p:nvSpPr>
        <p:spPr bwMode="auto">
          <a:xfrm>
            <a:off x="66528" y="5682324"/>
            <a:ext cx="88265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20000"/>
              </a:spcBef>
            </a:pPr>
            <a:r>
              <a:rPr lang="en-US" sz="3200" dirty="0">
                <a:solidFill>
                  <a:srgbClr val="FF0000"/>
                </a:solidFill>
                <a:latin typeface="Script MT Bold" panose="03040602040607080904" pitchFamily="66" charset="0"/>
              </a:rPr>
              <a:t>Thermal limits &amp; geometric logic for Real Life Systems!!!</a:t>
            </a:r>
          </a:p>
        </p:txBody>
      </p:sp>
      <p:grpSp>
        <p:nvGrpSpPr>
          <p:cNvPr id="1032" name="Group 7">
            <a:extLst>
              <a:ext uri="{FF2B5EF4-FFF2-40B4-BE49-F238E27FC236}">
                <a16:creationId xmlns:a16="http://schemas.microsoft.com/office/drawing/2014/main" id="{60DF9894-E10A-1A8B-A008-7E9FC6718313}"/>
              </a:ext>
            </a:extLst>
          </p:cNvPr>
          <p:cNvGrpSpPr>
            <a:grpSpLocks/>
          </p:cNvGrpSpPr>
          <p:nvPr/>
        </p:nvGrpSpPr>
        <p:grpSpPr bwMode="auto">
          <a:xfrm>
            <a:off x="0" y="0"/>
            <a:ext cx="9144000" cy="6858000"/>
            <a:chOff x="0" y="0"/>
            <a:chExt cx="5760" cy="4320"/>
          </a:xfrm>
        </p:grpSpPr>
        <p:grpSp>
          <p:nvGrpSpPr>
            <p:cNvPr id="1034" name="Group 8">
              <a:extLst>
                <a:ext uri="{FF2B5EF4-FFF2-40B4-BE49-F238E27FC236}">
                  <a16:creationId xmlns:a16="http://schemas.microsoft.com/office/drawing/2014/main" id="{E046A8B8-FE68-1320-80F0-274037E910EC}"/>
                </a:ext>
              </a:extLst>
            </p:cNvPr>
            <p:cNvGrpSpPr>
              <a:grpSpLocks/>
            </p:cNvGrpSpPr>
            <p:nvPr/>
          </p:nvGrpSpPr>
          <p:grpSpPr bwMode="auto">
            <a:xfrm>
              <a:off x="0" y="0"/>
              <a:ext cx="192" cy="4320"/>
              <a:chOff x="0" y="-48"/>
              <a:chExt cx="144" cy="4368"/>
            </a:xfrm>
          </p:grpSpPr>
          <p:sp>
            <p:nvSpPr>
              <p:cNvPr id="1044" name="Rectangle 9">
                <a:extLst>
                  <a:ext uri="{FF2B5EF4-FFF2-40B4-BE49-F238E27FC236}">
                    <a16:creationId xmlns:a16="http://schemas.microsoft.com/office/drawing/2014/main" id="{A655AE88-9434-617C-6163-B51670B5E1D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1045" name="Rectangle 10">
                <a:extLst>
                  <a:ext uri="{FF2B5EF4-FFF2-40B4-BE49-F238E27FC236}">
                    <a16:creationId xmlns:a16="http://schemas.microsoft.com/office/drawing/2014/main" id="{D8A18748-4AA6-E2B7-4717-EF6AC12514E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grpSp>
        <p:grpSp>
          <p:nvGrpSpPr>
            <p:cNvPr id="1035" name="Group 11">
              <a:extLst>
                <a:ext uri="{FF2B5EF4-FFF2-40B4-BE49-F238E27FC236}">
                  <a16:creationId xmlns:a16="http://schemas.microsoft.com/office/drawing/2014/main" id="{EEFA97D1-C218-6F1E-5E39-03A12234C099}"/>
                </a:ext>
              </a:extLst>
            </p:cNvPr>
            <p:cNvGrpSpPr>
              <a:grpSpLocks/>
            </p:cNvGrpSpPr>
            <p:nvPr/>
          </p:nvGrpSpPr>
          <p:grpSpPr bwMode="auto">
            <a:xfrm>
              <a:off x="5674" y="24"/>
              <a:ext cx="86" cy="4296"/>
              <a:chOff x="5616" y="-48"/>
              <a:chExt cx="144" cy="4368"/>
            </a:xfrm>
          </p:grpSpPr>
          <p:sp>
            <p:nvSpPr>
              <p:cNvPr id="1042" name="Rectangle 12">
                <a:extLst>
                  <a:ext uri="{FF2B5EF4-FFF2-40B4-BE49-F238E27FC236}">
                    <a16:creationId xmlns:a16="http://schemas.microsoft.com/office/drawing/2014/main" id="{D57D9AF0-FE45-A6DE-0485-E62459AA164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1043" name="Rectangle 13">
                <a:extLst>
                  <a:ext uri="{FF2B5EF4-FFF2-40B4-BE49-F238E27FC236}">
                    <a16:creationId xmlns:a16="http://schemas.microsoft.com/office/drawing/2014/main" id="{7C1D6D1F-E178-C799-82D1-856FDF81553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grpSp>
        <p:grpSp>
          <p:nvGrpSpPr>
            <p:cNvPr id="1036" name="Group 14">
              <a:extLst>
                <a:ext uri="{FF2B5EF4-FFF2-40B4-BE49-F238E27FC236}">
                  <a16:creationId xmlns:a16="http://schemas.microsoft.com/office/drawing/2014/main" id="{C1495906-B7EA-92A5-CF18-C2C0AFBE593E}"/>
                </a:ext>
              </a:extLst>
            </p:cNvPr>
            <p:cNvGrpSpPr>
              <a:grpSpLocks/>
            </p:cNvGrpSpPr>
            <p:nvPr/>
          </p:nvGrpSpPr>
          <p:grpSpPr bwMode="auto">
            <a:xfrm>
              <a:off x="144" y="0"/>
              <a:ext cx="5616" cy="144"/>
              <a:chOff x="96" y="-48"/>
              <a:chExt cx="5520" cy="144"/>
            </a:xfrm>
          </p:grpSpPr>
          <p:sp>
            <p:nvSpPr>
              <p:cNvPr id="1040" name="Rectangle 15">
                <a:extLst>
                  <a:ext uri="{FF2B5EF4-FFF2-40B4-BE49-F238E27FC236}">
                    <a16:creationId xmlns:a16="http://schemas.microsoft.com/office/drawing/2014/main" id="{C7246F45-42DD-F61F-561F-09099ECEF13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1041" name="Rectangle 16">
                <a:extLst>
                  <a:ext uri="{FF2B5EF4-FFF2-40B4-BE49-F238E27FC236}">
                    <a16:creationId xmlns:a16="http://schemas.microsoft.com/office/drawing/2014/main" id="{1140951B-3300-70D0-EA6E-2F0AA293076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grpSp>
        <p:grpSp>
          <p:nvGrpSpPr>
            <p:cNvPr id="1037" name="Group 17">
              <a:extLst>
                <a:ext uri="{FF2B5EF4-FFF2-40B4-BE49-F238E27FC236}">
                  <a16:creationId xmlns:a16="http://schemas.microsoft.com/office/drawing/2014/main" id="{0ABDA99F-CBC0-C90D-B573-08A087F77428}"/>
                </a:ext>
              </a:extLst>
            </p:cNvPr>
            <p:cNvGrpSpPr>
              <a:grpSpLocks/>
            </p:cNvGrpSpPr>
            <p:nvPr/>
          </p:nvGrpSpPr>
          <p:grpSpPr bwMode="auto">
            <a:xfrm>
              <a:off x="144" y="4234"/>
              <a:ext cx="5616" cy="86"/>
              <a:chOff x="96" y="4176"/>
              <a:chExt cx="5520" cy="144"/>
            </a:xfrm>
          </p:grpSpPr>
          <p:sp>
            <p:nvSpPr>
              <p:cNvPr id="1038" name="Rectangle 18">
                <a:extLst>
                  <a:ext uri="{FF2B5EF4-FFF2-40B4-BE49-F238E27FC236}">
                    <a16:creationId xmlns:a16="http://schemas.microsoft.com/office/drawing/2014/main" id="{FF2EA6FB-744A-BC2A-9130-596E50512BE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sp>
            <p:nvSpPr>
              <p:cNvPr id="1039" name="Rectangle 19">
                <a:extLst>
                  <a:ext uri="{FF2B5EF4-FFF2-40B4-BE49-F238E27FC236}">
                    <a16:creationId xmlns:a16="http://schemas.microsoft.com/office/drawing/2014/main" id="{E3E1AAB8-6DD6-60B9-E78F-E875CF4F4FD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grpSp>
      </p:grpSp>
      <p:pic>
        <p:nvPicPr>
          <p:cNvPr id="23" name="Rectangle 19458">
            <a:extLst>
              <a:ext uri="{FF2B5EF4-FFF2-40B4-BE49-F238E27FC236}">
                <a16:creationId xmlns:a16="http://schemas.microsoft.com/office/drawing/2014/main" id="{C40F4AEA-4403-0582-DEC7-0B115F932DE8}"/>
              </a:ext>
            </a:extLst>
          </p:cNvPr>
          <p:cNvPicPr>
            <a:picLocks noChangeAspect="1" noChangeArrowheads="1"/>
          </p:cNvPicPr>
          <p:nvPr/>
        </p:nvPicPr>
        <p:blipFill>
          <a:blip r:embed="rId2" cstate="print"/>
          <a:srcRect/>
          <a:stretch>
            <a:fillRect/>
          </a:stretch>
        </p:blipFill>
        <p:spPr bwMode="auto">
          <a:xfrm>
            <a:off x="2514600" y="1752600"/>
            <a:ext cx="4071938" cy="1905000"/>
          </a:xfrm>
          <a:prstGeom prst="rect">
            <a:avLst/>
          </a:prstGeom>
          <a:noFill/>
          <a:ln w="9525">
            <a:noFill/>
            <a:miter lim="800000"/>
            <a:headEnd/>
            <a:tailEnd/>
          </a:ln>
          <a:effectLst>
            <a:innerShdw blurRad="63500" dist="50800" dir="5400000">
              <a:prstClr val="black">
                <a:alpha val="50000"/>
              </a:prstClr>
            </a:innerShdw>
            <a:reflection blurRad="6350" stA="50000" endA="300" endPos="55500" dist="101600" dir="5400000" sy="-100000" algn="bl" rotWithShape="0"/>
          </a:effectLst>
          <a:scene3d>
            <a:camera prst="perspectiveHeroicExtremeRightFacing">
              <a:rot lat="487347" lon="1800000" rev="174516"/>
            </a:camera>
            <a:lightRig rig="threePt" dir="t"/>
          </a:scene3d>
          <a:sp3d>
            <a:bevelT w="165100" prst="coolSlant"/>
          </a:sp3d>
        </p:spPr>
      </p:pic>
      <mc:AlternateContent xmlns:mc="http://schemas.openxmlformats.org/markup-compatibility/2006" xmlns:p14="http://schemas.microsoft.com/office/powerpoint/2010/main">
        <mc:Choice Requires="p14">
          <p:contentPart p14:bwMode="auto" r:id="rId3">
            <p14:nvContentPartPr>
              <p14:cNvPr id="1026" name="Ink 22">
                <a:extLst>
                  <a:ext uri="{FF2B5EF4-FFF2-40B4-BE49-F238E27FC236}">
                    <a16:creationId xmlns:a16="http://schemas.microsoft.com/office/drawing/2014/main" id="{33FD38D8-CF86-64AC-1ABE-EA73214F0489}"/>
                  </a:ext>
                </a:extLst>
              </p14:cNvPr>
              <p14:cNvContentPartPr>
                <a14:cpLocks xmlns:a14="http://schemas.microsoft.com/office/drawing/2010/main" noRot="1" noChangeAspect="1" noEditPoints="1" noChangeArrowheads="1" noChangeShapeType="1"/>
              </p14:cNvContentPartPr>
              <p14:nvPr/>
            </p14:nvContentPartPr>
            <p14:xfrm>
              <a:off x="9101138" y="6584950"/>
              <a:ext cx="1587" cy="1588"/>
            </p14:xfrm>
          </p:contentPart>
        </mc:Choice>
        <mc:Fallback xmlns="">
          <p:pic>
            <p:nvPicPr>
              <p:cNvPr id="1026" name="Ink 22">
                <a:extLst>
                  <a:ext uri="{FF2B5EF4-FFF2-40B4-BE49-F238E27FC236}">
                    <a16:creationId xmlns:a16="http://schemas.microsoft.com/office/drawing/2014/main" id="{33FD38D8-CF86-64AC-1ABE-EA73214F0489}"/>
                  </a:ext>
                </a:extLst>
              </p:cNvPr>
              <p:cNvPicPr>
                <a:picLocks noRot="1" noChangeAspect="1" noEditPoints="1" noChangeArrowheads="1" noChangeShapeType="1"/>
              </p:cNvPicPr>
              <p:nvPr/>
            </p:nvPicPr>
            <p:blipFill>
              <a:blip r:embed="rId4"/>
              <a:stretch>
                <a:fillRect/>
              </a:stretch>
            </p:blipFill>
            <p:spPr>
              <a:xfrm>
                <a:off x="9059876" y="6543662"/>
                <a:ext cx="84111" cy="84164"/>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4038">
                                            <p:txEl>
                                              <p:pRg st="0" end="0"/>
                                            </p:txEl>
                                          </p:spTgt>
                                        </p:tgtEl>
                                        <p:attrNameLst>
                                          <p:attrName>style.visibility</p:attrName>
                                        </p:attrNameLst>
                                      </p:cBhvr>
                                      <p:to>
                                        <p:strVal val="visible"/>
                                      </p:to>
                                    </p:set>
                                    <p:animEffect transition="in" filter="dissolve">
                                      <p:cBhvr>
                                        <p:cTn id="7" dur="500"/>
                                        <p:tgtEl>
                                          <p:spTgt spid="4403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8" grpId="0" build="p" bldLvl="2" autoUpdateAnimBg="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AD4D386A-7D82-5FFC-8F70-369CD2B5E604}"/>
            </a:ext>
          </a:extLst>
        </p:cNvPr>
        <p:cNvGrpSpPr/>
        <p:nvPr/>
      </p:nvGrpSpPr>
      <p:grpSpPr>
        <a:xfrm>
          <a:off x="0" y="0"/>
          <a:ext cx="0" cy="0"/>
          <a:chOff x="0" y="0"/>
          <a:chExt cx="0" cy="0"/>
        </a:xfrm>
      </p:grpSpPr>
      <p:sp>
        <p:nvSpPr>
          <p:cNvPr id="19" name="Title 18">
            <a:extLst>
              <a:ext uri="{FF2B5EF4-FFF2-40B4-BE49-F238E27FC236}">
                <a16:creationId xmlns:a16="http://schemas.microsoft.com/office/drawing/2014/main" id="{9FC25264-8FD5-ADF1-6312-99496A0DDA7C}"/>
              </a:ext>
            </a:extLst>
          </p:cNvPr>
          <p:cNvSpPr>
            <a:spLocks noGrp="1"/>
          </p:cNvSpPr>
          <p:nvPr>
            <p:ph type="title"/>
          </p:nvPr>
        </p:nvSpPr>
        <p:spPr>
          <a:xfrm>
            <a:off x="396875" y="195980"/>
            <a:ext cx="7772400" cy="762045"/>
          </a:xfrm>
        </p:spPr>
        <p:txBody>
          <a:bodyPr/>
          <a:lstStyle/>
          <a:p>
            <a:r>
              <a:rPr lang="en-US" sz="2800" dirty="0"/>
              <a:t>KP vs AC : Reversible Cycle</a:t>
            </a:r>
          </a:p>
        </p:txBody>
      </p:sp>
      <p:grpSp>
        <p:nvGrpSpPr>
          <p:cNvPr id="2" name="Group 38">
            <a:extLst>
              <a:ext uri="{FF2B5EF4-FFF2-40B4-BE49-F238E27FC236}">
                <a16:creationId xmlns:a16="http://schemas.microsoft.com/office/drawing/2014/main" id="{FA323D49-11EE-00BA-3028-CB2B0CDC8A73}"/>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6FC1E158-E4E4-D223-208B-26B53D2BF3D5}"/>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BD3AEC30-56E0-9E4B-54D9-A1D4D66EDAC7}"/>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CC11BD07-A146-7E8B-4022-8260D03C11F0}"/>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BC59E65A-2313-534C-89EA-2D48666C207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D02DCAE8-2721-7C81-FF63-A7795344976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F95475F5-4A41-06A5-B848-9780BFC955B2}"/>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56CD7E7B-9380-9A09-3C88-B16EF7F8753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C3A9F229-B3B8-2FA8-1775-8E6AA745F54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78EDEEE9-95A7-7F09-46BF-7290659C6E87}"/>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7D78EC31-41C2-3B81-EE6B-8967C04E93A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1427F74D-9DB8-9169-F757-F1ADF93B15A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C1268492-0047-6D65-30F4-7D1F6056CF59}"/>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3DFB4905-E472-C04D-CA15-312FEEBEDC4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4D35F296-024F-B346-078C-A4F937D7B64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2634BBB4-28B6-B70D-ABEF-1B2C53BAABC3}"/>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407655F5-E2B7-1EBE-F3AE-879B9BD986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4" name="Content Placeholder 33">
            <a:extLst>
              <a:ext uri="{FF2B5EF4-FFF2-40B4-BE49-F238E27FC236}">
                <a16:creationId xmlns:a16="http://schemas.microsoft.com/office/drawing/2014/main" id="{B88F04CA-0688-C46B-5859-A8E0306ACBEB}"/>
              </a:ext>
            </a:extLst>
          </p:cNvPr>
          <p:cNvPicPr>
            <a:picLocks noGrp="1" noChangeAspect="1"/>
          </p:cNvPicPr>
          <p:nvPr>
            <p:ph idx="1"/>
          </p:nvPr>
        </p:nvPicPr>
        <p:blipFill>
          <a:blip r:embed="rId3"/>
          <a:stretch>
            <a:fillRect/>
          </a:stretch>
        </p:blipFill>
        <p:spPr bwMode="auto">
          <a:xfrm>
            <a:off x="152400" y="1135930"/>
            <a:ext cx="4809744" cy="3595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20">
            <a:extLst>
              <a:ext uri="{FF2B5EF4-FFF2-40B4-BE49-F238E27FC236}">
                <a16:creationId xmlns:a16="http://schemas.microsoft.com/office/drawing/2014/main" id="{CF93949D-8A5B-95EA-8358-9AF0EC68CB58}"/>
              </a:ext>
            </a:extLst>
          </p:cNvPr>
          <p:cNvSpPr txBox="1"/>
          <p:nvPr/>
        </p:nvSpPr>
        <p:spPr>
          <a:xfrm>
            <a:off x="396875" y="4673911"/>
            <a:ext cx="8305800" cy="1938992"/>
          </a:xfrm>
          <a:prstGeom prst="rect">
            <a:avLst/>
          </a:prstGeom>
          <a:noFill/>
        </p:spPr>
        <p:txBody>
          <a:bodyPr wrap="square">
            <a:spAutoFit/>
          </a:bodyPr>
          <a:lstStyle/>
          <a:p>
            <a:r>
              <a:rPr lang="en-US" dirty="0"/>
              <a:t>For reversible processes (KP) ⇒(AC).</a:t>
            </a:r>
          </a:p>
          <a:p>
            <a:r>
              <a:rPr lang="en-US" dirty="0"/>
              <a:t>However, irreversible processes also to be studied in Advanced thermodynamics.</a:t>
            </a:r>
          </a:p>
          <a:p>
            <a:r>
              <a:rPr lang="en-US" dirty="0"/>
              <a:t> These processes are, as the name suggests, processes that can only be realized in a single “</a:t>
            </a:r>
            <a:r>
              <a:rPr lang="en-US" i="1" dirty="0">
                <a:solidFill>
                  <a:srgbClr val="FF0000"/>
                </a:solidFill>
              </a:rPr>
              <a:t>time direction</a:t>
            </a:r>
            <a:r>
              <a:rPr lang="en-US" dirty="0"/>
              <a:t>”.</a:t>
            </a:r>
          </a:p>
        </p:txBody>
      </p:sp>
      <p:sp>
        <p:nvSpPr>
          <p:cNvPr id="23" name="TextBox 22">
            <a:extLst>
              <a:ext uri="{FF2B5EF4-FFF2-40B4-BE49-F238E27FC236}">
                <a16:creationId xmlns:a16="http://schemas.microsoft.com/office/drawing/2014/main" id="{72BA1471-8ADB-7831-99D5-464287BCAAFF}"/>
              </a:ext>
            </a:extLst>
          </p:cNvPr>
          <p:cNvSpPr txBox="1"/>
          <p:nvPr/>
        </p:nvSpPr>
        <p:spPr>
          <a:xfrm>
            <a:off x="4283075" y="2625591"/>
            <a:ext cx="4572000" cy="461665"/>
          </a:xfrm>
          <a:prstGeom prst="rect">
            <a:avLst/>
          </a:prstGeom>
          <a:noFill/>
        </p:spPr>
        <p:txBody>
          <a:bodyPr wrap="square">
            <a:spAutoFit/>
          </a:bodyPr>
          <a:lstStyle/>
          <a:p>
            <a:pPr algn="ctr"/>
            <a:r>
              <a:rPr lang="en-US" sz="2400" dirty="0"/>
              <a:t>If  (AC) is false, falsifies (KP).</a:t>
            </a:r>
            <a:endParaRPr lang="en-US" dirty="0"/>
          </a:p>
        </p:txBody>
      </p:sp>
    </p:spTree>
    <p:extLst>
      <p:ext uri="{BB962C8B-B14F-4D97-AF65-F5344CB8AC3E}">
        <p14:creationId xmlns:p14="http://schemas.microsoft.com/office/powerpoint/2010/main" val="1776110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21">
                                            <p:txEl>
                                              <p:pRg st="0" end="0"/>
                                            </p:txEl>
                                          </p:spTgt>
                                        </p:tgtEl>
                                        <p:attrNameLst>
                                          <p:attrName>style.visibility</p:attrName>
                                        </p:attrNameLst>
                                      </p:cBhvr>
                                      <p:to>
                                        <p:strVal val="visible"/>
                                      </p:to>
                                    </p:set>
                                    <p:animEffect transition="in" filter="dissolve">
                                      <p:cBhvr>
                                        <p:cTn id="13" dur="500"/>
                                        <p:tgtEl>
                                          <p:spTgt spid="21">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1">
                                            <p:txEl>
                                              <p:pRg st="1" end="1"/>
                                            </p:txEl>
                                          </p:spTgt>
                                        </p:tgtEl>
                                        <p:attrNameLst>
                                          <p:attrName>style.visibility</p:attrName>
                                        </p:attrNameLst>
                                      </p:cBhvr>
                                      <p:to>
                                        <p:strVal val="visible"/>
                                      </p:to>
                                    </p:set>
                                    <p:animEffect transition="in" filter="dissolve">
                                      <p:cBhvr>
                                        <p:cTn id="18" dur="500"/>
                                        <p:tgtEl>
                                          <p:spTgt spid="21">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21">
                                            <p:txEl>
                                              <p:pRg st="2" end="2"/>
                                            </p:txEl>
                                          </p:spTgt>
                                        </p:tgtEl>
                                        <p:attrNameLst>
                                          <p:attrName>style.visibility</p:attrName>
                                        </p:attrNameLst>
                                      </p:cBhvr>
                                      <p:to>
                                        <p:strVal val="visible"/>
                                      </p:to>
                                    </p:set>
                                    <p:animEffect transition="in" filter="dissolve">
                                      <p:cBhvr>
                                        <p:cTn id="23" dur="500"/>
                                        <p:tgtEl>
                                          <p:spTgt spid="2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E6340252-6CDD-13ED-09B8-8EE5D2BB84BA}"/>
            </a:ext>
          </a:extLst>
        </p:cNvPr>
        <p:cNvGrpSpPr/>
        <p:nvPr/>
      </p:nvGrpSpPr>
      <p:grpSpPr>
        <a:xfrm>
          <a:off x="0" y="0"/>
          <a:ext cx="0" cy="0"/>
          <a:chOff x="0" y="0"/>
          <a:chExt cx="0" cy="0"/>
        </a:xfrm>
      </p:grpSpPr>
      <p:sp>
        <p:nvSpPr>
          <p:cNvPr id="19" name="Title 18">
            <a:extLst>
              <a:ext uri="{FF2B5EF4-FFF2-40B4-BE49-F238E27FC236}">
                <a16:creationId xmlns:a16="http://schemas.microsoft.com/office/drawing/2014/main" id="{412F1CC4-6DF8-CA60-C164-26206ECAC1D2}"/>
              </a:ext>
            </a:extLst>
          </p:cNvPr>
          <p:cNvSpPr>
            <a:spLocks noGrp="1"/>
          </p:cNvSpPr>
          <p:nvPr>
            <p:ph type="title"/>
          </p:nvPr>
        </p:nvSpPr>
        <p:spPr>
          <a:xfrm>
            <a:off x="396875" y="195980"/>
            <a:ext cx="7772400" cy="762045"/>
          </a:xfrm>
        </p:spPr>
        <p:txBody>
          <a:bodyPr/>
          <a:lstStyle/>
          <a:p>
            <a:r>
              <a:rPr lang="en-US" sz="2800" dirty="0"/>
              <a:t>KP vs AC : Irreversible Cycle</a:t>
            </a:r>
          </a:p>
        </p:txBody>
      </p:sp>
      <p:grpSp>
        <p:nvGrpSpPr>
          <p:cNvPr id="2" name="Group 38">
            <a:extLst>
              <a:ext uri="{FF2B5EF4-FFF2-40B4-BE49-F238E27FC236}">
                <a16:creationId xmlns:a16="http://schemas.microsoft.com/office/drawing/2014/main" id="{A41BD783-CA71-2094-3A15-DF28E903AA8A}"/>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D23A73CA-ADA6-0450-F9AD-A9D014C4602E}"/>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814CE264-B653-6488-33CC-A6BC180F540B}"/>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19B81677-8419-F89B-9B4A-63692E314FE3}"/>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E4F638DA-E7BF-E7A9-38AD-EB9CEE719AC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6EF8AD76-51F4-5A10-60E8-CA6BC0663EF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675CDC95-BE65-AED9-29CB-78A2C573B194}"/>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3D572AD7-BDFA-E88E-C106-2995C3B5ADD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B82E493C-6CDA-9140-B903-E311AED0EC7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2EEDD5B7-AADB-80D6-92E0-9E00AA7CA754}"/>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0ED56D1F-6E8F-EF0D-6093-BD35E391B22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3BE5A397-CD6C-A371-22C5-6045C693221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C1C1D53B-2EEE-B549-A797-C2DECFBFA32A}"/>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E8C830B1-4518-454E-79B2-1CA727C0663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46DE5EA1-7DA2-04DC-4C25-ED43DDEE439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6084F293-5DE5-A561-31EC-63B8BE219F72}"/>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916AA339-EF2B-01E2-221C-0740F7E948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4" name="Content Placeholder 33">
            <a:extLst>
              <a:ext uri="{FF2B5EF4-FFF2-40B4-BE49-F238E27FC236}">
                <a16:creationId xmlns:a16="http://schemas.microsoft.com/office/drawing/2014/main" id="{2945EE43-12FF-9E92-3FD2-87856CEF07D3}"/>
              </a:ext>
            </a:extLst>
          </p:cNvPr>
          <p:cNvPicPr>
            <a:picLocks noGrp="1" noChangeAspect="1"/>
          </p:cNvPicPr>
          <p:nvPr>
            <p:ph idx="1"/>
          </p:nvPr>
        </p:nvPicPr>
        <p:blipFill>
          <a:blip r:embed="rId3"/>
          <a:stretch>
            <a:fillRect/>
          </a:stretch>
        </p:blipFill>
        <p:spPr bwMode="auto">
          <a:xfrm>
            <a:off x="152400" y="1135930"/>
            <a:ext cx="4809744" cy="3595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20">
            <a:extLst>
              <a:ext uri="{FF2B5EF4-FFF2-40B4-BE49-F238E27FC236}">
                <a16:creationId xmlns:a16="http://schemas.microsoft.com/office/drawing/2014/main" id="{4FD5BCEE-62E5-08B5-5E1B-E8B302B2D098}"/>
              </a:ext>
            </a:extLst>
          </p:cNvPr>
          <p:cNvSpPr txBox="1"/>
          <p:nvPr/>
        </p:nvSpPr>
        <p:spPr>
          <a:xfrm>
            <a:off x="494637" y="4976078"/>
            <a:ext cx="8305800" cy="830997"/>
          </a:xfrm>
          <a:prstGeom prst="rect">
            <a:avLst/>
          </a:prstGeom>
          <a:noFill/>
        </p:spPr>
        <p:txBody>
          <a:bodyPr wrap="square">
            <a:spAutoFit/>
          </a:bodyPr>
          <a:lstStyle/>
          <a:p>
            <a:r>
              <a:rPr lang="en-US" dirty="0"/>
              <a:t>The intermediate situations of the system in an irreversible process are not equilibrium situations.</a:t>
            </a:r>
          </a:p>
        </p:txBody>
      </p:sp>
      <p:sp>
        <p:nvSpPr>
          <p:cNvPr id="23" name="TextBox 22">
            <a:extLst>
              <a:ext uri="{FF2B5EF4-FFF2-40B4-BE49-F238E27FC236}">
                <a16:creationId xmlns:a16="http://schemas.microsoft.com/office/drawing/2014/main" id="{CCB473AA-6006-2185-07A3-BE953E4EF3F2}"/>
              </a:ext>
            </a:extLst>
          </p:cNvPr>
          <p:cNvSpPr txBox="1"/>
          <p:nvPr/>
        </p:nvSpPr>
        <p:spPr>
          <a:xfrm>
            <a:off x="4283075" y="2625591"/>
            <a:ext cx="4572000" cy="830997"/>
          </a:xfrm>
          <a:prstGeom prst="rect">
            <a:avLst/>
          </a:prstGeom>
          <a:noFill/>
        </p:spPr>
        <p:txBody>
          <a:bodyPr wrap="square">
            <a:spAutoFit/>
          </a:bodyPr>
          <a:lstStyle/>
          <a:p>
            <a:pPr algn="ctr"/>
            <a:r>
              <a:rPr lang="en-US" sz="2400" dirty="0"/>
              <a:t>If  (AC) is false, falsifies (KP) for an irreversible cycle too</a:t>
            </a:r>
            <a:r>
              <a:rPr lang="en-US" dirty="0"/>
              <a:t>????</a:t>
            </a:r>
          </a:p>
        </p:txBody>
      </p:sp>
      <p:sp>
        <p:nvSpPr>
          <p:cNvPr id="20" name="Freeform: Shape 19">
            <a:extLst>
              <a:ext uri="{FF2B5EF4-FFF2-40B4-BE49-F238E27FC236}">
                <a16:creationId xmlns:a16="http://schemas.microsoft.com/office/drawing/2014/main" id="{2C795E43-135E-9E2B-53CB-CFA11AC1A2D8}"/>
              </a:ext>
            </a:extLst>
          </p:cNvPr>
          <p:cNvSpPr/>
          <p:nvPr/>
        </p:nvSpPr>
        <p:spPr bwMode="auto">
          <a:xfrm>
            <a:off x="2045616" y="2856322"/>
            <a:ext cx="1612142" cy="443059"/>
          </a:xfrm>
          <a:custGeom>
            <a:avLst/>
            <a:gdLst>
              <a:gd name="csX0" fmla="*/ 0 w 1612142"/>
              <a:gd name="csY0" fmla="*/ 0 h 443059"/>
              <a:gd name="csX1" fmla="*/ 367646 w 1612142"/>
              <a:gd name="csY1" fmla="*/ 94268 h 443059"/>
              <a:gd name="csX2" fmla="*/ 763572 w 1612142"/>
              <a:gd name="csY2" fmla="*/ 141402 h 443059"/>
              <a:gd name="csX3" fmla="*/ 1150071 w 1612142"/>
              <a:gd name="csY3" fmla="*/ 207389 h 443059"/>
              <a:gd name="csX4" fmla="*/ 1536570 w 1612142"/>
              <a:gd name="csY4" fmla="*/ 320511 h 443059"/>
              <a:gd name="csX5" fmla="*/ 1611984 w 1612142"/>
              <a:gd name="csY5" fmla="*/ 443059 h 443059"/>
            </a:gdLst>
            <a:ahLst/>
            <a:cxnLst>
              <a:cxn ang="0">
                <a:pos x="csX0" y="csY0"/>
              </a:cxn>
              <a:cxn ang="0">
                <a:pos x="csX1" y="csY1"/>
              </a:cxn>
              <a:cxn ang="0">
                <a:pos x="csX2" y="csY2"/>
              </a:cxn>
              <a:cxn ang="0">
                <a:pos x="csX3" y="csY3"/>
              </a:cxn>
              <a:cxn ang="0">
                <a:pos x="csX4" y="csY4"/>
              </a:cxn>
              <a:cxn ang="0">
                <a:pos x="csX5" y="csY5"/>
              </a:cxn>
            </a:cxnLst>
            <a:rect l="l" t="t" r="r" b="b"/>
            <a:pathLst>
              <a:path w="1612142" h="443059">
                <a:moveTo>
                  <a:pt x="0" y="0"/>
                </a:moveTo>
                <a:cubicBezTo>
                  <a:pt x="120192" y="35350"/>
                  <a:pt x="240384" y="70701"/>
                  <a:pt x="367646" y="94268"/>
                </a:cubicBezTo>
                <a:cubicBezTo>
                  <a:pt x="494908" y="117835"/>
                  <a:pt x="633168" y="122548"/>
                  <a:pt x="763572" y="141402"/>
                </a:cubicBezTo>
                <a:cubicBezTo>
                  <a:pt x="893976" y="160256"/>
                  <a:pt x="1021238" y="177538"/>
                  <a:pt x="1150071" y="207389"/>
                </a:cubicBezTo>
                <a:cubicBezTo>
                  <a:pt x="1278904" y="237241"/>
                  <a:pt x="1459584" y="281233"/>
                  <a:pt x="1536570" y="320511"/>
                </a:cubicBezTo>
                <a:cubicBezTo>
                  <a:pt x="1613556" y="359789"/>
                  <a:pt x="1612770" y="401424"/>
                  <a:pt x="1611984" y="443059"/>
                </a:cubicBezTo>
              </a:path>
            </a:pathLst>
          </a:custGeom>
          <a:noFill/>
          <a:ln w="50800" cap="flat" cmpd="sng" algn="ctr">
            <a:solidFill>
              <a:srgbClr val="FF000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Tree>
    <p:extLst>
      <p:ext uri="{BB962C8B-B14F-4D97-AF65-F5344CB8AC3E}">
        <p14:creationId xmlns:p14="http://schemas.microsoft.com/office/powerpoint/2010/main" val="1290167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1000"/>
                                        <p:tgtEl>
                                          <p:spTgt spid="23"/>
                                        </p:tgtEl>
                                      </p:cBhvr>
                                    </p:animEffect>
                                    <p:anim calcmode="lin" valueType="num">
                                      <p:cBhvr>
                                        <p:cTn id="14" dur="1000" fill="hold"/>
                                        <p:tgtEl>
                                          <p:spTgt spid="23"/>
                                        </p:tgtEl>
                                        <p:attrNameLst>
                                          <p:attrName>ppt_x</p:attrName>
                                        </p:attrNameLst>
                                      </p:cBhvr>
                                      <p:tavLst>
                                        <p:tav tm="0">
                                          <p:val>
                                            <p:strVal val="#ppt_x"/>
                                          </p:val>
                                        </p:tav>
                                        <p:tav tm="100000">
                                          <p:val>
                                            <p:strVal val="#ppt_x"/>
                                          </p:val>
                                        </p:tav>
                                      </p:tavLst>
                                    </p:anim>
                                    <p:anim calcmode="lin" valueType="num">
                                      <p:cBhvr>
                                        <p:cTn id="15"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500" fill="hold"/>
                                        <p:tgtEl>
                                          <p:spTgt spid="21"/>
                                        </p:tgtEl>
                                        <p:attrNameLst>
                                          <p:attrName>ppt_x</p:attrName>
                                        </p:attrNameLst>
                                      </p:cBhvr>
                                      <p:tavLst>
                                        <p:tav tm="0">
                                          <p:val>
                                            <p:strVal val="#ppt_x"/>
                                          </p:val>
                                        </p:tav>
                                        <p:tav tm="100000">
                                          <p:val>
                                            <p:strVal val="#ppt_x"/>
                                          </p:val>
                                        </p:tav>
                                      </p:tavLst>
                                    </p:anim>
                                    <p:anim calcmode="lin" valueType="num">
                                      <p:cBhvr additive="base">
                                        <p:cTn id="21"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p:bldP spid="20"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20DAC758-51A2-CD0B-5A96-A696ED012C19}"/>
              </a:ext>
            </a:extLst>
          </p:cNvPr>
          <p:cNvSpPr>
            <a:spLocks noGrp="1" noChangeArrowheads="1"/>
          </p:cNvSpPr>
          <p:nvPr>
            <p:ph type="title"/>
          </p:nvPr>
        </p:nvSpPr>
        <p:spPr>
          <a:xfrm>
            <a:off x="659876" y="293328"/>
            <a:ext cx="7772400" cy="609600"/>
          </a:xfrm>
        </p:spPr>
        <p:txBody>
          <a:bodyPr/>
          <a:lstStyle/>
          <a:p>
            <a:pPr eaLnBrk="1" hangingPunct="1"/>
            <a:r>
              <a:rPr lang="en-US" altLang="en-US" sz="2800" dirty="0"/>
              <a:t>Engineering </a:t>
            </a:r>
            <a:r>
              <a:rPr lang="en-US" altLang="en-US" sz="2800" dirty="0" err="1"/>
              <a:t>Irreversibilities</a:t>
            </a:r>
            <a:endParaRPr lang="en-US" altLang="en-US" sz="2800" dirty="0"/>
          </a:p>
        </p:txBody>
      </p:sp>
      <p:sp>
        <p:nvSpPr>
          <p:cNvPr id="206851" name="Rectangle 3">
            <a:extLst>
              <a:ext uri="{FF2B5EF4-FFF2-40B4-BE49-F238E27FC236}">
                <a16:creationId xmlns:a16="http://schemas.microsoft.com/office/drawing/2014/main" id="{F5872174-5D24-9F44-9CA1-A75EFE3F7697}"/>
              </a:ext>
            </a:extLst>
          </p:cNvPr>
          <p:cNvSpPr>
            <a:spLocks noGrp="1" noChangeArrowheads="1"/>
          </p:cNvSpPr>
          <p:nvPr>
            <p:ph type="body" idx="1"/>
          </p:nvPr>
        </p:nvSpPr>
        <p:spPr>
          <a:xfrm>
            <a:off x="635523" y="1501019"/>
            <a:ext cx="7772400" cy="2819400"/>
          </a:xfrm>
        </p:spPr>
        <p:txBody>
          <a:bodyPr/>
          <a:lstStyle/>
          <a:p>
            <a:pPr eaLnBrk="1" hangingPunct="1"/>
            <a:r>
              <a:rPr lang="en-US" altLang="en-US" sz="2400" dirty="0"/>
              <a:t>Fluid friction</a:t>
            </a:r>
          </a:p>
          <a:p>
            <a:pPr eaLnBrk="1" hangingPunct="1"/>
            <a:r>
              <a:rPr lang="en-US" altLang="en-US" sz="2400" dirty="0"/>
              <a:t>Solid friction</a:t>
            </a:r>
          </a:p>
          <a:p>
            <a:pPr eaLnBrk="1" hangingPunct="1"/>
            <a:r>
              <a:rPr lang="en-US" altLang="en-US" sz="2400" dirty="0"/>
              <a:t>Heat Transfer with a finite temperature difference</a:t>
            </a:r>
          </a:p>
          <a:p>
            <a:pPr eaLnBrk="1" hangingPunct="1"/>
            <a:r>
              <a:rPr lang="en-US" altLang="en-US" sz="2400" dirty="0"/>
              <a:t>Electrical resistance</a:t>
            </a:r>
          </a:p>
          <a:p>
            <a:pPr eaLnBrk="1" hangingPunct="1"/>
            <a:r>
              <a:rPr lang="en-US" altLang="en-US" sz="2400" dirty="0"/>
              <a:t>Thermo-chemical Reactions (Combustion)</a:t>
            </a:r>
          </a:p>
          <a:p>
            <a:pPr eaLnBrk="1" hangingPunct="1"/>
            <a:r>
              <a:rPr lang="en-US" altLang="en-US" sz="2400" dirty="0"/>
              <a:t>Unrestrained motion</a:t>
            </a:r>
          </a:p>
          <a:p>
            <a:pPr eaLnBrk="1" hangingPunct="1"/>
            <a:endParaRPr lang="en-US" altLang="en-US" sz="2400" dirty="0"/>
          </a:p>
        </p:txBody>
      </p:sp>
      <p:grpSp>
        <p:nvGrpSpPr>
          <p:cNvPr id="2" name="Group 38">
            <a:extLst>
              <a:ext uri="{FF2B5EF4-FFF2-40B4-BE49-F238E27FC236}">
                <a16:creationId xmlns:a16="http://schemas.microsoft.com/office/drawing/2014/main" id="{02DF4D28-2784-8F54-3C9A-8C5339C1BE3D}"/>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DD77C9E9-9D0E-625A-0C14-B5A6BA9CB8E4}"/>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3957E5F6-5F1C-832F-98DA-306EAE40E3ED}"/>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65AA0B7C-F3BD-3041-D6B3-B9427C17D091}"/>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43B180E0-945A-0D64-8CC2-34A65F3453D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E093C80C-1B15-50D1-73C5-F658005C350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574042FD-2B6E-C752-6183-CD39E20897D1}"/>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0E6DBD5B-BEDF-09BA-188F-8063A938D49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2A404ACC-EB7C-6F33-9CFF-9055074B116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C3A852C7-1426-A8CA-8579-DE44FE7443AB}"/>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1792741F-0216-ED52-742D-FF3A9D52C8C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47D2B13A-B0F4-6B55-F6D1-A6294398291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FDD2D4CF-61B7-9863-B2AE-3BFFBA896A3B}"/>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8C6F49C3-AD29-28A7-A309-E41A96EDEB5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1894F47F-5B4F-F730-E836-39FAB1ED5CE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7C1C1D28-4367-5B4B-2FC4-FA4F23BA7E3C}"/>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E8AF7424-6FA6-847E-A121-B757BA1476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06851">
                                            <p:txEl>
                                              <p:pRg st="0" end="0"/>
                                            </p:txEl>
                                          </p:spTgt>
                                        </p:tgtEl>
                                        <p:attrNameLst>
                                          <p:attrName>style.visibility</p:attrName>
                                        </p:attrNameLst>
                                      </p:cBhvr>
                                      <p:to>
                                        <p:strVal val="visible"/>
                                      </p:to>
                                    </p:set>
                                    <p:animEffect transition="in" filter="box(out)">
                                      <p:cBhvr>
                                        <p:cTn id="7" dur="500"/>
                                        <p:tgtEl>
                                          <p:spTgt spid="206851">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06851">
                                            <p:txEl>
                                              <p:pRg st="1" end="1"/>
                                            </p:txEl>
                                          </p:spTgt>
                                        </p:tgtEl>
                                        <p:attrNameLst>
                                          <p:attrName>style.visibility</p:attrName>
                                        </p:attrNameLst>
                                      </p:cBhvr>
                                      <p:to>
                                        <p:strVal val="visible"/>
                                      </p:to>
                                    </p:set>
                                    <p:animEffect transition="in" filter="box(out)">
                                      <p:cBhvr>
                                        <p:cTn id="12" dur="500"/>
                                        <p:tgtEl>
                                          <p:spTgt spid="206851">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06851">
                                            <p:txEl>
                                              <p:pRg st="2" end="2"/>
                                            </p:txEl>
                                          </p:spTgt>
                                        </p:tgtEl>
                                        <p:attrNameLst>
                                          <p:attrName>style.visibility</p:attrName>
                                        </p:attrNameLst>
                                      </p:cBhvr>
                                      <p:to>
                                        <p:strVal val="visible"/>
                                      </p:to>
                                    </p:set>
                                    <p:animEffect transition="in" filter="box(out)">
                                      <p:cBhvr>
                                        <p:cTn id="17" dur="500"/>
                                        <p:tgtEl>
                                          <p:spTgt spid="206851">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206851">
                                            <p:txEl>
                                              <p:pRg st="3" end="3"/>
                                            </p:txEl>
                                          </p:spTgt>
                                        </p:tgtEl>
                                        <p:attrNameLst>
                                          <p:attrName>style.visibility</p:attrName>
                                        </p:attrNameLst>
                                      </p:cBhvr>
                                      <p:to>
                                        <p:strVal val="visible"/>
                                      </p:to>
                                    </p:set>
                                    <p:animEffect transition="in" filter="box(out)">
                                      <p:cBhvr>
                                        <p:cTn id="22" dur="500"/>
                                        <p:tgtEl>
                                          <p:spTgt spid="206851">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206851">
                                            <p:txEl>
                                              <p:pRg st="4" end="4"/>
                                            </p:txEl>
                                          </p:spTgt>
                                        </p:tgtEl>
                                        <p:attrNameLst>
                                          <p:attrName>style.visibility</p:attrName>
                                        </p:attrNameLst>
                                      </p:cBhvr>
                                      <p:to>
                                        <p:strVal val="visible"/>
                                      </p:to>
                                    </p:set>
                                    <p:animEffect transition="in" filter="box(out)">
                                      <p:cBhvr>
                                        <p:cTn id="27" dur="500"/>
                                        <p:tgtEl>
                                          <p:spTgt spid="206851">
                                            <p:txEl>
                                              <p:pRg st="4" end="4"/>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camera.wav"/>
                                        </p:tgtEl>
                                      </p:cMediaNode>
                                    </p:audio>
                                  </p:sub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206851">
                                            <p:txEl>
                                              <p:pRg st="5" end="5"/>
                                            </p:txEl>
                                          </p:spTgt>
                                        </p:tgtEl>
                                        <p:attrNameLst>
                                          <p:attrName>style.visibility</p:attrName>
                                        </p:attrNameLst>
                                      </p:cBhvr>
                                      <p:to>
                                        <p:strVal val="visible"/>
                                      </p:to>
                                    </p:set>
                                    <p:animEffect transition="in" filter="box(out)">
                                      <p:cBhvr>
                                        <p:cTn id="32" dur="500"/>
                                        <p:tgtEl>
                                          <p:spTgt spid="206851">
                                            <p:txEl>
                                              <p:pRg st="5" end="5"/>
                                            </p:txEl>
                                          </p:spTgt>
                                        </p:tgtEl>
                                      </p:cBhvr>
                                    </p:animEffect>
                                  </p:childTnLst>
                                  <p:subTnLst>
                                    <p:audio>
                                      <p:cMediaNode>
                                        <p:cTn display="0" masterRel="sameClick">
                                          <p:stCondLst>
                                            <p:cond evt="begin" delay="0">
                                              <p:tn val="3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851"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62EE3761-9D0B-12F6-28D3-36396F02C6E3}"/>
            </a:ext>
          </a:extLst>
        </p:cNvPr>
        <p:cNvGrpSpPr/>
        <p:nvPr/>
      </p:nvGrpSpPr>
      <p:grpSpPr>
        <a:xfrm>
          <a:off x="0" y="0"/>
          <a:ext cx="0" cy="0"/>
          <a:chOff x="0" y="0"/>
          <a:chExt cx="0" cy="0"/>
        </a:xfrm>
      </p:grpSpPr>
      <p:pic>
        <p:nvPicPr>
          <p:cNvPr id="37" name="Content Placeholder 36">
            <a:extLst>
              <a:ext uri="{FF2B5EF4-FFF2-40B4-BE49-F238E27FC236}">
                <a16:creationId xmlns:a16="http://schemas.microsoft.com/office/drawing/2014/main" id="{D4BBD57F-4E69-CDF1-53BF-A3DCD422E31E}"/>
              </a:ext>
            </a:extLst>
          </p:cNvPr>
          <p:cNvPicPr>
            <a:picLocks noGrp="1" noChangeAspect="1"/>
          </p:cNvPicPr>
          <p:nvPr>
            <p:ph idx="1"/>
          </p:nvPr>
        </p:nvPicPr>
        <p:blipFill>
          <a:blip r:embed="rId2"/>
          <a:stretch>
            <a:fillRect/>
          </a:stretch>
        </p:blipFill>
        <p:spPr bwMode="auto">
          <a:xfrm>
            <a:off x="659876" y="2164621"/>
            <a:ext cx="77551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4" name="Rectangle 2">
            <a:extLst>
              <a:ext uri="{FF2B5EF4-FFF2-40B4-BE49-F238E27FC236}">
                <a16:creationId xmlns:a16="http://schemas.microsoft.com/office/drawing/2014/main" id="{980537B0-8F15-AF08-6B9E-6AB1E66FF98D}"/>
              </a:ext>
            </a:extLst>
          </p:cNvPr>
          <p:cNvSpPr>
            <a:spLocks noGrp="1" noChangeArrowheads="1"/>
          </p:cNvSpPr>
          <p:nvPr>
            <p:ph type="title"/>
          </p:nvPr>
        </p:nvSpPr>
        <p:spPr>
          <a:xfrm>
            <a:off x="659876" y="293328"/>
            <a:ext cx="7772400" cy="609600"/>
          </a:xfrm>
        </p:spPr>
        <p:txBody>
          <a:bodyPr/>
          <a:lstStyle/>
          <a:p>
            <a:pPr eaLnBrk="1" hangingPunct="1"/>
            <a:r>
              <a:rPr lang="en-US" altLang="en-US" sz="2800" dirty="0"/>
              <a:t>Combustion is An Irreversible Process</a:t>
            </a:r>
          </a:p>
        </p:txBody>
      </p:sp>
      <p:grpSp>
        <p:nvGrpSpPr>
          <p:cNvPr id="2" name="Group 38">
            <a:extLst>
              <a:ext uri="{FF2B5EF4-FFF2-40B4-BE49-F238E27FC236}">
                <a16:creationId xmlns:a16="http://schemas.microsoft.com/office/drawing/2014/main" id="{6113C525-45CA-8AF3-82E5-5B9C5D4B00AF}"/>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6B8C2563-82A0-2534-49D4-3F3E0DA715FF}"/>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4834C90B-AF43-03B1-972B-F2D89CA277C2}"/>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E09863F9-AE64-37B1-EA80-ADD45E3072B0}"/>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0BF568B1-7023-0C57-7454-EF114280C2D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E83C75E0-16EA-BEBA-1EFF-EDA9BECD214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9CBECBB0-ACA5-C282-2CE1-7F4AF5F1C7C5}"/>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6B9EBB0A-BD81-1483-B381-1CA431C85AA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28F1299F-44DD-004C-E1B0-C440AEA0DCE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BE5FAA04-9DA6-35D5-5091-E0CBB21E02A4}"/>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42B34149-E51C-BFD1-EB6E-411421EDD91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12BFB12F-AEBE-C976-37E7-A08C59AD8B1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8F7E39E0-FBE5-572D-1DC7-4FEEB6364113}"/>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194B7FBF-6E96-3B39-2B34-C52E1F419D4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1EC67672-2B7E-72FD-1697-F6E96FD4CD5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122D7233-871D-404A-AC56-26BBA34FD5C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905736D4-DB65-10C5-E8C6-16F88E4883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96041733-4654-5999-03A8-68B7BEC0BB03}"/>
                  </a:ext>
                </a:extLst>
              </p:cNvPr>
              <p:cNvSpPr txBox="1"/>
              <p:nvPr/>
            </p:nvSpPr>
            <p:spPr>
              <a:xfrm>
                <a:off x="307157" y="4911769"/>
                <a:ext cx="1825179" cy="369332"/>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ea typeface="Cambria Math" panose="02040503050406030204" pitchFamily="18" charset="0"/>
                            </a:rPr>
                            <m:t>∞</m:t>
                          </m:r>
                        </m:sub>
                      </m:sSub>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𝑝</m:t>
                          </m:r>
                        </m:e>
                        <m:sub>
                          <m:r>
                            <a:rPr lang="en-US" b="0" i="1" smtClean="0">
                              <a:latin typeface="Cambria Math" panose="02040503050406030204" pitchFamily="18" charset="0"/>
                              <a:ea typeface="Cambria Math" panose="02040503050406030204" pitchFamily="18" charset="0"/>
                            </a:rPr>
                            <m:t>∞</m:t>
                          </m:r>
                        </m:sub>
                      </m:sSub>
                      <m:r>
                        <a:rPr lang="en-US" b="0" i="1" smtClean="0">
                          <a:latin typeface="Cambria Math" panose="02040503050406030204" pitchFamily="18" charset="0"/>
                        </a:rPr>
                        <m:t> &amp;</m:t>
                      </m:r>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𝑚</m:t>
                              </m:r>
                            </m:e>
                          </m:acc>
                        </m:e>
                        <m:sub>
                          <m:r>
                            <a:rPr lang="en-US" b="0" i="1" smtClean="0">
                              <a:latin typeface="Cambria Math" panose="02040503050406030204" pitchFamily="18" charset="0"/>
                            </a:rPr>
                            <m:t>𝑎𝑖𝑟</m:t>
                          </m:r>
                        </m:sub>
                      </m:sSub>
                    </m:oMath>
                  </m:oMathPara>
                </a14:m>
                <a:endParaRPr lang="en-US" dirty="0"/>
              </a:p>
            </p:txBody>
          </p:sp>
        </mc:Choice>
        <mc:Fallback xmlns="">
          <p:sp>
            <p:nvSpPr>
              <p:cNvPr id="23" name="TextBox 22">
                <a:extLst>
                  <a:ext uri="{FF2B5EF4-FFF2-40B4-BE49-F238E27FC236}">
                    <a16:creationId xmlns:a16="http://schemas.microsoft.com/office/drawing/2014/main" id="{96041733-4654-5999-03A8-68B7BEC0BB03}"/>
                  </a:ext>
                </a:extLst>
              </p:cNvPr>
              <p:cNvSpPr txBox="1">
                <a:spLocks noRot="1" noChangeAspect="1" noMove="1" noResize="1" noEditPoints="1" noAdjustHandles="1" noChangeArrowheads="1" noChangeShapeType="1" noTextEdit="1"/>
              </p:cNvSpPr>
              <p:nvPr/>
            </p:nvSpPr>
            <p:spPr>
              <a:xfrm>
                <a:off x="307157" y="4911769"/>
                <a:ext cx="1825179" cy="369332"/>
              </a:xfrm>
              <a:prstGeom prst="rect">
                <a:avLst/>
              </a:prstGeom>
              <a:blipFill>
                <a:blip r:embed="rId4"/>
                <a:stretch>
                  <a:fillRect l="-3000" t="-3333" r="-667" b="-28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8DC2A626-73F6-3ADE-E18C-4F6485F2BA19}"/>
                  </a:ext>
                </a:extLst>
              </p:cNvPr>
              <p:cNvSpPr txBox="1"/>
              <p:nvPr/>
            </p:nvSpPr>
            <p:spPr>
              <a:xfrm>
                <a:off x="7030935" y="4869905"/>
                <a:ext cx="1960665" cy="399084"/>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solidFill>
                                <a:srgbClr val="FF33CC"/>
                              </a:solidFill>
                              <a:latin typeface="Cambria Math" panose="02040503050406030204" pitchFamily="18" charset="0"/>
                            </a:rPr>
                          </m:ctrlPr>
                        </m:sSubPr>
                        <m:e>
                          <m:r>
                            <a:rPr lang="en-US" b="0" i="1" smtClean="0">
                              <a:solidFill>
                                <a:srgbClr val="FF33CC"/>
                              </a:solidFill>
                              <a:latin typeface="Cambria Math" panose="02040503050406030204" pitchFamily="18" charset="0"/>
                            </a:rPr>
                            <m:t>𝑇</m:t>
                          </m:r>
                        </m:e>
                        <m:sub>
                          <m:r>
                            <a:rPr lang="en-US" b="0" i="1" smtClean="0">
                              <a:solidFill>
                                <a:srgbClr val="FF33CC"/>
                              </a:solidFill>
                              <a:latin typeface="Cambria Math" panose="02040503050406030204" pitchFamily="18" charset="0"/>
                            </a:rPr>
                            <m:t>𝑗𝑒𝑡</m:t>
                          </m:r>
                        </m:sub>
                      </m:sSub>
                      <m:r>
                        <a:rPr lang="en-US" b="0" i="1" smtClean="0">
                          <a:solidFill>
                            <a:srgbClr val="FF33CC"/>
                          </a:solidFill>
                          <a:latin typeface="Cambria Math" panose="02040503050406030204" pitchFamily="18" charset="0"/>
                        </a:rPr>
                        <m:t>, </m:t>
                      </m:r>
                      <m:sSub>
                        <m:sSubPr>
                          <m:ctrlPr>
                            <a:rPr lang="en-US" b="0" i="1" smtClean="0">
                              <a:solidFill>
                                <a:srgbClr val="FF33CC"/>
                              </a:solidFill>
                              <a:latin typeface="Cambria Math" panose="02040503050406030204" pitchFamily="18" charset="0"/>
                            </a:rPr>
                          </m:ctrlPr>
                        </m:sSubPr>
                        <m:e>
                          <m:r>
                            <a:rPr lang="en-US" b="0" i="1" smtClean="0">
                              <a:solidFill>
                                <a:srgbClr val="FF33CC"/>
                              </a:solidFill>
                              <a:latin typeface="Cambria Math" panose="02040503050406030204" pitchFamily="18" charset="0"/>
                            </a:rPr>
                            <m:t>𝑝</m:t>
                          </m:r>
                        </m:e>
                        <m:sub>
                          <m:r>
                            <a:rPr lang="en-US" b="0" i="1" smtClean="0">
                              <a:solidFill>
                                <a:srgbClr val="FF33CC"/>
                              </a:solidFill>
                              <a:latin typeface="Cambria Math" panose="02040503050406030204" pitchFamily="18" charset="0"/>
                              <a:ea typeface="Cambria Math" panose="02040503050406030204" pitchFamily="18" charset="0"/>
                            </a:rPr>
                            <m:t>∞</m:t>
                          </m:r>
                        </m:sub>
                      </m:sSub>
                      <m:r>
                        <a:rPr lang="en-US" b="0" i="1" smtClean="0">
                          <a:solidFill>
                            <a:srgbClr val="FF33CC"/>
                          </a:solidFill>
                          <a:latin typeface="Cambria Math" panose="02040503050406030204" pitchFamily="18" charset="0"/>
                        </a:rPr>
                        <m:t> &amp; </m:t>
                      </m:r>
                      <m:sSub>
                        <m:sSubPr>
                          <m:ctrlPr>
                            <a:rPr lang="en-US" b="0" i="1" smtClean="0">
                              <a:solidFill>
                                <a:srgbClr val="FF33CC"/>
                              </a:solidFill>
                              <a:latin typeface="Cambria Math" panose="02040503050406030204" pitchFamily="18" charset="0"/>
                            </a:rPr>
                          </m:ctrlPr>
                        </m:sSubPr>
                        <m:e>
                          <m:acc>
                            <m:accPr>
                              <m:chr m:val="̇"/>
                              <m:ctrlPr>
                                <a:rPr lang="en-US" b="0" i="1" smtClean="0">
                                  <a:solidFill>
                                    <a:srgbClr val="FF33CC"/>
                                  </a:solidFill>
                                  <a:latin typeface="Cambria Math" panose="02040503050406030204" pitchFamily="18" charset="0"/>
                                </a:rPr>
                              </m:ctrlPr>
                            </m:accPr>
                            <m:e>
                              <m:r>
                                <a:rPr lang="en-US" b="0" i="1" smtClean="0">
                                  <a:solidFill>
                                    <a:srgbClr val="FF33CC"/>
                                  </a:solidFill>
                                  <a:latin typeface="Cambria Math" panose="02040503050406030204" pitchFamily="18" charset="0"/>
                                </a:rPr>
                                <m:t>𝑚</m:t>
                              </m:r>
                            </m:e>
                          </m:acc>
                        </m:e>
                        <m:sub>
                          <m:r>
                            <a:rPr lang="en-US" b="0" i="1" smtClean="0">
                              <a:solidFill>
                                <a:srgbClr val="FF33CC"/>
                              </a:solidFill>
                              <a:latin typeface="Cambria Math" panose="02040503050406030204" pitchFamily="18" charset="0"/>
                            </a:rPr>
                            <m:t>𝑗𝑒𝑡</m:t>
                          </m:r>
                        </m:sub>
                      </m:sSub>
                    </m:oMath>
                  </m:oMathPara>
                </a14:m>
                <a:endParaRPr lang="en-US" dirty="0">
                  <a:solidFill>
                    <a:srgbClr val="FF33CC"/>
                  </a:solidFill>
                </a:endParaRPr>
              </a:p>
            </p:txBody>
          </p:sp>
        </mc:Choice>
        <mc:Fallback xmlns="">
          <p:sp>
            <p:nvSpPr>
              <p:cNvPr id="25" name="TextBox 24">
                <a:extLst>
                  <a:ext uri="{FF2B5EF4-FFF2-40B4-BE49-F238E27FC236}">
                    <a16:creationId xmlns:a16="http://schemas.microsoft.com/office/drawing/2014/main" id="{8DC2A626-73F6-3ADE-E18C-4F6485F2BA19}"/>
                  </a:ext>
                </a:extLst>
              </p:cNvPr>
              <p:cNvSpPr txBox="1">
                <a:spLocks noRot="1" noChangeAspect="1" noMove="1" noResize="1" noEditPoints="1" noAdjustHandles="1" noChangeArrowheads="1" noChangeShapeType="1" noTextEdit="1"/>
              </p:cNvSpPr>
              <p:nvPr/>
            </p:nvSpPr>
            <p:spPr>
              <a:xfrm>
                <a:off x="7030935" y="4869905"/>
                <a:ext cx="1960665" cy="399084"/>
              </a:xfrm>
              <a:prstGeom prst="rect">
                <a:avLst/>
              </a:prstGeom>
              <a:blipFill>
                <a:blip r:embed="rId5"/>
                <a:stretch>
                  <a:fillRect l="-2795" t="-3077" r="-1863" b="-2461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111A20F2-CD28-CC2E-25E1-E7261CE32A23}"/>
                  </a:ext>
                </a:extLst>
              </p:cNvPr>
              <p:cNvSpPr txBox="1"/>
              <p:nvPr/>
            </p:nvSpPr>
            <p:spPr>
              <a:xfrm>
                <a:off x="4295728" y="2783629"/>
                <a:ext cx="817724" cy="398955"/>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solidFill>
                                <a:srgbClr val="3366FF"/>
                              </a:solidFill>
                              <a:latin typeface="Cambria Math" panose="02040503050406030204" pitchFamily="18" charset="0"/>
                            </a:rPr>
                          </m:ctrlPr>
                        </m:sSubPr>
                        <m:e>
                          <m:acc>
                            <m:accPr>
                              <m:chr m:val="̇"/>
                              <m:ctrlPr>
                                <a:rPr lang="en-US" b="0" i="1" smtClean="0">
                                  <a:solidFill>
                                    <a:srgbClr val="3366FF"/>
                                  </a:solidFill>
                                  <a:latin typeface="Cambria Math" panose="02040503050406030204" pitchFamily="18" charset="0"/>
                                </a:rPr>
                              </m:ctrlPr>
                            </m:accPr>
                            <m:e>
                              <m:r>
                                <a:rPr lang="en-US" b="0" i="1" smtClean="0">
                                  <a:solidFill>
                                    <a:srgbClr val="3366FF"/>
                                  </a:solidFill>
                                  <a:latin typeface="Cambria Math" panose="02040503050406030204" pitchFamily="18" charset="0"/>
                                </a:rPr>
                                <m:t>𝑚</m:t>
                              </m:r>
                            </m:e>
                          </m:acc>
                        </m:e>
                        <m:sub>
                          <m:r>
                            <a:rPr lang="en-US" b="0" i="1" smtClean="0">
                              <a:solidFill>
                                <a:srgbClr val="3366FF"/>
                              </a:solidFill>
                              <a:latin typeface="Cambria Math" panose="02040503050406030204" pitchFamily="18" charset="0"/>
                            </a:rPr>
                            <m:t>𝑓𝑢𝑒𝑙</m:t>
                          </m:r>
                        </m:sub>
                      </m:sSub>
                    </m:oMath>
                  </m:oMathPara>
                </a14:m>
                <a:endParaRPr lang="en-US" dirty="0">
                  <a:solidFill>
                    <a:srgbClr val="3366FF"/>
                  </a:solidFill>
                </a:endParaRPr>
              </a:p>
            </p:txBody>
          </p:sp>
        </mc:Choice>
        <mc:Fallback xmlns="">
          <p:sp>
            <p:nvSpPr>
              <p:cNvPr id="27" name="TextBox 26">
                <a:extLst>
                  <a:ext uri="{FF2B5EF4-FFF2-40B4-BE49-F238E27FC236}">
                    <a16:creationId xmlns:a16="http://schemas.microsoft.com/office/drawing/2014/main" id="{111A20F2-CD28-CC2E-25E1-E7261CE32A23}"/>
                  </a:ext>
                </a:extLst>
              </p:cNvPr>
              <p:cNvSpPr txBox="1">
                <a:spLocks noRot="1" noChangeAspect="1" noMove="1" noResize="1" noEditPoints="1" noAdjustHandles="1" noChangeArrowheads="1" noChangeShapeType="1" noTextEdit="1"/>
              </p:cNvSpPr>
              <p:nvPr/>
            </p:nvSpPr>
            <p:spPr>
              <a:xfrm>
                <a:off x="4295728" y="2783629"/>
                <a:ext cx="817724" cy="398955"/>
              </a:xfrm>
              <a:prstGeom prst="rect">
                <a:avLst/>
              </a:prstGeom>
              <a:blipFill>
                <a:blip r:embed="rId6"/>
                <a:stretch>
                  <a:fillRect l="-4478" t="-3077" r="-5970" b="-27692"/>
                </a:stretch>
              </a:blipFill>
            </p:spPr>
            <p:txBody>
              <a:bodyPr/>
              <a:lstStyle/>
              <a:p>
                <a:r>
                  <a:rPr lang="en-US">
                    <a:noFill/>
                  </a:rPr>
                  <a:t> </a:t>
                </a:r>
              </a:p>
            </p:txBody>
          </p:sp>
        </mc:Fallback>
      </mc:AlternateContent>
      <p:sp>
        <p:nvSpPr>
          <p:cNvPr id="28" name="Oval 27">
            <a:extLst>
              <a:ext uri="{FF2B5EF4-FFF2-40B4-BE49-F238E27FC236}">
                <a16:creationId xmlns:a16="http://schemas.microsoft.com/office/drawing/2014/main" id="{EEB9FE80-9F65-E4E6-5C6F-41791BF1D48E}"/>
              </a:ext>
            </a:extLst>
          </p:cNvPr>
          <p:cNvSpPr/>
          <p:nvPr/>
        </p:nvSpPr>
        <p:spPr bwMode="auto">
          <a:xfrm>
            <a:off x="4546076" y="3581400"/>
            <a:ext cx="1397524" cy="914400"/>
          </a:xfrm>
          <a:prstGeom prst="ellipse">
            <a:avLst/>
          </a:prstGeom>
          <a:noFill/>
          <a:ln w="28575" cap="flat" cmpd="sng" algn="ctr">
            <a:solidFill>
              <a:srgbClr val="FF000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charset="0"/>
            </a:endParaRPr>
          </a:p>
        </p:txBody>
      </p:sp>
      <p:cxnSp>
        <p:nvCxnSpPr>
          <p:cNvPr id="30" name="Straight Arrow Connector 29">
            <a:extLst>
              <a:ext uri="{FF2B5EF4-FFF2-40B4-BE49-F238E27FC236}">
                <a16:creationId xmlns:a16="http://schemas.microsoft.com/office/drawing/2014/main" id="{017BE8A9-B551-45C7-ECFB-C95EE1E4D69B}"/>
              </a:ext>
            </a:extLst>
          </p:cNvPr>
          <p:cNvCxnSpPr>
            <a:cxnSpLocks/>
          </p:cNvCxnSpPr>
          <p:nvPr/>
        </p:nvCxnSpPr>
        <p:spPr bwMode="auto">
          <a:xfrm>
            <a:off x="4835976" y="3201604"/>
            <a:ext cx="249981" cy="762000"/>
          </a:xfrm>
          <a:prstGeom prst="straightConnector1">
            <a:avLst/>
          </a:prstGeom>
          <a:solidFill>
            <a:schemeClr val="accent1"/>
          </a:solidFill>
          <a:ln w="41275" cap="flat" cmpd="sng" algn="ctr">
            <a:solidFill>
              <a:srgbClr val="3366FF"/>
            </a:solidFill>
            <a:prstDash val="solid"/>
            <a:round/>
            <a:headEnd type="none" w="med" len="med"/>
            <a:tailEnd type="triangle"/>
          </a:ln>
          <a:effectLst/>
        </p:spPr>
      </p:cxn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6B3ABDB7-FED6-EB48-B631-C14223FACB62}"/>
                  </a:ext>
                </a:extLst>
              </p:cNvPr>
              <p:cNvSpPr txBox="1"/>
              <p:nvPr/>
            </p:nvSpPr>
            <p:spPr>
              <a:xfrm>
                <a:off x="5178032" y="3126410"/>
                <a:ext cx="885884" cy="383310"/>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solidFill>
                                <a:srgbClr val="FF0000"/>
                              </a:solidFill>
                              <a:latin typeface="Cambria Math" panose="02040503050406030204" pitchFamily="18" charset="0"/>
                            </a:rPr>
                          </m:ctrlPr>
                        </m:sSubPr>
                        <m:e>
                          <m:acc>
                            <m:accPr>
                              <m:chr m:val="̇"/>
                              <m:ctrlPr>
                                <a:rPr lang="en-US" b="0" i="1" smtClean="0">
                                  <a:solidFill>
                                    <a:srgbClr val="FF0000"/>
                                  </a:solidFill>
                                  <a:latin typeface="Cambria Math" panose="02040503050406030204" pitchFamily="18" charset="0"/>
                                </a:rPr>
                              </m:ctrlPr>
                            </m:accPr>
                            <m:e>
                              <m:r>
                                <a:rPr lang="en-US" b="0" i="1" smtClean="0">
                                  <a:solidFill>
                                    <a:srgbClr val="FF0000"/>
                                  </a:solidFill>
                                  <a:latin typeface="Cambria Math" panose="02040503050406030204" pitchFamily="18" charset="0"/>
                                </a:rPr>
                                <m:t>𝑄</m:t>
                              </m:r>
                            </m:e>
                          </m:acc>
                        </m:e>
                        <m:sub>
                          <m:r>
                            <a:rPr lang="en-US" b="0" i="1" smtClean="0">
                              <a:solidFill>
                                <a:srgbClr val="FF0000"/>
                              </a:solidFill>
                              <a:latin typeface="Cambria Math" panose="02040503050406030204" pitchFamily="18" charset="0"/>
                            </a:rPr>
                            <m:t>𝑐𝑜𝑚𝑏</m:t>
                          </m:r>
                        </m:sub>
                      </m:sSub>
                    </m:oMath>
                  </m:oMathPara>
                </a14:m>
                <a:endParaRPr lang="en-US" dirty="0">
                  <a:solidFill>
                    <a:srgbClr val="FF0000"/>
                  </a:solidFill>
                </a:endParaRPr>
              </a:p>
            </p:txBody>
          </p:sp>
        </mc:Choice>
        <mc:Fallback xmlns="">
          <p:sp>
            <p:nvSpPr>
              <p:cNvPr id="32" name="TextBox 31">
                <a:extLst>
                  <a:ext uri="{FF2B5EF4-FFF2-40B4-BE49-F238E27FC236}">
                    <a16:creationId xmlns:a16="http://schemas.microsoft.com/office/drawing/2014/main" id="{6B3ABDB7-FED6-EB48-B631-C14223FACB62}"/>
                  </a:ext>
                </a:extLst>
              </p:cNvPr>
              <p:cNvSpPr txBox="1">
                <a:spLocks noRot="1" noChangeAspect="1" noMove="1" noResize="1" noEditPoints="1" noAdjustHandles="1" noChangeArrowheads="1" noChangeShapeType="1" noTextEdit="1"/>
              </p:cNvSpPr>
              <p:nvPr/>
            </p:nvSpPr>
            <p:spPr>
              <a:xfrm>
                <a:off x="5178032" y="3126410"/>
                <a:ext cx="885884" cy="383310"/>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C9606C17-CF81-B996-986E-57B8B8E82720}"/>
                  </a:ext>
                </a:extLst>
              </p:cNvPr>
              <p:cNvSpPr txBox="1"/>
              <p:nvPr/>
            </p:nvSpPr>
            <p:spPr>
              <a:xfrm>
                <a:off x="6128496" y="3479521"/>
                <a:ext cx="795044" cy="461665"/>
              </a:xfrm>
              <a:prstGeom prst="rect">
                <a:avLst/>
              </a:prstGeom>
              <a:noFill/>
            </p:spPr>
            <p:txBody>
              <a:bodyPr wrap="square">
                <a:spAutoFit/>
              </a:bodyPr>
              <a:lstStyle/>
              <a:p>
                <a:pPr/>
                <a14:m>
                  <m:oMathPara xmlns:m="http://schemas.openxmlformats.org/officeDocument/2006/math">
                    <m:oMath>
                      <m:sSub>
                        <m:sSubPr>
                          <m:ctrlPr>
                            <a:rPr lang="en-US" sz="2400" b="0" i="1" smtClean="0">
                              <a:solidFill>
                                <a:srgbClr val="FF0000"/>
                              </a:solidFill>
                              <a:latin typeface="Cambria Math" panose="02040503050406030204" pitchFamily="18" charset="0"/>
                            </a:rPr>
                          </m:ctrlPr>
                        </m:sSubPr>
                        <m:e>
                          <m:acc>
                            <m:accPr>
                              <m:chr m:val="̇"/>
                              <m:ctrlPr>
                                <a:rPr lang="en-US" sz="2400" b="0" i="1" smtClean="0">
                                  <a:solidFill>
                                    <a:srgbClr val="FF0000"/>
                                  </a:solidFill>
                                  <a:latin typeface="Cambria Math" panose="02040503050406030204" pitchFamily="18" charset="0"/>
                                </a:rPr>
                              </m:ctrlPr>
                            </m:accPr>
                            <m:e>
                              <m:r>
                                <a:rPr lang="en-US" sz="2400" b="0" i="1" smtClean="0">
                                  <a:solidFill>
                                    <a:srgbClr val="FF0000"/>
                                  </a:solidFill>
                                  <a:latin typeface="Cambria Math" panose="02040503050406030204" pitchFamily="18" charset="0"/>
                                </a:rPr>
                                <m:t>𝑚</m:t>
                              </m:r>
                            </m:e>
                          </m:acc>
                        </m:e>
                        <m:sub>
                          <m:r>
                            <a:rPr lang="en-US" sz="2400" b="0" i="1" smtClean="0">
                              <a:solidFill>
                                <a:srgbClr val="FF0000"/>
                              </a:solidFill>
                              <a:latin typeface="Cambria Math" panose="02040503050406030204" pitchFamily="18" charset="0"/>
                            </a:rPr>
                            <m:t>ℎ𝑜𝑡</m:t>
                          </m:r>
                          <m:r>
                            <a:rPr lang="en-US" sz="2400" b="0" i="1" smtClean="0">
                              <a:solidFill>
                                <a:srgbClr val="FF0000"/>
                              </a:solidFill>
                              <a:latin typeface="Cambria Math" panose="02040503050406030204" pitchFamily="18" charset="0"/>
                            </a:rPr>
                            <m:t> </m:t>
                          </m:r>
                        </m:sub>
                      </m:sSub>
                    </m:oMath>
                  </m:oMathPara>
                </a14:m>
                <a:endParaRPr lang="en-US" dirty="0">
                  <a:solidFill>
                    <a:srgbClr val="FF0000"/>
                  </a:solidFill>
                </a:endParaRPr>
              </a:p>
            </p:txBody>
          </p:sp>
        </mc:Choice>
        <mc:Fallback xmlns="">
          <p:sp>
            <p:nvSpPr>
              <p:cNvPr id="34" name="TextBox 33">
                <a:extLst>
                  <a:ext uri="{FF2B5EF4-FFF2-40B4-BE49-F238E27FC236}">
                    <a16:creationId xmlns:a16="http://schemas.microsoft.com/office/drawing/2014/main" id="{C9606C17-CF81-B996-986E-57B8B8E82720}"/>
                  </a:ext>
                </a:extLst>
              </p:cNvPr>
              <p:cNvSpPr txBox="1">
                <a:spLocks noRot="1" noChangeAspect="1" noMove="1" noResize="1" noEditPoints="1" noAdjustHandles="1" noChangeArrowheads="1" noChangeShapeType="1" noTextEdit="1"/>
              </p:cNvSpPr>
              <p:nvPr/>
            </p:nvSpPr>
            <p:spPr>
              <a:xfrm>
                <a:off x="6128496" y="3479521"/>
                <a:ext cx="795044" cy="461665"/>
              </a:xfrm>
              <a:prstGeom prst="rect">
                <a:avLst/>
              </a:prstGeom>
              <a:blipFill>
                <a:blip r:embed="rId8"/>
                <a:stretch>
                  <a:fillRect b="-2632"/>
                </a:stretch>
              </a:blipFill>
            </p:spPr>
            <p:txBody>
              <a:bodyPr/>
              <a:lstStyle/>
              <a:p>
                <a:r>
                  <a:rPr lang="en-US">
                    <a:noFill/>
                  </a:rPr>
                  <a:t> </a:t>
                </a:r>
              </a:p>
            </p:txBody>
          </p:sp>
        </mc:Fallback>
      </mc:AlternateContent>
      <p:cxnSp>
        <p:nvCxnSpPr>
          <p:cNvPr id="38" name="Straight Arrow Connector 37">
            <a:extLst>
              <a:ext uri="{FF2B5EF4-FFF2-40B4-BE49-F238E27FC236}">
                <a16:creationId xmlns:a16="http://schemas.microsoft.com/office/drawing/2014/main" id="{1B08ED7F-BEFD-2DBA-25F4-2745EF3A29BA}"/>
              </a:ext>
            </a:extLst>
          </p:cNvPr>
          <p:cNvCxnSpPr>
            <a:cxnSpLocks/>
          </p:cNvCxnSpPr>
          <p:nvPr/>
        </p:nvCxnSpPr>
        <p:spPr bwMode="auto">
          <a:xfrm>
            <a:off x="5500048" y="3838237"/>
            <a:ext cx="824552" cy="383784"/>
          </a:xfrm>
          <a:prstGeom prst="straightConnector1">
            <a:avLst/>
          </a:prstGeom>
          <a:solidFill>
            <a:schemeClr val="accent1"/>
          </a:solidFill>
          <a:ln w="41275" cap="flat" cmpd="sng" algn="ctr">
            <a:solidFill>
              <a:srgbClr val="FF0000"/>
            </a:solidFill>
            <a:prstDash val="solid"/>
            <a:round/>
            <a:headEnd type="none" w="med" len="med"/>
            <a:tailEnd type="triangle"/>
          </a:ln>
          <a:effectLst/>
        </p:spPr>
      </p:cxnSp>
      <p:sp>
        <p:nvSpPr>
          <p:cNvPr id="44" name="Arrow: Bent-Up 43">
            <a:extLst>
              <a:ext uri="{FF2B5EF4-FFF2-40B4-BE49-F238E27FC236}">
                <a16:creationId xmlns:a16="http://schemas.microsoft.com/office/drawing/2014/main" id="{EE7DB026-E94F-1AAF-B084-49DC91158C50}"/>
              </a:ext>
            </a:extLst>
          </p:cNvPr>
          <p:cNvSpPr/>
          <p:nvPr/>
        </p:nvSpPr>
        <p:spPr bwMode="auto">
          <a:xfrm>
            <a:off x="7304506" y="3037467"/>
            <a:ext cx="1524000" cy="1547749"/>
          </a:xfrm>
          <a:prstGeom prst="bentUpArrow">
            <a:avLst/>
          </a:prstGeom>
          <a:solidFill>
            <a:srgbClr val="FF33CC"/>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AEC7A3CC-782D-0110-CB05-8BFD10EA4739}"/>
                  </a:ext>
                </a:extLst>
              </p:cNvPr>
              <p:cNvSpPr txBox="1"/>
              <p:nvPr/>
            </p:nvSpPr>
            <p:spPr>
              <a:xfrm>
                <a:off x="7570714" y="1521450"/>
                <a:ext cx="516616" cy="383310"/>
              </a:xfrm>
              <a:prstGeom prst="rect">
                <a:avLst/>
              </a:prstGeom>
              <a:noFill/>
            </p:spPr>
            <p:txBody>
              <a:bodyPr wrap="none" lIns="0" tIns="0" rIns="0" bIns="0" rtlCol="0">
                <a:spAutoFit/>
              </a:bodyPr>
              <a:lstStyle/>
              <a:p>
                <a:pPr/>
                <a14:m>
                  <m:oMathPara xmlns:m="http://schemas.openxmlformats.org/officeDocument/2006/math">
                    <m:oMath>
                      <m:sSub>
                        <m:sSubPr>
                          <m:ctrlPr>
                            <a:rPr lang="en-US" i="1">
                              <a:solidFill>
                                <a:srgbClr val="FF0000"/>
                              </a:solidFill>
                              <a:latin typeface="Cambria Math" panose="02040503050406030204" pitchFamily="18" charset="0"/>
                            </a:rPr>
                          </m:ctrlPr>
                        </m:sSubPr>
                        <m:e>
                          <m:acc>
                            <m:accPr>
                              <m:chr m:val="̇"/>
                              <m:ctrlPr>
                                <a:rPr lang="en-US" i="1">
                                  <a:solidFill>
                                    <a:srgbClr val="FF0000"/>
                                  </a:solidFill>
                                  <a:latin typeface="Cambria Math" panose="02040503050406030204" pitchFamily="18" charset="0"/>
                                </a:rPr>
                              </m:ctrlPr>
                            </m:accPr>
                            <m:e>
                              <m:r>
                                <a:rPr lang="en-US" i="1">
                                  <a:solidFill>
                                    <a:srgbClr val="FF0000"/>
                                  </a:solidFill>
                                  <a:latin typeface="Cambria Math" panose="02040503050406030204" pitchFamily="18" charset="0"/>
                                </a:rPr>
                                <m:t>𝑄</m:t>
                              </m:r>
                            </m:e>
                          </m:acc>
                        </m:e>
                        <m:sub>
                          <m:r>
                            <a:rPr lang="en-US" b="0" i="1" smtClean="0">
                              <a:solidFill>
                                <a:srgbClr val="FF0000"/>
                              </a:solidFill>
                              <a:latin typeface="Cambria Math" panose="02040503050406030204" pitchFamily="18" charset="0"/>
                            </a:rPr>
                            <m:t>𝑖𝑛</m:t>
                          </m:r>
                        </m:sub>
                      </m:sSub>
                    </m:oMath>
                  </m:oMathPara>
                </a14:m>
                <a:endParaRPr lang="en-US" dirty="0"/>
              </a:p>
            </p:txBody>
          </p:sp>
        </mc:Choice>
        <mc:Fallback xmlns="">
          <p:sp>
            <p:nvSpPr>
              <p:cNvPr id="45" name="TextBox 44">
                <a:extLst>
                  <a:ext uri="{FF2B5EF4-FFF2-40B4-BE49-F238E27FC236}">
                    <a16:creationId xmlns:a16="http://schemas.microsoft.com/office/drawing/2014/main" id="{AEC7A3CC-782D-0110-CB05-8BFD10EA4739}"/>
                  </a:ext>
                </a:extLst>
              </p:cNvPr>
              <p:cNvSpPr txBox="1">
                <a:spLocks noRot="1" noChangeAspect="1" noMove="1" noResize="1" noEditPoints="1" noAdjustHandles="1" noChangeArrowheads="1" noChangeShapeType="1" noTextEdit="1"/>
              </p:cNvSpPr>
              <p:nvPr/>
            </p:nvSpPr>
            <p:spPr>
              <a:xfrm>
                <a:off x="7570714" y="1521450"/>
                <a:ext cx="516616" cy="383310"/>
              </a:xfrm>
              <a:prstGeom prst="rect">
                <a:avLst/>
              </a:prstGeom>
              <a:blipFill>
                <a:blip r:embed="rId9"/>
                <a:stretch>
                  <a:fillRect/>
                </a:stretch>
              </a:blipFill>
            </p:spPr>
            <p:txBody>
              <a:bodyPr/>
              <a:lstStyle/>
              <a:p>
                <a:r>
                  <a:rPr lang="en-US">
                    <a:noFill/>
                  </a:rPr>
                  <a:t> </a:t>
                </a:r>
              </a:p>
            </p:txBody>
          </p:sp>
        </mc:Fallback>
      </mc:AlternateContent>
      <p:cxnSp>
        <p:nvCxnSpPr>
          <p:cNvPr id="47" name="Straight Arrow Connector 46">
            <a:extLst>
              <a:ext uri="{FF2B5EF4-FFF2-40B4-BE49-F238E27FC236}">
                <a16:creationId xmlns:a16="http://schemas.microsoft.com/office/drawing/2014/main" id="{41C12830-C978-4D54-293D-B4701601B8D8}"/>
              </a:ext>
            </a:extLst>
          </p:cNvPr>
          <p:cNvCxnSpPr/>
          <p:nvPr/>
        </p:nvCxnSpPr>
        <p:spPr bwMode="auto">
          <a:xfrm flipH="1">
            <a:off x="7304506" y="1874227"/>
            <a:ext cx="315494" cy="701575"/>
          </a:xfrm>
          <a:prstGeom prst="straightConnector1">
            <a:avLst/>
          </a:prstGeom>
          <a:solidFill>
            <a:schemeClr val="accent1"/>
          </a:solidFill>
          <a:ln w="25400" cap="flat" cmpd="sng" algn="ctr">
            <a:solidFill>
              <a:srgbClr val="FF0000"/>
            </a:solidFill>
            <a:prstDash val="solid"/>
            <a:round/>
            <a:headEnd type="none" w="med" len="med"/>
            <a:tailEnd type="triangle"/>
          </a:ln>
          <a:effectLst/>
        </p:spPr>
      </p:cxnSp>
      <p:cxnSp>
        <p:nvCxnSpPr>
          <p:cNvPr id="51" name="Straight Arrow Connector 50">
            <a:extLst>
              <a:ext uri="{FF2B5EF4-FFF2-40B4-BE49-F238E27FC236}">
                <a16:creationId xmlns:a16="http://schemas.microsoft.com/office/drawing/2014/main" id="{546386E2-ED0E-CD13-046D-479C2E27DE31}"/>
              </a:ext>
            </a:extLst>
          </p:cNvPr>
          <p:cNvCxnSpPr>
            <a:cxnSpLocks/>
          </p:cNvCxnSpPr>
          <p:nvPr/>
        </p:nvCxnSpPr>
        <p:spPr bwMode="auto">
          <a:xfrm flipH="1" flipV="1">
            <a:off x="2490944" y="2376457"/>
            <a:ext cx="4214656" cy="199345"/>
          </a:xfrm>
          <a:prstGeom prst="straightConnector1">
            <a:avLst/>
          </a:prstGeom>
          <a:solidFill>
            <a:schemeClr val="accent1"/>
          </a:solidFill>
          <a:ln w="38100" cap="flat" cmpd="sng" algn="ctr">
            <a:solidFill>
              <a:schemeClr val="tx1"/>
            </a:solidFill>
            <a:prstDash val="solid"/>
            <a:round/>
            <a:headEnd type="none" w="med" len="med"/>
            <a:tailEnd type="triangle"/>
          </a:ln>
          <a:effectLst/>
        </p:spPr>
      </p:cxn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366086DC-4EE3-13FA-1FEA-AE18DFF9E282}"/>
                  </a:ext>
                </a:extLst>
              </p:cNvPr>
              <p:cNvSpPr txBox="1"/>
              <p:nvPr/>
            </p:nvSpPr>
            <p:spPr>
              <a:xfrm>
                <a:off x="1800834" y="1573025"/>
                <a:ext cx="1350669" cy="461665"/>
              </a:xfrm>
              <a:prstGeom prst="rect">
                <a:avLst/>
              </a:prstGeom>
              <a:noFill/>
            </p:spPr>
            <p:txBody>
              <a:bodyPr wrap="square">
                <a:spAutoFit/>
              </a:bodyPr>
              <a:lstStyle/>
              <a:p>
                <a:pPr/>
                <a14:m>
                  <m:oMathPara xmlns:m="http://schemas.openxmlformats.org/officeDocument/2006/math">
                    <m:oMath>
                      <m:sSub>
                        <m:sSubPr>
                          <m:ctrlPr>
                            <a:rPr lang="en-US" sz="2400" b="0" i="1" smtClean="0">
                              <a:latin typeface="Cambria Math" panose="02040503050406030204" pitchFamily="18" charset="0"/>
                            </a:rPr>
                          </m:ctrlPr>
                        </m:sSubPr>
                        <m:e>
                          <m:acc>
                            <m:accPr>
                              <m:chr m:val="̇"/>
                              <m:ctrlPr>
                                <a:rPr lang="en-US" sz="2400" b="0" i="1" smtClean="0">
                                  <a:latin typeface="Cambria Math" panose="02040503050406030204" pitchFamily="18" charset="0"/>
                                </a:rPr>
                              </m:ctrlPr>
                            </m:accPr>
                            <m:e>
                              <m:r>
                                <a:rPr lang="en-US" sz="2400" b="0" i="1" smtClean="0">
                                  <a:latin typeface="Cambria Math" panose="02040503050406030204" pitchFamily="18" charset="0"/>
                                </a:rPr>
                                <m:t>𝑚</m:t>
                              </m:r>
                            </m:e>
                          </m:acc>
                        </m:e>
                        <m:sub>
                          <m:r>
                            <a:rPr lang="en-US" sz="2400" b="0" i="1" smtClean="0">
                              <a:latin typeface="Cambria Math" panose="02040503050406030204" pitchFamily="18" charset="0"/>
                            </a:rPr>
                            <m:t>𝑎𝑖𝑟</m:t>
                          </m:r>
                        </m:sub>
                      </m:sSub>
                    </m:oMath>
                  </m:oMathPara>
                </a14:m>
                <a:endParaRPr lang="en-US" dirty="0"/>
              </a:p>
            </p:txBody>
          </p:sp>
        </mc:Choice>
        <mc:Fallback xmlns="">
          <p:sp>
            <p:nvSpPr>
              <p:cNvPr id="53" name="TextBox 52">
                <a:extLst>
                  <a:ext uri="{FF2B5EF4-FFF2-40B4-BE49-F238E27FC236}">
                    <a16:creationId xmlns:a16="http://schemas.microsoft.com/office/drawing/2014/main" id="{366086DC-4EE3-13FA-1FEA-AE18DFF9E282}"/>
                  </a:ext>
                </a:extLst>
              </p:cNvPr>
              <p:cNvSpPr txBox="1">
                <a:spLocks noRot="1" noChangeAspect="1" noMove="1" noResize="1" noEditPoints="1" noAdjustHandles="1" noChangeArrowheads="1" noChangeShapeType="1" noTextEdit="1"/>
              </p:cNvSpPr>
              <p:nvPr/>
            </p:nvSpPr>
            <p:spPr>
              <a:xfrm>
                <a:off x="1800834" y="1573025"/>
                <a:ext cx="1350669" cy="461665"/>
              </a:xfrm>
              <a:prstGeom prst="rect">
                <a:avLst/>
              </a:prstGeom>
              <a:blipFill>
                <a:blip r:embed="rId10"/>
                <a:stretch>
                  <a:fillRect b="-3947"/>
                </a:stretch>
              </a:blipFill>
            </p:spPr>
            <p:txBody>
              <a:bodyPr/>
              <a:lstStyle/>
              <a:p>
                <a:r>
                  <a:rPr lang="en-US">
                    <a:noFill/>
                  </a:rPr>
                  <a:t> </a:t>
                </a:r>
              </a:p>
            </p:txBody>
          </p:sp>
        </mc:Fallback>
      </mc:AlternateContent>
      <p:cxnSp>
        <p:nvCxnSpPr>
          <p:cNvPr id="56" name="Straight Arrow Connector 55">
            <a:extLst>
              <a:ext uri="{FF2B5EF4-FFF2-40B4-BE49-F238E27FC236}">
                <a16:creationId xmlns:a16="http://schemas.microsoft.com/office/drawing/2014/main" id="{7170575C-BF20-2BAA-A52B-DAB5C7827654}"/>
              </a:ext>
            </a:extLst>
          </p:cNvPr>
          <p:cNvCxnSpPr>
            <a:cxnSpLocks/>
            <a:endCxn id="27" idx="3"/>
          </p:cNvCxnSpPr>
          <p:nvPr/>
        </p:nvCxnSpPr>
        <p:spPr bwMode="auto">
          <a:xfrm flipH="1">
            <a:off x="5113452" y="2806634"/>
            <a:ext cx="1283229" cy="176473"/>
          </a:xfrm>
          <a:prstGeom prst="straightConnector1">
            <a:avLst/>
          </a:prstGeom>
          <a:solidFill>
            <a:schemeClr val="accent1"/>
          </a:solidFill>
          <a:ln w="38100" cap="flat" cmpd="sng" algn="ctr">
            <a:solidFill>
              <a:srgbClr val="3366FF"/>
            </a:solidFill>
            <a:prstDash val="solid"/>
            <a:round/>
            <a:headEnd type="none" w="med" len="med"/>
            <a:tailEnd type="triangle"/>
          </a:ln>
          <a:effectLst/>
        </p:spPr>
      </p:cxnSp>
      <p:pic>
        <p:nvPicPr>
          <p:cNvPr id="62" name="Picture 61">
            <a:extLst>
              <a:ext uri="{FF2B5EF4-FFF2-40B4-BE49-F238E27FC236}">
                <a16:creationId xmlns:a16="http://schemas.microsoft.com/office/drawing/2014/main" id="{57C9293E-DD7E-5B20-3FD2-D991983EC66D}"/>
              </a:ext>
            </a:extLst>
          </p:cNvPr>
          <p:cNvPicPr>
            <a:picLocks noChangeAspect="1"/>
          </p:cNvPicPr>
          <p:nvPr/>
        </p:nvPicPr>
        <p:blipFill>
          <a:blip r:embed="rId11"/>
          <a:stretch>
            <a:fillRect/>
          </a:stretch>
        </p:blipFill>
        <p:spPr>
          <a:xfrm rot="5983259">
            <a:off x="5591152" y="1382159"/>
            <a:ext cx="1954945" cy="1677751"/>
          </a:xfrm>
          <a:prstGeom prst="rect">
            <a:avLst/>
          </a:prstGeom>
        </p:spPr>
      </p:pic>
      <p:sp>
        <p:nvSpPr>
          <p:cNvPr id="41" name="Oval 40">
            <a:extLst>
              <a:ext uri="{FF2B5EF4-FFF2-40B4-BE49-F238E27FC236}">
                <a16:creationId xmlns:a16="http://schemas.microsoft.com/office/drawing/2014/main" id="{A519D0C2-4DE0-8112-9048-B6A2A48EAC23}"/>
              </a:ext>
            </a:extLst>
          </p:cNvPr>
          <p:cNvSpPr/>
          <p:nvPr/>
        </p:nvSpPr>
        <p:spPr bwMode="auto">
          <a:xfrm>
            <a:off x="6324600" y="2285999"/>
            <a:ext cx="2265465" cy="1017963"/>
          </a:xfrm>
          <a:prstGeom prst="ellipse">
            <a:avLst/>
          </a:prstGeom>
          <a:noFill/>
          <a:ln w="41275"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charset="0"/>
            </a:endParaRPr>
          </a:p>
        </p:txBody>
      </p:sp>
      <p:sp>
        <p:nvSpPr>
          <p:cNvPr id="42" name="TextBox 41">
            <a:extLst>
              <a:ext uri="{FF2B5EF4-FFF2-40B4-BE49-F238E27FC236}">
                <a16:creationId xmlns:a16="http://schemas.microsoft.com/office/drawing/2014/main" id="{FB7FFA2F-3246-98B2-CA57-D2F8D8D2EF07}"/>
              </a:ext>
            </a:extLst>
          </p:cNvPr>
          <p:cNvSpPr txBox="1"/>
          <p:nvPr/>
        </p:nvSpPr>
        <p:spPr>
          <a:xfrm>
            <a:off x="6396681" y="2575802"/>
            <a:ext cx="2209259" cy="461665"/>
          </a:xfrm>
          <a:prstGeom prst="rect">
            <a:avLst/>
          </a:prstGeom>
          <a:noFill/>
        </p:spPr>
        <p:txBody>
          <a:bodyPr wrap="none" rtlCol="0">
            <a:spAutoFit/>
          </a:bodyPr>
          <a:lstStyle/>
          <a:p>
            <a:r>
              <a:rPr lang="en-US" dirty="0">
                <a:solidFill>
                  <a:srgbClr val="00B050"/>
                </a:solidFill>
              </a:rPr>
              <a:t>Reversed burner</a:t>
            </a:r>
          </a:p>
        </p:txBody>
      </p:sp>
      <mc:AlternateContent xmlns:mc="http://schemas.openxmlformats.org/markup-compatibility/2006" xmlns:p14="http://schemas.microsoft.com/office/powerpoint/2010/main">
        <mc:Choice Requires="p14">
          <p:contentPart p14:bwMode="auto" r:id="rId12">
            <p14:nvContentPartPr>
              <p14:cNvPr id="19" name="Ink 18">
                <a:extLst>
                  <a:ext uri="{FF2B5EF4-FFF2-40B4-BE49-F238E27FC236}">
                    <a16:creationId xmlns:a16="http://schemas.microsoft.com/office/drawing/2014/main" id="{14F1E15E-AFFB-C34F-174F-9D8D553D1D1D}"/>
                  </a:ext>
                </a:extLst>
              </p14:cNvPr>
              <p14:cNvContentPartPr/>
              <p14:nvPr/>
            </p14:nvContentPartPr>
            <p14:xfrm>
              <a:off x="2743560" y="5178600"/>
              <a:ext cx="1733400" cy="1250640"/>
            </p14:xfrm>
          </p:contentPart>
        </mc:Choice>
        <mc:Fallback xmlns="">
          <p:pic>
            <p:nvPicPr>
              <p:cNvPr id="19" name="Ink 18">
                <a:extLst>
                  <a:ext uri="{FF2B5EF4-FFF2-40B4-BE49-F238E27FC236}">
                    <a16:creationId xmlns:a16="http://schemas.microsoft.com/office/drawing/2014/main" id="{14F1E15E-AFFB-C34F-174F-9D8D553D1D1D}"/>
                  </a:ext>
                </a:extLst>
              </p:cNvPr>
              <p:cNvPicPr/>
              <p:nvPr/>
            </p:nvPicPr>
            <p:blipFill>
              <a:blip r:embed="rId13"/>
              <a:stretch>
                <a:fillRect/>
              </a:stretch>
            </p:blipFill>
            <p:spPr>
              <a:xfrm>
                <a:off x="2734200" y="5169240"/>
                <a:ext cx="1752120" cy="1269360"/>
              </a:xfrm>
              <a:prstGeom prst="rect">
                <a:avLst/>
              </a:prstGeom>
            </p:spPr>
          </p:pic>
        </mc:Fallback>
      </mc:AlternateContent>
    </p:spTree>
    <p:extLst>
      <p:ext uri="{BB962C8B-B14F-4D97-AF65-F5344CB8AC3E}">
        <p14:creationId xmlns:p14="http://schemas.microsoft.com/office/powerpoint/2010/main" val="2043315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5"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2000"/>
                                        <p:tgtEl>
                                          <p:spTgt spid="28"/>
                                        </p:tgtEl>
                                      </p:cBhvr>
                                    </p:animEffect>
                                    <p:anim calcmode="lin" valueType="num">
                                      <p:cBhvr>
                                        <p:cTn id="14" dur="2000" fill="hold"/>
                                        <p:tgtEl>
                                          <p:spTgt spid="28"/>
                                        </p:tgtEl>
                                        <p:attrNameLst>
                                          <p:attrName>ppt_w</p:attrName>
                                        </p:attrNameLst>
                                      </p:cBhvr>
                                      <p:tavLst>
                                        <p:tav tm="0" fmla="#ppt_w*sin(2.5*pi*$)">
                                          <p:val>
                                            <p:fltVal val="0"/>
                                          </p:val>
                                        </p:tav>
                                        <p:tav tm="100000">
                                          <p:val>
                                            <p:fltVal val="1"/>
                                          </p:val>
                                        </p:tav>
                                      </p:tavLst>
                                    </p:anim>
                                    <p:anim calcmode="lin" valueType="num">
                                      <p:cBhvr>
                                        <p:cTn id="15" dur="2000" fill="hold"/>
                                        <p:tgtEl>
                                          <p:spTgt spid="28"/>
                                        </p:tgtEl>
                                        <p:attrNameLst>
                                          <p:attrName>ppt_h</p:attrName>
                                        </p:attrNameLst>
                                      </p:cBhvr>
                                      <p:tavLst>
                                        <p:tav tm="0">
                                          <p:val>
                                            <p:strVal val="#ppt_h"/>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additive="base">
                                        <p:cTn id="20" dur="500" fill="hold"/>
                                        <p:tgtEl>
                                          <p:spTgt spid="30"/>
                                        </p:tgtEl>
                                        <p:attrNameLst>
                                          <p:attrName>ppt_x</p:attrName>
                                        </p:attrNameLst>
                                      </p:cBhvr>
                                      <p:tavLst>
                                        <p:tav tm="0">
                                          <p:val>
                                            <p:strVal val="#ppt_x"/>
                                          </p:val>
                                        </p:tav>
                                        <p:tav tm="100000">
                                          <p:val>
                                            <p:strVal val="#ppt_x"/>
                                          </p:val>
                                        </p:tav>
                                      </p:tavLst>
                                    </p:anim>
                                    <p:anim calcmode="lin" valueType="num">
                                      <p:cBhvr additive="base">
                                        <p:cTn id="21" dur="500" fill="hold"/>
                                        <p:tgtEl>
                                          <p:spTgt spid="30"/>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500" fill="hold"/>
                                        <p:tgtEl>
                                          <p:spTgt spid="27"/>
                                        </p:tgtEl>
                                        <p:attrNameLst>
                                          <p:attrName>ppt_x</p:attrName>
                                        </p:attrNameLst>
                                      </p:cBhvr>
                                      <p:tavLst>
                                        <p:tav tm="0">
                                          <p:val>
                                            <p:strVal val="#ppt_x"/>
                                          </p:val>
                                        </p:tav>
                                        <p:tav tm="100000">
                                          <p:val>
                                            <p:strVal val="#ppt_x"/>
                                          </p:val>
                                        </p:tav>
                                      </p:tavLst>
                                    </p:anim>
                                    <p:anim calcmode="lin" valueType="num">
                                      <p:cBhvr additive="base">
                                        <p:cTn id="25"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2"/>
                                        </p:tgtEl>
                                        <p:attrNameLst>
                                          <p:attrName>style.visibility</p:attrName>
                                        </p:attrNameLst>
                                      </p:cBhvr>
                                      <p:to>
                                        <p:strVal val="visible"/>
                                      </p:to>
                                    </p:set>
                                    <p:anim calcmode="lin" valueType="num">
                                      <p:cBhvr additive="base">
                                        <p:cTn id="30" dur="500" fill="hold"/>
                                        <p:tgtEl>
                                          <p:spTgt spid="32"/>
                                        </p:tgtEl>
                                        <p:attrNameLst>
                                          <p:attrName>ppt_x</p:attrName>
                                        </p:attrNameLst>
                                      </p:cBhvr>
                                      <p:tavLst>
                                        <p:tav tm="0">
                                          <p:val>
                                            <p:strVal val="#ppt_x"/>
                                          </p:val>
                                        </p:tav>
                                        <p:tav tm="100000">
                                          <p:val>
                                            <p:strVal val="#ppt_x"/>
                                          </p:val>
                                        </p:tav>
                                      </p:tavLst>
                                    </p:anim>
                                    <p:anim calcmode="lin" valueType="num">
                                      <p:cBhvr additive="base">
                                        <p:cTn id="31"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additive="base">
                                        <p:cTn id="36" dur="500" fill="hold"/>
                                        <p:tgtEl>
                                          <p:spTgt spid="38"/>
                                        </p:tgtEl>
                                        <p:attrNameLst>
                                          <p:attrName>ppt_x</p:attrName>
                                        </p:attrNameLst>
                                      </p:cBhvr>
                                      <p:tavLst>
                                        <p:tav tm="0">
                                          <p:val>
                                            <p:strVal val="#ppt_x"/>
                                          </p:val>
                                        </p:tav>
                                        <p:tav tm="100000">
                                          <p:val>
                                            <p:strVal val="#ppt_x"/>
                                          </p:val>
                                        </p:tav>
                                      </p:tavLst>
                                    </p:anim>
                                    <p:anim calcmode="lin" valueType="num">
                                      <p:cBhvr additive="base">
                                        <p:cTn id="37" dur="500" fill="hold"/>
                                        <p:tgtEl>
                                          <p:spTgt spid="38"/>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additive="base">
                                        <p:cTn id="40" dur="500" fill="hold"/>
                                        <p:tgtEl>
                                          <p:spTgt spid="34"/>
                                        </p:tgtEl>
                                        <p:attrNameLst>
                                          <p:attrName>ppt_x</p:attrName>
                                        </p:attrNameLst>
                                      </p:cBhvr>
                                      <p:tavLst>
                                        <p:tav tm="0">
                                          <p:val>
                                            <p:strVal val="#ppt_x"/>
                                          </p:val>
                                        </p:tav>
                                        <p:tav tm="100000">
                                          <p:val>
                                            <p:strVal val="#ppt_x"/>
                                          </p:val>
                                        </p:tav>
                                      </p:tavLst>
                                    </p:anim>
                                    <p:anim calcmode="lin" valueType="num">
                                      <p:cBhvr additive="base">
                                        <p:cTn id="41"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500" fill="hold"/>
                                        <p:tgtEl>
                                          <p:spTgt spid="25"/>
                                        </p:tgtEl>
                                        <p:attrNameLst>
                                          <p:attrName>ppt_x</p:attrName>
                                        </p:attrNameLst>
                                      </p:cBhvr>
                                      <p:tavLst>
                                        <p:tav tm="0">
                                          <p:val>
                                            <p:strVal val="#ppt_x"/>
                                          </p:val>
                                        </p:tav>
                                        <p:tav tm="100000">
                                          <p:val>
                                            <p:strVal val="#ppt_x"/>
                                          </p:val>
                                        </p:tav>
                                      </p:tavLst>
                                    </p:anim>
                                    <p:anim calcmode="lin" valueType="num">
                                      <p:cBhvr additive="base">
                                        <p:cTn id="47"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41"/>
                                        </p:tgtEl>
                                        <p:attrNameLst>
                                          <p:attrName>style.visibility</p:attrName>
                                        </p:attrNameLst>
                                      </p:cBhvr>
                                      <p:to>
                                        <p:strVal val="visible"/>
                                      </p:to>
                                    </p:set>
                                    <p:anim calcmode="lin" valueType="num">
                                      <p:cBhvr additive="base">
                                        <p:cTn id="52" dur="500" fill="hold"/>
                                        <p:tgtEl>
                                          <p:spTgt spid="41"/>
                                        </p:tgtEl>
                                        <p:attrNameLst>
                                          <p:attrName>ppt_x</p:attrName>
                                        </p:attrNameLst>
                                      </p:cBhvr>
                                      <p:tavLst>
                                        <p:tav tm="0">
                                          <p:val>
                                            <p:strVal val="#ppt_x"/>
                                          </p:val>
                                        </p:tav>
                                        <p:tav tm="100000">
                                          <p:val>
                                            <p:strVal val="#ppt_x"/>
                                          </p:val>
                                        </p:tav>
                                      </p:tavLst>
                                    </p:anim>
                                    <p:anim calcmode="lin" valueType="num">
                                      <p:cBhvr additive="base">
                                        <p:cTn id="53" dur="500" fill="hold"/>
                                        <p:tgtEl>
                                          <p:spTgt spid="41"/>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42"/>
                                        </p:tgtEl>
                                        <p:attrNameLst>
                                          <p:attrName>style.visibility</p:attrName>
                                        </p:attrNameLst>
                                      </p:cBhvr>
                                      <p:to>
                                        <p:strVal val="visible"/>
                                      </p:to>
                                    </p:set>
                                    <p:anim calcmode="lin" valueType="num">
                                      <p:cBhvr additive="base">
                                        <p:cTn id="56" dur="500" fill="hold"/>
                                        <p:tgtEl>
                                          <p:spTgt spid="42"/>
                                        </p:tgtEl>
                                        <p:attrNameLst>
                                          <p:attrName>ppt_x</p:attrName>
                                        </p:attrNameLst>
                                      </p:cBhvr>
                                      <p:tavLst>
                                        <p:tav tm="0">
                                          <p:val>
                                            <p:strVal val="#ppt_x"/>
                                          </p:val>
                                        </p:tav>
                                        <p:tav tm="100000">
                                          <p:val>
                                            <p:strVal val="#ppt_x"/>
                                          </p:val>
                                        </p:tav>
                                      </p:tavLst>
                                    </p:anim>
                                    <p:anim calcmode="lin" valueType="num">
                                      <p:cBhvr additive="base">
                                        <p:cTn id="57"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grpId="0" nodeType="clickEffect">
                                  <p:stCondLst>
                                    <p:cond delay="0"/>
                                  </p:stCondLst>
                                  <p:childTnLst>
                                    <p:set>
                                      <p:cBhvr>
                                        <p:cTn id="61" dur="1" fill="hold">
                                          <p:stCondLst>
                                            <p:cond delay="0"/>
                                          </p:stCondLst>
                                        </p:cTn>
                                        <p:tgtEl>
                                          <p:spTgt spid="44"/>
                                        </p:tgtEl>
                                        <p:attrNameLst>
                                          <p:attrName>style.visibility</p:attrName>
                                        </p:attrNameLst>
                                      </p:cBhvr>
                                      <p:to>
                                        <p:strVal val="visible"/>
                                      </p:to>
                                    </p:set>
                                    <p:anim calcmode="lin" valueType="num">
                                      <p:cBhvr additive="base">
                                        <p:cTn id="62" dur="500" fill="hold"/>
                                        <p:tgtEl>
                                          <p:spTgt spid="44"/>
                                        </p:tgtEl>
                                        <p:attrNameLst>
                                          <p:attrName>ppt_x</p:attrName>
                                        </p:attrNameLst>
                                      </p:cBhvr>
                                      <p:tavLst>
                                        <p:tav tm="0">
                                          <p:val>
                                            <p:strVal val="#ppt_x"/>
                                          </p:val>
                                        </p:tav>
                                        <p:tav tm="100000">
                                          <p:val>
                                            <p:strVal val="#ppt_x"/>
                                          </p:val>
                                        </p:tav>
                                      </p:tavLst>
                                    </p:anim>
                                    <p:anim calcmode="lin" valueType="num">
                                      <p:cBhvr additive="base">
                                        <p:cTn id="63"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nodeType="clickEffect">
                                  <p:stCondLst>
                                    <p:cond delay="0"/>
                                  </p:stCondLst>
                                  <p:childTnLst>
                                    <p:set>
                                      <p:cBhvr>
                                        <p:cTn id="67" dur="1" fill="hold">
                                          <p:stCondLst>
                                            <p:cond delay="0"/>
                                          </p:stCondLst>
                                        </p:cTn>
                                        <p:tgtEl>
                                          <p:spTgt spid="47"/>
                                        </p:tgtEl>
                                        <p:attrNameLst>
                                          <p:attrName>style.visibility</p:attrName>
                                        </p:attrNameLst>
                                      </p:cBhvr>
                                      <p:to>
                                        <p:strVal val="visible"/>
                                      </p:to>
                                    </p:set>
                                    <p:anim calcmode="lin" valueType="num">
                                      <p:cBhvr additive="base">
                                        <p:cTn id="68" dur="500" fill="hold"/>
                                        <p:tgtEl>
                                          <p:spTgt spid="47"/>
                                        </p:tgtEl>
                                        <p:attrNameLst>
                                          <p:attrName>ppt_x</p:attrName>
                                        </p:attrNameLst>
                                      </p:cBhvr>
                                      <p:tavLst>
                                        <p:tav tm="0">
                                          <p:val>
                                            <p:strVal val="#ppt_x"/>
                                          </p:val>
                                        </p:tav>
                                        <p:tav tm="100000">
                                          <p:val>
                                            <p:strVal val="#ppt_x"/>
                                          </p:val>
                                        </p:tav>
                                      </p:tavLst>
                                    </p:anim>
                                    <p:anim calcmode="lin" valueType="num">
                                      <p:cBhvr additive="base">
                                        <p:cTn id="69" dur="500" fill="hold"/>
                                        <p:tgtEl>
                                          <p:spTgt spid="47"/>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45"/>
                                        </p:tgtEl>
                                        <p:attrNameLst>
                                          <p:attrName>style.visibility</p:attrName>
                                        </p:attrNameLst>
                                      </p:cBhvr>
                                      <p:to>
                                        <p:strVal val="visible"/>
                                      </p:to>
                                    </p:set>
                                    <p:anim calcmode="lin" valueType="num">
                                      <p:cBhvr additive="base">
                                        <p:cTn id="72" dur="500" fill="hold"/>
                                        <p:tgtEl>
                                          <p:spTgt spid="45"/>
                                        </p:tgtEl>
                                        <p:attrNameLst>
                                          <p:attrName>ppt_x</p:attrName>
                                        </p:attrNameLst>
                                      </p:cBhvr>
                                      <p:tavLst>
                                        <p:tav tm="0">
                                          <p:val>
                                            <p:strVal val="#ppt_x"/>
                                          </p:val>
                                        </p:tav>
                                        <p:tav tm="100000">
                                          <p:val>
                                            <p:strVal val="#ppt_x"/>
                                          </p:val>
                                        </p:tav>
                                      </p:tavLst>
                                    </p:anim>
                                    <p:anim calcmode="lin" valueType="num">
                                      <p:cBhvr additive="base">
                                        <p:cTn id="73"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nodeType="clickEffect">
                                  <p:stCondLst>
                                    <p:cond delay="0"/>
                                  </p:stCondLst>
                                  <p:childTnLst>
                                    <p:set>
                                      <p:cBhvr>
                                        <p:cTn id="77" dur="1" fill="hold">
                                          <p:stCondLst>
                                            <p:cond delay="0"/>
                                          </p:stCondLst>
                                        </p:cTn>
                                        <p:tgtEl>
                                          <p:spTgt spid="56"/>
                                        </p:tgtEl>
                                        <p:attrNameLst>
                                          <p:attrName>style.visibility</p:attrName>
                                        </p:attrNameLst>
                                      </p:cBhvr>
                                      <p:to>
                                        <p:strVal val="visible"/>
                                      </p:to>
                                    </p:set>
                                    <p:anim calcmode="lin" valueType="num">
                                      <p:cBhvr additive="base">
                                        <p:cTn id="78" dur="500" fill="hold"/>
                                        <p:tgtEl>
                                          <p:spTgt spid="56"/>
                                        </p:tgtEl>
                                        <p:attrNameLst>
                                          <p:attrName>ppt_x</p:attrName>
                                        </p:attrNameLst>
                                      </p:cBhvr>
                                      <p:tavLst>
                                        <p:tav tm="0">
                                          <p:val>
                                            <p:strVal val="#ppt_x"/>
                                          </p:val>
                                        </p:tav>
                                        <p:tav tm="100000">
                                          <p:val>
                                            <p:strVal val="#ppt_x"/>
                                          </p:val>
                                        </p:tav>
                                      </p:tavLst>
                                    </p:anim>
                                    <p:anim calcmode="lin" valueType="num">
                                      <p:cBhvr additive="base">
                                        <p:cTn id="79"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nodeType="clickEffect">
                                  <p:stCondLst>
                                    <p:cond delay="0"/>
                                  </p:stCondLst>
                                  <p:childTnLst>
                                    <p:set>
                                      <p:cBhvr>
                                        <p:cTn id="83" dur="1" fill="hold">
                                          <p:stCondLst>
                                            <p:cond delay="0"/>
                                          </p:stCondLst>
                                        </p:cTn>
                                        <p:tgtEl>
                                          <p:spTgt spid="51"/>
                                        </p:tgtEl>
                                        <p:attrNameLst>
                                          <p:attrName>style.visibility</p:attrName>
                                        </p:attrNameLst>
                                      </p:cBhvr>
                                      <p:to>
                                        <p:strVal val="visible"/>
                                      </p:to>
                                    </p:set>
                                    <p:anim calcmode="lin" valueType="num">
                                      <p:cBhvr additive="base">
                                        <p:cTn id="84" dur="500" fill="hold"/>
                                        <p:tgtEl>
                                          <p:spTgt spid="51"/>
                                        </p:tgtEl>
                                        <p:attrNameLst>
                                          <p:attrName>ppt_x</p:attrName>
                                        </p:attrNameLst>
                                      </p:cBhvr>
                                      <p:tavLst>
                                        <p:tav tm="0">
                                          <p:val>
                                            <p:strVal val="#ppt_x"/>
                                          </p:val>
                                        </p:tav>
                                        <p:tav tm="100000">
                                          <p:val>
                                            <p:strVal val="#ppt_x"/>
                                          </p:val>
                                        </p:tav>
                                      </p:tavLst>
                                    </p:anim>
                                    <p:anim calcmode="lin" valueType="num">
                                      <p:cBhvr additive="base">
                                        <p:cTn id="85" dur="500" fill="hold"/>
                                        <p:tgtEl>
                                          <p:spTgt spid="51"/>
                                        </p:tgtEl>
                                        <p:attrNameLst>
                                          <p:attrName>ppt_y</p:attrName>
                                        </p:attrNameLst>
                                      </p:cBhvr>
                                      <p:tavLst>
                                        <p:tav tm="0">
                                          <p:val>
                                            <p:strVal val="1+#ppt_h/2"/>
                                          </p:val>
                                        </p:tav>
                                        <p:tav tm="100000">
                                          <p:val>
                                            <p:strVal val="#ppt_y"/>
                                          </p:val>
                                        </p:tav>
                                      </p:tavLst>
                                    </p:anim>
                                  </p:childTnLst>
                                </p:cTn>
                              </p:par>
                              <p:par>
                                <p:cTn id="86" presetID="2" presetClass="entr" presetSubtype="4" fill="hold" grpId="0" nodeType="withEffect">
                                  <p:stCondLst>
                                    <p:cond delay="0"/>
                                  </p:stCondLst>
                                  <p:childTnLst>
                                    <p:set>
                                      <p:cBhvr>
                                        <p:cTn id="87" dur="1" fill="hold">
                                          <p:stCondLst>
                                            <p:cond delay="0"/>
                                          </p:stCondLst>
                                        </p:cTn>
                                        <p:tgtEl>
                                          <p:spTgt spid="53"/>
                                        </p:tgtEl>
                                        <p:attrNameLst>
                                          <p:attrName>style.visibility</p:attrName>
                                        </p:attrNameLst>
                                      </p:cBhvr>
                                      <p:to>
                                        <p:strVal val="visible"/>
                                      </p:to>
                                    </p:set>
                                    <p:anim calcmode="lin" valueType="num">
                                      <p:cBhvr additive="base">
                                        <p:cTn id="88" dur="500" fill="hold"/>
                                        <p:tgtEl>
                                          <p:spTgt spid="53"/>
                                        </p:tgtEl>
                                        <p:attrNameLst>
                                          <p:attrName>ppt_x</p:attrName>
                                        </p:attrNameLst>
                                      </p:cBhvr>
                                      <p:tavLst>
                                        <p:tav tm="0">
                                          <p:val>
                                            <p:strVal val="#ppt_x"/>
                                          </p:val>
                                        </p:tav>
                                        <p:tav tm="100000">
                                          <p:val>
                                            <p:strVal val="#ppt_x"/>
                                          </p:val>
                                        </p:tav>
                                      </p:tavLst>
                                    </p:anim>
                                    <p:anim calcmode="lin" valueType="num">
                                      <p:cBhvr additive="base">
                                        <p:cTn id="89"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53" presetClass="entr" presetSubtype="16" fill="hold" nodeType="clickEffect">
                                  <p:stCondLst>
                                    <p:cond delay="0"/>
                                  </p:stCondLst>
                                  <p:childTnLst>
                                    <p:set>
                                      <p:cBhvr>
                                        <p:cTn id="93" dur="1" fill="hold">
                                          <p:stCondLst>
                                            <p:cond delay="0"/>
                                          </p:stCondLst>
                                        </p:cTn>
                                        <p:tgtEl>
                                          <p:spTgt spid="62"/>
                                        </p:tgtEl>
                                        <p:attrNameLst>
                                          <p:attrName>style.visibility</p:attrName>
                                        </p:attrNameLst>
                                      </p:cBhvr>
                                      <p:to>
                                        <p:strVal val="visible"/>
                                      </p:to>
                                    </p:set>
                                    <p:anim calcmode="lin" valueType="num">
                                      <p:cBhvr>
                                        <p:cTn id="94" dur="500" fill="hold"/>
                                        <p:tgtEl>
                                          <p:spTgt spid="62"/>
                                        </p:tgtEl>
                                        <p:attrNameLst>
                                          <p:attrName>ppt_w</p:attrName>
                                        </p:attrNameLst>
                                      </p:cBhvr>
                                      <p:tavLst>
                                        <p:tav tm="0">
                                          <p:val>
                                            <p:fltVal val="0"/>
                                          </p:val>
                                        </p:tav>
                                        <p:tav tm="100000">
                                          <p:val>
                                            <p:strVal val="#ppt_w"/>
                                          </p:val>
                                        </p:tav>
                                      </p:tavLst>
                                    </p:anim>
                                    <p:anim calcmode="lin" valueType="num">
                                      <p:cBhvr>
                                        <p:cTn id="95" dur="500" fill="hold"/>
                                        <p:tgtEl>
                                          <p:spTgt spid="62"/>
                                        </p:tgtEl>
                                        <p:attrNameLst>
                                          <p:attrName>ppt_h</p:attrName>
                                        </p:attrNameLst>
                                      </p:cBhvr>
                                      <p:tavLst>
                                        <p:tav tm="0">
                                          <p:val>
                                            <p:fltVal val="0"/>
                                          </p:val>
                                        </p:tav>
                                        <p:tav tm="100000">
                                          <p:val>
                                            <p:strVal val="#ppt_h"/>
                                          </p:val>
                                        </p:tav>
                                      </p:tavLst>
                                    </p:anim>
                                    <p:animEffect transition="in" filter="fade">
                                      <p:cBhvr>
                                        <p:cTn id="96"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p:bldP spid="27" grpId="0"/>
      <p:bldP spid="28" grpId="0" animBg="1"/>
      <p:bldP spid="32" grpId="0"/>
      <p:bldP spid="34" grpId="0"/>
      <p:bldP spid="44" grpId="0" animBg="1"/>
      <p:bldP spid="45" grpId="0"/>
      <p:bldP spid="53" grpId="0"/>
      <p:bldP spid="41" grpId="0" animBg="1"/>
      <p:bldP spid="42" grpId="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F1DBACFE-8965-A224-5F19-17673E635C49}"/>
            </a:ext>
          </a:extLst>
        </p:cNvPr>
        <p:cNvGrpSpPr/>
        <p:nvPr/>
      </p:nvGrpSpPr>
      <p:grpSpPr>
        <a:xfrm>
          <a:off x="0" y="0"/>
          <a:ext cx="0" cy="0"/>
          <a:chOff x="0" y="0"/>
          <a:chExt cx="0" cy="0"/>
        </a:xfrm>
      </p:grpSpPr>
      <p:sp>
        <p:nvSpPr>
          <p:cNvPr id="15362" name="Rectangle 2">
            <a:extLst>
              <a:ext uri="{FF2B5EF4-FFF2-40B4-BE49-F238E27FC236}">
                <a16:creationId xmlns:a16="http://schemas.microsoft.com/office/drawing/2014/main" id="{51AC36CE-A9EC-12A4-0199-622813C801F8}"/>
              </a:ext>
            </a:extLst>
          </p:cNvPr>
          <p:cNvSpPr>
            <a:spLocks noGrp="1" noChangeArrowheads="1"/>
          </p:cNvSpPr>
          <p:nvPr>
            <p:ph type="title"/>
          </p:nvPr>
        </p:nvSpPr>
        <p:spPr>
          <a:xfrm>
            <a:off x="396875" y="228600"/>
            <a:ext cx="6461125" cy="872363"/>
          </a:xfrm>
        </p:spPr>
        <p:txBody>
          <a:bodyPr/>
          <a:lstStyle/>
          <a:p>
            <a:r>
              <a:rPr lang="en-US" altLang="en-US" sz="2800" dirty="0"/>
              <a:t>Irreversible Processes</a:t>
            </a:r>
          </a:p>
        </p:txBody>
      </p:sp>
      <p:sp>
        <p:nvSpPr>
          <p:cNvPr id="169987" name="Rectangle 3">
            <a:extLst>
              <a:ext uri="{FF2B5EF4-FFF2-40B4-BE49-F238E27FC236}">
                <a16:creationId xmlns:a16="http://schemas.microsoft.com/office/drawing/2014/main" id="{CFFA195D-6AE7-2866-CE1C-23687815736B}"/>
              </a:ext>
            </a:extLst>
          </p:cNvPr>
          <p:cNvSpPr>
            <a:spLocks noGrp="1" noChangeArrowheads="1"/>
          </p:cNvSpPr>
          <p:nvPr>
            <p:ph type="body" idx="1"/>
          </p:nvPr>
        </p:nvSpPr>
        <p:spPr>
          <a:xfrm>
            <a:off x="756460" y="1424914"/>
            <a:ext cx="7631080" cy="4946284"/>
          </a:xfrm>
        </p:spPr>
        <p:txBody>
          <a:bodyPr/>
          <a:lstStyle/>
          <a:p>
            <a:r>
              <a:rPr lang="en-US" sz="2400" dirty="0"/>
              <a:t>It is well known that real world process are  irreversible processes.</a:t>
            </a:r>
          </a:p>
          <a:p>
            <a:r>
              <a:rPr lang="en-US" sz="2400" dirty="0"/>
              <a:t>These processes that can only be realized in a single “(time) direction”.</a:t>
            </a:r>
          </a:p>
          <a:p>
            <a:r>
              <a:rPr lang="en-US" sz="2400" dirty="0"/>
              <a:t>Conceptually,  thermodynamics is a theory that studies only equilibrium situations.</a:t>
            </a:r>
          </a:p>
          <a:p>
            <a:r>
              <a:rPr lang="en-US" sz="2400" i="1" dirty="0">
                <a:solidFill>
                  <a:srgbClr val="FF33CC"/>
                </a:solidFill>
              </a:rPr>
              <a:t>However,  a qualitative analysis of irreversible processes is always possible as thermodynamic  initial and final situations of irreversible processes are always equilibrium situations</a:t>
            </a:r>
            <a:r>
              <a:rPr lang="en-US" sz="2400" dirty="0"/>
              <a:t>. </a:t>
            </a:r>
          </a:p>
          <a:p>
            <a:r>
              <a:rPr lang="en-US" sz="2400" dirty="0"/>
              <a:t>Finally, the true meaning of entropy and second law of thermodynamics emerges from irreversible processes.</a:t>
            </a:r>
          </a:p>
        </p:txBody>
      </p:sp>
      <p:grpSp>
        <p:nvGrpSpPr>
          <p:cNvPr id="2" name="Group 38">
            <a:extLst>
              <a:ext uri="{FF2B5EF4-FFF2-40B4-BE49-F238E27FC236}">
                <a16:creationId xmlns:a16="http://schemas.microsoft.com/office/drawing/2014/main" id="{1491C362-57CD-4FCF-7886-CEB4AA5D92E0}"/>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A3DA4301-6EE1-4124-0F91-81B1B2BB2115}"/>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739437E4-B43A-6985-1241-1403A7819B6E}"/>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8BCE4835-25F1-F357-4E84-E954198828F1}"/>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EE7030A6-59EA-0D7B-9D65-6699580A465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5F411C05-951C-7C67-6F4E-99C8FE8C1C1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163EA7CD-CB61-0814-DC06-85D5E822B3A3}"/>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4E3DE5D3-4EC2-98BB-4B68-4ABE913D281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91EEAC36-673E-32E6-FF88-C615D2E66D1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22C48E91-AC6D-0AE3-2824-B8794AB9D608}"/>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E54D9903-89AC-6F42-A96B-8BABBD9AE89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467EC8FB-DB6A-45A6-1842-16EA5D3DCE9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F2786F14-CD7F-1F6A-AE47-7B4807BA7C50}"/>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15BFC9C0-5707-D360-63EA-E38468B3BF8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B8EFE528-9CE8-35ED-264D-B8EBE7E3873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9C66A779-2C25-9AF7-1E1E-3756DDA92B0C}"/>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D1BAA737-9183-722F-6D19-38E5092113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664667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69987">
                                            <p:txEl>
                                              <p:pRg st="0" end="0"/>
                                            </p:txEl>
                                          </p:spTgt>
                                        </p:tgtEl>
                                        <p:attrNameLst>
                                          <p:attrName>style.visibility</p:attrName>
                                        </p:attrNameLst>
                                      </p:cBhvr>
                                      <p:to>
                                        <p:strVal val="visible"/>
                                      </p:to>
                                    </p:set>
                                    <p:animEffect transition="in" filter="box(out)">
                                      <p:cBhvr>
                                        <p:cTn id="7" dur="500"/>
                                        <p:tgtEl>
                                          <p:spTgt spid="16998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69987">
                                            <p:txEl>
                                              <p:pRg st="1" end="1"/>
                                            </p:txEl>
                                          </p:spTgt>
                                        </p:tgtEl>
                                        <p:attrNameLst>
                                          <p:attrName>style.visibility</p:attrName>
                                        </p:attrNameLst>
                                      </p:cBhvr>
                                      <p:to>
                                        <p:strVal val="visible"/>
                                      </p:to>
                                    </p:set>
                                    <p:animEffect transition="in" filter="box(out)">
                                      <p:cBhvr>
                                        <p:cTn id="12" dur="500"/>
                                        <p:tgtEl>
                                          <p:spTgt spid="169987">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69987">
                                            <p:txEl>
                                              <p:pRg st="2" end="2"/>
                                            </p:txEl>
                                          </p:spTgt>
                                        </p:tgtEl>
                                        <p:attrNameLst>
                                          <p:attrName>style.visibility</p:attrName>
                                        </p:attrNameLst>
                                      </p:cBhvr>
                                      <p:to>
                                        <p:strVal val="visible"/>
                                      </p:to>
                                    </p:set>
                                    <p:animEffect transition="in" filter="box(out)">
                                      <p:cBhvr>
                                        <p:cTn id="17" dur="500"/>
                                        <p:tgtEl>
                                          <p:spTgt spid="169987">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69987">
                                            <p:txEl>
                                              <p:pRg st="3" end="3"/>
                                            </p:txEl>
                                          </p:spTgt>
                                        </p:tgtEl>
                                        <p:attrNameLst>
                                          <p:attrName>style.visibility</p:attrName>
                                        </p:attrNameLst>
                                      </p:cBhvr>
                                      <p:to>
                                        <p:strVal val="visible"/>
                                      </p:to>
                                    </p:set>
                                    <p:animEffect transition="in" filter="box(out)">
                                      <p:cBhvr>
                                        <p:cTn id="22" dur="500"/>
                                        <p:tgtEl>
                                          <p:spTgt spid="169987">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169987">
                                            <p:txEl>
                                              <p:pRg st="4" end="4"/>
                                            </p:txEl>
                                          </p:spTgt>
                                        </p:tgtEl>
                                        <p:attrNameLst>
                                          <p:attrName>style.visibility</p:attrName>
                                        </p:attrNameLst>
                                      </p:cBhvr>
                                      <p:to>
                                        <p:strVal val="visible"/>
                                      </p:to>
                                    </p:set>
                                    <p:animEffect transition="in" filter="box(out)">
                                      <p:cBhvr>
                                        <p:cTn id="27" dur="500"/>
                                        <p:tgtEl>
                                          <p:spTgt spid="169987">
                                            <p:txEl>
                                              <p:pRg st="4" end="4"/>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7"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C25DF035-B351-AD42-2FD0-3BA454F0602D}"/>
            </a:ext>
          </a:extLst>
        </p:cNvPr>
        <p:cNvGrpSpPr/>
        <p:nvPr/>
      </p:nvGrpSpPr>
      <p:grpSpPr>
        <a:xfrm>
          <a:off x="0" y="0"/>
          <a:ext cx="0" cy="0"/>
          <a:chOff x="0" y="0"/>
          <a:chExt cx="0" cy="0"/>
        </a:xfrm>
      </p:grpSpPr>
      <p:sp>
        <p:nvSpPr>
          <p:cNvPr id="15362" name="Rectangle 2">
            <a:extLst>
              <a:ext uri="{FF2B5EF4-FFF2-40B4-BE49-F238E27FC236}">
                <a16:creationId xmlns:a16="http://schemas.microsoft.com/office/drawing/2014/main" id="{3028A4FE-2A10-EAD2-F2CB-F8D6FB1D383B}"/>
              </a:ext>
            </a:extLst>
          </p:cNvPr>
          <p:cNvSpPr>
            <a:spLocks noGrp="1" noChangeArrowheads="1"/>
          </p:cNvSpPr>
          <p:nvPr>
            <p:ph type="title"/>
          </p:nvPr>
        </p:nvSpPr>
        <p:spPr>
          <a:xfrm>
            <a:off x="396875" y="228600"/>
            <a:ext cx="6461125" cy="872363"/>
          </a:xfrm>
        </p:spPr>
        <p:txBody>
          <a:bodyPr/>
          <a:lstStyle/>
          <a:p>
            <a:r>
              <a:rPr lang="en-US" altLang="en-US" sz="2800" dirty="0"/>
              <a:t>Study of an Irreversible Process</a:t>
            </a:r>
          </a:p>
        </p:txBody>
      </p:sp>
      <p:sp>
        <p:nvSpPr>
          <p:cNvPr id="169987" name="Rectangle 3">
            <a:extLst>
              <a:ext uri="{FF2B5EF4-FFF2-40B4-BE49-F238E27FC236}">
                <a16:creationId xmlns:a16="http://schemas.microsoft.com/office/drawing/2014/main" id="{B4B9B7CA-844D-68A8-B13D-4B3F9F5619EE}"/>
              </a:ext>
            </a:extLst>
          </p:cNvPr>
          <p:cNvSpPr>
            <a:spLocks noGrp="1" noChangeArrowheads="1"/>
          </p:cNvSpPr>
          <p:nvPr>
            <p:ph type="body" idx="1"/>
          </p:nvPr>
        </p:nvSpPr>
        <p:spPr>
          <a:xfrm>
            <a:off x="535814" y="1619520"/>
            <a:ext cx="8099360" cy="4495799"/>
          </a:xfrm>
        </p:spPr>
        <p:txBody>
          <a:bodyPr/>
          <a:lstStyle/>
          <a:p>
            <a:r>
              <a:rPr lang="en-US" sz="2400" dirty="0"/>
              <a:t>In  thermodynamic space, irreversible processes cannot be represented as the usual continuous curves.</a:t>
            </a:r>
          </a:p>
          <a:p>
            <a:r>
              <a:rPr lang="en-US" sz="2400" dirty="0"/>
              <a:t>However, the initial and final states of an irreversible process are well defined.</a:t>
            </a:r>
          </a:p>
          <a:p>
            <a:r>
              <a:rPr lang="en-US" sz="2400" dirty="0"/>
              <a:t>It is a practice in thermodynamics to represent an irreversible process as a dashed line in thermodynamic space.</a:t>
            </a:r>
          </a:p>
          <a:p>
            <a:r>
              <a:rPr lang="en-US" sz="2400" dirty="0"/>
              <a:t>This dashed line connects its initial and final states. </a:t>
            </a:r>
          </a:p>
          <a:p>
            <a:r>
              <a:rPr lang="en-US" sz="2400" dirty="0"/>
              <a:t>It is natural that the relation (KP) ⇒ (AC) for irreversible processes must be evaluated as well.</a:t>
            </a:r>
          </a:p>
        </p:txBody>
      </p:sp>
      <p:grpSp>
        <p:nvGrpSpPr>
          <p:cNvPr id="2" name="Group 38">
            <a:extLst>
              <a:ext uri="{FF2B5EF4-FFF2-40B4-BE49-F238E27FC236}">
                <a16:creationId xmlns:a16="http://schemas.microsoft.com/office/drawing/2014/main" id="{CF32A477-92F8-89A3-8E06-3DACB8616258}"/>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42D3F99C-DCBB-71E1-DEB3-C69CCE366948}"/>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3902BDF1-C39A-D04D-3373-D8E36C4E763F}"/>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0ED44808-D32B-A911-306E-8090A4BBF28E}"/>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430BAFF1-765E-C7EB-D306-1B6037E81D7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5775C247-0A41-3BB2-7522-8F62169F23C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D638AFBF-22DF-8806-51C0-993F647D7905}"/>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E8DE8A31-C407-6875-BB76-DDD4D1E9C14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EDC3EC8D-9277-E99E-31E3-3ABCC97508E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7F0DF852-A6D5-5F1B-D984-CEC00A963ABE}"/>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C3BF4928-2B2A-FE22-AB5F-9FDAC320DEA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859958E8-F13B-07E7-F388-6EF9394BAE0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E09C8823-1BA9-4FA4-9AF9-EEA599CC61E4}"/>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9AA70F5F-0E8C-16C5-7B77-A67EF6F99F6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98D5727D-B443-F3FD-769C-3730C9BB71A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5B46B700-3208-C233-EF65-6577107695CD}"/>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0CC3138F-9BDD-63BF-DD7A-EC34D6915A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7639779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69987">
                                            <p:txEl>
                                              <p:pRg st="0" end="0"/>
                                            </p:txEl>
                                          </p:spTgt>
                                        </p:tgtEl>
                                        <p:attrNameLst>
                                          <p:attrName>style.visibility</p:attrName>
                                        </p:attrNameLst>
                                      </p:cBhvr>
                                      <p:to>
                                        <p:strVal val="visible"/>
                                      </p:to>
                                    </p:set>
                                    <p:animEffect transition="in" filter="box(out)">
                                      <p:cBhvr>
                                        <p:cTn id="7" dur="500"/>
                                        <p:tgtEl>
                                          <p:spTgt spid="16998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69987">
                                            <p:txEl>
                                              <p:pRg st="1" end="1"/>
                                            </p:txEl>
                                          </p:spTgt>
                                        </p:tgtEl>
                                        <p:attrNameLst>
                                          <p:attrName>style.visibility</p:attrName>
                                        </p:attrNameLst>
                                      </p:cBhvr>
                                      <p:to>
                                        <p:strVal val="visible"/>
                                      </p:to>
                                    </p:set>
                                    <p:animEffect transition="in" filter="box(out)">
                                      <p:cBhvr>
                                        <p:cTn id="12" dur="500"/>
                                        <p:tgtEl>
                                          <p:spTgt spid="169987">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69987">
                                            <p:txEl>
                                              <p:pRg st="2" end="2"/>
                                            </p:txEl>
                                          </p:spTgt>
                                        </p:tgtEl>
                                        <p:attrNameLst>
                                          <p:attrName>style.visibility</p:attrName>
                                        </p:attrNameLst>
                                      </p:cBhvr>
                                      <p:to>
                                        <p:strVal val="visible"/>
                                      </p:to>
                                    </p:set>
                                    <p:animEffect transition="in" filter="box(out)">
                                      <p:cBhvr>
                                        <p:cTn id="17" dur="500"/>
                                        <p:tgtEl>
                                          <p:spTgt spid="169987">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69987">
                                            <p:txEl>
                                              <p:pRg st="3" end="3"/>
                                            </p:txEl>
                                          </p:spTgt>
                                        </p:tgtEl>
                                        <p:attrNameLst>
                                          <p:attrName>style.visibility</p:attrName>
                                        </p:attrNameLst>
                                      </p:cBhvr>
                                      <p:to>
                                        <p:strVal val="visible"/>
                                      </p:to>
                                    </p:set>
                                    <p:animEffect transition="in" filter="box(out)">
                                      <p:cBhvr>
                                        <p:cTn id="22" dur="500"/>
                                        <p:tgtEl>
                                          <p:spTgt spid="169987">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169987">
                                            <p:txEl>
                                              <p:pRg st="4" end="4"/>
                                            </p:txEl>
                                          </p:spTgt>
                                        </p:tgtEl>
                                        <p:attrNameLst>
                                          <p:attrName>style.visibility</p:attrName>
                                        </p:attrNameLst>
                                      </p:cBhvr>
                                      <p:to>
                                        <p:strVal val="visible"/>
                                      </p:to>
                                    </p:set>
                                    <p:animEffect transition="in" filter="box(out)">
                                      <p:cBhvr>
                                        <p:cTn id="27" dur="500"/>
                                        <p:tgtEl>
                                          <p:spTgt spid="169987">
                                            <p:txEl>
                                              <p:pRg st="4" end="4"/>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7"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27D806A6-72E5-8502-FCC0-9641C502F40C}"/>
            </a:ext>
          </a:extLst>
        </p:cNvPr>
        <p:cNvGrpSpPr/>
        <p:nvPr/>
      </p:nvGrpSpPr>
      <p:grpSpPr>
        <a:xfrm>
          <a:off x="0" y="0"/>
          <a:ext cx="0" cy="0"/>
          <a:chOff x="0" y="0"/>
          <a:chExt cx="0" cy="0"/>
        </a:xfrm>
      </p:grpSpPr>
      <p:sp>
        <p:nvSpPr>
          <p:cNvPr id="15362" name="Rectangle 2">
            <a:extLst>
              <a:ext uri="{FF2B5EF4-FFF2-40B4-BE49-F238E27FC236}">
                <a16:creationId xmlns:a16="http://schemas.microsoft.com/office/drawing/2014/main" id="{C52FA191-0A8C-F487-BC63-3418A4864E25}"/>
              </a:ext>
            </a:extLst>
          </p:cNvPr>
          <p:cNvSpPr>
            <a:spLocks noGrp="1" noChangeArrowheads="1"/>
          </p:cNvSpPr>
          <p:nvPr>
            <p:ph type="title"/>
          </p:nvPr>
        </p:nvSpPr>
        <p:spPr>
          <a:xfrm>
            <a:off x="396875" y="228600"/>
            <a:ext cx="6461125" cy="872363"/>
          </a:xfrm>
        </p:spPr>
        <p:txBody>
          <a:bodyPr/>
          <a:lstStyle/>
          <a:p>
            <a:r>
              <a:rPr lang="en-US" altLang="en-US" sz="2800" dirty="0"/>
              <a:t>Analysis of an Irreversible Process</a:t>
            </a:r>
          </a:p>
        </p:txBody>
      </p:sp>
      <mc:AlternateContent xmlns:mc="http://schemas.openxmlformats.org/markup-compatibility/2006" xmlns:a14="http://schemas.microsoft.com/office/drawing/2010/main">
        <mc:Choice Requires="a14">
          <p:sp>
            <p:nvSpPr>
              <p:cNvPr id="169987" name="Rectangle 3">
                <a:extLst>
                  <a:ext uri="{FF2B5EF4-FFF2-40B4-BE49-F238E27FC236}">
                    <a16:creationId xmlns:a16="http://schemas.microsoft.com/office/drawing/2014/main" id="{2C64B828-9E30-E7F0-7536-19C7F9775401}"/>
                  </a:ext>
                </a:extLst>
              </p:cNvPr>
              <p:cNvSpPr>
                <a:spLocks noGrp="1" noChangeArrowheads="1"/>
              </p:cNvSpPr>
              <p:nvPr>
                <p:ph type="body" idx="1"/>
              </p:nvPr>
            </p:nvSpPr>
            <p:spPr>
              <a:xfrm>
                <a:off x="474281" y="1195787"/>
                <a:ext cx="8083485" cy="1881339"/>
              </a:xfrm>
            </p:spPr>
            <p:txBody>
              <a:bodyPr/>
              <a:lstStyle/>
              <a:p>
                <a:r>
                  <a:rPr lang="en-US" sz="2400" dirty="0"/>
                  <a:t>Construct two irreversible cycles </a:t>
                </a:r>
                <a14:m>
                  <m:oMath xmlns:m="http://schemas.openxmlformats.org/officeDocument/2006/math">
                    <m:sSub>
                      <m:sSubPr>
                        <m:ctrlPr>
                          <a:rPr lang="en-US" sz="2400" i="1" smtClean="0">
                            <a:latin typeface="Cambria Math" panose="02040503050406030204" pitchFamily="18" charset="0"/>
                            <a:ea typeface="Cambria Math" panose="02040503050406030204" pitchFamily="18" charset="0"/>
                          </a:rPr>
                        </m:ctrlPr>
                      </m:sSubPr>
                      <m:e>
                        <m:r>
                          <a:rPr lang="en-US" sz="2400" i="1" smtClean="0">
                            <a:latin typeface="Cambria Math" panose="02040503050406030204" pitchFamily="18" charset="0"/>
                            <a:ea typeface="Cambria Math" panose="02040503050406030204" pitchFamily="18" charset="0"/>
                          </a:rPr>
                          <m:t>𝒫</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 &amp; </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𝒫</m:t>
                        </m:r>
                      </m:e>
                      <m:sub>
                        <m:r>
                          <a:rPr lang="en-US" sz="2400" b="0" i="1" smtClean="0">
                            <a:latin typeface="Cambria Math" panose="02040503050406030204" pitchFamily="18" charset="0"/>
                          </a:rPr>
                          <m:t>2</m:t>
                        </m:r>
                      </m:sub>
                    </m:sSub>
                  </m:oMath>
                </a14:m>
                <a:r>
                  <a:rPr lang="en-US" sz="2400" dirty="0"/>
                  <a:t>  in the same previous thermodynamic space.</a:t>
                </a:r>
              </a:p>
              <a:p>
                <a:r>
                  <a:rPr lang="en-US" sz="2400" dirty="0"/>
                  <a:t>The </a:t>
                </a:r>
                <a14:m>
                  <m:oMath xmlns:m="http://schemas.openxmlformats.org/officeDocument/2006/math">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𝒫</m:t>
                        </m:r>
                      </m:e>
                      <m:sub>
                        <m:r>
                          <a:rPr lang="en-US" sz="2400" i="1">
                            <a:latin typeface="Cambria Math" panose="02040503050406030204" pitchFamily="18" charset="0"/>
                          </a:rPr>
                          <m:t>1</m:t>
                        </m:r>
                      </m:sub>
                    </m:sSub>
                    <m:r>
                      <a:rPr lang="en-US" sz="2400" i="1">
                        <a:latin typeface="Cambria Math" panose="02040503050406030204" pitchFamily="18" charset="0"/>
                      </a:rPr>
                      <m:t> &amp; </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𝒫</m:t>
                        </m:r>
                      </m:e>
                      <m:sub>
                        <m:r>
                          <a:rPr lang="en-US" sz="2400" i="1">
                            <a:latin typeface="Cambria Math" panose="02040503050406030204" pitchFamily="18" charset="0"/>
                          </a:rPr>
                          <m:t>2</m:t>
                        </m:r>
                      </m:sub>
                    </m:sSub>
                  </m:oMath>
                </a14:m>
                <a:r>
                  <a:rPr lang="en-US" sz="2400" dirty="0"/>
                  <a:t> cycles are constructed analogously to that posed for the </a:t>
                </a:r>
                <a14:m>
                  <m:oMath xmlns:m="http://schemas.openxmlformats.org/officeDocument/2006/math">
                    <m:r>
                      <a:rPr lang="en-US" sz="2400" i="1" smtClean="0">
                        <a:latin typeface="Cambria Math" panose="02040503050406030204" pitchFamily="18" charset="0"/>
                        <a:ea typeface="Cambria Math" panose="02040503050406030204" pitchFamily="18" charset="0"/>
                      </a:rPr>
                      <m:t>𝒫</m:t>
                    </m:r>
                  </m:oMath>
                </a14:m>
                <a:r>
                  <a:rPr lang="en-US" sz="2400" dirty="0"/>
                  <a:t> cycle in the reversible case. </a:t>
                </a:r>
              </a:p>
            </p:txBody>
          </p:sp>
        </mc:Choice>
        <mc:Fallback xmlns="">
          <p:sp>
            <p:nvSpPr>
              <p:cNvPr id="169987" name="Rectangle 3">
                <a:extLst>
                  <a:ext uri="{FF2B5EF4-FFF2-40B4-BE49-F238E27FC236}">
                    <a16:creationId xmlns:a16="http://schemas.microsoft.com/office/drawing/2014/main" id="{2C64B828-9E30-E7F0-7536-19C7F9775401}"/>
                  </a:ext>
                </a:extLst>
              </p:cNvPr>
              <p:cNvSpPr>
                <a:spLocks noGrp="1" noRot="1" noChangeAspect="1" noMove="1" noResize="1" noEditPoints="1" noAdjustHandles="1" noChangeArrowheads="1" noChangeShapeType="1" noTextEdit="1"/>
              </p:cNvSpPr>
              <p:nvPr>
                <p:ph type="body" idx="1"/>
              </p:nvPr>
            </p:nvSpPr>
            <p:spPr>
              <a:xfrm>
                <a:off x="474281" y="1195787"/>
                <a:ext cx="8083485" cy="1881339"/>
              </a:xfrm>
              <a:blipFill>
                <a:blip r:embed="rId3"/>
                <a:stretch>
                  <a:fillRect l="-1056" t="-2589" r="-1282"/>
                </a:stretch>
              </a:blipFill>
            </p:spPr>
            <p:txBody>
              <a:bodyPr/>
              <a:lstStyle/>
              <a:p>
                <a:r>
                  <a:rPr lang="en-US">
                    <a:noFill/>
                  </a:rPr>
                  <a:t> </a:t>
                </a:r>
              </a:p>
            </p:txBody>
          </p:sp>
        </mc:Fallback>
      </mc:AlternateContent>
      <p:grpSp>
        <p:nvGrpSpPr>
          <p:cNvPr id="2" name="Group 38">
            <a:extLst>
              <a:ext uri="{FF2B5EF4-FFF2-40B4-BE49-F238E27FC236}">
                <a16:creationId xmlns:a16="http://schemas.microsoft.com/office/drawing/2014/main" id="{4418EAEB-D74D-8613-0438-0CA5230A084A}"/>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BD27ABF6-1C1D-3CB1-8C76-1F8D60BFC898}"/>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55D6AD34-B080-DB5B-24D0-17319EB335CA}"/>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72FCB8ED-558D-E829-78CC-B02B008EE747}"/>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481697A1-361F-5954-7A9C-C8EAF490904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9096B064-C83C-1726-B12F-91481905EC9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A4CC87E2-6A75-92BE-B9BF-65F7AC9FE979}"/>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5D38120F-C4E1-ABC1-9A53-21054FC89F0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573960C8-10D2-E9F1-B107-A3691004EBD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80FB0412-A2CD-3D2A-2689-0E54507E6B82}"/>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B7F9CDCD-5A88-2F76-410A-D1BA21FA820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A14E606A-CE7C-6637-F2AB-F3AED76AFD8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D129AF74-1E2E-B825-121F-127203EA816E}"/>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29FA082C-2D53-4053-44C7-7B61D59C360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8706F8B1-117B-B28F-6984-C6E87090CE9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FF523E42-675E-B47C-1CA4-DC5757475F95}"/>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2223DBB9-63AA-8CCB-1B73-EDC3A42070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3" name="Picture 32">
            <a:extLst>
              <a:ext uri="{FF2B5EF4-FFF2-40B4-BE49-F238E27FC236}">
                <a16:creationId xmlns:a16="http://schemas.microsoft.com/office/drawing/2014/main" id="{87C3B6CF-72EC-53BA-98CA-F875199D10B0}"/>
              </a:ext>
            </a:extLst>
          </p:cNvPr>
          <p:cNvPicPr>
            <a:picLocks noChangeAspect="1"/>
          </p:cNvPicPr>
          <p:nvPr/>
        </p:nvPicPr>
        <p:blipFill>
          <a:blip r:embed="rId5"/>
          <a:stretch>
            <a:fillRect/>
          </a:stretch>
        </p:blipFill>
        <p:spPr>
          <a:xfrm>
            <a:off x="396875" y="3077126"/>
            <a:ext cx="4462193" cy="3137201"/>
          </a:xfrm>
          <a:prstGeom prst="rect">
            <a:avLst/>
          </a:prstGeom>
        </p:spPr>
      </p:pic>
      <p:pic>
        <p:nvPicPr>
          <p:cNvPr id="35" name="Picture 34">
            <a:extLst>
              <a:ext uri="{FF2B5EF4-FFF2-40B4-BE49-F238E27FC236}">
                <a16:creationId xmlns:a16="http://schemas.microsoft.com/office/drawing/2014/main" id="{EC5A0639-1ADD-0EDF-CFDB-AE8624C436D6}"/>
              </a:ext>
            </a:extLst>
          </p:cNvPr>
          <p:cNvPicPr>
            <a:picLocks noChangeAspect="1"/>
          </p:cNvPicPr>
          <p:nvPr/>
        </p:nvPicPr>
        <p:blipFill>
          <a:blip r:embed="rId6"/>
          <a:stretch>
            <a:fillRect/>
          </a:stretch>
        </p:blipFill>
        <p:spPr>
          <a:xfrm>
            <a:off x="4674762" y="2981131"/>
            <a:ext cx="4286676" cy="3329190"/>
          </a:xfrm>
          <a:prstGeom prst="rect">
            <a:avLst/>
          </a:prstGeom>
        </p:spPr>
      </p:pic>
    </p:spTree>
    <p:extLst>
      <p:ext uri="{BB962C8B-B14F-4D97-AF65-F5344CB8AC3E}">
        <p14:creationId xmlns:p14="http://schemas.microsoft.com/office/powerpoint/2010/main" val="28085814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69987">
                                            <p:txEl>
                                              <p:pRg st="0" end="0"/>
                                            </p:txEl>
                                          </p:spTgt>
                                        </p:tgtEl>
                                        <p:attrNameLst>
                                          <p:attrName>style.visibility</p:attrName>
                                        </p:attrNameLst>
                                      </p:cBhvr>
                                      <p:to>
                                        <p:strVal val="visible"/>
                                      </p:to>
                                    </p:set>
                                    <p:animEffect transition="in" filter="box(out)">
                                      <p:cBhvr>
                                        <p:cTn id="7" dur="500"/>
                                        <p:tgtEl>
                                          <p:spTgt spid="16998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69987">
                                            <p:txEl>
                                              <p:pRg st="1" end="1"/>
                                            </p:txEl>
                                          </p:spTgt>
                                        </p:tgtEl>
                                        <p:attrNameLst>
                                          <p:attrName>style.visibility</p:attrName>
                                        </p:attrNameLst>
                                      </p:cBhvr>
                                      <p:to>
                                        <p:strVal val="visible"/>
                                      </p:to>
                                    </p:set>
                                    <p:animEffect transition="in" filter="box(out)">
                                      <p:cBhvr>
                                        <p:cTn id="12" dur="500"/>
                                        <p:tgtEl>
                                          <p:spTgt spid="169987">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1250" fill="hold"/>
                                        <p:tgtEl>
                                          <p:spTgt spid="33"/>
                                        </p:tgtEl>
                                        <p:attrNameLst>
                                          <p:attrName>ppt_w</p:attrName>
                                        </p:attrNameLst>
                                      </p:cBhvr>
                                      <p:tavLst>
                                        <p:tav tm="0">
                                          <p:val>
                                            <p:fltVal val="0"/>
                                          </p:val>
                                        </p:tav>
                                        <p:tav tm="100000">
                                          <p:val>
                                            <p:strVal val="#ppt_w"/>
                                          </p:val>
                                        </p:tav>
                                      </p:tavLst>
                                    </p:anim>
                                    <p:anim calcmode="lin" valueType="num">
                                      <p:cBhvr>
                                        <p:cTn id="18" dur="1250" fill="hold"/>
                                        <p:tgtEl>
                                          <p:spTgt spid="33"/>
                                        </p:tgtEl>
                                        <p:attrNameLst>
                                          <p:attrName>ppt_h</p:attrName>
                                        </p:attrNameLst>
                                      </p:cBhvr>
                                      <p:tavLst>
                                        <p:tav tm="0">
                                          <p:val>
                                            <p:fltVal val="0"/>
                                          </p:val>
                                        </p:tav>
                                        <p:tav tm="100000">
                                          <p:val>
                                            <p:strVal val="#ppt_h"/>
                                          </p:val>
                                        </p:tav>
                                      </p:tavLst>
                                    </p:anim>
                                    <p:animEffect transition="in" filter="fade">
                                      <p:cBhvr>
                                        <p:cTn id="19" dur="1250"/>
                                        <p:tgtEl>
                                          <p:spTgt spid="33"/>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p:cTn id="24" dur="1250" fill="hold"/>
                                        <p:tgtEl>
                                          <p:spTgt spid="35"/>
                                        </p:tgtEl>
                                        <p:attrNameLst>
                                          <p:attrName>ppt_w</p:attrName>
                                        </p:attrNameLst>
                                      </p:cBhvr>
                                      <p:tavLst>
                                        <p:tav tm="0">
                                          <p:val>
                                            <p:fltVal val="0"/>
                                          </p:val>
                                        </p:tav>
                                        <p:tav tm="100000">
                                          <p:val>
                                            <p:strVal val="#ppt_w"/>
                                          </p:val>
                                        </p:tav>
                                      </p:tavLst>
                                    </p:anim>
                                    <p:anim calcmode="lin" valueType="num">
                                      <p:cBhvr>
                                        <p:cTn id="25" dur="1250" fill="hold"/>
                                        <p:tgtEl>
                                          <p:spTgt spid="35"/>
                                        </p:tgtEl>
                                        <p:attrNameLst>
                                          <p:attrName>ppt_h</p:attrName>
                                        </p:attrNameLst>
                                      </p:cBhvr>
                                      <p:tavLst>
                                        <p:tav tm="0">
                                          <p:val>
                                            <p:fltVal val="0"/>
                                          </p:val>
                                        </p:tav>
                                        <p:tav tm="100000">
                                          <p:val>
                                            <p:strVal val="#ppt_h"/>
                                          </p:val>
                                        </p:tav>
                                      </p:tavLst>
                                    </p:anim>
                                    <p:animEffect transition="in" filter="fade">
                                      <p:cBhvr>
                                        <p:cTn id="26" dur="12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7"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E033F053-E9E2-0654-BC23-521047C3EA6C}"/>
            </a:ext>
          </a:extLst>
        </p:cNvPr>
        <p:cNvGrpSpPr/>
        <p:nvPr/>
      </p:nvGrpSpPr>
      <p:grpSpPr>
        <a:xfrm>
          <a:off x="0" y="0"/>
          <a:ext cx="0" cy="0"/>
          <a:chOff x="0" y="0"/>
          <a:chExt cx="0" cy="0"/>
        </a:xfrm>
      </p:grpSpPr>
      <p:sp>
        <p:nvSpPr>
          <p:cNvPr id="15362" name="Rectangle 2">
            <a:extLst>
              <a:ext uri="{FF2B5EF4-FFF2-40B4-BE49-F238E27FC236}">
                <a16:creationId xmlns:a16="http://schemas.microsoft.com/office/drawing/2014/main" id="{430CE53C-B998-D031-AF6C-ADBBEF48F25D}"/>
              </a:ext>
            </a:extLst>
          </p:cNvPr>
          <p:cNvSpPr>
            <a:spLocks noGrp="1" noChangeArrowheads="1"/>
          </p:cNvSpPr>
          <p:nvPr>
            <p:ph type="title"/>
          </p:nvPr>
        </p:nvSpPr>
        <p:spPr>
          <a:xfrm>
            <a:off x="396875" y="228600"/>
            <a:ext cx="6461125" cy="872363"/>
          </a:xfrm>
        </p:spPr>
        <p:txBody>
          <a:bodyPr/>
          <a:lstStyle/>
          <a:p>
            <a:r>
              <a:rPr lang="en-US" altLang="en-US" sz="2800" dirty="0"/>
              <a:t>Analysis of an Irreversible Process</a:t>
            </a:r>
          </a:p>
        </p:txBody>
      </p:sp>
      <mc:AlternateContent xmlns:mc="http://schemas.openxmlformats.org/markup-compatibility/2006" xmlns:a14="http://schemas.microsoft.com/office/drawing/2010/main">
        <mc:Choice Requires="a14">
          <p:sp>
            <p:nvSpPr>
              <p:cNvPr id="169987" name="Rectangle 3">
                <a:extLst>
                  <a:ext uri="{FF2B5EF4-FFF2-40B4-BE49-F238E27FC236}">
                    <a16:creationId xmlns:a16="http://schemas.microsoft.com/office/drawing/2014/main" id="{0DE30482-8284-09B9-B0DB-6F8FC07ED2BF}"/>
                  </a:ext>
                </a:extLst>
              </p:cNvPr>
              <p:cNvSpPr>
                <a:spLocks noGrp="1" noChangeArrowheads="1"/>
              </p:cNvSpPr>
              <p:nvPr>
                <p:ph type="body" idx="1"/>
              </p:nvPr>
            </p:nvSpPr>
            <p:spPr>
              <a:xfrm>
                <a:off x="543751" y="4553623"/>
                <a:ext cx="8083485" cy="2125815"/>
              </a:xfrm>
            </p:spPr>
            <p:txBody>
              <a:bodyPr/>
              <a:lstStyle/>
              <a:p>
                <a:r>
                  <a:rPr lang="en-US" sz="2400" dirty="0"/>
                  <a:t>In the cycle </a:t>
                </a:r>
                <a14:m>
                  <m:oMath xmlns:m="http://schemas.openxmlformats.org/officeDocument/2006/math">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𝒫</m:t>
                        </m:r>
                      </m:e>
                      <m:sub>
                        <m:r>
                          <a:rPr lang="en-US" sz="2400" i="1">
                            <a:latin typeface="Cambria Math" panose="02040503050406030204" pitchFamily="18" charset="0"/>
                          </a:rPr>
                          <m:t>1</m:t>
                        </m:r>
                      </m:sub>
                    </m:sSub>
                    <m:r>
                      <a:rPr lang="en-US" sz="2400" i="1">
                        <a:latin typeface="Cambria Math" panose="02040503050406030204" pitchFamily="18" charset="0"/>
                      </a:rPr>
                      <m:t> </m:t>
                    </m:r>
                  </m:oMath>
                </a14:m>
                <a:r>
                  <a:rPr lang="en-US" sz="2400" dirty="0"/>
                  <a:t>: the irreversible process A → B is assumed to be adiabatic, so </a:t>
                </a:r>
                <a:r>
                  <a:rPr lang="en-US" sz="2400" i="1" dirty="0"/>
                  <a:t>Q</a:t>
                </a:r>
                <a:r>
                  <a:rPr lang="en-US" sz="2400" i="1" baseline="-25000" dirty="0"/>
                  <a:t>A→B</a:t>
                </a:r>
                <a:r>
                  <a:rPr lang="en-US" sz="2400" dirty="0"/>
                  <a:t> = 0.</a:t>
                </a:r>
              </a:p>
              <a:p>
                <a:r>
                  <a:rPr lang="en-US" sz="2400" dirty="0"/>
                  <a:t>The reversible process </a:t>
                </a:r>
                <a:r>
                  <a:rPr lang="en-US" sz="2400" i="1" dirty="0"/>
                  <a:t>B→C</a:t>
                </a:r>
                <a:r>
                  <a:rPr lang="en-US" sz="2400" dirty="0"/>
                  <a:t> holds on the line where x</a:t>
                </a:r>
                <a:r>
                  <a:rPr lang="en-US" sz="2400" baseline="-25000" dirty="0"/>
                  <a:t>1</a:t>
                </a:r>
                <a:r>
                  <a:rPr lang="en-US" sz="2400" dirty="0"/>
                  <a:t> =x</a:t>
                </a:r>
                <a:r>
                  <a:rPr lang="en-US" sz="2400" baseline="-25000" dirty="0"/>
                  <a:t>1</a:t>
                </a:r>
                <a:r>
                  <a:rPr lang="en-US" sz="2400" baseline="30000" dirty="0"/>
                  <a:t>∗</a:t>
                </a:r>
                <a:r>
                  <a:rPr lang="en-US" sz="2400" dirty="0"/>
                  <a:t> and </a:t>
                </a:r>
                <a:r>
                  <a:rPr lang="en-US" sz="2400" i="1" dirty="0"/>
                  <a:t>x</a:t>
                </a:r>
                <a:r>
                  <a:rPr lang="en-US" sz="2400" i="1" baseline="-25000" dirty="0"/>
                  <a:t>2</a:t>
                </a:r>
                <a:r>
                  <a:rPr lang="en-US" sz="2400" i="1" dirty="0"/>
                  <a:t> =x</a:t>
                </a:r>
                <a:r>
                  <a:rPr lang="en-US" sz="2400" i="1" baseline="-25000" dirty="0"/>
                  <a:t>2</a:t>
                </a:r>
                <a:r>
                  <a:rPr lang="en-US" sz="2400" i="1" baseline="30000" dirty="0"/>
                  <a:t>∗</a:t>
                </a:r>
                <a:r>
                  <a:rPr lang="en-US" sz="2400" dirty="0"/>
                  <a:t>.</a:t>
                </a:r>
              </a:p>
              <a:p>
                <a:pPr marL="0" indent="0" algn="ctr">
                  <a:buNone/>
                </a:pPr>
                <a:r>
                  <a:rPr lang="en-US" sz="2400" dirty="0">
                    <a:sym typeface="Symbol" panose="05050102010706020507" pitchFamily="18" charset="2"/>
                  </a:rPr>
                  <a:t></a:t>
                </a:r>
                <a:r>
                  <a:rPr lang="en-US" sz="2400" dirty="0"/>
                  <a:t> </a:t>
                </a:r>
                <a:r>
                  <a:rPr lang="en-US" sz="2400" i="1" dirty="0"/>
                  <a:t>W</a:t>
                </a:r>
                <a:r>
                  <a:rPr lang="en-US" sz="2400" i="1" baseline="-25000" dirty="0"/>
                  <a:t>B→C</a:t>
                </a:r>
                <a:r>
                  <a:rPr lang="en-US" sz="2400" i="1" dirty="0"/>
                  <a:t> = 0</a:t>
                </a:r>
                <a:r>
                  <a:rPr lang="en-US" sz="2400" dirty="0"/>
                  <a:t>. </a:t>
                </a:r>
              </a:p>
            </p:txBody>
          </p:sp>
        </mc:Choice>
        <mc:Fallback xmlns="">
          <p:sp>
            <p:nvSpPr>
              <p:cNvPr id="169987" name="Rectangle 3">
                <a:extLst>
                  <a:ext uri="{FF2B5EF4-FFF2-40B4-BE49-F238E27FC236}">
                    <a16:creationId xmlns:a16="http://schemas.microsoft.com/office/drawing/2014/main" id="{0DE30482-8284-09B9-B0DB-6F8FC07ED2BF}"/>
                  </a:ext>
                </a:extLst>
              </p:cNvPr>
              <p:cNvSpPr>
                <a:spLocks noGrp="1" noRot="1" noChangeAspect="1" noMove="1" noResize="1" noEditPoints="1" noAdjustHandles="1" noChangeArrowheads="1" noChangeShapeType="1" noTextEdit="1"/>
              </p:cNvSpPr>
              <p:nvPr>
                <p:ph type="body" idx="1"/>
              </p:nvPr>
            </p:nvSpPr>
            <p:spPr>
              <a:xfrm>
                <a:off x="543751" y="4553623"/>
                <a:ext cx="8083485" cy="2125815"/>
              </a:xfrm>
              <a:blipFill>
                <a:blip r:embed="rId3"/>
                <a:stretch>
                  <a:fillRect l="-980" t="-2292" r="-1961" b="-3725"/>
                </a:stretch>
              </a:blipFill>
            </p:spPr>
            <p:txBody>
              <a:bodyPr/>
              <a:lstStyle/>
              <a:p>
                <a:r>
                  <a:rPr lang="en-US">
                    <a:noFill/>
                  </a:rPr>
                  <a:t> </a:t>
                </a:r>
              </a:p>
            </p:txBody>
          </p:sp>
        </mc:Fallback>
      </mc:AlternateContent>
      <p:grpSp>
        <p:nvGrpSpPr>
          <p:cNvPr id="2" name="Group 38">
            <a:extLst>
              <a:ext uri="{FF2B5EF4-FFF2-40B4-BE49-F238E27FC236}">
                <a16:creationId xmlns:a16="http://schemas.microsoft.com/office/drawing/2014/main" id="{167EC09A-96B0-5D38-9C6C-B00906B09902}"/>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A5B7EBB6-D387-E52F-329A-16EB1A93EAE3}"/>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71361EA1-F04B-F116-64EC-6FCB37B92992}"/>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093DEAE7-6CBF-804F-8F66-E3FBB74676C1}"/>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71C04C85-5907-759B-28E5-A7817C82EA5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B21800A2-10F1-BF4C-E3AF-00E13A8FDFE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8FDE7F8C-DE1C-A774-4FD0-B7F149353121}"/>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97D1F581-9315-A52B-1973-09EFDA119E5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BABC51CC-7B85-D5B8-A85D-C20D080DF63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032E730A-C378-3106-8E32-5920846707A8}"/>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7A544279-2DC3-C96C-5D98-EE3E279E82D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764641D7-6623-762C-BF38-69633339C42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1E9E1620-C4FA-F5B4-AF09-8E6EC8642DF1}"/>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9C8C3188-C2AD-593C-53D2-02F8693AF656}"/>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48513B6A-82FE-0C01-940E-766B14F5A2E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09CAA053-E8B8-0EC1-520A-BE7D1006CD99}"/>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FC03F569-CDF1-CD26-C27F-FA894346E6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0" name="Picture 19">
            <a:extLst>
              <a:ext uri="{FF2B5EF4-FFF2-40B4-BE49-F238E27FC236}">
                <a16:creationId xmlns:a16="http://schemas.microsoft.com/office/drawing/2014/main" id="{005D6C30-97A7-3271-56C4-A74509848150}"/>
              </a:ext>
            </a:extLst>
          </p:cNvPr>
          <p:cNvPicPr>
            <a:picLocks noChangeAspect="1"/>
          </p:cNvPicPr>
          <p:nvPr/>
        </p:nvPicPr>
        <p:blipFill>
          <a:blip r:embed="rId5"/>
          <a:stretch>
            <a:fillRect/>
          </a:stretch>
        </p:blipFill>
        <p:spPr>
          <a:xfrm>
            <a:off x="1828800" y="1339996"/>
            <a:ext cx="4462193" cy="3137201"/>
          </a:xfrm>
          <a:prstGeom prst="rect">
            <a:avLst/>
          </a:prstGeom>
        </p:spPr>
      </p:pic>
    </p:spTree>
    <p:extLst>
      <p:ext uri="{BB962C8B-B14F-4D97-AF65-F5344CB8AC3E}">
        <p14:creationId xmlns:p14="http://schemas.microsoft.com/office/powerpoint/2010/main" val="2389266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69987">
                                            <p:txEl>
                                              <p:pRg st="0" end="0"/>
                                            </p:txEl>
                                          </p:spTgt>
                                        </p:tgtEl>
                                        <p:attrNameLst>
                                          <p:attrName>style.visibility</p:attrName>
                                        </p:attrNameLst>
                                      </p:cBhvr>
                                      <p:to>
                                        <p:strVal val="visible"/>
                                      </p:to>
                                    </p:set>
                                    <p:animEffect transition="in" filter="box(out)">
                                      <p:cBhvr>
                                        <p:cTn id="7" dur="500"/>
                                        <p:tgtEl>
                                          <p:spTgt spid="16998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69987">
                                            <p:txEl>
                                              <p:pRg st="1" end="1"/>
                                            </p:txEl>
                                          </p:spTgt>
                                        </p:tgtEl>
                                        <p:attrNameLst>
                                          <p:attrName>style.visibility</p:attrName>
                                        </p:attrNameLst>
                                      </p:cBhvr>
                                      <p:to>
                                        <p:strVal val="visible"/>
                                      </p:to>
                                    </p:set>
                                    <p:animEffect transition="in" filter="box(out)">
                                      <p:cBhvr>
                                        <p:cTn id="12" dur="500"/>
                                        <p:tgtEl>
                                          <p:spTgt spid="169987">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69987">
                                            <p:txEl>
                                              <p:pRg st="2" end="2"/>
                                            </p:txEl>
                                          </p:spTgt>
                                        </p:tgtEl>
                                        <p:attrNameLst>
                                          <p:attrName>style.visibility</p:attrName>
                                        </p:attrNameLst>
                                      </p:cBhvr>
                                      <p:to>
                                        <p:strVal val="visible"/>
                                      </p:to>
                                    </p:set>
                                    <p:animEffect transition="in" filter="box(out)">
                                      <p:cBhvr>
                                        <p:cTn id="17" dur="500"/>
                                        <p:tgtEl>
                                          <p:spTgt spid="169987">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7"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570105B1-5C11-3292-F683-DDC165C3CC11}"/>
            </a:ext>
          </a:extLst>
        </p:cNvPr>
        <p:cNvGrpSpPr/>
        <p:nvPr/>
      </p:nvGrpSpPr>
      <p:grpSpPr>
        <a:xfrm>
          <a:off x="0" y="0"/>
          <a:ext cx="0" cy="0"/>
          <a:chOff x="0" y="0"/>
          <a:chExt cx="0" cy="0"/>
        </a:xfrm>
      </p:grpSpPr>
      <p:sp>
        <p:nvSpPr>
          <p:cNvPr id="15362" name="Rectangle 2">
            <a:extLst>
              <a:ext uri="{FF2B5EF4-FFF2-40B4-BE49-F238E27FC236}">
                <a16:creationId xmlns:a16="http://schemas.microsoft.com/office/drawing/2014/main" id="{A78C4B71-E26F-AB4C-791B-727D0AA37383}"/>
              </a:ext>
            </a:extLst>
          </p:cNvPr>
          <p:cNvSpPr>
            <a:spLocks noGrp="1" noChangeArrowheads="1"/>
          </p:cNvSpPr>
          <p:nvPr>
            <p:ph type="title"/>
          </p:nvPr>
        </p:nvSpPr>
        <p:spPr>
          <a:xfrm>
            <a:off x="396875" y="228600"/>
            <a:ext cx="6461125" cy="872363"/>
          </a:xfrm>
        </p:spPr>
        <p:txBody>
          <a:bodyPr/>
          <a:lstStyle/>
          <a:p>
            <a:r>
              <a:rPr lang="en-US" altLang="en-US" sz="2800" dirty="0"/>
              <a:t>Analysis of an Irreversible Process</a:t>
            </a:r>
          </a:p>
        </p:txBody>
      </p:sp>
      <mc:AlternateContent xmlns:mc="http://schemas.openxmlformats.org/markup-compatibility/2006" xmlns:a14="http://schemas.microsoft.com/office/drawing/2010/main">
        <mc:Choice Requires="a14">
          <p:sp>
            <p:nvSpPr>
              <p:cNvPr id="169987" name="Rectangle 3">
                <a:extLst>
                  <a:ext uri="{FF2B5EF4-FFF2-40B4-BE49-F238E27FC236}">
                    <a16:creationId xmlns:a16="http://schemas.microsoft.com/office/drawing/2014/main" id="{4EAE92BB-E2AB-1801-0075-3648E0A8F116}"/>
                  </a:ext>
                </a:extLst>
              </p:cNvPr>
              <p:cNvSpPr>
                <a:spLocks noGrp="1" noChangeArrowheads="1"/>
              </p:cNvSpPr>
              <p:nvPr>
                <p:ph type="body" idx="1"/>
              </p:nvPr>
            </p:nvSpPr>
            <p:spPr>
              <a:xfrm>
                <a:off x="482110" y="4312620"/>
                <a:ext cx="8083485" cy="2125815"/>
              </a:xfrm>
            </p:spPr>
            <p:txBody>
              <a:bodyPr/>
              <a:lstStyle/>
              <a:p>
                <a:pPr marL="0" indent="0" algn="ctr">
                  <a:buNone/>
                </a:pPr>
                <a:r>
                  <a:rPr lang="en-US" sz="2400" dirty="0"/>
                  <a:t> </a:t>
                </a:r>
                <a:r>
                  <a:rPr lang="en-US" sz="2400" i="1" dirty="0"/>
                  <a:t>W</a:t>
                </a:r>
                <a:r>
                  <a:rPr lang="en-US" sz="2400" i="1" baseline="-25000" dirty="0"/>
                  <a:t>B→C</a:t>
                </a:r>
                <a:r>
                  <a:rPr lang="en-US" sz="2400" i="1" dirty="0"/>
                  <a:t> = 0</a:t>
                </a:r>
                <a:r>
                  <a:rPr lang="en-US" sz="2400" dirty="0"/>
                  <a:t>. </a:t>
                </a:r>
              </a:p>
              <a:p>
                <a:r>
                  <a:rPr lang="en-US" sz="2400" i="1" dirty="0"/>
                  <a:t>Q</a:t>
                </a:r>
                <a:r>
                  <a:rPr lang="en-US" sz="2400" i="1" baseline="-25000" dirty="0"/>
                  <a:t>B→C </a:t>
                </a:r>
                <a:r>
                  <a:rPr lang="en-US" sz="2400" i="1" dirty="0"/>
                  <a:t>&gt; 0 </a:t>
                </a:r>
                <a:r>
                  <a:rPr lang="en-US" sz="2400" dirty="0"/>
                  <a:t>thanks to the difference in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3</m:t>
                        </m:r>
                      </m:sub>
                    </m:sSub>
                    <m:r>
                      <a:rPr lang="en-US" sz="2400" b="0" i="1" smtClean="0">
                        <a:latin typeface="Cambria Math" panose="02040503050406030204" pitchFamily="18" charset="0"/>
                      </a:rPr>
                      <m:t> </m:t>
                    </m:r>
                  </m:oMath>
                </a14:m>
                <a:r>
                  <a:rPr lang="en-US" sz="2400" dirty="0"/>
                  <a:t>at </a:t>
                </a:r>
                <a:r>
                  <a:rPr lang="en-US" sz="2400" i="1" dirty="0"/>
                  <a:t>B</a:t>
                </a:r>
                <a:r>
                  <a:rPr lang="en-US" sz="2400" dirty="0"/>
                  <a:t> and </a:t>
                </a:r>
                <a:r>
                  <a:rPr lang="en-US" sz="2400" i="1" dirty="0"/>
                  <a:t>C</a:t>
                </a:r>
                <a:r>
                  <a:rPr lang="en-US" sz="2400" dirty="0"/>
                  <a:t>.</a:t>
                </a:r>
              </a:p>
              <a:p>
                <a:pPr marL="0" indent="0" algn="ctr">
                  <a:buNone/>
                </a:pPr>
                <a14:m>
                  <m:oMath xmlns:m="http://schemas.openxmlformats.org/officeDocument/2006/math">
                    <m:sSubSup>
                      <m:sSubSupPr>
                        <m:ctrlPr>
                          <a:rPr lang="en-US" sz="2400" b="0" i="1" smtClean="0">
                            <a:latin typeface="Cambria Math" panose="02040503050406030204" pitchFamily="18" charset="0"/>
                          </a:rPr>
                        </m:ctrlPr>
                      </m:sSubSupPr>
                      <m:e>
                        <m:r>
                          <a:rPr lang="en-US" sz="2400" b="0" i="1" smtClean="0">
                            <a:latin typeface="Cambria Math" panose="02040503050406030204" pitchFamily="18" charset="0"/>
                          </a:rPr>
                          <m:t>𝑥</m:t>
                        </m:r>
                      </m:e>
                      <m:sub>
                        <m:r>
                          <a:rPr lang="en-US" sz="2400" b="0" i="1" smtClean="0">
                            <a:latin typeface="Cambria Math" panose="02040503050406030204" pitchFamily="18" charset="0"/>
                          </a:rPr>
                          <m:t>3</m:t>
                        </m:r>
                      </m:sub>
                      <m:sup>
                        <m:r>
                          <a:rPr lang="en-US" sz="2400" b="0" i="1" smtClean="0">
                            <a:latin typeface="Cambria Math" panose="02040503050406030204" pitchFamily="18" charset="0"/>
                          </a:rPr>
                          <m:t>∗∗</m:t>
                        </m:r>
                      </m:sup>
                    </m:sSubSup>
                    <m:r>
                      <a:rPr lang="en-US" sz="2400" b="0" i="1" smtClean="0">
                        <a:latin typeface="Cambria Math" panose="02040503050406030204" pitchFamily="18" charset="0"/>
                      </a:rPr>
                      <m:t>−</m:t>
                    </m:r>
                    <m:sSubSup>
                      <m:sSubSupPr>
                        <m:ctrlPr>
                          <a:rPr lang="en-US" sz="2400" b="0" i="1" smtClean="0">
                            <a:latin typeface="Cambria Math" panose="02040503050406030204" pitchFamily="18" charset="0"/>
                          </a:rPr>
                        </m:ctrlPr>
                      </m:sSubSupPr>
                      <m:e>
                        <m:r>
                          <a:rPr lang="en-US" sz="2400" b="0" i="1" smtClean="0">
                            <a:latin typeface="Cambria Math" panose="02040503050406030204" pitchFamily="18" charset="0"/>
                          </a:rPr>
                          <m:t>𝑥</m:t>
                        </m:r>
                      </m:e>
                      <m:sub>
                        <m:r>
                          <a:rPr lang="en-US" sz="2400" b="0" i="1" smtClean="0">
                            <a:latin typeface="Cambria Math" panose="02040503050406030204" pitchFamily="18" charset="0"/>
                          </a:rPr>
                          <m:t>3</m:t>
                        </m:r>
                      </m:sub>
                      <m:sup>
                        <m:r>
                          <a:rPr lang="en-US" sz="2400" b="0" i="1" smtClean="0">
                            <a:latin typeface="Cambria Math" panose="02040503050406030204" pitchFamily="18" charset="0"/>
                          </a:rPr>
                          <m:t>∗</m:t>
                        </m:r>
                      </m:sup>
                    </m:sSubSup>
                    <m:r>
                      <a:rPr lang="en-US" sz="2400" b="0" i="1" smtClean="0">
                        <a:latin typeface="Cambria Math" panose="02040503050406030204" pitchFamily="18" charset="0"/>
                      </a:rPr>
                      <m:t>&gt;0</m:t>
                    </m:r>
                  </m:oMath>
                </a14:m>
                <a:r>
                  <a:rPr lang="en-US" sz="2400" dirty="0"/>
                  <a:t>; </a:t>
                </a:r>
              </a:p>
              <a:p>
                <a:r>
                  <a:rPr lang="en-US" sz="2400" dirty="0"/>
                  <a:t>The reversible process </a:t>
                </a:r>
                <a:r>
                  <a:rPr lang="en-US" sz="2400" i="1" dirty="0"/>
                  <a:t>C → A </a:t>
                </a:r>
                <a:r>
                  <a:rPr lang="en-US" sz="2400" dirty="0"/>
                  <a:t>is also supposed to be adiabatic, so </a:t>
                </a:r>
                <a:r>
                  <a:rPr lang="en-US" sz="2400" i="1" dirty="0"/>
                  <a:t>Q</a:t>
                </a:r>
                <a:r>
                  <a:rPr lang="en-US" sz="2400" i="1" baseline="-25000" dirty="0"/>
                  <a:t>C→A</a:t>
                </a:r>
                <a:r>
                  <a:rPr lang="en-US" sz="2400" i="1" dirty="0"/>
                  <a:t> = 0</a:t>
                </a:r>
                <a:r>
                  <a:rPr lang="en-US" sz="2400" dirty="0"/>
                  <a:t>. </a:t>
                </a:r>
              </a:p>
            </p:txBody>
          </p:sp>
        </mc:Choice>
        <mc:Fallback xmlns="">
          <p:sp>
            <p:nvSpPr>
              <p:cNvPr id="169987" name="Rectangle 3">
                <a:extLst>
                  <a:ext uri="{FF2B5EF4-FFF2-40B4-BE49-F238E27FC236}">
                    <a16:creationId xmlns:a16="http://schemas.microsoft.com/office/drawing/2014/main" id="{4EAE92BB-E2AB-1801-0075-3648E0A8F116}"/>
                  </a:ext>
                </a:extLst>
              </p:cNvPr>
              <p:cNvSpPr>
                <a:spLocks noGrp="1" noRot="1" noChangeAspect="1" noMove="1" noResize="1" noEditPoints="1" noAdjustHandles="1" noChangeArrowheads="1" noChangeShapeType="1" noTextEdit="1"/>
              </p:cNvSpPr>
              <p:nvPr>
                <p:ph type="body" idx="1"/>
              </p:nvPr>
            </p:nvSpPr>
            <p:spPr>
              <a:xfrm>
                <a:off x="482110" y="4312620"/>
                <a:ext cx="8083485" cy="2125815"/>
              </a:xfrm>
              <a:blipFill>
                <a:blip r:embed="rId3"/>
                <a:stretch>
                  <a:fillRect l="-980" t="-2292" b="-7163"/>
                </a:stretch>
              </a:blipFill>
            </p:spPr>
            <p:txBody>
              <a:bodyPr/>
              <a:lstStyle/>
              <a:p>
                <a:r>
                  <a:rPr lang="en-US">
                    <a:noFill/>
                  </a:rPr>
                  <a:t> </a:t>
                </a:r>
              </a:p>
            </p:txBody>
          </p:sp>
        </mc:Fallback>
      </mc:AlternateContent>
      <p:grpSp>
        <p:nvGrpSpPr>
          <p:cNvPr id="2" name="Group 38">
            <a:extLst>
              <a:ext uri="{FF2B5EF4-FFF2-40B4-BE49-F238E27FC236}">
                <a16:creationId xmlns:a16="http://schemas.microsoft.com/office/drawing/2014/main" id="{0D019C56-F5D7-D675-88AA-AC2EB0018A4D}"/>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BBDDCFAA-A396-E42D-4B73-94213F024D4D}"/>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95EF3AE0-FD5C-8D3E-FCE9-82634725460F}"/>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EB54BD19-8739-E195-89EB-89CD58822494}"/>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109C9E3D-ABB6-8D72-6968-1DC48EFB199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335504C5-3AA3-CAC3-C4B4-B9F98B6AD18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13052EE7-18FC-55F5-D5BF-55D3815BA607}"/>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886B8CA5-020A-6E8C-28A1-1B33EF9071B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F09AA397-839C-2E0C-D5AD-E2B08698295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E6CAE725-7BBD-48CF-62F1-D343EE7822C1}"/>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302F9FEE-A89D-2C14-31A8-31B7F21BC6C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3055CF92-4ABD-42CE-887A-C3EDB90D50B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3E140317-39AD-71E9-F9E8-5E323DB870A9}"/>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D1FEF8F2-0360-C646-322E-0E67BA85E49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DD4EC273-0A5A-9A96-2E28-A238D04B3FB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D4EA8CAD-0FEC-D814-20FF-E2DF8022E26A}"/>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C6188273-B72B-CBC1-2290-85011FA4E4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0" name="Picture 19">
            <a:extLst>
              <a:ext uri="{FF2B5EF4-FFF2-40B4-BE49-F238E27FC236}">
                <a16:creationId xmlns:a16="http://schemas.microsoft.com/office/drawing/2014/main" id="{5557DAD4-0F65-B845-BAA3-EAE03EE2EF46}"/>
              </a:ext>
            </a:extLst>
          </p:cNvPr>
          <p:cNvPicPr>
            <a:picLocks noChangeAspect="1"/>
          </p:cNvPicPr>
          <p:nvPr/>
        </p:nvPicPr>
        <p:blipFill>
          <a:blip r:embed="rId5"/>
          <a:stretch>
            <a:fillRect/>
          </a:stretch>
        </p:blipFill>
        <p:spPr>
          <a:xfrm>
            <a:off x="2306248" y="1143000"/>
            <a:ext cx="4462193" cy="3137201"/>
          </a:xfrm>
          <a:prstGeom prst="rect">
            <a:avLst/>
          </a:prstGeom>
        </p:spPr>
      </p:pic>
      <mc:AlternateContent xmlns:mc="http://schemas.openxmlformats.org/markup-compatibility/2006" xmlns:p14="http://schemas.microsoft.com/office/powerpoint/2010/main">
        <mc:Choice Requires="p14">
          <p:contentPart p14:bwMode="auto" r:id="rId6">
            <p14:nvContentPartPr>
              <p14:cNvPr id="19" name="Ink 18">
                <a:extLst>
                  <a:ext uri="{FF2B5EF4-FFF2-40B4-BE49-F238E27FC236}">
                    <a16:creationId xmlns:a16="http://schemas.microsoft.com/office/drawing/2014/main" id="{AB351A53-86E8-C762-26BB-BF8B2553DCD6}"/>
                  </a:ext>
                </a:extLst>
              </p14:cNvPr>
              <p14:cNvContentPartPr/>
              <p14:nvPr/>
            </p14:nvContentPartPr>
            <p14:xfrm>
              <a:off x="3363120" y="1654560"/>
              <a:ext cx="377280" cy="1337760"/>
            </p14:xfrm>
          </p:contentPart>
        </mc:Choice>
        <mc:Fallback xmlns="">
          <p:pic>
            <p:nvPicPr>
              <p:cNvPr id="19" name="Ink 18">
                <a:extLst>
                  <a:ext uri="{FF2B5EF4-FFF2-40B4-BE49-F238E27FC236}">
                    <a16:creationId xmlns:a16="http://schemas.microsoft.com/office/drawing/2014/main" id="{AB351A53-86E8-C762-26BB-BF8B2553DCD6}"/>
                  </a:ext>
                </a:extLst>
              </p:cNvPr>
              <p:cNvPicPr/>
              <p:nvPr/>
            </p:nvPicPr>
            <p:blipFill>
              <a:blip r:embed="rId7"/>
              <a:stretch>
                <a:fillRect/>
              </a:stretch>
            </p:blipFill>
            <p:spPr>
              <a:xfrm>
                <a:off x="3353760" y="1645200"/>
                <a:ext cx="396000" cy="1356480"/>
              </a:xfrm>
              <a:prstGeom prst="rect">
                <a:avLst/>
              </a:prstGeom>
            </p:spPr>
          </p:pic>
        </mc:Fallback>
      </mc:AlternateContent>
    </p:spTree>
    <p:extLst>
      <p:ext uri="{BB962C8B-B14F-4D97-AF65-F5344CB8AC3E}">
        <p14:creationId xmlns:p14="http://schemas.microsoft.com/office/powerpoint/2010/main" val="1064399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69987">
                                            <p:txEl>
                                              <p:pRg st="0" end="0"/>
                                            </p:txEl>
                                          </p:spTgt>
                                        </p:tgtEl>
                                        <p:attrNameLst>
                                          <p:attrName>style.visibility</p:attrName>
                                        </p:attrNameLst>
                                      </p:cBhvr>
                                      <p:to>
                                        <p:strVal val="visible"/>
                                      </p:to>
                                    </p:set>
                                    <p:animEffect transition="in" filter="box(out)">
                                      <p:cBhvr>
                                        <p:cTn id="7" dur="500"/>
                                        <p:tgtEl>
                                          <p:spTgt spid="16998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69987">
                                            <p:txEl>
                                              <p:pRg st="1" end="1"/>
                                            </p:txEl>
                                          </p:spTgt>
                                        </p:tgtEl>
                                        <p:attrNameLst>
                                          <p:attrName>style.visibility</p:attrName>
                                        </p:attrNameLst>
                                      </p:cBhvr>
                                      <p:to>
                                        <p:strVal val="visible"/>
                                      </p:to>
                                    </p:set>
                                    <p:animEffect transition="in" filter="box(out)">
                                      <p:cBhvr>
                                        <p:cTn id="12" dur="500"/>
                                        <p:tgtEl>
                                          <p:spTgt spid="169987">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69987">
                                            <p:txEl>
                                              <p:pRg st="2" end="2"/>
                                            </p:txEl>
                                          </p:spTgt>
                                        </p:tgtEl>
                                        <p:attrNameLst>
                                          <p:attrName>style.visibility</p:attrName>
                                        </p:attrNameLst>
                                      </p:cBhvr>
                                      <p:to>
                                        <p:strVal val="visible"/>
                                      </p:to>
                                    </p:set>
                                    <p:animEffect transition="in" filter="box(out)">
                                      <p:cBhvr>
                                        <p:cTn id="17" dur="500"/>
                                        <p:tgtEl>
                                          <p:spTgt spid="169987">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69987">
                                            <p:txEl>
                                              <p:pRg st="3" end="3"/>
                                            </p:txEl>
                                          </p:spTgt>
                                        </p:tgtEl>
                                        <p:attrNameLst>
                                          <p:attrName>style.visibility</p:attrName>
                                        </p:attrNameLst>
                                      </p:cBhvr>
                                      <p:to>
                                        <p:strVal val="visible"/>
                                      </p:to>
                                    </p:set>
                                    <p:animEffect transition="in" filter="box(out)">
                                      <p:cBhvr>
                                        <p:cTn id="22" dur="500"/>
                                        <p:tgtEl>
                                          <p:spTgt spid="169987">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7"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1A69BBEB-4A4B-490D-8E21-2A9B5C549141}"/>
            </a:ext>
          </a:extLst>
        </p:cNvPr>
        <p:cNvGrpSpPr/>
        <p:nvPr/>
      </p:nvGrpSpPr>
      <p:grpSpPr>
        <a:xfrm>
          <a:off x="0" y="0"/>
          <a:ext cx="0" cy="0"/>
          <a:chOff x="0" y="0"/>
          <a:chExt cx="0" cy="0"/>
        </a:xfrm>
      </p:grpSpPr>
      <p:sp>
        <p:nvSpPr>
          <p:cNvPr id="15362" name="Rectangle 2">
            <a:extLst>
              <a:ext uri="{FF2B5EF4-FFF2-40B4-BE49-F238E27FC236}">
                <a16:creationId xmlns:a16="http://schemas.microsoft.com/office/drawing/2014/main" id="{7514CAB9-5776-7E38-AD47-EEAA479797DD}"/>
              </a:ext>
            </a:extLst>
          </p:cNvPr>
          <p:cNvSpPr>
            <a:spLocks noGrp="1" noChangeArrowheads="1"/>
          </p:cNvSpPr>
          <p:nvPr>
            <p:ph type="title"/>
          </p:nvPr>
        </p:nvSpPr>
        <p:spPr>
          <a:xfrm>
            <a:off x="396875" y="228600"/>
            <a:ext cx="6461125" cy="872363"/>
          </a:xfrm>
        </p:spPr>
        <p:txBody>
          <a:bodyPr/>
          <a:lstStyle/>
          <a:p>
            <a:r>
              <a:rPr lang="en-US" altLang="en-US" sz="2800" dirty="0"/>
              <a:t>Analysis of an Irreversible Process</a:t>
            </a:r>
          </a:p>
        </p:txBody>
      </p:sp>
      <mc:AlternateContent xmlns:mc="http://schemas.openxmlformats.org/markup-compatibility/2006" xmlns:a14="http://schemas.microsoft.com/office/drawing/2010/main">
        <mc:Choice Requires="a14">
          <p:sp>
            <p:nvSpPr>
              <p:cNvPr id="169987" name="Rectangle 3">
                <a:extLst>
                  <a:ext uri="{FF2B5EF4-FFF2-40B4-BE49-F238E27FC236}">
                    <a16:creationId xmlns:a16="http://schemas.microsoft.com/office/drawing/2014/main" id="{889FAF20-12C3-0160-162C-7DD3BAF7F330}"/>
                  </a:ext>
                </a:extLst>
              </p:cNvPr>
              <p:cNvSpPr>
                <a:spLocks noGrp="1" noChangeArrowheads="1"/>
              </p:cNvSpPr>
              <p:nvPr>
                <p:ph type="body" idx="1"/>
              </p:nvPr>
            </p:nvSpPr>
            <p:spPr>
              <a:xfrm>
                <a:off x="543751" y="5016458"/>
                <a:ext cx="8083485" cy="1291509"/>
              </a:xfrm>
            </p:spPr>
            <p:txBody>
              <a:bodyPr/>
              <a:lstStyle/>
              <a:p>
                <a:r>
                  <a:rPr lang="en-US" sz="2400" dirty="0"/>
                  <a:t>This closes the cycle </a:t>
                </a:r>
                <a14:m>
                  <m:oMath xmlns:m="http://schemas.openxmlformats.org/officeDocument/2006/math">
                    <m:sSub>
                      <m:sSubPr>
                        <m:ctrlPr>
                          <a:rPr lang="en-US" sz="2400" i="1" smtClean="0">
                            <a:latin typeface="Cambria Math" panose="02040503050406030204" pitchFamily="18" charset="0"/>
                            <a:ea typeface="Cambria Math" panose="02040503050406030204" pitchFamily="18" charset="0"/>
                          </a:rPr>
                        </m:ctrlPr>
                      </m:sSubPr>
                      <m:e>
                        <m:r>
                          <a:rPr lang="en-US" sz="2400" i="1" smtClean="0">
                            <a:latin typeface="Cambria Math" panose="02040503050406030204" pitchFamily="18" charset="0"/>
                            <a:ea typeface="Cambria Math" panose="02040503050406030204" pitchFamily="18" charset="0"/>
                          </a:rPr>
                          <m:t>𝒫</m:t>
                        </m:r>
                      </m:e>
                      <m:sub>
                        <m:r>
                          <a:rPr lang="en-US" sz="2400" b="0" i="1" smtClean="0">
                            <a:latin typeface="Cambria Math" panose="02040503050406030204" pitchFamily="18" charset="0"/>
                          </a:rPr>
                          <m:t>1</m:t>
                        </m:r>
                      </m:sub>
                    </m:sSub>
                  </m:oMath>
                </a14:m>
                <a:r>
                  <a:rPr lang="en-US" sz="2400" dirty="0"/>
                  <a:t>. </a:t>
                </a:r>
              </a:p>
              <a:p>
                <a:r>
                  <a:rPr lang="en-US" sz="2400" dirty="0"/>
                  <a:t>Note that due to the irreversibility of </a:t>
                </a:r>
                <a14:m>
                  <m:oMath xmlns:m="http://schemas.openxmlformats.org/officeDocument/2006/math">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𝒫</m:t>
                        </m:r>
                      </m:e>
                      <m:sub>
                        <m:r>
                          <a:rPr lang="en-US" sz="2400" i="1">
                            <a:latin typeface="Cambria Math" panose="02040503050406030204" pitchFamily="18" charset="0"/>
                          </a:rPr>
                          <m:t>1</m:t>
                        </m:r>
                      </m:sub>
                    </m:sSub>
                    <m:r>
                      <a:rPr lang="en-US" sz="2400" i="1">
                        <a:latin typeface="Cambria Math" panose="02040503050406030204" pitchFamily="18" charset="0"/>
                      </a:rPr>
                      <m:t> </m:t>
                    </m:r>
                  </m:oMath>
                </a14:m>
                <a:r>
                  <a:rPr lang="en-US" sz="2400" dirty="0"/>
                  <a:t>can only be traversed in the direction </a:t>
                </a:r>
                <a:r>
                  <a:rPr lang="en-US" sz="2400" i="1" dirty="0"/>
                  <a:t>A→B→C→A</a:t>
                </a:r>
                <a:r>
                  <a:rPr lang="en-US" sz="2400" dirty="0"/>
                  <a:t>.</a:t>
                </a:r>
              </a:p>
            </p:txBody>
          </p:sp>
        </mc:Choice>
        <mc:Fallback xmlns="">
          <p:sp>
            <p:nvSpPr>
              <p:cNvPr id="169987" name="Rectangle 3">
                <a:extLst>
                  <a:ext uri="{FF2B5EF4-FFF2-40B4-BE49-F238E27FC236}">
                    <a16:creationId xmlns:a16="http://schemas.microsoft.com/office/drawing/2014/main" id="{889FAF20-12C3-0160-162C-7DD3BAF7F330}"/>
                  </a:ext>
                </a:extLst>
              </p:cNvPr>
              <p:cNvSpPr>
                <a:spLocks noGrp="1" noRot="1" noChangeAspect="1" noMove="1" noResize="1" noEditPoints="1" noAdjustHandles="1" noChangeArrowheads="1" noChangeShapeType="1" noTextEdit="1"/>
              </p:cNvSpPr>
              <p:nvPr>
                <p:ph type="body" idx="1"/>
              </p:nvPr>
            </p:nvSpPr>
            <p:spPr>
              <a:xfrm>
                <a:off x="543751" y="5016458"/>
                <a:ext cx="8083485" cy="1291509"/>
              </a:xfrm>
              <a:blipFill>
                <a:blip r:embed="rId3"/>
                <a:stretch>
                  <a:fillRect l="-980" t="-3774" r="-1735" b="-8491"/>
                </a:stretch>
              </a:blipFill>
            </p:spPr>
            <p:txBody>
              <a:bodyPr/>
              <a:lstStyle/>
              <a:p>
                <a:r>
                  <a:rPr lang="en-US">
                    <a:noFill/>
                  </a:rPr>
                  <a:t> </a:t>
                </a:r>
              </a:p>
            </p:txBody>
          </p:sp>
        </mc:Fallback>
      </mc:AlternateContent>
      <p:grpSp>
        <p:nvGrpSpPr>
          <p:cNvPr id="2" name="Group 38">
            <a:extLst>
              <a:ext uri="{FF2B5EF4-FFF2-40B4-BE49-F238E27FC236}">
                <a16:creationId xmlns:a16="http://schemas.microsoft.com/office/drawing/2014/main" id="{C79DBF60-79CC-223B-DB98-660BA6D90BCB}"/>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E4CC5418-5A85-4572-85DC-80C0B72DCC3C}"/>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8DF4C2C2-8C23-D223-199C-6D0B04F135EA}"/>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42F103F3-D576-1260-B278-39E8F0B18000}"/>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CBA4A023-7C01-A063-C0FA-C509417553E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F5CA668E-64DE-A67C-FD17-5C0FE678D59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DDAA7306-C83F-2E13-CF53-01AABA3A2757}"/>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84E36E8F-B909-931A-59C1-38CA0867358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EC2659CB-F147-858A-34F3-DB96CE0C34BC}"/>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70790ECC-BA86-D82C-B87D-FD15647D3004}"/>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3E896EE7-0BCB-6CE8-0787-C61EFC4ADB3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73B80256-572A-D645-7125-EEBC136B6E9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A1C9397F-FBF1-DF8E-8C7C-9D56F0FFCD2A}"/>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615BF7E5-B125-5C9F-F4F5-F24A167F6B4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A016AC97-3315-1DB4-7188-7BDCA3D093F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7F963E89-AD19-C787-2FB9-CD0C5BA22D0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ABD1D4F9-022E-4552-1939-B4F253AEA4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0" name="Picture 19">
            <a:extLst>
              <a:ext uri="{FF2B5EF4-FFF2-40B4-BE49-F238E27FC236}">
                <a16:creationId xmlns:a16="http://schemas.microsoft.com/office/drawing/2014/main" id="{9764CF4D-1A4F-1F2D-F916-4D25A1BACFE0}"/>
              </a:ext>
            </a:extLst>
          </p:cNvPr>
          <p:cNvPicPr>
            <a:picLocks noChangeAspect="1"/>
          </p:cNvPicPr>
          <p:nvPr/>
        </p:nvPicPr>
        <p:blipFill>
          <a:blip r:embed="rId5"/>
          <a:stretch>
            <a:fillRect/>
          </a:stretch>
        </p:blipFill>
        <p:spPr>
          <a:xfrm>
            <a:off x="1550933" y="1199715"/>
            <a:ext cx="5013330" cy="3524685"/>
          </a:xfrm>
          <a:prstGeom prst="rect">
            <a:avLst/>
          </a:prstGeom>
        </p:spPr>
      </p:pic>
    </p:spTree>
    <p:extLst>
      <p:ext uri="{BB962C8B-B14F-4D97-AF65-F5344CB8AC3E}">
        <p14:creationId xmlns:p14="http://schemas.microsoft.com/office/powerpoint/2010/main" val="939639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69987">
                                            <p:txEl>
                                              <p:pRg st="0" end="0"/>
                                            </p:txEl>
                                          </p:spTgt>
                                        </p:tgtEl>
                                        <p:attrNameLst>
                                          <p:attrName>style.visibility</p:attrName>
                                        </p:attrNameLst>
                                      </p:cBhvr>
                                      <p:to>
                                        <p:strVal val="visible"/>
                                      </p:to>
                                    </p:set>
                                    <p:animEffect transition="in" filter="box(out)">
                                      <p:cBhvr>
                                        <p:cTn id="7" dur="500"/>
                                        <p:tgtEl>
                                          <p:spTgt spid="16998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69987">
                                            <p:txEl>
                                              <p:pRg st="1" end="1"/>
                                            </p:txEl>
                                          </p:spTgt>
                                        </p:tgtEl>
                                        <p:attrNameLst>
                                          <p:attrName>style.visibility</p:attrName>
                                        </p:attrNameLst>
                                      </p:cBhvr>
                                      <p:to>
                                        <p:strVal val="visible"/>
                                      </p:to>
                                    </p:set>
                                    <p:animEffect transition="in" filter="box(out)">
                                      <p:cBhvr>
                                        <p:cTn id="12" dur="500"/>
                                        <p:tgtEl>
                                          <p:spTgt spid="169987">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7"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29C919BF-9B92-073C-44BF-4939A9263E35}"/>
            </a:ext>
          </a:extLst>
        </p:cNvPr>
        <p:cNvGrpSpPr/>
        <p:nvPr/>
      </p:nvGrpSpPr>
      <p:grpSpPr>
        <a:xfrm>
          <a:off x="0" y="0"/>
          <a:ext cx="0" cy="0"/>
          <a:chOff x="0" y="0"/>
          <a:chExt cx="0" cy="0"/>
        </a:xfrm>
      </p:grpSpPr>
      <p:sp>
        <p:nvSpPr>
          <p:cNvPr id="15362" name="Rectangle 2">
            <a:extLst>
              <a:ext uri="{FF2B5EF4-FFF2-40B4-BE49-F238E27FC236}">
                <a16:creationId xmlns:a16="http://schemas.microsoft.com/office/drawing/2014/main" id="{21F7AF66-E8D7-D6E3-4592-FC6812894D3C}"/>
              </a:ext>
            </a:extLst>
          </p:cNvPr>
          <p:cNvSpPr>
            <a:spLocks noGrp="1" noChangeArrowheads="1"/>
          </p:cNvSpPr>
          <p:nvPr>
            <p:ph type="title"/>
          </p:nvPr>
        </p:nvSpPr>
        <p:spPr>
          <a:xfrm>
            <a:off x="396875" y="228600"/>
            <a:ext cx="6461125" cy="872363"/>
          </a:xfrm>
        </p:spPr>
        <p:txBody>
          <a:bodyPr/>
          <a:lstStyle/>
          <a:p>
            <a:r>
              <a:rPr lang="en-US" altLang="en-US" sz="2800" dirty="0"/>
              <a:t>Analysis of an Irreversible Process</a:t>
            </a:r>
          </a:p>
        </p:txBody>
      </p:sp>
      <mc:AlternateContent xmlns:mc="http://schemas.openxmlformats.org/markup-compatibility/2006" xmlns:a14="http://schemas.microsoft.com/office/drawing/2010/main">
        <mc:Choice Requires="a14">
          <p:sp>
            <p:nvSpPr>
              <p:cNvPr id="169987" name="Rectangle 3">
                <a:extLst>
                  <a:ext uri="{FF2B5EF4-FFF2-40B4-BE49-F238E27FC236}">
                    <a16:creationId xmlns:a16="http://schemas.microsoft.com/office/drawing/2014/main" id="{C8D74D44-CBA2-FC66-9FAF-FA9CC5745333}"/>
                  </a:ext>
                </a:extLst>
              </p:cNvPr>
              <p:cNvSpPr>
                <a:spLocks noGrp="1" noChangeArrowheads="1"/>
              </p:cNvSpPr>
              <p:nvPr>
                <p:ph type="body" idx="1"/>
              </p:nvPr>
            </p:nvSpPr>
            <p:spPr>
              <a:xfrm>
                <a:off x="685800" y="4487988"/>
                <a:ext cx="8083485" cy="2125815"/>
              </a:xfrm>
            </p:spPr>
            <p:txBody>
              <a:bodyPr/>
              <a:lstStyle/>
              <a:p>
                <a:r>
                  <a:rPr lang="en-US" sz="2400" dirty="0"/>
                  <a:t>Similarly in the cycle </a:t>
                </a:r>
                <a14:m>
                  <m:oMath xmlns:m="http://schemas.openxmlformats.org/officeDocument/2006/math">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𝒫</m:t>
                        </m:r>
                      </m:e>
                      <m:sub>
                        <m:r>
                          <a:rPr lang="en-US" sz="2400" b="0" i="1" smtClean="0">
                            <a:latin typeface="Cambria Math" panose="02040503050406030204" pitchFamily="18" charset="0"/>
                          </a:rPr>
                          <m:t>2</m:t>
                        </m:r>
                      </m:sub>
                    </m:sSub>
                    <m:r>
                      <a:rPr lang="en-US" sz="2400" i="1">
                        <a:latin typeface="Cambria Math" panose="02040503050406030204" pitchFamily="18" charset="0"/>
                      </a:rPr>
                      <m:t> </m:t>
                    </m:r>
                  </m:oMath>
                </a14:m>
                <a:r>
                  <a:rPr lang="en-US" sz="2400" dirty="0"/>
                  <a:t>: the irreversible process </a:t>
                </a:r>
                <a:r>
                  <a:rPr lang="en-US" sz="2400" i="1" dirty="0"/>
                  <a:t>A → C </a:t>
                </a:r>
                <a:r>
                  <a:rPr lang="en-US" sz="2400" dirty="0"/>
                  <a:t>is assumed to be adiabatic as before, so </a:t>
                </a:r>
                <a:r>
                  <a:rPr lang="en-US" sz="2400" i="1" dirty="0"/>
                  <a:t>Q</a:t>
                </a:r>
                <a:r>
                  <a:rPr lang="en-US" sz="2400" i="1" baseline="-25000" dirty="0"/>
                  <a:t>A→C</a:t>
                </a:r>
                <a:r>
                  <a:rPr lang="en-US" sz="2400" dirty="0"/>
                  <a:t> = 0.</a:t>
                </a:r>
              </a:p>
              <a:p>
                <a:r>
                  <a:rPr lang="en-US" sz="2400" dirty="0"/>
                  <a:t>The reversible process </a:t>
                </a:r>
                <a:r>
                  <a:rPr lang="en-US" sz="2400" i="1" dirty="0"/>
                  <a:t>C→B</a:t>
                </a:r>
                <a:r>
                  <a:rPr lang="en-US" sz="2400" dirty="0"/>
                  <a:t> holds on the line where x</a:t>
                </a:r>
                <a:r>
                  <a:rPr lang="en-US" sz="2400" baseline="-25000" dirty="0"/>
                  <a:t>1</a:t>
                </a:r>
                <a:r>
                  <a:rPr lang="en-US" sz="2400" dirty="0"/>
                  <a:t> =x</a:t>
                </a:r>
                <a:r>
                  <a:rPr lang="en-US" sz="2400" baseline="-25000" dirty="0"/>
                  <a:t>1</a:t>
                </a:r>
                <a:r>
                  <a:rPr lang="en-US" sz="2400" baseline="30000" dirty="0"/>
                  <a:t>∗</a:t>
                </a:r>
                <a:r>
                  <a:rPr lang="en-US" sz="2400" dirty="0"/>
                  <a:t> and </a:t>
                </a:r>
                <a:r>
                  <a:rPr lang="en-US" sz="2400" i="1" dirty="0"/>
                  <a:t>x</a:t>
                </a:r>
                <a:r>
                  <a:rPr lang="en-US" sz="2400" i="1" baseline="-25000" dirty="0"/>
                  <a:t>2</a:t>
                </a:r>
                <a:r>
                  <a:rPr lang="en-US" sz="2400" i="1" dirty="0"/>
                  <a:t> =x</a:t>
                </a:r>
                <a:r>
                  <a:rPr lang="en-US" sz="2400" i="1" baseline="-25000" dirty="0"/>
                  <a:t>2</a:t>
                </a:r>
                <a:r>
                  <a:rPr lang="en-US" sz="2400" i="1" baseline="30000" dirty="0"/>
                  <a:t>∗</a:t>
                </a:r>
                <a:r>
                  <a:rPr lang="en-US" sz="2400" dirty="0"/>
                  <a:t>.</a:t>
                </a:r>
              </a:p>
              <a:p>
                <a:pPr marL="0" indent="0" algn="ctr">
                  <a:buNone/>
                </a:pPr>
                <a:r>
                  <a:rPr lang="en-US" sz="2400" dirty="0">
                    <a:sym typeface="Symbol" panose="05050102010706020507" pitchFamily="18" charset="2"/>
                  </a:rPr>
                  <a:t></a:t>
                </a:r>
                <a:r>
                  <a:rPr lang="en-US" sz="2400" dirty="0"/>
                  <a:t> </a:t>
                </a:r>
                <a:r>
                  <a:rPr lang="en-US" sz="2400" i="1" dirty="0"/>
                  <a:t>W</a:t>
                </a:r>
                <a:r>
                  <a:rPr lang="en-US" sz="2400" i="1" baseline="-25000" dirty="0"/>
                  <a:t>C→B</a:t>
                </a:r>
                <a:r>
                  <a:rPr lang="en-US" sz="2400" i="1" dirty="0"/>
                  <a:t> = 0</a:t>
                </a:r>
                <a:r>
                  <a:rPr lang="en-US" sz="2400" dirty="0"/>
                  <a:t>. </a:t>
                </a:r>
              </a:p>
            </p:txBody>
          </p:sp>
        </mc:Choice>
        <mc:Fallback xmlns="">
          <p:sp>
            <p:nvSpPr>
              <p:cNvPr id="169987" name="Rectangle 3">
                <a:extLst>
                  <a:ext uri="{FF2B5EF4-FFF2-40B4-BE49-F238E27FC236}">
                    <a16:creationId xmlns:a16="http://schemas.microsoft.com/office/drawing/2014/main" id="{C8D74D44-CBA2-FC66-9FAF-FA9CC5745333}"/>
                  </a:ext>
                </a:extLst>
              </p:cNvPr>
              <p:cNvSpPr>
                <a:spLocks noGrp="1" noRot="1" noChangeAspect="1" noMove="1" noResize="1" noEditPoints="1" noAdjustHandles="1" noChangeArrowheads="1" noChangeShapeType="1" noTextEdit="1"/>
              </p:cNvSpPr>
              <p:nvPr>
                <p:ph type="body" idx="1"/>
              </p:nvPr>
            </p:nvSpPr>
            <p:spPr>
              <a:xfrm>
                <a:off x="685800" y="4487988"/>
                <a:ext cx="8083485" cy="2125815"/>
              </a:xfrm>
              <a:blipFill>
                <a:blip r:embed="rId3"/>
                <a:stretch>
                  <a:fillRect l="-1056" t="-2292" b="-3725"/>
                </a:stretch>
              </a:blipFill>
            </p:spPr>
            <p:txBody>
              <a:bodyPr/>
              <a:lstStyle/>
              <a:p>
                <a:r>
                  <a:rPr lang="en-US">
                    <a:noFill/>
                  </a:rPr>
                  <a:t> </a:t>
                </a:r>
              </a:p>
            </p:txBody>
          </p:sp>
        </mc:Fallback>
      </mc:AlternateContent>
      <p:grpSp>
        <p:nvGrpSpPr>
          <p:cNvPr id="2" name="Group 38">
            <a:extLst>
              <a:ext uri="{FF2B5EF4-FFF2-40B4-BE49-F238E27FC236}">
                <a16:creationId xmlns:a16="http://schemas.microsoft.com/office/drawing/2014/main" id="{C3BBC62F-23B6-2C2A-0A30-929D7272ACC2}"/>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16D4ABB0-5F67-C0FA-4D30-755F69D94459}"/>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EC331845-0459-D006-688E-387FC4CE37A0}"/>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3214E0CD-2BEF-D947-D861-D96DC5EFC70F}"/>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8DF87FE9-266B-00BB-1D38-5050B947209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A0665E91-4A75-BD01-6C44-FD500825A32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48F0ABD4-2C27-0F3C-F716-2C425C7CB293}"/>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ACEF757A-51A0-6ACA-F135-75A426EC0E4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E3A9C113-E3EE-EC09-C3DE-42848D6811B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8F91FDE2-4B71-0F36-2B8D-A900801BD3EA}"/>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D8E383B6-1AB5-1155-6A63-46E3B743228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756DAD3B-8393-FFD6-73BC-5173F9A6F22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6EBFDE9C-1B19-A9EB-0A5D-435DB0F96407}"/>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805B3229-EDB2-8650-75F2-3335B254C8F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3E57194C-677D-8CD9-1153-2579438D73D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5730B615-3C75-0D49-A6B8-786BC5C8EE89}"/>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E4A312FE-A98A-67C8-EF53-972EC9E4CB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 name="Picture 21">
            <a:extLst>
              <a:ext uri="{FF2B5EF4-FFF2-40B4-BE49-F238E27FC236}">
                <a16:creationId xmlns:a16="http://schemas.microsoft.com/office/drawing/2014/main" id="{BAF15EA0-1BD2-CB72-6954-ED05EE6B5F6B}"/>
              </a:ext>
            </a:extLst>
          </p:cNvPr>
          <p:cNvPicPr>
            <a:picLocks noChangeAspect="1"/>
          </p:cNvPicPr>
          <p:nvPr/>
        </p:nvPicPr>
        <p:blipFill>
          <a:blip r:embed="rId5"/>
          <a:stretch>
            <a:fillRect/>
          </a:stretch>
        </p:blipFill>
        <p:spPr>
          <a:xfrm>
            <a:off x="2133600" y="995834"/>
            <a:ext cx="4286676" cy="3329190"/>
          </a:xfrm>
          <a:prstGeom prst="rect">
            <a:avLst/>
          </a:prstGeom>
        </p:spPr>
      </p:pic>
    </p:spTree>
    <p:extLst>
      <p:ext uri="{BB962C8B-B14F-4D97-AF65-F5344CB8AC3E}">
        <p14:creationId xmlns:p14="http://schemas.microsoft.com/office/powerpoint/2010/main" val="682778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69987">
                                            <p:txEl>
                                              <p:pRg st="0" end="0"/>
                                            </p:txEl>
                                          </p:spTgt>
                                        </p:tgtEl>
                                        <p:attrNameLst>
                                          <p:attrName>style.visibility</p:attrName>
                                        </p:attrNameLst>
                                      </p:cBhvr>
                                      <p:to>
                                        <p:strVal val="visible"/>
                                      </p:to>
                                    </p:set>
                                    <p:animEffect transition="in" filter="box(out)">
                                      <p:cBhvr>
                                        <p:cTn id="7" dur="500"/>
                                        <p:tgtEl>
                                          <p:spTgt spid="16998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69987">
                                            <p:txEl>
                                              <p:pRg st="1" end="1"/>
                                            </p:txEl>
                                          </p:spTgt>
                                        </p:tgtEl>
                                        <p:attrNameLst>
                                          <p:attrName>style.visibility</p:attrName>
                                        </p:attrNameLst>
                                      </p:cBhvr>
                                      <p:to>
                                        <p:strVal val="visible"/>
                                      </p:to>
                                    </p:set>
                                    <p:animEffect transition="in" filter="box(out)">
                                      <p:cBhvr>
                                        <p:cTn id="12" dur="500"/>
                                        <p:tgtEl>
                                          <p:spTgt spid="169987">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69987">
                                            <p:txEl>
                                              <p:pRg st="2" end="2"/>
                                            </p:txEl>
                                          </p:spTgt>
                                        </p:tgtEl>
                                        <p:attrNameLst>
                                          <p:attrName>style.visibility</p:attrName>
                                        </p:attrNameLst>
                                      </p:cBhvr>
                                      <p:to>
                                        <p:strVal val="visible"/>
                                      </p:to>
                                    </p:set>
                                    <p:animEffect transition="in" filter="box(out)">
                                      <p:cBhvr>
                                        <p:cTn id="17" dur="500"/>
                                        <p:tgtEl>
                                          <p:spTgt spid="169987">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7"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51F6B11F-57C9-3CAA-0A6F-26C7B11E596F}"/>
            </a:ext>
          </a:extLst>
        </p:cNvPr>
        <p:cNvGrpSpPr/>
        <p:nvPr/>
      </p:nvGrpSpPr>
      <p:grpSpPr>
        <a:xfrm>
          <a:off x="0" y="0"/>
          <a:ext cx="0" cy="0"/>
          <a:chOff x="0" y="0"/>
          <a:chExt cx="0" cy="0"/>
        </a:xfrm>
      </p:grpSpPr>
      <p:sp>
        <p:nvSpPr>
          <p:cNvPr id="15362" name="Rectangle 2">
            <a:extLst>
              <a:ext uri="{FF2B5EF4-FFF2-40B4-BE49-F238E27FC236}">
                <a16:creationId xmlns:a16="http://schemas.microsoft.com/office/drawing/2014/main" id="{A8BAFF54-02D2-B394-FD08-A0E19D243AF5}"/>
              </a:ext>
            </a:extLst>
          </p:cNvPr>
          <p:cNvSpPr>
            <a:spLocks noGrp="1" noChangeArrowheads="1"/>
          </p:cNvSpPr>
          <p:nvPr>
            <p:ph type="title"/>
          </p:nvPr>
        </p:nvSpPr>
        <p:spPr>
          <a:xfrm>
            <a:off x="396875" y="228600"/>
            <a:ext cx="6461125" cy="872363"/>
          </a:xfrm>
        </p:spPr>
        <p:txBody>
          <a:bodyPr/>
          <a:lstStyle/>
          <a:p>
            <a:r>
              <a:rPr lang="en-US" altLang="en-US" sz="2800" dirty="0"/>
              <a:t>Analysis of an Irreversible Process</a:t>
            </a:r>
          </a:p>
        </p:txBody>
      </p:sp>
      <mc:AlternateContent xmlns:mc="http://schemas.openxmlformats.org/markup-compatibility/2006" xmlns:a14="http://schemas.microsoft.com/office/drawing/2010/main">
        <mc:Choice Requires="a14">
          <p:sp>
            <p:nvSpPr>
              <p:cNvPr id="169987" name="Rectangle 3">
                <a:extLst>
                  <a:ext uri="{FF2B5EF4-FFF2-40B4-BE49-F238E27FC236}">
                    <a16:creationId xmlns:a16="http://schemas.microsoft.com/office/drawing/2014/main" id="{81DBDF49-39BB-AFA0-0676-A56CFBBD7F0D}"/>
                  </a:ext>
                </a:extLst>
              </p:cNvPr>
              <p:cNvSpPr>
                <a:spLocks noGrp="1" noChangeArrowheads="1"/>
              </p:cNvSpPr>
              <p:nvPr>
                <p:ph type="body" idx="1"/>
              </p:nvPr>
            </p:nvSpPr>
            <p:spPr>
              <a:xfrm>
                <a:off x="482110" y="4312620"/>
                <a:ext cx="8083485" cy="2125815"/>
              </a:xfrm>
            </p:spPr>
            <p:txBody>
              <a:bodyPr/>
              <a:lstStyle/>
              <a:p>
                <a:pPr marL="0" indent="0" algn="ctr">
                  <a:buNone/>
                </a:pPr>
                <a:r>
                  <a:rPr lang="en-US" sz="2400" dirty="0"/>
                  <a:t> </a:t>
                </a:r>
                <a:r>
                  <a:rPr lang="en-US" sz="2400" i="1" dirty="0"/>
                  <a:t>W</a:t>
                </a:r>
                <a:r>
                  <a:rPr lang="en-US" sz="2400" i="1" baseline="-25000" dirty="0"/>
                  <a:t>C→B</a:t>
                </a:r>
                <a:r>
                  <a:rPr lang="en-US" sz="2400" i="1" dirty="0"/>
                  <a:t> = 0</a:t>
                </a:r>
                <a:r>
                  <a:rPr lang="en-US" sz="2400" dirty="0"/>
                  <a:t>. </a:t>
                </a:r>
              </a:p>
              <a:p>
                <a:r>
                  <a:rPr lang="en-US" sz="2400" i="1" dirty="0"/>
                  <a:t>Q</a:t>
                </a:r>
                <a:r>
                  <a:rPr lang="en-US" sz="2400" i="1" baseline="-25000" dirty="0"/>
                  <a:t>C→B </a:t>
                </a:r>
                <a:r>
                  <a:rPr lang="en-US" sz="2400" i="1" dirty="0"/>
                  <a:t>&lt; 0 </a:t>
                </a:r>
                <a:r>
                  <a:rPr lang="en-US" sz="2400" dirty="0"/>
                  <a:t>thanks to the difference in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𝑥</m:t>
                        </m:r>
                      </m:e>
                      <m:sub>
                        <m:r>
                          <a:rPr lang="en-US" sz="2400" b="0" i="1" smtClean="0">
                            <a:latin typeface="Cambria Math" panose="02040503050406030204" pitchFamily="18" charset="0"/>
                          </a:rPr>
                          <m:t>3</m:t>
                        </m:r>
                      </m:sub>
                    </m:sSub>
                    <m:r>
                      <a:rPr lang="en-US" sz="2400" b="0" i="1" smtClean="0">
                        <a:latin typeface="Cambria Math" panose="02040503050406030204" pitchFamily="18" charset="0"/>
                      </a:rPr>
                      <m:t> </m:t>
                    </m:r>
                  </m:oMath>
                </a14:m>
                <a:r>
                  <a:rPr lang="en-US" sz="2400" dirty="0"/>
                  <a:t>at </a:t>
                </a:r>
                <a:r>
                  <a:rPr lang="en-US" sz="2400" i="1" dirty="0"/>
                  <a:t>B</a:t>
                </a:r>
                <a:r>
                  <a:rPr lang="en-US" sz="2400" dirty="0"/>
                  <a:t> and </a:t>
                </a:r>
                <a:r>
                  <a:rPr lang="en-US" sz="2400" i="1" dirty="0"/>
                  <a:t>C</a:t>
                </a:r>
                <a:r>
                  <a:rPr lang="en-US" sz="2400" dirty="0"/>
                  <a:t>.</a:t>
                </a:r>
              </a:p>
              <a:p>
                <a:pPr marL="0" indent="0" algn="ctr">
                  <a:buNone/>
                </a:pPr>
                <a14:m>
                  <m:oMath xmlns:m="http://schemas.openxmlformats.org/officeDocument/2006/math">
                    <m:sSubSup>
                      <m:sSubSupPr>
                        <m:ctrlPr>
                          <a:rPr lang="en-US" sz="2400" b="0" i="1" smtClean="0">
                            <a:latin typeface="Cambria Math" panose="02040503050406030204" pitchFamily="18" charset="0"/>
                          </a:rPr>
                        </m:ctrlPr>
                      </m:sSubSupPr>
                      <m:e>
                        <m:r>
                          <a:rPr lang="en-US" sz="2400" b="0" i="1" smtClean="0">
                            <a:latin typeface="Cambria Math" panose="02040503050406030204" pitchFamily="18" charset="0"/>
                          </a:rPr>
                          <m:t>𝑥</m:t>
                        </m:r>
                      </m:e>
                      <m:sub>
                        <m:r>
                          <a:rPr lang="en-US" sz="2400" b="0" i="1" smtClean="0">
                            <a:latin typeface="Cambria Math" panose="02040503050406030204" pitchFamily="18" charset="0"/>
                          </a:rPr>
                          <m:t>3</m:t>
                        </m:r>
                      </m:sub>
                      <m:sup>
                        <m:r>
                          <a:rPr lang="en-US" sz="2400" b="0" i="1" smtClean="0">
                            <a:latin typeface="Cambria Math" panose="02040503050406030204" pitchFamily="18" charset="0"/>
                          </a:rPr>
                          <m:t>∗</m:t>
                        </m:r>
                      </m:sup>
                    </m:sSubSup>
                    <m:r>
                      <a:rPr lang="en-US" sz="2400" b="0" i="1" smtClean="0">
                        <a:latin typeface="Cambria Math" panose="02040503050406030204" pitchFamily="18" charset="0"/>
                      </a:rPr>
                      <m:t>−</m:t>
                    </m:r>
                    <m:sSubSup>
                      <m:sSubSupPr>
                        <m:ctrlPr>
                          <a:rPr lang="en-US" sz="2400" b="0" i="1" smtClean="0">
                            <a:latin typeface="Cambria Math" panose="02040503050406030204" pitchFamily="18" charset="0"/>
                          </a:rPr>
                        </m:ctrlPr>
                      </m:sSubSupPr>
                      <m:e>
                        <m:r>
                          <a:rPr lang="en-US" sz="2400" b="0" i="1" smtClean="0">
                            <a:latin typeface="Cambria Math" panose="02040503050406030204" pitchFamily="18" charset="0"/>
                          </a:rPr>
                          <m:t>𝑥</m:t>
                        </m:r>
                      </m:e>
                      <m:sub>
                        <m:r>
                          <a:rPr lang="en-US" sz="2400" b="0" i="1" smtClean="0">
                            <a:latin typeface="Cambria Math" panose="02040503050406030204" pitchFamily="18" charset="0"/>
                          </a:rPr>
                          <m:t>3</m:t>
                        </m:r>
                      </m:sub>
                      <m:sup>
                        <m:r>
                          <a:rPr lang="en-US" sz="2400" b="0" i="1" smtClean="0">
                            <a:latin typeface="Cambria Math" panose="02040503050406030204" pitchFamily="18" charset="0"/>
                          </a:rPr>
                          <m:t>∗∗</m:t>
                        </m:r>
                      </m:sup>
                    </m:sSubSup>
                    <m:r>
                      <a:rPr lang="en-US" sz="2400" b="0" i="1" smtClean="0">
                        <a:latin typeface="Cambria Math" panose="02040503050406030204" pitchFamily="18" charset="0"/>
                      </a:rPr>
                      <m:t>&lt;0</m:t>
                    </m:r>
                  </m:oMath>
                </a14:m>
                <a:r>
                  <a:rPr lang="en-US" sz="2400" dirty="0"/>
                  <a:t>; </a:t>
                </a:r>
              </a:p>
              <a:p>
                <a:r>
                  <a:rPr lang="en-US" sz="2400" dirty="0"/>
                  <a:t>The reversible process </a:t>
                </a:r>
                <a:r>
                  <a:rPr lang="en-US" sz="2400" i="1" dirty="0"/>
                  <a:t>B → A </a:t>
                </a:r>
                <a:r>
                  <a:rPr lang="en-US" sz="2400" dirty="0"/>
                  <a:t>is also supposed to be adiabatic, so </a:t>
                </a:r>
                <a:r>
                  <a:rPr lang="en-US" sz="2400" i="1" dirty="0"/>
                  <a:t>Q</a:t>
                </a:r>
                <a:r>
                  <a:rPr lang="en-US" sz="2400" i="1" baseline="-25000" dirty="0"/>
                  <a:t>B→A</a:t>
                </a:r>
                <a:r>
                  <a:rPr lang="en-US" sz="2400" i="1" dirty="0"/>
                  <a:t> = 0</a:t>
                </a:r>
                <a:r>
                  <a:rPr lang="en-US" sz="2400" dirty="0"/>
                  <a:t>. </a:t>
                </a:r>
              </a:p>
            </p:txBody>
          </p:sp>
        </mc:Choice>
        <mc:Fallback xmlns="">
          <p:sp>
            <p:nvSpPr>
              <p:cNvPr id="169987" name="Rectangle 3">
                <a:extLst>
                  <a:ext uri="{FF2B5EF4-FFF2-40B4-BE49-F238E27FC236}">
                    <a16:creationId xmlns:a16="http://schemas.microsoft.com/office/drawing/2014/main" id="{81DBDF49-39BB-AFA0-0676-A56CFBBD7F0D}"/>
                  </a:ext>
                </a:extLst>
              </p:cNvPr>
              <p:cNvSpPr>
                <a:spLocks noGrp="1" noRot="1" noChangeAspect="1" noMove="1" noResize="1" noEditPoints="1" noAdjustHandles="1" noChangeArrowheads="1" noChangeShapeType="1" noTextEdit="1"/>
              </p:cNvSpPr>
              <p:nvPr>
                <p:ph type="body" idx="1"/>
              </p:nvPr>
            </p:nvSpPr>
            <p:spPr>
              <a:xfrm>
                <a:off x="482110" y="4312620"/>
                <a:ext cx="8083485" cy="2125815"/>
              </a:xfrm>
              <a:blipFill>
                <a:blip r:embed="rId3"/>
                <a:stretch>
                  <a:fillRect l="-980" t="-2292" b="-7163"/>
                </a:stretch>
              </a:blipFill>
            </p:spPr>
            <p:txBody>
              <a:bodyPr/>
              <a:lstStyle/>
              <a:p>
                <a:r>
                  <a:rPr lang="en-US">
                    <a:noFill/>
                  </a:rPr>
                  <a:t> </a:t>
                </a:r>
              </a:p>
            </p:txBody>
          </p:sp>
        </mc:Fallback>
      </mc:AlternateContent>
      <p:grpSp>
        <p:nvGrpSpPr>
          <p:cNvPr id="2" name="Group 38">
            <a:extLst>
              <a:ext uri="{FF2B5EF4-FFF2-40B4-BE49-F238E27FC236}">
                <a16:creationId xmlns:a16="http://schemas.microsoft.com/office/drawing/2014/main" id="{34EC6EF6-E67B-8722-3B55-CC251774E8E7}"/>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7BD06F6F-7DDA-F5E0-B533-BF8E16562E24}"/>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A7B57CC7-5496-3AC2-2928-86AFCF2BE21A}"/>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787B4BCE-EA0B-E6AD-A72B-B2C4D2D035FE}"/>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2A0827F6-57C5-9D49-FBE9-209B58D361E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A6D07C67-6AE7-C9BF-2855-960C08F2CE1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070B7EFD-5D45-AD73-23F8-37376D9DB5AE}"/>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6C8672F6-9AE7-9256-C922-FCF4E9B46EE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839730E0-AA14-9E7D-435F-37394F8AFD4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CF802E6B-BD17-A02D-19EA-19026B742471}"/>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2C34C8E5-3681-19E0-826F-71020662AA6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3EC91D02-5B08-B87B-2E9C-9B412015F69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9315BCBF-3636-05B2-5395-73CC910BE308}"/>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FC37A82B-C4A2-5D5B-CCA9-5FD0C76B3AE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CE5E58F4-7A80-FAE3-C821-B65B5B64EA4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C78E8F7F-C14F-C486-ED05-357CEA1AC92C}"/>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728030F0-3A7E-0786-A1CD-EFCECA8A52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4" name="Picture 53">
            <a:extLst>
              <a:ext uri="{FF2B5EF4-FFF2-40B4-BE49-F238E27FC236}">
                <a16:creationId xmlns:a16="http://schemas.microsoft.com/office/drawing/2014/main" id="{065E7788-E556-62CA-DF9E-E0EB899E4A46}"/>
              </a:ext>
            </a:extLst>
          </p:cNvPr>
          <p:cNvPicPr>
            <a:picLocks noChangeAspect="1"/>
          </p:cNvPicPr>
          <p:nvPr/>
        </p:nvPicPr>
        <p:blipFill>
          <a:blip r:embed="rId5"/>
          <a:stretch>
            <a:fillRect/>
          </a:stretch>
        </p:blipFill>
        <p:spPr>
          <a:xfrm>
            <a:off x="3512973" y="1143000"/>
            <a:ext cx="4572000" cy="3550783"/>
          </a:xfrm>
          <a:prstGeom prst="rect">
            <a:avLst/>
          </a:prstGeom>
        </p:spPr>
      </p:pic>
    </p:spTree>
    <p:extLst>
      <p:ext uri="{BB962C8B-B14F-4D97-AF65-F5344CB8AC3E}">
        <p14:creationId xmlns:p14="http://schemas.microsoft.com/office/powerpoint/2010/main" val="1107161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69987">
                                            <p:txEl>
                                              <p:pRg st="0" end="0"/>
                                            </p:txEl>
                                          </p:spTgt>
                                        </p:tgtEl>
                                        <p:attrNameLst>
                                          <p:attrName>style.visibility</p:attrName>
                                        </p:attrNameLst>
                                      </p:cBhvr>
                                      <p:to>
                                        <p:strVal val="visible"/>
                                      </p:to>
                                    </p:set>
                                    <p:animEffect transition="in" filter="box(out)">
                                      <p:cBhvr>
                                        <p:cTn id="7" dur="500"/>
                                        <p:tgtEl>
                                          <p:spTgt spid="16998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69987">
                                            <p:txEl>
                                              <p:pRg st="1" end="1"/>
                                            </p:txEl>
                                          </p:spTgt>
                                        </p:tgtEl>
                                        <p:attrNameLst>
                                          <p:attrName>style.visibility</p:attrName>
                                        </p:attrNameLst>
                                      </p:cBhvr>
                                      <p:to>
                                        <p:strVal val="visible"/>
                                      </p:to>
                                    </p:set>
                                    <p:animEffect transition="in" filter="box(out)">
                                      <p:cBhvr>
                                        <p:cTn id="12" dur="500"/>
                                        <p:tgtEl>
                                          <p:spTgt spid="169987">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69987">
                                            <p:txEl>
                                              <p:pRg st="2" end="2"/>
                                            </p:txEl>
                                          </p:spTgt>
                                        </p:tgtEl>
                                        <p:attrNameLst>
                                          <p:attrName>style.visibility</p:attrName>
                                        </p:attrNameLst>
                                      </p:cBhvr>
                                      <p:to>
                                        <p:strVal val="visible"/>
                                      </p:to>
                                    </p:set>
                                    <p:animEffect transition="in" filter="box(out)">
                                      <p:cBhvr>
                                        <p:cTn id="17" dur="500"/>
                                        <p:tgtEl>
                                          <p:spTgt spid="169987">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69987">
                                            <p:txEl>
                                              <p:pRg st="3" end="3"/>
                                            </p:txEl>
                                          </p:spTgt>
                                        </p:tgtEl>
                                        <p:attrNameLst>
                                          <p:attrName>style.visibility</p:attrName>
                                        </p:attrNameLst>
                                      </p:cBhvr>
                                      <p:to>
                                        <p:strVal val="visible"/>
                                      </p:to>
                                    </p:set>
                                    <p:animEffect transition="in" filter="box(out)">
                                      <p:cBhvr>
                                        <p:cTn id="22" dur="500"/>
                                        <p:tgtEl>
                                          <p:spTgt spid="169987">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7"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BAFD5D9F-0EB5-5B07-3AB4-8B7ADBC9DF81}"/>
            </a:ext>
          </a:extLst>
        </p:cNvPr>
        <p:cNvGrpSpPr/>
        <p:nvPr/>
      </p:nvGrpSpPr>
      <p:grpSpPr>
        <a:xfrm>
          <a:off x="0" y="0"/>
          <a:ext cx="0" cy="0"/>
          <a:chOff x="0" y="0"/>
          <a:chExt cx="0" cy="0"/>
        </a:xfrm>
      </p:grpSpPr>
      <p:sp>
        <p:nvSpPr>
          <p:cNvPr id="15362" name="Rectangle 2">
            <a:extLst>
              <a:ext uri="{FF2B5EF4-FFF2-40B4-BE49-F238E27FC236}">
                <a16:creationId xmlns:a16="http://schemas.microsoft.com/office/drawing/2014/main" id="{FFE2CC78-E8A2-2F46-23AE-E5E1F0CF548B}"/>
              </a:ext>
            </a:extLst>
          </p:cNvPr>
          <p:cNvSpPr>
            <a:spLocks noGrp="1" noChangeArrowheads="1"/>
          </p:cNvSpPr>
          <p:nvPr>
            <p:ph type="title"/>
          </p:nvPr>
        </p:nvSpPr>
        <p:spPr>
          <a:xfrm>
            <a:off x="396875" y="228600"/>
            <a:ext cx="6461125" cy="872363"/>
          </a:xfrm>
        </p:spPr>
        <p:txBody>
          <a:bodyPr/>
          <a:lstStyle/>
          <a:p>
            <a:r>
              <a:rPr lang="en-US" altLang="en-US" sz="2800" dirty="0"/>
              <a:t>Analysis of an Irreversible Process</a:t>
            </a:r>
          </a:p>
        </p:txBody>
      </p:sp>
      <mc:AlternateContent xmlns:mc="http://schemas.openxmlformats.org/markup-compatibility/2006" xmlns:a14="http://schemas.microsoft.com/office/drawing/2010/main">
        <mc:Choice Requires="a14">
          <p:sp>
            <p:nvSpPr>
              <p:cNvPr id="169987" name="Rectangle 3">
                <a:extLst>
                  <a:ext uri="{FF2B5EF4-FFF2-40B4-BE49-F238E27FC236}">
                    <a16:creationId xmlns:a16="http://schemas.microsoft.com/office/drawing/2014/main" id="{F041B2CF-968C-F61C-6B35-00B0D4895564}"/>
                  </a:ext>
                </a:extLst>
              </p:cNvPr>
              <p:cNvSpPr>
                <a:spLocks noGrp="1" noChangeArrowheads="1"/>
              </p:cNvSpPr>
              <p:nvPr>
                <p:ph type="body" idx="1"/>
              </p:nvPr>
            </p:nvSpPr>
            <p:spPr>
              <a:xfrm>
                <a:off x="482110" y="4312620"/>
                <a:ext cx="8083485" cy="2125815"/>
              </a:xfrm>
            </p:spPr>
            <p:txBody>
              <a:bodyPr/>
              <a:lstStyle/>
              <a:p>
                <a:r>
                  <a:rPr lang="en-US" sz="2400" dirty="0"/>
                  <a:t>This closes the cycle </a:t>
                </a:r>
                <a14:m>
                  <m:oMath xmlns:m="http://schemas.openxmlformats.org/officeDocument/2006/math">
                    <m:sSub>
                      <m:sSubPr>
                        <m:ctrlPr>
                          <a:rPr lang="en-US" sz="2400" i="1" smtClean="0">
                            <a:latin typeface="Cambria Math" panose="02040503050406030204" pitchFamily="18" charset="0"/>
                            <a:ea typeface="Cambria Math" panose="02040503050406030204" pitchFamily="18" charset="0"/>
                          </a:rPr>
                        </m:ctrlPr>
                      </m:sSubPr>
                      <m:e>
                        <m:r>
                          <a:rPr lang="en-US" sz="2400" i="1" smtClean="0">
                            <a:latin typeface="Cambria Math" panose="02040503050406030204" pitchFamily="18" charset="0"/>
                            <a:ea typeface="Cambria Math" panose="02040503050406030204" pitchFamily="18" charset="0"/>
                          </a:rPr>
                          <m:t>𝒫</m:t>
                        </m:r>
                      </m:e>
                      <m:sub>
                        <m:r>
                          <a:rPr lang="en-US" sz="2400" b="0" i="1" smtClean="0">
                            <a:latin typeface="Cambria Math" panose="02040503050406030204" pitchFamily="18" charset="0"/>
                          </a:rPr>
                          <m:t>2</m:t>
                        </m:r>
                      </m:sub>
                    </m:sSub>
                  </m:oMath>
                </a14:m>
                <a:r>
                  <a:rPr lang="en-US" sz="2400" dirty="0"/>
                  <a:t>. </a:t>
                </a:r>
              </a:p>
              <a:p>
                <a:r>
                  <a:rPr lang="en-US" sz="2400" dirty="0"/>
                  <a:t>Note that due to the irreversibility of </a:t>
                </a:r>
                <a14:m>
                  <m:oMath xmlns:m="http://schemas.openxmlformats.org/officeDocument/2006/math">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𝒫</m:t>
                        </m:r>
                      </m:e>
                      <m:sub>
                        <m:r>
                          <a:rPr lang="en-US" sz="2400" i="1">
                            <a:latin typeface="Cambria Math" panose="02040503050406030204" pitchFamily="18" charset="0"/>
                          </a:rPr>
                          <m:t>1</m:t>
                        </m:r>
                      </m:sub>
                    </m:sSub>
                    <m:r>
                      <a:rPr lang="en-US" sz="2400" i="1">
                        <a:latin typeface="Cambria Math" panose="02040503050406030204" pitchFamily="18" charset="0"/>
                      </a:rPr>
                      <m:t> </m:t>
                    </m:r>
                  </m:oMath>
                </a14:m>
                <a:r>
                  <a:rPr lang="en-US" sz="2400" dirty="0"/>
                  <a:t>can only be traversed in the direction </a:t>
                </a:r>
                <a:r>
                  <a:rPr lang="en-US" sz="2400" i="1" dirty="0"/>
                  <a:t>A→C→B→A</a:t>
                </a:r>
                <a:r>
                  <a:rPr lang="en-US" sz="2400" dirty="0"/>
                  <a:t>.</a:t>
                </a:r>
              </a:p>
            </p:txBody>
          </p:sp>
        </mc:Choice>
        <mc:Fallback xmlns="">
          <p:sp>
            <p:nvSpPr>
              <p:cNvPr id="169987" name="Rectangle 3">
                <a:extLst>
                  <a:ext uri="{FF2B5EF4-FFF2-40B4-BE49-F238E27FC236}">
                    <a16:creationId xmlns:a16="http://schemas.microsoft.com/office/drawing/2014/main" id="{F041B2CF-968C-F61C-6B35-00B0D4895564}"/>
                  </a:ext>
                </a:extLst>
              </p:cNvPr>
              <p:cNvSpPr>
                <a:spLocks noGrp="1" noRot="1" noChangeAspect="1" noMove="1" noResize="1" noEditPoints="1" noAdjustHandles="1" noChangeArrowheads="1" noChangeShapeType="1" noTextEdit="1"/>
              </p:cNvSpPr>
              <p:nvPr>
                <p:ph type="body" idx="1"/>
              </p:nvPr>
            </p:nvSpPr>
            <p:spPr>
              <a:xfrm>
                <a:off x="482110" y="4312620"/>
                <a:ext cx="8083485" cy="2125815"/>
              </a:xfrm>
              <a:blipFill>
                <a:blip r:embed="rId3"/>
                <a:stretch>
                  <a:fillRect l="-980" t="-2292" r="-1735"/>
                </a:stretch>
              </a:blipFill>
            </p:spPr>
            <p:txBody>
              <a:bodyPr/>
              <a:lstStyle/>
              <a:p>
                <a:r>
                  <a:rPr lang="en-US">
                    <a:noFill/>
                  </a:rPr>
                  <a:t> </a:t>
                </a:r>
              </a:p>
            </p:txBody>
          </p:sp>
        </mc:Fallback>
      </mc:AlternateContent>
      <p:grpSp>
        <p:nvGrpSpPr>
          <p:cNvPr id="2" name="Group 38">
            <a:extLst>
              <a:ext uri="{FF2B5EF4-FFF2-40B4-BE49-F238E27FC236}">
                <a16:creationId xmlns:a16="http://schemas.microsoft.com/office/drawing/2014/main" id="{4D705B88-D1CE-2D94-BF6A-0FD07559C7AC}"/>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838BFE77-D596-6F13-6D3F-6C49E299535D}"/>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7CE1F8A2-7604-1E89-02E3-B09F47C9DF82}"/>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9E9DC6DE-7DB5-2944-9872-24A708AEF69A}"/>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1004BCF5-8631-6681-A14F-6B31693F0B9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BA5A394E-4FB5-C846-1568-36115F7C7DD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FA5B08E1-4FDD-7365-8FD2-6EE0C48828EB}"/>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5C94A6DE-35E4-24E0-EA77-E31859D3FBE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1BDA0A5F-8BCD-FB9F-3FD0-CA1D28C85F6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30744E1D-3A67-68EE-FC93-1EFCA7353780}"/>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A98FB5E3-FD1D-3035-2E6F-6E0F281CC3E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6967D8E4-2FFC-716F-8F40-51182064004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2C508624-658E-D46D-486F-57D3F7B0AED7}"/>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CCCD54AE-12D6-5D32-43D9-DEB6A18A90B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7C4DF968-2F3A-C2D6-2DA2-957D990654D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682CE43C-A39F-66E5-1B40-41ABAC3CCFA3}"/>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0635D9C4-AEAE-745A-701F-2806DBC32F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 name="Picture 21">
            <a:extLst>
              <a:ext uri="{FF2B5EF4-FFF2-40B4-BE49-F238E27FC236}">
                <a16:creationId xmlns:a16="http://schemas.microsoft.com/office/drawing/2014/main" id="{8F5342C8-72C8-8657-93B2-3BCD6F1C7BC3}"/>
              </a:ext>
            </a:extLst>
          </p:cNvPr>
          <p:cNvPicPr>
            <a:picLocks noChangeAspect="1"/>
          </p:cNvPicPr>
          <p:nvPr/>
        </p:nvPicPr>
        <p:blipFill>
          <a:blip r:embed="rId5"/>
          <a:stretch>
            <a:fillRect/>
          </a:stretch>
        </p:blipFill>
        <p:spPr>
          <a:xfrm>
            <a:off x="2143519" y="1105543"/>
            <a:ext cx="4286676" cy="3329190"/>
          </a:xfrm>
          <a:prstGeom prst="rect">
            <a:avLst/>
          </a:prstGeom>
        </p:spPr>
      </p:pic>
    </p:spTree>
    <p:extLst>
      <p:ext uri="{BB962C8B-B14F-4D97-AF65-F5344CB8AC3E}">
        <p14:creationId xmlns:p14="http://schemas.microsoft.com/office/powerpoint/2010/main" val="1342862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69987">
                                            <p:txEl>
                                              <p:pRg st="0" end="0"/>
                                            </p:txEl>
                                          </p:spTgt>
                                        </p:tgtEl>
                                        <p:attrNameLst>
                                          <p:attrName>style.visibility</p:attrName>
                                        </p:attrNameLst>
                                      </p:cBhvr>
                                      <p:to>
                                        <p:strVal val="visible"/>
                                      </p:to>
                                    </p:set>
                                    <p:animEffect transition="in" filter="box(out)">
                                      <p:cBhvr>
                                        <p:cTn id="7" dur="500"/>
                                        <p:tgtEl>
                                          <p:spTgt spid="16998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69987">
                                            <p:txEl>
                                              <p:pRg st="1" end="1"/>
                                            </p:txEl>
                                          </p:spTgt>
                                        </p:tgtEl>
                                        <p:attrNameLst>
                                          <p:attrName>style.visibility</p:attrName>
                                        </p:attrNameLst>
                                      </p:cBhvr>
                                      <p:to>
                                        <p:strVal val="visible"/>
                                      </p:to>
                                    </p:set>
                                    <p:animEffect transition="in" filter="box(out)">
                                      <p:cBhvr>
                                        <p:cTn id="12" dur="500"/>
                                        <p:tgtEl>
                                          <p:spTgt spid="169987">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7"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CE70C7F9-953D-0581-45EB-F8E279CF6AF9}"/>
            </a:ext>
          </a:extLst>
        </p:cNvPr>
        <p:cNvGrpSpPr/>
        <p:nvPr/>
      </p:nvGrpSpPr>
      <p:grpSpPr>
        <a:xfrm>
          <a:off x="0" y="0"/>
          <a:ext cx="0" cy="0"/>
          <a:chOff x="0" y="0"/>
          <a:chExt cx="0" cy="0"/>
        </a:xfrm>
      </p:grpSpPr>
      <p:sp>
        <p:nvSpPr>
          <p:cNvPr id="15362" name="Rectangle 2">
            <a:extLst>
              <a:ext uri="{FF2B5EF4-FFF2-40B4-BE49-F238E27FC236}">
                <a16:creationId xmlns:a16="http://schemas.microsoft.com/office/drawing/2014/main" id="{E686EACA-9F14-1E63-EE85-D145AFC80F2B}"/>
              </a:ext>
            </a:extLst>
          </p:cNvPr>
          <p:cNvSpPr>
            <a:spLocks noGrp="1" noChangeArrowheads="1"/>
          </p:cNvSpPr>
          <p:nvPr>
            <p:ph type="title"/>
          </p:nvPr>
        </p:nvSpPr>
        <p:spPr>
          <a:xfrm>
            <a:off x="396875" y="228600"/>
            <a:ext cx="6461125" cy="872363"/>
          </a:xfrm>
        </p:spPr>
        <p:txBody>
          <a:bodyPr/>
          <a:lstStyle/>
          <a:p>
            <a:r>
              <a:rPr lang="en-US" altLang="en-US" sz="2800" dirty="0"/>
              <a:t>Analysis of an Irreversible Process</a:t>
            </a:r>
          </a:p>
        </p:txBody>
      </p:sp>
      <mc:AlternateContent xmlns:mc="http://schemas.openxmlformats.org/markup-compatibility/2006" xmlns:a14="http://schemas.microsoft.com/office/drawing/2010/main">
        <mc:Choice Requires="a14">
          <p:sp>
            <p:nvSpPr>
              <p:cNvPr id="169987" name="Rectangle 3">
                <a:extLst>
                  <a:ext uri="{FF2B5EF4-FFF2-40B4-BE49-F238E27FC236}">
                    <a16:creationId xmlns:a16="http://schemas.microsoft.com/office/drawing/2014/main" id="{F107481B-63C2-F6B5-122C-832017B5A8F5}"/>
                  </a:ext>
                </a:extLst>
              </p:cNvPr>
              <p:cNvSpPr>
                <a:spLocks noGrp="1" noChangeArrowheads="1"/>
              </p:cNvSpPr>
              <p:nvPr>
                <p:ph type="body" idx="1"/>
              </p:nvPr>
            </p:nvSpPr>
            <p:spPr>
              <a:xfrm>
                <a:off x="396875" y="3810276"/>
                <a:ext cx="8442325" cy="2869162"/>
              </a:xfrm>
            </p:spPr>
            <p:txBody>
              <a:bodyPr/>
              <a:lstStyle/>
              <a:p>
                <a:r>
                  <a:rPr lang="en-US" sz="2400" dirty="0"/>
                  <a:t>Suppose that both irreversible cycles </a:t>
                </a:r>
                <a14:m>
                  <m:oMath xmlns:m="http://schemas.openxmlformats.org/officeDocument/2006/math">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𝒫</m:t>
                        </m:r>
                      </m:e>
                      <m:sub>
                        <m:r>
                          <a:rPr lang="en-US" sz="2400" i="1">
                            <a:latin typeface="Cambria Math" panose="02040503050406030204" pitchFamily="18" charset="0"/>
                          </a:rPr>
                          <m:t>1</m:t>
                        </m:r>
                      </m:sub>
                    </m:sSub>
                    <m:r>
                      <a:rPr lang="en-US" sz="2400" i="1">
                        <a:latin typeface="Cambria Math" panose="02040503050406030204" pitchFamily="18" charset="0"/>
                      </a:rPr>
                      <m:t> &amp; </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𝒫</m:t>
                        </m:r>
                      </m:e>
                      <m:sub>
                        <m:r>
                          <a:rPr lang="en-US" sz="2400" i="1">
                            <a:latin typeface="Cambria Math" panose="02040503050406030204" pitchFamily="18" charset="0"/>
                          </a:rPr>
                          <m:t>2</m:t>
                        </m:r>
                      </m:sub>
                    </m:sSub>
                  </m:oMath>
                </a14:m>
                <a:r>
                  <a:rPr lang="en-US" sz="2400" dirty="0"/>
                  <a:t> are simultaneously possible, i.e., both cycles can be performed. </a:t>
                </a:r>
              </a:p>
              <a:p>
                <a:r>
                  <a:rPr lang="en-US" sz="2400" dirty="0"/>
                  <a:t>It turns out that if this is the case, then (AC) is false. </a:t>
                </a:r>
              </a:p>
              <a:p>
                <a:r>
                  <a:rPr lang="en-US" sz="2400" dirty="0"/>
                  <a:t>In effect, again, we approximate B to C in an arbitrary way.</a:t>
                </a:r>
              </a:p>
              <a:p>
                <a:r>
                  <a:rPr lang="en-US" sz="2400" dirty="0"/>
                  <a:t>As it was assumed that </a:t>
                </a:r>
                <a14:m>
                  <m:oMath xmlns:m="http://schemas.openxmlformats.org/officeDocument/2006/math">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𝒫</m:t>
                        </m:r>
                      </m:e>
                      <m:sub>
                        <m:r>
                          <a:rPr lang="en-US" sz="2400" i="1">
                            <a:latin typeface="Cambria Math" panose="02040503050406030204" pitchFamily="18" charset="0"/>
                          </a:rPr>
                          <m:t>1</m:t>
                        </m:r>
                      </m:sub>
                    </m:sSub>
                    <m:r>
                      <a:rPr lang="en-US" sz="2400" i="1">
                        <a:latin typeface="Cambria Math" panose="02040503050406030204" pitchFamily="18" charset="0"/>
                      </a:rPr>
                      <m:t> &amp; </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𝒫</m:t>
                        </m:r>
                      </m:e>
                      <m:sub>
                        <m:r>
                          <a:rPr lang="en-US" sz="2400" i="1">
                            <a:latin typeface="Cambria Math" panose="02040503050406030204" pitchFamily="18" charset="0"/>
                          </a:rPr>
                          <m:t>2</m:t>
                        </m:r>
                      </m:sub>
                    </m:sSub>
                  </m:oMath>
                </a14:m>
                <a:r>
                  <a:rPr lang="en-US" sz="2400" dirty="0"/>
                  <a:t> to be simultaneously possible, then as a consequence both irreversible processes </a:t>
                </a:r>
                <a:r>
                  <a:rPr lang="en-US" sz="2400" i="1" dirty="0"/>
                  <a:t>A →B</a:t>
                </a:r>
                <a:r>
                  <a:rPr lang="en-US" sz="2400" dirty="0"/>
                  <a:t> and </a:t>
                </a:r>
                <a:r>
                  <a:rPr lang="en-US" sz="2400" i="1" dirty="0"/>
                  <a:t>A→C</a:t>
                </a:r>
                <a:r>
                  <a:rPr lang="en-US" sz="2400" dirty="0"/>
                  <a:t> are also possible. </a:t>
                </a:r>
              </a:p>
            </p:txBody>
          </p:sp>
        </mc:Choice>
        <mc:Fallback xmlns="">
          <p:sp>
            <p:nvSpPr>
              <p:cNvPr id="169987" name="Rectangle 3">
                <a:extLst>
                  <a:ext uri="{FF2B5EF4-FFF2-40B4-BE49-F238E27FC236}">
                    <a16:creationId xmlns:a16="http://schemas.microsoft.com/office/drawing/2014/main" id="{F107481B-63C2-F6B5-122C-832017B5A8F5}"/>
                  </a:ext>
                </a:extLst>
              </p:cNvPr>
              <p:cNvSpPr>
                <a:spLocks noGrp="1" noRot="1" noChangeAspect="1" noMove="1" noResize="1" noEditPoints="1" noAdjustHandles="1" noChangeArrowheads="1" noChangeShapeType="1" noTextEdit="1"/>
              </p:cNvSpPr>
              <p:nvPr>
                <p:ph type="body" idx="1"/>
              </p:nvPr>
            </p:nvSpPr>
            <p:spPr>
              <a:xfrm>
                <a:off x="396875" y="3810276"/>
                <a:ext cx="8442325" cy="2869162"/>
              </a:xfrm>
              <a:blipFill>
                <a:blip r:embed="rId3"/>
                <a:stretch>
                  <a:fillRect l="-939" t="-1699" b="-4883"/>
                </a:stretch>
              </a:blipFill>
            </p:spPr>
            <p:txBody>
              <a:bodyPr/>
              <a:lstStyle/>
              <a:p>
                <a:r>
                  <a:rPr lang="en-US">
                    <a:noFill/>
                  </a:rPr>
                  <a:t> </a:t>
                </a:r>
              </a:p>
            </p:txBody>
          </p:sp>
        </mc:Fallback>
      </mc:AlternateContent>
      <p:grpSp>
        <p:nvGrpSpPr>
          <p:cNvPr id="2" name="Group 38">
            <a:extLst>
              <a:ext uri="{FF2B5EF4-FFF2-40B4-BE49-F238E27FC236}">
                <a16:creationId xmlns:a16="http://schemas.microsoft.com/office/drawing/2014/main" id="{4651CB38-A97C-C10F-34B2-5570B63B3BBC}"/>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4FA39304-A4F2-9346-EDD4-B91B8BE3EB7A}"/>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14FC4E3C-2944-2BB4-2122-BC25663B4B8E}"/>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9B4C1D55-8C38-D3FC-9281-C427088DBA33}"/>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59F8DBD7-416D-23E7-2DB9-E6EABAD9FE8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9BFABDA5-507E-81C1-36D7-38EB8E9A5BD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43C5A217-977D-EF8E-573F-6718FFD7CC3E}"/>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94D08BB3-5977-B006-5CC4-D1F7555CA06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C3E9177A-6F8A-5750-BEFC-D675AF7F4E3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CF8337F4-E7A0-E073-7ED9-9316B7E213F9}"/>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D5ACF753-2DDF-9443-A88D-95FDCF80487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BDBBDD6E-D910-6B20-5FD2-842A583C5B0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576E0788-B3B7-D734-A8C3-1DAD80DCD5EB}"/>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22E59133-59D0-485C-3498-16177EEC2C2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D194DC2B-498F-FBC7-DB00-FAC81895C22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BD7440BA-BA88-1035-BD37-6901AF58764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0931C70F-12CD-2F83-8E35-6A008081A8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0" name="Picture 19">
            <a:extLst>
              <a:ext uri="{FF2B5EF4-FFF2-40B4-BE49-F238E27FC236}">
                <a16:creationId xmlns:a16="http://schemas.microsoft.com/office/drawing/2014/main" id="{04EE05D5-AB7D-ED31-6997-A9EB925911A4}"/>
              </a:ext>
            </a:extLst>
          </p:cNvPr>
          <p:cNvPicPr>
            <a:picLocks noChangeAspect="1"/>
          </p:cNvPicPr>
          <p:nvPr/>
        </p:nvPicPr>
        <p:blipFill>
          <a:blip r:embed="rId5"/>
          <a:stretch>
            <a:fillRect/>
          </a:stretch>
        </p:blipFill>
        <p:spPr>
          <a:xfrm>
            <a:off x="4585494" y="1219013"/>
            <a:ext cx="3393173" cy="2385613"/>
          </a:xfrm>
          <a:prstGeom prst="rect">
            <a:avLst/>
          </a:prstGeom>
        </p:spPr>
      </p:pic>
      <p:pic>
        <p:nvPicPr>
          <p:cNvPr id="22" name="Picture 21">
            <a:extLst>
              <a:ext uri="{FF2B5EF4-FFF2-40B4-BE49-F238E27FC236}">
                <a16:creationId xmlns:a16="http://schemas.microsoft.com/office/drawing/2014/main" id="{EA8BBF2C-EF35-41ED-81CA-219E2563022D}"/>
              </a:ext>
            </a:extLst>
          </p:cNvPr>
          <p:cNvPicPr>
            <a:picLocks noChangeAspect="1"/>
          </p:cNvPicPr>
          <p:nvPr/>
        </p:nvPicPr>
        <p:blipFill>
          <a:blip r:embed="rId6"/>
          <a:stretch>
            <a:fillRect/>
          </a:stretch>
        </p:blipFill>
        <p:spPr>
          <a:xfrm>
            <a:off x="578812" y="1195787"/>
            <a:ext cx="3298456" cy="2561702"/>
          </a:xfrm>
          <a:prstGeom prst="rect">
            <a:avLst/>
          </a:prstGeom>
        </p:spPr>
      </p:pic>
    </p:spTree>
    <p:extLst>
      <p:ext uri="{BB962C8B-B14F-4D97-AF65-F5344CB8AC3E}">
        <p14:creationId xmlns:p14="http://schemas.microsoft.com/office/powerpoint/2010/main" val="3678245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69987">
                                            <p:txEl>
                                              <p:pRg st="0" end="0"/>
                                            </p:txEl>
                                          </p:spTgt>
                                        </p:tgtEl>
                                        <p:attrNameLst>
                                          <p:attrName>style.visibility</p:attrName>
                                        </p:attrNameLst>
                                      </p:cBhvr>
                                      <p:to>
                                        <p:strVal val="visible"/>
                                      </p:to>
                                    </p:set>
                                    <p:animEffect transition="in" filter="box(out)">
                                      <p:cBhvr>
                                        <p:cTn id="7" dur="500"/>
                                        <p:tgtEl>
                                          <p:spTgt spid="16998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69987">
                                            <p:txEl>
                                              <p:pRg st="1" end="1"/>
                                            </p:txEl>
                                          </p:spTgt>
                                        </p:tgtEl>
                                        <p:attrNameLst>
                                          <p:attrName>style.visibility</p:attrName>
                                        </p:attrNameLst>
                                      </p:cBhvr>
                                      <p:to>
                                        <p:strVal val="visible"/>
                                      </p:to>
                                    </p:set>
                                    <p:animEffect transition="in" filter="box(out)">
                                      <p:cBhvr>
                                        <p:cTn id="12" dur="500"/>
                                        <p:tgtEl>
                                          <p:spTgt spid="169987">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69987">
                                            <p:txEl>
                                              <p:pRg st="2" end="2"/>
                                            </p:txEl>
                                          </p:spTgt>
                                        </p:tgtEl>
                                        <p:attrNameLst>
                                          <p:attrName>style.visibility</p:attrName>
                                        </p:attrNameLst>
                                      </p:cBhvr>
                                      <p:to>
                                        <p:strVal val="visible"/>
                                      </p:to>
                                    </p:set>
                                    <p:animEffect transition="in" filter="box(out)">
                                      <p:cBhvr>
                                        <p:cTn id="17" dur="500"/>
                                        <p:tgtEl>
                                          <p:spTgt spid="169987">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69987">
                                            <p:txEl>
                                              <p:pRg st="3" end="3"/>
                                            </p:txEl>
                                          </p:spTgt>
                                        </p:tgtEl>
                                        <p:attrNameLst>
                                          <p:attrName>style.visibility</p:attrName>
                                        </p:attrNameLst>
                                      </p:cBhvr>
                                      <p:to>
                                        <p:strVal val="visible"/>
                                      </p:to>
                                    </p:set>
                                    <p:animEffect transition="in" filter="box(out)">
                                      <p:cBhvr>
                                        <p:cTn id="22" dur="500"/>
                                        <p:tgtEl>
                                          <p:spTgt spid="169987">
                                            <p:txEl>
                                              <p:pRg st="3" end="3"/>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7"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C41DA086-759D-D6FC-E8F2-BF5639A271C5}"/>
            </a:ext>
          </a:extLst>
        </p:cNvPr>
        <p:cNvGrpSpPr/>
        <p:nvPr/>
      </p:nvGrpSpPr>
      <p:grpSpPr>
        <a:xfrm>
          <a:off x="0" y="0"/>
          <a:ext cx="0" cy="0"/>
          <a:chOff x="0" y="0"/>
          <a:chExt cx="0" cy="0"/>
        </a:xfrm>
      </p:grpSpPr>
      <p:sp>
        <p:nvSpPr>
          <p:cNvPr id="15362" name="Rectangle 2">
            <a:extLst>
              <a:ext uri="{FF2B5EF4-FFF2-40B4-BE49-F238E27FC236}">
                <a16:creationId xmlns:a16="http://schemas.microsoft.com/office/drawing/2014/main" id="{54B3774C-77F2-0200-DEB3-3F0F2838FC7D}"/>
              </a:ext>
            </a:extLst>
          </p:cNvPr>
          <p:cNvSpPr>
            <a:spLocks noGrp="1" noChangeArrowheads="1"/>
          </p:cNvSpPr>
          <p:nvPr>
            <p:ph type="title"/>
          </p:nvPr>
        </p:nvSpPr>
        <p:spPr>
          <a:xfrm>
            <a:off x="396875" y="228600"/>
            <a:ext cx="6461125" cy="872363"/>
          </a:xfrm>
        </p:spPr>
        <p:txBody>
          <a:bodyPr/>
          <a:lstStyle/>
          <a:p>
            <a:r>
              <a:rPr lang="en-US" altLang="en-US" sz="2800" dirty="0"/>
              <a:t>Analysis of an Irreversible Process</a:t>
            </a:r>
          </a:p>
        </p:txBody>
      </p:sp>
      <p:sp>
        <p:nvSpPr>
          <p:cNvPr id="169987" name="Rectangle 3">
            <a:extLst>
              <a:ext uri="{FF2B5EF4-FFF2-40B4-BE49-F238E27FC236}">
                <a16:creationId xmlns:a16="http://schemas.microsoft.com/office/drawing/2014/main" id="{06EF90D4-3EE7-D9C9-9E11-CF49974FBC5B}"/>
              </a:ext>
            </a:extLst>
          </p:cNvPr>
          <p:cNvSpPr>
            <a:spLocks noGrp="1" noChangeArrowheads="1"/>
          </p:cNvSpPr>
          <p:nvPr>
            <p:ph type="body" idx="1"/>
          </p:nvPr>
        </p:nvSpPr>
        <p:spPr>
          <a:xfrm>
            <a:off x="388274" y="4091658"/>
            <a:ext cx="8518525" cy="2385613"/>
          </a:xfrm>
        </p:spPr>
        <p:txBody>
          <a:bodyPr/>
          <a:lstStyle/>
          <a:p>
            <a:r>
              <a:rPr lang="en-US" sz="2400" dirty="0"/>
              <a:t>Then, if </a:t>
            </a:r>
            <a:r>
              <a:rPr lang="en-US" sz="2400" i="1" dirty="0"/>
              <a:t>C</a:t>
            </a:r>
            <a:r>
              <a:rPr lang="en-US" sz="2400" dirty="0"/>
              <a:t> is approximated arbitrarily from </a:t>
            </a:r>
            <a:r>
              <a:rPr lang="en-US" sz="2400" i="1" dirty="0"/>
              <a:t>B</a:t>
            </a:r>
            <a:r>
              <a:rPr lang="en-US" sz="2400" dirty="0"/>
              <a:t>, and from </a:t>
            </a:r>
            <a:r>
              <a:rPr lang="en-US" sz="2400" i="1" dirty="0"/>
              <a:t>A</a:t>
            </a:r>
            <a:r>
              <a:rPr lang="en-US" sz="2400" dirty="0"/>
              <a:t> one can reach both </a:t>
            </a:r>
            <a:r>
              <a:rPr lang="en-US" sz="2400" i="1" dirty="0"/>
              <a:t>B</a:t>
            </a:r>
            <a:r>
              <a:rPr lang="en-US" sz="2400" dirty="0"/>
              <a:t> and  </a:t>
            </a:r>
            <a:r>
              <a:rPr lang="en-US" sz="2400" i="1" dirty="0"/>
              <a:t>C</a:t>
            </a:r>
            <a:r>
              <a:rPr lang="en-US" sz="2400" dirty="0"/>
              <a:t> by irreversible adiabatic </a:t>
            </a:r>
            <a:r>
              <a:rPr lang="en-US" sz="2400" dirty="0" err="1"/>
              <a:t>processe</a:t>
            </a:r>
            <a:r>
              <a:rPr lang="en-US" sz="2400" dirty="0"/>
              <a:t>.</a:t>
            </a:r>
          </a:p>
          <a:p>
            <a:r>
              <a:rPr lang="en-US" sz="2400" dirty="0"/>
              <a:t>Therefore, from </a:t>
            </a:r>
            <a:r>
              <a:rPr lang="en-US" sz="2400" i="1" dirty="0"/>
              <a:t>A</a:t>
            </a:r>
            <a:r>
              <a:rPr lang="en-US" sz="2400" dirty="0"/>
              <a:t> all states on the same line </a:t>
            </a:r>
            <a:r>
              <a:rPr lang="en-US" sz="2400" i="1" dirty="0"/>
              <a:t>x</a:t>
            </a:r>
            <a:r>
              <a:rPr lang="en-US" sz="2400" i="1" baseline="-25000" dirty="0"/>
              <a:t>1</a:t>
            </a:r>
            <a:r>
              <a:rPr lang="en-US" sz="2400" i="1" baseline="30000" dirty="0"/>
              <a:t>∗</a:t>
            </a:r>
            <a:r>
              <a:rPr lang="en-US" sz="2400" i="1" dirty="0"/>
              <a:t>--x</a:t>
            </a:r>
            <a:r>
              <a:rPr lang="en-US" sz="2400" i="1" baseline="-25000" dirty="0"/>
              <a:t>2</a:t>
            </a:r>
            <a:r>
              <a:rPr lang="en-US" sz="2400" i="1" baseline="30000" dirty="0"/>
              <a:t>∗ </a:t>
            </a:r>
            <a:r>
              <a:rPr lang="en-US" sz="2400" i="1" dirty="0"/>
              <a:t>  </a:t>
            </a:r>
            <a:r>
              <a:rPr lang="en-US" sz="2400" dirty="0"/>
              <a:t>as </a:t>
            </a:r>
            <a:r>
              <a:rPr lang="en-US" sz="2400" i="1" dirty="0"/>
              <a:t>B</a:t>
            </a:r>
            <a:r>
              <a:rPr lang="en-US" sz="2400" dirty="0"/>
              <a:t> and </a:t>
            </a:r>
            <a:r>
              <a:rPr lang="en-US" sz="2400" i="1" dirty="0"/>
              <a:t>C</a:t>
            </a:r>
            <a:r>
              <a:rPr lang="en-US" sz="2400" dirty="0"/>
              <a:t> can be reached by irreversible adiabatic processes. </a:t>
            </a:r>
          </a:p>
          <a:p>
            <a:r>
              <a:rPr lang="en-US" sz="2400" dirty="0"/>
              <a:t>Also approximate that the line </a:t>
            </a:r>
            <a:r>
              <a:rPr lang="en-US" sz="2400" i="1" dirty="0"/>
              <a:t>x</a:t>
            </a:r>
            <a:r>
              <a:rPr lang="en-US" sz="2400" i="1" baseline="-25000" dirty="0"/>
              <a:t>1</a:t>
            </a:r>
            <a:r>
              <a:rPr lang="en-US" sz="2400" i="1" baseline="30000" dirty="0"/>
              <a:t>∗</a:t>
            </a:r>
            <a:r>
              <a:rPr lang="en-US" sz="2400" i="1" dirty="0"/>
              <a:t>--x</a:t>
            </a:r>
            <a:r>
              <a:rPr lang="en-US" sz="2400" i="1" baseline="-25000" dirty="0"/>
              <a:t>2</a:t>
            </a:r>
            <a:r>
              <a:rPr lang="en-US" sz="2400" i="1" baseline="30000" dirty="0"/>
              <a:t>∗ </a:t>
            </a:r>
            <a:r>
              <a:rPr lang="en-US" sz="2400" dirty="0"/>
              <a:t>arbitrarily close to </a:t>
            </a:r>
            <a:r>
              <a:rPr lang="en-US" sz="2400" i="1" dirty="0"/>
              <a:t>A</a:t>
            </a:r>
            <a:r>
              <a:rPr lang="en-US" sz="2400" dirty="0"/>
              <a:t>. </a:t>
            </a:r>
          </a:p>
          <a:p>
            <a:endParaRPr lang="en-US" sz="2400" dirty="0"/>
          </a:p>
        </p:txBody>
      </p:sp>
      <p:grpSp>
        <p:nvGrpSpPr>
          <p:cNvPr id="2" name="Group 38">
            <a:extLst>
              <a:ext uri="{FF2B5EF4-FFF2-40B4-BE49-F238E27FC236}">
                <a16:creationId xmlns:a16="http://schemas.microsoft.com/office/drawing/2014/main" id="{7209DDE4-08B9-B88A-4B98-41EC40C44711}"/>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3AAEAC2B-C994-265B-9B7B-765E1F481C9B}"/>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6C2ECE12-641F-26D5-3E90-5CED65ACB148}"/>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75C47865-2B48-DFAD-D6FC-624D335DA5C8}"/>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2D6884F0-286D-9EF0-2DF1-A8B617871E1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FE65E2ED-CDD9-A2E4-090B-BE594A868AA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B2105C5B-CADA-8D3F-BA4F-3ECCD7EBBA0C}"/>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4F09C4C2-C76C-20E3-BE6B-9F8CDA48B41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90ED3CAD-CF4A-A5B8-D3E6-0BCBABE7E53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9DB22FCA-9930-1ED6-1F2B-88EE4B76A26C}"/>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66B8CF40-E731-C867-8139-8A2CCD8A9F1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A7593CE9-4EAA-35C0-DA26-7ABF411EAAE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8758DA4C-746F-6C9C-E456-E8C8B74103F5}"/>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C00F475B-B496-2116-5600-2DEE6C72D35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BDD6FF41-9E73-A66A-6DD2-7D56E497A083}"/>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7E59A0E9-7B46-1358-EE42-14ECC152C67E}"/>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CBC3FADC-BEF4-D5C3-D481-FC02C02843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0" name="Picture 19">
            <a:extLst>
              <a:ext uri="{FF2B5EF4-FFF2-40B4-BE49-F238E27FC236}">
                <a16:creationId xmlns:a16="http://schemas.microsoft.com/office/drawing/2014/main" id="{E7DA97E6-4AF3-D31B-B756-5ADB1A00FD72}"/>
              </a:ext>
            </a:extLst>
          </p:cNvPr>
          <p:cNvPicPr>
            <a:picLocks noChangeAspect="1"/>
          </p:cNvPicPr>
          <p:nvPr/>
        </p:nvPicPr>
        <p:blipFill>
          <a:blip r:embed="rId4"/>
          <a:stretch>
            <a:fillRect/>
          </a:stretch>
        </p:blipFill>
        <p:spPr>
          <a:xfrm>
            <a:off x="4572000" y="1280875"/>
            <a:ext cx="3393173" cy="2385613"/>
          </a:xfrm>
          <a:prstGeom prst="rect">
            <a:avLst/>
          </a:prstGeom>
        </p:spPr>
      </p:pic>
      <p:pic>
        <p:nvPicPr>
          <p:cNvPr id="22" name="Picture 21">
            <a:extLst>
              <a:ext uri="{FF2B5EF4-FFF2-40B4-BE49-F238E27FC236}">
                <a16:creationId xmlns:a16="http://schemas.microsoft.com/office/drawing/2014/main" id="{48349CF8-9E83-98C4-AA0D-51CE4BA57FA8}"/>
              </a:ext>
            </a:extLst>
          </p:cNvPr>
          <p:cNvPicPr>
            <a:picLocks noChangeAspect="1"/>
          </p:cNvPicPr>
          <p:nvPr/>
        </p:nvPicPr>
        <p:blipFill>
          <a:blip r:embed="rId5"/>
          <a:stretch>
            <a:fillRect/>
          </a:stretch>
        </p:blipFill>
        <p:spPr>
          <a:xfrm>
            <a:off x="578812" y="1195787"/>
            <a:ext cx="3298456" cy="2561702"/>
          </a:xfrm>
          <a:prstGeom prst="rect">
            <a:avLst/>
          </a:prstGeom>
        </p:spPr>
      </p:pic>
    </p:spTree>
    <p:extLst>
      <p:ext uri="{BB962C8B-B14F-4D97-AF65-F5344CB8AC3E}">
        <p14:creationId xmlns:p14="http://schemas.microsoft.com/office/powerpoint/2010/main" val="295357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69987">
                                            <p:txEl>
                                              <p:pRg st="0" end="0"/>
                                            </p:txEl>
                                          </p:spTgt>
                                        </p:tgtEl>
                                        <p:attrNameLst>
                                          <p:attrName>style.visibility</p:attrName>
                                        </p:attrNameLst>
                                      </p:cBhvr>
                                      <p:to>
                                        <p:strVal val="visible"/>
                                      </p:to>
                                    </p:set>
                                    <p:animEffect transition="in" filter="box(out)">
                                      <p:cBhvr>
                                        <p:cTn id="7" dur="500"/>
                                        <p:tgtEl>
                                          <p:spTgt spid="16998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69987">
                                            <p:txEl>
                                              <p:pRg st="1" end="1"/>
                                            </p:txEl>
                                          </p:spTgt>
                                        </p:tgtEl>
                                        <p:attrNameLst>
                                          <p:attrName>style.visibility</p:attrName>
                                        </p:attrNameLst>
                                      </p:cBhvr>
                                      <p:to>
                                        <p:strVal val="visible"/>
                                      </p:to>
                                    </p:set>
                                    <p:animEffect transition="in" filter="box(out)">
                                      <p:cBhvr>
                                        <p:cTn id="12" dur="500"/>
                                        <p:tgtEl>
                                          <p:spTgt spid="169987">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69987">
                                            <p:txEl>
                                              <p:pRg st="2" end="2"/>
                                            </p:txEl>
                                          </p:spTgt>
                                        </p:tgtEl>
                                        <p:attrNameLst>
                                          <p:attrName>style.visibility</p:attrName>
                                        </p:attrNameLst>
                                      </p:cBhvr>
                                      <p:to>
                                        <p:strVal val="visible"/>
                                      </p:to>
                                    </p:set>
                                    <p:animEffect transition="in" filter="box(out)">
                                      <p:cBhvr>
                                        <p:cTn id="17" dur="500"/>
                                        <p:tgtEl>
                                          <p:spTgt spid="169987">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7"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4605ABCB-D54F-8E4E-8F13-77C661979F85}"/>
            </a:ext>
          </a:extLst>
        </p:cNvPr>
        <p:cNvGrpSpPr/>
        <p:nvPr/>
      </p:nvGrpSpPr>
      <p:grpSpPr>
        <a:xfrm>
          <a:off x="0" y="0"/>
          <a:ext cx="0" cy="0"/>
          <a:chOff x="0" y="0"/>
          <a:chExt cx="0" cy="0"/>
        </a:xfrm>
      </p:grpSpPr>
      <p:sp>
        <p:nvSpPr>
          <p:cNvPr id="15362" name="Rectangle 2">
            <a:extLst>
              <a:ext uri="{FF2B5EF4-FFF2-40B4-BE49-F238E27FC236}">
                <a16:creationId xmlns:a16="http://schemas.microsoft.com/office/drawing/2014/main" id="{F750F28F-8970-42B9-AF63-930EA05A3D1C}"/>
              </a:ext>
            </a:extLst>
          </p:cNvPr>
          <p:cNvSpPr>
            <a:spLocks noGrp="1" noChangeArrowheads="1"/>
          </p:cNvSpPr>
          <p:nvPr>
            <p:ph type="title"/>
          </p:nvPr>
        </p:nvSpPr>
        <p:spPr>
          <a:xfrm>
            <a:off x="396875" y="228600"/>
            <a:ext cx="6461125" cy="872363"/>
          </a:xfrm>
        </p:spPr>
        <p:txBody>
          <a:bodyPr/>
          <a:lstStyle/>
          <a:p>
            <a:r>
              <a:rPr lang="en-US" altLang="en-US" sz="2800" dirty="0"/>
              <a:t>Analysis of an Irreversible Process</a:t>
            </a:r>
          </a:p>
        </p:txBody>
      </p:sp>
      <p:sp>
        <p:nvSpPr>
          <p:cNvPr id="169987" name="Rectangle 3">
            <a:extLst>
              <a:ext uri="{FF2B5EF4-FFF2-40B4-BE49-F238E27FC236}">
                <a16:creationId xmlns:a16="http://schemas.microsoft.com/office/drawing/2014/main" id="{6EC8BA1E-996E-ACE0-8C21-5E5DBA37AC67}"/>
              </a:ext>
            </a:extLst>
          </p:cNvPr>
          <p:cNvSpPr>
            <a:spLocks noGrp="1" noChangeArrowheads="1"/>
          </p:cNvSpPr>
          <p:nvPr>
            <p:ph type="body" idx="1"/>
          </p:nvPr>
        </p:nvSpPr>
        <p:spPr>
          <a:xfrm>
            <a:off x="431440" y="4244083"/>
            <a:ext cx="8518525" cy="1599924"/>
          </a:xfrm>
        </p:spPr>
        <p:txBody>
          <a:bodyPr/>
          <a:lstStyle/>
          <a:p>
            <a:r>
              <a:rPr lang="en-US" sz="2400" dirty="0"/>
              <a:t>It is obtained that: </a:t>
            </a:r>
          </a:p>
          <a:p>
            <a:r>
              <a:rPr lang="en-US" sz="2400" i="1" dirty="0"/>
              <a:t>arbitrarily close to A there are states that can be reached from A by irreversible adiabatic processes, thus falsifying (AC) for irreversible processes.</a:t>
            </a:r>
          </a:p>
          <a:p>
            <a:endParaRPr lang="en-US" sz="2400" dirty="0"/>
          </a:p>
        </p:txBody>
      </p:sp>
      <p:grpSp>
        <p:nvGrpSpPr>
          <p:cNvPr id="2" name="Group 38">
            <a:extLst>
              <a:ext uri="{FF2B5EF4-FFF2-40B4-BE49-F238E27FC236}">
                <a16:creationId xmlns:a16="http://schemas.microsoft.com/office/drawing/2014/main" id="{DE8A0963-A315-0539-241F-F08BCD1B3294}"/>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E3D9D6DE-74D6-7AC4-6F66-89FF15CCB61B}"/>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B4C0F40B-A3C7-A93D-3ED8-B76982E5D04B}"/>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BDCC38F6-BC22-07CE-492B-D55BEACA6327}"/>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F3FB5084-4EB1-FE19-1A80-0B5A173E22D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C348C668-1A34-4480-97C7-02D8A22A731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DD720970-9962-9596-0A9A-90FBE2A4024C}"/>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2D6F9B44-1859-6689-C7D3-2FD61AFA179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62CFB869-468D-A818-23B6-E55D4233B24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E2D98031-1822-0B20-40BC-BE69DF3F2338}"/>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B512A294-082C-E0A7-B8AC-29C989AD7B8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E4004A9F-8F22-AF1D-2B86-FCA7CEB3215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490644F2-1F33-801B-4BFC-16D108A3B5DF}"/>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F3489964-458D-411C-AAA9-AFB0474B9C4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27F6D44B-A742-2F04-45AD-E7CFDFD30E7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86FDB5DA-3AF1-0F71-2339-B6A3BAA46522}"/>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2DE2355A-F48D-B26B-67B3-22E26930EC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0" name="Picture 19">
            <a:extLst>
              <a:ext uri="{FF2B5EF4-FFF2-40B4-BE49-F238E27FC236}">
                <a16:creationId xmlns:a16="http://schemas.microsoft.com/office/drawing/2014/main" id="{7ACB41AA-0DA4-7C22-144F-25E47BD49BF0}"/>
              </a:ext>
            </a:extLst>
          </p:cNvPr>
          <p:cNvPicPr>
            <a:picLocks noChangeAspect="1"/>
          </p:cNvPicPr>
          <p:nvPr/>
        </p:nvPicPr>
        <p:blipFill>
          <a:blip r:embed="rId4"/>
          <a:stretch>
            <a:fillRect/>
          </a:stretch>
        </p:blipFill>
        <p:spPr>
          <a:xfrm>
            <a:off x="4749713" y="1397949"/>
            <a:ext cx="3393173" cy="2385613"/>
          </a:xfrm>
          <a:prstGeom prst="rect">
            <a:avLst/>
          </a:prstGeom>
        </p:spPr>
      </p:pic>
      <p:pic>
        <p:nvPicPr>
          <p:cNvPr id="22" name="Picture 21">
            <a:extLst>
              <a:ext uri="{FF2B5EF4-FFF2-40B4-BE49-F238E27FC236}">
                <a16:creationId xmlns:a16="http://schemas.microsoft.com/office/drawing/2014/main" id="{7A041AC6-0655-69BD-6DEB-F2D982E6FEF0}"/>
              </a:ext>
            </a:extLst>
          </p:cNvPr>
          <p:cNvPicPr>
            <a:picLocks noChangeAspect="1"/>
          </p:cNvPicPr>
          <p:nvPr/>
        </p:nvPicPr>
        <p:blipFill>
          <a:blip r:embed="rId5"/>
          <a:stretch>
            <a:fillRect/>
          </a:stretch>
        </p:blipFill>
        <p:spPr>
          <a:xfrm>
            <a:off x="578812" y="1195787"/>
            <a:ext cx="3298456" cy="2561702"/>
          </a:xfrm>
          <a:prstGeom prst="rect">
            <a:avLst/>
          </a:prstGeom>
        </p:spPr>
      </p:pic>
    </p:spTree>
    <p:extLst>
      <p:ext uri="{BB962C8B-B14F-4D97-AF65-F5344CB8AC3E}">
        <p14:creationId xmlns:p14="http://schemas.microsoft.com/office/powerpoint/2010/main" val="2765596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69987">
                                            <p:txEl>
                                              <p:pRg st="0" end="0"/>
                                            </p:txEl>
                                          </p:spTgt>
                                        </p:tgtEl>
                                        <p:attrNameLst>
                                          <p:attrName>style.visibility</p:attrName>
                                        </p:attrNameLst>
                                      </p:cBhvr>
                                      <p:to>
                                        <p:strVal val="visible"/>
                                      </p:to>
                                    </p:set>
                                    <p:animEffect transition="in" filter="box(out)">
                                      <p:cBhvr>
                                        <p:cTn id="7" dur="500"/>
                                        <p:tgtEl>
                                          <p:spTgt spid="16998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69987">
                                            <p:txEl>
                                              <p:pRg st="1" end="1"/>
                                            </p:txEl>
                                          </p:spTgt>
                                        </p:tgtEl>
                                        <p:attrNameLst>
                                          <p:attrName>style.visibility</p:attrName>
                                        </p:attrNameLst>
                                      </p:cBhvr>
                                      <p:to>
                                        <p:strVal val="visible"/>
                                      </p:to>
                                    </p:set>
                                    <p:animEffect transition="in" filter="box(out)">
                                      <p:cBhvr>
                                        <p:cTn id="12" dur="500"/>
                                        <p:tgtEl>
                                          <p:spTgt spid="169987">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7"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D994EF53-9552-9B43-E9B0-F012591AAB4B}"/>
            </a:ext>
          </a:extLst>
        </p:cNvPr>
        <p:cNvGrpSpPr/>
        <p:nvPr/>
      </p:nvGrpSpPr>
      <p:grpSpPr>
        <a:xfrm>
          <a:off x="0" y="0"/>
          <a:ext cx="0" cy="0"/>
          <a:chOff x="0" y="0"/>
          <a:chExt cx="0" cy="0"/>
        </a:xfrm>
      </p:grpSpPr>
      <p:sp>
        <p:nvSpPr>
          <p:cNvPr id="15362" name="Rectangle 2">
            <a:extLst>
              <a:ext uri="{FF2B5EF4-FFF2-40B4-BE49-F238E27FC236}">
                <a16:creationId xmlns:a16="http://schemas.microsoft.com/office/drawing/2014/main" id="{C3EE9513-EC96-1ABE-092E-0788F78D431D}"/>
              </a:ext>
            </a:extLst>
          </p:cNvPr>
          <p:cNvSpPr>
            <a:spLocks noGrp="1" noChangeArrowheads="1"/>
          </p:cNvSpPr>
          <p:nvPr>
            <p:ph type="title"/>
          </p:nvPr>
        </p:nvSpPr>
        <p:spPr>
          <a:xfrm>
            <a:off x="396875" y="228600"/>
            <a:ext cx="6461125" cy="872363"/>
          </a:xfrm>
        </p:spPr>
        <p:txBody>
          <a:bodyPr/>
          <a:lstStyle/>
          <a:p>
            <a:r>
              <a:rPr lang="en-US" altLang="en-US" sz="2800" dirty="0"/>
              <a:t>Analysis of an Irreversible Process</a:t>
            </a:r>
          </a:p>
        </p:txBody>
      </p:sp>
      <mc:AlternateContent xmlns:mc="http://schemas.openxmlformats.org/markup-compatibility/2006" xmlns:a14="http://schemas.microsoft.com/office/drawing/2010/main">
        <mc:Choice Requires="a14">
          <p:sp>
            <p:nvSpPr>
              <p:cNvPr id="169987" name="Rectangle 3">
                <a:extLst>
                  <a:ext uri="{FF2B5EF4-FFF2-40B4-BE49-F238E27FC236}">
                    <a16:creationId xmlns:a16="http://schemas.microsoft.com/office/drawing/2014/main" id="{1705FC21-E1C4-333C-3253-687737A40472}"/>
                  </a:ext>
                </a:extLst>
              </p:cNvPr>
              <p:cNvSpPr>
                <a:spLocks noGrp="1" noChangeArrowheads="1"/>
              </p:cNvSpPr>
              <p:nvPr>
                <p:ph type="body" idx="1"/>
              </p:nvPr>
            </p:nvSpPr>
            <p:spPr>
              <a:xfrm>
                <a:off x="464269" y="4042699"/>
                <a:ext cx="8518525" cy="2033731"/>
              </a:xfrm>
            </p:spPr>
            <p:txBody>
              <a:bodyPr/>
              <a:lstStyle/>
              <a:p>
                <a:r>
                  <a:rPr lang="en-US" sz="2400" dirty="0"/>
                  <a:t>Next  is a routine step  as done for reversible cycle. </a:t>
                </a:r>
              </a:p>
              <a:p>
                <a:r>
                  <a:rPr lang="en-US" sz="2400" dirty="0"/>
                  <a:t>In principle there is no physical argument that prevents (</a:t>
                </a:r>
                <a:r>
                  <a:rPr lang="en-US" sz="2400" i="1" dirty="0"/>
                  <a:t>AC</a:t>
                </a:r>
                <a:r>
                  <a:rPr lang="en-US" sz="2400" dirty="0"/>
                  <a:t>) from being false in the irreversible case. </a:t>
                </a:r>
              </a:p>
              <a:p>
                <a:r>
                  <a:rPr lang="en-US" sz="2400" dirty="0"/>
                  <a:t>Suppose that (</a:t>
                </a:r>
                <a:r>
                  <a:rPr lang="en-US" sz="2400" i="1" dirty="0"/>
                  <a:t>AC</a:t>
                </a:r>
                <a:r>
                  <a:rPr lang="en-US" sz="2400" dirty="0"/>
                  <a:t>) is really false and then </a:t>
                </a:r>
                <a14:m>
                  <m:oMath xmlns:m="http://schemas.openxmlformats.org/officeDocument/2006/math">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𝒫</m:t>
                        </m:r>
                      </m:e>
                      <m:sub>
                        <m:r>
                          <a:rPr lang="en-US" sz="2400" i="1">
                            <a:latin typeface="Cambria Math" panose="02040503050406030204" pitchFamily="18" charset="0"/>
                          </a:rPr>
                          <m:t>1</m:t>
                        </m:r>
                      </m:sub>
                    </m:sSub>
                    <m:r>
                      <a:rPr lang="en-US" sz="2400" i="1">
                        <a:latin typeface="Cambria Math" panose="02040503050406030204" pitchFamily="18" charset="0"/>
                      </a:rPr>
                      <m:t> &amp; </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𝒫</m:t>
                        </m:r>
                      </m:e>
                      <m:sub>
                        <m:r>
                          <a:rPr lang="en-US" sz="2400" i="1">
                            <a:latin typeface="Cambria Math" panose="02040503050406030204" pitchFamily="18" charset="0"/>
                          </a:rPr>
                          <m:t>2</m:t>
                        </m:r>
                      </m:sub>
                    </m:sSub>
                    <m:r>
                      <a:rPr lang="en-US" sz="2400" i="1">
                        <a:latin typeface="Cambria Math" panose="02040503050406030204" pitchFamily="18" charset="0"/>
                      </a:rPr>
                      <m:t> </m:t>
                    </m:r>
                  </m:oMath>
                </a14:m>
                <a:r>
                  <a:rPr lang="en-US" sz="2400" dirty="0"/>
                  <a:t>are simultaneously possible. </a:t>
                </a:r>
              </a:p>
            </p:txBody>
          </p:sp>
        </mc:Choice>
        <mc:Fallback xmlns="">
          <p:sp>
            <p:nvSpPr>
              <p:cNvPr id="169987" name="Rectangle 3">
                <a:extLst>
                  <a:ext uri="{FF2B5EF4-FFF2-40B4-BE49-F238E27FC236}">
                    <a16:creationId xmlns:a16="http://schemas.microsoft.com/office/drawing/2014/main" id="{1705FC21-E1C4-333C-3253-687737A40472}"/>
                  </a:ext>
                </a:extLst>
              </p:cNvPr>
              <p:cNvSpPr>
                <a:spLocks noGrp="1" noRot="1" noChangeAspect="1" noMove="1" noResize="1" noEditPoints="1" noAdjustHandles="1" noChangeArrowheads="1" noChangeShapeType="1" noTextEdit="1"/>
              </p:cNvSpPr>
              <p:nvPr>
                <p:ph type="body" idx="1"/>
              </p:nvPr>
            </p:nvSpPr>
            <p:spPr>
              <a:xfrm>
                <a:off x="464269" y="4042699"/>
                <a:ext cx="8518525" cy="2033731"/>
              </a:xfrm>
              <a:blipFill>
                <a:blip r:embed="rId3"/>
                <a:stretch>
                  <a:fillRect l="-930" t="-2395" b="-8383"/>
                </a:stretch>
              </a:blipFill>
            </p:spPr>
            <p:txBody>
              <a:bodyPr/>
              <a:lstStyle/>
              <a:p>
                <a:r>
                  <a:rPr lang="en-US">
                    <a:noFill/>
                  </a:rPr>
                  <a:t> </a:t>
                </a:r>
              </a:p>
            </p:txBody>
          </p:sp>
        </mc:Fallback>
      </mc:AlternateContent>
      <p:grpSp>
        <p:nvGrpSpPr>
          <p:cNvPr id="2" name="Group 38">
            <a:extLst>
              <a:ext uri="{FF2B5EF4-FFF2-40B4-BE49-F238E27FC236}">
                <a16:creationId xmlns:a16="http://schemas.microsoft.com/office/drawing/2014/main" id="{808BAAC9-FA9C-3114-6807-2494FD46A22C}"/>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700D2735-C9D2-4E9E-EEC1-CAE5E2F58033}"/>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1F0EE84A-6E5C-2D25-A1FE-C0A98D6C01B8}"/>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41C5BB52-20E8-35A2-C810-11C993A0C588}"/>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D3141B9B-6D6B-F77E-4790-238B78A1E04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5B6796DB-A895-2E81-D9FD-39581D4216D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E508B530-9188-0CFD-0E1B-B0702302E0C4}"/>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883BFA4A-1AA9-0CBF-3C2D-9B445E77D11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6CC7A2CF-1A4F-BC08-4961-BB76CF20039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4C8C3A5B-123E-17E5-7FDF-73D81DD89F77}"/>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300C5744-1456-0C34-6B52-F5C13E6A283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AD49B027-12C4-76D4-706F-29CF8E0BF00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05FE5AC8-468A-3B76-105F-B6796999ED29}"/>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E770C03F-CFB1-6E03-2B96-7B9E27ADA20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BB4083A1-E984-FEEA-B3BA-31E76045E3B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B8900480-0AA2-6BAA-CC46-5DE2A71D2CB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E25F255D-65BD-E1FA-C46A-71C6704B18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2" name="Picture 21">
            <a:extLst>
              <a:ext uri="{FF2B5EF4-FFF2-40B4-BE49-F238E27FC236}">
                <a16:creationId xmlns:a16="http://schemas.microsoft.com/office/drawing/2014/main" id="{22218109-D5B3-7948-6832-6C9D6DC76677}"/>
              </a:ext>
            </a:extLst>
          </p:cNvPr>
          <p:cNvPicPr>
            <a:picLocks noChangeAspect="1"/>
          </p:cNvPicPr>
          <p:nvPr/>
        </p:nvPicPr>
        <p:blipFill>
          <a:blip r:embed="rId5"/>
          <a:stretch>
            <a:fillRect/>
          </a:stretch>
        </p:blipFill>
        <p:spPr>
          <a:xfrm>
            <a:off x="914400" y="1346336"/>
            <a:ext cx="3138180" cy="2437226"/>
          </a:xfrm>
          <a:prstGeom prst="rect">
            <a:avLst/>
          </a:prstGeom>
        </p:spPr>
      </p:pic>
      <p:pic>
        <p:nvPicPr>
          <p:cNvPr id="21" name="Picture 20">
            <a:extLst>
              <a:ext uri="{FF2B5EF4-FFF2-40B4-BE49-F238E27FC236}">
                <a16:creationId xmlns:a16="http://schemas.microsoft.com/office/drawing/2014/main" id="{DADE12FD-7353-1696-F108-9E2EC7641353}"/>
              </a:ext>
            </a:extLst>
          </p:cNvPr>
          <p:cNvPicPr>
            <a:picLocks noChangeAspect="1"/>
          </p:cNvPicPr>
          <p:nvPr/>
        </p:nvPicPr>
        <p:blipFill>
          <a:blip r:embed="rId6"/>
          <a:stretch>
            <a:fillRect/>
          </a:stretch>
        </p:blipFill>
        <p:spPr>
          <a:xfrm>
            <a:off x="4749713" y="1397949"/>
            <a:ext cx="3393173" cy="2385613"/>
          </a:xfrm>
          <a:prstGeom prst="rect">
            <a:avLst/>
          </a:prstGeom>
        </p:spPr>
      </p:pic>
    </p:spTree>
    <p:extLst>
      <p:ext uri="{BB962C8B-B14F-4D97-AF65-F5344CB8AC3E}">
        <p14:creationId xmlns:p14="http://schemas.microsoft.com/office/powerpoint/2010/main" val="1641835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69987">
                                            <p:txEl>
                                              <p:pRg st="0" end="0"/>
                                            </p:txEl>
                                          </p:spTgt>
                                        </p:tgtEl>
                                        <p:attrNameLst>
                                          <p:attrName>style.visibility</p:attrName>
                                        </p:attrNameLst>
                                      </p:cBhvr>
                                      <p:to>
                                        <p:strVal val="visible"/>
                                      </p:to>
                                    </p:set>
                                    <p:animEffect transition="in" filter="box(out)">
                                      <p:cBhvr>
                                        <p:cTn id="7" dur="500"/>
                                        <p:tgtEl>
                                          <p:spTgt spid="16998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69987">
                                            <p:txEl>
                                              <p:pRg st="1" end="1"/>
                                            </p:txEl>
                                          </p:spTgt>
                                        </p:tgtEl>
                                        <p:attrNameLst>
                                          <p:attrName>style.visibility</p:attrName>
                                        </p:attrNameLst>
                                      </p:cBhvr>
                                      <p:to>
                                        <p:strVal val="visible"/>
                                      </p:to>
                                    </p:set>
                                    <p:animEffect transition="in" filter="box(out)">
                                      <p:cBhvr>
                                        <p:cTn id="12" dur="500"/>
                                        <p:tgtEl>
                                          <p:spTgt spid="169987">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69987">
                                            <p:txEl>
                                              <p:pRg st="2" end="2"/>
                                            </p:txEl>
                                          </p:spTgt>
                                        </p:tgtEl>
                                        <p:attrNameLst>
                                          <p:attrName>style.visibility</p:attrName>
                                        </p:attrNameLst>
                                      </p:cBhvr>
                                      <p:to>
                                        <p:strVal val="visible"/>
                                      </p:to>
                                    </p:set>
                                    <p:animEffect transition="in" filter="box(out)">
                                      <p:cBhvr>
                                        <p:cTn id="17" dur="500"/>
                                        <p:tgtEl>
                                          <p:spTgt spid="169987">
                                            <p:txEl>
                                              <p:pRg st="2" end="2"/>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7"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9AA17A44-9632-2C7F-5C32-D453B82F6F2C}"/>
            </a:ext>
          </a:extLst>
        </p:cNvPr>
        <p:cNvGrpSpPr/>
        <p:nvPr/>
      </p:nvGrpSpPr>
      <p:grpSpPr>
        <a:xfrm>
          <a:off x="0" y="0"/>
          <a:ext cx="0" cy="0"/>
          <a:chOff x="0" y="0"/>
          <a:chExt cx="0" cy="0"/>
        </a:xfrm>
      </p:grpSpPr>
      <p:sp>
        <p:nvSpPr>
          <p:cNvPr id="15362" name="Rectangle 2">
            <a:extLst>
              <a:ext uri="{FF2B5EF4-FFF2-40B4-BE49-F238E27FC236}">
                <a16:creationId xmlns:a16="http://schemas.microsoft.com/office/drawing/2014/main" id="{F94E5B71-513A-9861-D49F-11D1841FE612}"/>
              </a:ext>
            </a:extLst>
          </p:cNvPr>
          <p:cNvSpPr>
            <a:spLocks noGrp="1" noChangeArrowheads="1"/>
          </p:cNvSpPr>
          <p:nvPr>
            <p:ph type="title"/>
          </p:nvPr>
        </p:nvSpPr>
        <p:spPr>
          <a:xfrm>
            <a:off x="396875" y="228600"/>
            <a:ext cx="6461125" cy="872363"/>
          </a:xfrm>
        </p:spPr>
        <p:txBody>
          <a:bodyPr/>
          <a:lstStyle/>
          <a:p>
            <a:r>
              <a:rPr lang="en-US" altLang="en-US" sz="2800" dirty="0"/>
              <a:t>Analysis of an Irreversible Process</a:t>
            </a:r>
          </a:p>
        </p:txBody>
      </p:sp>
      <mc:AlternateContent xmlns:mc="http://schemas.openxmlformats.org/markup-compatibility/2006" xmlns:a14="http://schemas.microsoft.com/office/drawing/2010/main">
        <mc:Choice Requires="a14">
          <p:sp>
            <p:nvSpPr>
              <p:cNvPr id="169987" name="Rectangle 3">
                <a:extLst>
                  <a:ext uri="{FF2B5EF4-FFF2-40B4-BE49-F238E27FC236}">
                    <a16:creationId xmlns:a16="http://schemas.microsoft.com/office/drawing/2014/main" id="{74C80641-6325-6EA2-9953-8E2E8679524A}"/>
                  </a:ext>
                </a:extLst>
              </p:cNvPr>
              <p:cNvSpPr>
                <a:spLocks noGrp="1" noChangeArrowheads="1"/>
              </p:cNvSpPr>
              <p:nvPr>
                <p:ph type="body" idx="1"/>
              </p:nvPr>
            </p:nvSpPr>
            <p:spPr>
              <a:xfrm>
                <a:off x="431439" y="4602387"/>
                <a:ext cx="8518525" cy="1427735"/>
              </a:xfrm>
            </p:spPr>
            <p:txBody>
              <a:bodyPr/>
              <a:lstStyle/>
              <a:p>
                <a:r>
                  <a:rPr lang="en-US" sz="2400" dirty="0"/>
                  <a:t>Then, repeating the argument for the reversible case and applying the first law of thermodynamics to both </a:t>
                </a:r>
                <a14:m>
                  <m:oMath xmlns:m="http://schemas.openxmlformats.org/officeDocument/2006/math">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𝒫</m:t>
                        </m:r>
                      </m:e>
                      <m:sub>
                        <m:r>
                          <a:rPr lang="en-US" sz="2400" i="1">
                            <a:latin typeface="Cambria Math" panose="02040503050406030204" pitchFamily="18" charset="0"/>
                          </a:rPr>
                          <m:t>1</m:t>
                        </m:r>
                      </m:sub>
                    </m:sSub>
                    <m:r>
                      <a:rPr lang="en-US" sz="2400" i="1">
                        <a:latin typeface="Cambria Math" panose="02040503050406030204" pitchFamily="18" charset="0"/>
                      </a:rPr>
                      <m:t> &amp; </m:t>
                    </m:r>
                    <m:sSub>
                      <m:sSubPr>
                        <m:ctrlPr>
                          <a:rPr lang="en-US" sz="2400" i="1">
                            <a:latin typeface="Cambria Math" panose="02040503050406030204" pitchFamily="18" charset="0"/>
                            <a:ea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𝒫</m:t>
                        </m:r>
                      </m:e>
                      <m:sub>
                        <m:r>
                          <a:rPr lang="en-US" sz="2400" i="1">
                            <a:latin typeface="Cambria Math" panose="02040503050406030204" pitchFamily="18" charset="0"/>
                          </a:rPr>
                          <m:t>2</m:t>
                        </m:r>
                      </m:sub>
                    </m:sSub>
                  </m:oMath>
                </a14:m>
                <a:r>
                  <a:rPr lang="en-US" sz="2400" dirty="0"/>
                  <a:t>, it can be found that, at the end of each of these cycles</a:t>
                </a:r>
              </a:p>
            </p:txBody>
          </p:sp>
        </mc:Choice>
        <mc:Fallback xmlns="">
          <p:sp>
            <p:nvSpPr>
              <p:cNvPr id="169987" name="Rectangle 3">
                <a:extLst>
                  <a:ext uri="{FF2B5EF4-FFF2-40B4-BE49-F238E27FC236}">
                    <a16:creationId xmlns:a16="http://schemas.microsoft.com/office/drawing/2014/main" id="{74C80641-6325-6EA2-9953-8E2E8679524A}"/>
                  </a:ext>
                </a:extLst>
              </p:cNvPr>
              <p:cNvSpPr>
                <a:spLocks noGrp="1" noRot="1" noChangeAspect="1" noMove="1" noResize="1" noEditPoints="1" noAdjustHandles="1" noChangeArrowheads="1" noChangeShapeType="1" noTextEdit="1"/>
              </p:cNvSpPr>
              <p:nvPr>
                <p:ph type="body" idx="1"/>
              </p:nvPr>
            </p:nvSpPr>
            <p:spPr>
              <a:xfrm>
                <a:off x="431439" y="4602387"/>
                <a:ext cx="8518525" cy="1427735"/>
              </a:xfrm>
              <a:blipFill>
                <a:blip r:embed="rId3"/>
                <a:stretch>
                  <a:fillRect l="-1002" t="-3419" r="-358"/>
                </a:stretch>
              </a:blipFill>
            </p:spPr>
            <p:txBody>
              <a:bodyPr/>
              <a:lstStyle/>
              <a:p>
                <a:r>
                  <a:rPr lang="en-US">
                    <a:noFill/>
                  </a:rPr>
                  <a:t> </a:t>
                </a:r>
              </a:p>
            </p:txBody>
          </p:sp>
        </mc:Fallback>
      </mc:AlternateContent>
      <p:grpSp>
        <p:nvGrpSpPr>
          <p:cNvPr id="2" name="Group 38">
            <a:extLst>
              <a:ext uri="{FF2B5EF4-FFF2-40B4-BE49-F238E27FC236}">
                <a16:creationId xmlns:a16="http://schemas.microsoft.com/office/drawing/2014/main" id="{58967FF0-6B44-4DA7-608A-BD856D389726}"/>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246044D8-6193-FAC9-96C6-73E3015BFDA6}"/>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93A42B70-F1FA-3C22-2B7B-250B704DBE4C}"/>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D6CDE4A5-498B-A550-3A78-26DB357CB5F9}"/>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847AAFFE-F06E-D73F-6BA0-75A066A456E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ADC9F0AC-C0FD-0104-5557-981BA0403E9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F2051D45-24C4-3A70-4E50-97ABE09F3E5D}"/>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3D581489-C02C-9371-F3AD-F8A22295557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BC0FB01E-4161-8EA0-A0C2-8FAA7834750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CFA4F4FF-77C5-0D4F-3AC2-921301AEB76D}"/>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D7206980-49E3-B130-46FC-33A74F84FAB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7B4B42C9-5433-2B43-C591-201FA30B52D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9132A92A-3041-F2A9-E038-CEDDEF3301E9}"/>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19C4C1DB-379C-C68F-4894-D46E2BAC697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3FDF2230-1149-2F1D-B9DA-E61680489C3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DD7E17B8-C1B9-55E3-4319-123B1E9FFE4F}"/>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6D1B8FFB-ACE2-74BA-11F5-AF073A5DB2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0" name="Picture 19">
            <a:extLst>
              <a:ext uri="{FF2B5EF4-FFF2-40B4-BE49-F238E27FC236}">
                <a16:creationId xmlns:a16="http://schemas.microsoft.com/office/drawing/2014/main" id="{A294E42C-6B88-C611-725F-6820D95B9B86}"/>
              </a:ext>
            </a:extLst>
          </p:cNvPr>
          <p:cNvPicPr>
            <a:picLocks noChangeAspect="1"/>
          </p:cNvPicPr>
          <p:nvPr/>
        </p:nvPicPr>
        <p:blipFill>
          <a:blip r:embed="rId5"/>
          <a:stretch>
            <a:fillRect/>
          </a:stretch>
        </p:blipFill>
        <p:spPr>
          <a:xfrm>
            <a:off x="339365" y="1312396"/>
            <a:ext cx="4043471" cy="2842813"/>
          </a:xfrm>
          <a:prstGeom prst="rect">
            <a:avLst/>
          </a:prstGeom>
        </p:spPr>
      </p:pic>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BC0B7EF3-5FF8-DEEA-BAA0-FE9A463E85BB}"/>
                  </a:ext>
                </a:extLst>
              </p:cNvPr>
              <p:cNvSpPr txBox="1"/>
              <p:nvPr/>
            </p:nvSpPr>
            <p:spPr>
              <a:xfrm>
                <a:off x="3883302" y="6004198"/>
                <a:ext cx="1614801" cy="369332"/>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solidFill>
                                <a:srgbClr val="FF0000"/>
                              </a:solidFill>
                              <a:latin typeface="Cambria Math" panose="02040503050406030204" pitchFamily="18" charset="0"/>
                              <a:ea typeface="Cambria Math" panose="02040503050406030204" pitchFamily="18" charset="0"/>
                            </a:rPr>
                          </m:ctrlPr>
                        </m:sSubPr>
                        <m:e>
                          <m:r>
                            <a:rPr lang="en-US" b="0" i="1" smtClean="0">
                              <a:solidFill>
                                <a:srgbClr val="FF0000"/>
                              </a:solidFill>
                              <a:latin typeface="Cambria Math" panose="02040503050406030204" pitchFamily="18" charset="0"/>
                              <a:ea typeface="Cambria Math" panose="02040503050406030204" pitchFamily="18" charset="0"/>
                            </a:rPr>
                            <m:t>𝑊</m:t>
                          </m:r>
                        </m:e>
                        <m:sub>
                          <m:r>
                            <a:rPr lang="en-US" b="0" i="1" smtClean="0">
                              <a:solidFill>
                                <a:srgbClr val="FF0000"/>
                              </a:solidFill>
                              <a:latin typeface="Cambria Math" panose="02040503050406030204" pitchFamily="18" charset="0"/>
                              <a:ea typeface="Cambria Math" panose="02040503050406030204" pitchFamily="18" charset="0"/>
                            </a:rPr>
                            <m:t>𝒫</m:t>
                          </m:r>
                        </m:sub>
                      </m:sSub>
                      <m:r>
                        <a:rPr lang="en-US" b="0" i="1" smtClean="0">
                          <a:solidFill>
                            <a:srgbClr val="FF0000"/>
                          </a:solidFill>
                          <a:latin typeface="Cambria Math" panose="02040503050406030204" pitchFamily="18" charset="0"/>
                          <a:ea typeface="Cambria Math" panose="02040503050406030204" pitchFamily="18" charset="0"/>
                        </a:rPr>
                        <m:t>=</m:t>
                      </m:r>
                      <m:sSub>
                        <m:sSubPr>
                          <m:ctrlPr>
                            <a:rPr lang="en-US" b="0" i="1" smtClean="0">
                              <a:solidFill>
                                <a:srgbClr val="FF0000"/>
                              </a:solidFill>
                              <a:latin typeface="Cambria Math" panose="02040503050406030204" pitchFamily="18" charset="0"/>
                              <a:ea typeface="Cambria Math" panose="02040503050406030204" pitchFamily="18" charset="0"/>
                            </a:rPr>
                          </m:ctrlPr>
                        </m:sSubPr>
                        <m:e>
                          <m:r>
                            <a:rPr lang="en-US" b="0" i="1" smtClean="0">
                              <a:solidFill>
                                <a:srgbClr val="FF0000"/>
                              </a:solidFill>
                              <a:latin typeface="Cambria Math" panose="02040503050406030204" pitchFamily="18" charset="0"/>
                              <a:ea typeface="Cambria Math" panose="02040503050406030204" pitchFamily="18" charset="0"/>
                            </a:rPr>
                            <m:t>𝑄</m:t>
                          </m:r>
                        </m:e>
                        <m:sub>
                          <m:r>
                            <a:rPr lang="en-US" b="0" i="1" smtClean="0">
                              <a:solidFill>
                                <a:srgbClr val="FF0000"/>
                              </a:solidFill>
                              <a:latin typeface="Cambria Math" panose="02040503050406030204" pitchFamily="18" charset="0"/>
                              <a:ea typeface="Cambria Math" panose="02040503050406030204" pitchFamily="18" charset="0"/>
                            </a:rPr>
                            <m:t>𝐵</m:t>
                          </m:r>
                          <m:r>
                            <a:rPr lang="en-US" i="1">
                              <a:solidFill>
                                <a:srgbClr val="FF0000"/>
                              </a:solidFill>
                              <a:latin typeface="Cambria Math" panose="02040503050406030204" pitchFamily="18" charset="0"/>
                              <a:ea typeface="Cambria Math" panose="02040503050406030204" pitchFamily="18" charset="0"/>
                            </a:rPr>
                            <m:t>→</m:t>
                          </m:r>
                          <m:r>
                            <a:rPr lang="en-US" b="0" i="1" smtClean="0">
                              <a:solidFill>
                                <a:srgbClr val="FF0000"/>
                              </a:solidFill>
                              <a:latin typeface="Cambria Math" panose="02040503050406030204" pitchFamily="18" charset="0"/>
                              <a:ea typeface="Cambria Math" panose="02040503050406030204" pitchFamily="18" charset="0"/>
                            </a:rPr>
                            <m:t>𝐶</m:t>
                          </m:r>
                        </m:sub>
                      </m:sSub>
                    </m:oMath>
                  </m:oMathPara>
                </a14:m>
                <a:endParaRPr lang="en-US" dirty="0">
                  <a:solidFill>
                    <a:srgbClr val="FF0000"/>
                  </a:solidFill>
                </a:endParaRPr>
              </a:p>
            </p:txBody>
          </p:sp>
        </mc:Choice>
        <mc:Fallback xmlns="">
          <p:sp>
            <p:nvSpPr>
              <p:cNvPr id="21" name="TextBox 20">
                <a:extLst>
                  <a:ext uri="{FF2B5EF4-FFF2-40B4-BE49-F238E27FC236}">
                    <a16:creationId xmlns:a16="http://schemas.microsoft.com/office/drawing/2014/main" id="{BC0B7EF3-5FF8-DEEA-BAA0-FE9A463E85BB}"/>
                  </a:ext>
                </a:extLst>
              </p:cNvPr>
              <p:cNvSpPr txBox="1">
                <a:spLocks noRot="1" noChangeAspect="1" noMove="1" noResize="1" noEditPoints="1" noAdjustHandles="1" noChangeArrowheads="1" noChangeShapeType="1" noTextEdit="1"/>
              </p:cNvSpPr>
              <p:nvPr/>
            </p:nvSpPr>
            <p:spPr>
              <a:xfrm>
                <a:off x="3883302" y="6004198"/>
                <a:ext cx="1614801" cy="369332"/>
              </a:xfrm>
              <a:prstGeom prst="rect">
                <a:avLst/>
              </a:prstGeom>
              <a:blipFill>
                <a:blip r:embed="rId6"/>
                <a:stretch>
                  <a:fillRect l="-3396" r="-755" b="-29508"/>
                </a:stretch>
              </a:blipFill>
            </p:spPr>
            <p:txBody>
              <a:bodyPr/>
              <a:lstStyle/>
              <a:p>
                <a:r>
                  <a:rPr lang="en-US">
                    <a:noFill/>
                  </a:rPr>
                  <a:t> </a:t>
                </a:r>
              </a:p>
            </p:txBody>
          </p:sp>
        </mc:Fallback>
      </mc:AlternateContent>
      <p:pic>
        <p:nvPicPr>
          <p:cNvPr id="22" name="Picture 21">
            <a:extLst>
              <a:ext uri="{FF2B5EF4-FFF2-40B4-BE49-F238E27FC236}">
                <a16:creationId xmlns:a16="http://schemas.microsoft.com/office/drawing/2014/main" id="{A958FBE1-9131-A05D-8772-F5FBD250CB58}"/>
              </a:ext>
            </a:extLst>
          </p:cNvPr>
          <p:cNvPicPr>
            <a:picLocks noChangeAspect="1"/>
          </p:cNvPicPr>
          <p:nvPr/>
        </p:nvPicPr>
        <p:blipFill>
          <a:blip r:embed="rId7"/>
          <a:stretch>
            <a:fillRect/>
          </a:stretch>
        </p:blipFill>
        <p:spPr>
          <a:xfrm>
            <a:off x="5410200" y="1515189"/>
            <a:ext cx="3138180" cy="2437226"/>
          </a:xfrm>
          <a:prstGeom prst="rect">
            <a:avLst/>
          </a:prstGeom>
        </p:spPr>
      </p:pic>
    </p:spTree>
    <p:extLst>
      <p:ext uri="{BB962C8B-B14F-4D97-AF65-F5344CB8AC3E}">
        <p14:creationId xmlns:p14="http://schemas.microsoft.com/office/powerpoint/2010/main" val="3622932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69987">
                                            <p:txEl>
                                              <p:pRg st="0" end="0"/>
                                            </p:txEl>
                                          </p:spTgt>
                                        </p:tgtEl>
                                        <p:attrNameLst>
                                          <p:attrName>style.visibility</p:attrName>
                                        </p:attrNameLst>
                                      </p:cBhvr>
                                      <p:to>
                                        <p:strVal val="visible"/>
                                      </p:to>
                                    </p:set>
                                    <p:animEffect transition="in" filter="box(out)">
                                      <p:cBhvr>
                                        <p:cTn id="7" dur="500"/>
                                        <p:tgtEl>
                                          <p:spTgt spid="16998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ppt_x"/>
                                          </p:val>
                                        </p:tav>
                                        <p:tav tm="100000">
                                          <p:val>
                                            <p:strVal val="#ppt_x"/>
                                          </p:val>
                                        </p:tav>
                                      </p:tavLst>
                                    </p:anim>
                                    <p:anim calcmode="lin" valueType="num">
                                      <p:cBhvr additive="base">
                                        <p:cTn id="13"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7" grpId="0" build="p" autoUpdateAnimBg="0"/>
      <p:bldP spid="21" grpId="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C4B7CB18-5DD4-C27A-D564-B95F24FE4FC6}"/>
            </a:ext>
          </a:extLst>
        </p:cNvPr>
        <p:cNvGrpSpPr/>
        <p:nvPr/>
      </p:nvGrpSpPr>
      <p:grpSpPr>
        <a:xfrm>
          <a:off x="0" y="0"/>
          <a:ext cx="0" cy="0"/>
          <a:chOff x="0" y="0"/>
          <a:chExt cx="0" cy="0"/>
        </a:xfrm>
      </p:grpSpPr>
      <p:sp>
        <p:nvSpPr>
          <p:cNvPr id="15362" name="Rectangle 2">
            <a:extLst>
              <a:ext uri="{FF2B5EF4-FFF2-40B4-BE49-F238E27FC236}">
                <a16:creationId xmlns:a16="http://schemas.microsoft.com/office/drawing/2014/main" id="{1A2AA715-8523-1BB3-0A18-1D9F29E5F610}"/>
              </a:ext>
            </a:extLst>
          </p:cNvPr>
          <p:cNvSpPr>
            <a:spLocks noGrp="1" noChangeArrowheads="1"/>
          </p:cNvSpPr>
          <p:nvPr>
            <p:ph type="title"/>
          </p:nvPr>
        </p:nvSpPr>
        <p:spPr>
          <a:xfrm>
            <a:off x="396875" y="228600"/>
            <a:ext cx="6461125" cy="872363"/>
          </a:xfrm>
        </p:spPr>
        <p:txBody>
          <a:bodyPr/>
          <a:lstStyle/>
          <a:p>
            <a:r>
              <a:rPr lang="en-US" altLang="en-US" sz="2800" dirty="0"/>
              <a:t>Analysis of an Irreversible Process</a:t>
            </a:r>
          </a:p>
        </p:txBody>
      </p:sp>
      <p:sp>
        <p:nvSpPr>
          <p:cNvPr id="169987" name="Rectangle 3">
            <a:extLst>
              <a:ext uri="{FF2B5EF4-FFF2-40B4-BE49-F238E27FC236}">
                <a16:creationId xmlns:a16="http://schemas.microsoft.com/office/drawing/2014/main" id="{61A052D7-D2DB-8139-0B3D-ECD6FD4E8F8B}"/>
              </a:ext>
            </a:extLst>
          </p:cNvPr>
          <p:cNvSpPr>
            <a:spLocks noGrp="1" noChangeArrowheads="1"/>
          </p:cNvSpPr>
          <p:nvPr>
            <p:ph type="body" idx="1"/>
          </p:nvPr>
        </p:nvSpPr>
        <p:spPr>
          <a:xfrm>
            <a:off x="643296" y="4429879"/>
            <a:ext cx="8096384" cy="1572072"/>
          </a:xfrm>
        </p:spPr>
        <p:txBody>
          <a:bodyPr/>
          <a:lstStyle/>
          <a:p>
            <a:r>
              <a:rPr lang="en-US" sz="2400" dirty="0"/>
              <a:t>For irreversible processes </a:t>
            </a:r>
            <a:r>
              <a:rPr lang="en-US" sz="2400" i="1" dirty="0"/>
              <a:t>(KP) ⇒ (AC)</a:t>
            </a:r>
            <a:r>
              <a:rPr lang="en-US" sz="2400" dirty="0"/>
              <a:t>. </a:t>
            </a:r>
          </a:p>
        </p:txBody>
      </p:sp>
      <p:grpSp>
        <p:nvGrpSpPr>
          <p:cNvPr id="2" name="Group 38">
            <a:extLst>
              <a:ext uri="{FF2B5EF4-FFF2-40B4-BE49-F238E27FC236}">
                <a16:creationId xmlns:a16="http://schemas.microsoft.com/office/drawing/2014/main" id="{F01376D0-3ED5-905F-A26B-59DE6CCE5ABB}"/>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7BAC5CCF-5E8C-F5BB-9AD6-002C3BE76C2A}"/>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3C8D89B5-967D-3B73-330F-83E608A68BAF}"/>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6B74FB83-44E5-B456-A0C0-FC91E3B60C96}"/>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010A0CAC-4996-5314-C756-F0965755EAB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10AC9C8D-A5C0-699E-A6DC-BEF7D71FF6B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25077AEC-5A67-9D09-A2E6-C79E9ED31E52}"/>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B80ACD00-2BC4-9145-F854-E1CA13AA4D3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7E063999-342F-B477-09FF-5E72EE952EF9}"/>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83F3AF8D-BBD3-3E3E-EEA6-1F6D38588BA6}"/>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7BEE7D8A-0DF3-CBE7-549F-01C517FACC3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50A6A4CC-74E9-1872-EF09-039B5A1F56E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D41D5494-EE30-EFFE-4F93-DD40CAB8B1B0}"/>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0B73061C-2535-DAE1-6888-DB82C1A461B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9EC0C9DB-D765-78ED-A639-24E77F9C514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52DA9958-8914-9F9B-EE6C-5CDC42DB16C8}"/>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ECA5C594-7FF6-D39F-E2ED-0E51E13115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0" name="Picture 19">
            <a:extLst>
              <a:ext uri="{FF2B5EF4-FFF2-40B4-BE49-F238E27FC236}">
                <a16:creationId xmlns:a16="http://schemas.microsoft.com/office/drawing/2014/main" id="{57801774-896B-586D-9CC0-2F31BFBCA2C8}"/>
              </a:ext>
            </a:extLst>
          </p:cNvPr>
          <p:cNvPicPr>
            <a:picLocks noChangeAspect="1"/>
          </p:cNvPicPr>
          <p:nvPr/>
        </p:nvPicPr>
        <p:blipFill>
          <a:blip r:embed="rId4"/>
          <a:stretch>
            <a:fillRect/>
          </a:stretch>
        </p:blipFill>
        <p:spPr>
          <a:xfrm>
            <a:off x="2454275" y="1367076"/>
            <a:ext cx="3989162" cy="2804630"/>
          </a:xfrm>
          <a:prstGeom prst="rect">
            <a:avLst/>
          </a:prstGeom>
        </p:spPr>
      </p:pic>
    </p:spTree>
    <p:extLst>
      <p:ext uri="{BB962C8B-B14F-4D97-AF65-F5344CB8AC3E}">
        <p14:creationId xmlns:p14="http://schemas.microsoft.com/office/powerpoint/2010/main" val="3966075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69987">
                                            <p:txEl>
                                              <p:pRg st="0" end="0"/>
                                            </p:txEl>
                                          </p:spTgt>
                                        </p:tgtEl>
                                        <p:attrNameLst>
                                          <p:attrName>style.visibility</p:attrName>
                                        </p:attrNameLst>
                                      </p:cBhvr>
                                      <p:to>
                                        <p:strVal val="visible"/>
                                      </p:to>
                                    </p:set>
                                    <p:animEffect transition="in" filter="box(out)">
                                      <p:cBhvr>
                                        <p:cTn id="7" dur="500"/>
                                        <p:tgtEl>
                                          <p:spTgt spid="16998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7"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0" name="Title 1">
            <a:extLst>
              <a:ext uri="{FF2B5EF4-FFF2-40B4-BE49-F238E27FC236}">
                <a16:creationId xmlns:a16="http://schemas.microsoft.com/office/drawing/2014/main" id="{C28D77C2-0A01-84D0-DD19-9B1337660F7A}"/>
              </a:ext>
            </a:extLst>
          </p:cNvPr>
          <p:cNvSpPr>
            <a:spLocks noGrp="1"/>
          </p:cNvSpPr>
          <p:nvPr>
            <p:ph type="title"/>
          </p:nvPr>
        </p:nvSpPr>
        <p:spPr>
          <a:xfrm>
            <a:off x="609600" y="152400"/>
            <a:ext cx="7772400" cy="1143000"/>
          </a:xfrm>
        </p:spPr>
        <p:txBody>
          <a:bodyPr/>
          <a:lstStyle/>
          <a:p>
            <a:r>
              <a:rPr lang="en-US" altLang="en-US" sz="2800"/>
              <a:t>Reversible Vs Irreversible Engines</a:t>
            </a:r>
          </a:p>
        </p:txBody>
      </p:sp>
      <p:sp>
        <p:nvSpPr>
          <p:cNvPr id="19461" name="Rectangle 7">
            <a:extLst>
              <a:ext uri="{FF2B5EF4-FFF2-40B4-BE49-F238E27FC236}">
                <a16:creationId xmlns:a16="http://schemas.microsoft.com/office/drawing/2014/main" id="{63CF45C1-989B-B2E0-A9B7-44464E6BDD2B}"/>
              </a:ext>
            </a:extLst>
          </p:cNvPr>
          <p:cNvSpPr>
            <a:spLocks noChangeArrowheads="1"/>
          </p:cNvSpPr>
          <p:nvPr/>
        </p:nvSpPr>
        <p:spPr bwMode="auto">
          <a:xfrm>
            <a:off x="609600" y="5071509"/>
            <a:ext cx="7848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r>
              <a:rPr lang="en-US" altLang="en-US" b="0" dirty="0"/>
              <a:t>Consider an irreversible cyclic heat engine operating between the same </a:t>
            </a:r>
            <a:r>
              <a:rPr lang="en-US" altLang="en-US" b="0" i="1" dirty="0"/>
              <a:t>T</a:t>
            </a:r>
            <a:r>
              <a:rPr lang="en-US" altLang="en-US" b="0" i="1" baseline="-25000" dirty="0"/>
              <a:t>H</a:t>
            </a:r>
            <a:r>
              <a:rPr lang="en-US" altLang="en-US" b="0" i="1" dirty="0"/>
              <a:t> </a:t>
            </a:r>
            <a:r>
              <a:rPr lang="en-US" altLang="en-US" b="0" dirty="0"/>
              <a:t>and </a:t>
            </a:r>
            <a:r>
              <a:rPr lang="en-US" altLang="en-US" b="0" i="1" dirty="0"/>
              <a:t>T</a:t>
            </a:r>
            <a:r>
              <a:rPr lang="en-US" altLang="en-US" b="0" i="1" baseline="-25000" dirty="0"/>
              <a:t>L</a:t>
            </a:r>
            <a:r>
              <a:rPr lang="en-US" altLang="en-US" b="0" i="1" dirty="0"/>
              <a:t> as the reversible engine</a:t>
            </a:r>
            <a:endParaRPr lang="en-US" altLang="en-US" b="0" dirty="0"/>
          </a:p>
        </p:txBody>
      </p:sp>
      <mc:AlternateContent xmlns:mc="http://schemas.openxmlformats.org/markup-compatibility/2006" xmlns:p14="http://schemas.microsoft.com/office/powerpoint/2010/main">
        <mc:Choice Requires="p14">
          <p:contentPart p14:bwMode="auto" r:id="rId2">
            <p14:nvContentPartPr>
              <p14:cNvPr id="3075" name="Ink 9">
                <a:extLst>
                  <a:ext uri="{FF2B5EF4-FFF2-40B4-BE49-F238E27FC236}">
                    <a16:creationId xmlns:a16="http://schemas.microsoft.com/office/drawing/2014/main" id="{1681CE80-0AAC-0A5B-B583-25F5635DE9DE}"/>
                  </a:ext>
                </a:extLst>
              </p14:cNvPr>
              <p14:cNvContentPartPr>
                <a14:cpLocks xmlns:a14="http://schemas.microsoft.com/office/drawing/2010/main" noRot="1" noChangeAspect="1" noEditPoints="1" noChangeArrowheads="1" noChangeShapeType="1"/>
              </p14:cNvContentPartPr>
              <p14:nvPr/>
            </p14:nvContentPartPr>
            <p14:xfrm>
              <a:off x="7034213" y="3379788"/>
              <a:ext cx="7937" cy="11112"/>
            </p14:xfrm>
          </p:contentPart>
        </mc:Choice>
        <mc:Fallback xmlns="">
          <p:pic>
            <p:nvPicPr>
              <p:cNvPr id="3075" name="Ink 9">
                <a:extLst>
                  <a:ext uri="{FF2B5EF4-FFF2-40B4-BE49-F238E27FC236}">
                    <a16:creationId xmlns:a16="http://schemas.microsoft.com/office/drawing/2014/main" id="{1681CE80-0AAC-0A5B-B583-25F5635DE9DE}"/>
                  </a:ext>
                </a:extLst>
              </p:cNvPr>
              <p:cNvPicPr>
                <a:picLocks noRot="1" noChangeAspect="1" noEditPoints="1" noChangeArrowheads="1" noChangeShapeType="1"/>
              </p:cNvPicPr>
              <p:nvPr/>
            </p:nvPicPr>
            <p:blipFill>
              <a:blip r:embed="rId4"/>
              <a:stretch>
                <a:fillRect/>
              </a:stretch>
            </p:blipFill>
            <p:spPr>
              <a:xfrm>
                <a:off x="7022748" y="3369088"/>
                <a:ext cx="30866" cy="32513"/>
              </a:xfrm>
              <a:prstGeom prst="rect">
                <a:avLst/>
              </a:prstGeom>
            </p:spPr>
          </p:pic>
        </mc:Fallback>
      </mc:AlternateContent>
      <p:grpSp>
        <p:nvGrpSpPr>
          <p:cNvPr id="3" name="Group 38">
            <a:extLst>
              <a:ext uri="{FF2B5EF4-FFF2-40B4-BE49-F238E27FC236}">
                <a16:creationId xmlns:a16="http://schemas.microsoft.com/office/drawing/2014/main" id="{E8493D0A-26B8-1FF5-69AB-5F5DDD01C335}"/>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6AB36761-3F2F-76BC-D1A9-AB34562C1E50}"/>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4F62BB1B-84EC-8090-377F-1290CB8E90C9}"/>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BE5664B9-D3C8-6FB4-DB85-C60D890CF336}"/>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DDFC6A4E-C8A9-E446-61B7-281B9402DD0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8ED290D1-0779-C759-8294-ECD607B9BBD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F5B291CA-600E-002C-59FF-64408A80BB91}"/>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814DA124-49DE-F1C8-3B14-3E477AB228C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45FCBD9A-AA81-D08F-90A4-9B2969AF21D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34DF0DC3-26C3-7628-20E0-EAB8A339CC67}"/>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4AD15171-5051-4AA0-5532-5BC55546CCD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5635EC71-77EB-83CB-E795-EBEBD85B7CA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39A92E05-FC81-8852-CE75-E1D94D790B2E}"/>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6D4F1656-2E42-F717-9F14-1A195D615BA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99401F38-A9B7-221F-40EB-784B86C9D4D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1CA05A17-58B2-9703-D040-002F01E15B08}"/>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718CD2D6-705E-5B6E-C879-CE8FF41AA3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3" name="Picture 22">
            <a:extLst>
              <a:ext uri="{FF2B5EF4-FFF2-40B4-BE49-F238E27FC236}">
                <a16:creationId xmlns:a16="http://schemas.microsoft.com/office/drawing/2014/main" id="{B43768B4-6F52-23AB-B339-29C45DABE4B2}"/>
              </a:ext>
            </a:extLst>
          </p:cNvPr>
          <p:cNvPicPr>
            <a:picLocks noChangeAspect="1"/>
          </p:cNvPicPr>
          <p:nvPr/>
        </p:nvPicPr>
        <p:blipFill>
          <a:blip r:embed="rId6"/>
          <a:stretch>
            <a:fillRect/>
          </a:stretch>
        </p:blipFill>
        <p:spPr>
          <a:xfrm>
            <a:off x="1052571" y="1326823"/>
            <a:ext cx="3155081" cy="3161520"/>
          </a:xfrm>
          <a:prstGeom prst="rect">
            <a:avLst/>
          </a:prstGeom>
        </p:spPr>
      </p:pic>
      <p:pic>
        <p:nvPicPr>
          <p:cNvPr id="25" name="Picture 24">
            <a:extLst>
              <a:ext uri="{FF2B5EF4-FFF2-40B4-BE49-F238E27FC236}">
                <a16:creationId xmlns:a16="http://schemas.microsoft.com/office/drawing/2014/main" id="{7FCC5D78-A480-48CD-AE05-90B5E7708F35}"/>
              </a:ext>
            </a:extLst>
          </p:cNvPr>
          <p:cNvPicPr>
            <a:picLocks noChangeAspect="1"/>
          </p:cNvPicPr>
          <p:nvPr/>
        </p:nvPicPr>
        <p:blipFill>
          <a:blip r:embed="rId7"/>
          <a:stretch>
            <a:fillRect/>
          </a:stretch>
        </p:blipFill>
        <p:spPr>
          <a:xfrm>
            <a:off x="4757918" y="1192224"/>
            <a:ext cx="3167669" cy="3219919"/>
          </a:xfrm>
          <a:prstGeom prst="rect">
            <a:avLst/>
          </a:prstGeom>
        </p:spPr>
      </p:pic>
    </p:spTree>
    <p:extLst>
      <p:ext uri="{BB962C8B-B14F-4D97-AF65-F5344CB8AC3E}">
        <p14:creationId xmlns:p14="http://schemas.microsoft.com/office/powerpoint/2010/main" val="17161767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125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9461"/>
                                        </p:tgtEl>
                                        <p:attrNameLst>
                                          <p:attrName>style.visibility</p:attrName>
                                        </p:attrNameLst>
                                      </p:cBhvr>
                                      <p:to>
                                        <p:strVal val="visible"/>
                                      </p:to>
                                    </p:set>
                                    <p:animEffect transition="in" filter="dissolve">
                                      <p:cBhvr>
                                        <p:cTn id="12" dur="500"/>
                                        <p:tgtEl>
                                          <p:spTgt spid="1946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barn(inVertical)">
                                      <p:cBhvr>
                                        <p:cTn id="17" dur="12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2">
            <a:extLst>
              <a:ext uri="{FF2B5EF4-FFF2-40B4-BE49-F238E27FC236}">
                <a16:creationId xmlns:a16="http://schemas.microsoft.com/office/drawing/2014/main" id="{887C1FA3-A297-A34B-1A4E-9194BC84DC97}"/>
              </a:ext>
            </a:extLst>
          </p:cNvPr>
          <p:cNvSpPr>
            <a:spLocks noChangeArrowheads="1"/>
          </p:cNvSpPr>
          <p:nvPr/>
        </p:nvSpPr>
        <p:spPr bwMode="auto">
          <a:xfrm>
            <a:off x="228600" y="310037"/>
            <a:ext cx="7772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eaLnBrk="1" hangingPunct="1"/>
            <a:r>
              <a:rPr lang="en-US" altLang="en-US" sz="2800" b="0" dirty="0">
                <a:solidFill>
                  <a:schemeClr val="tx2"/>
                </a:solidFill>
                <a:cs typeface="Times New Roman" panose="02020603050405020304" pitchFamily="18" charset="0"/>
              </a:rPr>
              <a:t>Irreversible and Reversible engines</a:t>
            </a:r>
          </a:p>
        </p:txBody>
      </p:sp>
      <p:sp>
        <p:nvSpPr>
          <p:cNvPr id="9221" name="Rectangle 3">
            <a:extLst>
              <a:ext uri="{FF2B5EF4-FFF2-40B4-BE49-F238E27FC236}">
                <a16:creationId xmlns:a16="http://schemas.microsoft.com/office/drawing/2014/main" id="{5A95EAE6-3E50-2C6C-614B-3548293E7073}"/>
              </a:ext>
            </a:extLst>
          </p:cNvPr>
          <p:cNvSpPr>
            <a:spLocks noChangeArrowheads="1"/>
          </p:cNvSpPr>
          <p:nvPr/>
        </p:nvSpPr>
        <p:spPr bwMode="auto">
          <a:xfrm>
            <a:off x="533400" y="1752600"/>
            <a:ext cx="4800600" cy="533400"/>
          </a:xfrm>
          <a:prstGeom prst="rect">
            <a:avLst/>
          </a:prstGeom>
          <a:solidFill>
            <a:srgbClr val="FF0000"/>
          </a:solidFill>
          <a:ln w="9525">
            <a:solidFill>
              <a:schemeClr val="tx1"/>
            </a:solidFill>
            <a:miter lim="800000"/>
            <a:headEnd/>
            <a:tailEnd/>
          </a:ln>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sp>
        <p:nvSpPr>
          <p:cNvPr id="9222" name="Rectangle 4">
            <a:extLst>
              <a:ext uri="{FF2B5EF4-FFF2-40B4-BE49-F238E27FC236}">
                <a16:creationId xmlns:a16="http://schemas.microsoft.com/office/drawing/2014/main" id="{72DB0270-66BF-C125-30C6-8DCD3CAE8A73}"/>
              </a:ext>
            </a:extLst>
          </p:cNvPr>
          <p:cNvSpPr>
            <a:spLocks noChangeArrowheads="1"/>
          </p:cNvSpPr>
          <p:nvPr/>
        </p:nvSpPr>
        <p:spPr bwMode="auto">
          <a:xfrm>
            <a:off x="685800" y="5257800"/>
            <a:ext cx="4724400" cy="533400"/>
          </a:xfrm>
          <a:prstGeom prst="rect">
            <a:avLst/>
          </a:prstGeom>
          <a:solidFill>
            <a:schemeClr val="accent2"/>
          </a:solidFill>
          <a:ln w="9525">
            <a:solidFill>
              <a:schemeClr val="tx1"/>
            </a:solidFill>
            <a:miter lim="800000"/>
            <a:headEnd/>
            <a:tailEnd/>
          </a:ln>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sp>
        <p:nvSpPr>
          <p:cNvPr id="9223" name="Text Box 6">
            <a:extLst>
              <a:ext uri="{FF2B5EF4-FFF2-40B4-BE49-F238E27FC236}">
                <a16:creationId xmlns:a16="http://schemas.microsoft.com/office/drawing/2014/main" id="{A4B3D216-94AC-8931-A9C2-C02476EB6653}"/>
              </a:ext>
            </a:extLst>
          </p:cNvPr>
          <p:cNvSpPr txBox="1">
            <a:spLocks noChangeArrowheads="1"/>
          </p:cNvSpPr>
          <p:nvPr/>
        </p:nvSpPr>
        <p:spPr bwMode="auto">
          <a:xfrm>
            <a:off x="2895600" y="5334000"/>
            <a:ext cx="8350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r>
              <a:rPr lang="en-US" altLang="en-US" b="0">
                <a:cs typeface="Times New Roman" panose="02020603050405020304" pitchFamily="18" charset="0"/>
              </a:rPr>
              <a:t>LTR </a:t>
            </a:r>
          </a:p>
        </p:txBody>
      </p:sp>
      <p:grpSp>
        <p:nvGrpSpPr>
          <p:cNvPr id="2" name="Group 41">
            <a:extLst>
              <a:ext uri="{FF2B5EF4-FFF2-40B4-BE49-F238E27FC236}">
                <a16:creationId xmlns:a16="http://schemas.microsoft.com/office/drawing/2014/main" id="{446631D5-4BEB-65F2-20D7-68BE0BB760DA}"/>
              </a:ext>
            </a:extLst>
          </p:cNvPr>
          <p:cNvGrpSpPr>
            <a:grpSpLocks/>
          </p:cNvGrpSpPr>
          <p:nvPr/>
        </p:nvGrpSpPr>
        <p:grpSpPr bwMode="auto">
          <a:xfrm>
            <a:off x="2971800" y="2286000"/>
            <a:ext cx="2590800" cy="3048000"/>
            <a:chOff x="2064" y="1296"/>
            <a:chExt cx="1632" cy="1920"/>
          </a:xfrm>
        </p:grpSpPr>
        <p:sp>
          <p:nvSpPr>
            <p:cNvPr id="9246" name="Line 7">
              <a:extLst>
                <a:ext uri="{FF2B5EF4-FFF2-40B4-BE49-F238E27FC236}">
                  <a16:creationId xmlns:a16="http://schemas.microsoft.com/office/drawing/2014/main" id="{7FB6FC66-7EE9-7D04-7921-1C4822E3C9B9}"/>
                </a:ext>
              </a:extLst>
            </p:cNvPr>
            <p:cNvSpPr>
              <a:spLocks noChangeShapeType="1"/>
            </p:cNvSpPr>
            <p:nvPr/>
          </p:nvSpPr>
          <p:spPr bwMode="auto">
            <a:xfrm>
              <a:off x="3024" y="1296"/>
              <a:ext cx="0" cy="72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47" name="Oval 8">
              <a:extLst>
                <a:ext uri="{FF2B5EF4-FFF2-40B4-BE49-F238E27FC236}">
                  <a16:creationId xmlns:a16="http://schemas.microsoft.com/office/drawing/2014/main" id="{600A2DEA-36DD-CD3C-3F8B-EED1B1C6E069}"/>
                </a:ext>
              </a:extLst>
            </p:cNvPr>
            <p:cNvSpPr>
              <a:spLocks noChangeArrowheads="1"/>
            </p:cNvSpPr>
            <p:nvPr/>
          </p:nvSpPr>
          <p:spPr bwMode="auto">
            <a:xfrm>
              <a:off x="2736" y="2016"/>
              <a:ext cx="576" cy="528"/>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sp>
          <p:nvSpPr>
            <p:cNvPr id="9248" name="Line 9">
              <a:extLst>
                <a:ext uri="{FF2B5EF4-FFF2-40B4-BE49-F238E27FC236}">
                  <a16:creationId xmlns:a16="http://schemas.microsoft.com/office/drawing/2014/main" id="{79339763-8E68-399A-6E72-526C92A40DBF}"/>
                </a:ext>
              </a:extLst>
            </p:cNvPr>
            <p:cNvSpPr>
              <a:spLocks noChangeShapeType="1"/>
            </p:cNvSpPr>
            <p:nvPr/>
          </p:nvSpPr>
          <p:spPr bwMode="auto">
            <a:xfrm>
              <a:off x="3312" y="2256"/>
              <a:ext cx="0" cy="4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49" name="Line 10">
              <a:extLst>
                <a:ext uri="{FF2B5EF4-FFF2-40B4-BE49-F238E27FC236}">
                  <a16:creationId xmlns:a16="http://schemas.microsoft.com/office/drawing/2014/main" id="{673ED7AC-4966-D1EA-ACAB-6D92FEE557BA}"/>
                </a:ext>
              </a:extLst>
            </p:cNvPr>
            <p:cNvSpPr>
              <a:spLocks noChangeShapeType="1"/>
            </p:cNvSpPr>
            <p:nvPr/>
          </p:nvSpPr>
          <p:spPr bwMode="auto">
            <a:xfrm>
              <a:off x="3024" y="2544"/>
              <a:ext cx="0" cy="672"/>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50" name="Text Box 11">
              <a:extLst>
                <a:ext uri="{FF2B5EF4-FFF2-40B4-BE49-F238E27FC236}">
                  <a16:creationId xmlns:a16="http://schemas.microsoft.com/office/drawing/2014/main" id="{9C0182C1-BC51-6BBF-F205-57C0C30FDC4A}"/>
                </a:ext>
              </a:extLst>
            </p:cNvPr>
            <p:cNvSpPr txBox="1">
              <a:spLocks noChangeArrowheads="1"/>
            </p:cNvSpPr>
            <p:nvPr/>
          </p:nvSpPr>
          <p:spPr bwMode="auto">
            <a:xfrm>
              <a:off x="3072" y="1488"/>
              <a:ext cx="57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spcBef>
                  <a:spcPct val="50000"/>
                </a:spcBef>
              </a:pPr>
              <a:r>
                <a:rPr lang="en-US" altLang="en-US" b="0">
                  <a:cs typeface="Times New Roman" panose="02020603050405020304" pitchFamily="18" charset="0"/>
                </a:rPr>
                <a:t>Q</a:t>
              </a:r>
              <a:r>
                <a:rPr lang="en-US" altLang="en-US" b="0" baseline="-25000">
                  <a:cs typeface="Times New Roman" panose="02020603050405020304" pitchFamily="18" charset="0"/>
                </a:rPr>
                <a:t>HER</a:t>
              </a:r>
            </a:p>
          </p:txBody>
        </p:sp>
        <p:sp>
          <p:nvSpPr>
            <p:cNvPr id="9251" name="Text Box 12">
              <a:extLst>
                <a:ext uri="{FF2B5EF4-FFF2-40B4-BE49-F238E27FC236}">
                  <a16:creationId xmlns:a16="http://schemas.microsoft.com/office/drawing/2014/main" id="{B923E4C7-7BA5-C8B0-6286-D980691E5D26}"/>
                </a:ext>
              </a:extLst>
            </p:cNvPr>
            <p:cNvSpPr txBox="1">
              <a:spLocks noChangeArrowheads="1"/>
            </p:cNvSpPr>
            <p:nvPr/>
          </p:nvSpPr>
          <p:spPr bwMode="auto">
            <a:xfrm>
              <a:off x="3072" y="2784"/>
              <a:ext cx="62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spcBef>
                  <a:spcPct val="50000"/>
                </a:spcBef>
              </a:pPr>
              <a:r>
                <a:rPr lang="en-US" altLang="en-US" b="0">
                  <a:cs typeface="Times New Roman" panose="02020603050405020304" pitchFamily="18" charset="0"/>
                </a:rPr>
                <a:t>Q</a:t>
              </a:r>
              <a:r>
                <a:rPr lang="en-US" altLang="en-US" b="0" baseline="-25000">
                  <a:cs typeface="Times New Roman" panose="02020603050405020304" pitchFamily="18" charset="0"/>
                </a:rPr>
                <a:t>LER</a:t>
              </a:r>
            </a:p>
          </p:txBody>
        </p:sp>
        <p:sp>
          <p:nvSpPr>
            <p:cNvPr id="9252" name="Text Box 13">
              <a:extLst>
                <a:ext uri="{FF2B5EF4-FFF2-40B4-BE49-F238E27FC236}">
                  <a16:creationId xmlns:a16="http://schemas.microsoft.com/office/drawing/2014/main" id="{DEB0BAB1-F081-D4B3-AD2D-51C2B6B952F4}"/>
                </a:ext>
              </a:extLst>
            </p:cNvPr>
            <p:cNvSpPr txBox="1">
              <a:spLocks noChangeArrowheads="1"/>
            </p:cNvSpPr>
            <p:nvPr/>
          </p:nvSpPr>
          <p:spPr bwMode="auto">
            <a:xfrm>
              <a:off x="2880" y="2112"/>
              <a:ext cx="3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spcBef>
                  <a:spcPct val="50000"/>
                </a:spcBef>
              </a:pPr>
              <a:r>
                <a:rPr lang="en-US" altLang="en-US" b="0">
                  <a:cs typeface="Times New Roman" panose="02020603050405020304" pitchFamily="18" charset="0"/>
                </a:rPr>
                <a:t>E</a:t>
              </a:r>
              <a:r>
                <a:rPr lang="en-US" altLang="en-US" b="0" baseline="-25000">
                  <a:cs typeface="Times New Roman" panose="02020603050405020304" pitchFamily="18" charset="0"/>
                </a:rPr>
                <a:t>R</a:t>
              </a:r>
            </a:p>
          </p:txBody>
        </p:sp>
        <p:sp>
          <p:nvSpPr>
            <p:cNvPr id="9253" name="Line 14">
              <a:extLst>
                <a:ext uri="{FF2B5EF4-FFF2-40B4-BE49-F238E27FC236}">
                  <a16:creationId xmlns:a16="http://schemas.microsoft.com/office/drawing/2014/main" id="{6C37A75F-B170-7474-3486-AFA5D9998AB2}"/>
                </a:ext>
              </a:extLst>
            </p:cNvPr>
            <p:cNvSpPr>
              <a:spLocks noChangeShapeType="1"/>
            </p:cNvSpPr>
            <p:nvPr/>
          </p:nvSpPr>
          <p:spPr bwMode="auto">
            <a:xfrm rot="5400000">
              <a:off x="2400" y="1920"/>
              <a:ext cx="0" cy="672"/>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54" name="Text Box 15">
              <a:extLst>
                <a:ext uri="{FF2B5EF4-FFF2-40B4-BE49-F238E27FC236}">
                  <a16:creationId xmlns:a16="http://schemas.microsoft.com/office/drawing/2014/main" id="{5F51997B-F458-9B0B-7D91-5464FED3444F}"/>
                </a:ext>
              </a:extLst>
            </p:cNvPr>
            <p:cNvSpPr txBox="1">
              <a:spLocks noChangeArrowheads="1"/>
            </p:cNvSpPr>
            <p:nvPr/>
          </p:nvSpPr>
          <p:spPr bwMode="auto">
            <a:xfrm>
              <a:off x="2160" y="1920"/>
              <a:ext cx="67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spcBef>
                  <a:spcPct val="50000"/>
                </a:spcBef>
              </a:pPr>
              <a:r>
                <a:rPr lang="en-US" altLang="en-US" b="0">
                  <a:cs typeface="Times New Roman" panose="02020603050405020304" pitchFamily="18" charset="0"/>
                </a:rPr>
                <a:t>W</a:t>
              </a:r>
              <a:r>
                <a:rPr lang="en-US" altLang="en-US" b="0" baseline="-25000">
                  <a:cs typeface="Times New Roman" panose="02020603050405020304" pitchFamily="18" charset="0"/>
                </a:rPr>
                <a:t>netR</a:t>
              </a:r>
            </a:p>
          </p:txBody>
        </p:sp>
      </p:grpSp>
      <p:sp>
        <p:nvSpPr>
          <p:cNvPr id="214041" name="Text Box 25">
            <a:extLst>
              <a:ext uri="{FF2B5EF4-FFF2-40B4-BE49-F238E27FC236}">
                <a16:creationId xmlns:a16="http://schemas.microsoft.com/office/drawing/2014/main" id="{3F15A43E-71EB-84DA-FD5C-73290F7936D0}"/>
              </a:ext>
            </a:extLst>
          </p:cNvPr>
          <p:cNvSpPr txBox="1">
            <a:spLocks noChangeArrowheads="1"/>
          </p:cNvSpPr>
          <p:nvPr/>
        </p:nvSpPr>
        <p:spPr bwMode="auto">
          <a:xfrm>
            <a:off x="5391345" y="1387384"/>
            <a:ext cx="361612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eaLnBrk="1" hangingPunct="1"/>
            <a:r>
              <a:rPr lang="en-US" altLang="en-US" b="0" dirty="0">
                <a:cs typeface="Times New Roman" panose="02020603050405020304" pitchFamily="18" charset="0"/>
              </a:rPr>
              <a:t>Assume that an irreversible</a:t>
            </a:r>
          </a:p>
          <a:p>
            <a:pPr algn="ctr" eaLnBrk="1" hangingPunct="1"/>
            <a:r>
              <a:rPr lang="en-US" altLang="en-US" b="0" dirty="0">
                <a:cs typeface="Times New Roman" panose="02020603050405020304" pitchFamily="18" charset="0"/>
              </a:rPr>
              <a:t>Engine is more efficient than</a:t>
            </a:r>
          </a:p>
          <a:p>
            <a:pPr algn="ctr" eaLnBrk="1" hangingPunct="1"/>
            <a:r>
              <a:rPr lang="en-US" altLang="en-US" b="0" dirty="0">
                <a:cs typeface="Times New Roman" panose="02020603050405020304" pitchFamily="18" charset="0"/>
              </a:rPr>
              <a:t>the reversible engine. </a:t>
            </a:r>
            <a:endParaRPr lang="en-US" altLang="en-US" b="0" baseline="-25000" dirty="0">
              <a:cs typeface="Times New Roman" panose="02020603050405020304" pitchFamily="18" charset="0"/>
            </a:endParaRPr>
          </a:p>
        </p:txBody>
      </p:sp>
      <p:grpSp>
        <p:nvGrpSpPr>
          <p:cNvPr id="3" name="Group 40">
            <a:extLst>
              <a:ext uri="{FF2B5EF4-FFF2-40B4-BE49-F238E27FC236}">
                <a16:creationId xmlns:a16="http://schemas.microsoft.com/office/drawing/2014/main" id="{F95ADD3A-8B4B-6F55-9591-BD7AEB13B9CC}"/>
              </a:ext>
            </a:extLst>
          </p:cNvPr>
          <p:cNvGrpSpPr>
            <a:grpSpLocks/>
          </p:cNvGrpSpPr>
          <p:nvPr/>
        </p:nvGrpSpPr>
        <p:grpSpPr bwMode="auto">
          <a:xfrm>
            <a:off x="76200" y="2286000"/>
            <a:ext cx="2590800" cy="3048000"/>
            <a:chOff x="240" y="1296"/>
            <a:chExt cx="1632" cy="1920"/>
          </a:xfrm>
        </p:grpSpPr>
        <p:sp>
          <p:nvSpPr>
            <p:cNvPr id="9228" name="Line 16">
              <a:extLst>
                <a:ext uri="{FF2B5EF4-FFF2-40B4-BE49-F238E27FC236}">
                  <a16:creationId xmlns:a16="http://schemas.microsoft.com/office/drawing/2014/main" id="{CFBBE88E-FCC2-2042-5052-93F0236BA9FA}"/>
                </a:ext>
              </a:extLst>
            </p:cNvPr>
            <p:cNvSpPr>
              <a:spLocks noChangeShapeType="1"/>
            </p:cNvSpPr>
            <p:nvPr/>
          </p:nvSpPr>
          <p:spPr bwMode="auto">
            <a:xfrm>
              <a:off x="1200" y="1296"/>
              <a:ext cx="0" cy="72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29" name="Oval 17">
              <a:extLst>
                <a:ext uri="{FF2B5EF4-FFF2-40B4-BE49-F238E27FC236}">
                  <a16:creationId xmlns:a16="http://schemas.microsoft.com/office/drawing/2014/main" id="{FE73249F-8A03-A035-D556-F3476C2C8AC9}"/>
                </a:ext>
              </a:extLst>
            </p:cNvPr>
            <p:cNvSpPr>
              <a:spLocks noChangeArrowheads="1"/>
            </p:cNvSpPr>
            <p:nvPr/>
          </p:nvSpPr>
          <p:spPr bwMode="auto">
            <a:xfrm>
              <a:off x="912" y="2016"/>
              <a:ext cx="576" cy="528"/>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sp>
          <p:nvSpPr>
            <p:cNvPr id="9230" name="Line 18">
              <a:extLst>
                <a:ext uri="{FF2B5EF4-FFF2-40B4-BE49-F238E27FC236}">
                  <a16:creationId xmlns:a16="http://schemas.microsoft.com/office/drawing/2014/main" id="{9FF9E772-A76F-B834-9E6E-DE665845D4D2}"/>
                </a:ext>
              </a:extLst>
            </p:cNvPr>
            <p:cNvSpPr>
              <a:spLocks noChangeShapeType="1"/>
            </p:cNvSpPr>
            <p:nvPr/>
          </p:nvSpPr>
          <p:spPr bwMode="auto">
            <a:xfrm>
              <a:off x="1488" y="2256"/>
              <a:ext cx="0" cy="4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31" name="Line 19">
              <a:extLst>
                <a:ext uri="{FF2B5EF4-FFF2-40B4-BE49-F238E27FC236}">
                  <a16:creationId xmlns:a16="http://schemas.microsoft.com/office/drawing/2014/main" id="{ECCE238D-994E-F0D1-CC96-63E33C830BF5}"/>
                </a:ext>
              </a:extLst>
            </p:cNvPr>
            <p:cNvSpPr>
              <a:spLocks noChangeShapeType="1"/>
            </p:cNvSpPr>
            <p:nvPr/>
          </p:nvSpPr>
          <p:spPr bwMode="auto">
            <a:xfrm>
              <a:off x="1200" y="2544"/>
              <a:ext cx="0" cy="672"/>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32" name="Text Box 20">
              <a:extLst>
                <a:ext uri="{FF2B5EF4-FFF2-40B4-BE49-F238E27FC236}">
                  <a16:creationId xmlns:a16="http://schemas.microsoft.com/office/drawing/2014/main" id="{F137D690-04FF-C0ED-303D-3316568AF8D8}"/>
                </a:ext>
              </a:extLst>
            </p:cNvPr>
            <p:cNvSpPr txBox="1">
              <a:spLocks noChangeArrowheads="1"/>
            </p:cNvSpPr>
            <p:nvPr/>
          </p:nvSpPr>
          <p:spPr bwMode="auto">
            <a:xfrm>
              <a:off x="1248" y="1488"/>
              <a:ext cx="57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spcBef>
                  <a:spcPct val="50000"/>
                </a:spcBef>
              </a:pPr>
              <a:r>
                <a:rPr lang="en-US" altLang="en-US" b="0">
                  <a:cs typeface="Times New Roman" panose="02020603050405020304" pitchFamily="18" charset="0"/>
                </a:rPr>
                <a:t>Q</a:t>
              </a:r>
              <a:r>
                <a:rPr lang="en-US" altLang="en-US" b="0" baseline="-25000">
                  <a:cs typeface="Times New Roman" panose="02020603050405020304" pitchFamily="18" charset="0"/>
                </a:rPr>
                <a:t>HEI</a:t>
              </a:r>
            </a:p>
          </p:txBody>
        </p:sp>
        <p:sp>
          <p:nvSpPr>
            <p:cNvPr id="9233" name="Text Box 21">
              <a:extLst>
                <a:ext uri="{FF2B5EF4-FFF2-40B4-BE49-F238E27FC236}">
                  <a16:creationId xmlns:a16="http://schemas.microsoft.com/office/drawing/2014/main" id="{58FDEB7D-3DAB-D941-9127-847B57686667}"/>
                </a:ext>
              </a:extLst>
            </p:cNvPr>
            <p:cNvSpPr txBox="1">
              <a:spLocks noChangeArrowheads="1"/>
            </p:cNvSpPr>
            <p:nvPr/>
          </p:nvSpPr>
          <p:spPr bwMode="auto">
            <a:xfrm>
              <a:off x="1248" y="2784"/>
              <a:ext cx="62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spcBef>
                  <a:spcPct val="50000"/>
                </a:spcBef>
              </a:pPr>
              <a:r>
                <a:rPr lang="en-US" altLang="en-US" b="0">
                  <a:cs typeface="Times New Roman" panose="02020603050405020304" pitchFamily="18" charset="0"/>
                </a:rPr>
                <a:t>Q</a:t>
              </a:r>
              <a:r>
                <a:rPr lang="en-US" altLang="en-US" b="0" baseline="-25000">
                  <a:cs typeface="Times New Roman" panose="02020603050405020304" pitchFamily="18" charset="0"/>
                </a:rPr>
                <a:t>LEI</a:t>
              </a:r>
            </a:p>
          </p:txBody>
        </p:sp>
        <p:sp>
          <p:nvSpPr>
            <p:cNvPr id="9234" name="Text Box 22">
              <a:extLst>
                <a:ext uri="{FF2B5EF4-FFF2-40B4-BE49-F238E27FC236}">
                  <a16:creationId xmlns:a16="http://schemas.microsoft.com/office/drawing/2014/main" id="{73D7D4D5-C6EF-30B0-E037-DD12CCE076FA}"/>
                </a:ext>
              </a:extLst>
            </p:cNvPr>
            <p:cNvSpPr txBox="1">
              <a:spLocks noChangeArrowheads="1"/>
            </p:cNvSpPr>
            <p:nvPr/>
          </p:nvSpPr>
          <p:spPr bwMode="auto">
            <a:xfrm>
              <a:off x="1056" y="2112"/>
              <a:ext cx="28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spcBef>
                  <a:spcPct val="50000"/>
                </a:spcBef>
              </a:pPr>
              <a:r>
                <a:rPr lang="en-US" altLang="en-US" b="0">
                  <a:cs typeface="Times New Roman" panose="02020603050405020304" pitchFamily="18" charset="0"/>
                </a:rPr>
                <a:t>E</a:t>
              </a:r>
              <a:r>
                <a:rPr lang="en-US" altLang="en-US" b="0" baseline="-25000">
                  <a:cs typeface="Times New Roman" panose="02020603050405020304" pitchFamily="18" charset="0"/>
                </a:rPr>
                <a:t>I</a:t>
              </a:r>
            </a:p>
          </p:txBody>
        </p:sp>
        <p:sp>
          <p:nvSpPr>
            <p:cNvPr id="9235" name="Line 23">
              <a:extLst>
                <a:ext uri="{FF2B5EF4-FFF2-40B4-BE49-F238E27FC236}">
                  <a16:creationId xmlns:a16="http://schemas.microsoft.com/office/drawing/2014/main" id="{20FC96B7-30F9-0ACF-CE28-CDCC6F3E768A}"/>
                </a:ext>
              </a:extLst>
            </p:cNvPr>
            <p:cNvSpPr>
              <a:spLocks noChangeShapeType="1"/>
            </p:cNvSpPr>
            <p:nvPr/>
          </p:nvSpPr>
          <p:spPr bwMode="auto">
            <a:xfrm rot="5400000">
              <a:off x="576" y="1920"/>
              <a:ext cx="0" cy="672"/>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36" name="Text Box 24">
              <a:extLst>
                <a:ext uri="{FF2B5EF4-FFF2-40B4-BE49-F238E27FC236}">
                  <a16:creationId xmlns:a16="http://schemas.microsoft.com/office/drawing/2014/main" id="{2CB4B18C-C401-5B7B-7E88-A6521A4422AD}"/>
                </a:ext>
              </a:extLst>
            </p:cNvPr>
            <p:cNvSpPr txBox="1">
              <a:spLocks noChangeArrowheads="1"/>
            </p:cNvSpPr>
            <p:nvPr/>
          </p:nvSpPr>
          <p:spPr bwMode="auto">
            <a:xfrm>
              <a:off x="336" y="1920"/>
              <a:ext cx="768"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spcBef>
                  <a:spcPct val="50000"/>
                </a:spcBef>
              </a:pPr>
              <a:r>
                <a:rPr lang="en-US" altLang="en-US" b="0">
                  <a:cs typeface="Times New Roman" panose="02020603050405020304" pitchFamily="18" charset="0"/>
                </a:rPr>
                <a:t>W</a:t>
              </a:r>
              <a:r>
                <a:rPr lang="en-US" altLang="en-US" b="0" baseline="-25000">
                  <a:cs typeface="Times New Roman" panose="02020603050405020304" pitchFamily="18" charset="0"/>
                </a:rPr>
                <a:t>netI</a:t>
              </a:r>
            </a:p>
          </p:txBody>
        </p:sp>
        <p:sp>
          <p:nvSpPr>
            <p:cNvPr id="9237" name="Line 26">
              <a:extLst>
                <a:ext uri="{FF2B5EF4-FFF2-40B4-BE49-F238E27FC236}">
                  <a16:creationId xmlns:a16="http://schemas.microsoft.com/office/drawing/2014/main" id="{02DEAEDC-53B5-79BA-D7C2-5614350FDA83}"/>
                </a:ext>
              </a:extLst>
            </p:cNvPr>
            <p:cNvSpPr>
              <a:spLocks noChangeShapeType="1"/>
            </p:cNvSpPr>
            <p:nvPr/>
          </p:nvSpPr>
          <p:spPr bwMode="auto">
            <a:xfrm>
              <a:off x="1200" y="1296"/>
              <a:ext cx="0" cy="72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38" name="Oval 27">
              <a:extLst>
                <a:ext uri="{FF2B5EF4-FFF2-40B4-BE49-F238E27FC236}">
                  <a16:creationId xmlns:a16="http://schemas.microsoft.com/office/drawing/2014/main" id="{9D6FBCE4-F47D-A9F9-2155-CD79FF3CC3E9}"/>
                </a:ext>
              </a:extLst>
            </p:cNvPr>
            <p:cNvSpPr>
              <a:spLocks noChangeArrowheads="1"/>
            </p:cNvSpPr>
            <p:nvPr/>
          </p:nvSpPr>
          <p:spPr bwMode="auto">
            <a:xfrm>
              <a:off x="912" y="2016"/>
              <a:ext cx="576" cy="528"/>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sp>
          <p:nvSpPr>
            <p:cNvPr id="9239" name="Line 28">
              <a:extLst>
                <a:ext uri="{FF2B5EF4-FFF2-40B4-BE49-F238E27FC236}">
                  <a16:creationId xmlns:a16="http://schemas.microsoft.com/office/drawing/2014/main" id="{3CD96B8E-68ED-0DAD-779B-F4DC1E819B9C}"/>
                </a:ext>
              </a:extLst>
            </p:cNvPr>
            <p:cNvSpPr>
              <a:spLocks noChangeShapeType="1"/>
            </p:cNvSpPr>
            <p:nvPr/>
          </p:nvSpPr>
          <p:spPr bwMode="auto">
            <a:xfrm>
              <a:off x="1488" y="2256"/>
              <a:ext cx="0" cy="4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40" name="Line 29">
              <a:extLst>
                <a:ext uri="{FF2B5EF4-FFF2-40B4-BE49-F238E27FC236}">
                  <a16:creationId xmlns:a16="http://schemas.microsoft.com/office/drawing/2014/main" id="{DCFD9441-B562-83DF-EEB7-7F9693A78218}"/>
                </a:ext>
              </a:extLst>
            </p:cNvPr>
            <p:cNvSpPr>
              <a:spLocks noChangeShapeType="1"/>
            </p:cNvSpPr>
            <p:nvPr/>
          </p:nvSpPr>
          <p:spPr bwMode="auto">
            <a:xfrm>
              <a:off x="1200" y="2544"/>
              <a:ext cx="0" cy="672"/>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41" name="Text Box 30">
              <a:extLst>
                <a:ext uri="{FF2B5EF4-FFF2-40B4-BE49-F238E27FC236}">
                  <a16:creationId xmlns:a16="http://schemas.microsoft.com/office/drawing/2014/main" id="{829BCC7C-C6FA-D656-FE29-C977E317ED86}"/>
                </a:ext>
              </a:extLst>
            </p:cNvPr>
            <p:cNvSpPr txBox="1">
              <a:spLocks noChangeArrowheads="1"/>
            </p:cNvSpPr>
            <p:nvPr/>
          </p:nvSpPr>
          <p:spPr bwMode="auto">
            <a:xfrm>
              <a:off x="1248" y="1488"/>
              <a:ext cx="57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spcBef>
                  <a:spcPct val="50000"/>
                </a:spcBef>
              </a:pPr>
              <a:r>
                <a:rPr lang="en-US" altLang="en-US" b="0">
                  <a:cs typeface="Times New Roman" panose="02020603050405020304" pitchFamily="18" charset="0"/>
                </a:rPr>
                <a:t>Q</a:t>
              </a:r>
              <a:r>
                <a:rPr lang="en-US" altLang="en-US" b="0" baseline="-25000">
                  <a:cs typeface="Times New Roman" panose="02020603050405020304" pitchFamily="18" charset="0"/>
                </a:rPr>
                <a:t>HE</a:t>
              </a:r>
            </a:p>
          </p:txBody>
        </p:sp>
        <p:sp>
          <p:nvSpPr>
            <p:cNvPr id="9242" name="Text Box 31">
              <a:extLst>
                <a:ext uri="{FF2B5EF4-FFF2-40B4-BE49-F238E27FC236}">
                  <a16:creationId xmlns:a16="http://schemas.microsoft.com/office/drawing/2014/main" id="{2CDBBD42-C5D1-8805-3770-0AA6C8EAA0CA}"/>
                </a:ext>
              </a:extLst>
            </p:cNvPr>
            <p:cNvSpPr txBox="1">
              <a:spLocks noChangeArrowheads="1"/>
            </p:cNvSpPr>
            <p:nvPr/>
          </p:nvSpPr>
          <p:spPr bwMode="auto">
            <a:xfrm>
              <a:off x="1248" y="2784"/>
              <a:ext cx="62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spcBef>
                  <a:spcPct val="50000"/>
                </a:spcBef>
              </a:pPr>
              <a:r>
                <a:rPr lang="en-US" altLang="en-US" b="0">
                  <a:cs typeface="Times New Roman" panose="02020603050405020304" pitchFamily="18" charset="0"/>
                </a:rPr>
                <a:t>Q</a:t>
              </a:r>
              <a:r>
                <a:rPr lang="en-US" altLang="en-US" b="0" baseline="-25000">
                  <a:cs typeface="Times New Roman" panose="02020603050405020304" pitchFamily="18" charset="0"/>
                </a:rPr>
                <a:t>LE</a:t>
              </a:r>
            </a:p>
          </p:txBody>
        </p:sp>
        <p:sp>
          <p:nvSpPr>
            <p:cNvPr id="9243" name="Text Box 32">
              <a:extLst>
                <a:ext uri="{FF2B5EF4-FFF2-40B4-BE49-F238E27FC236}">
                  <a16:creationId xmlns:a16="http://schemas.microsoft.com/office/drawing/2014/main" id="{1D8CB271-3763-5602-0DFD-56E7464516F7}"/>
                </a:ext>
              </a:extLst>
            </p:cNvPr>
            <p:cNvSpPr txBox="1">
              <a:spLocks noChangeArrowheads="1"/>
            </p:cNvSpPr>
            <p:nvPr/>
          </p:nvSpPr>
          <p:spPr bwMode="auto">
            <a:xfrm>
              <a:off x="1056" y="2112"/>
              <a:ext cx="24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spcBef>
                  <a:spcPct val="50000"/>
                </a:spcBef>
              </a:pPr>
              <a:r>
                <a:rPr lang="en-US" altLang="en-US" b="0">
                  <a:cs typeface="Times New Roman" panose="02020603050405020304" pitchFamily="18" charset="0"/>
                </a:rPr>
                <a:t>E</a:t>
              </a:r>
            </a:p>
          </p:txBody>
        </p:sp>
        <p:sp>
          <p:nvSpPr>
            <p:cNvPr id="9244" name="Line 33">
              <a:extLst>
                <a:ext uri="{FF2B5EF4-FFF2-40B4-BE49-F238E27FC236}">
                  <a16:creationId xmlns:a16="http://schemas.microsoft.com/office/drawing/2014/main" id="{65F691DD-8D2B-9CED-BF12-71C3FB38D75A}"/>
                </a:ext>
              </a:extLst>
            </p:cNvPr>
            <p:cNvSpPr>
              <a:spLocks noChangeShapeType="1"/>
            </p:cNvSpPr>
            <p:nvPr/>
          </p:nvSpPr>
          <p:spPr bwMode="auto">
            <a:xfrm rot="5400000">
              <a:off x="576" y="1920"/>
              <a:ext cx="0" cy="672"/>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9245" name="Text Box 34">
              <a:extLst>
                <a:ext uri="{FF2B5EF4-FFF2-40B4-BE49-F238E27FC236}">
                  <a16:creationId xmlns:a16="http://schemas.microsoft.com/office/drawing/2014/main" id="{B99F436B-1F6B-A054-A88E-E7980AFEEBBE}"/>
                </a:ext>
              </a:extLst>
            </p:cNvPr>
            <p:cNvSpPr txBox="1">
              <a:spLocks noChangeArrowheads="1"/>
            </p:cNvSpPr>
            <p:nvPr/>
          </p:nvSpPr>
          <p:spPr bwMode="auto">
            <a:xfrm>
              <a:off x="336" y="1920"/>
              <a:ext cx="57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spcBef>
                  <a:spcPct val="50000"/>
                </a:spcBef>
              </a:pPr>
              <a:r>
                <a:rPr lang="en-US" altLang="en-US" b="0">
                  <a:cs typeface="Times New Roman" panose="02020603050405020304" pitchFamily="18" charset="0"/>
                </a:rPr>
                <a:t>W</a:t>
              </a:r>
              <a:r>
                <a:rPr lang="en-US" altLang="en-US" b="0" baseline="-25000">
                  <a:cs typeface="Times New Roman" panose="02020603050405020304" pitchFamily="18" charset="0"/>
                </a:rPr>
                <a:t>netI</a:t>
              </a:r>
            </a:p>
          </p:txBody>
        </p:sp>
      </p:grpSp>
      <p:graphicFrame>
        <p:nvGraphicFramePr>
          <p:cNvPr id="214058" name="Object 42">
            <a:extLst>
              <a:ext uri="{FF2B5EF4-FFF2-40B4-BE49-F238E27FC236}">
                <a16:creationId xmlns:a16="http://schemas.microsoft.com/office/drawing/2014/main" id="{92398E3F-7805-E9D3-56BB-7E0497128817}"/>
              </a:ext>
            </a:extLst>
          </p:cNvPr>
          <p:cNvGraphicFramePr>
            <a:graphicFrameLocks noChangeAspect="1"/>
          </p:cNvGraphicFramePr>
          <p:nvPr/>
        </p:nvGraphicFramePr>
        <p:xfrm>
          <a:off x="6477000" y="3657600"/>
          <a:ext cx="1524000" cy="584200"/>
        </p:xfrm>
        <a:graphic>
          <a:graphicData uri="http://schemas.openxmlformats.org/presentationml/2006/ole">
            <mc:AlternateContent xmlns:mc="http://schemas.openxmlformats.org/markup-compatibility/2006">
              <mc:Choice xmlns:v="urn:schemas-microsoft-com:vml" Requires="v">
                <p:oleObj name="Equation" r:id="rId3" imgW="596880" imgH="228600" progId="Equation.3">
                  <p:embed/>
                </p:oleObj>
              </mc:Choice>
              <mc:Fallback>
                <p:oleObj name="Equation" r:id="rId3" imgW="596880" imgH="228600" progId="Equation.3">
                  <p:embed/>
                  <p:pic>
                    <p:nvPicPr>
                      <p:cNvPr id="214058" name="Object 42">
                        <a:extLst>
                          <a:ext uri="{FF2B5EF4-FFF2-40B4-BE49-F238E27FC236}">
                            <a16:creationId xmlns:a16="http://schemas.microsoft.com/office/drawing/2014/main" id="{92398E3F-7805-E9D3-56BB-7E04971288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0" y="3657600"/>
                        <a:ext cx="1524000" cy="584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4061" name="Object 45">
            <a:extLst>
              <a:ext uri="{FF2B5EF4-FFF2-40B4-BE49-F238E27FC236}">
                <a16:creationId xmlns:a16="http://schemas.microsoft.com/office/drawing/2014/main" id="{85482830-3C90-D4BD-B87D-D08859241479}"/>
              </a:ext>
            </a:extLst>
          </p:cNvPr>
          <p:cNvGraphicFramePr>
            <a:graphicFrameLocks noChangeAspect="1"/>
          </p:cNvGraphicFramePr>
          <p:nvPr/>
        </p:nvGraphicFramePr>
        <p:xfrm>
          <a:off x="5943600" y="4572000"/>
          <a:ext cx="2271713" cy="1136650"/>
        </p:xfrm>
        <a:graphic>
          <a:graphicData uri="http://schemas.openxmlformats.org/presentationml/2006/ole">
            <mc:AlternateContent xmlns:mc="http://schemas.openxmlformats.org/markup-compatibility/2006">
              <mc:Choice xmlns:v="urn:schemas-microsoft-com:vml" Requires="v">
                <p:oleObj name="Equation" r:id="rId5" imgW="888840" imgH="444240" progId="Equation.3">
                  <p:embed/>
                </p:oleObj>
              </mc:Choice>
              <mc:Fallback>
                <p:oleObj name="Equation" r:id="rId5" imgW="888840" imgH="444240" progId="Equation.3">
                  <p:embed/>
                  <p:pic>
                    <p:nvPicPr>
                      <p:cNvPr id="214061" name="Object 45">
                        <a:extLst>
                          <a:ext uri="{FF2B5EF4-FFF2-40B4-BE49-F238E27FC236}">
                            <a16:creationId xmlns:a16="http://schemas.microsoft.com/office/drawing/2014/main" id="{85482830-3C90-D4BD-B87D-D0885924147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43600" y="4572000"/>
                        <a:ext cx="2271713" cy="1136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227" name="Text Box 5">
            <a:extLst>
              <a:ext uri="{FF2B5EF4-FFF2-40B4-BE49-F238E27FC236}">
                <a16:creationId xmlns:a16="http://schemas.microsoft.com/office/drawing/2014/main" id="{22D63C6E-911A-CD3B-D7BE-FADCBC171119}"/>
              </a:ext>
            </a:extLst>
          </p:cNvPr>
          <p:cNvSpPr txBox="1">
            <a:spLocks noChangeArrowheads="1"/>
          </p:cNvSpPr>
          <p:nvPr/>
        </p:nvSpPr>
        <p:spPr bwMode="auto">
          <a:xfrm>
            <a:off x="2514600" y="1828800"/>
            <a:ext cx="7937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r>
              <a:rPr lang="en-US" altLang="en-US" b="0">
                <a:cs typeface="Times New Roman" panose="02020603050405020304" pitchFamily="18" charset="0"/>
              </a:rPr>
              <a:t>HTR</a:t>
            </a:r>
          </a:p>
        </p:txBody>
      </p:sp>
      <p:grpSp>
        <p:nvGrpSpPr>
          <p:cNvPr id="4" name="Group 38">
            <a:extLst>
              <a:ext uri="{FF2B5EF4-FFF2-40B4-BE49-F238E27FC236}">
                <a16:creationId xmlns:a16="http://schemas.microsoft.com/office/drawing/2014/main" id="{8977C95B-3E79-021F-3205-CCBB9C8D89B0}"/>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7325D8DD-ADBE-08FC-B1F3-727ADE99EEF4}"/>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E80915AD-9995-2498-5426-03567BBA2BDB}"/>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5729FA80-6FA5-97EA-2F62-4C8A5BF35F2A}"/>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751E7BC2-9353-061E-8168-E59AFBE20FA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7F80AAAC-9D53-C9D1-8DE3-F63E415B5E4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99EC12D8-BEC2-4C2A-59AC-F36E113EAA77}"/>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88E12D4C-587A-D3B0-AA7E-876FF6B14EA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302E81F4-6A98-F20F-1D3B-E99A29EED0C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9DB5FD1C-C12A-19C5-F829-B0BFB7109B2B}"/>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A99B8442-E65C-23F9-C694-C2BBF57B4CF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63AC8ED8-766D-1BD7-FA3D-B05044BD682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5C5603AC-A4DE-61D2-5C95-B9E9E7176856}"/>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3C63C805-1B86-A4E2-4BB4-3451CF1699D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699CB73A-4B17-018F-13E8-27878AAD866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7037E13A-DEB5-67CF-A02A-ADEAF477B37D}"/>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F9C43783-7F60-FBC4-51FB-E2E71C3D34C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1653647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 presetClass="entr" presetSubtype="32" fill="hold" grpId="0" nodeType="clickEffect">
                                  <p:stCondLst>
                                    <p:cond delay="0"/>
                                  </p:stCondLst>
                                  <p:childTnLst>
                                    <p:set>
                                      <p:cBhvr>
                                        <p:cTn id="18" dur="1" fill="hold">
                                          <p:stCondLst>
                                            <p:cond delay="0"/>
                                          </p:stCondLst>
                                        </p:cTn>
                                        <p:tgtEl>
                                          <p:spTgt spid="214041">
                                            <p:txEl>
                                              <p:pRg st="0" end="0"/>
                                            </p:txEl>
                                          </p:spTgt>
                                        </p:tgtEl>
                                        <p:attrNameLst>
                                          <p:attrName>style.visibility</p:attrName>
                                        </p:attrNameLst>
                                      </p:cBhvr>
                                      <p:to>
                                        <p:strVal val="visible"/>
                                      </p:to>
                                    </p:set>
                                    <p:animEffect transition="in" filter="box(out)">
                                      <p:cBhvr>
                                        <p:cTn id="19" dur="500"/>
                                        <p:tgtEl>
                                          <p:spTgt spid="214041">
                                            <p:txEl>
                                              <p:pRg st="0" end="0"/>
                                            </p:txEl>
                                          </p:spTgt>
                                        </p:tgtEl>
                                      </p:cBhvr>
                                    </p:animEffect>
                                  </p:childTnLst>
                                  <p:subTnLst>
                                    <p:audio>
                                      <p:cMediaNode>
                                        <p:cTn display="0" masterRel="sameClick">
                                          <p:stCondLst>
                                            <p:cond evt="begin" delay="0">
                                              <p:tn val="17"/>
                                            </p:cond>
                                          </p:stCondLst>
                                          <p:endCondLst>
                                            <p:cond evt="onStopAudio" delay="0">
                                              <p:tgtEl>
                                                <p:sldTgt/>
                                              </p:tgtEl>
                                            </p:cond>
                                          </p:endCondLst>
                                        </p:cTn>
                                        <p:tgtEl>
                                          <p:sndTgt r:embed="rId2" name="camera.wav"/>
                                        </p:tgtEl>
                                      </p:cMediaNode>
                                    </p:audio>
                                  </p:subTnLst>
                                </p:cTn>
                              </p:par>
                              <p:par>
                                <p:cTn id="20" presetID="4" presetClass="entr" presetSubtype="32" fill="hold" grpId="0" nodeType="withEffect">
                                  <p:stCondLst>
                                    <p:cond delay="0"/>
                                  </p:stCondLst>
                                  <p:childTnLst>
                                    <p:set>
                                      <p:cBhvr>
                                        <p:cTn id="21" dur="1" fill="hold">
                                          <p:stCondLst>
                                            <p:cond delay="0"/>
                                          </p:stCondLst>
                                        </p:cTn>
                                        <p:tgtEl>
                                          <p:spTgt spid="214041">
                                            <p:txEl>
                                              <p:pRg st="1" end="1"/>
                                            </p:txEl>
                                          </p:spTgt>
                                        </p:tgtEl>
                                        <p:attrNameLst>
                                          <p:attrName>style.visibility</p:attrName>
                                        </p:attrNameLst>
                                      </p:cBhvr>
                                      <p:to>
                                        <p:strVal val="visible"/>
                                      </p:to>
                                    </p:set>
                                    <p:animEffect transition="in" filter="box(out)">
                                      <p:cBhvr>
                                        <p:cTn id="22" dur="500"/>
                                        <p:tgtEl>
                                          <p:spTgt spid="214041">
                                            <p:txEl>
                                              <p:pRg st="1" end="1"/>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par>
                                <p:cTn id="23" presetID="4" presetClass="entr" presetSubtype="32" fill="hold" grpId="0" nodeType="withEffect">
                                  <p:stCondLst>
                                    <p:cond delay="0"/>
                                  </p:stCondLst>
                                  <p:childTnLst>
                                    <p:set>
                                      <p:cBhvr>
                                        <p:cTn id="24" dur="1" fill="hold">
                                          <p:stCondLst>
                                            <p:cond delay="0"/>
                                          </p:stCondLst>
                                        </p:cTn>
                                        <p:tgtEl>
                                          <p:spTgt spid="214041">
                                            <p:txEl>
                                              <p:pRg st="2" end="2"/>
                                            </p:txEl>
                                          </p:spTgt>
                                        </p:tgtEl>
                                        <p:attrNameLst>
                                          <p:attrName>style.visibility</p:attrName>
                                        </p:attrNameLst>
                                      </p:cBhvr>
                                      <p:to>
                                        <p:strVal val="visible"/>
                                      </p:to>
                                    </p:set>
                                    <p:animEffect transition="in" filter="box(out)">
                                      <p:cBhvr>
                                        <p:cTn id="25" dur="500"/>
                                        <p:tgtEl>
                                          <p:spTgt spid="214041">
                                            <p:txEl>
                                              <p:pRg st="2" end="2"/>
                                            </p:txEl>
                                          </p:spTgt>
                                        </p:tgtEl>
                                      </p:cBhvr>
                                    </p:animEffect>
                                  </p:childTnLst>
                                  <p:subTnLst>
                                    <p:audio>
                                      <p:cMediaNode>
                                        <p:cTn display="0" masterRel="sameClick">
                                          <p:stCondLst>
                                            <p:cond evt="begin" delay="0">
                                              <p:tn val="23"/>
                                            </p:cond>
                                          </p:stCondLst>
                                          <p:endCondLst>
                                            <p:cond evt="onStopAudio" delay="0">
                                              <p:tgtEl>
                                                <p:sldTgt/>
                                              </p:tgtEl>
                                            </p:cond>
                                          </p:endCondLst>
                                        </p:cTn>
                                        <p:tgtEl>
                                          <p:sndTgt r:embed="rId2" name="camera.wav"/>
                                        </p:tgtEl>
                                      </p:cMediaNode>
                                    </p:audio>
                                  </p:sub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8" fill="hold" nodeType="clickEffect">
                                  <p:stCondLst>
                                    <p:cond delay="0"/>
                                  </p:stCondLst>
                                  <p:childTnLst>
                                    <p:set>
                                      <p:cBhvr>
                                        <p:cTn id="29" dur="1" fill="hold">
                                          <p:stCondLst>
                                            <p:cond delay="0"/>
                                          </p:stCondLst>
                                        </p:cTn>
                                        <p:tgtEl>
                                          <p:spTgt spid="214058"/>
                                        </p:tgtEl>
                                        <p:attrNameLst>
                                          <p:attrName>style.visibility</p:attrName>
                                        </p:attrNameLst>
                                      </p:cBhvr>
                                      <p:to>
                                        <p:strVal val="visible"/>
                                      </p:to>
                                    </p:set>
                                    <p:anim calcmode="lin" valueType="num">
                                      <p:cBhvr additive="base">
                                        <p:cTn id="30" dur="500" fill="hold"/>
                                        <p:tgtEl>
                                          <p:spTgt spid="214058"/>
                                        </p:tgtEl>
                                        <p:attrNameLst>
                                          <p:attrName>ppt_x</p:attrName>
                                        </p:attrNameLst>
                                      </p:cBhvr>
                                      <p:tavLst>
                                        <p:tav tm="0">
                                          <p:val>
                                            <p:strVal val="0-#ppt_w/2"/>
                                          </p:val>
                                        </p:tav>
                                        <p:tav tm="100000">
                                          <p:val>
                                            <p:strVal val="#ppt_x"/>
                                          </p:val>
                                        </p:tav>
                                      </p:tavLst>
                                    </p:anim>
                                    <p:anim calcmode="lin" valueType="num">
                                      <p:cBhvr additive="base">
                                        <p:cTn id="31" dur="500" fill="hold"/>
                                        <p:tgtEl>
                                          <p:spTgt spid="214058"/>
                                        </p:tgtEl>
                                        <p:attrNameLst>
                                          <p:attrName>ppt_y</p:attrName>
                                        </p:attrNameLst>
                                      </p:cBhvr>
                                      <p:tavLst>
                                        <p:tav tm="0">
                                          <p:val>
                                            <p:strVal val="#ppt_y"/>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8" fill="hold" nodeType="clickEffect">
                                  <p:stCondLst>
                                    <p:cond delay="0"/>
                                  </p:stCondLst>
                                  <p:childTnLst>
                                    <p:set>
                                      <p:cBhvr>
                                        <p:cTn id="35" dur="1" fill="hold">
                                          <p:stCondLst>
                                            <p:cond delay="0"/>
                                          </p:stCondLst>
                                        </p:cTn>
                                        <p:tgtEl>
                                          <p:spTgt spid="214061"/>
                                        </p:tgtEl>
                                        <p:attrNameLst>
                                          <p:attrName>style.visibility</p:attrName>
                                        </p:attrNameLst>
                                      </p:cBhvr>
                                      <p:to>
                                        <p:strVal val="visible"/>
                                      </p:to>
                                    </p:set>
                                    <p:anim calcmode="lin" valueType="num">
                                      <p:cBhvr additive="base">
                                        <p:cTn id="36" dur="500" fill="hold"/>
                                        <p:tgtEl>
                                          <p:spTgt spid="214061"/>
                                        </p:tgtEl>
                                        <p:attrNameLst>
                                          <p:attrName>ppt_x</p:attrName>
                                        </p:attrNameLst>
                                      </p:cBhvr>
                                      <p:tavLst>
                                        <p:tav tm="0">
                                          <p:val>
                                            <p:strVal val="0-#ppt_w/2"/>
                                          </p:val>
                                        </p:tav>
                                        <p:tav tm="100000">
                                          <p:val>
                                            <p:strVal val="#ppt_x"/>
                                          </p:val>
                                        </p:tav>
                                      </p:tavLst>
                                    </p:anim>
                                    <p:anim calcmode="lin" valueType="num">
                                      <p:cBhvr additive="base">
                                        <p:cTn id="37" dur="500" fill="hold"/>
                                        <p:tgtEl>
                                          <p:spTgt spid="2140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041" grpId="0" build="allAtOnce"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42" name="Rectangle 2">
            <a:extLst>
              <a:ext uri="{FF2B5EF4-FFF2-40B4-BE49-F238E27FC236}">
                <a16:creationId xmlns:a16="http://schemas.microsoft.com/office/drawing/2014/main" id="{A6B016A6-14EE-A528-AAFA-68021177B2F3}"/>
              </a:ext>
            </a:extLst>
          </p:cNvPr>
          <p:cNvSpPr>
            <a:spLocks noGrp="1" noChangeArrowheads="1"/>
          </p:cNvSpPr>
          <p:nvPr>
            <p:ph type="body" idx="1"/>
          </p:nvPr>
        </p:nvSpPr>
        <p:spPr>
          <a:xfrm>
            <a:off x="361950" y="1997641"/>
            <a:ext cx="7772400" cy="2133600"/>
          </a:xfrm>
        </p:spPr>
        <p:txBody>
          <a:bodyPr/>
          <a:lstStyle/>
          <a:p>
            <a:pPr eaLnBrk="1" hangingPunct="1"/>
            <a:r>
              <a:rPr lang="en-US" altLang="en-US" sz="2400" dirty="0"/>
              <a:t>For same </a:t>
            </a:r>
            <a:r>
              <a:rPr lang="en-US" altLang="en-US" sz="2400" dirty="0" err="1"/>
              <a:t>W</a:t>
            </a:r>
            <a:r>
              <a:rPr lang="en-US" altLang="en-US" sz="2400" baseline="-25000" dirty="0" err="1"/>
              <a:t>net</a:t>
            </a:r>
            <a:r>
              <a:rPr lang="en-US" altLang="en-US" sz="2400" dirty="0"/>
              <a:t>,      Q</a:t>
            </a:r>
            <a:r>
              <a:rPr lang="en-US" altLang="en-US" sz="2400" baseline="-25000" dirty="0"/>
              <a:t>HEI</a:t>
            </a:r>
            <a:r>
              <a:rPr lang="en-US" altLang="en-US" sz="2400" dirty="0"/>
              <a:t>  &lt;  Q</a:t>
            </a:r>
            <a:r>
              <a:rPr lang="en-US" altLang="en-US" sz="2400" baseline="-25000" dirty="0"/>
              <a:t>HER</a:t>
            </a:r>
          </a:p>
          <a:p>
            <a:pPr eaLnBrk="1" hangingPunct="1">
              <a:spcBef>
                <a:spcPct val="0"/>
              </a:spcBef>
            </a:pPr>
            <a:endParaRPr lang="en-US" altLang="en-US" sz="2400" baseline="-25000" dirty="0"/>
          </a:p>
          <a:p>
            <a:pPr eaLnBrk="1" hangingPunct="1">
              <a:spcBef>
                <a:spcPct val="0"/>
              </a:spcBef>
            </a:pPr>
            <a:r>
              <a:rPr lang="en-US" altLang="en-US" sz="2400" dirty="0"/>
              <a:t>Implies that, </a:t>
            </a:r>
            <a:r>
              <a:rPr lang="en-US" altLang="en-US" sz="2400" dirty="0">
                <a:cs typeface="Times New Roman" panose="02020603050405020304" pitchFamily="18" charset="0"/>
              </a:rPr>
              <a:t>|</a:t>
            </a:r>
            <a:r>
              <a:rPr lang="en-US" altLang="en-US" sz="2400" dirty="0"/>
              <a:t>Q</a:t>
            </a:r>
            <a:r>
              <a:rPr lang="en-US" altLang="en-US" sz="2400" baseline="-25000" dirty="0"/>
              <a:t>LEI </a:t>
            </a:r>
            <a:r>
              <a:rPr lang="en-US" altLang="en-US" sz="2400" dirty="0">
                <a:cs typeface="Times New Roman" panose="02020603050405020304" pitchFamily="18" charset="0"/>
              </a:rPr>
              <a:t>|</a:t>
            </a:r>
            <a:r>
              <a:rPr lang="en-US" altLang="en-US" sz="2400" dirty="0"/>
              <a:t> &lt; </a:t>
            </a:r>
            <a:r>
              <a:rPr lang="en-US" altLang="en-US" sz="2400" dirty="0">
                <a:cs typeface="Times New Roman" panose="02020603050405020304" pitchFamily="18" charset="0"/>
              </a:rPr>
              <a:t>|</a:t>
            </a:r>
            <a:r>
              <a:rPr lang="en-US" altLang="en-US" sz="2400" dirty="0"/>
              <a:t>Q</a:t>
            </a:r>
            <a:r>
              <a:rPr lang="en-US" altLang="en-US" sz="2400" baseline="-25000" dirty="0"/>
              <a:t>LER</a:t>
            </a:r>
            <a:r>
              <a:rPr lang="en-US" altLang="en-US" sz="2400" dirty="0">
                <a:cs typeface="Times New Roman" panose="02020603050405020304" pitchFamily="18" charset="0"/>
              </a:rPr>
              <a:t>|</a:t>
            </a:r>
            <a:endParaRPr lang="en-US" altLang="en-US" sz="2400" baseline="-25000" dirty="0"/>
          </a:p>
          <a:p>
            <a:pPr eaLnBrk="1" hangingPunct="1">
              <a:spcBef>
                <a:spcPct val="0"/>
              </a:spcBef>
            </a:pPr>
            <a:endParaRPr lang="en-US" altLang="en-US" sz="2400" baseline="-25000" dirty="0"/>
          </a:p>
          <a:p>
            <a:pPr eaLnBrk="1" hangingPunct="1">
              <a:spcBef>
                <a:spcPct val="0"/>
              </a:spcBef>
            </a:pPr>
            <a:r>
              <a:rPr lang="en-US" altLang="en-US" sz="2400" dirty="0"/>
              <a:t>But a reversible engine can be completely reversed and it will work as a  heat pump.</a:t>
            </a:r>
          </a:p>
        </p:txBody>
      </p:sp>
      <p:grpSp>
        <p:nvGrpSpPr>
          <p:cNvPr id="2" name="Group 3">
            <a:extLst>
              <a:ext uri="{FF2B5EF4-FFF2-40B4-BE49-F238E27FC236}">
                <a16:creationId xmlns:a16="http://schemas.microsoft.com/office/drawing/2014/main" id="{D3967707-500C-4218-CFC6-28BB13615479}"/>
              </a:ext>
            </a:extLst>
          </p:cNvPr>
          <p:cNvGrpSpPr>
            <a:grpSpLocks/>
          </p:cNvGrpSpPr>
          <p:nvPr/>
        </p:nvGrpSpPr>
        <p:grpSpPr bwMode="auto">
          <a:xfrm>
            <a:off x="3381375" y="1239716"/>
            <a:ext cx="1955800" cy="671513"/>
            <a:chOff x="318" y="3744"/>
            <a:chExt cx="1232" cy="423"/>
          </a:xfrm>
        </p:grpSpPr>
        <p:sp>
          <p:nvSpPr>
            <p:cNvPr id="10248" name="Text Box 4">
              <a:extLst>
                <a:ext uri="{FF2B5EF4-FFF2-40B4-BE49-F238E27FC236}">
                  <a16:creationId xmlns:a16="http://schemas.microsoft.com/office/drawing/2014/main" id="{1A757D94-1692-DBAF-26BB-82D0D7ACF9F4}"/>
                </a:ext>
              </a:extLst>
            </p:cNvPr>
            <p:cNvSpPr txBox="1">
              <a:spLocks noChangeArrowheads="1"/>
            </p:cNvSpPr>
            <p:nvPr/>
          </p:nvSpPr>
          <p:spPr bwMode="auto">
            <a:xfrm>
              <a:off x="318" y="3744"/>
              <a:ext cx="1232" cy="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eaLnBrk="1" hangingPunct="1">
                <a:lnSpc>
                  <a:spcPct val="50000"/>
                </a:lnSpc>
              </a:pPr>
              <a:r>
                <a:rPr lang="en-US" altLang="en-US" b="0" dirty="0" err="1">
                  <a:cs typeface="Times New Roman" panose="02020603050405020304" pitchFamily="18" charset="0"/>
                </a:rPr>
                <a:t>W</a:t>
              </a:r>
              <a:r>
                <a:rPr lang="en-US" altLang="en-US" b="0" baseline="-25000" dirty="0" err="1">
                  <a:cs typeface="Times New Roman" panose="02020603050405020304" pitchFamily="18" charset="0"/>
                </a:rPr>
                <a:t>net,I</a:t>
              </a:r>
              <a:r>
                <a:rPr lang="en-US" altLang="en-US" b="0" dirty="0">
                  <a:cs typeface="Times New Roman" panose="02020603050405020304" pitchFamily="18" charset="0"/>
                </a:rPr>
                <a:t>     </a:t>
              </a:r>
              <a:r>
                <a:rPr lang="en-US" altLang="en-US" b="0" dirty="0" err="1">
                  <a:cs typeface="Times New Roman" panose="02020603050405020304" pitchFamily="18" charset="0"/>
                </a:rPr>
                <a:t>W</a:t>
              </a:r>
              <a:r>
                <a:rPr lang="en-US" altLang="en-US" b="0" baseline="-25000" dirty="0" err="1">
                  <a:cs typeface="Times New Roman" panose="02020603050405020304" pitchFamily="18" charset="0"/>
                </a:rPr>
                <a:t>net,R</a:t>
              </a:r>
              <a:endParaRPr lang="en-US" altLang="en-US" b="0" baseline="-25000" dirty="0">
                <a:cs typeface="Times New Roman" panose="02020603050405020304" pitchFamily="18" charset="0"/>
              </a:endParaRPr>
            </a:p>
            <a:p>
              <a:pPr algn="ctr" eaLnBrk="1" hangingPunct="1">
                <a:lnSpc>
                  <a:spcPct val="50000"/>
                </a:lnSpc>
              </a:pPr>
              <a:r>
                <a:rPr lang="en-US" altLang="en-US" b="0" dirty="0">
                  <a:cs typeface="Times New Roman" panose="02020603050405020304" pitchFamily="18" charset="0"/>
                </a:rPr>
                <a:t>  &gt;  </a:t>
              </a:r>
            </a:p>
            <a:p>
              <a:pPr algn="ctr" eaLnBrk="1" hangingPunct="1">
                <a:lnSpc>
                  <a:spcPct val="50000"/>
                </a:lnSpc>
              </a:pPr>
              <a:r>
                <a:rPr lang="en-US" altLang="en-US" b="0" dirty="0">
                  <a:cs typeface="Times New Roman" panose="02020603050405020304" pitchFamily="18" charset="0"/>
                </a:rPr>
                <a:t>Q</a:t>
              </a:r>
              <a:r>
                <a:rPr lang="en-US" altLang="en-US" b="0" baseline="-25000" dirty="0">
                  <a:cs typeface="Times New Roman" panose="02020603050405020304" pitchFamily="18" charset="0"/>
                </a:rPr>
                <a:t>HEI</a:t>
              </a:r>
              <a:r>
                <a:rPr lang="en-US" altLang="en-US" b="0" dirty="0">
                  <a:cs typeface="Times New Roman" panose="02020603050405020304" pitchFamily="18" charset="0"/>
                </a:rPr>
                <a:t>      Q</a:t>
              </a:r>
              <a:r>
                <a:rPr lang="en-US" altLang="en-US" b="0" baseline="-25000" dirty="0">
                  <a:cs typeface="Times New Roman" panose="02020603050405020304" pitchFamily="18" charset="0"/>
                </a:rPr>
                <a:t>HER</a:t>
              </a:r>
            </a:p>
          </p:txBody>
        </p:sp>
        <p:sp>
          <p:nvSpPr>
            <p:cNvPr id="10249" name="Line 5">
              <a:extLst>
                <a:ext uri="{FF2B5EF4-FFF2-40B4-BE49-F238E27FC236}">
                  <a16:creationId xmlns:a16="http://schemas.microsoft.com/office/drawing/2014/main" id="{D6958F8F-1155-F9C0-CCFA-2B59DBEAD337}"/>
                </a:ext>
              </a:extLst>
            </p:cNvPr>
            <p:cNvSpPr>
              <a:spLocks noChangeShapeType="1"/>
            </p:cNvSpPr>
            <p:nvPr/>
          </p:nvSpPr>
          <p:spPr bwMode="auto">
            <a:xfrm>
              <a:off x="432" y="3936"/>
              <a:ext cx="43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250" name="Line 6">
              <a:extLst>
                <a:ext uri="{FF2B5EF4-FFF2-40B4-BE49-F238E27FC236}">
                  <a16:creationId xmlns:a16="http://schemas.microsoft.com/office/drawing/2014/main" id="{08504EBF-23DC-EA4E-CFC5-E8364FE4416A}"/>
                </a:ext>
              </a:extLst>
            </p:cNvPr>
            <p:cNvSpPr>
              <a:spLocks noChangeShapeType="1"/>
            </p:cNvSpPr>
            <p:nvPr/>
          </p:nvSpPr>
          <p:spPr bwMode="auto">
            <a:xfrm>
              <a:off x="1056" y="3936"/>
              <a:ext cx="38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graphicFrame>
        <p:nvGraphicFramePr>
          <p:cNvPr id="215047" name="Object 7">
            <a:extLst>
              <a:ext uri="{FF2B5EF4-FFF2-40B4-BE49-F238E27FC236}">
                <a16:creationId xmlns:a16="http://schemas.microsoft.com/office/drawing/2014/main" id="{59E98288-B9C7-9C16-24EF-7A5B74315C90}"/>
              </a:ext>
            </a:extLst>
          </p:cNvPr>
          <p:cNvGraphicFramePr>
            <a:graphicFrameLocks noChangeAspect="1"/>
          </p:cNvGraphicFramePr>
          <p:nvPr/>
        </p:nvGraphicFramePr>
        <p:xfrm>
          <a:off x="4591050" y="3600450"/>
          <a:ext cx="1782763" cy="1103313"/>
        </p:xfrm>
        <a:graphic>
          <a:graphicData uri="http://schemas.openxmlformats.org/presentationml/2006/ole">
            <mc:AlternateContent xmlns:mc="http://schemas.openxmlformats.org/markup-compatibility/2006">
              <mc:Choice xmlns:v="urn:schemas-microsoft-com:vml" Requires="v">
                <p:oleObj name="Equation" r:id="rId3" imgW="698400" imgH="431640" progId="Equation.3">
                  <p:embed/>
                </p:oleObj>
              </mc:Choice>
              <mc:Fallback>
                <p:oleObj name="Equation" r:id="rId3" imgW="698400" imgH="431640" progId="Equation.3">
                  <p:embed/>
                  <p:pic>
                    <p:nvPicPr>
                      <p:cNvPr id="215047" name="Object 7">
                        <a:extLst>
                          <a:ext uri="{FF2B5EF4-FFF2-40B4-BE49-F238E27FC236}">
                            <a16:creationId xmlns:a16="http://schemas.microsoft.com/office/drawing/2014/main" id="{59E98288-B9C7-9C16-24EF-7A5B74315C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91050" y="3600450"/>
                        <a:ext cx="1782763" cy="1103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5048" name="Object 8">
            <a:extLst>
              <a:ext uri="{FF2B5EF4-FFF2-40B4-BE49-F238E27FC236}">
                <a16:creationId xmlns:a16="http://schemas.microsoft.com/office/drawing/2014/main" id="{48959D69-D09F-F056-2DFB-1C22CB2CC85D}"/>
              </a:ext>
            </a:extLst>
          </p:cNvPr>
          <p:cNvGraphicFramePr>
            <a:graphicFrameLocks noChangeAspect="1"/>
          </p:cNvGraphicFramePr>
          <p:nvPr>
            <p:extLst>
              <p:ext uri="{D42A27DB-BD31-4B8C-83A1-F6EECF244321}">
                <p14:modId xmlns:p14="http://schemas.microsoft.com/office/powerpoint/2010/main" val="3539380116"/>
              </p:ext>
            </p:extLst>
          </p:nvPr>
        </p:nvGraphicFramePr>
        <p:xfrm>
          <a:off x="2653951" y="4687887"/>
          <a:ext cx="4243388" cy="1103313"/>
        </p:xfrm>
        <a:graphic>
          <a:graphicData uri="http://schemas.openxmlformats.org/presentationml/2006/ole">
            <mc:AlternateContent xmlns:mc="http://schemas.openxmlformats.org/markup-compatibility/2006">
              <mc:Choice xmlns:v="urn:schemas-microsoft-com:vml" Requires="v">
                <p:oleObj name="Equation" r:id="rId5" imgW="1663560" imgH="431640" progId="Equation.3">
                  <p:embed/>
                </p:oleObj>
              </mc:Choice>
              <mc:Fallback>
                <p:oleObj name="Equation" r:id="rId5" imgW="1663560" imgH="431640" progId="Equation.3">
                  <p:embed/>
                  <p:pic>
                    <p:nvPicPr>
                      <p:cNvPr id="215048" name="Object 8">
                        <a:extLst>
                          <a:ext uri="{FF2B5EF4-FFF2-40B4-BE49-F238E27FC236}">
                            <a16:creationId xmlns:a16="http://schemas.microsoft.com/office/drawing/2014/main" id="{48959D69-D09F-F056-2DFB-1C22CB2CC85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53951" y="4687887"/>
                        <a:ext cx="4243388" cy="1103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15049" name="Text Box 9">
            <a:extLst>
              <a:ext uri="{FF2B5EF4-FFF2-40B4-BE49-F238E27FC236}">
                <a16:creationId xmlns:a16="http://schemas.microsoft.com/office/drawing/2014/main" id="{B9065EE6-9B62-CA4F-6015-DF3EE7BBD412}"/>
              </a:ext>
            </a:extLst>
          </p:cNvPr>
          <p:cNvSpPr txBox="1">
            <a:spLocks noChangeArrowheads="1"/>
          </p:cNvSpPr>
          <p:nvPr/>
        </p:nvSpPr>
        <p:spPr bwMode="auto">
          <a:xfrm>
            <a:off x="468607" y="5717700"/>
            <a:ext cx="83375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r>
              <a:rPr lang="en-US" altLang="en-US" b="0" dirty="0"/>
              <a:t>Let us construct a compound machine using an irreversible engine</a:t>
            </a:r>
          </a:p>
          <a:p>
            <a:pPr eaLnBrk="1" hangingPunct="1"/>
            <a:r>
              <a:rPr lang="en-US" altLang="en-US" b="0" dirty="0"/>
              <a:t>and reversed reversible engine (reversible Heat Pump).</a:t>
            </a:r>
          </a:p>
        </p:txBody>
      </p:sp>
      <p:sp>
        <p:nvSpPr>
          <p:cNvPr id="3079" name="Rectangle 10">
            <a:extLst>
              <a:ext uri="{FF2B5EF4-FFF2-40B4-BE49-F238E27FC236}">
                <a16:creationId xmlns:a16="http://schemas.microsoft.com/office/drawing/2014/main" id="{4E52E026-345F-1B7B-47A3-109D1C0A7B51}"/>
              </a:ext>
            </a:extLst>
          </p:cNvPr>
          <p:cNvSpPr>
            <a:spLocks noChangeArrowheads="1"/>
          </p:cNvSpPr>
          <p:nvPr/>
        </p:nvSpPr>
        <p:spPr bwMode="auto">
          <a:xfrm>
            <a:off x="349883" y="4932454"/>
            <a:ext cx="21701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r>
              <a:rPr lang="en-US" altLang="en-US" b="0" dirty="0"/>
              <a:t>For same </a:t>
            </a:r>
            <a:r>
              <a:rPr lang="en-US" altLang="en-US" b="0" dirty="0">
                <a:cs typeface="Times New Roman" panose="02020603050405020304" pitchFamily="18" charset="0"/>
              </a:rPr>
              <a:t>|</a:t>
            </a:r>
            <a:r>
              <a:rPr lang="en-US" altLang="en-US" b="0" dirty="0" err="1"/>
              <a:t>W</a:t>
            </a:r>
            <a:r>
              <a:rPr lang="en-US" altLang="en-US" b="0" baseline="-25000" dirty="0" err="1"/>
              <a:t>net</a:t>
            </a:r>
            <a:r>
              <a:rPr lang="en-US" altLang="en-US" b="0" baseline="-25000" dirty="0"/>
              <a:t> </a:t>
            </a:r>
            <a:r>
              <a:rPr lang="en-US" altLang="en-US" b="0" dirty="0">
                <a:cs typeface="Times New Roman" panose="02020603050405020304" pitchFamily="18" charset="0"/>
              </a:rPr>
              <a:t>|</a:t>
            </a:r>
            <a:r>
              <a:rPr lang="en-US" altLang="en-US" b="0" dirty="0"/>
              <a:t>,</a:t>
            </a:r>
          </a:p>
        </p:txBody>
      </p:sp>
      <p:grpSp>
        <p:nvGrpSpPr>
          <p:cNvPr id="3" name="Group 38">
            <a:extLst>
              <a:ext uri="{FF2B5EF4-FFF2-40B4-BE49-F238E27FC236}">
                <a16:creationId xmlns:a16="http://schemas.microsoft.com/office/drawing/2014/main" id="{C74F558F-8285-EA4B-18EE-503252EF0FE9}"/>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8CE14270-80A7-EA4F-B07E-69742F1F5D56}"/>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FFCC40F4-1537-D251-0265-ABC7662CB178}"/>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93A13FBF-C1AE-6189-7607-44E9B8CF0EE3}"/>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05BCCECA-6F9F-16C0-1AE5-89CB82E20B0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6896A495-134C-08A5-06B3-4D6C48B1CE0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90DE0A39-3AD5-F9E2-353B-1B58641337E7}"/>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764797C0-720C-FAD5-861E-766B5A11F547}"/>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494EFDCB-3A0F-7561-90B9-9D61C4D0393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806668D2-A7E4-57F9-725D-AFC738B6FBBC}"/>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1BE0727D-EDA8-D58A-23AF-3FD7D2E6FC6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6195D27B-C939-775A-C678-E3E79DC7C96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EF59637D-3B0A-C887-A5F0-E23B9B01EF43}"/>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8872AB2C-3793-5565-710C-292C39183AA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FA559432-E4F5-AE33-9DF4-E54F36BEE5D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78A51FC6-B2CB-7E84-FD1F-F30339574F60}"/>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718AE873-5018-25F0-06C6-8FED0A47F00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 name="Rectangle 2">
            <a:extLst>
              <a:ext uri="{FF2B5EF4-FFF2-40B4-BE49-F238E27FC236}">
                <a16:creationId xmlns:a16="http://schemas.microsoft.com/office/drawing/2014/main" id="{02196735-4B63-01FD-11BA-B6F12C1412A2}"/>
              </a:ext>
            </a:extLst>
          </p:cNvPr>
          <p:cNvSpPr>
            <a:spLocks noChangeArrowheads="1"/>
          </p:cNvSpPr>
          <p:nvPr/>
        </p:nvSpPr>
        <p:spPr bwMode="auto">
          <a:xfrm>
            <a:off x="228600" y="310037"/>
            <a:ext cx="7772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algn="ctr" eaLnBrk="1" hangingPunct="1"/>
            <a:r>
              <a:rPr lang="en-US" altLang="en-US" sz="2800" b="0" dirty="0">
                <a:solidFill>
                  <a:schemeClr val="tx2"/>
                </a:solidFill>
                <a:cs typeface="Times New Roman" panose="02020603050405020304" pitchFamily="18" charset="0"/>
              </a:rPr>
              <a:t>More Efficient Irreversible engine</a:t>
            </a:r>
          </a:p>
        </p:txBody>
      </p:sp>
    </p:spTree>
    <p:extLst>
      <p:ext uri="{BB962C8B-B14F-4D97-AF65-F5344CB8AC3E}">
        <p14:creationId xmlns:p14="http://schemas.microsoft.com/office/powerpoint/2010/main" val="19985273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5042">
                                            <p:txEl>
                                              <p:pRg st="0" end="0"/>
                                            </p:txEl>
                                          </p:spTgt>
                                        </p:tgtEl>
                                        <p:attrNameLst>
                                          <p:attrName>style.visibility</p:attrName>
                                        </p:attrNameLst>
                                      </p:cBhvr>
                                      <p:to>
                                        <p:strVal val="visible"/>
                                      </p:to>
                                    </p:set>
                                    <p:animEffect transition="in" filter="dissolve">
                                      <p:cBhvr>
                                        <p:cTn id="7" dur="500"/>
                                        <p:tgtEl>
                                          <p:spTgt spid="215042">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5042">
                                            <p:txEl>
                                              <p:pRg st="2" end="2"/>
                                            </p:txEl>
                                          </p:spTgt>
                                        </p:tgtEl>
                                        <p:attrNameLst>
                                          <p:attrName>style.visibility</p:attrName>
                                        </p:attrNameLst>
                                      </p:cBhvr>
                                      <p:to>
                                        <p:strVal val="visible"/>
                                      </p:to>
                                    </p:set>
                                    <p:animEffect transition="in" filter="dissolve">
                                      <p:cBhvr>
                                        <p:cTn id="12" dur="500"/>
                                        <p:tgtEl>
                                          <p:spTgt spid="215042">
                                            <p:txEl>
                                              <p:pRg st="2" end="2"/>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15042">
                                            <p:txEl>
                                              <p:pRg st="4" end="4"/>
                                            </p:txEl>
                                          </p:spTgt>
                                        </p:tgtEl>
                                        <p:attrNameLst>
                                          <p:attrName>style.visibility</p:attrName>
                                        </p:attrNameLst>
                                      </p:cBhvr>
                                      <p:to>
                                        <p:strVal val="visible"/>
                                      </p:to>
                                    </p:set>
                                    <p:animEffect transition="in" filter="dissolve">
                                      <p:cBhvr>
                                        <p:cTn id="17" dur="500"/>
                                        <p:tgtEl>
                                          <p:spTgt spid="215042">
                                            <p:txEl>
                                              <p:pRg st="4" end="4"/>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8" fill="hold" nodeType="clickEffect">
                                  <p:stCondLst>
                                    <p:cond delay="0"/>
                                  </p:stCondLst>
                                  <p:childTnLst>
                                    <p:set>
                                      <p:cBhvr>
                                        <p:cTn id="21" dur="1" fill="hold">
                                          <p:stCondLst>
                                            <p:cond delay="0"/>
                                          </p:stCondLst>
                                        </p:cTn>
                                        <p:tgtEl>
                                          <p:spTgt spid="215047"/>
                                        </p:tgtEl>
                                        <p:attrNameLst>
                                          <p:attrName>style.visibility</p:attrName>
                                        </p:attrNameLst>
                                      </p:cBhvr>
                                      <p:to>
                                        <p:strVal val="visible"/>
                                      </p:to>
                                    </p:set>
                                    <p:anim calcmode="lin" valueType="num">
                                      <p:cBhvr additive="base">
                                        <p:cTn id="22" dur="500" fill="hold"/>
                                        <p:tgtEl>
                                          <p:spTgt spid="215047"/>
                                        </p:tgtEl>
                                        <p:attrNameLst>
                                          <p:attrName>ppt_x</p:attrName>
                                        </p:attrNameLst>
                                      </p:cBhvr>
                                      <p:tavLst>
                                        <p:tav tm="0">
                                          <p:val>
                                            <p:strVal val="0-#ppt_w/2"/>
                                          </p:val>
                                        </p:tav>
                                        <p:tav tm="100000">
                                          <p:val>
                                            <p:strVal val="#ppt_x"/>
                                          </p:val>
                                        </p:tav>
                                      </p:tavLst>
                                    </p:anim>
                                    <p:anim calcmode="lin" valueType="num">
                                      <p:cBhvr additive="base">
                                        <p:cTn id="23" dur="500" fill="hold"/>
                                        <p:tgtEl>
                                          <p:spTgt spid="215047"/>
                                        </p:tgtEl>
                                        <p:attrNameLst>
                                          <p:attrName>ppt_y</p:attrName>
                                        </p:attrNameLst>
                                      </p:cBhvr>
                                      <p:tavLst>
                                        <p:tav tm="0">
                                          <p:val>
                                            <p:strVal val="#ppt_y"/>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3079"/>
                                        </p:tgtEl>
                                        <p:attrNameLst>
                                          <p:attrName>style.visibility</p:attrName>
                                        </p:attrNameLst>
                                      </p:cBhvr>
                                      <p:to>
                                        <p:strVal val="visible"/>
                                      </p:to>
                                    </p:set>
                                    <p:animEffect transition="in" filter="dissolve">
                                      <p:cBhvr>
                                        <p:cTn id="28" dur="500"/>
                                        <p:tgtEl>
                                          <p:spTgt spid="3079"/>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 presetClass="entr" presetSubtype="8" fill="hold" nodeType="clickEffect">
                                  <p:stCondLst>
                                    <p:cond delay="0"/>
                                  </p:stCondLst>
                                  <p:childTnLst>
                                    <p:set>
                                      <p:cBhvr>
                                        <p:cTn id="32" dur="1" fill="hold">
                                          <p:stCondLst>
                                            <p:cond delay="0"/>
                                          </p:stCondLst>
                                        </p:cTn>
                                        <p:tgtEl>
                                          <p:spTgt spid="215048"/>
                                        </p:tgtEl>
                                        <p:attrNameLst>
                                          <p:attrName>style.visibility</p:attrName>
                                        </p:attrNameLst>
                                      </p:cBhvr>
                                      <p:to>
                                        <p:strVal val="visible"/>
                                      </p:to>
                                    </p:set>
                                    <p:anim calcmode="lin" valueType="num">
                                      <p:cBhvr additive="base">
                                        <p:cTn id="33" dur="500" fill="hold"/>
                                        <p:tgtEl>
                                          <p:spTgt spid="215048"/>
                                        </p:tgtEl>
                                        <p:attrNameLst>
                                          <p:attrName>ppt_x</p:attrName>
                                        </p:attrNameLst>
                                      </p:cBhvr>
                                      <p:tavLst>
                                        <p:tav tm="0">
                                          <p:val>
                                            <p:strVal val="0-#ppt_w/2"/>
                                          </p:val>
                                        </p:tav>
                                        <p:tav tm="100000">
                                          <p:val>
                                            <p:strVal val="#ppt_x"/>
                                          </p:val>
                                        </p:tav>
                                      </p:tavLst>
                                    </p:anim>
                                    <p:anim calcmode="lin" valueType="num">
                                      <p:cBhvr additive="base">
                                        <p:cTn id="34" dur="500" fill="hold"/>
                                        <p:tgtEl>
                                          <p:spTgt spid="215048"/>
                                        </p:tgtEl>
                                        <p:attrNameLst>
                                          <p:attrName>ppt_y</p:attrName>
                                        </p:attrNameLst>
                                      </p:cBhvr>
                                      <p:tavLst>
                                        <p:tav tm="0">
                                          <p:val>
                                            <p:strVal val="#ppt_y"/>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215049"/>
                                        </p:tgtEl>
                                        <p:attrNameLst>
                                          <p:attrName>style.visibility</p:attrName>
                                        </p:attrNameLst>
                                      </p:cBhvr>
                                      <p:to>
                                        <p:strVal val="visible"/>
                                      </p:to>
                                    </p:set>
                                    <p:anim calcmode="lin" valueType="num">
                                      <p:cBhvr additive="base">
                                        <p:cTn id="39" dur="500" fill="hold"/>
                                        <p:tgtEl>
                                          <p:spTgt spid="215049"/>
                                        </p:tgtEl>
                                        <p:attrNameLst>
                                          <p:attrName>ppt_x</p:attrName>
                                        </p:attrNameLst>
                                      </p:cBhvr>
                                      <p:tavLst>
                                        <p:tav tm="0">
                                          <p:val>
                                            <p:strVal val="0-#ppt_w/2"/>
                                          </p:val>
                                        </p:tav>
                                        <p:tav tm="100000">
                                          <p:val>
                                            <p:strVal val="#ppt_x"/>
                                          </p:val>
                                        </p:tav>
                                      </p:tavLst>
                                    </p:anim>
                                    <p:anim calcmode="lin" valueType="num">
                                      <p:cBhvr additive="base">
                                        <p:cTn id="40" dur="500" fill="hold"/>
                                        <p:tgtEl>
                                          <p:spTgt spid="2150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42" grpId="0" build="p" autoUpdateAnimBg="0"/>
      <p:bldP spid="215049" grpId="0" autoUpdateAnimBg="0"/>
      <p:bldP spid="307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89" name="Title 3">
            <a:extLst>
              <a:ext uri="{FF2B5EF4-FFF2-40B4-BE49-F238E27FC236}">
                <a16:creationId xmlns:a16="http://schemas.microsoft.com/office/drawing/2014/main" id="{77C4F03E-4858-7FCC-E4B7-DE83F656B612}"/>
              </a:ext>
            </a:extLst>
          </p:cNvPr>
          <p:cNvSpPr>
            <a:spLocks noGrp="1"/>
          </p:cNvSpPr>
          <p:nvPr>
            <p:ph type="title"/>
          </p:nvPr>
        </p:nvSpPr>
        <p:spPr>
          <a:xfrm>
            <a:off x="304800" y="101600"/>
            <a:ext cx="7081838" cy="1143000"/>
          </a:xfrm>
        </p:spPr>
        <p:txBody>
          <a:bodyPr/>
          <a:lstStyle/>
          <a:p>
            <a:r>
              <a:rPr lang="en-US" altLang="en-US" sz="2800" dirty="0"/>
              <a:t>Compound Machine using Reversible &amp; Irreversible Engines</a:t>
            </a:r>
          </a:p>
        </p:txBody>
      </p:sp>
      <p:grpSp>
        <p:nvGrpSpPr>
          <p:cNvPr id="2" name="Group 38">
            <a:extLst>
              <a:ext uri="{FF2B5EF4-FFF2-40B4-BE49-F238E27FC236}">
                <a16:creationId xmlns:a16="http://schemas.microsoft.com/office/drawing/2014/main" id="{8F9B7AB9-0977-B224-B43A-6235B625C8BD}"/>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03820E81-93CE-1875-6FFB-C51E07BCA005}"/>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8BE4CCFE-2369-CFC7-8B6A-7C25D125B552}"/>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B052DAD4-C5D7-7242-36BD-E518B639EC48}"/>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24ED2DBA-B508-AA57-FE00-4A8151DA7BA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66CE330B-C7BF-B990-D8D6-6DD97B8B5EE9}"/>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DB77BF72-C14C-35DC-67AA-F670CF8E6351}"/>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E6967AE8-D60D-3A69-9281-186F5AC51BA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D299EF54-F66D-99FF-CFCA-8992CA53EEE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811856BC-2CB2-8AF8-541A-029DC3564E02}"/>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CB08BC1B-6539-2D7B-C705-0085C8ACFB3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C1348870-0DB6-0BB6-45EE-7F37A28E946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DB21080B-80F5-E52D-B9D4-E9A78E642870}"/>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968FFC79-F2CC-A14C-FA25-695F771FEBEF}"/>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F7EFC4B0-1C7E-0395-B7BF-AA0980FA8F6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81E7F0DF-AE66-ACD9-A54D-B911516BD102}"/>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F16C3C09-9C14-125A-4739-7FF1F3785A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 name="Rectangle 8">
            <a:extLst>
              <a:ext uri="{FF2B5EF4-FFF2-40B4-BE49-F238E27FC236}">
                <a16:creationId xmlns:a16="http://schemas.microsoft.com/office/drawing/2014/main" id="{90FD5050-2A6B-E586-21C9-C037B5C67B12}"/>
              </a:ext>
            </a:extLst>
          </p:cNvPr>
          <p:cNvSpPr>
            <a:spLocks noChangeArrowheads="1"/>
          </p:cNvSpPr>
          <p:nvPr/>
        </p:nvSpPr>
        <p:spPr bwMode="auto">
          <a:xfrm>
            <a:off x="228600" y="1185984"/>
            <a:ext cx="4495800" cy="533400"/>
          </a:xfrm>
          <a:prstGeom prst="rect">
            <a:avLst/>
          </a:prstGeom>
          <a:solidFill>
            <a:srgbClr val="FF0000"/>
          </a:solidFill>
          <a:ln w="9525">
            <a:solidFill>
              <a:schemeClr val="tx1"/>
            </a:solidFill>
            <a:miter lim="800000"/>
            <a:headEnd/>
            <a:tailEnd/>
          </a:ln>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sp>
        <p:nvSpPr>
          <p:cNvPr id="22" name="Rectangle 13">
            <a:extLst>
              <a:ext uri="{FF2B5EF4-FFF2-40B4-BE49-F238E27FC236}">
                <a16:creationId xmlns:a16="http://schemas.microsoft.com/office/drawing/2014/main" id="{E794E026-2F5C-8BC4-3FAC-A04D46E3EDD9}"/>
              </a:ext>
            </a:extLst>
          </p:cNvPr>
          <p:cNvSpPr>
            <a:spLocks noChangeArrowheads="1"/>
          </p:cNvSpPr>
          <p:nvPr/>
        </p:nvSpPr>
        <p:spPr bwMode="auto">
          <a:xfrm>
            <a:off x="76200" y="6248400"/>
            <a:ext cx="4800600" cy="533400"/>
          </a:xfrm>
          <a:prstGeom prst="rect">
            <a:avLst/>
          </a:prstGeom>
          <a:solidFill>
            <a:schemeClr val="accent2"/>
          </a:solidFill>
          <a:ln w="9525">
            <a:solidFill>
              <a:schemeClr val="tx1"/>
            </a:solidFill>
            <a:miter lim="800000"/>
            <a:headEnd/>
            <a:tailEnd/>
          </a:ln>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sp>
        <p:nvSpPr>
          <p:cNvPr id="24" name="Text Box 23">
            <a:extLst>
              <a:ext uri="{FF2B5EF4-FFF2-40B4-BE49-F238E27FC236}">
                <a16:creationId xmlns:a16="http://schemas.microsoft.com/office/drawing/2014/main" id="{619D8FB9-4D7D-23C4-BD17-23E905842228}"/>
              </a:ext>
            </a:extLst>
          </p:cNvPr>
          <p:cNvSpPr txBox="1">
            <a:spLocks noChangeArrowheads="1"/>
          </p:cNvSpPr>
          <p:nvPr/>
        </p:nvSpPr>
        <p:spPr bwMode="auto">
          <a:xfrm>
            <a:off x="1752600" y="6324600"/>
            <a:ext cx="18843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r>
              <a:rPr lang="en-US" altLang="en-US" b="0">
                <a:solidFill>
                  <a:schemeClr val="bg1"/>
                </a:solidFill>
                <a:cs typeface="Times New Roman" panose="02020603050405020304" pitchFamily="18" charset="0"/>
              </a:rPr>
              <a:t>LTR (Source)</a:t>
            </a:r>
          </a:p>
        </p:txBody>
      </p:sp>
      <p:sp>
        <p:nvSpPr>
          <p:cNvPr id="26" name="Text Box 24">
            <a:extLst>
              <a:ext uri="{FF2B5EF4-FFF2-40B4-BE49-F238E27FC236}">
                <a16:creationId xmlns:a16="http://schemas.microsoft.com/office/drawing/2014/main" id="{6C69CF49-BD7F-2485-7917-87EEE2532FAE}"/>
              </a:ext>
            </a:extLst>
          </p:cNvPr>
          <p:cNvSpPr txBox="1">
            <a:spLocks noChangeArrowheads="1"/>
          </p:cNvSpPr>
          <p:nvPr/>
        </p:nvSpPr>
        <p:spPr bwMode="auto">
          <a:xfrm>
            <a:off x="1571588" y="1200910"/>
            <a:ext cx="1631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r>
              <a:rPr lang="en-US" altLang="en-US" b="0" dirty="0">
                <a:solidFill>
                  <a:schemeClr val="bg1"/>
                </a:solidFill>
                <a:cs typeface="Times New Roman" panose="02020603050405020304" pitchFamily="18" charset="0"/>
              </a:rPr>
              <a:t>HTR (Sink)</a:t>
            </a:r>
          </a:p>
        </p:txBody>
      </p:sp>
      <p:sp>
        <p:nvSpPr>
          <p:cNvPr id="44" name="Line 9">
            <a:extLst>
              <a:ext uri="{FF2B5EF4-FFF2-40B4-BE49-F238E27FC236}">
                <a16:creationId xmlns:a16="http://schemas.microsoft.com/office/drawing/2014/main" id="{522FBD9C-4E18-B75F-B1ED-D16EE81920B9}"/>
              </a:ext>
            </a:extLst>
          </p:cNvPr>
          <p:cNvSpPr>
            <a:spLocks noChangeShapeType="1"/>
          </p:cNvSpPr>
          <p:nvPr/>
        </p:nvSpPr>
        <p:spPr bwMode="auto">
          <a:xfrm>
            <a:off x="914400" y="1717675"/>
            <a:ext cx="0" cy="1558925"/>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6" name="Oval 10">
            <a:extLst>
              <a:ext uri="{FF2B5EF4-FFF2-40B4-BE49-F238E27FC236}">
                <a16:creationId xmlns:a16="http://schemas.microsoft.com/office/drawing/2014/main" id="{7BFAD3B6-8F17-59C7-1007-09F18B2A3E44}"/>
              </a:ext>
            </a:extLst>
          </p:cNvPr>
          <p:cNvSpPr>
            <a:spLocks noChangeArrowheads="1"/>
          </p:cNvSpPr>
          <p:nvPr/>
        </p:nvSpPr>
        <p:spPr bwMode="auto">
          <a:xfrm>
            <a:off x="457200" y="3276600"/>
            <a:ext cx="914400" cy="838200"/>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sp>
        <p:nvSpPr>
          <p:cNvPr id="48" name="Line 12">
            <a:extLst>
              <a:ext uri="{FF2B5EF4-FFF2-40B4-BE49-F238E27FC236}">
                <a16:creationId xmlns:a16="http://schemas.microsoft.com/office/drawing/2014/main" id="{D908F261-9B0D-69D9-7674-3BAE4F90A67C}"/>
              </a:ext>
            </a:extLst>
          </p:cNvPr>
          <p:cNvSpPr>
            <a:spLocks noChangeShapeType="1"/>
          </p:cNvSpPr>
          <p:nvPr/>
        </p:nvSpPr>
        <p:spPr bwMode="auto">
          <a:xfrm flipH="1">
            <a:off x="914399" y="4114800"/>
            <a:ext cx="1" cy="2133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0" name="Text Box 15">
            <a:extLst>
              <a:ext uri="{FF2B5EF4-FFF2-40B4-BE49-F238E27FC236}">
                <a16:creationId xmlns:a16="http://schemas.microsoft.com/office/drawing/2014/main" id="{78B1356F-3E02-CA03-FDF9-F073291FC8DA}"/>
              </a:ext>
            </a:extLst>
          </p:cNvPr>
          <p:cNvSpPr txBox="1">
            <a:spLocks noChangeArrowheads="1"/>
          </p:cNvSpPr>
          <p:nvPr/>
        </p:nvSpPr>
        <p:spPr bwMode="auto">
          <a:xfrm>
            <a:off x="685800" y="342900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spcBef>
                <a:spcPct val="50000"/>
              </a:spcBef>
            </a:pPr>
            <a:r>
              <a:rPr lang="en-US" altLang="en-US" b="0">
                <a:cs typeface="Times New Roman" panose="02020603050405020304" pitchFamily="18" charset="0"/>
              </a:rPr>
              <a:t>E</a:t>
            </a:r>
            <a:r>
              <a:rPr lang="en-US" altLang="en-US" b="0" baseline="-25000">
                <a:cs typeface="Times New Roman" panose="02020603050405020304" pitchFamily="18" charset="0"/>
              </a:rPr>
              <a:t>I</a:t>
            </a:r>
          </a:p>
        </p:txBody>
      </p:sp>
      <p:grpSp>
        <p:nvGrpSpPr>
          <p:cNvPr id="19" name="Group 18">
            <a:extLst>
              <a:ext uri="{FF2B5EF4-FFF2-40B4-BE49-F238E27FC236}">
                <a16:creationId xmlns:a16="http://schemas.microsoft.com/office/drawing/2014/main" id="{3E610131-7D2D-38DC-AE11-335910AF9F7A}"/>
              </a:ext>
            </a:extLst>
          </p:cNvPr>
          <p:cNvGrpSpPr/>
          <p:nvPr/>
        </p:nvGrpSpPr>
        <p:grpSpPr>
          <a:xfrm>
            <a:off x="3429000" y="1717675"/>
            <a:ext cx="2209239" cy="4530725"/>
            <a:chOff x="3429000" y="1717675"/>
            <a:chExt cx="2209239" cy="4530725"/>
          </a:xfrm>
        </p:grpSpPr>
        <p:sp>
          <p:nvSpPr>
            <p:cNvPr id="28" name="Line 2">
              <a:extLst>
                <a:ext uri="{FF2B5EF4-FFF2-40B4-BE49-F238E27FC236}">
                  <a16:creationId xmlns:a16="http://schemas.microsoft.com/office/drawing/2014/main" id="{C76F7B9A-CB91-DE74-6C1F-1C1C42A9A07C}"/>
                </a:ext>
              </a:extLst>
            </p:cNvPr>
            <p:cNvSpPr>
              <a:spLocks noChangeShapeType="1"/>
            </p:cNvSpPr>
            <p:nvPr/>
          </p:nvSpPr>
          <p:spPr bwMode="auto">
            <a:xfrm flipV="1">
              <a:off x="3886200" y="1717675"/>
              <a:ext cx="0" cy="1939925"/>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0" name="Oval 3">
              <a:extLst>
                <a:ext uri="{FF2B5EF4-FFF2-40B4-BE49-F238E27FC236}">
                  <a16:creationId xmlns:a16="http://schemas.microsoft.com/office/drawing/2014/main" id="{3C6F7980-BD4C-103D-6EEB-35D2B3D50B80}"/>
                </a:ext>
              </a:extLst>
            </p:cNvPr>
            <p:cNvSpPr>
              <a:spLocks noChangeArrowheads="1"/>
            </p:cNvSpPr>
            <p:nvPr/>
          </p:nvSpPr>
          <p:spPr bwMode="auto">
            <a:xfrm>
              <a:off x="3429000" y="3657600"/>
              <a:ext cx="914400" cy="838200"/>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sp>
          <p:nvSpPr>
            <p:cNvPr id="32" name="Line 5">
              <a:extLst>
                <a:ext uri="{FF2B5EF4-FFF2-40B4-BE49-F238E27FC236}">
                  <a16:creationId xmlns:a16="http://schemas.microsoft.com/office/drawing/2014/main" id="{2851E8B5-4C4B-71A4-2288-C109FEFE6B74}"/>
                </a:ext>
              </a:extLst>
            </p:cNvPr>
            <p:cNvSpPr>
              <a:spLocks noChangeShapeType="1"/>
            </p:cNvSpPr>
            <p:nvPr/>
          </p:nvSpPr>
          <p:spPr bwMode="auto">
            <a:xfrm flipV="1">
              <a:off x="3886200" y="4495800"/>
              <a:ext cx="0" cy="1752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4" name="Text Box 6">
              <a:extLst>
                <a:ext uri="{FF2B5EF4-FFF2-40B4-BE49-F238E27FC236}">
                  <a16:creationId xmlns:a16="http://schemas.microsoft.com/office/drawing/2014/main" id="{265C819F-30AE-9DA1-F585-3A31377239CD}"/>
                </a:ext>
              </a:extLst>
            </p:cNvPr>
            <p:cNvSpPr txBox="1">
              <a:spLocks noChangeArrowheads="1"/>
            </p:cNvSpPr>
            <p:nvPr/>
          </p:nvSpPr>
          <p:spPr bwMode="auto">
            <a:xfrm>
              <a:off x="3929571" y="2572732"/>
              <a:ext cx="914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spcBef>
                  <a:spcPct val="50000"/>
                </a:spcBef>
              </a:pPr>
              <a:r>
                <a:rPr lang="en-US" altLang="en-US" b="0" dirty="0">
                  <a:cs typeface="Times New Roman" panose="02020603050405020304" pitchFamily="18" charset="0"/>
                </a:rPr>
                <a:t>Q</a:t>
              </a:r>
              <a:r>
                <a:rPr lang="en-US" altLang="en-US" b="0" baseline="-25000" dirty="0">
                  <a:cs typeface="Times New Roman" panose="02020603050405020304" pitchFamily="18" charset="0"/>
                </a:rPr>
                <a:t>HPR</a:t>
              </a:r>
            </a:p>
          </p:txBody>
        </p:sp>
        <p:sp>
          <p:nvSpPr>
            <p:cNvPr id="36" name="Text Box 7">
              <a:extLst>
                <a:ext uri="{FF2B5EF4-FFF2-40B4-BE49-F238E27FC236}">
                  <a16:creationId xmlns:a16="http://schemas.microsoft.com/office/drawing/2014/main" id="{225DE21C-DE3D-402F-1A38-2FA6D612993D}"/>
                </a:ext>
              </a:extLst>
            </p:cNvPr>
            <p:cNvSpPr txBox="1">
              <a:spLocks noChangeArrowheads="1"/>
            </p:cNvSpPr>
            <p:nvPr/>
          </p:nvSpPr>
          <p:spPr bwMode="auto">
            <a:xfrm>
              <a:off x="3968064" y="5041769"/>
              <a:ext cx="990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spcBef>
                  <a:spcPct val="50000"/>
                </a:spcBef>
              </a:pPr>
              <a:r>
                <a:rPr lang="en-US" altLang="en-US" b="0" dirty="0">
                  <a:cs typeface="Times New Roman" panose="02020603050405020304" pitchFamily="18" charset="0"/>
                </a:rPr>
                <a:t>Q</a:t>
              </a:r>
              <a:r>
                <a:rPr lang="en-US" altLang="en-US" b="0" baseline="-25000" dirty="0">
                  <a:cs typeface="Times New Roman" panose="02020603050405020304" pitchFamily="18" charset="0"/>
                </a:rPr>
                <a:t>LPR</a:t>
              </a:r>
            </a:p>
          </p:txBody>
        </p:sp>
        <p:sp>
          <p:nvSpPr>
            <p:cNvPr id="38" name="Text Box 16">
              <a:extLst>
                <a:ext uri="{FF2B5EF4-FFF2-40B4-BE49-F238E27FC236}">
                  <a16:creationId xmlns:a16="http://schemas.microsoft.com/office/drawing/2014/main" id="{579756DF-0236-17E6-9EB6-F205A30783DC}"/>
                </a:ext>
              </a:extLst>
            </p:cNvPr>
            <p:cNvSpPr txBox="1">
              <a:spLocks noChangeArrowheads="1"/>
            </p:cNvSpPr>
            <p:nvPr/>
          </p:nvSpPr>
          <p:spPr bwMode="auto">
            <a:xfrm>
              <a:off x="3733800" y="3810000"/>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spcBef>
                  <a:spcPct val="50000"/>
                </a:spcBef>
              </a:pPr>
              <a:r>
                <a:rPr lang="en-US" altLang="en-US" b="0">
                  <a:cs typeface="Times New Roman" panose="02020603050405020304" pitchFamily="18" charset="0"/>
                  <a:sym typeface="Symbol" panose="05050102010706020507" pitchFamily="18" charset="2"/>
                </a:rPr>
                <a:t></a:t>
              </a:r>
              <a:r>
                <a:rPr lang="en-US" altLang="en-US" b="0" baseline="-25000">
                  <a:cs typeface="Times New Roman" panose="02020603050405020304" pitchFamily="18" charset="0"/>
                  <a:sym typeface="Symbol" panose="05050102010706020507" pitchFamily="18" charset="2"/>
                </a:rPr>
                <a:t>R</a:t>
              </a:r>
              <a:endParaRPr lang="en-US" altLang="en-US" b="0" baseline="-25000">
                <a:cs typeface="Times New Roman" panose="02020603050405020304" pitchFamily="18" charset="0"/>
              </a:endParaRPr>
            </a:p>
          </p:txBody>
        </p:sp>
        <p:sp>
          <p:nvSpPr>
            <p:cNvPr id="52" name="Line 17">
              <a:extLst>
                <a:ext uri="{FF2B5EF4-FFF2-40B4-BE49-F238E27FC236}">
                  <a16:creationId xmlns:a16="http://schemas.microsoft.com/office/drawing/2014/main" id="{4ABEA07E-89F9-3EA5-F273-4F4494B3697A}"/>
                </a:ext>
              </a:extLst>
            </p:cNvPr>
            <p:cNvSpPr>
              <a:spLocks noChangeShapeType="1"/>
            </p:cNvSpPr>
            <p:nvPr/>
          </p:nvSpPr>
          <p:spPr bwMode="auto">
            <a:xfrm rot="5400000" flipH="1">
              <a:off x="4976139" y="3336862"/>
              <a:ext cx="12140" cy="131206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4" name="Text Box 18">
              <a:extLst>
                <a:ext uri="{FF2B5EF4-FFF2-40B4-BE49-F238E27FC236}">
                  <a16:creationId xmlns:a16="http://schemas.microsoft.com/office/drawing/2014/main" id="{FC10EE2D-DC2E-8883-BD30-125B428ED6EA}"/>
                </a:ext>
              </a:extLst>
            </p:cNvPr>
            <p:cNvSpPr txBox="1">
              <a:spLocks noChangeArrowheads="1"/>
            </p:cNvSpPr>
            <p:nvPr/>
          </p:nvSpPr>
          <p:spPr bwMode="auto">
            <a:xfrm>
              <a:off x="4554157" y="3502324"/>
              <a:ext cx="106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spcBef>
                  <a:spcPct val="50000"/>
                </a:spcBef>
              </a:pPr>
              <a:r>
                <a:rPr lang="en-US" altLang="en-US" b="0" dirty="0" err="1">
                  <a:cs typeface="Times New Roman" panose="02020603050405020304" pitchFamily="18" charset="0"/>
                </a:rPr>
                <a:t>W</a:t>
              </a:r>
              <a:r>
                <a:rPr lang="en-US" altLang="en-US" b="0" baseline="-25000" dirty="0" err="1">
                  <a:cs typeface="Times New Roman" panose="02020603050405020304" pitchFamily="18" charset="0"/>
                </a:rPr>
                <a:t>netR</a:t>
              </a:r>
              <a:endParaRPr lang="en-US" altLang="en-US" b="0" baseline="-25000" dirty="0">
                <a:cs typeface="Times New Roman" panose="02020603050405020304" pitchFamily="18" charset="0"/>
              </a:endParaRPr>
            </a:p>
          </p:txBody>
        </p:sp>
      </p:grpSp>
      <p:sp>
        <p:nvSpPr>
          <p:cNvPr id="56" name="Text Box 14">
            <a:extLst>
              <a:ext uri="{FF2B5EF4-FFF2-40B4-BE49-F238E27FC236}">
                <a16:creationId xmlns:a16="http://schemas.microsoft.com/office/drawing/2014/main" id="{3A4786EB-6844-8BD9-943A-2F00DA6F7C18}"/>
              </a:ext>
            </a:extLst>
          </p:cNvPr>
          <p:cNvSpPr txBox="1">
            <a:spLocks noChangeArrowheads="1"/>
          </p:cNvSpPr>
          <p:nvPr/>
        </p:nvSpPr>
        <p:spPr bwMode="auto">
          <a:xfrm>
            <a:off x="1143000" y="2362200"/>
            <a:ext cx="914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spcBef>
                <a:spcPct val="50000"/>
              </a:spcBef>
            </a:pPr>
            <a:r>
              <a:rPr lang="en-US" altLang="en-US" b="0" dirty="0">
                <a:cs typeface="Times New Roman" panose="02020603050405020304" pitchFamily="18" charset="0"/>
              </a:rPr>
              <a:t>Q</a:t>
            </a:r>
            <a:r>
              <a:rPr lang="en-US" altLang="en-US" b="0" baseline="-25000" dirty="0">
                <a:cs typeface="Times New Roman" panose="02020603050405020304" pitchFamily="18" charset="0"/>
              </a:rPr>
              <a:t>HEI</a:t>
            </a:r>
          </a:p>
        </p:txBody>
      </p:sp>
      <p:sp>
        <p:nvSpPr>
          <p:cNvPr id="58" name="Text Box 18">
            <a:extLst>
              <a:ext uri="{FF2B5EF4-FFF2-40B4-BE49-F238E27FC236}">
                <a16:creationId xmlns:a16="http://schemas.microsoft.com/office/drawing/2014/main" id="{E3A3DB63-E4B7-107F-6D5B-86A5019B270E}"/>
              </a:ext>
            </a:extLst>
          </p:cNvPr>
          <p:cNvSpPr txBox="1">
            <a:spLocks noChangeArrowheads="1"/>
          </p:cNvSpPr>
          <p:nvPr/>
        </p:nvSpPr>
        <p:spPr bwMode="auto">
          <a:xfrm>
            <a:off x="1371599" y="3132261"/>
            <a:ext cx="106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spcBef>
                <a:spcPct val="50000"/>
              </a:spcBef>
            </a:pPr>
            <a:r>
              <a:rPr lang="en-US" altLang="en-US" b="0">
                <a:cs typeface="Times New Roman" panose="02020603050405020304" pitchFamily="18" charset="0"/>
              </a:rPr>
              <a:t>W</a:t>
            </a:r>
            <a:r>
              <a:rPr lang="en-US" altLang="en-US" b="0" baseline="-25000">
                <a:cs typeface="Times New Roman" panose="02020603050405020304" pitchFamily="18" charset="0"/>
              </a:rPr>
              <a:t>netR</a:t>
            </a:r>
          </a:p>
        </p:txBody>
      </p:sp>
      <p:sp>
        <p:nvSpPr>
          <p:cNvPr id="60" name="Text Box 21">
            <a:extLst>
              <a:ext uri="{FF2B5EF4-FFF2-40B4-BE49-F238E27FC236}">
                <a16:creationId xmlns:a16="http://schemas.microsoft.com/office/drawing/2014/main" id="{8E9327AF-643F-1672-8B03-5C2C455E05E9}"/>
              </a:ext>
            </a:extLst>
          </p:cNvPr>
          <p:cNvSpPr txBox="1">
            <a:spLocks noChangeArrowheads="1"/>
          </p:cNvSpPr>
          <p:nvPr/>
        </p:nvSpPr>
        <p:spPr bwMode="auto">
          <a:xfrm>
            <a:off x="1219200" y="4572000"/>
            <a:ext cx="8034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r>
              <a:rPr lang="en-US" altLang="en-US" b="0" dirty="0">
                <a:cs typeface="Times New Roman" panose="02020603050405020304" pitchFamily="18" charset="0"/>
              </a:rPr>
              <a:t>Q</a:t>
            </a:r>
            <a:r>
              <a:rPr lang="en-US" altLang="en-US" b="0" baseline="-25000" dirty="0">
                <a:cs typeface="Times New Roman" panose="02020603050405020304" pitchFamily="18" charset="0"/>
              </a:rPr>
              <a:t>LEI</a:t>
            </a:r>
            <a:r>
              <a:rPr lang="en-US" altLang="en-US" b="0" dirty="0">
                <a:cs typeface="Times New Roman" panose="02020603050405020304" pitchFamily="18" charset="0"/>
              </a:rPr>
              <a:t> </a:t>
            </a:r>
          </a:p>
        </p:txBody>
      </p:sp>
      <p:sp>
        <p:nvSpPr>
          <p:cNvPr id="11292" name="Line 17">
            <a:extLst>
              <a:ext uri="{FF2B5EF4-FFF2-40B4-BE49-F238E27FC236}">
                <a16:creationId xmlns:a16="http://schemas.microsoft.com/office/drawing/2014/main" id="{96147ED0-DB3E-2D99-E60D-EA0F90240318}"/>
              </a:ext>
            </a:extLst>
          </p:cNvPr>
          <p:cNvSpPr>
            <a:spLocks noChangeShapeType="1"/>
          </p:cNvSpPr>
          <p:nvPr/>
        </p:nvSpPr>
        <p:spPr bwMode="auto">
          <a:xfrm rot="5400000" flipV="1">
            <a:off x="1889135" y="3165478"/>
            <a:ext cx="14654" cy="123781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mc:AlternateContent xmlns:mc="http://schemas.openxmlformats.org/markup-compatibility/2006" xmlns:a14="http://schemas.microsoft.com/office/drawing/2010/main">
        <mc:Choice Requires="a14">
          <p:sp>
            <p:nvSpPr>
              <p:cNvPr id="11297" name="Object 8">
                <a:extLst>
                  <a:ext uri="{FF2B5EF4-FFF2-40B4-BE49-F238E27FC236}">
                    <a16:creationId xmlns:a16="http://schemas.microsoft.com/office/drawing/2014/main" id="{77DF4C28-69ED-7544-E581-85204AF925BB}"/>
                  </a:ext>
                </a:extLst>
              </p:cNvPr>
              <p:cNvSpPr txBox="1"/>
              <p:nvPr/>
            </p:nvSpPr>
            <p:spPr bwMode="auto">
              <a:xfrm>
                <a:off x="6540863" y="4776737"/>
                <a:ext cx="2317747" cy="625755"/>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𝑄</m:t>
                          </m:r>
                        </m:e>
                        <m:sub>
                          <m:r>
                            <a:rPr lang="en-US" i="1">
                              <a:solidFill>
                                <a:srgbClr val="000000"/>
                              </a:solidFill>
                              <a:latin typeface="Cambria Math" panose="02040503050406030204" pitchFamily="18" charset="0"/>
                            </a:rPr>
                            <m:t>𝐻𝐸𝐼</m:t>
                          </m:r>
                        </m:sub>
                      </m:sSub>
                      <m:r>
                        <a:rPr lang="en-US" i="1">
                          <a:solidFill>
                            <a:srgbClr val="000000"/>
                          </a:solidFill>
                          <a:latin typeface="Cambria Math" panose="02040503050406030204" pitchFamily="18" charset="0"/>
                        </a:rPr>
                        <m:t>&lt;</m:t>
                      </m:r>
                      <m:d>
                        <m:dPr>
                          <m:begChr m:val="|"/>
                          <m:endChr m:val="|"/>
                          <m:ctrlPr>
                            <a:rPr lang="en-US" i="1">
                              <a:solidFill>
                                <a:srgbClr val="000000"/>
                              </a:solidFill>
                              <a:latin typeface="Cambria Math" panose="02040503050406030204" pitchFamily="18" charset="0"/>
                            </a:rPr>
                          </m:ctrlPr>
                        </m:dPr>
                        <m:e>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𝑄</m:t>
                              </m:r>
                            </m:e>
                            <m:sub>
                              <m:r>
                                <a:rPr lang="en-US" i="1">
                                  <a:solidFill>
                                    <a:srgbClr val="000000"/>
                                  </a:solidFill>
                                  <a:latin typeface="Cambria Math" panose="02040503050406030204" pitchFamily="18" charset="0"/>
                                </a:rPr>
                                <m:t>𝐻𝑃𝑅</m:t>
                              </m:r>
                            </m:sub>
                          </m:sSub>
                        </m:e>
                      </m:d>
                    </m:oMath>
                  </m:oMathPara>
                </a14:m>
                <a:endParaRPr lang="en-US" dirty="0"/>
              </a:p>
            </p:txBody>
          </p:sp>
        </mc:Choice>
        <mc:Fallback xmlns="">
          <p:sp>
            <p:nvSpPr>
              <p:cNvPr id="11297" name="Object 8">
                <a:extLst>
                  <a:ext uri="{FF2B5EF4-FFF2-40B4-BE49-F238E27FC236}">
                    <a16:creationId xmlns:a16="http://schemas.microsoft.com/office/drawing/2014/main" id="{77DF4C28-69ED-7544-E581-85204AF925BB}"/>
                  </a:ext>
                </a:extLst>
              </p:cNvPr>
              <p:cNvSpPr txBox="1">
                <a:spLocks noRot="1" noChangeAspect="1" noMove="1" noResize="1" noEditPoints="1" noAdjustHandles="1" noChangeArrowheads="1" noChangeShapeType="1" noTextEdit="1"/>
              </p:cNvSpPr>
              <p:nvPr/>
            </p:nvSpPr>
            <p:spPr bwMode="auto">
              <a:xfrm>
                <a:off x="6540863" y="4776737"/>
                <a:ext cx="2317747" cy="625755"/>
              </a:xfrm>
              <a:prstGeom prst="rect">
                <a:avLst/>
              </a:prstGeom>
              <a:blipFill>
                <a:blip r:embed="rId3"/>
                <a:stretch>
                  <a:fillRect l="-1842"/>
                </a:stretch>
              </a:blipFill>
              <a:ln>
                <a:noFill/>
              </a:ln>
              <a:effectLst/>
            </p:spPr>
            <p:txBody>
              <a:bodyPr/>
              <a:lstStyle/>
              <a:p>
                <a:r>
                  <a:rPr lang="en-US">
                    <a:noFill/>
                  </a:rPr>
                  <a:t> </a:t>
                </a:r>
              </a:p>
            </p:txBody>
          </p:sp>
        </mc:Fallback>
      </mc:AlternateContent>
      <p:sp>
        <p:nvSpPr>
          <p:cNvPr id="11298" name="Rectangle 10">
            <a:extLst>
              <a:ext uri="{FF2B5EF4-FFF2-40B4-BE49-F238E27FC236}">
                <a16:creationId xmlns:a16="http://schemas.microsoft.com/office/drawing/2014/main" id="{7A0475E5-9B5F-F628-CF0E-59A73A0A7517}"/>
              </a:ext>
            </a:extLst>
          </p:cNvPr>
          <p:cNvSpPr>
            <a:spLocks noChangeArrowheads="1"/>
          </p:cNvSpPr>
          <p:nvPr/>
        </p:nvSpPr>
        <p:spPr bwMode="auto">
          <a:xfrm>
            <a:off x="5694923" y="4023353"/>
            <a:ext cx="21701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r>
              <a:rPr lang="en-US" altLang="en-US" b="0" dirty="0"/>
              <a:t>For same </a:t>
            </a:r>
            <a:r>
              <a:rPr lang="en-US" altLang="en-US" b="0" dirty="0">
                <a:cs typeface="Times New Roman" panose="02020603050405020304" pitchFamily="18" charset="0"/>
              </a:rPr>
              <a:t>|</a:t>
            </a:r>
            <a:r>
              <a:rPr lang="en-US" altLang="en-US" b="0" dirty="0" err="1"/>
              <a:t>W</a:t>
            </a:r>
            <a:r>
              <a:rPr lang="en-US" altLang="en-US" b="0" baseline="-25000" dirty="0" err="1"/>
              <a:t>net</a:t>
            </a:r>
            <a:r>
              <a:rPr lang="en-US" altLang="en-US" b="0" baseline="-25000" dirty="0"/>
              <a:t> </a:t>
            </a:r>
            <a:r>
              <a:rPr lang="en-US" altLang="en-US" b="0" dirty="0">
                <a:cs typeface="Times New Roman" panose="02020603050405020304" pitchFamily="18" charset="0"/>
              </a:rPr>
              <a:t>|</a:t>
            </a:r>
            <a:r>
              <a:rPr lang="en-US" altLang="en-US" b="0" dirty="0"/>
              <a:t>,</a:t>
            </a:r>
          </a:p>
        </p:txBody>
      </p:sp>
      <mc:AlternateContent xmlns:mc="http://schemas.openxmlformats.org/markup-compatibility/2006" xmlns:a14="http://schemas.microsoft.com/office/drawing/2010/main">
        <mc:Choice Requires="a14">
          <p:sp>
            <p:nvSpPr>
              <p:cNvPr id="11302" name="Object 8">
                <a:extLst>
                  <a:ext uri="{FF2B5EF4-FFF2-40B4-BE49-F238E27FC236}">
                    <a16:creationId xmlns:a16="http://schemas.microsoft.com/office/drawing/2014/main" id="{28C895FC-B3A1-5304-DE3F-8FE899BB3757}"/>
                  </a:ext>
                </a:extLst>
              </p:cNvPr>
              <p:cNvSpPr txBox="1"/>
              <p:nvPr/>
            </p:nvSpPr>
            <p:spPr bwMode="auto">
              <a:xfrm>
                <a:off x="6691295" y="5417784"/>
                <a:ext cx="2154736" cy="625755"/>
              </a:xfrm>
              <a:prstGeom prst="rect">
                <a:avLst/>
              </a:prstGeom>
              <a:noFill/>
              <a:ln>
                <a:noFill/>
              </a:ln>
              <a:effectLst/>
            </p:spPr>
            <p:txBody>
              <a:bodyPr>
                <a:normAutofit/>
              </a:bodyPr>
              <a:lstStyle/>
              <a:p>
                <a:pPr/>
                <a14:m>
                  <m:oMathPara xmlns:m="http://schemas.openxmlformats.org/officeDocument/2006/math">
                    <m:oMathParaPr>
                      <m:jc m:val="left"/>
                    </m:oMathParaPr>
                    <m:oMath>
                      <m:d>
                        <m:dPr>
                          <m:begChr m:val="|"/>
                          <m:endChr m:val="|"/>
                          <m:ctrlPr>
                            <a:rPr lang="en-US" i="1">
                              <a:solidFill>
                                <a:srgbClr val="000000"/>
                              </a:solidFill>
                              <a:latin typeface="Cambria Math" panose="02040503050406030204" pitchFamily="18" charset="0"/>
                            </a:rPr>
                          </m:ctrlPr>
                        </m:dPr>
                        <m:e>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𝑄</m:t>
                              </m:r>
                            </m:e>
                            <m:sub>
                              <m:r>
                                <a:rPr lang="en-US" i="1">
                                  <a:solidFill>
                                    <a:srgbClr val="000000"/>
                                  </a:solidFill>
                                  <a:latin typeface="Cambria Math" panose="02040503050406030204" pitchFamily="18" charset="0"/>
                                </a:rPr>
                                <m:t>𝐿𝐸𝐼</m:t>
                              </m:r>
                            </m:sub>
                          </m:sSub>
                        </m:e>
                      </m:d>
                      <m:r>
                        <a:rPr lang="en-US" b="0" i="1" smtClean="0">
                          <a:solidFill>
                            <a:srgbClr val="000000"/>
                          </a:solidFill>
                          <a:latin typeface="Cambria Math" panose="02040503050406030204" pitchFamily="18" charset="0"/>
                        </a:rPr>
                        <m:t>&lt;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𝑄</m:t>
                          </m:r>
                        </m:e>
                        <m:sub>
                          <m:r>
                            <a:rPr lang="en-US" i="1">
                              <a:solidFill>
                                <a:srgbClr val="000000"/>
                              </a:solidFill>
                              <a:latin typeface="Cambria Math" panose="02040503050406030204" pitchFamily="18" charset="0"/>
                            </a:rPr>
                            <m:t>𝐿𝑃𝑅</m:t>
                          </m:r>
                        </m:sub>
                      </m:sSub>
                    </m:oMath>
                  </m:oMathPara>
                </a14:m>
                <a:endParaRPr lang="en-US" dirty="0"/>
              </a:p>
            </p:txBody>
          </p:sp>
        </mc:Choice>
        <mc:Fallback xmlns="">
          <p:sp>
            <p:nvSpPr>
              <p:cNvPr id="11302" name="Object 8">
                <a:extLst>
                  <a:ext uri="{FF2B5EF4-FFF2-40B4-BE49-F238E27FC236}">
                    <a16:creationId xmlns:a16="http://schemas.microsoft.com/office/drawing/2014/main" id="{28C895FC-B3A1-5304-DE3F-8FE899BB3757}"/>
                  </a:ext>
                </a:extLst>
              </p:cNvPr>
              <p:cNvSpPr txBox="1">
                <a:spLocks noRot="1" noChangeAspect="1" noMove="1" noResize="1" noEditPoints="1" noAdjustHandles="1" noChangeArrowheads="1" noChangeShapeType="1" noTextEdit="1"/>
              </p:cNvSpPr>
              <p:nvPr/>
            </p:nvSpPr>
            <p:spPr bwMode="auto">
              <a:xfrm>
                <a:off x="6691295" y="5417784"/>
                <a:ext cx="2154736" cy="625755"/>
              </a:xfrm>
              <a:prstGeom prst="rect">
                <a:avLst/>
              </a:prstGeom>
              <a:blipFill>
                <a:blip r:embed="rId4"/>
                <a:stretch>
                  <a:fillRect/>
                </a:stretch>
              </a:blipFill>
              <a:ln>
                <a:noFill/>
              </a:ln>
              <a:effectLst/>
            </p:spPr>
            <p:txBody>
              <a:bodyPr/>
              <a:lstStyle/>
              <a:p>
                <a:r>
                  <a:rPr lang="en-US">
                    <a:noFill/>
                  </a:rPr>
                  <a:t> </a:t>
                </a:r>
              </a:p>
            </p:txBody>
          </p:sp>
        </mc:Fallback>
      </mc:AlternateContent>
    </p:spTree>
    <p:extLst>
      <p:ext uri="{BB962C8B-B14F-4D97-AF65-F5344CB8AC3E}">
        <p14:creationId xmlns:p14="http://schemas.microsoft.com/office/powerpoint/2010/main" val="1452826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250" fill="hold"/>
                                        <p:tgtEl>
                                          <p:spTgt spid="19"/>
                                        </p:tgtEl>
                                        <p:attrNameLst>
                                          <p:attrName>ppt_w</p:attrName>
                                        </p:attrNameLst>
                                      </p:cBhvr>
                                      <p:tavLst>
                                        <p:tav tm="0">
                                          <p:val>
                                            <p:fltVal val="0"/>
                                          </p:val>
                                        </p:tav>
                                        <p:tav tm="100000">
                                          <p:val>
                                            <p:strVal val="#ppt_w"/>
                                          </p:val>
                                        </p:tav>
                                      </p:tavLst>
                                    </p:anim>
                                    <p:anim calcmode="lin" valueType="num">
                                      <p:cBhvr>
                                        <p:cTn id="8" dur="1250" fill="hold"/>
                                        <p:tgtEl>
                                          <p:spTgt spid="19"/>
                                        </p:tgtEl>
                                        <p:attrNameLst>
                                          <p:attrName>ppt_h</p:attrName>
                                        </p:attrNameLst>
                                      </p:cBhvr>
                                      <p:tavLst>
                                        <p:tav tm="0">
                                          <p:val>
                                            <p:fltVal val="0"/>
                                          </p:val>
                                        </p:tav>
                                        <p:tav tm="100000">
                                          <p:val>
                                            <p:strVal val="#ppt_h"/>
                                          </p:val>
                                        </p:tav>
                                      </p:tavLst>
                                    </p:anim>
                                    <p:animEffect transition="in" filter="fade">
                                      <p:cBhvr>
                                        <p:cTn id="9" dur="1250"/>
                                        <p:tgtEl>
                                          <p:spTgt spid="19"/>
                                        </p:tgtEl>
                                      </p:cBhvr>
                                    </p:animEffec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grpId="0" nodeType="clickEffect">
                                  <p:stCondLst>
                                    <p:cond delay="0"/>
                                  </p:stCondLst>
                                  <p:childTnLst>
                                    <p:set>
                                      <p:cBhvr>
                                        <p:cTn id="13" dur="1" fill="hold">
                                          <p:stCondLst>
                                            <p:cond delay="0"/>
                                          </p:stCondLst>
                                        </p:cTn>
                                        <p:tgtEl>
                                          <p:spTgt spid="11298"/>
                                        </p:tgtEl>
                                        <p:attrNameLst>
                                          <p:attrName>style.visibility</p:attrName>
                                        </p:attrNameLst>
                                      </p:cBhvr>
                                      <p:to>
                                        <p:strVal val="visible"/>
                                      </p:to>
                                    </p:set>
                                    <p:animEffect transition="in" filter="dissolve">
                                      <p:cBhvr>
                                        <p:cTn id="14" dur="500"/>
                                        <p:tgtEl>
                                          <p:spTgt spid="11298"/>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297"/>
                                        </p:tgtEl>
                                        <p:attrNameLst>
                                          <p:attrName>style.visibility</p:attrName>
                                        </p:attrNameLst>
                                      </p:cBhvr>
                                      <p:to>
                                        <p:strVal val="visible"/>
                                      </p:to>
                                    </p:set>
                                    <p:anim calcmode="lin" valueType="num">
                                      <p:cBhvr additive="base">
                                        <p:cTn id="19" dur="500" fill="hold"/>
                                        <p:tgtEl>
                                          <p:spTgt spid="11297"/>
                                        </p:tgtEl>
                                        <p:attrNameLst>
                                          <p:attrName>ppt_x</p:attrName>
                                        </p:attrNameLst>
                                      </p:cBhvr>
                                      <p:tavLst>
                                        <p:tav tm="0">
                                          <p:val>
                                            <p:strVal val="#ppt_x"/>
                                          </p:val>
                                        </p:tav>
                                        <p:tav tm="100000">
                                          <p:val>
                                            <p:strVal val="#ppt_x"/>
                                          </p:val>
                                        </p:tav>
                                      </p:tavLst>
                                    </p:anim>
                                    <p:anim calcmode="lin" valueType="num">
                                      <p:cBhvr additive="base">
                                        <p:cTn id="20" dur="500" fill="hold"/>
                                        <p:tgtEl>
                                          <p:spTgt spid="1129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1302"/>
                                        </p:tgtEl>
                                        <p:attrNameLst>
                                          <p:attrName>style.visibility</p:attrName>
                                        </p:attrNameLst>
                                      </p:cBhvr>
                                      <p:to>
                                        <p:strVal val="visible"/>
                                      </p:to>
                                    </p:set>
                                    <p:anim calcmode="lin" valueType="num">
                                      <p:cBhvr additive="base">
                                        <p:cTn id="23" dur="500" fill="hold"/>
                                        <p:tgtEl>
                                          <p:spTgt spid="11302"/>
                                        </p:tgtEl>
                                        <p:attrNameLst>
                                          <p:attrName>ppt_x</p:attrName>
                                        </p:attrNameLst>
                                      </p:cBhvr>
                                      <p:tavLst>
                                        <p:tav tm="0">
                                          <p:val>
                                            <p:strVal val="#ppt_x"/>
                                          </p:val>
                                        </p:tav>
                                        <p:tav tm="100000">
                                          <p:val>
                                            <p:strVal val="#ppt_x"/>
                                          </p:val>
                                        </p:tav>
                                      </p:tavLst>
                                    </p:anim>
                                    <p:anim calcmode="lin" valueType="num">
                                      <p:cBhvr additive="base">
                                        <p:cTn id="24" dur="500" fill="hold"/>
                                        <p:tgtEl>
                                          <p:spTgt spid="113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97" grpId="0"/>
      <p:bldP spid="11298" grpId="0"/>
      <p:bldP spid="1130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62A2D-8AFE-C8C9-BD86-52849940F3E1}"/>
            </a:ext>
          </a:extLst>
        </p:cNvPr>
        <p:cNvGrpSpPr/>
        <p:nvPr/>
      </p:nvGrpSpPr>
      <p:grpSpPr>
        <a:xfrm>
          <a:off x="0" y="0"/>
          <a:ext cx="0" cy="0"/>
          <a:chOff x="0" y="0"/>
          <a:chExt cx="0" cy="0"/>
        </a:xfrm>
      </p:grpSpPr>
      <p:sp>
        <p:nvSpPr>
          <p:cNvPr id="11289" name="Title 3">
            <a:extLst>
              <a:ext uri="{FF2B5EF4-FFF2-40B4-BE49-F238E27FC236}">
                <a16:creationId xmlns:a16="http://schemas.microsoft.com/office/drawing/2014/main" id="{B593614E-3628-7D12-F40E-5A455B11EB02}"/>
              </a:ext>
            </a:extLst>
          </p:cNvPr>
          <p:cNvSpPr>
            <a:spLocks noGrp="1"/>
          </p:cNvSpPr>
          <p:nvPr>
            <p:ph type="title"/>
          </p:nvPr>
        </p:nvSpPr>
        <p:spPr>
          <a:xfrm>
            <a:off x="304800" y="101600"/>
            <a:ext cx="7081838" cy="1143000"/>
          </a:xfrm>
        </p:spPr>
        <p:txBody>
          <a:bodyPr/>
          <a:lstStyle/>
          <a:p>
            <a:r>
              <a:rPr lang="en-US" altLang="en-US" sz="2800" dirty="0"/>
              <a:t>Compound Machine using Reversible &amp; Irreversible Engines</a:t>
            </a:r>
          </a:p>
        </p:txBody>
      </p:sp>
      <p:grpSp>
        <p:nvGrpSpPr>
          <p:cNvPr id="2" name="Group 38">
            <a:extLst>
              <a:ext uri="{FF2B5EF4-FFF2-40B4-BE49-F238E27FC236}">
                <a16:creationId xmlns:a16="http://schemas.microsoft.com/office/drawing/2014/main" id="{3070DB30-A984-C1E1-3AC5-FDE4549ED999}"/>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C541B7EE-C1EE-63F5-B171-021291E48810}"/>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D3D9ABD1-B10F-264A-72F2-40D18250A53C}"/>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8DD9165A-3C12-27EF-08BF-68AD545637F2}"/>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E09DCD60-95B4-C266-4EC4-2137E8C3FDF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1D2AAB79-80FC-06E7-BF70-927EE8EBA69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CE8ADB95-3EBE-2CA6-B367-62E9A66FD4C3}"/>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B2658155-51A6-B556-8C3A-6CA8D2A27AE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6152DE84-D629-07B5-166E-407C809625B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B403A374-A5C9-B528-705E-FDE0A533048E}"/>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3BB451BE-ABB5-23FF-BC3A-C0A5FD51E2B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ED15ADE9-534E-D74E-081C-5F727690D40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70149007-9F62-5910-60F1-D76915C09A50}"/>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408BF6D6-FDE9-FA43-8384-819A8E7AFE2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BF22C850-19DA-BA27-9ECE-859F2AD2E01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3DA6E6B6-11E5-BE84-938A-5528ADFC8C19}"/>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1855F9BA-16BA-F3AF-8FF2-F9893FAA60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 name="Rectangle 8">
            <a:extLst>
              <a:ext uri="{FF2B5EF4-FFF2-40B4-BE49-F238E27FC236}">
                <a16:creationId xmlns:a16="http://schemas.microsoft.com/office/drawing/2014/main" id="{099E45A5-C81F-A1BC-8976-2E27BFE8FF82}"/>
              </a:ext>
            </a:extLst>
          </p:cNvPr>
          <p:cNvSpPr>
            <a:spLocks noChangeArrowheads="1"/>
          </p:cNvSpPr>
          <p:nvPr/>
        </p:nvSpPr>
        <p:spPr bwMode="auto">
          <a:xfrm>
            <a:off x="228600" y="1185984"/>
            <a:ext cx="4495800" cy="533400"/>
          </a:xfrm>
          <a:prstGeom prst="rect">
            <a:avLst/>
          </a:prstGeom>
          <a:solidFill>
            <a:srgbClr val="FF0000"/>
          </a:solidFill>
          <a:ln w="9525">
            <a:solidFill>
              <a:schemeClr val="tx1"/>
            </a:solidFill>
            <a:miter lim="800000"/>
            <a:headEnd/>
            <a:tailEnd/>
          </a:ln>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sp>
        <p:nvSpPr>
          <p:cNvPr id="22" name="Rectangle 13">
            <a:extLst>
              <a:ext uri="{FF2B5EF4-FFF2-40B4-BE49-F238E27FC236}">
                <a16:creationId xmlns:a16="http://schemas.microsoft.com/office/drawing/2014/main" id="{331E3A6B-F35E-04B8-6C67-3C58C8EB5469}"/>
              </a:ext>
            </a:extLst>
          </p:cNvPr>
          <p:cNvSpPr>
            <a:spLocks noChangeArrowheads="1"/>
          </p:cNvSpPr>
          <p:nvPr/>
        </p:nvSpPr>
        <p:spPr bwMode="auto">
          <a:xfrm>
            <a:off x="76200" y="6248400"/>
            <a:ext cx="4800600" cy="533400"/>
          </a:xfrm>
          <a:prstGeom prst="rect">
            <a:avLst/>
          </a:prstGeom>
          <a:solidFill>
            <a:schemeClr val="accent2"/>
          </a:solidFill>
          <a:ln w="9525">
            <a:solidFill>
              <a:schemeClr val="tx1"/>
            </a:solidFill>
            <a:miter lim="800000"/>
            <a:headEnd/>
            <a:tailEnd/>
          </a:ln>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sp>
        <p:nvSpPr>
          <p:cNvPr id="24" name="Text Box 23">
            <a:extLst>
              <a:ext uri="{FF2B5EF4-FFF2-40B4-BE49-F238E27FC236}">
                <a16:creationId xmlns:a16="http://schemas.microsoft.com/office/drawing/2014/main" id="{FAF4C081-323F-0E04-C6D7-159F50BF25AA}"/>
              </a:ext>
            </a:extLst>
          </p:cNvPr>
          <p:cNvSpPr txBox="1">
            <a:spLocks noChangeArrowheads="1"/>
          </p:cNvSpPr>
          <p:nvPr/>
        </p:nvSpPr>
        <p:spPr bwMode="auto">
          <a:xfrm>
            <a:off x="1752600" y="6324600"/>
            <a:ext cx="18843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r>
              <a:rPr lang="en-US" altLang="en-US" b="0">
                <a:solidFill>
                  <a:schemeClr val="bg1"/>
                </a:solidFill>
                <a:cs typeface="Times New Roman" panose="02020603050405020304" pitchFamily="18" charset="0"/>
              </a:rPr>
              <a:t>LTR (Source)</a:t>
            </a:r>
          </a:p>
        </p:txBody>
      </p:sp>
      <p:sp>
        <p:nvSpPr>
          <p:cNvPr id="26" name="Text Box 24">
            <a:extLst>
              <a:ext uri="{FF2B5EF4-FFF2-40B4-BE49-F238E27FC236}">
                <a16:creationId xmlns:a16="http://schemas.microsoft.com/office/drawing/2014/main" id="{828ECF4B-1E43-3DFD-BD44-CFEAAA7A619B}"/>
              </a:ext>
            </a:extLst>
          </p:cNvPr>
          <p:cNvSpPr txBox="1">
            <a:spLocks noChangeArrowheads="1"/>
          </p:cNvSpPr>
          <p:nvPr/>
        </p:nvSpPr>
        <p:spPr bwMode="auto">
          <a:xfrm>
            <a:off x="1571588" y="1200910"/>
            <a:ext cx="1631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r>
              <a:rPr lang="en-US" altLang="en-US" b="0" dirty="0">
                <a:solidFill>
                  <a:schemeClr val="bg1"/>
                </a:solidFill>
                <a:cs typeface="Times New Roman" panose="02020603050405020304" pitchFamily="18" charset="0"/>
              </a:rPr>
              <a:t>HTR (Sink)</a:t>
            </a:r>
          </a:p>
        </p:txBody>
      </p:sp>
      <p:sp>
        <p:nvSpPr>
          <p:cNvPr id="28" name="Line 2">
            <a:extLst>
              <a:ext uri="{FF2B5EF4-FFF2-40B4-BE49-F238E27FC236}">
                <a16:creationId xmlns:a16="http://schemas.microsoft.com/office/drawing/2014/main" id="{DFE5C320-A65F-BB76-96E3-861C89D87D9D}"/>
              </a:ext>
            </a:extLst>
          </p:cNvPr>
          <p:cNvSpPr>
            <a:spLocks noChangeShapeType="1"/>
          </p:cNvSpPr>
          <p:nvPr/>
        </p:nvSpPr>
        <p:spPr bwMode="auto">
          <a:xfrm flipV="1">
            <a:off x="3886200" y="2743199"/>
            <a:ext cx="10102" cy="9144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0" name="Oval 3">
            <a:extLst>
              <a:ext uri="{FF2B5EF4-FFF2-40B4-BE49-F238E27FC236}">
                <a16:creationId xmlns:a16="http://schemas.microsoft.com/office/drawing/2014/main" id="{3BC46B8C-F5E0-3D94-C0E4-81BFC8A12394}"/>
              </a:ext>
            </a:extLst>
          </p:cNvPr>
          <p:cNvSpPr>
            <a:spLocks noChangeArrowheads="1"/>
          </p:cNvSpPr>
          <p:nvPr/>
        </p:nvSpPr>
        <p:spPr bwMode="auto">
          <a:xfrm>
            <a:off x="3429000" y="3657600"/>
            <a:ext cx="914400" cy="838200"/>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sp>
        <p:nvSpPr>
          <p:cNvPr id="32" name="Line 5">
            <a:extLst>
              <a:ext uri="{FF2B5EF4-FFF2-40B4-BE49-F238E27FC236}">
                <a16:creationId xmlns:a16="http://schemas.microsoft.com/office/drawing/2014/main" id="{71F120E6-3E2A-A370-7D1F-353223F51960}"/>
              </a:ext>
            </a:extLst>
          </p:cNvPr>
          <p:cNvSpPr>
            <a:spLocks noChangeShapeType="1"/>
          </p:cNvSpPr>
          <p:nvPr/>
        </p:nvSpPr>
        <p:spPr bwMode="auto">
          <a:xfrm flipV="1">
            <a:off x="3886200" y="4495800"/>
            <a:ext cx="0" cy="1752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4" name="Text Box 6">
            <a:extLst>
              <a:ext uri="{FF2B5EF4-FFF2-40B4-BE49-F238E27FC236}">
                <a16:creationId xmlns:a16="http://schemas.microsoft.com/office/drawing/2014/main" id="{C9EB099E-0AEB-085C-04F4-47DA633D524E}"/>
              </a:ext>
            </a:extLst>
          </p:cNvPr>
          <p:cNvSpPr txBox="1">
            <a:spLocks noChangeArrowheads="1"/>
          </p:cNvSpPr>
          <p:nvPr/>
        </p:nvSpPr>
        <p:spPr bwMode="auto">
          <a:xfrm>
            <a:off x="3896302" y="2990149"/>
            <a:ext cx="914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spcBef>
                <a:spcPct val="50000"/>
              </a:spcBef>
            </a:pPr>
            <a:r>
              <a:rPr lang="en-US" altLang="en-US" b="0" i="1" dirty="0">
                <a:cs typeface="Times New Roman" panose="02020603050405020304" pitchFamily="18" charset="0"/>
              </a:rPr>
              <a:t>Q</a:t>
            </a:r>
            <a:r>
              <a:rPr lang="en-US" altLang="en-US" b="0" i="1" baseline="-25000" dirty="0">
                <a:cs typeface="Times New Roman" panose="02020603050405020304" pitchFamily="18" charset="0"/>
              </a:rPr>
              <a:t>HPR</a:t>
            </a:r>
          </a:p>
        </p:txBody>
      </p:sp>
      <p:sp>
        <p:nvSpPr>
          <p:cNvPr id="36" name="Text Box 7">
            <a:extLst>
              <a:ext uri="{FF2B5EF4-FFF2-40B4-BE49-F238E27FC236}">
                <a16:creationId xmlns:a16="http://schemas.microsoft.com/office/drawing/2014/main" id="{7AF1E606-31E2-C727-E3CE-5AA0E5C9B2B6}"/>
              </a:ext>
            </a:extLst>
          </p:cNvPr>
          <p:cNvSpPr txBox="1">
            <a:spLocks noChangeArrowheads="1"/>
          </p:cNvSpPr>
          <p:nvPr/>
        </p:nvSpPr>
        <p:spPr bwMode="auto">
          <a:xfrm>
            <a:off x="3940175" y="4756785"/>
            <a:ext cx="990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spcBef>
                <a:spcPct val="50000"/>
              </a:spcBef>
            </a:pPr>
            <a:r>
              <a:rPr lang="en-US" altLang="en-US" b="0" i="1" dirty="0">
                <a:cs typeface="Times New Roman" panose="02020603050405020304" pitchFamily="18" charset="0"/>
              </a:rPr>
              <a:t>Q</a:t>
            </a:r>
            <a:r>
              <a:rPr lang="en-US" altLang="en-US" b="0" i="1" baseline="-25000" dirty="0">
                <a:cs typeface="Times New Roman" panose="02020603050405020304" pitchFamily="18" charset="0"/>
              </a:rPr>
              <a:t>LPR</a:t>
            </a:r>
          </a:p>
        </p:txBody>
      </p:sp>
      <p:sp>
        <p:nvSpPr>
          <p:cNvPr id="38" name="Text Box 16">
            <a:extLst>
              <a:ext uri="{FF2B5EF4-FFF2-40B4-BE49-F238E27FC236}">
                <a16:creationId xmlns:a16="http://schemas.microsoft.com/office/drawing/2014/main" id="{0E652A83-4B9D-9AB6-C2D5-85090FB6E949}"/>
              </a:ext>
            </a:extLst>
          </p:cNvPr>
          <p:cNvSpPr txBox="1">
            <a:spLocks noChangeArrowheads="1"/>
          </p:cNvSpPr>
          <p:nvPr/>
        </p:nvSpPr>
        <p:spPr bwMode="auto">
          <a:xfrm>
            <a:off x="3733800" y="3810000"/>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spcBef>
                <a:spcPct val="50000"/>
              </a:spcBef>
            </a:pPr>
            <a:r>
              <a:rPr lang="en-US" altLang="en-US" b="0">
                <a:cs typeface="Times New Roman" panose="02020603050405020304" pitchFamily="18" charset="0"/>
                <a:sym typeface="Symbol" panose="05050102010706020507" pitchFamily="18" charset="2"/>
              </a:rPr>
              <a:t></a:t>
            </a:r>
            <a:r>
              <a:rPr lang="en-US" altLang="en-US" b="0" baseline="-25000">
                <a:cs typeface="Times New Roman" panose="02020603050405020304" pitchFamily="18" charset="0"/>
                <a:sym typeface="Symbol" panose="05050102010706020507" pitchFamily="18" charset="2"/>
              </a:rPr>
              <a:t>R</a:t>
            </a:r>
            <a:endParaRPr lang="en-US" altLang="en-US" b="0" baseline="-25000">
              <a:cs typeface="Times New Roman" panose="02020603050405020304" pitchFamily="18" charset="0"/>
            </a:endParaRPr>
          </a:p>
        </p:txBody>
      </p:sp>
      <p:sp>
        <p:nvSpPr>
          <p:cNvPr id="44" name="Line 9">
            <a:extLst>
              <a:ext uri="{FF2B5EF4-FFF2-40B4-BE49-F238E27FC236}">
                <a16:creationId xmlns:a16="http://schemas.microsoft.com/office/drawing/2014/main" id="{CBB18B53-7F69-7FA1-BE6E-99BF1385F028}"/>
              </a:ext>
            </a:extLst>
          </p:cNvPr>
          <p:cNvSpPr>
            <a:spLocks noChangeShapeType="1"/>
          </p:cNvSpPr>
          <p:nvPr/>
        </p:nvSpPr>
        <p:spPr bwMode="auto">
          <a:xfrm>
            <a:off x="894193" y="2730631"/>
            <a:ext cx="10103" cy="771693"/>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6" name="Oval 10">
            <a:extLst>
              <a:ext uri="{FF2B5EF4-FFF2-40B4-BE49-F238E27FC236}">
                <a16:creationId xmlns:a16="http://schemas.microsoft.com/office/drawing/2014/main" id="{650E0BA9-0AD1-6776-75D8-2873DEFE590E}"/>
              </a:ext>
            </a:extLst>
          </p:cNvPr>
          <p:cNvSpPr>
            <a:spLocks noChangeArrowheads="1"/>
          </p:cNvSpPr>
          <p:nvPr/>
        </p:nvSpPr>
        <p:spPr bwMode="auto">
          <a:xfrm>
            <a:off x="457200" y="3505200"/>
            <a:ext cx="914400" cy="838200"/>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sp>
        <p:nvSpPr>
          <p:cNvPr id="48" name="Line 12">
            <a:extLst>
              <a:ext uri="{FF2B5EF4-FFF2-40B4-BE49-F238E27FC236}">
                <a16:creationId xmlns:a16="http://schemas.microsoft.com/office/drawing/2014/main" id="{9878711D-0C06-927F-8A2E-8C1B660A237F}"/>
              </a:ext>
            </a:extLst>
          </p:cNvPr>
          <p:cNvSpPr>
            <a:spLocks noChangeShapeType="1"/>
          </p:cNvSpPr>
          <p:nvPr/>
        </p:nvSpPr>
        <p:spPr bwMode="auto">
          <a:xfrm>
            <a:off x="904296" y="4381500"/>
            <a:ext cx="35493" cy="119419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0" name="Text Box 15">
            <a:extLst>
              <a:ext uri="{FF2B5EF4-FFF2-40B4-BE49-F238E27FC236}">
                <a16:creationId xmlns:a16="http://schemas.microsoft.com/office/drawing/2014/main" id="{FA2A470A-FBCE-12DA-1518-60A8DCBBE958}"/>
              </a:ext>
            </a:extLst>
          </p:cNvPr>
          <p:cNvSpPr txBox="1">
            <a:spLocks noChangeArrowheads="1"/>
          </p:cNvSpPr>
          <p:nvPr/>
        </p:nvSpPr>
        <p:spPr bwMode="auto">
          <a:xfrm>
            <a:off x="695902" y="3660531"/>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spcBef>
                <a:spcPct val="50000"/>
              </a:spcBef>
            </a:pPr>
            <a:r>
              <a:rPr lang="en-US" altLang="en-US" b="0">
                <a:cs typeface="Times New Roman" panose="02020603050405020304" pitchFamily="18" charset="0"/>
              </a:rPr>
              <a:t>E</a:t>
            </a:r>
            <a:r>
              <a:rPr lang="en-US" altLang="en-US" b="0" baseline="-25000">
                <a:cs typeface="Times New Roman" panose="02020603050405020304" pitchFamily="18" charset="0"/>
              </a:rPr>
              <a:t>I</a:t>
            </a:r>
          </a:p>
        </p:txBody>
      </p:sp>
      <p:sp>
        <p:nvSpPr>
          <p:cNvPr id="56" name="Text Box 14">
            <a:extLst>
              <a:ext uri="{FF2B5EF4-FFF2-40B4-BE49-F238E27FC236}">
                <a16:creationId xmlns:a16="http://schemas.microsoft.com/office/drawing/2014/main" id="{7F11FF64-DEE3-8D2E-DFB7-A053A0179459}"/>
              </a:ext>
            </a:extLst>
          </p:cNvPr>
          <p:cNvSpPr txBox="1">
            <a:spLocks noChangeArrowheads="1"/>
          </p:cNvSpPr>
          <p:nvPr/>
        </p:nvSpPr>
        <p:spPr bwMode="auto">
          <a:xfrm>
            <a:off x="1737200" y="2260580"/>
            <a:ext cx="914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spcBef>
                <a:spcPct val="50000"/>
              </a:spcBef>
            </a:pPr>
            <a:r>
              <a:rPr lang="en-US" altLang="en-US" b="0" i="1" dirty="0">
                <a:cs typeface="Times New Roman" panose="02020603050405020304" pitchFamily="18" charset="0"/>
              </a:rPr>
              <a:t>Q</a:t>
            </a:r>
            <a:r>
              <a:rPr lang="en-US" altLang="en-US" b="0" i="1" baseline="-25000" dirty="0">
                <a:cs typeface="Times New Roman" panose="02020603050405020304" pitchFamily="18" charset="0"/>
              </a:rPr>
              <a:t>HEI</a:t>
            </a:r>
          </a:p>
        </p:txBody>
      </p:sp>
      <p:sp>
        <p:nvSpPr>
          <p:cNvPr id="58" name="Text Box 18">
            <a:extLst>
              <a:ext uri="{FF2B5EF4-FFF2-40B4-BE49-F238E27FC236}">
                <a16:creationId xmlns:a16="http://schemas.microsoft.com/office/drawing/2014/main" id="{800631F1-6EBD-0683-A908-2500B6676C06}"/>
              </a:ext>
            </a:extLst>
          </p:cNvPr>
          <p:cNvSpPr txBox="1">
            <a:spLocks noChangeArrowheads="1"/>
          </p:cNvSpPr>
          <p:nvPr/>
        </p:nvSpPr>
        <p:spPr bwMode="auto">
          <a:xfrm>
            <a:off x="1766266" y="3299539"/>
            <a:ext cx="106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spcBef>
                <a:spcPct val="50000"/>
              </a:spcBef>
            </a:pPr>
            <a:r>
              <a:rPr lang="en-US" altLang="en-US" b="0" i="1" dirty="0" err="1">
                <a:cs typeface="Times New Roman" panose="02020603050405020304" pitchFamily="18" charset="0"/>
              </a:rPr>
              <a:t>W</a:t>
            </a:r>
            <a:r>
              <a:rPr lang="en-US" altLang="en-US" b="0" i="1" baseline="-25000" dirty="0" err="1">
                <a:cs typeface="Times New Roman" panose="02020603050405020304" pitchFamily="18" charset="0"/>
              </a:rPr>
              <a:t>netR</a:t>
            </a:r>
            <a:endParaRPr lang="en-US" altLang="en-US" b="0" i="1" baseline="-25000" dirty="0">
              <a:cs typeface="Times New Roman" panose="02020603050405020304" pitchFamily="18" charset="0"/>
            </a:endParaRPr>
          </a:p>
        </p:txBody>
      </p:sp>
      <p:sp>
        <p:nvSpPr>
          <p:cNvPr id="60" name="Text Box 21">
            <a:extLst>
              <a:ext uri="{FF2B5EF4-FFF2-40B4-BE49-F238E27FC236}">
                <a16:creationId xmlns:a16="http://schemas.microsoft.com/office/drawing/2014/main" id="{0A403B1A-8F37-A450-C2E5-277C17B83CC5}"/>
              </a:ext>
            </a:extLst>
          </p:cNvPr>
          <p:cNvSpPr txBox="1">
            <a:spLocks noChangeArrowheads="1"/>
          </p:cNvSpPr>
          <p:nvPr/>
        </p:nvSpPr>
        <p:spPr bwMode="auto">
          <a:xfrm>
            <a:off x="880621" y="4756785"/>
            <a:ext cx="8034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r>
              <a:rPr lang="en-US" altLang="en-US" b="0" i="1" dirty="0">
                <a:cs typeface="Times New Roman" panose="02020603050405020304" pitchFamily="18" charset="0"/>
              </a:rPr>
              <a:t>Q</a:t>
            </a:r>
            <a:r>
              <a:rPr lang="en-US" altLang="en-US" b="0" i="1" baseline="-25000" dirty="0">
                <a:cs typeface="Times New Roman" panose="02020603050405020304" pitchFamily="18" charset="0"/>
              </a:rPr>
              <a:t>LEI</a:t>
            </a:r>
            <a:r>
              <a:rPr lang="en-US" altLang="en-US" b="0" i="1" dirty="0">
                <a:cs typeface="Times New Roman" panose="02020603050405020304" pitchFamily="18" charset="0"/>
              </a:rPr>
              <a:t> </a:t>
            </a:r>
          </a:p>
        </p:txBody>
      </p:sp>
      <p:sp>
        <p:nvSpPr>
          <p:cNvPr id="11292" name="Line 17">
            <a:extLst>
              <a:ext uri="{FF2B5EF4-FFF2-40B4-BE49-F238E27FC236}">
                <a16:creationId xmlns:a16="http://schemas.microsoft.com/office/drawing/2014/main" id="{35C1DDE5-AB39-0FA4-D62F-221217E3DC7E}"/>
              </a:ext>
            </a:extLst>
          </p:cNvPr>
          <p:cNvSpPr>
            <a:spLocks noChangeShapeType="1"/>
          </p:cNvSpPr>
          <p:nvPr/>
        </p:nvSpPr>
        <p:spPr bwMode="auto">
          <a:xfrm rot="5400000" flipV="1">
            <a:off x="2424897" y="2861379"/>
            <a:ext cx="4451" cy="219184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mc:AlternateContent xmlns:mc="http://schemas.openxmlformats.org/markup-compatibility/2006" xmlns:a14="http://schemas.microsoft.com/office/drawing/2010/main">
        <mc:Choice Requires="a14">
          <p:sp>
            <p:nvSpPr>
              <p:cNvPr id="11297" name="Object 8">
                <a:extLst>
                  <a:ext uri="{FF2B5EF4-FFF2-40B4-BE49-F238E27FC236}">
                    <a16:creationId xmlns:a16="http://schemas.microsoft.com/office/drawing/2014/main" id="{C8F08FDF-312D-8F18-CE0F-F3E0FE68F8E9}"/>
                  </a:ext>
                </a:extLst>
              </p:cNvPr>
              <p:cNvSpPr txBox="1"/>
              <p:nvPr/>
            </p:nvSpPr>
            <p:spPr bwMode="auto">
              <a:xfrm>
                <a:off x="6134483" y="2866208"/>
                <a:ext cx="2317747" cy="625755"/>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𝑄</m:t>
                          </m:r>
                        </m:e>
                        <m:sub>
                          <m:r>
                            <a:rPr lang="en-US" i="1">
                              <a:solidFill>
                                <a:srgbClr val="000000"/>
                              </a:solidFill>
                              <a:latin typeface="Cambria Math" panose="02040503050406030204" pitchFamily="18" charset="0"/>
                            </a:rPr>
                            <m:t>𝐻𝐸𝐼</m:t>
                          </m:r>
                        </m:sub>
                      </m:sSub>
                      <m:r>
                        <a:rPr lang="en-US" i="1">
                          <a:solidFill>
                            <a:srgbClr val="000000"/>
                          </a:solidFill>
                          <a:latin typeface="Cambria Math" panose="02040503050406030204" pitchFamily="18" charset="0"/>
                        </a:rPr>
                        <m:t>&lt;</m:t>
                      </m:r>
                      <m:d>
                        <m:dPr>
                          <m:begChr m:val="|"/>
                          <m:endChr m:val="|"/>
                          <m:ctrlPr>
                            <a:rPr lang="en-US" i="1">
                              <a:solidFill>
                                <a:srgbClr val="000000"/>
                              </a:solidFill>
                              <a:latin typeface="Cambria Math" panose="02040503050406030204" pitchFamily="18" charset="0"/>
                            </a:rPr>
                          </m:ctrlPr>
                        </m:dPr>
                        <m:e>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𝑄</m:t>
                              </m:r>
                            </m:e>
                            <m:sub>
                              <m:r>
                                <a:rPr lang="en-US" i="1">
                                  <a:solidFill>
                                    <a:srgbClr val="000000"/>
                                  </a:solidFill>
                                  <a:latin typeface="Cambria Math" panose="02040503050406030204" pitchFamily="18" charset="0"/>
                                </a:rPr>
                                <m:t>𝐻𝑃𝑅</m:t>
                              </m:r>
                            </m:sub>
                          </m:sSub>
                        </m:e>
                      </m:d>
                    </m:oMath>
                  </m:oMathPara>
                </a14:m>
                <a:endParaRPr lang="en-US" dirty="0"/>
              </a:p>
            </p:txBody>
          </p:sp>
        </mc:Choice>
        <mc:Fallback xmlns="">
          <p:sp>
            <p:nvSpPr>
              <p:cNvPr id="11297" name="Object 8">
                <a:extLst>
                  <a:ext uri="{FF2B5EF4-FFF2-40B4-BE49-F238E27FC236}">
                    <a16:creationId xmlns:a16="http://schemas.microsoft.com/office/drawing/2014/main" id="{C8F08FDF-312D-8F18-CE0F-F3E0FE68F8E9}"/>
                  </a:ext>
                </a:extLst>
              </p:cNvPr>
              <p:cNvSpPr txBox="1">
                <a:spLocks noRot="1" noChangeAspect="1" noMove="1" noResize="1" noEditPoints="1" noAdjustHandles="1" noChangeArrowheads="1" noChangeShapeType="1" noTextEdit="1"/>
              </p:cNvSpPr>
              <p:nvPr/>
            </p:nvSpPr>
            <p:spPr bwMode="auto">
              <a:xfrm>
                <a:off x="6134483" y="2866208"/>
                <a:ext cx="2317747" cy="625755"/>
              </a:xfrm>
              <a:prstGeom prst="rect">
                <a:avLst/>
              </a:prstGeom>
              <a:blipFill>
                <a:blip r:embed="rId3"/>
                <a:stretch>
                  <a:fillRect l="-1837"/>
                </a:stretch>
              </a:blipFill>
              <a:ln>
                <a:noFill/>
              </a:ln>
              <a:effectLst/>
            </p:spPr>
            <p:txBody>
              <a:bodyPr/>
              <a:lstStyle/>
              <a:p>
                <a:r>
                  <a:rPr lang="en-US">
                    <a:noFill/>
                  </a:rPr>
                  <a:t> </a:t>
                </a:r>
              </a:p>
            </p:txBody>
          </p:sp>
        </mc:Fallback>
      </mc:AlternateContent>
      <p:sp>
        <p:nvSpPr>
          <p:cNvPr id="11298" name="Rectangle 10">
            <a:extLst>
              <a:ext uri="{FF2B5EF4-FFF2-40B4-BE49-F238E27FC236}">
                <a16:creationId xmlns:a16="http://schemas.microsoft.com/office/drawing/2014/main" id="{0E7DD186-CF9B-2581-DBF6-2E3B46AAEBC8}"/>
              </a:ext>
            </a:extLst>
          </p:cNvPr>
          <p:cNvSpPr>
            <a:spLocks noChangeArrowheads="1"/>
          </p:cNvSpPr>
          <p:nvPr/>
        </p:nvSpPr>
        <p:spPr bwMode="auto">
          <a:xfrm>
            <a:off x="5961442" y="2167763"/>
            <a:ext cx="21701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r>
              <a:rPr lang="en-US" altLang="en-US" b="0" dirty="0"/>
              <a:t>For same </a:t>
            </a:r>
            <a:r>
              <a:rPr lang="en-US" altLang="en-US" b="0" dirty="0">
                <a:cs typeface="Times New Roman" panose="02020603050405020304" pitchFamily="18" charset="0"/>
              </a:rPr>
              <a:t>|</a:t>
            </a:r>
            <a:r>
              <a:rPr lang="en-US" altLang="en-US" b="0" dirty="0" err="1"/>
              <a:t>W</a:t>
            </a:r>
            <a:r>
              <a:rPr lang="en-US" altLang="en-US" b="0" baseline="-25000" dirty="0" err="1"/>
              <a:t>net</a:t>
            </a:r>
            <a:r>
              <a:rPr lang="en-US" altLang="en-US" b="0" baseline="-25000" dirty="0"/>
              <a:t> </a:t>
            </a:r>
            <a:r>
              <a:rPr lang="en-US" altLang="en-US" b="0" dirty="0">
                <a:cs typeface="Times New Roman" panose="02020603050405020304" pitchFamily="18" charset="0"/>
              </a:rPr>
              <a:t>|</a:t>
            </a:r>
            <a:r>
              <a:rPr lang="en-US" altLang="en-US" b="0" dirty="0"/>
              <a:t>,</a:t>
            </a:r>
          </a:p>
        </p:txBody>
      </p:sp>
      <p:sp>
        <p:nvSpPr>
          <p:cNvPr id="21" name="Line 2">
            <a:extLst>
              <a:ext uri="{FF2B5EF4-FFF2-40B4-BE49-F238E27FC236}">
                <a16:creationId xmlns:a16="http://schemas.microsoft.com/office/drawing/2014/main" id="{99115D0F-F5D6-FD68-C332-620BAE220D39}"/>
              </a:ext>
            </a:extLst>
          </p:cNvPr>
          <p:cNvSpPr>
            <a:spLocks noChangeShapeType="1"/>
          </p:cNvSpPr>
          <p:nvPr/>
        </p:nvSpPr>
        <p:spPr bwMode="auto">
          <a:xfrm flipV="1">
            <a:off x="3886200" y="1709615"/>
            <a:ext cx="0" cy="1074615"/>
          </a:xfrm>
          <a:prstGeom prst="line">
            <a:avLst/>
          </a:prstGeom>
          <a:noFill/>
          <a:ln w="222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p>
        </p:txBody>
      </p:sp>
      <p:sp>
        <p:nvSpPr>
          <p:cNvPr id="25" name="Line 2">
            <a:extLst>
              <a:ext uri="{FF2B5EF4-FFF2-40B4-BE49-F238E27FC236}">
                <a16:creationId xmlns:a16="http://schemas.microsoft.com/office/drawing/2014/main" id="{75ACEC34-6E22-AB30-D751-691EF78A778D}"/>
              </a:ext>
            </a:extLst>
          </p:cNvPr>
          <p:cNvSpPr>
            <a:spLocks noChangeShapeType="1"/>
          </p:cNvSpPr>
          <p:nvPr/>
        </p:nvSpPr>
        <p:spPr bwMode="auto">
          <a:xfrm flipH="1" flipV="1">
            <a:off x="858404" y="2730630"/>
            <a:ext cx="3037898" cy="63349"/>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mc:AlternateContent xmlns:mc="http://schemas.openxmlformats.org/markup-compatibility/2006" xmlns:a14="http://schemas.microsoft.com/office/drawing/2010/main">
        <mc:Choice Requires="a14">
          <p:sp>
            <p:nvSpPr>
              <p:cNvPr id="29" name="Text Box 6">
                <a:extLst>
                  <a:ext uri="{FF2B5EF4-FFF2-40B4-BE49-F238E27FC236}">
                    <a16:creationId xmlns:a16="http://schemas.microsoft.com/office/drawing/2014/main" id="{59B6C6F4-31F8-4210-C6D7-9BB6E19D5266}"/>
                  </a:ext>
                </a:extLst>
              </p:cNvPr>
              <p:cNvSpPr txBox="1">
                <a:spLocks noChangeArrowheads="1"/>
              </p:cNvSpPr>
              <p:nvPr/>
            </p:nvSpPr>
            <p:spPr bwMode="auto">
              <a:xfrm>
                <a:off x="3830257" y="2029599"/>
                <a:ext cx="2131185" cy="453137"/>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spcBef>
                    <a:spcPct val="50000"/>
                  </a:spcBef>
                </a:pPr>
                <a14:m>
                  <m:oMathPara xmlns:m="http://schemas.openxmlformats.org/officeDocument/2006/math">
                    <m:oMath>
                      <m:sSub>
                        <m:sSubPr>
                          <m:ctrlPr>
                            <a:rPr lang="en-US" altLang="en-US" b="0" i="1" smtClean="0">
                              <a:latin typeface="Cambria Math" panose="02040503050406030204" pitchFamily="18" charset="0"/>
                              <a:cs typeface="Times New Roman" panose="02020603050405020304" pitchFamily="18" charset="0"/>
                            </a:rPr>
                          </m:ctrlPr>
                        </m:sSubPr>
                        <m:e>
                          <m:r>
                            <a:rPr lang="en-US" altLang="en-US" b="0" i="1" smtClean="0">
                              <a:latin typeface="Cambria Math" panose="02040503050406030204" pitchFamily="18" charset="0"/>
                              <a:cs typeface="Times New Roman" panose="02020603050405020304" pitchFamily="18" charset="0"/>
                            </a:rPr>
                            <m:t>𝑄</m:t>
                          </m:r>
                        </m:e>
                        <m:sub>
                          <m:r>
                            <a:rPr lang="en-US" altLang="en-US" b="0" i="1" smtClean="0">
                              <a:latin typeface="Cambria Math" panose="02040503050406030204" pitchFamily="18" charset="0"/>
                              <a:cs typeface="Times New Roman" panose="02020603050405020304" pitchFamily="18" charset="0"/>
                            </a:rPr>
                            <m:t>𝐻𝑃𝑅</m:t>
                          </m:r>
                        </m:sub>
                      </m:sSub>
                      <m:r>
                        <a:rPr lang="en-US" altLang="en-US" b="0" i="1" smtClean="0">
                          <a:latin typeface="Cambria Math" panose="02040503050406030204" pitchFamily="18" charset="0"/>
                          <a:cs typeface="Times New Roman" panose="02020603050405020304" pitchFamily="18" charset="0"/>
                        </a:rPr>
                        <m:t>+</m:t>
                      </m:r>
                      <m:sSub>
                        <m:sSubPr>
                          <m:ctrlPr>
                            <a:rPr lang="en-US" altLang="en-US" b="0" i="1" smtClean="0">
                              <a:latin typeface="Cambria Math" panose="02040503050406030204" pitchFamily="18" charset="0"/>
                              <a:cs typeface="Times New Roman" panose="02020603050405020304" pitchFamily="18" charset="0"/>
                            </a:rPr>
                          </m:ctrlPr>
                        </m:sSubPr>
                        <m:e>
                          <m:r>
                            <a:rPr lang="en-US" altLang="en-US" b="0" i="1" smtClean="0">
                              <a:latin typeface="Cambria Math" panose="02040503050406030204" pitchFamily="18" charset="0"/>
                              <a:cs typeface="Times New Roman" panose="02020603050405020304" pitchFamily="18" charset="0"/>
                            </a:rPr>
                            <m:t>𝑄</m:t>
                          </m:r>
                        </m:e>
                        <m:sub>
                          <m:r>
                            <a:rPr lang="en-US" altLang="en-US" b="0" i="1" smtClean="0">
                              <a:latin typeface="Cambria Math" panose="02040503050406030204" pitchFamily="18" charset="0"/>
                              <a:cs typeface="Times New Roman" panose="02020603050405020304" pitchFamily="18" charset="0"/>
                            </a:rPr>
                            <m:t>𝐻𝐸𝐼</m:t>
                          </m:r>
                        </m:sub>
                      </m:sSub>
                    </m:oMath>
                  </m:oMathPara>
                </a14:m>
                <a:endParaRPr lang="en-US" altLang="en-US" b="0" i="1" baseline="-25000" dirty="0">
                  <a:cs typeface="Times New Roman" panose="02020603050405020304" pitchFamily="18" charset="0"/>
                </a:endParaRPr>
              </a:p>
            </p:txBody>
          </p:sp>
        </mc:Choice>
        <mc:Fallback xmlns="">
          <p:sp>
            <p:nvSpPr>
              <p:cNvPr id="29" name="Text Box 6">
                <a:extLst>
                  <a:ext uri="{FF2B5EF4-FFF2-40B4-BE49-F238E27FC236}">
                    <a16:creationId xmlns:a16="http://schemas.microsoft.com/office/drawing/2014/main" id="{59B6C6F4-31F8-4210-C6D7-9BB6E19D5266}"/>
                  </a:ext>
                </a:extLst>
              </p:cNvPr>
              <p:cNvSpPr txBox="1">
                <a:spLocks noRot="1" noChangeAspect="1" noMove="1" noResize="1" noEditPoints="1" noAdjustHandles="1" noChangeArrowheads="1" noChangeShapeType="1" noTextEdit="1"/>
              </p:cNvSpPr>
              <p:nvPr/>
            </p:nvSpPr>
            <p:spPr bwMode="auto">
              <a:xfrm>
                <a:off x="3830257" y="2029599"/>
                <a:ext cx="2131185" cy="453137"/>
              </a:xfrm>
              <a:prstGeom prst="rect">
                <a:avLst/>
              </a:prstGeom>
              <a:blipFill>
                <a:blip r:embed="rId4"/>
                <a:stretch>
                  <a:fillRect b="-16216"/>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sp>
        <p:nvSpPr>
          <p:cNvPr id="33" name="Line 2">
            <a:extLst>
              <a:ext uri="{FF2B5EF4-FFF2-40B4-BE49-F238E27FC236}">
                <a16:creationId xmlns:a16="http://schemas.microsoft.com/office/drawing/2014/main" id="{442C373C-0CA2-73A4-873A-E5985E173613}"/>
              </a:ext>
            </a:extLst>
          </p:cNvPr>
          <p:cNvSpPr>
            <a:spLocks noChangeShapeType="1"/>
          </p:cNvSpPr>
          <p:nvPr/>
        </p:nvSpPr>
        <p:spPr bwMode="auto">
          <a:xfrm>
            <a:off x="922042" y="5561466"/>
            <a:ext cx="2964158" cy="4788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mc:AlternateContent xmlns:mc="http://schemas.openxmlformats.org/markup-compatibility/2006" xmlns:a14="http://schemas.microsoft.com/office/drawing/2010/main">
        <mc:Choice Requires="a14">
          <p:sp>
            <p:nvSpPr>
              <p:cNvPr id="40" name="Object 8">
                <a:extLst>
                  <a:ext uri="{FF2B5EF4-FFF2-40B4-BE49-F238E27FC236}">
                    <a16:creationId xmlns:a16="http://schemas.microsoft.com/office/drawing/2014/main" id="{C8788CC3-2787-101B-0D1F-7D13AC7D8C56}"/>
                  </a:ext>
                </a:extLst>
              </p:cNvPr>
              <p:cNvSpPr txBox="1"/>
              <p:nvPr/>
            </p:nvSpPr>
            <p:spPr bwMode="auto">
              <a:xfrm>
                <a:off x="3923011" y="5648093"/>
                <a:ext cx="2018207" cy="625755"/>
              </a:xfrm>
              <a:prstGeom prst="rect">
                <a:avLst/>
              </a:prstGeom>
              <a:noFill/>
              <a:ln>
                <a:noFill/>
              </a:ln>
              <a:effectLst/>
            </p:spPr>
            <p:txBody>
              <a:bodyPr>
                <a:normAutofit/>
              </a:bodyPr>
              <a:lstStyle/>
              <a:p>
                <a:pPr/>
                <a14:m>
                  <m:oMathPara xmlns:m="http://schemas.openxmlformats.org/officeDocument/2006/math">
                    <m:oMathParaPr>
                      <m:jc m:val="left"/>
                    </m:oMathParaPr>
                    <m:oMath>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𝑄</m:t>
                          </m:r>
                        </m:e>
                        <m:sub>
                          <m:r>
                            <a:rPr lang="en-US" i="1">
                              <a:solidFill>
                                <a:srgbClr val="000000"/>
                              </a:solidFill>
                              <a:latin typeface="Cambria Math" panose="02040503050406030204" pitchFamily="18" charset="0"/>
                            </a:rPr>
                            <m:t>𝐿𝑃𝑅</m:t>
                          </m:r>
                        </m:sub>
                      </m:sSub>
                      <m:r>
                        <a:rPr lang="en-US" b="0" i="1" smtClean="0">
                          <a:solidFill>
                            <a:srgbClr val="000000"/>
                          </a:solidFill>
                          <a:latin typeface="Cambria Math" panose="02040503050406030204" pitchFamily="18" charset="0"/>
                        </a:rPr>
                        <m:t>−</m:t>
                      </m:r>
                      <m:d>
                        <m:dPr>
                          <m:begChr m:val="|"/>
                          <m:endChr m:val="|"/>
                          <m:ctrlPr>
                            <a:rPr lang="en-US" i="1">
                              <a:solidFill>
                                <a:srgbClr val="000000"/>
                              </a:solidFill>
                              <a:latin typeface="Cambria Math" panose="02040503050406030204" pitchFamily="18" charset="0"/>
                            </a:rPr>
                          </m:ctrlPr>
                        </m:dPr>
                        <m:e>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𝑄</m:t>
                              </m:r>
                            </m:e>
                            <m:sub>
                              <m:r>
                                <a:rPr lang="en-US" i="1">
                                  <a:solidFill>
                                    <a:srgbClr val="000000"/>
                                  </a:solidFill>
                                  <a:latin typeface="Cambria Math" panose="02040503050406030204" pitchFamily="18" charset="0"/>
                                </a:rPr>
                                <m:t>𝐿𝐸𝐼</m:t>
                              </m:r>
                            </m:sub>
                          </m:sSub>
                        </m:e>
                      </m:d>
                    </m:oMath>
                  </m:oMathPara>
                </a14:m>
                <a:endParaRPr lang="en-US" dirty="0"/>
              </a:p>
            </p:txBody>
          </p:sp>
        </mc:Choice>
        <mc:Fallback xmlns="">
          <p:sp>
            <p:nvSpPr>
              <p:cNvPr id="40" name="Object 8">
                <a:extLst>
                  <a:ext uri="{FF2B5EF4-FFF2-40B4-BE49-F238E27FC236}">
                    <a16:creationId xmlns:a16="http://schemas.microsoft.com/office/drawing/2014/main" id="{C8788CC3-2787-101B-0D1F-7D13AC7D8C56}"/>
                  </a:ext>
                </a:extLst>
              </p:cNvPr>
              <p:cNvSpPr txBox="1">
                <a:spLocks noRot="1" noChangeAspect="1" noMove="1" noResize="1" noEditPoints="1" noAdjustHandles="1" noChangeArrowheads="1" noChangeShapeType="1" noTextEdit="1"/>
              </p:cNvSpPr>
              <p:nvPr/>
            </p:nvSpPr>
            <p:spPr bwMode="auto">
              <a:xfrm>
                <a:off x="3923011" y="5648093"/>
                <a:ext cx="2018207" cy="625755"/>
              </a:xfrm>
              <a:prstGeom prst="rect">
                <a:avLst/>
              </a:prstGeom>
              <a:blipFill>
                <a:blip r:embed="rId5"/>
                <a:stretch>
                  <a:fillRect l="-2115"/>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Object 8">
                <a:extLst>
                  <a:ext uri="{FF2B5EF4-FFF2-40B4-BE49-F238E27FC236}">
                    <a16:creationId xmlns:a16="http://schemas.microsoft.com/office/drawing/2014/main" id="{C3D9DD7A-16EF-DE73-6655-22E0077C2BCC}"/>
                  </a:ext>
                </a:extLst>
              </p:cNvPr>
              <p:cNvSpPr txBox="1"/>
              <p:nvPr/>
            </p:nvSpPr>
            <p:spPr bwMode="auto">
              <a:xfrm>
                <a:off x="6149723" y="3497122"/>
                <a:ext cx="2154736" cy="625755"/>
              </a:xfrm>
              <a:prstGeom prst="rect">
                <a:avLst/>
              </a:prstGeom>
              <a:noFill/>
              <a:ln>
                <a:noFill/>
              </a:ln>
              <a:effectLst/>
            </p:spPr>
            <p:txBody>
              <a:bodyPr>
                <a:normAutofit/>
              </a:bodyPr>
              <a:lstStyle/>
              <a:p>
                <a:pPr/>
                <a14:m>
                  <m:oMathPara xmlns:m="http://schemas.openxmlformats.org/officeDocument/2006/math">
                    <m:oMathParaPr>
                      <m:jc m:val="left"/>
                    </m:oMathParaPr>
                    <m:oMath>
                      <m:d>
                        <m:dPr>
                          <m:begChr m:val="|"/>
                          <m:endChr m:val="|"/>
                          <m:ctrlPr>
                            <a:rPr lang="en-US" i="1">
                              <a:solidFill>
                                <a:srgbClr val="000000"/>
                              </a:solidFill>
                              <a:latin typeface="Cambria Math" panose="02040503050406030204" pitchFamily="18" charset="0"/>
                            </a:rPr>
                          </m:ctrlPr>
                        </m:dPr>
                        <m:e>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𝑄</m:t>
                              </m:r>
                            </m:e>
                            <m:sub>
                              <m:r>
                                <a:rPr lang="en-US" i="1">
                                  <a:solidFill>
                                    <a:srgbClr val="000000"/>
                                  </a:solidFill>
                                  <a:latin typeface="Cambria Math" panose="02040503050406030204" pitchFamily="18" charset="0"/>
                                </a:rPr>
                                <m:t>𝐿𝐸𝐼</m:t>
                              </m:r>
                            </m:sub>
                          </m:sSub>
                        </m:e>
                      </m:d>
                      <m:r>
                        <a:rPr lang="en-US" b="0" i="1" smtClean="0">
                          <a:solidFill>
                            <a:srgbClr val="000000"/>
                          </a:solidFill>
                          <a:latin typeface="Cambria Math" panose="02040503050406030204" pitchFamily="18" charset="0"/>
                        </a:rPr>
                        <m:t>&lt;</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𝑄</m:t>
                          </m:r>
                        </m:e>
                        <m:sub>
                          <m:r>
                            <a:rPr lang="en-US" i="1">
                              <a:solidFill>
                                <a:srgbClr val="000000"/>
                              </a:solidFill>
                              <a:latin typeface="Cambria Math" panose="02040503050406030204" pitchFamily="18" charset="0"/>
                            </a:rPr>
                            <m:t>𝐿𝑃𝑅</m:t>
                          </m:r>
                        </m:sub>
                      </m:sSub>
                    </m:oMath>
                  </m:oMathPara>
                </a14:m>
                <a:endParaRPr lang="en-US" dirty="0"/>
              </a:p>
            </p:txBody>
          </p:sp>
        </mc:Choice>
        <mc:Fallback xmlns="">
          <p:sp>
            <p:nvSpPr>
              <p:cNvPr id="19" name="Object 8">
                <a:extLst>
                  <a:ext uri="{FF2B5EF4-FFF2-40B4-BE49-F238E27FC236}">
                    <a16:creationId xmlns:a16="http://schemas.microsoft.com/office/drawing/2014/main" id="{C3D9DD7A-16EF-DE73-6655-22E0077C2BCC}"/>
                  </a:ext>
                </a:extLst>
              </p:cNvPr>
              <p:cNvSpPr txBox="1">
                <a:spLocks noRot="1" noChangeAspect="1" noMove="1" noResize="1" noEditPoints="1" noAdjustHandles="1" noChangeArrowheads="1" noChangeShapeType="1" noTextEdit="1"/>
              </p:cNvSpPr>
              <p:nvPr/>
            </p:nvSpPr>
            <p:spPr bwMode="auto">
              <a:xfrm>
                <a:off x="6149723" y="3497122"/>
                <a:ext cx="2154736" cy="625755"/>
              </a:xfrm>
              <a:prstGeom prst="rect">
                <a:avLst/>
              </a:prstGeom>
              <a:blipFill>
                <a:blip r:embed="rId6"/>
                <a:stretch>
                  <a:fillRect/>
                </a:stretch>
              </a:blipFill>
              <a:ln>
                <a:noFill/>
              </a:ln>
              <a:effectLst/>
            </p:spPr>
            <p:txBody>
              <a:bodyPr/>
              <a:lstStyle/>
              <a:p>
                <a:r>
                  <a:rPr lang="en-US">
                    <a:noFill/>
                  </a:rPr>
                  <a:t> </a:t>
                </a:r>
              </a:p>
            </p:txBody>
          </p:sp>
        </mc:Fallback>
      </mc:AlternateContent>
    </p:spTree>
    <p:extLst>
      <p:ext uri="{BB962C8B-B14F-4D97-AF65-F5344CB8AC3E}">
        <p14:creationId xmlns:p14="http://schemas.microsoft.com/office/powerpoint/2010/main" val="1575343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298"/>
                                        </p:tgtEl>
                                        <p:attrNameLst>
                                          <p:attrName>style.visibility</p:attrName>
                                        </p:attrNameLst>
                                      </p:cBhvr>
                                      <p:to>
                                        <p:strVal val="visible"/>
                                      </p:to>
                                    </p:set>
                                    <p:animEffect transition="in" filter="dissolve">
                                      <p:cBhvr>
                                        <p:cTn id="7" dur="500"/>
                                        <p:tgtEl>
                                          <p:spTgt spid="11298"/>
                                        </p:tgtEl>
                                      </p:cBhvr>
                                    </p:animEffect>
                                  </p:childTnLst>
                                </p:cTn>
                              </p:par>
                              <p:par>
                                <p:cTn id="8" presetID="2" presetClass="entr" presetSubtype="4"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 calcmode="lin" valueType="num">
                                      <p:cBhvr additive="base">
                                        <p:cTn id="10" dur="500" fill="hold"/>
                                        <p:tgtEl>
                                          <p:spTgt spid="19"/>
                                        </p:tgtEl>
                                        <p:attrNameLst>
                                          <p:attrName>ppt_x</p:attrName>
                                        </p:attrNameLst>
                                      </p:cBhvr>
                                      <p:tavLst>
                                        <p:tav tm="0">
                                          <p:val>
                                            <p:strVal val="#ppt_x"/>
                                          </p:val>
                                        </p:tav>
                                        <p:tav tm="100000">
                                          <p:val>
                                            <p:strVal val="#ppt_x"/>
                                          </p:val>
                                        </p:tav>
                                      </p:tavLst>
                                    </p:anim>
                                    <p:anim calcmode="lin" valueType="num">
                                      <p:cBhvr additive="base">
                                        <p:cTn id="11"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98" grpId="0"/>
      <p:bldP spid="1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Line 2">
            <a:extLst>
              <a:ext uri="{FF2B5EF4-FFF2-40B4-BE49-F238E27FC236}">
                <a16:creationId xmlns:a16="http://schemas.microsoft.com/office/drawing/2014/main" id="{F49A6D35-B7C8-BD77-A84C-C96A614539DD}"/>
              </a:ext>
            </a:extLst>
          </p:cNvPr>
          <p:cNvSpPr>
            <a:spLocks noChangeShapeType="1"/>
          </p:cNvSpPr>
          <p:nvPr/>
        </p:nvSpPr>
        <p:spPr bwMode="auto">
          <a:xfrm flipV="1">
            <a:off x="4572000" y="2057400"/>
            <a:ext cx="0" cy="10668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59" name="Oval 3">
            <a:extLst>
              <a:ext uri="{FF2B5EF4-FFF2-40B4-BE49-F238E27FC236}">
                <a16:creationId xmlns:a16="http://schemas.microsoft.com/office/drawing/2014/main" id="{57324923-4BA5-528C-EB7D-5AE09E12B823}"/>
              </a:ext>
            </a:extLst>
          </p:cNvPr>
          <p:cNvSpPr>
            <a:spLocks noChangeArrowheads="1"/>
          </p:cNvSpPr>
          <p:nvPr/>
        </p:nvSpPr>
        <p:spPr bwMode="auto">
          <a:xfrm>
            <a:off x="4114800" y="3124200"/>
            <a:ext cx="914400" cy="838200"/>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sp>
        <p:nvSpPr>
          <p:cNvPr id="19460" name="Line 4">
            <a:extLst>
              <a:ext uri="{FF2B5EF4-FFF2-40B4-BE49-F238E27FC236}">
                <a16:creationId xmlns:a16="http://schemas.microsoft.com/office/drawing/2014/main" id="{AC23A942-4866-FB4F-2FA8-D21335518DBF}"/>
              </a:ext>
            </a:extLst>
          </p:cNvPr>
          <p:cNvSpPr>
            <a:spLocks noChangeShapeType="1"/>
          </p:cNvSpPr>
          <p:nvPr/>
        </p:nvSpPr>
        <p:spPr bwMode="auto">
          <a:xfrm flipV="1">
            <a:off x="5029200" y="3505200"/>
            <a:ext cx="0" cy="76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61" name="Line 5">
            <a:extLst>
              <a:ext uri="{FF2B5EF4-FFF2-40B4-BE49-F238E27FC236}">
                <a16:creationId xmlns:a16="http://schemas.microsoft.com/office/drawing/2014/main" id="{023D531C-7A5B-E6EB-974D-4C7E2DB68160}"/>
              </a:ext>
            </a:extLst>
          </p:cNvPr>
          <p:cNvSpPr>
            <a:spLocks noChangeShapeType="1"/>
          </p:cNvSpPr>
          <p:nvPr/>
        </p:nvSpPr>
        <p:spPr bwMode="auto">
          <a:xfrm flipV="1">
            <a:off x="4572000" y="3962400"/>
            <a:ext cx="0" cy="10668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62" name="Text Box 6">
            <a:extLst>
              <a:ext uri="{FF2B5EF4-FFF2-40B4-BE49-F238E27FC236}">
                <a16:creationId xmlns:a16="http://schemas.microsoft.com/office/drawing/2014/main" id="{085BE5B7-0292-CC5A-72F5-8E1174844D40}"/>
              </a:ext>
            </a:extLst>
          </p:cNvPr>
          <p:cNvSpPr txBox="1">
            <a:spLocks noChangeArrowheads="1"/>
          </p:cNvSpPr>
          <p:nvPr/>
        </p:nvSpPr>
        <p:spPr bwMode="auto">
          <a:xfrm>
            <a:off x="4648200" y="2286000"/>
            <a:ext cx="914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spcBef>
                <a:spcPct val="50000"/>
              </a:spcBef>
            </a:pPr>
            <a:r>
              <a:rPr lang="en-US" altLang="en-US" b="0" i="1">
                <a:cs typeface="Times New Roman" panose="02020603050405020304" pitchFamily="18" charset="0"/>
              </a:rPr>
              <a:t>Q</a:t>
            </a:r>
            <a:r>
              <a:rPr lang="en-US" altLang="en-US" b="0" i="1" baseline="-25000">
                <a:cs typeface="Times New Roman" panose="02020603050405020304" pitchFamily="18" charset="0"/>
              </a:rPr>
              <a:t>HPR</a:t>
            </a:r>
          </a:p>
        </p:txBody>
      </p:sp>
      <p:sp>
        <p:nvSpPr>
          <p:cNvPr id="19463" name="Text Box 7">
            <a:extLst>
              <a:ext uri="{FF2B5EF4-FFF2-40B4-BE49-F238E27FC236}">
                <a16:creationId xmlns:a16="http://schemas.microsoft.com/office/drawing/2014/main" id="{CA7771D4-7A18-A14C-E914-37D091D7C867}"/>
              </a:ext>
            </a:extLst>
          </p:cNvPr>
          <p:cNvSpPr txBox="1">
            <a:spLocks noChangeArrowheads="1"/>
          </p:cNvSpPr>
          <p:nvPr/>
        </p:nvSpPr>
        <p:spPr bwMode="auto">
          <a:xfrm>
            <a:off x="4648200" y="4343400"/>
            <a:ext cx="990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spcBef>
                <a:spcPct val="50000"/>
              </a:spcBef>
            </a:pPr>
            <a:r>
              <a:rPr lang="en-US" altLang="en-US" b="0" i="1">
                <a:cs typeface="Times New Roman" panose="02020603050405020304" pitchFamily="18" charset="0"/>
              </a:rPr>
              <a:t>Q</a:t>
            </a:r>
            <a:r>
              <a:rPr lang="en-US" altLang="en-US" b="0" i="1" baseline="-25000">
                <a:cs typeface="Times New Roman" panose="02020603050405020304" pitchFamily="18" charset="0"/>
              </a:rPr>
              <a:t>LPR</a:t>
            </a:r>
          </a:p>
        </p:txBody>
      </p:sp>
      <p:sp>
        <p:nvSpPr>
          <p:cNvPr id="19464" name="Rectangle 8">
            <a:extLst>
              <a:ext uri="{FF2B5EF4-FFF2-40B4-BE49-F238E27FC236}">
                <a16:creationId xmlns:a16="http://schemas.microsoft.com/office/drawing/2014/main" id="{B8C15455-363D-AF71-27E8-B3E0D32699D0}"/>
              </a:ext>
            </a:extLst>
          </p:cNvPr>
          <p:cNvSpPr>
            <a:spLocks noChangeArrowheads="1"/>
          </p:cNvSpPr>
          <p:nvPr/>
        </p:nvSpPr>
        <p:spPr bwMode="auto">
          <a:xfrm>
            <a:off x="1295400" y="304800"/>
            <a:ext cx="4495800" cy="533400"/>
          </a:xfrm>
          <a:prstGeom prst="rect">
            <a:avLst/>
          </a:prstGeom>
          <a:solidFill>
            <a:srgbClr val="FF0000"/>
          </a:solidFill>
          <a:ln w="9525">
            <a:solidFill>
              <a:schemeClr val="tx1"/>
            </a:solidFill>
            <a:miter lim="800000"/>
            <a:headEnd/>
            <a:tailEnd/>
          </a:ln>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sp>
        <p:nvSpPr>
          <p:cNvPr id="19465" name="Line 9">
            <a:extLst>
              <a:ext uri="{FF2B5EF4-FFF2-40B4-BE49-F238E27FC236}">
                <a16:creationId xmlns:a16="http://schemas.microsoft.com/office/drawing/2014/main" id="{63E04037-5CAA-A8B4-5F12-D1DA5100D2AD}"/>
              </a:ext>
            </a:extLst>
          </p:cNvPr>
          <p:cNvSpPr>
            <a:spLocks noChangeShapeType="1"/>
          </p:cNvSpPr>
          <p:nvPr/>
        </p:nvSpPr>
        <p:spPr bwMode="auto">
          <a:xfrm>
            <a:off x="1905000" y="2133600"/>
            <a:ext cx="0" cy="10668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66" name="Oval 10">
            <a:extLst>
              <a:ext uri="{FF2B5EF4-FFF2-40B4-BE49-F238E27FC236}">
                <a16:creationId xmlns:a16="http://schemas.microsoft.com/office/drawing/2014/main" id="{D396F9A3-E92A-9230-0790-FE751792DE34}"/>
              </a:ext>
            </a:extLst>
          </p:cNvPr>
          <p:cNvSpPr>
            <a:spLocks noChangeArrowheads="1"/>
          </p:cNvSpPr>
          <p:nvPr/>
        </p:nvSpPr>
        <p:spPr bwMode="auto">
          <a:xfrm>
            <a:off x="1447800" y="3200400"/>
            <a:ext cx="914400" cy="838200"/>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sp>
        <p:nvSpPr>
          <p:cNvPr id="19467" name="Line 11">
            <a:extLst>
              <a:ext uri="{FF2B5EF4-FFF2-40B4-BE49-F238E27FC236}">
                <a16:creationId xmlns:a16="http://schemas.microsoft.com/office/drawing/2014/main" id="{D1AA32A2-8B6A-F81C-E39B-2B33362D7318}"/>
              </a:ext>
            </a:extLst>
          </p:cNvPr>
          <p:cNvSpPr>
            <a:spLocks noChangeShapeType="1"/>
          </p:cNvSpPr>
          <p:nvPr/>
        </p:nvSpPr>
        <p:spPr bwMode="auto">
          <a:xfrm>
            <a:off x="2362200" y="3581400"/>
            <a:ext cx="0" cy="762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68" name="Line 12">
            <a:extLst>
              <a:ext uri="{FF2B5EF4-FFF2-40B4-BE49-F238E27FC236}">
                <a16:creationId xmlns:a16="http://schemas.microsoft.com/office/drawing/2014/main" id="{C89A778E-5087-AEF1-75EB-BBD38794D3DE}"/>
              </a:ext>
            </a:extLst>
          </p:cNvPr>
          <p:cNvSpPr>
            <a:spLocks noChangeShapeType="1"/>
          </p:cNvSpPr>
          <p:nvPr/>
        </p:nvSpPr>
        <p:spPr bwMode="auto">
          <a:xfrm>
            <a:off x="1905000" y="4038600"/>
            <a:ext cx="0" cy="10668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69" name="Rectangle 13">
            <a:extLst>
              <a:ext uri="{FF2B5EF4-FFF2-40B4-BE49-F238E27FC236}">
                <a16:creationId xmlns:a16="http://schemas.microsoft.com/office/drawing/2014/main" id="{16A2FDF5-6A99-E0F2-C8DA-F6DCF5BEA9D2}"/>
              </a:ext>
            </a:extLst>
          </p:cNvPr>
          <p:cNvSpPr>
            <a:spLocks noChangeArrowheads="1"/>
          </p:cNvSpPr>
          <p:nvPr/>
        </p:nvSpPr>
        <p:spPr bwMode="auto">
          <a:xfrm>
            <a:off x="914400" y="6096000"/>
            <a:ext cx="4800600" cy="533400"/>
          </a:xfrm>
          <a:prstGeom prst="rect">
            <a:avLst/>
          </a:prstGeom>
          <a:solidFill>
            <a:schemeClr val="accent2"/>
          </a:solidFill>
          <a:ln w="9525">
            <a:solidFill>
              <a:schemeClr val="tx1"/>
            </a:solidFill>
            <a:miter lim="800000"/>
            <a:headEnd/>
            <a:tailEnd/>
          </a:ln>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sp>
        <p:nvSpPr>
          <p:cNvPr id="19470" name="Text Box 14">
            <a:extLst>
              <a:ext uri="{FF2B5EF4-FFF2-40B4-BE49-F238E27FC236}">
                <a16:creationId xmlns:a16="http://schemas.microsoft.com/office/drawing/2014/main" id="{52E41D61-594C-C5A3-1197-F51786B9A7C3}"/>
              </a:ext>
            </a:extLst>
          </p:cNvPr>
          <p:cNvSpPr txBox="1">
            <a:spLocks noChangeArrowheads="1"/>
          </p:cNvSpPr>
          <p:nvPr/>
        </p:nvSpPr>
        <p:spPr bwMode="auto">
          <a:xfrm>
            <a:off x="1981200" y="2362200"/>
            <a:ext cx="914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spcBef>
                <a:spcPct val="50000"/>
              </a:spcBef>
            </a:pPr>
            <a:r>
              <a:rPr lang="en-US" altLang="en-US" b="0" i="1" dirty="0">
                <a:cs typeface="Times New Roman" panose="02020603050405020304" pitchFamily="18" charset="0"/>
              </a:rPr>
              <a:t>Q</a:t>
            </a:r>
            <a:r>
              <a:rPr lang="en-US" altLang="en-US" b="0" i="1" baseline="-25000" dirty="0">
                <a:cs typeface="Times New Roman" panose="02020603050405020304" pitchFamily="18" charset="0"/>
              </a:rPr>
              <a:t>HEI</a:t>
            </a:r>
          </a:p>
        </p:txBody>
      </p:sp>
      <p:sp>
        <p:nvSpPr>
          <p:cNvPr id="19471" name="Text Box 15">
            <a:extLst>
              <a:ext uri="{FF2B5EF4-FFF2-40B4-BE49-F238E27FC236}">
                <a16:creationId xmlns:a16="http://schemas.microsoft.com/office/drawing/2014/main" id="{E83AA66F-50EA-6C71-009A-A716D92BAD59}"/>
              </a:ext>
            </a:extLst>
          </p:cNvPr>
          <p:cNvSpPr txBox="1">
            <a:spLocks noChangeArrowheads="1"/>
          </p:cNvSpPr>
          <p:nvPr/>
        </p:nvSpPr>
        <p:spPr bwMode="auto">
          <a:xfrm>
            <a:off x="1676400" y="3352800"/>
            <a:ext cx="533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spcBef>
                <a:spcPct val="50000"/>
              </a:spcBef>
            </a:pPr>
            <a:r>
              <a:rPr lang="en-US" altLang="en-US" b="0">
                <a:cs typeface="Times New Roman" panose="02020603050405020304" pitchFamily="18" charset="0"/>
              </a:rPr>
              <a:t>E</a:t>
            </a:r>
            <a:r>
              <a:rPr lang="en-US" altLang="en-US" b="0" baseline="-25000">
                <a:cs typeface="Times New Roman" panose="02020603050405020304" pitchFamily="18" charset="0"/>
              </a:rPr>
              <a:t>I</a:t>
            </a:r>
          </a:p>
        </p:txBody>
      </p:sp>
      <p:sp>
        <p:nvSpPr>
          <p:cNvPr id="19472" name="Text Box 16">
            <a:extLst>
              <a:ext uri="{FF2B5EF4-FFF2-40B4-BE49-F238E27FC236}">
                <a16:creationId xmlns:a16="http://schemas.microsoft.com/office/drawing/2014/main" id="{35B26E5D-32DA-CBD2-C227-901655817DEB}"/>
              </a:ext>
            </a:extLst>
          </p:cNvPr>
          <p:cNvSpPr txBox="1">
            <a:spLocks noChangeArrowheads="1"/>
          </p:cNvSpPr>
          <p:nvPr/>
        </p:nvSpPr>
        <p:spPr bwMode="auto">
          <a:xfrm>
            <a:off x="4419600" y="3276600"/>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spcBef>
                <a:spcPct val="50000"/>
              </a:spcBef>
            </a:pPr>
            <a:r>
              <a:rPr lang="en-US" altLang="en-US" b="0">
                <a:cs typeface="Times New Roman" panose="02020603050405020304" pitchFamily="18" charset="0"/>
                <a:sym typeface="Symbol" panose="05050102010706020507" pitchFamily="18" charset="2"/>
              </a:rPr>
              <a:t></a:t>
            </a:r>
            <a:r>
              <a:rPr lang="en-US" altLang="en-US" b="0" baseline="-25000">
                <a:cs typeface="Times New Roman" panose="02020603050405020304" pitchFamily="18" charset="0"/>
                <a:sym typeface="Symbol" panose="05050102010706020507" pitchFamily="18" charset="2"/>
              </a:rPr>
              <a:t>R</a:t>
            </a:r>
            <a:endParaRPr lang="en-US" altLang="en-US" b="0" baseline="-25000">
              <a:cs typeface="Times New Roman" panose="02020603050405020304" pitchFamily="18" charset="0"/>
            </a:endParaRPr>
          </a:p>
        </p:txBody>
      </p:sp>
      <p:sp>
        <p:nvSpPr>
          <p:cNvPr id="19473" name="Line 17">
            <a:extLst>
              <a:ext uri="{FF2B5EF4-FFF2-40B4-BE49-F238E27FC236}">
                <a16:creationId xmlns:a16="http://schemas.microsoft.com/office/drawing/2014/main" id="{2677C7A4-C5F4-F302-E382-4565139742AA}"/>
              </a:ext>
            </a:extLst>
          </p:cNvPr>
          <p:cNvSpPr>
            <a:spLocks noChangeShapeType="1"/>
          </p:cNvSpPr>
          <p:nvPr/>
        </p:nvSpPr>
        <p:spPr bwMode="auto">
          <a:xfrm rot="5400000" flipH="1" flipV="1">
            <a:off x="3238500" y="2781300"/>
            <a:ext cx="0" cy="17526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74" name="Text Box 18">
            <a:extLst>
              <a:ext uri="{FF2B5EF4-FFF2-40B4-BE49-F238E27FC236}">
                <a16:creationId xmlns:a16="http://schemas.microsoft.com/office/drawing/2014/main" id="{9CB8E595-0CDA-2E49-D4DE-043969B68FF3}"/>
              </a:ext>
            </a:extLst>
          </p:cNvPr>
          <p:cNvSpPr txBox="1">
            <a:spLocks noChangeArrowheads="1"/>
          </p:cNvSpPr>
          <p:nvPr/>
        </p:nvSpPr>
        <p:spPr bwMode="auto">
          <a:xfrm>
            <a:off x="2667000" y="3124200"/>
            <a:ext cx="1066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spcBef>
                <a:spcPct val="50000"/>
              </a:spcBef>
            </a:pPr>
            <a:r>
              <a:rPr lang="en-US" altLang="en-US" b="0" i="1">
                <a:cs typeface="Times New Roman" panose="02020603050405020304" pitchFamily="18" charset="0"/>
              </a:rPr>
              <a:t>W</a:t>
            </a:r>
            <a:r>
              <a:rPr lang="en-US" altLang="en-US" b="0" i="1" baseline="-25000">
                <a:cs typeface="Times New Roman" panose="02020603050405020304" pitchFamily="18" charset="0"/>
              </a:rPr>
              <a:t>netR</a:t>
            </a:r>
          </a:p>
        </p:txBody>
      </p:sp>
      <p:sp>
        <p:nvSpPr>
          <p:cNvPr id="19475" name="Line 19">
            <a:extLst>
              <a:ext uri="{FF2B5EF4-FFF2-40B4-BE49-F238E27FC236}">
                <a16:creationId xmlns:a16="http://schemas.microsoft.com/office/drawing/2014/main" id="{4BA97F77-9642-3249-789B-38CE7B6F1DC5}"/>
              </a:ext>
            </a:extLst>
          </p:cNvPr>
          <p:cNvSpPr>
            <a:spLocks noChangeShapeType="1"/>
          </p:cNvSpPr>
          <p:nvPr/>
        </p:nvSpPr>
        <p:spPr bwMode="auto">
          <a:xfrm flipH="1">
            <a:off x="1905000" y="2133600"/>
            <a:ext cx="26670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16084" name="Text Box 20">
            <a:extLst>
              <a:ext uri="{FF2B5EF4-FFF2-40B4-BE49-F238E27FC236}">
                <a16:creationId xmlns:a16="http://schemas.microsoft.com/office/drawing/2014/main" id="{8EF660A3-F175-5538-C08D-0B86243E2E43}"/>
              </a:ext>
            </a:extLst>
          </p:cNvPr>
          <p:cNvSpPr txBox="1">
            <a:spLocks noChangeArrowheads="1"/>
          </p:cNvSpPr>
          <p:nvPr/>
        </p:nvSpPr>
        <p:spPr bwMode="auto">
          <a:xfrm>
            <a:off x="2743200" y="1676400"/>
            <a:ext cx="195277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r>
              <a:rPr lang="en-US" altLang="en-US" b="0" i="1" dirty="0">
                <a:cs typeface="Times New Roman" panose="02020603050405020304" pitchFamily="18" charset="0"/>
              </a:rPr>
              <a:t>Q</a:t>
            </a:r>
            <a:r>
              <a:rPr lang="en-US" altLang="en-US" b="0" i="1" baseline="-25000" dirty="0">
                <a:cs typeface="Times New Roman" panose="02020603050405020304" pitchFamily="18" charset="0"/>
              </a:rPr>
              <a:t>HEI</a:t>
            </a:r>
            <a:r>
              <a:rPr lang="en-US" altLang="en-US" b="0" i="1" dirty="0">
                <a:cs typeface="Times New Roman" panose="02020603050405020304" pitchFamily="18" charset="0"/>
              </a:rPr>
              <a:t> &lt; |Q</a:t>
            </a:r>
            <a:r>
              <a:rPr lang="en-US" altLang="en-US" b="0" i="1" baseline="-25000" dirty="0">
                <a:cs typeface="Times New Roman" panose="02020603050405020304" pitchFamily="18" charset="0"/>
              </a:rPr>
              <a:t>HPR </a:t>
            </a:r>
            <a:r>
              <a:rPr lang="en-US" altLang="en-US" b="0" i="1" dirty="0">
                <a:cs typeface="Times New Roman" panose="02020603050405020304" pitchFamily="18" charset="0"/>
              </a:rPr>
              <a:t>|</a:t>
            </a:r>
          </a:p>
        </p:txBody>
      </p:sp>
      <p:sp>
        <p:nvSpPr>
          <p:cNvPr id="19477" name="Text Box 21">
            <a:extLst>
              <a:ext uri="{FF2B5EF4-FFF2-40B4-BE49-F238E27FC236}">
                <a16:creationId xmlns:a16="http://schemas.microsoft.com/office/drawing/2014/main" id="{D8581F39-6203-94D5-7027-D68A85F8AEA1}"/>
              </a:ext>
            </a:extLst>
          </p:cNvPr>
          <p:cNvSpPr txBox="1">
            <a:spLocks noChangeArrowheads="1"/>
          </p:cNvSpPr>
          <p:nvPr/>
        </p:nvSpPr>
        <p:spPr bwMode="auto">
          <a:xfrm>
            <a:off x="2057400" y="4572000"/>
            <a:ext cx="7286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r>
              <a:rPr lang="en-US" altLang="en-US" b="0" i="1">
                <a:cs typeface="Times New Roman" panose="02020603050405020304" pitchFamily="18" charset="0"/>
              </a:rPr>
              <a:t>Q</a:t>
            </a:r>
            <a:r>
              <a:rPr lang="en-US" altLang="en-US" b="0" i="1" baseline="-25000">
                <a:cs typeface="Times New Roman" panose="02020603050405020304" pitchFamily="18" charset="0"/>
              </a:rPr>
              <a:t>LE</a:t>
            </a:r>
            <a:r>
              <a:rPr lang="en-US" altLang="en-US" b="0" i="1">
                <a:cs typeface="Times New Roman" panose="02020603050405020304" pitchFamily="18" charset="0"/>
              </a:rPr>
              <a:t> </a:t>
            </a:r>
          </a:p>
        </p:txBody>
      </p:sp>
      <p:sp>
        <p:nvSpPr>
          <p:cNvPr id="19478" name="Line 22">
            <a:extLst>
              <a:ext uri="{FF2B5EF4-FFF2-40B4-BE49-F238E27FC236}">
                <a16:creationId xmlns:a16="http://schemas.microsoft.com/office/drawing/2014/main" id="{F4AED0A4-331B-3AF1-7D11-EAF6502FA913}"/>
              </a:ext>
            </a:extLst>
          </p:cNvPr>
          <p:cNvSpPr>
            <a:spLocks noChangeShapeType="1"/>
          </p:cNvSpPr>
          <p:nvPr/>
        </p:nvSpPr>
        <p:spPr bwMode="auto">
          <a:xfrm>
            <a:off x="1905000" y="5105400"/>
            <a:ext cx="26670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79" name="Text Box 23">
            <a:extLst>
              <a:ext uri="{FF2B5EF4-FFF2-40B4-BE49-F238E27FC236}">
                <a16:creationId xmlns:a16="http://schemas.microsoft.com/office/drawing/2014/main" id="{666E1647-C91E-381C-0947-71BBD58612EF}"/>
              </a:ext>
            </a:extLst>
          </p:cNvPr>
          <p:cNvSpPr txBox="1">
            <a:spLocks noChangeArrowheads="1"/>
          </p:cNvSpPr>
          <p:nvPr/>
        </p:nvSpPr>
        <p:spPr bwMode="auto">
          <a:xfrm>
            <a:off x="2590800" y="6172200"/>
            <a:ext cx="18843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r>
              <a:rPr lang="en-US" altLang="en-US" b="0">
                <a:cs typeface="Times New Roman" panose="02020603050405020304" pitchFamily="18" charset="0"/>
              </a:rPr>
              <a:t>LTR (Source)</a:t>
            </a:r>
          </a:p>
        </p:txBody>
      </p:sp>
      <p:sp>
        <p:nvSpPr>
          <p:cNvPr id="19480" name="Text Box 24">
            <a:extLst>
              <a:ext uri="{FF2B5EF4-FFF2-40B4-BE49-F238E27FC236}">
                <a16:creationId xmlns:a16="http://schemas.microsoft.com/office/drawing/2014/main" id="{0B20701F-F18A-CB12-0C36-E6386C2F0E53}"/>
              </a:ext>
            </a:extLst>
          </p:cNvPr>
          <p:cNvSpPr txBox="1">
            <a:spLocks noChangeArrowheads="1"/>
          </p:cNvSpPr>
          <p:nvPr/>
        </p:nvSpPr>
        <p:spPr bwMode="auto">
          <a:xfrm>
            <a:off x="2743200" y="381000"/>
            <a:ext cx="16319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r>
              <a:rPr lang="en-US" altLang="en-US" b="0" dirty="0">
                <a:cs typeface="Times New Roman" panose="02020603050405020304" pitchFamily="18" charset="0"/>
              </a:rPr>
              <a:t>HTR (Sink)</a:t>
            </a:r>
          </a:p>
        </p:txBody>
      </p:sp>
      <p:sp>
        <p:nvSpPr>
          <p:cNvPr id="19481" name="Rectangle 25">
            <a:extLst>
              <a:ext uri="{FF2B5EF4-FFF2-40B4-BE49-F238E27FC236}">
                <a16:creationId xmlns:a16="http://schemas.microsoft.com/office/drawing/2014/main" id="{C54FDAFE-F6B6-280D-E411-8EB8D9E5F4BF}"/>
              </a:ext>
            </a:extLst>
          </p:cNvPr>
          <p:cNvSpPr>
            <a:spLocks noChangeArrowheads="1"/>
          </p:cNvSpPr>
          <p:nvPr/>
        </p:nvSpPr>
        <p:spPr bwMode="auto">
          <a:xfrm>
            <a:off x="1219200" y="1752600"/>
            <a:ext cx="4038600" cy="3733800"/>
          </a:xfrm>
          <a:prstGeom prst="rect">
            <a:avLst/>
          </a:prstGeom>
          <a:noFill/>
          <a:ln w="25400">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endParaRPr lang="en-US" altLang="en-US"/>
          </a:p>
        </p:txBody>
      </p:sp>
      <p:sp>
        <p:nvSpPr>
          <p:cNvPr id="216090" name="Text Box 26">
            <a:extLst>
              <a:ext uri="{FF2B5EF4-FFF2-40B4-BE49-F238E27FC236}">
                <a16:creationId xmlns:a16="http://schemas.microsoft.com/office/drawing/2014/main" id="{6A0AA7DC-24E3-6B8F-0A92-86D7F09DE056}"/>
              </a:ext>
            </a:extLst>
          </p:cNvPr>
          <p:cNvSpPr txBox="1">
            <a:spLocks noChangeArrowheads="1"/>
          </p:cNvSpPr>
          <p:nvPr/>
        </p:nvSpPr>
        <p:spPr bwMode="auto">
          <a:xfrm>
            <a:off x="2590800" y="5029200"/>
            <a:ext cx="183415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r>
              <a:rPr lang="en-US" altLang="en-US" b="0" i="1">
                <a:cs typeface="Times New Roman" panose="02020603050405020304" pitchFamily="18" charset="0"/>
              </a:rPr>
              <a:t>|Q</a:t>
            </a:r>
            <a:r>
              <a:rPr lang="en-US" altLang="en-US" b="0" i="1" baseline="-25000">
                <a:cs typeface="Times New Roman" panose="02020603050405020304" pitchFamily="18" charset="0"/>
              </a:rPr>
              <a:t>LEI</a:t>
            </a:r>
            <a:r>
              <a:rPr lang="en-US" altLang="en-US" b="0" i="1">
                <a:cs typeface="Times New Roman" panose="02020603050405020304" pitchFamily="18" charset="0"/>
              </a:rPr>
              <a:t>| &lt; Q</a:t>
            </a:r>
            <a:r>
              <a:rPr lang="en-US" altLang="en-US" b="0" i="1" baseline="-25000">
                <a:cs typeface="Times New Roman" panose="02020603050405020304" pitchFamily="18" charset="0"/>
              </a:rPr>
              <a:t>LPR</a:t>
            </a:r>
          </a:p>
        </p:txBody>
      </p:sp>
      <p:sp>
        <p:nvSpPr>
          <p:cNvPr id="19483" name="Line 27">
            <a:extLst>
              <a:ext uri="{FF2B5EF4-FFF2-40B4-BE49-F238E27FC236}">
                <a16:creationId xmlns:a16="http://schemas.microsoft.com/office/drawing/2014/main" id="{6D0EB709-B76A-50BE-CAD7-AB87B24B3C0D}"/>
              </a:ext>
            </a:extLst>
          </p:cNvPr>
          <p:cNvSpPr>
            <a:spLocks noChangeShapeType="1"/>
          </p:cNvSpPr>
          <p:nvPr/>
        </p:nvSpPr>
        <p:spPr bwMode="auto">
          <a:xfrm flipV="1">
            <a:off x="4572000" y="5029200"/>
            <a:ext cx="0" cy="1066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9484" name="Line 28">
            <a:extLst>
              <a:ext uri="{FF2B5EF4-FFF2-40B4-BE49-F238E27FC236}">
                <a16:creationId xmlns:a16="http://schemas.microsoft.com/office/drawing/2014/main" id="{8517CED7-4884-14BF-63E1-99DEEE79BE18}"/>
              </a:ext>
            </a:extLst>
          </p:cNvPr>
          <p:cNvSpPr>
            <a:spLocks noChangeShapeType="1"/>
          </p:cNvSpPr>
          <p:nvPr/>
        </p:nvSpPr>
        <p:spPr bwMode="auto">
          <a:xfrm flipV="1">
            <a:off x="4572000" y="838200"/>
            <a:ext cx="0" cy="12192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16093" name="Text Box 29">
            <a:extLst>
              <a:ext uri="{FF2B5EF4-FFF2-40B4-BE49-F238E27FC236}">
                <a16:creationId xmlns:a16="http://schemas.microsoft.com/office/drawing/2014/main" id="{01F91548-81A7-845D-8C44-C1BB87D8B8CF}"/>
              </a:ext>
            </a:extLst>
          </p:cNvPr>
          <p:cNvSpPr txBox="1">
            <a:spLocks noChangeArrowheads="1"/>
          </p:cNvSpPr>
          <p:nvPr/>
        </p:nvSpPr>
        <p:spPr bwMode="auto">
          <a:xfrm>
            <a:off x="4724400" y="5562600"/>
            <a:ext cx="17796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r>
              <a:rPr lang="en-US" altLang="en-US" b="0" i="1">
                <a:cs typeface="Times New Roman" panose="02020603050405020304" pitchFamily="18" charset="0"/>
              </a:rPr>
              <a:t>Q</a:t>
            </a:r>
            <a:r>
              <a:rPr lang="en-US" altLang="en-US" b="0" i="1" baseline="-25000">
                <a:cs typeface="Times New Roman" panose="02020603050405020304" pitchFamily="18" charset="0"/>
              </a:rPr>
              <a:t>LPR</a:t>
            </a:r>
            <a:r>
              <a:rPr lang="en-US" altLang="en-US" b="0" i="1">
                <a:cs typeface="Times New Roman" panose="02020603050405020304" pitchFamily="18" charset="0"/>
              </a:rPr>
              <a:t> - |Q</a:t>
            </a:r>
            <a:r>
              <a:rPr lang="en-US" altLang="en-US" b="0" i="1" baseline="-25000">
                <a:cs typeface="Times New Roman" panose="02020603050405020304" pitchFamily="18" charset="0"/>
              </a:rPr>
              <a:t>LEI </a:t>
            </a:r>
            <a:r>
              <a:rPr lang="en-US" altLang="en-US" b="0" i="1">
                <a:cs typeface="Times New Roman" panose="02020603050405020304" pitchFamily="18" charset="0"/>
              </a:rPr>
              <a:t>|</a:t>
            </a:r>
          </a:p>
        </p:txBody>
      </p:sp>
      <p:sp>
        <p:nvSpPr>
          <p:cNvPr id="216094" name="Text Box 30">
            <a:extLst>
              <a:ext uri="{FF2B5EF4-FFF2-40B4-BE49-F238E27FC236}">
                <a16:creationId xmlns:a16="http://schemas.microsoft.com/office/drawing/2014/main" id="{680B9FBC-517A-14C0-9AB6-A0F8B336D95B}"/>
              </a:ext>
            </a:extLst>
          </p:cNvPr>
          <p:cNvSpPr txBox="1">
            <a:spLocks noChangeArrowheads="1"/>
          </p:cNvSpPr>
          <p:nvPr/>
        </p:nvSpPr>
        <p:spPr bwMode="auto">
          <a:xfrm>
            <a:off x="4572000" y="1066800"/>
            <a:ext cx="184698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r>
              <a:rPr lang="en-US" altLang="en-US" b="0" i="1">
                <a:cs typeface="Times New Roman" panose="02020603050405020304" pitchFamily="18" charset="0"/>
              </a:rPr>
              <a:t>|Q</a:t>
            </a:r>
            <a:r>
              <a:rPr lang="en-US" altLang="en-US" b="0" i="1" baseline="-25000">
                <a:cs typeface="Times New Roman" panose="02020603050405020304" pitchFamily="18" charset="0"/>
              </a:rPr>
              <a:t>HPR </a:t>
            </a:r>
            <a:r>
              <a:rPr lang="en-US" altLang="en-US" b="0" i="1">
                <a:cs typeface="Times New Roman" panose="02020603050405020304" pitchFamily="18" charset="0"/>
              </a:rPr>
              <a:t>| - Q</a:t>
            </a:r>
            <a:r>
              <a:rPr lang="en-US" altLang="en-US" b="0" i="1" baseline="-25000">
                <a:cs typeface="Times New Roman" panose="02020603050405020304" pitchFamily="18" charset="0"/>
              </a:rPr>
              <a:t>HEI</a:t>
            </a:r>
          </a:p>
        </p:txBody>
      </p:sp>
      <p:grpSp>
        <p:nvGrpSpPr>
          <p:cNvPr id="2" name="Group 38">
            <a:extLst>
              <a:ext uri="{FF2B5EF4-FFF2-40B4-BE49-F238E27FC236}">
                <a16:creationId xmlns:a16="http://schemas.microsoft.com/office/drawing/2014/main" id="{C67D301E-8504-311A-FF35-DE443E185C68}"/>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3F58B20C-CEB0-640A-884C-5B3BA99D922E}"/>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672D6B6B-62EB-046B-8028-7C2F3F95C300}"/>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45D2E5C6-4614-B9DA-C00D-99EB043BCF2D}"/>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AB78C2DD-09A7-FA52-181E-7C774FE23E4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BBCD8497-4F7D-4694-D723-F0C23CC1BF6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D77E22AB-BE83-526E-195C-B16C86B7F437}"/>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0CD8CA49-E05C-BB55-C2CD-8519191DEFB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15AD3665-168F-D82A-7A8F-DC16D94C105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503B82D4-4613-6068-78D0-1F5E83CE1B43}"/>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51EC567A-88EE-E215-E026-D0700F9E791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4E04ABAB-FBE7-2089-5756-AC4E823EEF4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C52F0233-8FBF-2692-37B1-3B277BD89501}"/>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FADF6B07-D77C-1388-5513-423943A3E7C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91EF8C83-F501-31AF-3440-E85E76A1F60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4E7A0A38-CBB2-637F-F4F5-255762F25836}"/>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E988DD16-BF10-4419-11AF-DE86A60375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1401390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6084"/>
                                        </p:tgtEl>
                                        <p:attrNameLst>
                                          <p:attrName>style.visibility</p:attrName>
                                        </p:attrNameLst>
                                      </p:cBhvr>
                                      <p:to>
                                        <p:strVal val="visible"/>
                                      </p:to>
                                    </p:set>
                                    <p:anim calcmode="lin" valueType="num">
                                      <p:cBhvr additive="base">
                                        <p:cTn id="7" dur="500" fill="hold"/>
                                        <p:tgtEl>
                                          <p:spTgt spid="216084"/>
                                        </p:tgtEl>
                                        <p:attrNameLst>
                                          <p:attrName>ppt_x</p:attrName>
                                        </p:attrNameLst>
                                      </p:cBhvr>
                                      <p:tavLst>
                                        <p:tav tm="0">
                                          <p:val>
                                            <p:strVal val="0-#ppt_w/2"/>
                                          </p:val>
                                        </p:tav>
                                        <p:tav tm="100000">
                                          <p:val>
                                            <p:strVal val="#ppt_x"/>
                                          </p:val>
                                        </p:tav>
                                      </p:tavLst>
                                    </p:anim>
                                    <p:anim calcmode="lin" valueType="num">
                                      <p:cBhvr additive="base">
                                        <p:cTn id="8" dur="500" fill="hold"/>
                                        <p:tgtEl>
                                          <p:spTgt spid="21608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16090"/>
                                        </p:tgtEl>
                                        <p:attrNameLst>
                                          <p:attrName>style.visibility</p:attrName>
                                        </p:attrNameLst>
                                      </p:cBhvr>
                                      <p:to>
                                        <p:strVal val="visible"/>
                                      </p:to>
                                    </p:set>
                                    <p:anim calcmode="lin" valueType="num">
                                      <p:cBhvr additive="base">
                                        <p:cTn id="13" dur="500" fill="hold"/>
                                        <p:tgtEl>
                                          <p:spTgt spid="216090"/>
                                        </p:tgtEl>
                                        <p:attrNameLst>
                                          <p:attrName>ppt_x</p:attrName>
                                        </p:attrNameLst>
                                      </p:cBhvr>
                                      <p:tavLst>
                                        <p:tav tm="0">
                                          <p:val>
                                            <p:strVal val="0-#ppt_w/2"/>
                                          </p:val>
                                        </p:tav>
                                        <p:tav tm="100000">
                                          <p:val>
                                            <p:strVal val="#ppt_x"/>
                                          </p:val>
                                        </p:tav>
                                      </p:tavLst>
                                    </p:anim>
                                    <p:anim calcmode="lin" valueType="num">
                                      <p:cBhvr additive="base">
                                        <p:cTn id="14" dur="500" fill="hold"/>
                                        <p:tgtEl>
                                          <p:spTgt spid="216090"/>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16093"/>
                                        </p:tgtEl>
                                        <p:attrNameLst>
                                          <p:attrName>style.visibility</p:attrName>
                                        </p:attrNameLst>
                                      </p:cBhvr>
                                      <p:to>
                                        <p:strVal val="visible"/>
                                      </p:to>
                                    </p:set>
                                    <p:anim calcmode="lin" valueType="num">
                                      <p:cBhvr additive="base">
                                        <p:cTn id="19" dur="500" fill="hold"/>
                                        <p:tgtEl>
                                          <p:spTgt spid="216093"/>
                                        </p:tgtEl>
                                        <p:attrNameLst>
                                          <p:attrName>ppt_x</p:attrName>
                                        </p:attrNameLst>
                                      </p:cBhvr>
                                      <p:tavLst>
                                        <p:tav tm="0">
                                          <p:val>
                                            <p:strVal val="0-#ppt_w/2"/>
                                          </p:val>
                                        </p:tav>
                                        <p:tav tm="100000">
                                          <p:val>
                                            <p:strVal val="#ppt_x"/>
                                          </p:val>
                                        </p:tav>
                                      </p:tavLst>
                                    </p:anim>
                                    <p:anim calcmode="lin" valueType="num">
                                      <p:cBhvr additive="base">
                                        <p:cTn id="20" dur="500" fill="hold"/>
                                        <p:tgtEl>
                                          <p:spTgt spid="216093"/>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16094"/>
                                        </p:tgtEl>
                                        <p:attrNameLst>
                                          <p:attrName>style.visibility</p:attrName>
                                        </p:attrNameLst>
                                      </p:cBhvr>
                                      <p:to>
                                        <p:strVal val="visible"/>
                                      </p:to>
                                    </p:set>
                                    <p:anim calcmode="lin" valueType="num">
                                      <p:cBhvr additive="base">
                                        <p:cTn id="25" dur="500" fill="hold"/>
                                        <p:tgtEl>
                                          <p:spTgt spid="216094"/>
                                        </p:tgtEl>
                                        <p:attrNameLst>
                                          <p:attrName>ppt_x</p:attrName>
                                        </p:attrNameLst>
                                      </p:cBhvr>
                                      <p:tavLst>
                                        <p:tav tm="0">
                                          <p:val>
                                            <p:strVal val="0-#ppt_w/2"/>
                                          </p:val>
                                        </p:tav>
                                        <p:tav tm="100000">
                                          <p:val>
                                            <p:strVal val="#ppt_x"/>
                                          </p:val>
                                        </p:tav>
                                      </p:tavLst>
                                    </p:anim>
                                    <p:anim calcmode="lin" valueType="num">
                                      <p:cBhvr additive="base">
                                        <p:cTn id="26" dur="500" fill="hold"/>
                                        <p:tgtEl>
                                          <p:spTgt spid="21609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84" grpId="0" autoUpdateAnimBg="0"/>
      <p:bldP spid="216090" grpId="0" autoUpdateAnimBg="0"/>
      <p:bldP spid="216093" grpId="0" autoUpdateAnimBg="0"/>
      <p:bldP spid="216094"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2099EDE9-FAED-EB54-4834-A544E859FA97}"/>
              </a:ext>
            </a:extLst>
          </p:cNvPr>
          <p:cNvSpPr>
            <a:spLocks noGrp="1" noChangeArrowheads="1"/>
          </p:cNvSpPr>
          <p:nvPr>
            <p:ph type="title"/>
          </p:nvPr>
        </p:nvSpPr>
        <p:spPr>
          <a:xfrm>
            <a:off x="200320" y="261675"/>
            <a:ext cx="7772400" cy="609600"/>
          </a:xfrm>
        </p:spPr>
        <p:txBody>
          <a:bodyPr/>
          <a:lstStyle/>
          <a:p>
            <a:pPr eaLnBrk="1" hangingPunct="1"/>
            <a:r>
              <a:rPr lang="en-US" altLang="en-US" sz="2800" dirty="0"/>
              <a:t>Irreversible Machines</a:t>
            </a:r>
          </a:p>
        </p:txBody>
      </p:sp>
      <p:sp>
        <p:nvSpPr>
          <p:cNvPr id="212995" name="Rectangle 3">
            <a:extLst>
              <a:ext uri="{FF2B5EF4-FFF2-40B4-BE49-F238E27FC236}">
                <a16:creationId xmlns:a16="http://schemas.microsoft.com/office/drawing/2014/main" id="{15B92441-BD4D-E3AA-0B66-36AF99158272}"/>
              </a:ext>
            </a:extLst>
          </p:cNvPr>
          <p:cNvSpPr>
            <a:spLocks noGrp="1" noChangeArrowheads="1"/>
          </p:cNvSpPr>
          <p:nvPr>
            <p:ph type="body" idx="1"/>
          </p:nvPr>
        </p:nvSpPr>
        <p:spPr>
          <a:xfrm>
            <a:off x="685800" y="1752600"/>
            <a:ext cx="7772400" cy="4343400"/>
          </a:xfrm>
        </p:spPr>
        <p:txBody>
          <a:bodyPr/>
          <a:lstStyle/>
          <a:p>
            <a:pPr eaLnBrk="1" hangingPunct="1"/>
            <a:r>
              <a:rPr lang="en-US" altLang="en-US" sz="2400"/>
              <a:t>The efficiency of an irreversible heat engine will always less than the efficiency of a reversible engine working between the same reservoirs.</a:t>
            </a:r>
          </a:p>
          <a:p>
            <a:pPr eaLnBrk="1" hangingPunct="1"/>
            <a:r>
              <a:rPr lang="en-US" altLang="en-US" sz="2400"/>
              <a:t>The </a:t>
            </a:r>
            <a:r>
              <a:rPr lang="en-US" altLang="en-US" sz="2400" i="1"/>
              <a:t>COP</a:t>
            </a:r>
            <a:r>
              <a:rPr lang="en-US" altLang="en-US" sz="2400"/>
              <a:t> of an irreversible heat pump will always less than the </a:t>
            </a:r>
            <a:r>
              <a:rPr lang="en-US" altLang="en-US" sz="2400" i="1"/>
              <a:t>COP</a:t>
            </a:r>
            <a:r>
              <a:rPr lang="en-US" altLang="en-US" sz="2400"/>
              <a:t> of a reversible heat pump working between the same reservoirs.</a:t>
            </a:r>
          </a:p>
        </p:txBody>
      </p:sp>
      <p:grpSp>
        <p:nvGrpSpPr>
          <p:cNvPr id="2" name="Group 38">
            <a:extLst>
              <a:ext uri="{FF2B5EF4-FFF2-40B4-BE49-F238E27FC236}">
                <a16:creationId xmlns:a16="http://schemas.microsoft.com/office/drawing/2014/main" id="{04061413-36A6-7604-BCBC-083C0281DAE6}"/>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39D80CD6-1D0D-2CC6-0035-2D6CAB5E6D18}"/>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951EB524-7103-95D2-39F5-C3BA8CEAFDE2}"/>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2D885358-2469-6BCF-CBF4-9F35D80A2814}"/>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F22928A0-6BDF-970A-8831-A77A907078D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83131F7C-D524-1446-582A-3205FC15DAD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EB009599-FE82-8F4D-53C5-C5499A539CC3}"/>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878FE516-2417-755E-4BDB-EC960A4D21A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1CFCCBAF-3478-2132-37C1-815DEDBF953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413E4FAC-4BDE-C959-615E-921BE5C45197}"/>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E51962FF-1B5F-9CC1-08BE-DBE3B2CDF79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C27498E2-BCD2-37EB-0737-C3CCDDC585A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30F06DA6-5FF9-15EC-5699-A86E2D3A583A}"/>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0CE1AFBE-8D04-7789-3FB7-0B8D6C5EAAF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25408D78-4521-5848-4446-1C0F648656C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DB0208F9-ED08-695A-F86D-38FBDB3EB42F}"/>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11801CD1-6EF8-AF35-E234-80026EF24E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5042953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12995">
                                            <p:txEl>
                                              <p:pRg st="0" end="0"/>
                                            </p:txEl>
                                          </p:spTgt>
                                        </p:tgtEl>
                                        <p:attrNameLst>
                                          <p:attrName>style.visibility</p:attrName>
                                        </p:attrNameLst>
                                      </p:cBhvr>
                                      <p:to>
                                        <p:strVal val="visible"/>
                                      </p:to>
                                    </p:set>
                                    <p:animEffect transition="in" filter="box(out)">
                                      <p:cBhvr>
                                        <p:cTn id="7" dur="500"/>
                                        <p:tgtEl>
                                          <p:spTgt spid="212995">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12995">
                                            <p:txEl>
                                              <p:pRg st="1" end="1"/>
                                            </p:txEl>
                                          </p:spTgt>
                                        </p:tgtEl>
                                        <p:attrNameLst>
                                          <p:attrName>style.visibility</p:attrName>
                                        </p:attrNameLst>
                                      </p:cBhvr>
                                      <p:to>
                                        <p:strVal val="visible"/>
                                      </p:to>
                                    </p:set>
                                    <p:animEffect transition="in" filter="box(out)">
                                      <p:cBhvr>
                                        <p:cTn id="12" dur="500"/>
                                        <p:tgtEl>
                                          <p:spTgt spid="212995">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995"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E9127BB5-C1EA-6436-184D-18177AE96F6B}"/>
              </a:ext>
            </a:extLst>
          </p:cNvPr>
          <p:cNvSpPr>
            <a:spLocks noGrp="1" noChangeArrowheads="1"/>
          </p:cNvSpPr>
          <p:nvPr>
            <p:ph type="title"/>
          </p:nvPr>
        </p:nvSpPr>
        <p:spPr>
          <a:xfrm>
            <a:off x="320511" y="381000"/>
            <a:ext cx="7772400" cy="533400"/>
          </a:xfrm>
        </p:spPr>
        <p:txBody>
          <a:bodyPr/>
          <a:lstStyle/>
          <a:p>
            <a:pPr eaLnBrk="1" hangingPunct="1"/>
            <a:r>
              <a:rPr lang="en-US" altLang="en-US" sz="2800" dirty="0"/>
              <a:t>Further Discussions</a:t>
            </a:r>
          </a:p>
        </p:txBody>
      </p:sp>
      <p:sp>
        <p:nvSpPr>
          <p:cNvPr id="217091" name="Rectangle 3">
            <a:extLst>
              <a:ext uri="{FF2B5EF4-FFF2-40B4-BE49-F238E27FC236}">
                <a16:creationId xmlns:a16="http://schemas.microsoft.com/office/drawing/2014/main" id="{437CE8D2-1E0C-D5B8-3343-7AA8D1C87833}"/>
              </a:ext>
            </a:extLst>
          </p:cNvPr>
          <p:cNvSpPr>
            <a:spLocks noGrp="1" noChangeArrowheads="1"/>
          </p:cNvSpPr>
          <p:nvPr>
            <p:ph type="body" idx="1"/>
          </p:nvPr>
        </p:nvSpPr>
        <p:spPr>
          <a:xfrm>
            <a:off x="396875" y="1524000"/>
            <a:ext cx="8153400" cy="4495800"/>
          </a:xfrm>
        </p:spPr>
        <p:txBody>
          <a:bodyPr/>
          <a:lstStyle/>
          <a:p>
            <a:pPr eaLnBrk="1" hangingPunct="1"/>
            <a:r>
              <a:rPr lang="en-US" altLang="en-US" sz="2400" dirty="0" err="1">
                <a:latin typeface="Symbol" panose="05050102010706020507" pitchFamily="18" charset="2"/>
              </a:rPr>
              <a:t>h</a:t>
            </a:r>
            <a:r>
              <a:rPr lang="en-US" altLang="en-US" sz="2400" baseline="-25000" dirty="0" err="1"/>
              <a:t>irr</a:t>
            </a:r>
            <a:r>
              <a:rPr lang="en-US" altLang="en-US" sz="2400" dirty="0">
                <a:latin typeface="Symbol" panose="05050102010706020507" pitchFamily="18" charset="2"/>
              </a:rPr>
              <a:t> &lt; </a:t>
            </a:r>
            <a:r>
              <a:rPr lang="en-US" altLang="en-US" sz="2400" dirty="0" err="1">
                <a:latin typeface="Symbol" panose="05050102010706020507" pitchFamily="18" charset="2"/>
              </a:rPr>
              <a:t>h</a:t>
            </a:r>
            <a:r>
              <a:rPr lang="en-US" altLang="en-US" sz="2400" baseline="-25000" dirty="0" err="1"/>
              <a:t>rev</a:t>
            </a:r>
            <a:endParaRPr lang="en-US" altLang="en-US" sz="2400" baseline="-25000" dirty="0"/>
          </a:p>
          <a:p>
            <a:pPr eaLnBrk="1" hangingPunct="1"/>
            <a:endParaRPr lang="en-US" altLang="en-US" sz="2400" baseline="-25000" dirty="0"/>
          </a:p>
          <a:p>
            <a:pPr eaLnBrk="1" hangingPunct="1"/>
            <a:r>
              <a:rPr lang="en-US" altLang="en-US" sz="2400" dirty="0">
                <a:latin typeface="Symbol" panose="05050102010706020507" pitchFamily="18" charset="2"/>
              </a:rPr>
              <a:t>1/</a:t>
            </a:r>
            <a:r>
              <a:rPr lang="en-US" altLang="en-US" sz="2400" dirty="0" err="1">
                <a:latin typeface="Symbol" panose="05050102010706020507" pitchFamily="18" charset="2"/>
              </a:rPr>
              <a:t>h</a:t>
            </a:r>
            <a:r>
              <a:rPr lang="en-US" altLang="en-US" sz="2400" baseline="-25000" dirty="0" err="1"/>
              <a:t>irr</a:t>
            </a:r>
            <a:r>
              <a:rPr lang="en-US" altLang="en-US" sz="2400" dirty="0">
                <a:latin typeface="Symbol" panose="05050102010706020507" pitchFamily="18" charset="2"/>
              </a:rPr>
              <a:t> &gt;1/</a:t>
            </a:r>
            <a:r>
              <a:rPr lang="en-US" altLang="en-US" sz="2400" dirty="0" err="1">
                <a:latin typeface="Symbol" panose="05050102010706020507" pitchFamily="18" charset="2"/>
              </a:rPr>
              <a:t>h</a:t>
            </a:r>
            <a:r>
              <a:rPr lang="en-US" altLang="en-US" sz="2400" baseline="-25000" dirty="0" err="1"/>
              <a:t>rev</a:t>
            </a:r>
            <a:r>
              <a:rPr lang="en-US" altLang="en-US" sz="2400" baseline="-25000" dirty="0"/>
              <a:t> </a:t>
            </a:r>
            <a:r>
              <a:rPr lang="en-US" altLang="en-US" sz="2400" dirty="0"/>
              <a:t> but, 1/</a:t>
            </a:r>
            <a:r>
              <a:rPr lang="en-US" altLang="en-US" sz="2400" dirty="0" err="1">
                <a:latin typeface="Symbol" panose="05050102010706020507" pitchFamily="18" charset="2"/>
              </a:rPr>
              <a:t>h</a:t>
            </a:r>
            <a:r>
              <a:rPr lang="en-US" altLang="en-US" sz="2400" baseline="-25000" dirty="0" err="1"/>
              <a:t>rev</a:t>
            </a:r>
            <a:r>
              <a:rPr lang="en-US" altLang="en-US" sz="2400" dirty="0">
                <a:latin typeface="Symbol" panose="05050102010706020507" pitchFamily="18" charset="2"/>
              </a:rPr>
              <a:t> = </a:t>
            </a:r>
            <a:r>
              <a:rPr lang="en-US" altLang="en-US" sz="2400" dirty="0" err="1">
                <a:latin typeface="Symbol" panose="05050102010706020507" pitchFamily="18" charset="2"/>
              </a:rPr>
              <a:t>b</a:t>
            </a:r>
            <a:r>
              <a:rPr lang="en-US" altLang="en-US" sz="2400" baseline="-25000" dirty="0" err="1"/>
              <a:t>rev</a:t>
            </a:r>
            <a:endParaRPr lang="en-US" altLang="en-US" sz="2400" baseline="-25000" dirty="0"/>
          </a:p>
          <a:p>
            <a:pPr eaLnBrk="1" hangingPunct="1"/>
            <a:endParaRPr lang="en-US" altLang="en-US" sz="2400" baseline="-25000" dirty="0"/>
          </a:p>
          <a:p>
            <a:pPr eaLnBrk="1" hangingPunct="1"/>
            <a:r>
              <a:rPr lang="en-US" altLang="en-US" sz="2400" dirty="0">
                <a:latin typeface="Symbol" panose="05050102010706020507" pitchFamily="18" charset="2"/>
              </a:rPr>
              <a:t>1/</a:t>
            </a:r>
            <a:r>
              <a:rPr lang="en-US" altLang="en-US" sz="2400" dirty="0" err="1">
                <a:latin typeface="Symbol" panose="05050102010706020507" pitchFamily="18" charset="2"/>
              </a:rPr>
              <a:t>h</a:t>
            </a:r>
            <a:r>
              <a:rPr lang="en-US" altLang="en-US" sz="2400" baseline="-25000" dirty="0" err="1"/>
              <a:t>irr</a:t>
            </a:r>
            <a:r>
              <a:rPr lang="en-US" altLang="en-US" sz="2400" dirty="0">
                <a:latin typeface="Symbol" panose="05050102010706020507" pitchFamily="18" charset="2"/>
              </a:rPr>
              <a:t> &gt; </a:t>
            </a:r>
            <a:r>
              <a:rPr lang="en-US" altLang="en-US" sz="2400" dirty="0" err="1">
                <a:latin typeface="Symbol" panose="05050102010706020507" pitchFamily="18" charset="2"/>
              </a:rPr>
              <a:t>b</a:t>
            </a:r>
            <a:r>
              <a:rPr lang="en-US" altLang="en-US" sz="2400" baseline="-25000" dirty="0" err="1"/>
              <a:t>rev</a:t>
            </a:r>
            <a:r>
              <a:rPr lang="en-US" altLang="en-US" sz="2400" baseline="-25000" dirty="0"/>
              <a:t> </a:t>
            </a:r>
            <a:r>
              <a:rPr lang="en-US" altLang="en-US" sz="2400" dirty="0"/>
              <a:t>(Mathematically possible but thermodynamically impossible).</a:t>
            </a:r>
            <a:endParaRPr lang="en-US" altLang="en-US" sz="2400" baseline="-25000" dirty="0"/>
          </a:p>
          <a:p>
            <a:pPr eaLnBrk="1" hangingPunct="1"/>
            <a:endParaRPr lang="en-US" altLang="en-US" sz="2400" baseline="-25000" dirty="0"/>
          </a:p>
          <a:p>
            <a:pPr eaLnBrk="1" hangingPunct="1"/>
            <a:r>
              <a:rPr lang="en-US" altLang="en-US" sz="2400" dirty="0"/>
              <a:t>Similarly, </a:t>
            </a:r>
            <a:r>
              <a:rPr lang="en-US" altLang="en-US" sz="2400" dirty="0">
                <a:latin typeface="Symbol" panose="05050102010706020507" pitchFamily="18" charset="2"/>
              </a:rPr>
              <a:t>b</a:t>
            </a:r>
            <a:r>
              <a:rPr lang="en-US" altLang="en-US" sz="2400" baseline="-25000" dirty="0"/>
              <a:t>irr</a:t>
            </a:r>
            <a:r>
              <a:rPr lang="en-US" altLang="en-US" sz="2400" dirty="0">
                <a:latin typeface="Symbol" panose="05050102010706020507" pitchFamily="18" charset="2"/>
              </a:rPr>
              <a:t> &lt; </a:t>
            </a:r>
            <a:r>
              <a:rPr lang="en-US" altLang="en-US" sz="2400" dirty="0" err="1">
                <a:latin typeface="Symbol" panose="05050102010706020507" pitchFamily="18" charset="2"/>
              </a:rPr>
              <a:t>b</a:t>
            </a:r>
            <a:r>
              <a:rPr lang="en-US" altLang="en-US" sz="2400" baseline="-25000" dirty="0" err="1"/>
              <a:t>rev</a:t>
            </a:r>
            <a:r>
              <a:rPr lang="en-US" altLang="en-US" sz="2400" baseline="-25000" dirty="0"/>
              <a:t> </a:t>
            </a:r>
            <a:r>
              <a:rPr lang="en-US" altLang="en-US" sz="2400" dirty="0">
                <a:sym typeface="Symbol" panose="05050102010706020507" pitchFamily="18" charset="2"/>
              </a:rPr>
              <a:t> 1/</a:t>
            </a:r>
            <a:r>
              <a:rPr lang="en-US" altLang="en-US" sz="2400" dirty="0">
                <a:latin typeface="Symbol" panose="05050102010706020507" pitchFamily="18" charset="2"/>
              </a:rPr>
              <a:t>b</a:t>
            </a:r>
            <a:r>
              <a:rPr lang="en-US" altLang="en-US" sz="2400" baseline="-25000" dirty="0"/>
              <a:t>irr</a:t>
            </a:r>
            <a:r>
              <a:rPr lang="en-US" altLang="en-US" sz="2400" dirty="0">
                <a:latin typeface="Symbol" panose="05050102010706020507" pitchFamily="18" charset="2"/>
              </a:rPr>
              <a:t> &gt; 1/</a:t>
            </a:r>
            <a:r>
              <a:rPr lang="en-US" altLang="en-US" sz="2400" dirty="0" err="1">
                <a:latin typeface="Symbol" panose="05050102010706020507" pitchFamily="18" charset="2"/>
              </a:rPr>
              <a:t>b</a:t>
            </a:r>
            <a:r>
              <a:rPr lang="en-US" altLang="en-US" sz="2400" baseline="-25000" dirty="0" err="1"/>
              <a:t>rev</a:t>
            </a:r>
            <a:endParaRPr lang="en-US" altLang="en-US" sz="2400" dirty="0"/>
          </a:p>
          <a:p>
            <a:pPr eaLnBrk="1" hangingPunct="1"/>
            <a:endParaRPr lang="en-US" altLang="en-US" sz="2400" dirty="0"/>
          </a:p>
          <a:p>
            <a:pPr eaLnBrk="1" hangingPunct="1"/>
            <a:r>
              <a:rPr lang="en-US" altLang="en-US" sz="2400" dirty="0">
                <a:latin typeface="Symbol" panose="05050102010706020507" pitchFamily="18" charset="2"/>
              </a:rPr>
              <a:t>1/b</a:t>
            </a:r>
            <a:r>
              <a:rPr lang="en-US" altLang="en-US" sz="2400" baseline="-25000" dirty="0"/>
              <a:t>irr</a:t>
            </a:r>
            <a:r>
              <a:rPr lang="en-US" altLang="en-US" sz="2400" dirty="0">
                <a:latin typeface="Symbol" panose="05050102010706020507" pitchFamily="18" charset="2"/>
              </a:rPr>
              <a:t> &gt;</a:t>
            </a:r>
            <a:r>
              <a:rPr lang="en-US" altLang="en-US" sz="2400" dirty="0" err="1">
                <a:latin typeface="Symbol" panose="05050102010706020507" pitchFamily="18" charset="2"/>
              </a:rPr>
              <a:t>h</a:t>
            </a:r>
            <a:r>
              <a:rPr lang="en-US" altLang="en-US" sz="2400" baseline="-25000" dirty="0" err="1"/>
              <a:t>rev</a:t>
            </a:r>
            <a:r>
              <a:rPr lang="en-US" altLang="en-US" sz="2400" dirty="0"/>
              <a:t> (Mathematically possible but thermodynamically impossible).</a:t>
            </a:r>
          </a:p>
        </p:txBody>
      </p:sp>
      <p:grpSp>
        <p:nvGrpSpPr>
          <p:cNvPr id="2" name="Group 38">
            <a:extLst>
              <a:ext uri="{FF2B5EF4-FFF2-40B4-BE49-F238E27FC236}">
                <a16:creationId xmlns:a16="http://schemas.microsoft.com/office/drawing/2014/main" id="{6601B2FD-C669-BB59-EE6F-80D55E8AEB0B}"/>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4ED83C13-C053-34BE-CFFF-D7087B626500}"/>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788B2174-1405-CE8B-46FD-CDBCD537A693}"/>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E55C3D43-3F67-DCCF-5BB3-8047392CA964}"/>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84336385-65C0-0E72-2902-67EF25FD1FE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CADFF551-8B72-75E4-5A62-9794E1ED2BE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42AC562C-D23B-0A8E-8C43-AF8CBEDC6B33}"/>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3F1F96C2-B41B-691E-F4C0-3C2F89731C3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5C702952-6FF6-599C-AA92-F69F97ECBBC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D32D69D2-0898-660E-92CB-B581A4D28D20}"/>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8C5FEF21-5B01-E195-8FC4-8C28E6B8016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BDDF8298-BDD0-EBB7-031D-464BCCF7BAB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B2FD00CA-D417-1A1A-E935-E8D4C5CBCB50}"/>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A5892547-46DD-80ED-2A2E-7B8639D12EE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08EAD8E0-1500-37B6-BF15-572F2B011F4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F2A51C8D-7DF1-AA8D-D53E-6ADEEF296A6A}"/>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AB5BBED4-CD21-87E6-BFE2-AA2D8431D1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4253857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17091">
                                            <p:txEl>
                                              <p:pRg st="0" end="0"/>
                                            </p:txEl>
                                          </p:spTgt>
                                        </p:tgtEl>
                                        <p:attrNameLst>
                                          <p:attrName>style.visibility</p:attrName>
                                        </p:attrNameLst>
                                      </p:cBhvr>
                                      <p:to>
                                        <p:strVal val="visible"/>
                                      </p:to>
                                    </p:set>
                                    <p:animEffect transition="in" filter="box(out)">
                                      <p:cBhvr>
                                        <p:cTn id="7" dur="500"/>
                                        <p:tgtEl>
                                          <p:spTgt spid="217091">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17091">
                                            <p:txEl>
                                              <p:pRg st="2" end="2"/>
                                            </p:txEl>
                                          </p:spTgt>
                                        </p:tgtEl>
                                        <p:attrNameLst>
                                          <p:attrName>style.visibility</p:attrName>
                                        </p:attrNameLst>
                                      </p:cBhvr>
                                      <p:to>
                                        <p:strVal val="visible"/>
                                      </p:to>
                                    </p:set>
                                    <p:animEffect transition="in" filter="box(out)">
                                      <p:cBhvr>
                                        <p:cTn id="12" dur="500"/>
                                        <p:tgtEl>
                                          <p:spTgt spid="217091">
                                            <p:txEl>
                                              <p:pRg st="2" end="2"/>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2" name="camera.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17091">
                                            <p:txEl>
                                              <p:pRg st="4" end="4"/>
                                            </p:txEl>
                                          </p:spTgt>
                                        </p:tgtEl>
                                        <p:attrNameLst>
                                          <p:attrName>style.visibility</p:attrName>
                                        </p:attrNameLst>
                                      </p:cBhvr>
                                      <p:to>
                                        <p:strVal val="visible"/>
                                      </p:to>
                                    </p:set>
                                    <p:animEffect transition="in" filter="box(out)">
                                      <p:cBhvr>
                                        <p:cTn id="17" dur="500"/>
                                        <p:tgtEl>
                                          <p:spTgt spid="217091">
                                            <p:txEl>
                                              <p:pRg st="4" end="4"/>
                                            </p:txEl>
                                          </p:spTgt>
                                        </p:tgtEl>
                                      </p:cBhvr>
                                    </p:animEffect>
                                  </p:childTnLst>
                                  <p:subTnLst>
                                    <p:audio>
                                      <p:cMediaNode>
                                        <p:cTn display="0" masterRel="sameClick">
                                          <p:stCondLst>
                                            <p:cond evt="begin" delay="0">
                                              <p:tn val="15"/>
                                            </p:cond>
                                          </p:stCondLst>
                                          <p:endCondLst>
                                            <p:cond evt="onStopAudio" delay="0">
                                              <p:tgtEl>
                                                <p:sldTgt/>
                                              </p:tgtEl>
                                            </p:cond>
                                          </p:endCondLst>
                                        </p:cTn>
                                        <p:tgtEl>
                                          <p:sndTgt r:embed="rId2" name="camera.wav"/>
                                        </p:tgtEl>
                                      </p:cMediaNode>
                                    </p:audio>
                                  </p:sub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217091">
                                            <p:txEl>
                                              <p:pRg st="6" end="6"/>
                                            </p:txEl>
                                          </p:spTgt>
                                        </p:tgtEl>
                                        <p:attrNameLst>
                                          <p:attrName>style.visibility</p:attrName>
                                        </p:attrNameLst>
                                      </p:cBhvr>
                                      <p:to>
                                        <p:strVal val="visible"/>
                                      </p:to>
                                    </p:set>
                                    <p:animEffect transition="in" filter="box(out)">
                                      <p:cBhvr>
                                        <p:cTn id="22" dur="500"/>
                                        <p:tgtEl>
                                          <p:spTgt spid="217091">
                                            <p:txEl>
                                              <p:pRg st="6" end="6"/>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2" name="camera.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217091">
                                            <p:txEl>
                                              <p:pRg st="8" end="8"/>
                                            </p:txEl>
                                          </p:spTgt>
                                        </p:tgtEl>
                                        <p:attrNameLst>
                                          <p:attrName>style.visibility</p:attrName>
                                        </p:attrNameLst>
                                      </p:cBhvr>
                                      <p:to>
                                        <p:strVal val="visible"/>
                                      </p:to>
                                    </p:set>
                                    <p:animEffect transition="in" filter="box(out)">
                                      <p:cBhvr>
                                        <p:cTn id="27" dur="500"/>
                                        <p:tgtEl>
                                          <p:spTgt spid="217091">
                                            <p:txEl>
                                              <p:pRg st="8" end="8"/>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091"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5" name="Rectangle 2">
            <a:extLst>
              <a:ext uri="{FF2B5EF4-FFF2-40B4-BE49-F238E27FC236}">
                <a16:creationId xmlns:a16="http://schemas.microsoft.com/office/drawing/2014/main" id="{C32F3890-BEBF-6E53-7C92-7EBA8308C89D}"/>
              </a:ext>
            </a:extLst>
          </p:cNvPr>
          <p:cNvSpPr>
            <a:spLocks noGrp="1" noChangeArrowheads="1"/>
          </p:cNvSpPr>
          <p:nvPr>
            <p:ph type="title"/>
          </p:nvPr>
        </p:nvSpPr>
        <p:spPr>
          <a:xfrm>
            <a:off x="685800" y="304800"/>
            <a:ext cx="7772400" cy="762000"/>
          </a:xfrm>
        </p:spPr>
        <p:txBody>
          <a:bodyPr/>
          <a:lstStyle/>
          <a:p>
            <a:r>
              <a:rPr lang="en-US" altLang="en-US" sz="2800"/>
              <a:t>Nature of Reversible Machines</a:t>
            </a:r>
          </a:p>
        </p:txBody>
      </p:sp>
      <p:graphicFrame>
        <p:nvGraphicFramePr>
          <p:cNvPr id="19458" name="Object 2">
            <a:extLst>
              <a:ext uri="{FF2B5EF4-FFF2-40B4-BE49-F238E27FC236}">
                <a16:creationId xmlns:a16="http://schemas.microsoft.com/office/drawing/2014/main" id="{221104F9-15BE-2222-769A-0CB508068E33}"/>
              </a:ext>
            </a:extLst>
          </p:cNvPr>
          <p:cNvGraphicFramePr>
            <a:graphicFrameLocks noChangeAspect="1"/>
          </p:cNvGraphicFramePr>
          <p:nvPr/>
        </p:nvGraphicFramePr>
        <p:xfrm>
          <a:off x="5181600" y="1219200"/>
          <a:ext cx="2139950" cy="593725"/>
        </p:xfrm>
        <a:graphic>
          <a:graphicData uri="http://schemas.openxmlformats.org/presentationml/2006/ole">
            <mc:AlternateContent xmlns:mc="http://schemas.openxmlformats.org/markup-compatibility/2006">
              <mc:Choice xmlns:v="urn:schemas-microsoft-com:vml" Requires="v">
                <p:oleObj name="Equation" r:id="rId2" imgW="1002960" imgH="279360" progId="Equation.3">
                  <p:embed/>
                </p:oleObj>
              </mc:Choice>
              <mc:Fallback>
                <p:oleObj name="Equation" r:id="rId2" imgW="1002960" imgH="279360" progId="Equation.3">
                  <p:embed/>
                  <p:pic>
                    <p:nvPicPr>
                      <p:cNvPr id="19458" name="Object 2">
                        <a:extLst>
                          <a:ext uri="{FF2B5EF4-FFF2-40B4-BE49-F238E27FC236}">
                            <a16:creationId xmlns:a16="http://schemas.microsoft.com/office/drawing/2014/main" id="{221104F9-15BE-2222-769A-0CB508068E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1219200"/>
                        <a:ext cx="2139950" cy="593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9464" name="Rectangle 13">
            <a:extLst>
              <a:ext uri="{FF2B5EF4-FFF2-40B4-BE49-F238E27FC236}">
                <a16:creationId xmlns:a16="http://schemas.microsoft.com/office/drawing/2014/main" id="{BD76C7EB-FF5C-A30D-279A-1BA5C392C488}"/>
              </a:ext>
            </a:extLst>
          </p:cNvPr>
          <p:cNvSpPr>
            <a:spLocks noChangeArrowheads="1"/>
          </p:cNvSpPr>
          <p:nvPr/>
        </p:nvSpPr>
        <p:spPr bwMode="auto">
          <a:xfrm>
            <a:off x="914400" y="1219200"/>
            <a:ext cx="33401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r>
              <a:rPr lang="en-US" altLang="en-US" sz="2000" b="0"/>
              <a:t>For all reversible heat engines:</a:t>
            </a:r>
          </a:p>
        </p:txBody>
      </p:sp>
      <p:graphicFrame>
        <p:nvGraphicFramePr>
          <p:cNvPr id="19459" name="Object 3">
            <a:extLst>
              <a:ext uri="{FF2B5EF4-FFF2-40B4-BE49-F238E27FC236}">
                <a16:creationId xmlns:a16="http://schemas.microsoft.com/office/drawing/2014/main" id="{1D390E8A-F2BD-EDB4-EF7B-4AEE05AAAC8D}"/>
              </a:ext>
            </a:extLst>
          </p:cNvPr>
          <p:cNvGraphicFramePr>
            <a:graphicFrameLocks noChangeAspect="1"/>
          </p:cNvGraphicFramePr>
          <p:nvPr/>
        </p:nvGraphicFramePr>
        <p:xfrm>
          <a:off x="5410200" y="2057400"/>
          <a:ext cx="1544638" cy="920750"/>
        </p:xfrm>
        <a:graphic>
          <a:graphicData uri="http://schemas.openxmlformats.org/presentationml/2006/ole">
            <mc:AlternateContent xmlns:mc="http://schemas.openxmlformats.org/markup-compatibility/2006">
              <mc:Choice xmlns:v="urn:schemas-microsoft-com:vml" Requires="v">
                <p:oleObj name="Equation" r:id="rId4" imgW="723600" imgH="431640" progId="Equation.3">
                  <p:embed/>
                </p:oleObj>
              </mc:Choice>
              <mc:Fallback>
                <p:oleObj name="Equation" r:id="rId4" imgW="723600" imgH="431640" progId="Equation.3">
                  <p:embed/>
                  <p:pic>
                    <p:nvPicPr>
                      <p:cNvPr id="19459" name="Object 3">
                        <a:extLst>
                          <a:ext uri="{FF2B5EF4-FFF2-40B4-BE49-F238E27FC236}">
                            <a16:creationId xmlns:a16="http://schemas.microsoft.com/office/drawing/2014/main" id="{1D390E8A-F2BD-EDB4-EF7B-4AEE05AAAC8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2057400"/>
                        <a:ext cx="1544638" cy="920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9465" name="Rectangle 15">
            <a:extLst>
              <a:ext uri="{FF2B5EF4-FFF2-40B4-BE49-F238E27FC236}">
                <a16:creationId xmlns:a16="http://schemas.microsoft.com/office/drawing/2014/main" id="{466BCB78-9F93-8F2A-F40D-64B2D1ACA079}"/>
              </a:ext>
            </a:extLst>
          </p:cNvPr>
          <p:cNvSpPr>
            <a:spLocks noChangeArrowheads="1"/>
          </p:cNvSpPr>
          <p:nvPr/>
        </p:nvSpPr>
        <p:spPr bwMode="auto">
          <a:xfrm>
            <a:off x="381000" y="3429000"/>
            <a:ext cx="50022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r>
              <a:rPr lang="en-US" altLang="en-US" sz="2000" b="0"/>
              <a:t>For all reversible heat pumps and refrigerators:</a:t>
            </a:r>
          </a:p>
        </p:txBody>
      </p:sp>
      <p:graphicFrame>
        <p:nvGraphicFramePr>
          <p:cNvPr id="19460" name="Object 4">
            <a:extLst>
              <a:ext uri="{FF2B5EF4-FFF2-40B4-BE49-F238E27FC236}">
                <a16:creationId xmlns:a16="http://schemas.microsoft.com/office/drawing/2014/main" id="{FD97C60F-8930-AAA8-6C64-B0BB622B0FBC}"/>
              </a:ext>
            </a:extLst>
          </p:cNvPr>
          <p:cNvGraphicFramePr>
            <a:graphicFrameLocks noChangeAspect="1"/>
          </p:cNvGraphicFramePr>
          <p:nvPr/>
        </p:nvGraphicFramePr>
        <p:xfrm>
          <a:off x="6172200" y="3352800"/>
          <a:ext cx="2112963" cy="593725"/>
        </p:xfrm>
        <a:graphic>
          <a:graphicData uri="http://schemas.openxmlformats.org/presentationml/2006/ole">
            <mc:AlternateContent xmlns:mc="http://schemas.openxmlformats.org/markup-compatibility/2006">
              <mc:Choice xmlns:v="urn:schemas-microsoft-com:vml" Requires="v">
                <p:oleObj name="Equation" r:id="rId6" imgW="990360" imgH="279360" progId="Equation.3">
                  <p:embed/>
                </p:oleObj>
              </mc:Choice>
              <mc:Fallback>
                <p:oleObj name="Equation" r:id="rId6" imgW="990360" imgH="279360" progId="Equation.3">
                  <p:embed/>
                  <p:pic>
                    <p:nvPicPr>
                      <p:cNvPr id="19460" name="Object 4">
                        <a:extLst>
                          <a:ext uri="{FF2B5EF4-FFF2-40B4-BE49-F238E27FC236}">
                            <a16:creationId xmlns:a16="http://schemas.microsoft.com/office/drawing/2014/main" id="{FD97C60F-8930-AAA8-6C64-B0BB622B0FB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72200" y="3352800"/>
                        <a:ext cx="2112963" cy="593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461" name="Object 5">
            <a:extLst>
              <a:ext uri="{FF2B5EF4-FFF2-40B4-BE49-F238E27FC236}">
                <a16:creationId xmlns:a16="http://schemas.microsoft.com/office/drawing/2014/main" id="{3B456A3E-9F49-D1A0-4C66-63CBAE5A82DB}"/>
              </a:ext>
            </a:extLst>
          </p:cNvPr>
          <p:cNvGraphicFramePr>
            <a:graphicFrameLocks noChangeAspect="1"/>
          </p:cNvGraphicFramePr>
          <p:nvPr/>
        </p:nvGraphicFramePr>
        <p:xfrm>
          <a:off x="6248400" y="4267200"/>
          <a:ext cx="1544638" cy="920750"/>
        </p:xfrm>
        <a:graphic>
          <a:graphicData uri="http://schemas.openxmlformats.org/presentationml/2006/ole">
            <mc:AlternateContent xmlns:mc="http://schemas.openxmlformats.org/markup-compatibility/2006">
              <mc:Choice xmlns:v="urn:schemas-microsoft-com:vml" Requires="v">
                <p:oleObj name="Equation" r:id="rId8" imgW="723600" imgH="431640" progId="Equation.3">
                  <p:embed/>
                </p:oleObj>
              </mc:Choice>
              <mc:Fallback>
                <p:oleObj name="Equation" r:id="rId8" imgW="723600" imgH="431640" progId="Equation.3">
                  <p:embed/>
                  <p:pic>
                    <p:nvPicPr>
                      <p:cNvPr id="19461" name="Object 5">
                        <a:extLst>
                          <a:ext uri="{FF2B5EF4-FFF2-40B4-BE49-F238E27FC236}">
                            <a16:creationId xmlns:a16="http://schemas.microsoft.com/office/drawing/2014/main" id="{3B456A3E-9F49-D1A0-4C66-63CBAE5A82D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48400" y="4267200"/>
                        <a:ext cx="1544638" cy="920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9466" name="Rectangle 19">
            <a:extLst>
              <a:ext uri="{FF2B5EF4-FFF2-40B4-BE49-F238E27FC236}">
                <a16:creationId xmlns:a16="http://schemas.microsoft.com/office/drawing/2014/main" id="{566DCDC5-F2FB-7DF7-2A69-2B6F218EB5B1}"/>
              </a:ext>
            </a:extLst>
          </p:cNvPr>
          <p:cNvSpPr>
            <a:spLocks noChangeArrowheads="1"/>
          </p:cNvSpPr>
          <p:nvPr/>
        </p:nvSpPr>
        <p:spPr bwMode="auto">
          <a:xfrm>
            <a:off x="152400" y="5638800"/>
            <a:ext cx="64230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r>
              <a:rPr lang="en-US" altLang="en-US" b="0">
                <a:sym typeface="Symbol" panose="05050102010706020507" pitchFamily="18" charset="2"/>
              </a:rPr>
              <a:t>Therefore all reversible machines in this universe :</a:t>
            </a:r>
          </a:p>
        </p:txBody>
      </p:sp>
      <p:graphicFrame>
        <p:nvGraphicFramePr>
          <p:cNvPr id="19462" name="Object 6">
            <a:extLst>
              <a:ext uri="{FF2B5EF4-FFF2-40B4-BE49-F238E27FC236}">
                <a16:creationId xmlns:a16="http://schemas.microsoft.com/office/drawing/2014/main" id="{343E7ED2-7C65-C8D1-AED3-9C827C0C18C8}"/>
              </a:ext>
            </a:extLst>
          </p:cNvPr>
          <p:cNvGraphicFramePr>
            <a:graphicFrameLocks noChangeAspect="1"/>
          </p:cNvGraphicFramePr>
          <p:nvPr/>
        </p:nvGraphicFramePr>
        <p:xfrm>
          <a:off x="7073900" y="5410200"/>
          <a:ext cx="1544638" cy="920750"/>
        </p:xfrm>
        <a:graphic>
          <a:graphicData uri="http://schemas.openxmlformats.org/presentationml/2006/ole">
            <mc:AlternateContent xmlns:mc="http://schemas.openxmlformats.org/markup-compatibility/2006">
              <mc:Choice xmlns:v="urn:schemas-microsoft-com:vml" Requires="v">
                <p:oleObj name="Equation" r:id="rId10" imgW="723600" imgH="431640" progId="Equation.3">
                  <p:embed/>
                </p:oleObj>
              </mc:Choice>
              <mc:Fallback>
                <p:oleObj name="Equation" r:id="rId10" imgW="723600" imgH="431640" progId="Equation.3">
                  <p:embed/>
                  <p:pic>
                    <p:nvPicPr>
                      <p:cNvPr id="19462" name="Object 6">
                        <a:extLst>
                          <a:ext uri="{FF2B5EF4-FFF2-40B4-BE49-F238E27FC236}">
                            <a16:creationId xmlns:a16="http://schemas.microsoft.com/office/drawing/2014/main" id="{343E7ED2-7C65-C8D1-AED3-9C827C0C18C8}"/>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73900" y="5410200"/>
                        <a:ext cx="1544638" cy="920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 name="Group 38">
            <a:extLst>
              <a:ext uri="{FF2B5EF4-FFF2-40B4-BE49-F238E27FC236}">
                <a16:creationId xmlns:a16="http://schemas.microsoft.com/office/drawing/2014/main" id="{F6AB03B3-0FE1-14EF-CA21-2389858C11A5}"/>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159538E9-2FFF-CAA1-5B4B-7C3B65503E16}"/>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B581FE9C-5D6D-CC57-02FF-357958C024E7}"/>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905BE1DD-FDD0-304C-A2C3-1D849958D963}"/>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565108F5-CB12-5F77-340A-3ED8204D732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FEBDD59F-5551-D238-4C48-D0E608A58A2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F0E4A8EC-00D3-E32E-6E2A-B5D099A1E9F9}"/>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0DB061E1-4023-45F0-E686-F000D9CC4F7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E0311657-EBCB-972F-56C2-5D68BFBDC3C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1235BFED-7134-7C8C-321B-C41B14573D6B}"/>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F5C7CA82-E7EA-1725-383C-67A69D1C744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A9D4AD1E-21CD-077C-9C3B-8AFF188D728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FC4A67F0-C9A2-FAF3-C3EA-843AB14F2844}"/>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C48A3294-AA81-0E19-A28B-C84C4DFD4BA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B3C1DF6D-DB18-AEAD-7113-DA1C7CF20B67}"/>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04DC3EF7-9C6A-9EFA-B222-77B1C88F19A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8D95D4A7-BCC7-D484-B1A4-8F0E8A8F3EE0}"/>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2372407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464"/>
                                        </p:tgtEl>
                                        <p:attrNameLst>
                                          <p:attrName>style.visibility</p:attrName>
                                        </p:attrNameLst>
                                      </p:cBhvr>
                                      <p:to>
                                        <p:strVal val="visible"/>
                                      </p:to>
                                    </p:set>
                                    <p:animEffect transition="in" filter="dissolve">
                                      <p:cBhvr>
                                        <p:cTn id="7" dur="500"/>
                                        <p:tgtEl>
                                          <p:spTgt spid="1946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9458"/>
                                        </p:tgtEl>
                                        <p:attrNameLst>
                                          <p:attrName>style.visibility</p:attrName>
                                        </p:attrNameLst>
                                      </p:cBhvr>
                                      <p:to>
                                        <p:strVal val="visible"/>
                                      </p:to>
                                    </p:set>
                                    <p:animEffect transition="in" filter="dissolve">
                                      <p:cBhvr>
                                        <p:cTn id="12" dur="500"/>
                                        <p:tgtEl>
                                          <p:spTgt spid="1945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9459"/>
                                        </p:tgtEl>
                                        <p:attrNameLst>
                                          <p:attrName>style.visibility</p:attrName>
                                        </p:attrNameLst>
                                      </p:cBhvr>
                                      <p:to>
                                        <p:strVal val="visible"/>
                                      </p:to>
                                    </p:set>
                                    <p:animEffect transition="in" filter="dissolve">
                                      <p:cBhvr>
                                        <p:cTn id="17" dur="500"/>
                                        <p:tgtEl>
                                          <p:spTgt spid="1945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9465"/>
                                        </p:tgtEl>
                                        <p:attrNameLst>
                                          <p:attrName>style.visibility</p:attrName>
                                        </p:attrNameLst>
                                      </p:cBhvr>
                                      <p:to>
                                        <p:strVal val="visible"/>
                                      </p:to>
                                    </p:set>
                                    <p:animEffect transition="in" filter="dissolve">
                                      <p:cBhvr>
                                        <p:cTn id="22" dur="500"/>
                                        <p:tgtEl>
                                          <p:spTgt spid="1946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19460"/>
                                        </p:tgtEl>
                                        <p:attrNameLst>
                                          <p:attrName>style.visibility</p:attrName>
                                        </p:attrNameLst>
                                      </p:cBhvr>
                                      <p:to>
                                        <p:strVal val="visible"/>
                                      </p:to>
                                    </p:set>
                                    <p:animEffect transition="in" filter="dissolve">
                                      <p:cBhvr>
                                        <p:cTn id="27" dur="500"/>
                                        <p:tgtEl>
                                          <p:spTgt spid="1946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19461"/>
                                        </p:tgtEl>
                                        <p:attrNameLst>
                                          <p:attrName>style.visibility</p:attrName>
                                        </p:attrNameLst>
                                      </p:cBhvr>
                                      <p:to>
                                        <p:strVal val="visible"/>
                                      </p:to>
                                    </p:set>
                                    <p:animEffect transition="in" filter="dissolve">
                                      <p:cBhvr>
                                        <p:cTn id="32" dur="500"/>
                                        <p:tgtEl>
                                          <p:spTgt spid="1946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9466"/>
                                        </p:tgtEl>
                                        <p:attrNameLst>
                                          <p:attrName>style.visibility</p:attrName>
                                        </p:attrNameLst>
                                      </p:cBhvr>
                                      <p:to>
                                        <p:strVal val="visible"/>
                                      </p:to>
                                    </p:set>
                                    <p:animEffect transition="in" filter="dissolve">
                                      <p:cBhvr>
                                        <p:cTn id="37" dur="500"/>
                                        <p:tgtEl>
                                          <p:spTgt spid="1946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nodeType="clickEffect">
                                  <p:stCondLst>
                                    <p:cond delay="0"/>
                                  </p:stCondLst>
                                  <p:childTnLst>
                                    <p:set>
                                      <p:cBhvr>
                                        <p:cTn id="41" dur="1" fill="hold">
                                          <p:stCondLst>
                                            <p:cond delay="0"/>
                                          </p:stCondLst>
                                        </p:cTn>
                                        <p:tgtEl>
                                          <p:spTgt spid="19462"/>
                                        </p:tgtEl>
                                        <p:attrNameLst>
                                          <p:attrName>style.visibility</p:attrName>
                                        </p:attrNameLst>
                                      </p:cBhvr>
                                      <p:to>
                                        <p:strVal val="visible"/>
                                      </p:to>
                                    </p:set>
                                    <p:animEffect transition="in" filter="dissolve">
                                      <p:cBhvr>
                                        <p:cTn id="42" dur="500"/>
                                        <p:tgtEl>
                                          <p:spTgt spid="194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4" grpId="0"/>
      <p:bldP spid="19465" grpId="0"/>
      <p:bldP spid="1946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FD2859-0B7E-585C-5C5A-2E14C6450ACF}"/>
            </a:ext>
          </a:extLst>
        </p:cNvPr>
        <p:cNvGrpSpPr/>
        <p:nvPr/>
      </p:nvGrpSpPr>
      <p:grpSpPr>
        <a:xfrm>
          <a:off x="0" y="0"/>
          <a:ext cx="0" cy="0"/>
          <a:chOff x="0" y="0"/>
          <a:chExt cx="0" cy="0"/>
        </a:xfrm>
      </p:grpSpPr>
      <p:sp>
        <p:nvSpPr>
          <p:cNvPr id="4127" name="Title 1">
            <a:extLst>
              <a:ext uri="{FF2B5EF4-FFF2-40B4-BE49-F238E27FC236}">
                <a16:creationId xmlns:a16="http://schemas.microsoft.com/office/drawing/2014/main" id="{35B38770-916A-8E2C-23C4-8B9EA127E0D3}"/>
              </a:ext>
            </a:extLst>
          </p:cNvPr>
          <p:cNvSpPr>
            <a:spLocks noGrp="1"/>
          </p:cNvSpPr>
          <p:nvPr>
            <p:ph type="title"/>
          </p:nvPr>
        </p:nvSpPr>
        <p:spPr>
          <a:xfrm>
            <a:off x="629321" y="306434"/>
            <a:ext cx="6480175" cy="726904"/>
          </a:xfrm>
        </p:spPr>
        <p:txBody>
          <a:bodyPr/>
          <a:lstStyle/>
          <a:p>
            <a:r>
              <a:rPr lang="en-US" altLang="en-US" sz="2800" dirty="0"/>
              <a:t>Comparison of Reversible &amp; Irreversible Engines</a:t>
            </a:r>
          </a:p>
        </p:txBody>
      </p:sp>
      <mc:AlternateContent xmlns:mc="http://schemas.openxmlformats.org/markup-compatibility/2006" xmlns:p14="http://schemas.microsoft.com/office/powerpoint/2010/main">
        <mc:Choice Requires="p14">
          <p:contentPart p14:bwMode="auto" r:id="rId2">
            <p14:nvContentPartPr>
              <p14:cNvPr id="4120" name="Ink 25">
                <a:extLst>
                  <a:ext uri="{FF2B5EF4-FFF2-40B4-BE49-F238E27FC236}">
                    <a16:creationId xmlns:a16="http://schemas.microsoft.com/office/drawing/2014/main" id="{7F49FF8D-3BB5-9ADA-B84F-A82BDFBBFCBD}"/>
                  </a:ext>
                </a:extLst>
              </p14:cNvPr>
              <p14:cNvContentPartPr>
                <a14:cpLocks xmlns:a14="http://schemas.microsoft.com/office/drawing/2010/main" noRot="1" noChangeAspect="1" noEditPoints="1" noChangeArrowheads="1" noChangeShapeType="1"/>
              </p14:cNvContentPartPr>
              <p14:nvPr/>
            </p14:nvContentPartPr>
            <p14:xfrm>
              <a:off x="7704138" y="6572250"/>
              <a:ext cx="785812" cy="193675"/>
            </p14:xfrm>
          </p:contentPart>
        </mc:Choice>
        <mc:Fallback xmlns="">
          <p:pic>
            <p:nvPicPr>
              <p:cNvPr id="4120" name="Ink 25">
                <a:extLst>
                  <a:ext uri="{FF2B5EF4-FFF2-40B4-BE49-F238E27FC236}">
                    <a16:creationId xmlns:a16="http://schemas.microsoft.com/office/drawing/2014/main" id="{97941538-CF42-6A41-27D6-D1A20E6434A7}"/>
                  </a:ext>
                </a:extLst>
              </p:cNvPr>
              <p:cNvPicPr>
                <a:picLocks noRot="1" noChangeAspect="1" noEditPoints="1" noChangeArrowheads="1" noChangeShapeType="1"/>
              </p:cNvPicPr>
              <p:nvPr/>
            </p:nvPicPr>
            <p:blipFill>
              <a:blip r:embed="rId3"/>
              <a:stretch>
                <a:fillRect/>
              </a:stretch>
            </p:blipFill>
            <p:spPr>
              <a:xfrm>
                <a:off x="7694766" y="6562890"/>
                <a:ext cx="804556" cy="212395"/>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125" name="Ink 30">
                <a:extLst>
                  <a:ext uri="{FF2B5EF4-FFF2-40B4-BE49-F238E27FC236}">
                    <a16:creationId xmlns:a16="http://schemas.microsoft.com/office/drawing/2014/main" id="{BAD13719-3D81-D92D-CC2A-224656B3E4A7}"/>
                  </a:ext>
                </a:extLst>
              </p14:cNvPr>
              <p14:cNvContentPartPr>
                <a14:cpLocks xmlns:a14="http://schemas.microsoft.com/office/drawing/2010/main" noRot="1" noChangeAspect="1" noEditPoints="1" noChangeArrowheads="1" noChangeShapeType="1"/>
              </p14:cNvContentPartPr>
              <p14:nvPr/>
            </p14:nvContentPartPr>
            <p14:xfrm>
              <a:off x="8836025" y="6567488"/>
              <a:ext cx="160338" cy="134937"/>
            </p14:xfrm>
          </p:contentPart>
        </mc:Choice>
        <mc:Fallback xmlns="">
          <p:pic>
            <p:nvPicPr>
              <p:cNvPr id="4125" name="Ink 30">
                <a:extLst>
                  <a:ext uri="{FF2B5EF4-FFF2-40B4-BE49-F238E27FC236}">
                    <a16:creationId xmlns:a16="http://schemas.microsoft.com/office/drawing/2014/main" id="{23F7A025-5086-1357-99BB-6A581C020165}"/>
                  </a:ext>
                </a:extLst>
              </p:cNvPr>
              <p:cNvPicPr>
                <a:picLocks noRot="1" noChangeAspect="1" noEditPoints="1" noChangeArrowheads="1" noChangeShapeType="1"/>
              </p:cNvPicPr>
              <p:nvPr/>
            </p:nvPicPr>
            <p:blipFill>
              <a:blip r:embed="rId5"/>
              <a:stretch>
                <a:fillRect/>
              </a:stretch>
            </p:blipFill>
            <p:spPr>
              <a:xfrm>
                <a:off x="8826720" y="6558107"/>
                <a:ext cx="178949" cy="153698"/>
              </a:xfrm>
              <a:prstGeom prst="rect">
                <a:avLst/>
              </a:prstGeom>
            </p:spPr>
          </p:pic>
        </mc:Fallback>
      </mc:AlternateContent>
      <p:grpSp>
        <p:nvGrpSpPr>
          <p:cNvPr id="2" name="Group 38">
            <a:extLst>
              <a:ext uri="{FF2B5EF4-FFF2-40B4-BE49-F238E27FC236}">
                <a16:creationId xmlns:a16="http://schemas.microsoft.com/office/drawing/2014/main" id="{1A7688FC-3D3F-5325-F602-7A59067DD703}"/>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3CC3B4B6-840A-05CE-393C-5BEEC9FCE2EF}"/>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F9FDA748-C561-CA3D-C5FA-D14B3EE22DB6}"/>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EFCF1B18-A663-2A7F-1D8A-F20511BF6410}"/>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9CCC2D63-C4FA-9A25-0C65-F4CE5F24DA1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2ECCB3B0-8BFD-45E9-003C-8D45B9020ED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A84913F8-F211-70AF-3150-5D649A7BBE00}"/>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8914A6C6-17A7-F98C-CB98-1D18DCB37B3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8F803F32-9465-B791-BA54-87D7A1CA710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E18DD404-3B01-C68A-5305-BF5EAFCD417F}"/>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8E66599A-B076-C08F-2C55-F5E630650A7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F8EF52F9-D676-C08F-CD32-23A0CBA90EA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B540BEA7-C85B-C6D5-4422-96B9D05A3629}"/>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C490CC84-3139-C439-0D54-4826ADD64A5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34EF39C4-0846-9D9C-C0CE-905C2A2F7C6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FFCB0656-3712-5BBC-DAA1-991AEE8330CF}"/>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ECC6E172-7454-FE94-DB70-16E6ED0D98B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 name="TextBox 19">
            <a:extLst>
              <a:ext uri="{FF2B5EF4-FFF2-40B4-BE49-F238E27FC236}">
                <a16:creationId xmlns:a16="http://schemas.microsoft.com/office/drawing/2014/main" id="{A3EDB10E-CA2B-6190-1699-16131C589784}"/>
              </a:ext>
            </a:extLst>
          </p:cNvPr>
          <p:cNvSpPr txBox="1"/>
          <p:nvPr/>
        </p:nvSpPr>
        <p:spPr>
          <a:xfrm>
            <a:off x="396874" y="1153345"/>
            <a:ext cx="8518525" cy="830997"/>
          </a:xfrm>
          <a:prstGeom prst="rect">
            <a:avLst/>
          </a:prstGeom>
          <a:noFill/>
        </p:spPr>
        <p:txBody>
          <a:bodyPr wrap="square" rtlCol="0">
            <a:spAutoFit/>
          </a:bodyPr>
          <a:lstStyle/>
          <a:p>
            <a:r>
              <a:rPr lang="en-US" dirty="0"/>
              <a:t>For a reversible engine with two adiabatic and two isothermal reversible processes:</a:t>
            </a: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C4ACD569-7BA2-2A49-0AF7-6E3E60E331C1}"/>
                  </a:ext>
                </a:extLst>
              </p:cNvPr>
              <p:cNvSpPr txBox="1"/>
              <p:nvPr/>
            </p:nvSpPr>
            <p:spPr>
              <a:xfrm>
                <a:off x="2713875" y="2007984"/>
                <a:ext cx="4154531" cy="616259"/>
              </a:xfrm>
              <a:prstGeom prst="rect">
                <a:avLst/>
              </a:prstGeom>
              <a:noFill/>
            </p:spPr>
            <p:txBody>
              <a:bodyPr wrap="square" lIns="0" tIns="0" rIns="0" bIns="0" rtlCol="0">
                <a:spAutoFit/>
              </a:bodyPr>
              <a:lstStyle/>
              <a:p>
                <a:pPr algn="ctr"/>
                <a14:m>
                  <m:oMath xmlns:m="http://schemas.openxmlformats.org/officeDocument/2006/math">
                    <m:nary>
                      <m:naryPr>
                        <m:chr m:val="∮"/>
                        <m:limLoc m:val="undOvr"/>
                        <m:subHide m:val="on"/>
                        <m:supHide m:val="on"/>
                        <m:ctrlPr>
                          <a:rPr lang="en-US" i="1" smtClean="0">
                            <a:latin typeface="Cambria Math" panose="02040503050406030204" pitchFamily="18" charset="0"/>
                          </a:rPr>
                        </m:ctrlPr>
                      </m:naryPr>
                      <m:sub/>
                      <m:sup/>
                      <m:e>
                        <m:sSub>
                          <m:sSubPr>
                            <m:ctrlPr>
                              <a:rPr lang="en-US" i="1" smtClean="0">
                                <a:latin typeface="Cambria Math" panose="02040503050406030204" pitchFamily="18" charset="0"/>
                                <a:ea typeface="Cambria Math" panose="02040503050406030204" pitchFamily="18" charset="0"/>
                              </a:rPr>
                            </m:ctrlPr>
                          </m:sSubPr>
                          <m:e>
                            <m:d>
                              <m:dPr>
                                <m:ctrlPr>
                                  <a:rPr lang="en-US" i="1" smtClean="0">
                                    <a:latin typeface="Cambria Math" panose="02040503050406030204" pitchFamily="18" charset="0"/>
                                    <a:ea typeface="Cambria Math" panose="02040503050406030204" pitchFamily="18" charset="0"/>
                                  </a:rPr>
                                </m:ctrlPr>
                              </m:dPr>
                              <m:e>
                                <m:f>
                                  <m:fPr>
                                    <m:ctrlPr>
                                      <a:rPr lang="en-US" i="1" smtClean="0">
                                        <a:latin typeface="Cambria Math" panose="02040503050406030204" pitchFamily="18" charset="0"/>
                                        <a:ea typeface="Cambria Math" panose="02040503050406030204" pitchFamily="18" charset="0"/>
                                      </a:rPr>
                                    </m:ctrlPr>
                                  </m:fPr>
                                  <m:num>
                                    <m:r>
                                      <a:rPr lang="en-US" i="1" smtClean="0">
                                        <a:latin typeface="Cambria Math" panose="02040503050406030204" pitchFamily="18" charset="0"/>
                                        <a:ea typeface="Cambria Math" panose="02040503050406030204" pitchFamily="18" charset="0"/>
                                      </a:rPr>
                                      <m:t>𝛿</m:t>
                                    </m:r>
                                    <m:r>
                                      <a:rPr lang="en-US" b="0" i="1" smtClean="0">
                                        <a:latin typeface="Cambria Math" panose="02040503050406030204" pitchFamily="18" charset="0"/>
                                        <a:ea typeface="Cambria Math" panose="02040503050406030204" pitchFamily="18" charset="0"/>
                                      </a:rPr>
                                      <m:t>𝑄</m:t>
                                    </m:r>
                                  </m:num>
                                  <m:den>
                                    <m:r>
                                      <a:rPr lang="en-US" b="0" i="1" smtClean="0">
                                        <a:latin typeface="Cambria Math" panose="02040503050406030204" pitchFamily="18" charset="0"/>
                                      </a:rPr>
                                      <m:t>𝑇</m:t>
                                    </m:r>
                                  </m:den>
                                </m:f>
                              </m:e>
                            </m:d>
                          </m:e>
                          <m:sub>
                            <m:r>
                              <a:rPr lang="en-US" b="0" i="1" smtClean="0">
                                <a:latin typeface="Cambria Math" panose="02040503050406030204" pitchFamily="18" charset="0"/>
                              </a:rPr>
                              <m:t>𝑟𝑒𝑣</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𝑄</m:t>
                                </m:r>
                              </m:e>
                              <m:sub>
                                <m:r>
                                  <a:rPr lang="en-US" b="0" i="1" smtClean="0">
                                    <a:latin typeface="Cambria Math" panose="02040503050406030204" pitchFamily="18" charset="0"/>
                                  </a:rPr>
                                  <m:t>𝐻𝑟𝑒𝑣</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𝐻</m:t>
                                </m:r>
                              </m:sub>
                            </m:sSub>
                          </m:den>
                        </m:f>
                        <m:r>
                          <a:rPr lang="en-US" b="0" i="1" smtClean="0">
                            <a:latin typeface="Cambria Math" panose="02040503050406030204" pitchFamily="18" charset="0"/>
                          </a:rPr>
                          <m:t>−</m:t>
                        </m:r>
                        <m:f>
                          <m:fPr>
                            <m:ctrlPr>
                              <a:rPr lang="en-US" i="1">
                                <a:latin typeface="Cambria Math" panose="02040503050406030204" pitchFamily="18" charset="0"/>
                              </a:rPr>
                            </m:ctrlPr>
                          </m:fPr>
                          <m:num>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𝑄</m:t>
                                    </m:r>
                                  </m:e>
                                  <m:sub>
                                    <m:r>
                                      <a:rPr lang="en-US" i="1">
                                        <a:latin typeface="Cambria Math" panose="02040503050406030204" pitchFamily="18" charset="0"/>
                                      </a:rPr>
                                      <m:t>𝐿𝑟𝑒𝑣</m:t>
                                    </m:r>
                                  </m:sub>
                                </m:sSub>
                              </m:e>
                            </m:d>
                          </m:num>
                          <m:den>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𝐿</m:t>
                                </m:r>
                              </m:sub>
                            </m:sSub>
                          </m:den>
                        </m:f>
                      </m:e>
                    </m:nary>
                  </m:oMath>
                </a14:m>
                <a:r>
                  <a:rPr lang="en-US" dirty="0"/>
                  <a:t> = 0</a:t>
                </a:r>
              </a:p>
            </p:txBody>
          </p:sp>
        </mc:Choice>
        <mc:Fallback xmlns="">
          <p:sp>
            <p:nvSpPr>
              <p:cNvPr id="21" name="TextBox 20">
                <a:extLst>
                  <a:ext uri="{FF2B5EF4-FFF2-40B4-BE49-F238E27FC236}">
                    <a16:creationId xmlns:a16="http://schemas.microsoft.com/office/drawing/2014/main" id="{C4ACD569-7BA2-2A49-0AF7-6E3E60E331C1}"/>
                  </a:ext>
                </a:extLst>
              </p:cNvPr>
              <p:cNvSpPr txBox="1">
                <a:spLocks noRot="1" noChangeAspect="1" noMove="1" noResize="1" noEditPoints="1" noAdjustHandles="1" noChangeArrowheads="1" noChangeShapeType="1" noTextEdit="1"/>
              </p:cNvSpPr>
              <p:nvPr/>
            </p:nvSpPr>
            <p:spPr>
              <a:xfrm>
                <a:off x="2713875" y="2007984"/>
                <a:ext cx="4154531" cy="616259"/>
              </a:xfrm>
              <a:prstGeom prst="rect">
                <a:avLst/>
              </a:prstGeom>
              <a:blipFill>
                <a:blip r:embed="rId7"/>
                <a:stretch>
                  <a:fillRect r="-293" b="-594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8855AC34-8D20-3BFD-82FB-A7D7E0E21D27}"/>
                  </a:ext>
                </a:extLst>
              </p:cNvPr>
              <p:cNvSpPr txBox="1"/>
              <p:nvPr/>
            </p:nvSpPr>
            <p:spPr>
              <a:xfrm>
                <a:off x="2448268" y="4026736"/>
                <a:ext cx="4447500" cy="968727"/>
              </a:xfrm>
              <a:prstGeom prst="rect">
                <a:avLst/>
              </a:prstGeom>
              <a:noFill/>
            </p:spPr>
            <p:txBody>
              <a:bodyPr wrap="none" lIns="0" tIns="0" rIns="0" bIns="0" rtlCol="0">
                <a:spAutoFit/>
              </a:bodyPr>
              <a:lstStyle/>
              <a:p>
                <a:pPr/>
                <a14:m>
                  <m:oMathPara xmlns:m="http://schemas.openxmlformats.org/officeDocument/2006/math">
                    <m:oMath>
                      <m:nary>
                        <m:naryPr>
                          <m:chr m:val="∮"/>
                          <m:limLoc m:val="undOvr"/>
                          <m:subHide m:val="on"/>
                          <m:supHide m:val="on"/>
                          <m:ctrlPr>
                            <a:rPr lang="en-US" i="1" smtClean="0">
                              <a:solidFill>
                                <a:srgbClr val="FF0000"/>
                              </a:solidFill>
                              <a:latin typeface="Cambria Math" panose="02040503050406030204" pitchFamily="18" charset="0"/>
                            </a:rPr>
                          </m:ctrlPr>
                        </m:naryPr>
                        <m:sub/>
                        <m:sup/>
                        <m:e>
                          <m:sSub>
                            <m:sSubPr>
                              <m:ctrlPr>
                                <a:rPr lang="en-US" i="1" smtClean="0">
                                  <a:solidFill>
                                    <a:srgbClr val="FF0000"/>
                                  </a:solidFill>
                                  <a:latin typeface="Cambria Math" panose="02040503050406030204" pitchFamily="18" charset="0"/>
                                  <a:ea typeface="Cambria Math" panose="02040503050406030204" pitchFamily="18" charset="0"/>
                                </a:rPr>
                              </m:ctrlPr>
                            </m:sSubPr>
                            <m:e>
                              <m:d>
                                <m:dPr>
                                  <m:ctrlPr>
                                    <a:rPr lang="en-US" i="1" smtClean="0">
                                      <a:solidFill>
                                        <a:srgbClr val="FF0000"/>
                                      </a:solidFill>
                                      <a:latin typeface="Cambria Math" panose="02040503050406030204" pitchFamily="18" charset="0"/>
                                      <a:ea typeface="Cambria Math" panose="02040503050406030204" pitchFamily="18" charset="0"/>
                                    </a:rPr>
                                  </m:ctrlPr>
                                </m:dPr>
                                <m:e>
                                  <m:f>
                                    <m:fPr>
                                      <m:ctrlPr>
                                        <a:rPr lang="en-US" i="1" smtClean="0">
                                          <a:solidFill>
                                            <a:srgbClr val="FF0000"/>
                                          </a:solidFill>
                                          <a:latin typeface="Cambria Math" panose="02040503050406030204" pitchFamily="18" charset="0"/>
                                          <a:ea typeface="Cambria Math" panose="02040503050406030204" pitchFamily="18" charset="0"/>
                                        </a:rPr>
                                      </m:ctrlPr>
                                    </m:fPr>
                                    <m:num>
                                      <m:r>
                                        <a:rPr lang="en-US" i="1" smtClean="0">
                                          <a:solidFill>
                                            <a:srgbClr val="FF0000"/>
                                          </a:solidFill>
                                          <a:latin typeface="Cambria Math" panose="02040503050406030204" pitchFamily="18" charset="0"/>
                                          <a:ea typeface="Cambria Math" panose="02040503050406030204" pitchFamily="18" charset="0"/>
                                        </a:rPr>
                                        <m:t>𝛿</m:t>
                                      </m:r>
                                      <m:r>
                                        <a:rPr lang="en-US" b="0" i="1" smtClean="0">
                                          <a:solidFill>
                                            <a:srgbClr val="FF0000"/>
                                          </a:solidFill>
                                          <a:latin typeface="Cambria Math" panose="02040503050406030204" pitchFamily="18" charset="0"/>
                                          <a:ea typeface="Cambria Math" panose="02040503050406030204" pitchFamily="18" charset="0"/>
                                        </a:rPr>
                                        <m:t>𝑄</m:t>
                                      </m:r>
                                    </m:num>
                                    <m:den>
                                      <m:r>
                                        <a:rPr lang="en-US" b="0" i="1" smtClean="0">
                                          <a:solidFill>
                                            <a:srgbClr val="FF0000"/>
                                          </a:solidFill>
                                          <a:latin typeface="Cambria Math" panose="02040503050406030204" pitchFamily="18" charset="0"/>
                                        </a:rPr>
                                        <m:t>𝑇</m:t>
                                      </m:r>
                                    </m:den>
                                  </m:f>
                                </m:e>
                              </m:d>
                            </m:e>
                            <m:sub>
                              <m:r>
                                <a:rPr lang="en-US" b="0" i="1" smtClean="0">
                                  <a:solidFill>
                                    <a:srgbClr val="FF0000"/>
                                  </a:solidFill>
                                  <a:latin typeface="Cambria Math" panose="02040503050406030204" pitchFamily="18" charset="0"/>
                                </a:rPr>
                                <m:t>𝑖𝑟𝑟</m:t>
                              </m:r>
                            </m:sub>
                          </m:sSub>
                          <m:r>
                            <a:rPr lang="en-US" b="0" i="1" smtClean="0">
                              <a:solidFill>
                                <a:srgbClr val="FF0000"/>
                              </a:solidFill>
                              <a:latin typeface="Cambria Math" panose="02040503050406030204" pitchFamily="18" charset="0"/>
                            </a:rPr>
                            <m:t>=</m:t>
                          </m:r>
                          <m:f>
                            <m:fPr>
                              <m:ctrlPr>
                                <a:rPr lang="en-US" i="1">
                                  <a:solidFill>
                                    <a:srgbClr val="FF0000"/>
                                  </a:solidFill>
                                  <a:latin typeface="Cambria Math" panose="02040503050406030204" pitchFamily="18" charset="0"/>
                                </a:rPr>
                              </m:ctrlPr>
                            </m:fPr>
                            <m:num>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𝑄</m:t>
                                  </m:r>
                                </m:e>
                                <m:sub>
                                  <m:r>
                                    <a:rPr lang="en-US" b="0" i="1" smtClean="0">
                                      <a:solidFill>
                                        <a:srgbClr val="FF0000"/>
                                      </a:solidFill>
                                      <a:latin typeface="Cambria Math" panose="02040503050406030204" pitchFamily="18" charset="0"/>
                                    </a:rPr>
                                    <m:t>𝐻</m:t>
                                  </m:r>
                                  <m:r>
                                    <a:rPr lang="en-US" i="1">
                                      <a:solidFill>
                                        <a:srgbClr val="FF0000"/>
                                      </a:solidFill>
                                      <a:latin typeface="Cambria Math" panose="02040503050406030204" pitchFamily="18" charset="0"/>
                                    </a:rPr>
                                    <m:t>,  </m:t>
                                  </m:r>
                                  <m:r>
                                    <a:rPr lang="en-US" b="0" i="1" smtClean="0">
                                      <a:solidFill>
                                        <a:srgbClr val="FF0000"/>
                                      </a:solidFill>
                                      <a:latin typeface="Cambria Math" panose="02040503050406030204" pitchFamily="18" charset="0"/>
                                    </a:rPr>
                                    <m:t>𝑖𝑟𝑟</m:t>
                                  </m:r>
                                </m:sub>
                              </m:sSub>
                            </m:num>
                            <m:den>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𝑇</m:t>
                                  </m:r>
                                </m:e>
                                <m:sub>
                                  <m:r>
                                    <a:rPr lang="en-US" b="0" i="1" smtClean="0">
                                      <a:solidFill>
                                        <a:srgbClr val="FF0000"/>
                                      </a:solidFill>
                                      <a:latin typeface="Cambria Math" panose="02040503050406030204" pitchFamily="18" charset="0"/>
                                    </a:rPr>
                                    <m:t>𝐻</m:t>
                                  </m:r>
                                </m:sub>
                              </m:sSub>
                            </m:den>
                          </m:f>
                          <m:r>
                            <a:rPr lang="en-US" b="0" i="1" smtClean="0">
                              <a:solidFill>
                                <a:srgbClr val="FF0000"/>
                              </a:solidFill>
                              <a:latin typeface="Cambria Math" panose="02040503050406030204" pitchFamily="18" charset="0"/>
                            </a:rPr>
                            <m:t>−</m:t>
                          </m:r>
                          <m:f>
                            <m:fPr>
                              <m:ctrlPr>
                                <a:rPr lang="en-US" i="1">
                                  <a:solidFill>
                                    <a:srgbClr val="FF0000"/>
                                  </a:solidFill>
                                  <a:latin typeface="Cambria Math" panose="02040503050406030204" pitchFamily="18" charset="0"/>
                                </a:rPr>
                              </m:ctrlPr>
                            </m:fPr>
                            <m:num>
                              <m:d>
                                <m:dPr>
                                  <m:begChr m:val="|"/>
                                  <m:endChr m:val="|"/>
                                  <m:ctrlPr>
                                    <a:rPr lang="en-US" i="1">
                                      <a:solidFill>
                                        <a:srgbClr val="FF0000"/>
                                      </a:solidFill>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𝑄</m:t>
                                      </m:r>
                                    </m:e>
                                    <m:sub>
                                      <m:r>
                                        <a:rPr lang="en-US" b="0" i="1" smtClean="0">
                                          <a:solidFill>
                                            <a:srgbClr val="FF0000"/>
                                          </a:solidFill>
                                          <a:latin typeface="Cambria Math" panose="02040503050406030204" pitchFamily="18" charset="0"/>
                                        </a:rPr>
                                        <m:t>𝐿</m:t>
                                      </m:r>
                                      <m:r>
                                        <a:rPr lang="en-US" i="1">
                                          <a:solidFill>
                                            <a:srgbClr val="FF0000"/>
                                          </a:solidFill>
                                          <a:latin typeface="Cambria Math" panose="02040503050406030204" pitchFamily="18" charset="0"/>
                                        </a:rPr>
                                        <m:t>𝑖𝑟𝑟</m:t>
                                      </m:r>
                                    </m:sub>
                                  </m:sSub>
                                </m:e>
                              </m:d>
                            </m:num>
                            <m:den>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𝑇</m:t>
                                  </m:r>
                                </m:e>
                                <m:sub>
                                  <m:r>
                                    <a:rPr lang="en-US" i="1">
                                      <a:solidFill>
                                        <a:srgbClr val="FF0000"/>
                                      </a:solidFill>
                                      <a:latin typeface="Cambria Math" panose="02040503050406030204" pitchFamily="18" charset="0"/>
                                    </a:rPr>
                                    <m:t>𝐿</m:t>
                                  </m:r>
                                </m:sub>
                              </m:sSub>
                            </m:den>
                          </m:f>
                        </m:e>
                      </m:nary>
                      <m:r>
                        <a:rPr lang="en-US" b="0" i="1" smtClean="0">
                          <a:solidFill>
                            <a:srgbClr val="FF0000"/>
                          </a:solidFill>
                          <a:latin typeface="Cambria Math" panose="02040503050406030204" pitchFamily="18" charset="0"/>
                        </a:rPr>
                        <m:t>=??</m:t>
                      </m:r>
                    </m:oMath>
                  </m:oMathPara>
                </a14:m>
                <a:endParaRPr lang="en-US" dirty="0">
                  <a:solidFill>
                    <a:srgbClr val="FF0000"/>
                  </a:solidFill>
                </a:endParaRPr>
              </a:p>
            </p:txBody>
          </p:sp>
        </mc:Choice>
        <mc:Fallback xmlns="">
          <p:sp>
            <p:nvSpPr>
              <p:cNvPr id="23" name="TextBox 22">
                <a:extLst>
                  <a:ext uri="{FF2B5EF4-FFF2-40B4-BE49-F238E27FC236}">
                    <a16:creationId xmlns:a16="http://schemas.microsoft.com/office/drawing/2014/main" id="{8855AC34-8D20-3BFD-82FB-A7D7E0E21D27}"/>
                  </a:ext>
                </a:extLst>
              </p:cNvPr>
              <p:cNvSpPr txBox="1">
                <a:spLocks noRot="1" noChangeAspect="1" noMove="1" noResize="1" noEditPoints="1" noAdjustHandles="1" noChangeArrowheads="1" noChangeShapeType="1" noTextEdit="1"/>
              </p:cNvSpPr>
              <p:nvPr/>
            </p:nvSpPr>
            <p:spPr>
              <a:xfrm>
                <a:off x="2448268" y="4026736"/>
                <a:ext cx="4447500" cy="968727"/>
              </a:xfrm>
              <a:prstGeom prst="rect">
                <a:avLst/>
              </a:prstGeom>
              <a:blipFill>
                <a:blip r:embed="rId8"/>
                <a:stretch>
                  <a:fillRect/>
                </a:stretch>
              </a:blipFill>
            </p:spPr>
            <p:txBody>
              <a:bodyPr/>
              <a:lstStyle/>
              <a:p>
                <a:r>
                  <a:rPr lang="en-US">
                    <a:noFill/>
                  </a:rPr>
                  <a:t> </a:t>
                </a:r>
              </a:p>
            </p:txBody>
          </p:sp>
        </mc:Fallback>
      </mc:AlternateContent>
      <p:sp>
        <p:nvSpPr>
          <p:cNvPr id="22" name="TextBox 21">
            <a:extLst>
              <a:ext uri="{FF2B5EF4-FFF2-40B4-BE49-F238E27FC236}">
                <a16:creationId xmlns:a16="http://schemas.microsoft.com/office/drawing/2014/main" id="{F57A2EB8-73C8-D194-9175-7BFE7CB4A01F}"/>
              </a:ext>
            </a:extLst>
          </p:cNvPr>
          <p:cNvSpPr txBox="1"/>
          <p:nvPr/>
        </p:nvSpPr>
        <p:spPr>
          <a:xfrm>
            <a:off x="315912" y="3162746"/>
            <a:ext cx="7717809" cy="461665"/>
          </a:xfrm>
          <a:prstGeom prst="rect">
            <a:avLst/>
          </a:prstGeom>
          <a:noFill/>
        </p:spPr>
        <p:txBody>
          <a:bodyPr wrap="square" rtlCol="0">
            <a:spAutoFit/>
          </a:bodyPr>
          <a:lstStyle/>
          <a:p>
            <a:r>
              <a:rPr lang="en-US" dirty="0"/>
              <a:t>Estimate this cyclic integral for a similar irreversible engine :</a:t>
            </a:r>
          </a:p>
        </p:txBody>
      </p:sp>
    </p:spTree>
    <p:extLst>
      <p:ext uri="{BB962C8B-B14F-4D97-AF65-F5344CB8AC3E}">
        <p14:creationId xmlns:p14="http://schemas.microsoft.com/office/powerpoint/2010/main" val="3294049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ppt_x"/>
                                          </p:val>
                                        </p:tav>
                                        <p:tav tm="100000">
                                          <p:val>
                                            <p:strVal val="#ppt_x"/>
                                          </p:val>
                                        </p:tav>
                                      </p:tavLst>
                                    </p:anim>
                                    <p:anim calcmode="lin" valueType="num">
                                      <p:cBhvr additive="base">
                                        <p:cTn id="1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ppt_x"/>
                                          </p:val>
                                        </p:tav>
                                        <p:tav tm="100000">
                                          <p:val>
                                            <p:strVal val="#ppt_x"/>
                                          </p:val>
                                        </p:tav>
                                      </p:tavLst>
                                    </p:anim>
                                    <p:anim calcmode="lin" valueType="num">
                                      <p:cBhvr additive="base">
                                        <p:cTn id="2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3" grpId="0"/>
      <p:bldP spid="2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C5D5E-5C08-75F1-6FE2-86E40A2D11C5}"/>
            </a:ext>
          </a:extLst>
        </p:cNvPr>
        <p:cNvGrpSpPr/>
        <p:nvPr/>
      </p:nvGrpSpPr>
      <p:grpSpPr>
        <a:xfrm>
          <a:off x="0" y="0"/>
          <a:ext cx="0" cy="0"/>
          <a:chOff x="0" y="0"/>
          <a:chExt cx="0" cy="0"/>
        </a:xfrm>
      </p:grpSpPr>
      <p:sp>
        <p:nvSpPr>
          <p:cNvPr id="4127" name="Title 1">
            <a:extLst>
              <a:ext uri="{FF2B5EF4-FFF2-40B4-BE49-F238E27FC236}">
                <a16:creationId xmlns:a16="http://schemas.microsoft.com/office/drawing/2014/main" id="{007F753C-2B4C-0CB7-5F12-78F5045BD12D}"/>
              </a:ext>
            </a:extLst>
          </p:cNvPr>
          <p:cNvSpPr>
            <a:spLocks noGrp="1"/>
          </p:cNvSpPr>
          <p:nvPr>
            <p:ph type="title"/>
          </p:nvPr>
        </p:nvSpPr>
        <p:spPr>
          <a:xfrm>
            <a:off x="629321" y="306434"/>
            <a:ext cx="6480175" cy="726904"/>
          </a:xfrm>
        </p:spPr>
        <p:txBody>
          <a:bodyPr/>
          <a:lstStyle/>
          <a:p>
            <a:r>
              <a:rPr lang="en-US" altLang="en-US" sz="2800" dirty="0"/>
              <a:t>Cyclic Analysis of Reversible Engines</a:t>
            </a:r>
          </a:p>
        </p:txBody>
      </p:sp>
      <mc:AlternateContent xmlns:mc="http://schemas.openxmlformats.org/markup-compatibility/2006" xmlns:p14="http://schemas.microsoft.com/office/powerpoint/2010/main">
        <mc:Choice Requires="p14">
          <p:contentPart p14:bwMode="auto" r:id="rId2">
            <p14:nvContentPartPr>
              <p14:cNvPr id="4120" name="Ink 25">
                <a:extLst>
                  <a:ext uri="{FF2B5EF4-FFF2-40B4-BE49-F238E27FC236}">
                    <a16:creationId xmlns:a16="http://schemas.microsoft.com/office/drawing/2014/main" id="{ED036567-5C17-E1B2-8DDB-64B21FFD7A86}"/>
                  </a:ext>
                </a:extLst>
              </p14:cNvPr>
              <p14:cNvContentPartPr>
                <a14:cpLocks xmlns:a14="http://schemas.microsoft.com/office/drawing/2010/main" noRot="1" noChangeAspect="1" noEditPoints="1" noChangeArrowheads="1" noChangeShapeType="1"/>
              </p14:cNvContentPartPr>
              <p14:nvPr/>
            </p14:nvContentPartPr>
            <p14:xfrm>
              <a:off x="7704138" y="6572250"/>
              <a:ext cx="785812" cy="193675"/>
            </p14:xfrm>
          </p:contentPart>
        </mc:Choice>
        <mc:Fallback xmlns="">
          <p:pic>
            <p:nvPicPr>
              <p:cNvPr id="4120" name="Ink 25">
                <a:extLst>
                  <a:ext uri="{FF2B5EF4-FFF2-40B4-BE49-F238E27FC236}">
                    <a16:creationId xmlns:a16="http://schemas.microsoft.com/office/drawing/2014/main" id="{97941538-CF42-6A41-27D6-D1A20E6434A7}"/>
                  </a:ext>
                </a:extLst>
              </p:cNvPr>
              <p:cNvPicPr>
                <a:picLocks noRot="1" noChangeAspect="1" noEditPoints="1" noChangeArrowheads="1" noChangeShapeType="1"/>
              </p:cNvPicPr>
              <p:nvPr/>
            </p:nvPicPr>
            <p:blipFill>
              <a:blip r:embed="rId3"/>
              <a:stretch>
                <a:fillRect/>
              </a:stretch>
            </p:blipFill>
            <p:spPr>
              <a:xfrm>
                <a:off x="7694766" y="6562890"/>
                <a:ext cx="804556" cy="212395"/>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125" name="Ink 30">
                <a:extLst>
                  <a:ext uri="{FF2B5EF4-FFF2-40B4-BE49-F238E27FC236}">
                    <a16:creationId xmlns:a16="http://schemas.microsoft.com/office/drawing/2014/main" id="{422DB511-0BC2-D5EC-9A5B-56634ADF5900}"/>
                  </a:ext>
                </a:extLst>
              </p14:cNvPr>
              <p14:cNvContentPartPr>
                <a14:cpLocks xmlns:a14="http://schemas.microsoft.com/office/drawing/2010/main" noRot="1" noChangeAspect="1" noEditPoints="1" noChangeArrowheads="1" noChangeShapeType="1"/>
              </p14:cNvContentPartPr>
              <p14:nvPr/>
            </p14:nvContentPartPr>
            <p14:xfrm>
              <a:off x="8836025" y="6567488"/>
              <a:ext cx="160338" cy="134937"/>
            </p14:xfrm>
          </p:contentPart>
        </mc:Choice>
        <mc:Fallback xmlns="">
          <p:pic>
            <p:nvPicPr>
              <p:cNvPr id="4125" name="Ink 30">
                <a:extLst>
                  <a:ext uri="{FF2B5EF4-FFF2-40B4-BE49-F238E27FC236}">
                    <a16:creationId xmlns:a16="http://schemas.microsoft.com/office/drawing/2014/main" id="{23F7A025-5086-1357-99BB-6A581C020165}"/>
                  </a:ext>
                </a:extLst>
              </p:cNvPr>
              <p:cNvPicPr>
                <a:picLocks noRot="1" noChangeAspect="1" noEditPoints="1" noChangeArrowheads="1" noChangeShapeType="1"/>
              </p:cNvPicPr>
              <p:nvPr/>
            </p:nvPicPr>
            <p:blipFill>
              <a:blip r:embed="rId5"/>
              <a:stretch>
                <a:fillRect/>
              </a:stretch>
            </p:blipFill>
            <p:spPr>
              <a:xfrm>
                <a:off x="8826720" y="6558107"/>
                <a:ext cx="178949" cy="153698"/>
              </a:xfrm>
              <a:prstGeom prst="rect">
                <a:avLst/>
              </a:prstGeom>
            </p:spPr>
          </p:pic>
        </mc:Fallback>
      </mc:AlternateContent>
      <p:grpSp>
        <p:nvGrpSpPr>
          <p:cNvPr id="2" name="Group 38">
            <a:extLst>
              <a:ext uri="{FF2B5EF4-FFF2-40B4-BE49-F238E27FC236}">
                <a16:creationId xmlns:a16="http://schemas.microsoft.com/office/drawing/2014/main" id="{55482759-3F7B-F4C3-51E0-38EFE3E3A5DF}"/>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8930231B-239B-9936-C83D-89FA5AFBDC55}"/>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A60785FD-CFA5-53CF-5FBD-D9352A1FA58B}"/>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755A1DD6-B27E-3C3F-E4C5-A9F221404372}"/>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C9C0C053-2CCF-A156-181A-8B71BFD5633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F2AB0E57-6629-E715-051E-F417C17A58F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DEB9A9D6-A557-B364-1C44-5AABDF4FF822}"/>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3F3B3A92-38B9-9DA4-2F33-5A4EB23BDE7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E31D5C6D-CB53-AE32-C584-18D1FE08091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39378BA4-9D3B-CD74-EACB-2E667260D4C6}"/>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B8E532C6-C06D-BD4D-94F9-AA26D2E82C3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2FC3A3D6-1A33-07FB-BFD4-55BDB5ADB65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2D9C6D89-0C2D-29B0-DF63-259A625D9848}"/>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F2290EE6-999A-6465-AEED-864FA17F8D7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6539E9E4-A147-4626-15E8-1A3A65F5FCC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8F207854-E4FF-06C6-F7FC-6FB58BAD56FA}"/>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7F15A8F8-F440-6916-BFBB-92CB15CE3CB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 name="TextBox 19">
            <a:extLst>
              <a:ext uri="{FF2B5EF4-FFF2-40B4-BE49-F238E27FC236}">
                <a16:creationId xmlns:a16="http://schemas.microsoft.com/office/drawing/2014/main" id="{20C69459-0480-1FEA-2B07-53F92E643496}"/>
              </a:ext>
            </a:extLst>
          </p:cNvPr>
          <p:cNvSpPr txBox="1"/>
          <p:nvPr/>
        </p:nvSpPr>
        <p:spPr>
          <a:xfrm>
            <a:off x="396874" y="1153345"/>
            <a:ext cx="8518525" cy="830997"/>
          </a:xfrm>
          <a:prstGeom prst="rect">
            <a:avLst/>
          </a:prstGeom>
          <a:noFill/>
        </p:spPr>
        <p:txBody>
          <a:bodyPr wrap="square" rtlCol="0">
            <a:spAutoFit/>
          </a:bodyPr>
          <a:lstStyle/>
          <a:p>
            <a:r>
              <a:rPr lang="en-US" dirty="0"/>
              <a:t>For a reversible engine with two adiabatic and two isothermal reversible processes:</a:t>
            </a: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DBC1D1EC-A1BA-1F05-BB05-168664EF8140}"/>
                  </a:ext>
                </a:extLst>
              </p:cNvPr>
              <p:cNvSpPr txBox="1"/>
              <p:nvPr/>
            </p:nvSpPr>
            <p:spPr>
              <a:xfrm>
                <a:off x="3869408" y="1803495"/>
                <a:ext cx="4154531" cy="616259"/>
              </a:xfrm>
              <a:prstGeom prst="rect">
                <a:avLst/>
              </a:prstGeom>
              <a:noFill/>
            </p:spPr>
            <p:txBody>
              <a:bodyPr wrap="square" lIns="0" tIns="0" rIns="0" bIns="0" rtlCol="0">
                <a:spAutoFit/>
              </a:bodyPr>
              <a:lstStyle/>
              <a:p>
                <a:pPr algn="ctr"/>
                <a14:m>
                  <m:oMath xmlns:m="http://schemas.openxmlformats.org/officeDocument/2006/math">
                    <m:nary>
                      <m:naryPr>
                        <m:chr m:val="∮"/>
                        <m:limLoc m:val="undOvr"/>
                        <m:subHide m:val="on"/>
                        <m:supHide m:val="on"/>
                        <m:ctrlPr>
                          <a:rPr lang="en-US" i="1" smtClean="0">
                            <a:latin typeface="Cambria Math" panose="02040503050406030204" pitchFamily="18" charset="0"/>
                          </a:rPr>
                        </m:ctrlPr>
                      </m:naryPr>
                      <m:sub/>
                      <m:sup/>
                      <m:e>
                        <m:sSub>
                          <m:sSubPr>
                            <m:ctrlPr>
                              <a:rPr lang="en-US" i="1" smtClean="0">
                                <a:latin typeface="Cambria Math" panose="02040503050406030204" pitchFamily="18" charset="0"/>
                                <a:ea typeface="Cambria Math" panose="02040503050406030204" pitchFamily="18" charset="0"/>
                              </a:rPr>
                            </m:ctrlPr>
                          </m:sSubPr>
                          <m:e>
                            <m:d>
                              <m:dPr>
                                <m:ctrlPr>
                                  <a:rPr lang="en-US" i="1" smtClean="0">
                                    <a:latin typeface="Cambria Math" panose="02040503050406030204" pitchFamily="18" charset="0"/>
                                    <a:ea typeface="Cambria Math" panose="02040503050406030204" pitchFamily="18" charset="0"/>
                                  </a:rPr>
                                </m:ctrlPr>
                              </m:dPr>
                              <m:e>
                                <m:f>
                                  <m:fPr>
                                    <m:ctrlPr>
                                      <a:rPr lang="en-US" i="1" smtClean="0">
                                        <a:latin typeface="Cambria Math" panose="02040503050406030204" pitchFamily="18" charset="0"/>
                                        <a:ea typeface="Cambria Math" panose="02040503050406030204" pitchFamily="18" charset="0"/>
                                      </a:rPr>
                                    </m:ctrlPr>
                                  </m:fPr>
                                  <m:num>
                                    <m:r>
                                      <a:rPr lang="en-US" i="1" smtClean="0">
                                        <a:latin typeface="Cambria Math" panose="02040503050406030204" pitchFamily="18" charset="0"/>
                                        <a:ea typeface="Cambria Math" panose="02040503050406030204" pitchFamily="18" charset="0"/>
                                      </a:rPr>
                                      <m:t>𝛿</m:t>
                                    </m:r>
                                    <m:r>
                                      <a:rPr lang="en-US" b="0" i="1" smtClean="0">
                                        <a:latin typeface="Cambria Math" panose="02040503050406030204" pitchFamily="18" charset="0"/>
                                        <a:ea typeface="Cambria Math" panose="02040503050406030204" pitchFamily="18" charset="0"/>
                                      </a:rPr>
                                      <m:t>𝑄</m:t>
                                    </m:r>
                                  </m:num>
                                  <m:den>
                                    <m:r>
                                      <a:rPr lang="en-US" b="0" i="1" smtClean="0">
                                        <a:latin typeface="Cambria Math" panose="02040503050406030204" pitchFamily="18" charset="0"/>
                                      </a:rPr>
                                      <m:t>𝑇</m:t>
                                    </m:r>
                                  </m:den>
                                </m:f>
                              </m:e>
                            </m:d>
                          </m:e>
                          <m:sub>
                            <m:r>
                              <a:rPr lang="en-US" b="0" i="1" smtClean="0">
                                <a:latin typeface="Cambria Math" panose="02040503050406030204" pitchFamily="18" charset="0"/>
                              </a:rPr>
                              <m:t>𝑟𝑒𝑣</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𝑄</m:t>
                                </m:r>
                              </m:e>
                              <m:sub>
                                <m:r>
                                  <a:rPr lang="en-US" b="0" i="1" smtClean="0">
                                    <a:latin typeface="Cambria Math" panose="02040503050406030204" pitchFamily="18" charset="0"/>
                                  </a:rPr>
                                  <m:t>𝐻𝑟𝑒𝑣</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𝐻</m:t>
                                </m:r>
                              </m:sub>
                            </m:sSub>
                          </m:den>
                        </m:f>
                        <m:r>
                          <a:rPr lang="en-US" b="0" i="1" smtClean="0">
                            <a:latin typeface="Cambria Math" panose="02040503050406030204" pitchFamily="18" charset="0"/>
                          </a:rPr>
                          <m:t>−</m:t>
                        </m:r>
                        <m:f>
                          <m:fPr>
                            <m:ctrlPr>
                              <a:rPr lang="en-US" i="1">
                                <a:latin typeface="Cambria Math" panose="02040503050406030204" pitchFamily="18" charset="0"/>
                              </a:rPr>
                            </m:ctrlPr>
                          </m:fPr>
                          <m:num>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𝑄</m:t>
                                    </m:r>
                                  </m:e>
                                  <m:sub>
                                    <m:r>
                                      <a:rPr lang="en-US" i="1">
                                        <a:latin typeface="Cambria Math" panose="02040503050406030204" pitchFamily="18" charset="0"/>
                                      </a:rPr>
                                      <m:t>𝐿𝑟𝑒𝑣</m:t>
                                    </m:r>
                                  </m:sub>
                                </m:sSub>
                              </m:e>
                            </m:d>
                          </m:num>
                          <m:den>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𝐿</m:t>
                                </m:r>
                              </m:sub>
                            </m:sSub>
                          </m:den>
                        </m:f>
                      </m:e>
                    </m:nary>
                  </m:oMath>
                </a14:m>
                <a:r>
                  <a:rPr lang="en-US" dirty="0"/>
                  <a:t> = 0</a:t>
                </a:r>
              </a:p>
            </p:txBody>
          </p:sp>
        </mc:Choice>
        <mc:Fallback xmlns="">
          <p:sp>
            <p:nvSpPr>
              <p:cNvPr id="21" name="TextBox 20">
                <a:extLst>
                  <a:ext uri="{FF2B5EF4-FFF2-40B4-BE49-F238E27FC236}">
                    <a16:creationId xmlns:a16="http://schemas.microsoft.com/office/drawing/2014/main" id="{DBC1D1EC-A1BA-1F05-BB05-168664EF8140}"/>
                  </a:ext>
                </a:extLst>
              </p:cNvPr>
              <p:cNvSpPr txBox="1">
                <a:spLocks noRot="1" noChangeAspect="1" noMove="1" noResize="1" noEditPoints="1" noAdjustHandles="1" noChangeArrowheads="1" noChangeShapeType="1" noTextEdit="1"/>
              </p:cNvSpPr>
              <p:nvPr/>
            </p:nvSpPr>
            <p:spPr>
              <a:xfrm>
                <a:off x="3869408" y="1803495"/>
                <a:ext cx="4154531" cy="616259"/>
              </a:xfrm>
              <a:prstGeom prst="rect">
                <a:avLst/>
              </a:prstGeom>
              <a:blipFill>
                <a:blip r:embed="rId7"/>
                <a:stretch>
                  <a:fillRect r="-294" b="-495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222DBA69-5585-354C-C798-951D073D7A46}"/>
                  </a:ext>
                </a:extLst>
              </p:cNvPr>
              <p:cNvSpPr txBox="1"/>
              <p:nvPr/>
            </p:nvSpPr>
            <p:spPr>
              <a:xfrm>
                <a:off x="3924855" y="2995318"/>
                <a:ext cx="4590852" cy="878510"/>
              </a:xfrm>
              <a:prstGeom prst="rect">
                <a:avLst/>
              </a:prstGeom>
              <a:noFill/>
            </p:spPr>
            <p:txBody>
              <a:bodyPr wrap="square">
                <a:spAutoFit/>
              </a:bodyPr>
              <a:lstStyle/>
              <a:p>
                <a:pPr/>
                <a14:m>
                  <m:oMathPara xmlns:m="http://schemas.openxmlformats.org/officeDocument/2006/math">
                    <m:oMath>
                      <m:f>
                        <m:fPr>
                          <m:ctrlPr>
                            <a:rPr lang="en-US" i="1">
                              <a:latin typeface="Cambria Math" panose="02040503050406030204" pitchFamily="18" charset="0"/>
                            </a:rPr>
                          </m:ctrlPr>
                        </m:fPr>
                        <m:num>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𝑄</m:t>
                                  </m:r>
                                </m:e>
                                <m:sub>
                                  <m:r>
                                    <a:rPr lang="en-US" i="1">
                                      <a:latin typeface="Cambria Math" panose="02040503050406030204" pitchFamily="18" charset="0"/>
                                    </a:rPr>
                                    <m:t>𝐿𝑟𝑒𝑣</m:t>
                                  </m:r>
                                </m:sub>
                              </m:sSub>
                            </m:e>
                          </m:d>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𝑊</m:t>
                              </m:r>
                            </m:e>
                            <m:sub>
                              <m:r>
                                <a:rPr lang="en-US" sz="2400" b="0" i="1" smtClean="0">
                                  <a:latin typeface="Cambria Math" panose="02040503050406030204" pitchFamily="18" charset="0"/>
                                </a:rPr>
                                <m:t>𝑛𝑒𝑡</m:t>
                              </m:r>
                            </m:sub>
                          </m:sSub>
                        </m:num>
                        <m:den>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𝑇</m:t>
                              </m:r>
                            </m:e>
                            <m:sub>
                              <m:r>
                                <a:rPr lang="en-US" sz="2400" b="0" i="1" smtClean="0">
                                  <a:latin typeface="Cambria Math" panose="02040503050406030204" pitchFamily="18" charset="0"/>
                                </a:rPr>
                                <m:t>𝐻</m:t>
                              </m:r>
                            </m:sub>
                          </m:sSub>
                        </m:den>
                      </m:f>
                      <m:r>
                        <a:rPr lang="en-US" sz="2400" b="0" i="1" smtClean="0">
                          <a:latin typeface="Cambria Math" panose="02040503050406030204" pitchFamily="18" charset="0"/>
                        </a:rPr>
                        <m:t>−</m:t>
                      </m:r>
                      <m:f>
                        <m:fPr>
                          <m:ctrlPr>
                            <a:rPr lang="en-US" i="1">
                              <a:latin typeface="Cambria Math" panose="02040503050406030204" pitchFamily="18" charset="0"/>
                            </a:rPr>
                          </m:ctrlPr>
                        </m:fPr>
                        <m:num>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𝑄</m:t>
                                  </m:r>
                                </m:e>
                                <m:sub>
                                  <m:r>
                                    <a:rPr lang="en-US" i="1">
                                      <a:latin typeface="Cambria Math" panose="02040503050406030204" pitchFamily="18" charset="0"/>
                                    </a:rPr>
                                    <m:t>𝐿𝑟𝑒𝑣</m:t>
                                  </m:r>
                                </m:sub>
                              </m:sSub>
                            </m:e>
                          </m:d>
                        </m:num>
                        <m:den>
                          <m:sSub>
                            <m:sSubPr>
                              <m:ctrlPr>
                                <a:rPr lang="en-US" sz="2400" i="1">
                                  <a:latin typeface="Cambria Math" panose="02040503050406030204" pitchFamily="18" charset="0"/>
                                </a:rPr>
                              </m:ctrlPr>
                            </m:sSubPr>
                            <m:e>
                              <m:r>
                                <a:rPr lang="en-US" sz="2400" i="1">
                                  <a:latin typeface="Cambria Math" panose="02040503050406030204" pitchFamily="18" charset="0"/>
                                </a:rPr>
                                <m:t>𝑇</m:t>
                              </m:r>
                            </m:e>
                            <m:sub>
                              <m:r>
                                <a:rPr lang="en-US" sz="2400" i="1">
                                  <a:latin typeface="Cambria Math" panose="02040503050406030204" pitchFamily="18" charset="0"/>
                                </a:rPr>
                                <m:t>𝐿</m:t>
                              </m:r>
                            </m:sub>
                          </m:sSub>
                        </m:den>
                      </m:f>
                      <m:r>
                        <a:rPr lang="en-US" sz="2400" b="0" i="1" smtClean="0">
                          <a:latin typeface="Cambria Math" panose="02040503050406030204" pitchFamily="18" charset="0"/>
                        </a:rPr>
                        <m:t>=0</m:t>
                      </m:r>
                    </m:oMath>
                  </m:oMathPara>
                </a14:m>
                <a:endParaRPr lang="en-US" dirty="0"/>
              </a:p>
            </p:txBody>
          </p:sp>
        </mc:Choice>
        <mc:Fallback xmlns="">
          <p:sp>
            <p:nvSpPr>
              <p:cNvPr id="25" name="TextBox 24">
                <a:extLst>
                  <a:ext uri="{FF2B5EF4-FFF2-40B4-BE49-F238E27FC236}">
                    <a16:creationId xmlns:a16="http://schemas.microsoft.com/office/drawing/2014/main" id="{222DBA69-5585-354C-C798-951D073D7A46}"/>
                  </a:ext>
                </a:extLst>
              </p:cNvPr>
              <p:cNvSpPr txBox="1">
                <a:spLocks noRot="1" noChangeAspect="1" noMove="1" noResize="1" noEditPoints="1" noAdjustHandles="1" noChangeArrowheads="1" noChangeShapeType="1" noTextEdit="1"/>
              </p:cNvSpPr>
              <p:nvPr/>
            </p:nvSpPr>
            <p:spPr>
              <a:xfrm>
                <a:off x="3924855" y="2995318"/>
                <a:ext cx="4590852" cy="878510"/>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17DA7C3C-741C-01BA-2D65-E0ECC0136E43}"/>
                  </a:ext>
                </a:extLst>
              </p:cNvPr>
              <p:cNvSpPr txBox="1"/>
              <p:nvPr/>
            </p:nvSpPr>
            <p:spPr>
              <a:xfrm>
                <a:off x="4090584" y="4482025"/>
                <a:ext cx="4590852" cy="878510"/>
              </a:xfrm>
              <a:prstGeom prst="rect">
                <a:avLst/>
              </a:prstGeom>
              <a:noFill/>
            </p:spPr>
            <p:txBody>
              <a:bodyPr wrap="square">
                <a:spAutoFit/>
              </a:bodyPr>
              <a:lstStyle/>
              <a:p>
                <a:pPr/>
                <a14:m>
                  <m:oMathPara xmlns:m="http://schemas.openxmlformats.org/officeDocument/2006/math">
                    <m:oMath>
                      <m:f>
                        <m:fPr>
                          <m:ctrlPr>
                            <a:rPr lang="en-US" sz="2400" b="0" i="1" smtClean="0">
                              <a:latin typeface="Cambria Math" panose="02040503050406030204" pitchFamily="18" charset="0"/>
                            </a:rPr>
                          </m:ctrlPr>
                        </m:fPr>
                        <m:num>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𝑊</m:t>
                              </m:r>
                            </m:e>
                            <m:sub>
                              <m:r>
                                <a:rPr lang="en-US" sz="2400" b="0" i="1" smtClean="0">
                                  <a:latin typeface="Cambria Math" panose="02040503050406030204" pitchFamily="18" charset="0"/>
                                </a:rPr>
                                <m:t>𝑛𝑒𝑡</m:t>
                              </m:r>
                            </m:sub>
                          </m:sSub>
                        </m:num>
                        <m:den>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𝑇</m:t>
                              </m:r>
                            </m:e>
                            <m:sub>
                              <m:r>
                                <a:rPr lang="en-US" sz="2400" b="0" i="1" smtClean="0">
                                  <a:latin typeface="Cambria Math" panose="02040503050406030204" pitchFamily="18" charset="0"/>
                                </a:rPr>
                                <m:t>𝐻</m:t>
                              </m:r>
                            </m:sub>
                          </m:sSub>
                        </m:den>
                      </m:f>
                      <m:r>
                        <a:rPr lang="en-US" sz="2400" b="0" i="1" smtClean="0">
                          <a:latin typeface="Cambria Math" panose="02040503050406030204" pitchFamily="18" charset="0"/>
                        </a:rPr>
                        <m:t>=</m:t>
                      </m:r>
                      <m:f>
                        <m:fPr>
                          <m:ctrlPr>
                            <a:rPr lang="en-US" i="1">
                              <a:latin typeface="Cambria Math" panose="02040503050406030204" pitchFamily="18" charset="0"/>
                            </a:rPr>
                          </m:ctrlPr>
                        </m:fPr>
                        <m:num>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𝑄</m:t>
                                  </m:r>
                                </m:e>
                                <m:sub>
                                  <m:r>
                                    <a:rPr lang="en-US" i="1">
                                      <a:latin typeface="Cambria Math" panose="02040503050406030204" pitchFamily="18" charset="0"/>
                                    </a:rPr>
                                    <m:t>𝐿𝑟𝑒𝑣</m:t>
                                  </m:r>
                                </m:sub>
                              </m:sSub>
                            </m:e>
                          </m:d>
                        </m:num>
                        <m:den>
                          <m:sSub>
                            <m:sSubPr>
                              <m:ctrlPr>
                                <a:rPr lang="en-US" sz="2400" i="1">
                                  <a:latin typeface="Cambria Math" panose="02040503050406030204" pitchFamily="18" charset="0"/>
                                </a:rPr>
                              </m:ctrlPr>
                            </m:sSubPr>
                            <m:e>
                              <m:r>
                                <a:rPr lang="en-US" sz="2400" i="1">
                                  <a:latin typeface="Cambria Math" panose="02040503050406030204" pitchFamily="18" charset="0"/>
                                </a:rPr>
                                <m:t>𝑇</m:t>
                              </m:r>
                            </m:e>
                            <m:sub>
                              <m:r>
                                <a:rPr lang="en-US" sz="2400" i="1">
                                  <a:latin typeface="Cambria Math" panose="02040503050406030204" pitchFamily="18" charset="0"/>
                                </a:rPr>
                                <m:t>𝐿</m:t>
                              </m:r>
                            </m:sub>
                          </m:sSub>
                        </m:den>
                      </m:f>
                      <m:r>
                        <a:rPr lang="en-US" sz="2400" b="0" i="1" smtClean="0">
                          <a:latin typeface="Cambria Math" panose="02040503050406030204" pitchFamily="18" charset="0"/>
                        </a:rPr>
                        <m:t>−</m:t>
                      </m:r>
                      <m:f>
                        <m:fPr>
                          <m:ctrlPr>
                            <a:rPr lang="en-US" i="1">
                              <a:latin typeface="Cambria Math" panose="02040503050406030204" pitchFamily="18" charset="0"/>
                            </a:rPr>
                          </m:ctrlPr>
                        </m:fPr>
                        <m:num>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𝑄</m:t>
                                  </m:r>
                                </m:e>
                                <m:sub>
                                  <m:r>
                                    <a:rPr lang="en-US" i="1">
                                      <a:latin typeface="Cambria Math" panose="02040503050406030204" pitchFamily="18" charset="0"/>
                                    </a:rPr>
                                    <m:t>𝐿𝑟𝑒𝑣</m:t>
                                  </m:r>
                                </m:sub>
                              </m:sSub>
                            </m:e>
                          </m:d>
                        </m:num>
                        <m:den>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b="0" i="1" smtClean="0">
                                  <a:latin typeface="Cambria Math" panose="02040503050406030204" pitchFamily="18" charset="0"/>
                                </a:rPr>
                                <m:t>𝐻</m:t>
                              </m:r>
                            </m:sub>
                          </m:sSub>
                        </m:den>
                      </m:f>
                    </m:oMath>
                  </m:oMathPara>
                </a14:m>
                <a:endParaRPr lang="en-US" dirty="0"/>
              </a:p>
            </p:txBody>
          </p:sp>
        </mc:Choice>
        <mc:Fallback xmlns="">
          <p:sp>
            <p:nvSpPr>
              <p:cNvPr id="27" name="TextBox 26">
                <a:extLst>
                  <a:ext uri="{FF2B5EF4-FFF2-40B4-BE49-F238E27FC236}">
                    <a16:creationId xmlns:a16="http://schemas.microsoft.com/office/drawing/2014/main" id="{17DA7C3C-741C-01BA-2D65-E0ECC0136E43}"/>
                  </a:ext>
                </a:extLst>
              </p:cNvPr>
              <p:cNvSpPr txBox="1">
                <a:spLocks noRot="1" noChangeAspect="1" noMove="1" noResize="1" noEditPoints="1" noAdjustHandles="1" noChangeArrowheads="1" noChangeShapeType="1" noTextEdit="1"/>
              </p:cNvSpPr>
              <p:nvPr/>
            </p:nvSpPr>
            <p:spPr>
              <a:xfrm>
                <a:off x="4090584" y="4482025"/>
                <a:ext cx="4590852" cy="878510"/>
              </a:xfrm>
              <a:prstGeom prst="rect">
                <a:avLst/>
              </a:prstGeom>
              <a:blipFill>
                <a:blip r:embed="rId9"/>
                <a:stretch>
                  <a:fillRect/>
                </a:stretch>
              </a:blipFill>
            </p:spPr>
            <p:txBody>
              <a:bodyPr/>
              <a:lstStyle/>
              <a:p>
                <a:r>
                  <a:rPr lang="en-US">
                    <a:noFill/>
                  </a:rPr>
                  <a:t> </a:t>
                </a:r>
              </a:p>
            </p:txBody>
          </p:sp>
        </mc:Fallback>
      </mc:AlternateContent>
      <p:pic>
        <p:nvPicPr>
          <p:cNvPr id="19" name="Picture 18">
            <a:extLst>
              <a:ext uri="{FF2B5EF4-FFF2-40B4-BE49-F238E27FC236}">
                <a16:creationId xmlns:a16="http://schemas.microsoft.com/office/drawing/2014/main" id="{1237EF9A-3877-D716-4D68-7462EF3F12CD}"/>
              </a:ext>
            </a:extLst>
          </p:cNvPr>
          <p:cNvPicPr>
            <a:picLocks noChangeAspect="1"/>
          </p:cNvPicPr>
          <p:nvPr/>
        </p:nvPicPr>
        <p:blipFill>
          <a:blip r:embed="rId10"/>
          <a:stretch>
            <a:fillRect/>
          </a:stretch>
        </p:blipFill>
        <p:spPr>
          <a:xfrm>
            <a:off x="300836" y="1935623"/>
            <a:ext cx="2457156" cy="2462171"/>
          </a:xfrm>
          <a:prstGeom prst="rect">
            <a:avLst/>
          </a:prstGeom>
        </p:spPr>
      </p:pic>
      <p:sp>
        <p:nvSpPr>
          <p:cNvPr id="28" name="TextBox 27">
            <a:extLst>
              <a:ext uri="{FF2B5EF4-FFF2-40B4-BE49-F238E27FC236}">
                <a16:creationId xmlns:a16="http://schemas.microsoft.com/office/drawing/2014/main" id="{E1387D3B-1FB9-97FE-3571-5B9A30F65AB0}"/>
              </a:ext>
            </a:extLst>
          </p:cNvPr>
          <p:cNvSpPr txBox="1"/>
          <p:nvPr/>
        </p:nvSpPr>
        <p:spPr>
          <a:xfrm>
            <a:off x="990600" y="5473822"/>
            <a:ext cx="6713538" cy="830997"/>
          </a:xfrm>
          <a:prstGeom prst="rect">
            <a:avLst/>
          </a:prstGeom>
          <a:noFill/>
        </p:spPr>
        <p:txBody>
          <a:bodyPr wrap="square">
            <a:spAutoFit/>
          </a:bodyPr>
          <a:lstStyle/>
          <a:p>
            <a:pPr algn="ctr"/>
            <a:r>
              <a:rPr lang="en-US" altLang="en-US" b="1" i="1" dirty="0">
                <a:solidFill>
                  <a:srgbClr val="3366FF"/>
                </a:solidFill>
              </a:rPr>
              <a:t>Reversible and irreversible are designed for same value of </a:t>
            </a:r>
            <a:r>
              <a:rPr lang="en-US" altLang="en-US" sz="2400" b="1" i="1" dirty="0">
                <a:solidFill>
                  <a:srgbClr val="3366FF"/>
                </a:solidFill>
              </a:rPr>
              <a:t> </a:t>
            </a:r>
            <a:r>
              <a:rPr lang="en-US" altLang="en-US" sz="2400" b="1" i="1" dirty="0" err="1">
                <a:solidFill>
                  <a:srgbClr val="3366FF"/>
                </a:solidFill>
              </a:rPr>
              <a:t>W</a:t>
            </a:r>
            <a:r>
              <a:rPr lang="en-US" altLang="en-US" sz="2400" b="1" i="1" baseline="-25000" dirty="0" err="1">
                <a:solidFill>
                  <a:srgbClr val="3366FF"/>
                </a:solidFill>
              </a:rPr>
              <a:t>net</a:t>
            </a:r>
            <a:endParaRPr lang="en-US" b="1" i="1" dirty="0">
              <a:solidFill>
                <a:srgbClr val="3366FF"/>
              </a:solidFill>
            </a:endParaRPr>
          </a:p>
        </p:txBody>
      </p:sp>
    </p:spTree>
    <p:extLst>
      <p:ext uri="{BB962C8B-B14F-4D97-AF65-F5344CB8AC3E}">
        <p14:creationId xmlns:p14="http://schemas.microsoft.com/office/powerpoint/2010/main" val="3678424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500" fill="hold"/>
                                        <p:tgtEl>
                                          <p:spTgt spid="27"/>
                                        </p:tgtEl>
                                        <p:attrNameLst>
                                          <p:attrName>ppt_x</p:attrName>
                                        </p:attrNameLst>
                                      </p:cBhvr>
                                      <p:tavLst>
                                        <p:tav tm="0">
                                          <p:val>
                                            <p:strVal val="#ppt_x"/>
                                          </p:val>
                                        </p:tav>
                                        <p:tav tm="100000">
                                          <p:val>
                                            <p:strVal val="#ppt_x"/>
                                          </p:val>
                                        </p:tav>
                                      </p:tavLst>
                                    </p:anim>
                                    <p:anim calcmode="lin" valueType="num">
                                      <p:cBhvr additive="base">
                                        <p:cTn id="14"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1000"/>
                                        <p:tgtEl>
                                          <p:spTgt spid="28"/>
                                        </p:tgtEl>
                                      </p:cBhvr>
                                    </p:animEffect>
                                    <p:anim calcmode="lin" valueType="num">
                                      <p:cBhvr>
                                        <p:cTn id="20" dur="1000" fill="hold"/>
                                        <p:tgtEl>
                                          <p:spTgt spid="28"/>
                                        </p:tgtEl>
                                        <p:attrNameLst>
                                          <p:attrName>ppt_x</p:attrName>
                                        </p:attrNameLst>
                                      </p:cBhvr>
                                      <p:tavLst>
                                        <p:tav tm="0">
                                          <p:val>
                                            <p:strVal val="#ppt_x"/>
                                          </p:val>
                                        </p:tav>
                                        <p:tav tm="100000">
                                          <p:val>
                                            <p:strVal val="#ppt_x"/>
                                          </p:val>
                                        </p:tav>
                                      </p:tavLst>
                                    </p:anim>
                                    <p:anim calcmode="lin" valueType="num">
                                      <p:cBhvr>
                                        <p:cTn id="21"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2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7" name="Title 1">
            <a:extLst>
              <a:ext uri="{FF2B5EF4-FFF2-40B4-BE49-F238E27FC236}">
                <a16:creationId xmlns:a16="http://schemas.microsoft.com/office/drawing/2014/main" id="{D7252C3C-F66B-5B48-972B-2415608CC1BA}"/>
              </a:ext>
            </a:extLst>
          </p:cNvPr>
          <p:cNvSpPr>
            <a:spLocks noGrp="1"/>
          </p:cNvSpPr>
          <p:nvPr>
            <p:ph type="title"/>
          </p:nvPr>
        </p:nvSpPr>
        <p:spPr>
          <a:xfrm>
            <a:off x="629321" y="306434"/>
            <a:ext cx="6480175" cy="726904"/>
          </a:xfrm>
        </p:spPr>
        <p:txBody>
          <a:bodyPr/>
          <a:lstStyle/>
          <a:p>
            <a:r>
              <a:rPr lang="en-US" altLang="en-US" sz="2800" dirty="0"/>
              <a:t>Cyclic Analysis Irreversible Engines</a:t>
            </a:r>
          </a:p>
        </p:txBody>
      </p:sp>
      <mc:AlternateContent xmlns:mc="http://schemas.openxmlformats.org/markup-compatibility/2006" xmlns:p14="http://schemas.microsoft.com/office/powerpoint/2010/main">
        <mc:Choice Requires="p14">
          <p:contentPart p14:bwMode="auto" r:id="rId2">
            <p14:nvContentPartPr>
              <p14:cNvPr id="4120" name="Ink 25">
                <a:extLst>
                  <a:ext uri="{FF2B5EF4-FFF2-40B4-BE49-F238E27FC236}">
                    <a16:creationId xmlns:a16="http://schemas.microsoft.com/office/drawing/2014/main" id="{97941538-CF42-6A41-27D6-D1A20E6434A7}"/>
                  </a:ext>
                </a:extLst>
              </p14:cNvPr>
              <p14:cNvContentPartPr>
                <a14:cpLocks xmlns:a14="http://schemas.microsoft.com/office/drawing/2010/main" noRot="1" noChangeAspect="1" noEditPoints="1" noChangeArrowheads="1" noChangeShapeType="1"/>
              </p14:cNvContentPartPr>
              <p14:nvPr/>
            </p14:nvContentPartPr>
            <p14:xfrm>
              <a:off x="7704138" y="6572250"/>
              <a:ext cx="785812" cy="193675"/>
            </p14:xfrm>
          </p:contentPart>
        </mc:Choice>
        <mc:Fallback xmlns="">
          <p:pic>
            <p:nvPicPr>
              <p:cNvPr id="4120" name="Ink 25">
                <a:extLst>
                  <a:ext uri="{FF2B5EF4-FFF2-40B4-BE49-F238E27FC236}">
                    <a16:creationId xmlns:a16="http://schemas.microsoft.com/office/drawing/2014/main" id="{97941538-CF42-6A41-27D6-D1A20E6434A7}"/>
                  </a:ext>
                </a:extLst>
              </p:cNvPr>
              <p:cNvPicPr>
                <a:picLocks noRot="1" noChangeAspect="1" noEditPoints="1" noChangeArrowheads="1" noChangeShapeType="1"/>
              </p:cNvPicPr>
              <p:nvPr/>
            </p:nvPicPr>
            <p:blipFill>
              <a:blip r:embed="rId3"/>
              <a:stretch>
                <a:fillRect/>
              </a:stretch>
            </p:blipFill>
            <p:spPr>
              <a:xfrm>
                <a:off x="7694766" y="6562890"/>
                <a:ext cx="804556" cy="212395"/>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125" name="Ink 30">
                <a:extLst>
                  <a:ext uri="{FF2B5EF4-FFF2-40B4-BE49-F238E27FC236}">
                    <a16:creationId xmlns:a16="http://schemas.microsoft.com/office/drawing/2014/main" id="{23F7A025-5086-1357-99BB-6A581C020165}"/>
                  </a:ext>
                </a:extLst>
              </p14:cNvPr>
              <p14:cNvContentPartPr>
                <a14:cpLocks xmlns:a14="http://schemas.microsoft.com/office/drawing/2010/main" noRot="1" noChangeAspect="1" noEditPoints="1" noChangeArrowheads="1" noChangeShapeType="1"/>
              </p14:cNvContentPartPr>
              <p14:nvPr/>
            </p14:nvContentPartPr>
            <p14:xfrm>
              <a:off x="8836025" y="6567488"/>
              <a:ext cx="160338" cy="134937"/>
            </p14:xfrm>
          </p:contentPart>
        </mc:Choice>
        <mc:Fallback xmlns="">
          <p:pic>
            <p:nvPicPr>
              <p:cNvPr id="4125" name="Ink 30">
                <a:extLst>
                  <a:ext uri="{FF2B5EF4-FFF2-40B4-BE49-F238E27FC236}">
                    <a16:creationId xmlns:a16="http://schemas.microsoft.com/office/drawing/2014/main" id="{23F7A025-5086-1357-99BB-6A581C020165}"/>
                  </a:ext>
                </a:extLst>
              </p:cNvPr>
              <p:cNvPicPr>
                <a:picLocks noRot="1" noChangeAspect="1" noEditPoints="1" noChangeArrowheads="1" noChangeShapeType="1"/>
              </p:cNvPicPr>
              <p:nvPr/>
            </p:nvPicPr>
            <p:blipFill>
              <a:blip r:embed="rId5"/>
              <a:stretch>
                <a:fillRect/>
              </a:stretch>
            </p:blipFill>
            <p:spPr>
              <a:xfrm>
                <a:off x="8826720" y="6558107"/>
                <a:ext cx="178949" cy="153698"/>
              </a:xfrm>
              <a:prstGeom prst="rect">
                <a:avLst/>
              </a:prstGeom>
            </p:spPr>
          </p:pic>
        </mc:Fallback>
      </mc:AlternateContent>
      <p:grpSp>
        <p:nvGrpSpPr>
          <p:cNvPr id="2" name="Group 38">
            <a:extLst>
              <a:ext uri="{FF2B5EF4-FFF2-40B4-BE49-F238E27FC236}">
                <a16:creationId xmlns:a16="http://schemas.microsoft.com/office/drawing/2014/main" id="{FB859425-AAAF-AFDA-FF32-47411C26C875}"/>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751E6A4D-700E-7262-455B-CB6618533095}"/>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E17D23F8-4C98-A411-31D0-56B7A10D088A}"/>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A20EB05A-C690-EEE0-EB96-F0AB8378DDE9}"/>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234C59FB-4ACE-FF9E-9EBF-0382ED335A3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8FF5C546-E359-45F3-5409-E7BA2B9823D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9E383404-EC90-6936-F442-F41E1749E3A4}"/>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9E68D106-A2EA-A23B-85C5-0CAAEEC7F90A}"/>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ACFBACA2-84C7-2F5B-6287-02D1D302CE6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091E5CFF-D29D-0AD3-9B59-8D855072B869}"/>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7D83815A-0F4A-CFD8-8FBB-D76662E8C45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165C3EFC-E714-A9AB-68F3-62F6B31E1F7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C4AB4551-2B81-3880-8F5C-E923E3174A7E}"/>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F600AB81-BAE3-D7E2-88D4-BCFFFB731F5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13DE0BC4-8E83-FD23-B7A4-E0476137178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C31A8AE0-ACBF-22DA-2721-2FA4C87DB30A}"/>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430E81EA-B64A-20F1-BAAB-14C1C7107F2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C93E6810-644A-6515-A72D-FE59FAE4C11F}"/>
                  </a:ext>
                </a:extLst>
              </p:cNvPr>
              <p:cNvSpPr txBox="1"/>
              <p:nvPr/>
            </p:nvSpPr>
            <p:spPr>
              <a:xfrm>
                <a:off x="2587669" y="1241073"/>
                <a:ext cx="4447500" cy="968727"/>
              </a:xfrm>
              <a:prstGeom prst="rect">
                <a:avLst/>
              </a:prstGeom>
              <a:noFill/>
            </p:spPr>
            <p:txBody>
              <a:bodyPr wrap="none" lIns="0" tIns="0" rIns="0" bIns="0" rtlCol="0">
                <a:spAutoFit/>
              </a:bodyPr>
              <a:lstStyle/>
              <a:p>
                <a:pPr/>
                <a14:m>
                  <m:oMathPara xmlns:m="http://schemas.openxmlformats.org/officeDocument/2006/math">
                    <m:oMath>
                      <m:nary>
                        <m:naryPr>
                          <m:chr m:val="∮"/>
                          <m:limLoc m:val="undOvr"/>
                          <m:subHide m:val="on"/>
                          <m:supHide m:val="on"/>
                          <m:ctrlPr>
                            <a:rPr lang="en-US" i="1" smtClean="0">
                              <a:latin typeface="Cambria Math" panose="02040503050406030204" pitchFamily="18" charset="0"/>
                            </a:rPr>
                          </m:ctrlPr>
                        </m:naryPr>
                        <m:sub/>
                        <m:sup/>
                        <m:e>
                          <m:sSub>
                            <m:sSubPr>
                              <m:ctrlPr>
                                <a:rPr lang="en-US" i="1" smtClean="0">
                                  <a:latin typeface="Cambria Math" panose="02040503050406030204" pitchFamily="18" charset="0"/>
                                  <a:ea typeface="Cambria Math" panose="02040503050406030204" pitchFamily="18" charset="0"/>
                                </a:rPr>
                              </m:ctrlPr>
                            </m:sSubPr>
                            <m:e>
                              <m:d>
                                <m:dPr>
                                  <m:ctrlPr>
                                    <a:rPr lang="en-US" i="1" smtClean="0">
                                      <a:latin typeface="Cambria Math" panose="02040503050406030204" pitchFamily="18" charset="0"/>
                                      <a:ea typeface="Cambria Math" panose="02040503050406030204" pitchFamily="18" charset="0"/>
                                    </a:rPr>
                                  </m:ctrlPr>
                                </m:dPr>
                                <m:e>
                                  <m:f>
                                    <m:fPr>
                                      <m:ctrlPr>
                                        <a:rPr lang="en-US" i="1" smtClean="0">
                                          <a:latin typeface="Cambria Math" panose="02040503050406030204" pitchFamily="18" charset="0"/>
                                          <a:ea typeface="Cambria Math" panose="02040503050406030204" pitchFamily="18" charset="0"/>
                                        </a:rPr>
                                      </m:ctrlPr>
                                    </m:fPr>
                                    <m:num>
                                      <m:r>
                                        <a:rPr lang="en-US" i="1" smtClean="0">
                                          <a:latin typeface="Cambria Math" panose="02040503050406030204" pitchFamily="18" charset="0"/>
                                          <a:ea typeface="Cambria Math" panose="02040503050406030204" pitchFamily="18" charset="0"/>
                                        </a:rPr>
                                        <m:t>𝛿</m:t>
                                      </m:r>
                                      <m:r>
                                        <a:rPr lang="en-US" b="0" i="1" smtClean="0">
                                          <a:latin typeface="Cambria Math" panose="02040503050406030204" pitchFamily="18" charset="0"/>
                                          <a:ea typeface="Cambria Math" panose="02040503050406030204" pitchFamily="18" charset="0"/>
                                        </a:rPr>
                                        <m:t>𝑄</m:t>
                                      </m:r>
                                    </m:num>
                                    <m:den>
                                      <m:r>
                                        <a:rPr lang="en-US" b="0" i="1" smtClean="0">
                                          <a:latin typeface="Cambria Math" panose="02040503050406030204" pitchFamily="18" charset="0"/>
                                        </a:rPr>
                                        <m:t>𝑇</m:t>
                                      </m:r>
                                    </m:den>
                                  </m:f>
                                </m:e>
                              </m:d>
                            </m:e>
                            <m:sub>
                              <m:r>
                                <a:rPr lang="en-US" b="0" i="1" smtClean="0">
                                  <a:latin typeface="Cambria Math" panose="02040503050406030204" pitchFamily="18" charset="0"/>
                                </a:rPr>
                                <m:t>𝑖𝑟𝑟</m:t>
                              </m:r>
                            </m:sub>
                          </m:sSub>
                          <m:r>
                            <a:rPr lang="en-US" b="0" i="1" smtClean="0">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𝑄</m:t>
                                  </m:r>
                                </m:e>
                                <m:sub>
                                  <m:r>
                                    <a:rPr lang="en-US" b="0" i="1" smtClean="0">
                                      <a:latin typeface="Cambria Math" panose="02040503050406030204" pitchFamily="18" charset="0"/>
                                    </a:rPr>
                                    <m:t>𝐻</m:t>
                                  </m:r>
                                  <m:r>
                                    <a:rPr lang="en-US" i="1">
                                      <a:latin typeface="Cambria Math" panose="02040503050406030204" pitchFamily="18" charset="0"/>
                                    </a:rPr>
                                    <m:t>,  </m:t>
                                  </m:r>
                                  <m:r>
                                    <a:rPr lang="en-US" b="0" i="1" smtClean="0">
                                      <a:latin typeface="Cambria Math" panose="02040503050406030204" pitchFamily="18" charset="0"/>
                                    </a:rPr>
                                    <m:t>𝑖𝑟𝑟</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𝐻</m:t>
                                  </m:r>
                                </m:sub>
                              </m:sSub>
                            </m:den>
                          </m:f>
                          <m:r>
                            <a:rPr lang="en-US" b="0" i="1" smtClean="0">
                              <a:latin typeface="Cambria Math" panose="02040503050406030204" pitchFamily="18" charset="0"/>
                            </a:rPr>
                            <m:t>−</m:t>
                          </m:r>
                          <m:f>
                            <m:fPr>
                              <m:ctrlPr>
                                <a:rPr lang="en-US" i="1">
                                  <a:latin typeface="Cambria Math" panose="02040503050406030204" pitchFamily="18" charset="0"/>
                                </a:rPr>
                              </m:ctrlPr>
                            </m:fPr>
                            <m:num>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𝑄</m:t>
                                      </m:r>
                                    </m:e>
                                    <m:sub>
                                      <m:r>
                                        <a:rPr lang="en-US" b="0" i="1" smtClean="0">
                                          <a:latin typeface="Cambria Math" panose="02040503050406030204" pitchFamily="18" charset="0"/>
                                        </a:rPr>
                                        <m:t>𝐿</m:t>
                                      </m:r>
                                      <m:r>
                                        <a:rPr lang="en-US" i="1">
                                          <a:latin typeface="Cambria Math" panose="02040503050406030204" pitchFamily="18" charset="0"/>
                                        </a:rPr>
                                        <m:t>𝑖𝑟𝑟</m:t>
                                      </m:r>
                                    </m:sub>
                                  </m:sSub>
                                </m:e>
                              </m:d>
                            </m:num>
                            <m:den>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𝐿</m:t>
                                  </m:r>
                                </m:sub>
                              </m:sSub>
                            </m:den>
                          </m:f>
                        </m:e>
                      </m:nary>
                      <m:r>
                        <a:rPr lang="en-US" b="0" i="1" smtClean="0">
                          <a:latin typeface="Cambria Math" panose="02040503050406030204" pitchFamily="18" charset="0"/>
                        </a:rPr>
                        <m:t>=??</m:t>
                      </m:r>
                    </m:oMath>
                  </m:oMathPara>
                </a14:m>
                <a:endParaRPr lang="en-US" dirty="0"/>
              </a:p>
            </p:txBody>
          </p:sp>
        </mc:Choice>
        <mc:Fallback xmlns="">
          <p:sp>
            <p:nvSpPr>
              <p:cNvPr id="23" name="TextBox 22">
                <a:extLst>
                  <a:ext uri="{FF2B5EF4-FFF2-40B4-BE49-F238E27FC236}">
                    <a16:creationId xmlns:a16="http://schemas.microsoft.com/office/drawing/2014/main" id="{C93E6810-644A-6515-A72D-FE59FAE4C11F}"/>
                  </a:ext>
                </a:extLst>
              </p:cNvPr>
              <p:cNvSpPr txBox="1">
                <a:spLocks noRot="1" noChangeAspect="1" noMove="1" noResize="1" noEditPoints="1" noAdjustHandles="1" noChangeArrowheads="1" noChangeShapeType="1" noTextEdit="1"/>
              </p:cNvSpPr>
              <p:nvPr/>
            </p:nvSpPr>
            <p:spPr>
              <a:xfrm>
                <a:off x="2587669" y="1241073"/>
                <a:ext cx="4447500" cy="968727"/>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3FB84FF8-41BB-C378-F0C0-120CDE10C49E}"/>
                  </a:ext>
                </a:extLst>
              </p:cNvPr>
              <p:cNvSpPr txBox="1"/>
              <p:nvPr/>
            </p:nvSpPr>
            <p:spPr>
              <a:xfrm>
                <a:off x="1628926" y="5322711"/>
                <a:ext cx="6762813" cy="968727"/>
              </a:xfrm>
              <a:prstGeom prst="rect">
                <a:avLst/>
              </a:prstGeom>
              <a:noFill/>
            </p:spPr>
            <p:txBody>
              <a:bodyPr wrap="none" lIns="0" tIns="0" rIns="0" bIns="0" rtlCol="0">
                <a:spAutoFit/>
              </a:bodyPr>
              <a:lstStyle/>
              <a:p>
                <a:pPr/>
                <a14:m>
                  <m:oMathPara xmlns:m="http://schemas.openxmlformats.org/officeDocument/2006/math">
                    <m:oMath>
                      <m:nary>
                        <m:naryPr>
                          <m:chr m:val="∮"/>
                          <m:limLoc m:val="undOvr"/>
                          <m:subHide m:val="on"/>
                          <m:supHide m:val="on"/>
                          <m:ctrlPr>
                            <a:rPr lang="en-US" i="1" smtClean="0">
                              <a:latin typeface="Cambria Math" panose="02040503050406030204" pitchFamily="18" charset="0"/>
                            </a:rPr>
                          </m:ctrlPr>
                        </m:naryPr>
                        <m:sub/>
                        <m:sup/>
                        <m:e>
                          <m:sSub>
                            <m:sSubPr>
                              <m:ctrlPr>
                                <a:rPr lang="en-US" i="1" smtClean="0">
                                  <a:latin typeface="Cambria Math" panose="02040503050406030204" pitchFamily="18" charset="0"/>
                                  <a:ea typeface="Cambria Math" panose="02040503050406030204" pitchFamily="18" charset="0"/>
                                </a:rPr>
                              </m:ctrlPr>
                            </m:sSubPr>
                            <m:e>
                              <m:d>
                                <m:dPr>
                                  <m:ctrlPr>
                                    <a:rPr lang="en-US" i="1" smtClean="0">
                                      <a:latin typeface="Cambria Math" panose="02040503050406030204" pitchFamily="18" charset="0"/>
                                      <a:ea typeface="Cambria Math" panose="02040503050406030204" pitchFamily="18" charset="0"/>
                                    </a:rPr>
                                  </m:ctrlPr>
                                </m:dPr>
                                <m:e>
                                  <m:f>
                                    <m:fPr>
                                      <m:ctrlPr>
                                        <a:rPr lang="en-US" i="1" smtClean="0">
                                          <a:latin typeface="Cambria Math" panose="02040503050406030204" pitchFamily="18" charset="0"/>
                                          <a:ea typeface="Cambria Math" panose="02040503050406030204" pitchFamily="18" charset="0"/>
                                        </a:rPr>
                                      </m:ctrlPr>
                                    </m:fPr>
                                    <m:num>
                                      <m:r>
                                        <a:rPr lang="en-US" i="1" smtClean="0">
                                          <a:latin typeface="Cambria Math" panose="02040503050406030204" pitchFamily="18" charset="0"/>
                                          <a:ea typeface="Cambria Math" panose="02040503050406030204" pitchFamily="18" charset="0"/>
                                        </a:rPr>
                                        <m:t>𝛿</m:t>
                                      </m:r>
                                      <m:r>
                                        <a:rPr lang="en-US" b="0" i="1" smtClean="0">
                                          <a:latin typeface="Cambria Math" panose="02040503050406030204" pitchFamily="18" charset="0"/>
                                          <a:ea typeface="Cambria Math" panose="02040503050406030204" pitchFamily="18" charset="0"/>
                                        </a:rPr>
                                        <m:t>𝑄</m:t>
                                      </m:r>
                                    </m:num>
                                    <m:den>
                                      <m:r>
                                        <a:rPr lang="en-US" b="0" i="1" smtClean="0">
                                          <a:latin typeface="Cambria Math" panose="02040503050406030204" pitchFamily="18" charset="0"/>
                                        </a:rPr>
                                        <m:t>𝑇</m:t>
                                      </m:r>
                                    </m:den>
                                  </m:f>
                                </m:e>
                              </m:d>
                            </m:e>
                            <m:sub>
                              <m:r>
                                <a:rPr lang="en-US" b="0" i="1" smtClean="0">
                                  <a:latin typeface="Cambria Math" panose="02040503050406030204" pitchFamily="18" charset="0"/>
                                </a:rPr>
                                <m:t>𝑖𝑟𝑟</m:t>
                              </m:r>
                            </m:sub>
                          </m:sSub>
                          <m:r>
                            <a:rPr lang="en-US" b="0" i="1" smtClean="0">
                              <a:latin typeface="Cambria Math" panose="02040503050406030204" pitchFamily="18" charset="0"/>
                            </a:rPr>
                            <m:t>=</m:t>
                          </m:r>
                          <m:f>
                            <m:fPr>
                              <m:ctrlPr>
                                <a:rPr lang="en-US" i="1">
                                  <a:latin typeface="Cambria Math" panose="02040503050406030204" pitchFamily="18" charset="0"/>
                                </a:rPr>
                              </m:ctrlPr>
                            </m:fPr>
                            <m:num>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𝑄</m:t>
                                      </m:r>
                                    </m:e>
                                    <m:sub>
                                      <m:r>
                                        <a:rPr lang="en-US" i="1">
                                          <a:latin typeface="Cambria Math" panose="02040503050406030204" pitchFamily="18" charset="0"/>
                                        </a:rPr>
                                        <m:t>𝐿𝑖𝑟𝑟</m:t>
                                      </m:r>
                                    </m:sub>
                                  </m:sSub>
                                </m:e>
                              </m:d>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𝐻</m:t>
                                  </m:r>
                                </m:sub>
                              </m:sSub>
                            </m:den>
                          </m:f>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𝑄</m:t>
                                          </m:r>
                                        </m:e>
                                        <m:sub>
                                          <m:r>
                                            <a:rPr lang="en-US" i="1">
                                              <a:latin typeface="Cambria Math" panose="02040503050406030204" pitchFamily="18" charset="0"/>
                                            </a:rPr>
                                            <m:t>𝐿𝑟𝑒𝑣</m:t>
                                          </m:r>
                                        </m:sub>
                                      </m:sSub>
                                    </m:e>
                                  </m:d>
                                </m:num>
                                <m:den>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𝐿</m:t>
                                      </m:r>
                                    </m:sub>
                                  </m:sSub>
                                </m:den>
                              </m:f>
                              <m:r>
                                <a:rPr lang="en-US" i="1">
                                  <a:latin typeface="Cambria Math" panose="02040503050406030204" pitchFamily="18" charset="0"/>
                                </a:rPr>
                                <m:t>−</m:t>
                              </m:r>
                              <m:f>
                                <m:fPr>
                                  <m:ctrlPr>
                                    <a:rPr lang="en-US" i="1">
                                      <a:latin typeface="Cambria Math" panose="02040503050406030204" pitchFamily="18" charset="0"/>
                                    </a:rPr>
                                  </m:ctrlPr>
                                </m:fPr>
                                <m:num>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𝑄</m:t>
                                          </m:r>
                                        </m:e>
                                        <m:sub>
                                          <m:r>
                                            <a:rPr lang="en-US" i="1">
                                              <a:latin typeface="Cambria Math" panose="02040503050406030204" pitchFamily="18" charset="0"/>
                                            </a:rPr>
                                            <m:t>𝐿𝑟𝑒𝑣</m:t>
                                          </m:r>
                                        </m:sub>
                                      </m:sSub>
                                    </m:e>
                                  </m:d>
                                </m:num>
                                <m:den>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𝐻</m:t>
                                      </m:r>
                                    </m:sub>
                                  </m:sSub>
                                </m:den>
                              </m:f>
                            </m:e>
                          </m:d>
                          <m:r>
                            <a:rPr lang="en-US" i="1">
                              <a:latin typeface="Cambria Math" panose="02040503050406030204" pitchFamily="18" charset="0"/>
                            </a:rPr>
                            <m:t>−</m:t>
                          </m:r>
                          <m:f>
                            <m:fPr>
                              <m:ctrlPr>
                                <a:rPr lang="en-US" i="1">
                                  <a:latin typeface="Cambria Math" panose="02040503050406030204" pitchFamily="18" charset="0"/>
                                </a:rPr>
                              </m:ctrlPr>
                            </m:fPr>
                            <m:num>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𝑄</m:t>
                                      </m:r>
                                    </m:e>
                                    <m:sub>
                                      <m:r>
                                        <a:rPr lang="en-US" i="1">
                                          <a:latin typeface="Cambria Math" panose="02040503050406030204" pitchFamily="18" charset="0"/>
                                        </a:rPr>
                                        <m:t>𝐿𝑖𝑟𝑟</m:t>
                                      </m:r>
                                    </m:sub>
                                  </m:sSub>
                                </m:e>
                              </m:d>
                            </m:num>
                            <m:den>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𝐿</m:t>
                                  </m:r>
                                </m:sub>
                              </m:sSub>
                            </m:den>
                          </m:f>
                        </m:e>
                      </m:nary>
                    </m:oMath>
                  </m:oMathPara>
                </a14:m>
                <a:endParaRPr lang="en-US" dirty="0"/>
              </a:p>
            </p:txBody>
          </p:sp>
        </mc:Choice>
        <mc:Fallback xmlns="">
          <p:sp>
            <p:nvSpPr>
              <p:cNvPr id="29" name="TextBox 28">
                <a:extLst>
                  <a:ext uri="{FF2B5EF4-FFF2-40B4-BE49-F238E27FC236}">
                    <a16:creationId xmlns:a16="http://schemas.microsoft.com/office/drawing/2014/main" id="{3FB84FF8-41BB-C378-F0C0-120CDE10C49E}"/>
                  </a:ext>
                </a:extLst>
              </p:cNvPr>
              <p:cNvSpPr txBox="1">
                <a:spLocks noRot="1" noChangeAspect="1" noMove="1" noResize="1" noEditPoints="1" noAdjustHandles="1" noChangeArrowheads="1" noChangeShapeType="1" noTextEdit="1"/>
              </p:cNvSpPr>
              <p:nvPr/>
            </p:nvSpPr>
            <p:spPr>
              <a:xfrm>
                <a:off x="1628926" y="5322711"/>
                <a:ext cx="6762813" cy="968727"/>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96C806C8-3308-9665-72AC-45DE0C989A80}"/>
                  </a:ext>
                </a:extLst>
              </p:cNvPr>
              <p:cNvSpPr txBox="1"/>
              <p:nvPr/>
            </p:nvSpPr>
            <p:spPr>
              <a:xfrm>
                <a:off x="2438068" y="2755357"/>
                <a:ext cx="4922053" cy="968727"/>
              </a:xfrm>
              <a:prstGeom prst="rect">
                <a:avLst/>
              </a:prstGeom>
              <a:noFill/>
            </p:spPr>
            <p:txBody>
              <a:bodyPr wrap="none" lIns="0" tIns="0" rIns="0" bIns="0" rtlCol="0">
                <a:spAutoFit/>
              </a:bodyPr>
              <a:lstStyle/>
              <a:p>
                <a:pPr/>
                <a14:m>
                  <m:oMathPara xmlns:m="http://schemas.openxmlformats.org/officeDocument/2006/math">
                    <m:oMath>
                      <m:nary>
                        <m:naryPr>
                          <m:chr m:val="∮"/>
                          <m:limLoc m:val="undOvr"/>
                          <m:subHide m:val="on"/>
                          <m:supHide m:val="on"/>
                          <m:ctrlPr>
                            <a:rPr lang="en-US" i="1" smtClean="0">
                              <a:latin typeface="Cambria Math" panose="02040503050406030204" pitchFamily="18" charset="0"/>
                            </a:rPr>
                          </m:ctrlPr>
                        </m:naryPr>
                        <m:sub/>
                        <m:sup/>
                        <m:e>
                          <m:sSub>
                            <m:sSubPr>
                              <m:ctrlPr>
                                <a:rPr lang="en-US" i="1" smtClean="0">
                                  <a:latin typeface="Cambria Math" panose="02040503050406030204" pitchFamily="18" charset="0"/>
                                  <a:ea typeface="Cambria Math" panose="02040503050406030204" pitchFamily="18" charset="0"/>
                                </a:rPr>
                              </m:ctrlPr>
                            </m:sSubPr>
                            <m:e>
                              <m:d>
                                <m:dPr>
                                  <m:ctrlPr>
                                    <a:rPr lang="en-US" i="1" smtClean="0">
                                      <a:latin typeface="Cambria Math" panose="02040503050406030204" pitchFamily="18" charset="0"/>
                                      <a:ea typeface="Cambria Math" panose="02040503050406030204" pitchFamily="18" charset="0"/>
                                    </a:rPr>
                                  </m:ctrlPr>
                                </m:dPr>
                                <m:e>
                                  <m:f>
                                    <m:fPr>
                                      <m:ctrlPr>
                                        <a:rPr lang="en-US" i="1" smtClean="0">
                                          <a:latin typeface="Cambria Math" panose="02040503050406030204" pitchFamily="18" charset="0"/>
                                          <a:ea typeface="Cambria Math" panose="02040503050406030204" pitchFamily="18" charset="0"/>
                                        </a:rPr>
                                      </m:ctrlPr>
                                    </m:fPr>
                                    <m:num>
                                      <m:r>
                                        <a:rPr lang="en-US" i="1" smtClean="0">
                                          <a:latin typeface="Cambria Math" panose="02040503050406030204" pitchFamily="18" charset="0"/>
                                          <a:ea typeface="Cambria Math" panose="02040503050406030204" pitchFamily="18" charset="0"/>
                                        </a:rPr>
                                        <m:t>𝛿</m:t>
                                      </m:r>
                                      <m:r>
                                        <a:rPr lang="en-US" b="0" i="1" smtClean="0">
                                          <a:latin typeface="Cambria Math" panose="02040503050406030204" pitchFamily="18" charset="0"/>
                                          <a:ea typeface="Cambria Math" panose="02040503050406030204" pitchFamily="18" charset="0"/>
                                        </a:rPr>
                                        <m:t>𝑄</m:t>
                                      </m:r>
                                    </m:num>
                                    <m:den>
                                      <m:r>
                                        <a:rPr lang="en-US" b="0" i="1" smtClean="0">
                                          <a:latin typeface="Cambria Math" panose="02040503050406030204" pitchFamily="18" charset="0"/>
                                        </a:rPr>
                                        <m:t>𝑇</m:t>
                                      </m:r>
                                    </m:den>
                                  </m:f>
                                </m:e>
                              </m:d>
                            </m:e>
                            <m:sub>
                              <m:r>
                                <a:rPr lang="en-US" b="0" i="1" smtClean="0">
                                  <a:latin typeface="Cambria Math" panose="02040503050406030204" pitchFamily="18" charset="0"/>
                                </a:rPr>
                                <m:t>𝑖𝑟𝑟</m:t>
                              </m:r>
                            </m:sub>
                          </m:sSub>
                          <m:r>
                            <a:rPr lang="en-US" b="0" i="1" smtClean="0">
                              <a:latin typeface="Cambria Math" panose="02040503050406030204" pitchFamily="18" charset="0"/>
                            </a:rPr>
                            <m:t>=</m:t>
                          </m:r>
                          <m:f>
                            <m:fPr>
                              <m:ctrlPr>
                                <a:rPr lang="en-US" i="1">
                                  <a:latin typeface="Cambria Math" panose="02040503050406030204" pitchFamily="18" charset="0"/>
                                </a:rPr>
                              </m:ctrlPr>
                            </m:fPr>
                            <m:num>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𝑄</m:t>
                                      </m:r>
                                    </m:e>
                                    <m:sub>
                                      <m:r>
                                        <a:rPr lang="en-US" i="1">
                                          <a:latin typeface="Cambria Math" panose="02040503050406030204" pitchFamily="18" charset="0"/>
                                        </a:rPr>
                                        <m:t>𝐿𝑖𝑟𝑟</m:t>
                                      </m:r>
                                    </m:sub>
                                  </m:sSub>
                                </m:e>
                              </m:d>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𝑊</m:t>
                                  </m:r>
                                </m:e>
                                <m:sub>
                                  <m:r>
                                    <a:rPr lang="en-US" i="1">
                                      <a:latin typeface="Cambria Math" panose="02040503050406030204" pitchFamily="18" charset="0"/>
                                    </a:rPr>
                                    <m:t>𝑛𝑒𝑡</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𝐻</m:t>
                                  </m:r>
                                </m:sub>
                              </m:sSub>
                            </m:den>
                          </m:f>
                          <m:r>
                            <a:rPr lang="en-US" b="0" i="1" smtClean="0">
                              <a:latin typeface="Cambria Math" panose="02040503050406030204" pitchFamily="18" charset="0"/>
                            </a:rPr>
                            <m:t>−</m:t>
                          </m:r>
                          <m:f>
                            <m:fPr>
                              <m:ctrlPr>
                                <a:rPr lang="en-US" i="1">
                                  <a:latin typeface="Cambria Math" panose="02040503050406030204" pitchFamily="18" charset="0"/>
                                </a:rPr>
                              </m:ctrlPr>
                            </m:fPr>
                            <m:num>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𝑄</m:t>
                                      </m:r>
                                    </m:e>
                                    <m:sub>
                                      <m:r>
                                        <a:rPr lang="en-US" i="1">
                                          <a:latin typeface="Cambria Math" panose="02040503050406030204" pitchFamily="18" charset="0"/>
                                        </a:rPr>
                                        <m:t>𝐿𝑖𝑟𝑟</m:t>
                                      </m:r>
                                    </m:sub>
                                  </m:sSub>
                                </m:e>
                              </m:d>
                            </m:num>
                            <m:den>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𝐿</m:t>
                                  </m:r>
                                </m:sub>
                              </m:sSub>
                            </m:den>
                          </m:f>
                        </m:e>
                      </m:nary>
                    </m:oMath>
                  </m:oMathPara>
                </a14:m>
                <a:endParaRPr lang="en-US" dirty="0"/>
              </a:p>
            </p:txBody>
          </p:sp>
        </mc:Choice>
        <mc:Fallback xmlns="">
          <p:sp>
            <p:nvSpPr>
              <p:cNvPr id="26" name="TextBox 25">
                <a:extLst>
                  <a:ext uri="{FF2B5EF4-FFF2-40B4-BE49-F238E27FC236}">
                    <a16:creationId xmlns:a16="http://schemas.microsoft.com/office/drawing/2014/main" id="{96C806C8-3308-9665-72AC-45DE0C989A80}"/>
                  </a:ext>
                </a:extLst>
              </p:cNvPr>
              <p:cNvSpPr txBox="1">
                <a:spLocks noRot="1" noChangeAspect="1" noMove="1" noResize="1" noEditPoints="1" noAdjustHandles="1" noChangeArrowheads="1" noChangeShapeType="1" noTextEdit="1"/>
              </p:cNvSpPr>
              <p:nvPr/>
            </p:nvSpPr>
            <p:spPr>
              <a:xfrm>
                <a:off x="2438068" y="2755357"/>
                <a:ext cx="4922053" cy="968727"/>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6EDBF50E-A0E5-2720-4FBC-A7AE0E94766F}"/>
                  </a:ext>
                </a:extLst>
              </p:cNvPr>
              <p:cNvSpPr txBox="1"/>
              <p:nvPr/>
            </p:nvSpPr>
            <p:spPr>
              <a:xfrm>
                <a:off x="3846238" y="4112084"/>
                <a:ext cx="3975051" cy="878510"/>
              </a:xfrm>
              <a:prstGeom prst="rect">
                <a:avLst/>
              </a:prstGeom>
              <a:noFill/>
            </p:spPr>
            <p:txBody>
              <a:bodyPr wrap="square">
                <a:spAutoFit/>
              </a:bodyPr>
              <a:lstStyle/>
              <a:p>
                <a:pPr/>
                <a14:m>
                  <m:oMathPara xmlns:m="http://schemas.openxmlformats.org/officeDocument/2006/math">
                    <m:oMath>
                      <m:f>
                        <m:fPr>
                          <m:ctrlPr>
                            <a:rPr lang="en-US" sz="2400" b="0" i="1" smtClean="0">
                              <a:latin typeface="Cambria Math" panose="02040503050406030204" pitchFamily="18" charset="0"/>
                            </a:rPr>
                          </m:ctrlPr>
                        </m:fPr>
                        <m:num>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𝑊</m:t>
                              </m:r>
                            </m:e>
                            <m:sub>
                              <m:r>
                                <a:rPr lang="en-US" sz="2400" b="0" i="1" smtClean="0">
                                  <a:latin typeface="Cambria Math" panose="02040503050406030204" pitchFamily="18" charset="0"/>
                                </a:rPr>
                                <m:t>𝑛𝑒𝑡</m:t>
                              </m:r>
                            </m:sub>
                          </m:sSub>
                        </m:num>
                        <m:den>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𝑇</m:t>
                              </m:r>
                            </m:e>
                            <m:sub>
                              <m:r>
                                <a:rPr lang="en-US" sz="2400" b="0" i="1" smtClean="0">
                                  <a:latin typeface="Cambria Math" panose="02040503050406030204" pitchFamily="18" charset="0"/>
                                </a:rPr>
                                <m:t>𝐻</m:t>
                              </m:r>
                            </m:sub>
                          </m:sSub>
                        </m:den>
                      </m:f>
                      <m:r>
                        <a:rPr lang="en-US" sz="2400" b="0" i="1" smtClean="0">
                          <a:latin typeface="Cambria Math" panose="02040503050406030204" pitchFamily="18" charset="0"/>
                        </a:rPr>
                        <m:t>=</m:t>
                      </m:r>
                      <m:f>
                        <m:fPr>
                          <m:ctrlPr>
                            <a:rPr lang="en-US" i="1">
                              <a:latin typeface="Cambria Math" panose="02040503050406030204" pitchFamily="18" charset="0"/>
                            </a:rPr>
                          </m:ctrlPr>
                        </m:fPr>
                        <m:num>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𝑄</m:t>
                                  </m:r>
                                </m:e>
                                <m:sub>
                                  <m:r>
                                    <a:rPr lang="en-US" i="1">
                                      <a:latin typeface="Cambria Math" panose="02040503050406030204" pitchFamily="18" charset="0"/>
                                    </a:rPr>
                                    <m:t>𝐿𝑟𝑒𝑣</m:t>
                                  </m:r>
                                </m:sub>
                              </m:sSub>
                            </m:e>
                          </m:d>
                        </m:num>
                        <m:den>
                          <m:sSub>
                            <m:sSubPr>
                              <m:ctrlPr>
                                <a:rPr lang="en-US" sz="2400" i="1">
                                  <a:latin typeface="Cambria Math" panose="02040503050406030204" pitchFamily="18" charset="0"/>
                                </a:rPr>
                              </m:ctrlPr>
                            </m:sSubPr>
                            <m:e>
                              <m:r>
                                <a:rPr lang="en-US" sz="2400" i="1">
                                  <a:latin typeface="Cambria Math" panose="02040503050406030204" pitchFamily="18" charset="0"/>
                                </a:rPr>
                                <m:t>𝑇</m:t>
                              </m:r>
                            </m:e>
                            <m:sub>
                              <m:r>
                                <a:rPr lang="en-US" sz="2400" i="1">
                                  <a:latin typeface="Cambria Math" panose="02040503050406030204" pitchFamily="18" charset="0"/>
                                </a:rPr>
                                <m:t>𝐿</m:t>
                              </m:r>
                            </m:sub>
                          </m:sSub>
                        </m:den>
                      </m:f>
                      <m:r>
                        <a:rPr lang="en-US" sz="2400" b="0" i="1" smtClean="0">
                          <a:latin typeface="Cambria Math" panose="02040503050406030204" pitchFamily="18" charset="0"/>
                        </a:rPr>
                        <m:t>−</m:t>
                      </m:r>
                      <m:f>
                        <m:fPr>
                          <m:ctrlPr>
                            <a:rPr lang="en-US" i="1">
                              <a:latin typeface="Cambria Math" panose="02040503050406030204" pitchFamily="18" charset="0"/>
                            </a:rPr>
                          </m:ctrlPr>
                        </m:fPr>
                        <m:num>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𝑄</m:t>
                                  </m:r>
                                </m:e>
                                <m:sub>
                                  <m:r>
                                    <a:rPr lang="en-US" i="1">
                                      <a:latin typeface="Cambria Math" panose="02040503050406030204" pitchFamily="18" charset="0"/>
                                    </a:rPr>
                                    <m:t>𝐿𝑟𝑒𝑣</m:t>
                                  </m:r>
                                </m:sub>
                              </m:sSub>
                            </m:e>
                          </m:d>
                        </m:num>
                        <m:den>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b="0" i="1" smtClean="0">
                                  <a:latin typeface="Cambria Math" panose="02040503050406030204" pitchFamily="18" charset="0"/>
                                </a:rPr>
                                <m:t>𝐻</m:t>
                              </m:r>
                            </m:sub>
                          </m:sSub>
                        </m:den>
                      </m:f>
                    </m:oMath>
                  </m:oMathPara>
                </a14:m>
                <a:endParaRPr lang="en-US" dirty="0"/>
              </a:p>
            </p:txBody>
          </p:sp>
        </mc:Choice>
        <mc:Fallback xmlns="">
          <p:sp>
            <p:nvSpPr>
              <p:cNvPr id="30" name="TextBox 29">
                <a:extLst>
                  <a:ext uri="{FF2B5EF4-FFF2-40B4-BE49-F238E27FC236}">
                    <a16:creationId xmlns:a16="http://schemas.microsoft.com/office/drawing/2014/main" id="{6EDBF50E-A0E5-2720-4FBC-A7AE0E94766F}"/>
                  </a:ext>
                </a:extLst>
              </p:cNvPr>
              <p:cNvSpPr txBox="1">
                <a:spLocks noRot="1" noChangeAspect="1" noMove="1" noResize="1" noEditPoints="1" noAdjustHandles="1" noChangeArrowheads="1" noChangeShapeType="1" noTextEdit="1"/>
              </p:cNvSpPr>
              <p:nvPr/>
            </p:nvSpPr>
            <p:spPr>
              <a:xfrm>
                <a:off x="3846238" y="4112084"/>
                <a:ext cx="3975051" cy="878510"/>
              </a:xfrm>
              <a:prstGeom prst="rect">
                <a:avLst/>
              </a:prstGeom>
              <a:blipFill>
                <a:blip r:embed="rId10"/>
                <a:stretch>
                  <a:fillRect/>
                </a:stretch>
              </a:blipFill>
            </p:spPr>
            <p:txBody>
              <a:bodyPr/>
              <a:lstStyle/>
              <a:p>
                <a:r>
                  <a:rPr lang="en-US">
                    <a:noFill/>
                  </a:rPr>
                  <a:t> </a:t>
                </a:r>
              </a:p>
            </p:txBody>
          </p:sp>
        </mc:Fallback>
      </mc:AlternateContent>
      <p:pic>
        <p:nvPicPr>
          <p:cNvPr id="31" name="Picture 30">
            <a:extLst>
              <a:ext uri="{FF2B5EF4-FFF2-40B4-BE49-F238E27FC236}">
                <a16:creationId xmlns:a16="http://schemas.microsoft.com/office/drawing/2014/main" id="{F7BA46F5-E162-5F6F-0F24-84E0C0E87805}"/>
              </a:ext>
            </a:extLst>
          </p:cNvPr>
          <p:cNvPicPr>
            <a:picLocks noChangeAspect="1"/>
          </p:cNvPicPr>
          <p:nvPr/>
        </p:nvPicPr>
        <p:blipFill>
          <a:blip r:embed="rId11"/>
          <a:stretch>
            <a:fillRect/>
          </a:stretch>
        </p:blipFill>
        <p:spPr>
          <a:xfrm>
            <a:off x="429977" y="1466708"/>
            <a:ext cx="1871482" cy="1902352"/>
          </a:xfrm>
          <a:prstGeom prst="rect">
            <a:avLst/>
          </a:prstGeom>
        </p:spPr>
      </p:pic>
      <p:sp>
        <p:nvSpPr>
          <p:cNvPr id="33" name="TextBox 32">
            <a:extLst>
              <a:ext uri="{FF2B5EF4-FFF2-40B4-BE49-F238E27FC236}">
                <a16:creationId xmlns:a16="http://schemas.microsoft.com/office/drawing/2014/main" id="{59797CEC-AB66-87DB-FFCC-AFAC062BD2B3}"/>
              </a:ext>
            </a:extLst>
          </p:cNvPr>
          <p:cNvSpPr txBox="1"/>
          <p:nvPr/>
        </p:nvSpPr>
        <p:spPr>
          <a:xfrm>
            <a:off x="629321" y="4253567"/>
            <a:ext cx="2266279" cy="461665"/>
          </a:xfrm>
          <a:prstGeom prst="rect">
            <a:avLst/>
          </a:prstGeom>
          <a:noFill/>
        </p:spPr>
        <p:txBody>
          <a:bodyPr wrap="square">
            <a:spAutoFit/>
          </a:bodyPr>
          <a:lstStyle/>
          <a:p>
            <a:r>
              <a:rPr lang="en-US" altLang="en-US" sz="2400" dirty="0"/>
              <a:t>For same </a:t>
            </a:r>
            <a:r>
              <a:rPr lang="en-US" altLang="en-US" sz="2400" i="1" dirty="0" err="1"/>
              <a:t>W</a:t>
            </a:r>
            <a:r>
              <a:rPr lang="en-US" altLang="en-US" sz="2400" i="1" baseline="-25000" dirty="0" err="1"/>
              <a:t>net</a:t>
            </a:r>
            <a:endParaRPr lang="en-US" i="1" dirty="0"/>
          </a:p>
        </p:txBody>
      </p:sp>
    </p:spTree>
    <p:extLst>
      <p:ext uri="{BB962C8B-B14F-4D97-AF65-F5344CB8AC3E}">
        <p14:creationId xmlns:p14="http://schemas.microsoft.com/office/powerpoint/2010/main" val="1754551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additive="base">
                                        <p:cTn id="13" dur="500" fill="hold"/>
                                        <p:tgtEl>
                                          <p:spTgt spid="33"/>
                                        </p:tgtEl>
                                        <p:attrNameLst>
                                          <p:attrName>ppt_x</p:attrName>
                                        </p:attrNameLst>
                                      </p:cBhvr>
                                      <p:tavLst>
                                        <p:tav tm="0">
                                          <p:val>
                                            <p:strVal val="#ppt_x"/>
                                          </p:val>
                                        </p:tav>
                                        <p:tav tm="100000">
                                          <p:val>
                                            <p:strVal val="#ppt_x"/>
                                          </p:val>
                                        </p:tav>
                                      </p:tavLst>
                                    </p:anim>
                                    <p:anim calcmode="lin" valueType="num">
                                      <p:cBhvr additive="base">
                                        <p:cTn id="14"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ppt_x"/>
                                          </p:val>
                                        </p:tav>
                                        <p:tav tm="100000">
                                          <p:val>
                                            <p:strVal val="#ppt_x"/>
                                          </p:val>
                                        </p:tav>
                                      </p:tavLst>
                                    </p:anim>
                                    <p:anim calcmode="lin" valueType="num">
                                      <p:cBhvr additive="base">
                                        <p:cTn id="20"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additive="base">
                                        <p:cTn id="25" dur="500" fill="hold"/>
                                        <p:tgtEl>
                                          <p:spTgt spid="29"/>
                                        </p:tgtEl>
                                        <p:attrNameLst>
                                          <p:attrName>ppt_x</p:attrName>
                                        </p:attrNameLst>
                                      </p:cBhvr>
                                      <p:tavLst>
                                        <p:tav tm="0">
                                          <p:val>
                                            <p:strVal val="#ppt_x"/>
                                          </p:val>
                                        </p:tav>
                                        <p:tav tm="100000">
                                          <p:val>
                                            <p:strVal val="#ppt_x"/>
                                          </p:val>
                                        </p:tav>
                                      </p:tavLst>
                                    </p:anim>
                                    <p:anim calcmode="lin" valueType="num">
                                      <p:cBhvr additive="base">
                                        <p:cTn id="26"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6" grpId="0"/>
      <p:bldP spid="30" grpId="0"/>
      <p:bldP spid="3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42DCD-5CAD-3056-22DF-0E7A5A78409C}"/>
            </a:ext>
          </a:extLst>
        </p:cNvPr>
        <p:cNvGrpSpPr/>
        <p:nvPr/>
      </p:nvGrpSpPr>
      <p:grpSpPr>
        <a:xfrm>
          <a:off x="0" y="0"/>
          <a:ext cx="0" cy="0"/>
          <a:chOff x="0" y="0"/>
          <a:chExt cx="0" cy="0"/>
        </a:xfrm>
      </p:grpSpPr>
      <p:sp>
        <p:nvSpPr>
          <p:cNvPr id="4127" name="Title 1">
            <a:extLst>
              <a:ext uri="{FF2B5EF4-FFF2-40B4-BE49-F238E27FC236}">
                <a16:creationId xmlns:a16="http://schemas.microsoft.com/office/drawing/2014/main" id="{00AA6D2F-6268-BF17-690B-DAC35FC81B3C}"/>
              </a:ext>
            </a:extLst>
          </p:cNvPr>
          <p:cNvSpPr>
            <a:spLocks noGrp="1"/>
          </p:cNvSpPr>
          <p:nvPr>
            <p:ph type="title"/>
          </p:nvPr>
        </p:nvSpPr>
        <p:spPr>
          <a:xfrm>
            <a:off x="225425" y="297859"/>
            <a:ext cx="7772400" cy="626268"/>
          </a:xfrm>
        </p:spPr>
        <p:txBody>
          <a:bodyPr/>
          <a:lstStyle/>
          <a:p>
            <a:r>
              <a:rPr lang="en-US" altLang="en-US" sz="2800" dirty="0"/>
              <a:t>Comparison  Cyclic Analyses</a:t>
            </a:r>
          </a:p>
        </p:txBody>
      </p:sp>
      <mc:AlternateContent xmlns:mc="http://schemas.openxmlformats.org/markup-compatibility/2006" xmlns:p14="http://schemas.microsoft.com/office/powerpoint/2010/main">
        <mc:Choice Requires="p14">
          <p:contentPart p14:bwMode="auto" r:id="rId2">
            <p14:nvContentPartPr>
              <p14:cNvPr id="4120" name="Ink 25">
                <a:extLst>
                  <a:ext uri="{FF2B5EF4-FFF2-40B4-BE49-F238E27FC236}">
                    <a16:creationId xmlns:a16="http://schemas.microsoft.com/office/drawing/2014/main" id="{2501A264-5DD3-D279-D294-2F96E68802A0}"/>
                  </a:ext>
                </a:extLst>
              </p14:cNvPr>
              <p14:cNvContentPartPr>
                <a14:cpLocks xmlns:a14="http://schemas.microsoft.com/office/drawing/2010/main" noRot="1" noChangeAspect="1" noEditPoints="1" noChangeArrowheads="1" noChangeShapeType="1"/>
              </p14:cNvContentPartPr>
              <p14:nvPr/>
            </p14:nvContentPartPr>
            <p14:xfrm>
              <a:off x="7704138" y="6572250"/>
              <a:ext cx="785812" cy="193675"/>
            </p14:xfrm>
          </p:contentPart>
        </mc:Choice>
        <mc:Fallback xmlns="">
          <p:pic>
            <p:nvPicPr>
              <p:cNvPr id="4120" name="Ink 25">
                <a:extLst>
                  <a:ext uri="{FF2B5EF4-FFF2-40B4-BE49-F238E27FC236}">
                    <a16:creationId xmlns:a16="http://schemas.microsoft.com/office/drawing/2014/main" id="{2501A264-5DD3-D279-D294-2F96E68802A0}"/>
                  </a:ext>
                </a:extLst>
              </p:cNvPr>
              <p:cNvPicPr>
                <a:picLocks noRot="1" noChangeAspect="1" noEditPoints="1" noChangeArrowheads="1" noChangeShapeType="1"/>
              </p:cNvPicPr>
              <p:nvPr/>
            </p:nvPicPr>
            <p:blipFill>
              <a:blip r:embed="rId3"/>
              <a:stretch>
                <a:fillRect/>
              </a:stretch>
            </p:blipFill>
            <p:spPr>
              <a:xfrm>
                <a:off x="7694766" y="6562890"/>
                <a:ext cx="804556" cy="212395"/>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4125" name="Ink 30">
                <a:extLst>
                  <a:ext uri="{FF2B5EF4-FFF2-40B4-BE49-F238E27FC236}">
                    <a16:creationId xmlns:a16="http://schemas.microsoft.com/office/drawing/2014/main" id="{18C2FA30-EF6D-0573-F5CA-8DBA5A645B1E}"/>
                  </a:ext>
                </a:extLst>
              </p14:cNvPr>
              <p14:cNvContentPartPr>
                <a14:cpLocks xmlns:a14="http://schemas.microsoft.com/office/drawing/2010/main" noRot="1" noChangeAspect="1" noEditPoints="1" noChangeArrowheads="1" noChangeShapeType="1"/>
              </p14:cNvContentPartPr>
              <p14:nvPr/>
            </p14:nvContentPartPr>
            <p14:xfrm>
              <a:off x="8836025" y="6567488"/>
              <a:ext cx="160338" cy="134937"/>
            </p14:xfrm>
          </p:contentPart>
        </mc:Choice>
        <mc:Fallback xmlns="">
          <p:pic>
            <p:nvPicPr>
              <p:cNvPr id="4125" name="Ink 30">
                <a:extLst>
                  <a:ext uri="{FF2B5EF4-FFF2-40B4-BE49-F238E27FC236}">
                    <a16:creationId xmlns:a16="http://schemas.microsoft.com/office/drawing/2014/main" id="{18C2FA30-EF6D-0573-F5CA-8DBA5A645B1E}"/>
                  </a:ext>
                </a:extLst>
              </p:cNvPr>
              <p:cNvPicPr>
                <a:picLocks noRot="1" noChangeAspect="1" noEditPoints="1" noChangeArrowheads="1" noChangeShapeType="1"/>
              </p:cNvPicPr>
              <p:nvPr/>
            </p:nvPicPr>
            <p:blipFill>
              <a:blip r:embed="rId5"/>
              <a:stretch>
                <a:fillRect/>
              </a:stretch>
            </p:blipFill>
            <p:spPr>
              <a:xfrm>
                <a:off x="8826720" y="6558107"/>
                <a:ext cx="178949" cy="153698"/>
              </a:xfrm>
              <a:prstGeom prst="rect">
                <a:avLst/>
              </a:prstGeom>
            </p:spPr>
          </p:pic>
        </mc:Fallback>
      </mc:AlternateContent>
      <p:grpSp>
        <p:nvGrpSpPr>
          <p:cNvPr id="2" name="Group 38">
            <a:extLst>
              <a:ext uri="{FF2B5EF4-FFF2-40B4-BE49-F238E27FC236}">
                <a16:creationId xmlns:a16="http://schemas.microsoft.com/office/drawing/2014/main" id="{EFD5663E-057A-94EF-3D7F-B90E7013C85E}"/>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D08CF6D4-BAFB-9EDA-D05D-7AF808021451}"/>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FA3FEC31-EFFF-79C6-C765-CD2829F067F0}"/>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77F44393-D2A0-59C7-4B4B-CA108663DCE2}"/>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E224BA3F-2038-18A4-1172-930F67B516BA}"/>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410A3D1A-32FA-076F-9FC7-DE8365B7966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96C50256-8E5C-0F67-4CA8-88337286EAC8}"/>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4717A538-2DBB-8AD5-9476-3972C9FEF1A2}"/>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B198E036-6066-B09B-55C6-E7BF57A029C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264EE538-BF61-1526-D60B-7295824FE849}"/>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84EB4AE7-C0DC-6C43-09B5-9D419B3F3F8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FB3BEDCA-62CA-BC2A-4390-44383F2A8C7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A4F709CD-D7CC-A44B-8919-59B8E5ED5039}"/>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15536443-4270-B968-9EB4-F2CAAE7DE57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397978B0-ECF9-B036-53BD-DAD285E2E0D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2B38A1D2-81C4-7EFE-2936-D165EFC5CA8D}"/>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355A5343-8428-C0A2-051B-A2C1BF03C6C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0580CF84-DCED-46E3-A156-9CC0A21E104C}"/>
                  </a:ext>
                </a:extLst>
              </p:cNvPr>
              <p:cNvSpPr txBox="1"/>
              <p:nvPr/>
            </p:nvSpPr>
            <p:spPr>
              <a:xfrm>
                <a:off x="1796410" y="2790067"/>
                <a:ext cx="6456191" cy="968727"/>
              </a:xfrm>
              <a:prstGeom prst="rect">
                <a:avLst/>
              </a:prstGeom>
              <a:noFill/>
            </p:spPr>
            <p:txBody>
              <a:bodyPr wrap="none" lIns="0" tIns="0" rIns="0" bIns="0" rtlCol="0">
                <a:spAutoFit/>
              </a:bodyPr>
              <a:lstStyle/>
              <a:p>
                <a:pPr/>
                <a14:m>
                  <m:oMathPara xmlns:m="http://schemas.openxmlformats.org/officeDocument/2006/math">
                    <m:oMath>
                      <m:nary>
                        <m:naryPr>
                          <m:chr m:val="∮"/>
                          <m:limLoc m:val="undOvr"/>
                          <m:subHide m:val="on"/>
                          <m:supHide m:val="on"/>
                          <m:ctrlPr>
                            <a:rPr lang="en-US" i="1" smtClean="0">
                              <a:latin typeface="Cambria Math" panose="02040503050406030204" pitchFamily="18" charset="0"/>
                            </a:rPr>
                          </m:ctrlPr>
                        </m:naryPr>
                        <m:sub/>
                        <m:sup/>
                        <m:e>
                          <m:sSub>
                            <m:sSubPr>
                              <m:ctrlPr>
                                <a:rPr lang="en-US" i="1" smtClean="0">
                                  <a:latin typeface="Cambria Math" panose="02040503050406030204" pitchFamily="18" charset="0"/>
                                  <a:ea typeface="Cambria Math" panose="02040503050406030204" pitchFamily="18" charset="0"/>
                                </a:rPr>
                              </m:ctrlPr>
                            </m:sSubPr>
                            <m:e>
                              <m:d>
                                <m:dPr>
                                  <m:ctrlPr>
                                    <a:rPr lang="en-US" i="1" smtClean="0">
                                      <a:latin typeface="Cambria Math" panose="02040503050406030204" pitchFamily="18" charset="0"/>
                                      <a:ea typeface="Cambria Math" panose="02040503050406030204" pitchFamily="18" charset="0"/>
                                    </a:rPr>
                                  </m:ctrlPr>
                                </m:dPr>
                                <m:e>
                                  <m:f>
                                    <m:fPr>
                                      <m:ctrlPr>
                                        <a:rPr lang="en-US" i="1" smtClean="0">
                                          <a:latin typeface="Cambria Math" panose="02040503050406030204" pitchFamily="18" charset="0"/>
                                          <a:ea typeface="Cambria Math" panose="02040503050406030204" pitchFamily="18" charset="0"/>
                                        </a:rPr>
                                      </m:ctrlPr>
                                    </m:fPr>
                                    <m:num>
                                      <m:r>
                                        <a:rPr lang="en-US" i="1" smtClean="0">
                                          <a:latin typeface="Cambria Math" panose="02040503050406030204" pitchFamily="18" charset="0"/>
                                          <a:ea typeface="Cambria Math" panose="02040503050406030204" pitchFamily="18" charset="0"/>
                                        </a:rPr>
                                        <m:t>𝛿</m:t>
                                      </m:r>
                                      <m:r>
                                        <a:rPr lang="en-US" b="0" i="1" smtClean="0">
                                          <a:latin typeface="Cambria Math" panose="02040503050406030204" pitchFamily="18" charset="0"/>
                                          <a:ea typeface="Cambria Math" panose="02040503050406030204" pitchFamily="18" charset="0"/>
                                        </a:rPr>
                                        <m:t>𝑄</m:t>
                                      </m:r>
                                    </m:num>
                                    <m:den>
                                      <m:r>
                                        <a:rPr lang="en-US" b="0" i="1" smtClean="0">
                                          <a:latin typeface="Cambria Math" panose="02040503050406030204" pitchFamily="18" charset="0"/>
                                        </a:rPr>
                                        <m:t>𝑇</m:t>
                                      </m:r>
                                    </m:den>
                                  </m:f>
                                </m:e>
                              </m:d>
                            </m:e>
                            <m:sub>
                              <m:r>
                                <a:rPr lang="en-US" b="0" i="1" smtClean="0">
                                  <a:latin typeface="Cambria Math" panose="02040503050406030204" pitchFamily="18" charset="0"/>
                                </a:rPr>
                                <m:t>𝑖𝑟𝑟</m:t>
                              </m:r>
                            </m:sub>
                          </m:sSub>
                          <m:r>
                            <a:rPr lang="en-US" b="0" i="1" smtClean="0">
                              <a:latin typeface="Cambria Math" panose="02040503050406030204" pitchFamily="18" charset="0"/>
                            </a:rPr>
                            <m:t>=</m:t>
                          </m:r>
                          <m:f>
                            <m:fPr>
                              <m:ctrlPr>
                                <a:rPr lang="en-US" i="1">
                                  <a:latin typeface="Cambria Math" panose="02040503050406030204" pitchFamily="18" charset="0"/>
                                </a:rPr>
                              </m:ctrlPr>
                            </m:fPr>
                            <m:num>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𝑄</m:t>
                                      </m:r>
                                    </m:e>
                                    <m:sub>
                                      <m:r>
                                        <a:rPr lang="en-US" i="1">
                                          <a:latin typeface="Cambria Math" panose="02040503050406030204" pitchFamily="18" charset="0"/>
                                        </a:rPr>
                                        <m:t>𝐿𝑖𝑟𝑟</m:t>
                                      </m:r>
                                    </m:sub>
                                  </m:sSub>
                                </m:e>
                              </m:d>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𝑄</m:t>
                                      </m:r>
                                    </m:e>
                                    <m:sub>
                                      <m:r>
                                        <a:rPr lang="en-US" i="1">
                                          <a:latin typeface="Cambria Math" panose="02040503050406030204" pitchFamily="18" charset="0"/>
                                        </a:rPr>
                                        <m:t>𝐿𝑟𝑒𝑣</m:t>
                                      </m:r>
                                    </m:sub>
                                  </m:sSub>
                                </m:e>
                              </m:d>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𝐻</m:t>
                                  </m:r>
                                </m:sub>
                              </m:sSub>
                            </m:den>
                          </m:f>
                          <m:r>
                            <a:rPr lang="en-US" b="0" i="1" smtClean="0">
                              <a:latin typeface="Cambria Math" panose="02040503050406030204" pitchFamily="18" charset="0"/>
                            </a:rPr>
                            <m:t>+</m:t>
                          </m:r>
                          <m:f>
                            <m:fPr>
                              <m:ctrlPr>
                                <a:rPr lang="en-US" i="1">
                                  <a:latin typeface="Cambria Math" panose="02040503050406030204" pitchFamily="18" charset="0"/>
                                </a:rPr>
                              </m:ctrlPr>
                            </m:fPr>
                            <m:num>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𝑄</m:t>
                                      </m:r>
                                    </m:e>
                                    <m:sub>
                                      <m:r>
                                        <a:rPr lang="en-US" i="1">
                                          <a:latin typeface="Cambria Math" panose="02040503050406030204" pitchFamily="18" charset="0"/>
                                        </a:rPr>
                                        <m:t>𝐿𝑟𝑒𝑣</m:t>
                                      </m:r>
                                    </m:sub>
                                  </m:sSub>
                                </m:e>
                              </m:d>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𝑄</m:t>
                                      </m:r>
                                    </m:e>
                                    <m:sub>
                                      <m:r>
                                        <a:rPr lang="en-US" i="1">
                                          <a:latin typeface="Cambria Math" panose="02040503050406030204" pitchFamily="18" charset="0"/>
                                        </a:rPr>
                                        <m:t>𝐿𝑖𝑟𝑟</m:t>
                                      </m:r>
                                    </m:sub>
                                  </m:sSub>
                                </m:e>
                              </m:d>
                            </m:num>
                            <m:den>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𝐿</m:t>
                                  </m:r>
                                </m:sub>
                              </m:sSub>
                            </m:den>
                          </m:f>
                        </m:e>
                      </m:nary>
                    </m:oMath>
                  </m:oMathPara>
                </a14:m>
                <a:endParaRPr lang="en-US" dirty="0"/>
              </a:p>
            </p:txBody>
          </p:sp>
        </mc:Choice>
        <mc:Fallback xmlns="">
          <p:sp>
            <p:nvSpPr>
              <p:cNvPr id="24" name="TextBox 23">
                <a:extLst>
                  <a:ext uri="{FF2B5EF4-FFF2-40B4-BE49-F238E27FC236}">
                    <a16:creationId xmlns:a16="http://schemas.microsoft.com/office/drawing/2014/main" id="{0580CF84-DCED-46E3-A156-9CC0A21E104C}"/>
                  </a:ext>
                </a:extLst>
              </p:cNvPr>
              <p:cNvSpPr txBox="1">
                <a:spLocks noRot="1" noChangeAspect="1" noMove="1" noResize="1" noEditPoints="1" noAdjustHandles="1" noChangeArrowheads="1" noChangeShapeType="1" noTextEdit="1"/>
              </p:cNvSpPr>
              <p:nvPr/>
            </p:nvSpPr>
            <p:spPr>
              <a:xfrm>
                <a:off x="1796410" y="2790067"/>
                <a:ext cx="6456191" cy="968727"/>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E430DA6F-D9E5-5388-5F8E-BEBC1720D9F0}"/>
                  </a:ext>
                </a:extLst>
              </p:cNvPr>
              <p:cNvSpPr txBox="1"/>
              <p:nvPr/>
            </p:nvSpPr>
            <p:spPr>
              <a:xfrm>
                <a:off x="3881405" y="5121408"/>
                <a:ext cx="2286203" cy="416845"/>
              </a:xfrm>
              <a:prstGeom prst="rect">
                <a:avLst/>
              </a:prstGeom>
              <a:noFill/>
            </p:spPr>
            <p:txBody>
              <a:bodyPr wrap="none" lIns="0" tIns="0" rIns="0" bIns="0" rtlCol="0">
                <a:spAutoFit/>
              </a:bodyPr>
              <a:lstStyle/>
              <a:p>
                <a:pPr/>
                <a14:m>
                  <m:oMathPara xmlns:m="http://schemas.openxmlformats.org/officeDocument/2006/math">
                    <m:oMath>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𝑄</m:t>
                              </m:r>
                            </m:e>
                            <m:sub>
                              <m:r>
                                <a:rPr lang="en-US" b="0" i="1" smtClean="0">
                                  <a:latin typeface="Cambria Math" panose="02040503050406030204" pitchFamily="18" charset="0"/>
                                </a:rPr>
                                <m:t>𝐿</m:t>
                              </m:r>
                              <m:r>
                                <a:rPr lang="en-US" b="0" i="1" smtClean="0">
                                  <a:latin typeface="Cambria Math" panose="02040503050406030204" pitchFamily="18" charset="0"/>
                                </a:rPr>
                                <m:t>,</m:t>
                              </m:r>
                              <m:r>
                                <a:rPr lang="en-US" b="0" i="1" smtClean="0">
                                  <a:latin typeface="Cambria Math" panose="02040503050406030204" pitchFamily="18" charset="0"/>
                                </a:rPr>
                                <m:t>𝑖𝑟𝑟</m:t>
                              </m:r>
                            </m:sub>
                          </m:sSub>
                        </m:e>
                      </m:d>
                      <m:r>
                        <a:rPr lang="en-US" b="0" i="1" smtClean="0">
                          <a:latin typeface="Cambria Math" panose="02040503050406030204" pitchFamily="18" charset="0"/>
                        </a:rPr>
                        <m:t>&gt;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𝑄</m:t>
                              </m:r>
                            </m:e>
                            <m:sub>
                              <m:r>
                                <a:rPr lang="en-US" i="1">
                                  <a:latin typeface="Cambria Math" panose="02040503050406030204" pitchFamily="18" charset="0"/>
                                </a:rPr>
                                <m:t>𝐿𝑟𝑒𝑣</m:t>
                              </m:r>
                            </m:sub>
                          </m:sSub>
                        </m:e>
                      </m:d>
                    </m:oMath>
                  </m:oMathPara>
                </a14:m>
                <a:endParaRPr lang="en-US" dirty="0"/>
              </a:p>
            </p:txBody>
          </p:sp>
        </mc:Choice>
        <mc:Fallback xmlns="">
          <p:sp>
            <p:nvSpPr>
              <p:cNvPr id="28" name="TextBox 27">
                <a:extLst>
                  <a:ext uri="{FF2B5EF4-FFF2-40B4-BE49-F238E27FC236}">
                    <a16:creationId xmlns:a16="http://schemas.microsoft.com/office/drawing/2014/main" id="{E430DA6F-D9E5-5388-5F8E-BEBC1720D9F0}"/>
                  </a:ext>
                </a:extLst>
              </p:cNvPr>
              <p:cNvSpPr txBox="1">
                <a:spLocks noRot="1" noChangeAspect="1" noMove="1" noResize="1" noEditPoints="1" noAdjustHandles="1" noChangeArrowheads="1" noChangeShapeType="1" noTextEdit="1"/>
              </p:cNvSpPr>
              <p:nvPr/>
            </p:nvSpPr>
            <p:spPr>
              <a:xfrm>
                <a:off x="3881405" y="5121408"/>
                <a:ext cx="2286203" cy="416845"/>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4FEB9CF8-38AF-0837-1F4B-01BA48D31F23}"/>
                  </a:ext>
                </a:extLst>
              </p:cNvPr>
              <p:cNvSpPr txBox="1"/>
              <p:nvPr/>
            </p:nvSpPr>
            <p:spPr>
              <a:xfrm>
                <a:off x="4014711" y="5697929"/>
                <a:ext cx="2281394" cy="968727"/>
              </a:xfrm>
              <a:prstGeom prst="rect">
                <a:avLst/>
              </a:prstGeom>
              <a:noFill/>
              <a:ln w="47625" cmpd="dbl">
                <a:solidFill>
                  <a:schemeClr val="accent1"/>
                </a:solidFill>
              </a:ln>
            </p:spPr>
            <p:txBody>
              <a:bodyPr wrap="none" lIns="0" tIns="0" rIns="0" bIns="0" rtlCol="0">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rPr>
                        <m:t>∴</m:t>
                      </m:r>
                      <m:nary>
                        <m:naryPr>
                          <m:chr m:val="∮"/>
                          <m:limLoc m:val="undOvr"/>
                          <m:subHide m:val="on"/>
                          <m:supHide m:val="on"/>
                          <m:ctrlPr>
                            <a:rPr lang="en-US" i="1" smtClean="0">
                              <a:latin typeface="Cambria Math" panose="02040503050406030204" pitchFamily="18" charset="0"/>
                            </a:rPr>
                          </m:ctrlPr>
                        </m:naryPr>
                        <m:sub/>
                        <m:sup/>
                        <m:e>
                          <m:sSub>
                            <m:sSubPr>
                              <m:ctrlPr>
                                <a:rPr lang="en-US" i="1" smtClean="0">
                                  <a:latin typeface="Cambria Math" panose="02040503050406030204" pitchFamily="18" charset="0"/>
                                  <a:ea typeface="Cambria Math" panose="02040503050406030204" pitchFamily="18" charset="0"/>
                                </a:rPr>
                              </m:ctrlPr>
                            </m:sSubPr>
                            <m:e>
                              <m:d>
                                <m:dPr>
                                  <m:ctrlPr>
                                    <a:rPr lang="en-US" i="1" smtClean="0">
                                      <a:latin typeface="Cambria Math" panose="02040503050406030204" pitchFamily="18" charset="0"/>
                                      <a:ea typeface="Cambria Math" panose="02040503050406030204" pitchFamily="18" charset="0"/>
                                    </a:rPr>
                                  </m:ctrlPr>
                                </m:dPr>
                                <m:e>
                                  <m:f>
                                    <m:fPr>
                                      <m:ctrlPr>
                                        <a:rPr lang="en-US" i="1" smtClean="0">
                                          <a:latin typeface="Cambria Math" panose="02040503050406030204" pitchFamily="18" charset="0"/>
                                          <a:ea typeface="Cambria Math" panose="02040503050406030204" pitchFamily="18" charset="0"/>
                                        </a:rPr>
                                      </m:ctrlPr>
                                    </m:fPr>
                                    <m:num>
                                      <m:r>
                                        <a:rPr lang="en-US" i="1" smtClean="0">
                                          <a:latin typeface="Cambria Math" panose="02040503050406030204" pitchFamily="18" charset="0"/>
                                          <a:ea typeface="Cambria Math" panose="02040503050406030204" pitchFamily="18" charset="0"/>
                                        </a:rPr>
                                        <m:t>𝛿</m:t>
                                      </m:r>
                                      <m:r>
                                        <a:rPr lang="en-US" b="0" i="1" smtClean="0">
                                          <a:latin typeface="Cambria Math" panose="02040503050406030204" pitchFamily="18" charset="0"/>
                                          <a:ea typeface="Cambria Math" panose="02040503050406030204" pitchFamily="18" charset="0"/>
                                        </a:rPr>
                                        <m:t>𝑄</m:t>
                                      </m:r>
                                    </m:num>
                                    <m:den>
                                      <m:r>
                                        <a:rPr lang="en-US" b="0" i="1" smtClean="0">
                                          <a:latin typeface="Cambria Math" panose="02040503050406030204" pitchFamily="18" charset="0"/>
                                        </a:rPr>
                                        <m:t>𝑇</m:t>
                                      </m:r>
                                    </m:den>
                                  </m:f>
                                </m:e>
                              </m:d>
                            </m:e>
                            <m:sub>
                              <m:r>
                                <a:rPr lang="en-US" b="0" i="1" smtClean="0">
                                  <a:latin typeface="Cambria Math" panose="02040503050406030204" pitchFamily="18" charset="0"/>
                                </a:rPr>
                                <m:t>𝑖𝑟𝑟</m:t>
                              </m:r>
                            </m:sub>
                          </m:sSub>
                          <m:r>
                            <a:rPr lang="en-US" b="0" i="1" smtClean="0">
                              <a:latin typeface="Cambria Math" panose="02040503050406030204" pitchFamily="18" charset="0"/>
                            </a:rPr>
                            <m:t>&lt;0</m:t>
                          </m:r>
                        </m:e>
                      </m:nary>
                    </m:oMath>
                  </m:oMathPara>
                </a14:m>
                <a:endParaRPr lang="en-US" dirty="0"/>
              </a:p>
            </p:txBody>
          </p:sp>
        </mc:Choice>
        <mc:Fallback xmlns="">
          <p:sp>
            <p:nvSpPr>
              <p:cNvPr id="31" name="TextBox 30">
                <a:extLst>
                  <a:ext uri="{FF2B5EF4-FFF2-40B4-BE49-F238E27FC236}">
                    <a16:creationId xmlns:a16="http://schemas.microsoft.com/office/drawing/2014/main" id="{4FEB9CF8-38AF-0837-1F4B-01BA48D31F23}"/>
                  </a:ext>
                </a:extLst>
              </p:cNvPr>
              <p:cNvSpPr txBox="1">
                <a:spLocks noRot="1" noChangeAspect="1" noMove="1" noResize="1" noEditPoints="1" noAdjustHandles="1" noChangeArrowheads="1" noChangeShapeType="1" noTextEdit="1"/>
              </p:cNvSpPr>
              <p:nvPr/>
            </p:nvSpPr>
            <p:spPr>
              <a:xfrm>
                <a:off x="4014711" y="5697929"/>
                <a:ext cx="2281394" cy="968727"/>
              </a:xfrm>
              <a:prstGeom prst="rect">
                <a:avLst/>
              </a:prstGeom>
              <a:blipFill>
                <a:blip r:embed="rId9"/>
                <a:stretch>
                  <a:fillRect/>
                </a:stretch>
              </a:blipFill>
              <a:ln w="47625" cmpd="dbl">
                <a:solidFill>
                  <a:schemeClr val="accent1"/>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2D828E47-23CD-20BB-77F1-AB833CB7C504}"/>
                  </a:ext>
                </a:extLst>
              </p:cNvPr>
              <p:cNvSpPr txBox="1"/>
              <p:nvPr/>
            </p:nvSpPr>
            <p:spPr>
              <a:xfrm>
                <a:off x="1653921" y="3926074"/>
                <a:ext cx="6456190" cy="968727"/>
              </a:xfrm>
              <a:prstGeom prst="rect">
                <a:avLst/>
              </a:prstGeom>
              <a:noFill/>
            </p:spPr>
            <p:txBody>
              <a:bodyPr wrap="none" lIns="0" tIns="0" rIns="0" bIns="0" rtlCol="0">
                <a:spAutoFit/>
              </a:bodyPr>
              <a:lstStyle/>
              <a:p>
                <a:pPr/>
                <a14:m>
                  <m:oMathPara xmlns:m="http://schemas.openxmlformats.org/officeDocument/2006/math">
                    <m:oMath>
                      <m:nary>
                        <m:naryPr>
                          <m:chr m:val="∮"/>
                          <m:limLoc m:val="undOvr"/>
                          <m:subHide m:val="on"/>
                          <m:supHide m:val="on"/>
                          <m:ctrlPr>
                            <a:rPr lang="en-US" i="1" smtClean="0">
                              <a:latin typeface="Cambria Math" panose="02040503050406030204" pitchFamily="18" charset="0"/>
                            </a:rPr>
                          </m:ctrlPr>
                        </m:naryPr>
                        <m:sub/>
                        <m:sup/>
                        <m:e>
                          <m:sSub>
                            <m:sSubPr>
                              <m:ctrlPr>
                                <a:rPr lang="en-US" i="1" smtClean="0">
                                  <a:latin typeface="Cambria Math" panose="02040503050406030204" pitchFamily="18" charset="0"/>
                                  <a:ea typeface="Cambria Math" panose="02040503050406030204" pitchFamily="18" charset="0"/>
                                </a:rPr>
                              </m:ctrlPr>
                            </m:sSubPr>
                            <m:e>
                              <m:d>
                                <m:dPr>
                                  <m:ctrlPr>
                                    <a:rPr lang="en-US" i="1" smtClean="0">
                                      <a:latin typeface="Cambria Math" panose="02040503050406030204" pitchFamily="18" charset="0"/>
                                      <a:ea typeface="Cambria Math" panose="02040503050406030204" pitchFamily="18" charset="0"/>
                                    </a:rPr>
                                  </m:ctrlPr>
                                </m:dPr>
                                <m:e>
                                  <m:f>
                                    <m:fPr>
                                      <m:ctrlPr>
                                        <a:rPr lang="en-US" i="1" smtClean="0">
                                          <a:latin typeface="Cambria Math" panose="02040503050406030204" pitchFamily="18" charset="0"/>
                                          <a:ea typeface="Cambria Math" panose="02040503050406030204" pitchFamily="18" charset="0"/>
                                        </a:rPr>
                                      </m:ctrlPr>
                                    </m:fPr>
                                    <m:num>
                                      <m:r>
                                        <a:rPr lang="en-US" i="1" smtClean="0">
                                          <a:latin typeface="Cambria Math" panose="02040503050406030204" pitchFamily="18" charset="0"/>
                                          <a:ea typeface="Cambria Math" panose="02040503050406030204" pitchFamily="18" charset="0"/>
                                        </a:rPr>
                                        <m:t>𝛿</m:t>
                                      </m:r>
                                      <m:r>
                                        <a:rPr lang="en-US" b="0" i="1" smtClean="0">
                                          <a:latin typeface="Cambria Math" panose="02040503050406030204" pitchFamily="18" charset="0"/>
                                          <a:ea typeface="Cambria Math" panose="02040503050406030204" pitchFamily="18" charset="0"/>
                                        </a:rPr>
                                        <m:t>𝑄</m:t>
                                      </m:r>
                                    </m:num>
                                    <m:den>
                                      <m:r>
                                        <a:rPr lang="en-US" b="0" i="1" smtClean="0">
                                          <a:latin typeface="Cambria Math" panose="02040503050406030204" pitchFamily="18" charset="0"/>
                                        </a:rPr>
                                        <m:t>𝑇</m:t>
                                      </m:r>
                                    </m:den>
                                  </m:f>
                                </m:e>
                              </m:d>
                            </m:e>
                            <m:sub>
                              <m:r>
                                <a:rPr lang="en-US" b="0" i="1" smtClean="0">
                                  <a:latin typeface="Cambria Math" panose="02040503050406030204" pitchFamily="18" charset="0"/>
                                </a:rPr>
                                <m:t>𝑖𝑟𝑟</m:t>
                              </m:r>
                            </m:sub>
                          </m:sSub>
                          <m:r>
                            <a:rPr lang="en-US" b="0" i="1" smtClean="0">
                              <a:latin typeface="Cambria Math" panose="02040503050406030204" pitchFamily="18" charset="0"/>
                            </a:rPr>
                            <m:t>=</m:t>
                          </m:r>
                          <m:f>
                            <m:fPr>
                              <m:ctrlPr>
                                <a:rPr lang="en-US" i="1">
                                  <a:latin typeface="Cambria Math" panose="02040503050406030204" pitchFamily="18" charset="0"/>
                                </a:rPr>
                              </m:ctrlPr>
                            </m:fPr>
                            <m:num>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𝑄</m:t>
                                      </m:r>
                                    </m:e>
                                    <m:sub>
                                      <m:r>
                                        <a:rPr lang="en-US" i="1">
                                          <a:latin typeface="Cambria Math" panose="02040503050406030204" pitchFamily="18" charset="0"/>
                                        </a:rPr>
                                        <m:t>𝐿𝑖𝑟𝑟</m:t>
                                      </m:r>
                                    </m:sub>
                                  </m:sSub>
                                </m:e>
                              </m:d>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𝑄</m:t>
                                      </m:r>
                                    </m:e>
                                    <m:sub>
                                      <m:r>
                                        <a:rPr lang="en-US" i="1">
                                          <a:latin typeface="Cambria Math" panose="02040503050406030204" pitchFamily="18" charset="0"/>
                                        </a:rPr>
                                        <m:t>𝐿𝑟𝑒𝑣</m:t>
                                      </m:r>
                                    </m:sub>
                                  </m:sSub>
                                </m:e>
                              </m:d>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𝐻</m:t>
                                  </m:r>
                                </m:sub>
                              </m:sSub>
                            </m:den>
                          </m:f>
                          <m:r>
                            <a:rPr lang="en-US" b="0" i="1" smtClean="0">
                              <a:latin typeface="Cambria Math" panose="02040503050406030204" pitchFamily="18" charset="0"/>
                            </a:rPr>
                            <m:t>−</m:t>
                          </m:r>
                          <m:f>
                            <m:fPr>
                              <m:ctrlPr>
                                <a:rPr lang="en-US" i="1">
                                  <a:latin typeface="Cambria Math" panose="02040503050406030204" pitchFamily="18" charset="0"/>
                                </a:rPr>
                              </m:ctrlPr>
                            </m:fPr>
                            <m:num>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𝑄</m:t>
                                      </m:r>
                                    </m:e>
                                    <m:sub>
                                      <m:r>
                                        <a:rPr lang="en-US" i="1">
                                          <a:latin typeface="Cambria Math" panose="02040503050406030204" pitchFamily="18" charset="0"/>
                                        </a:rPr>
                                        <m:t>𝐿</m:t>
                                      </m:r>
                                      <m:r>
                                        <a:rPr lang="en-US" b="0" i="1" smtClean="0">
                                          <a:latin typeface="Cambria Math" panose="02040503050406030204" pitchFamily="18" charset="0"/>
                                        </a:rPr>
                                        <m:t>𝑖𝑟𝑟</m:t>
                                      </m:r>
                                    </m:sub>
                                  </m:sSub>
                                </m:e>
                              </m:d>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𝑄</m:t>
                                      </m:r>
                                    </m:e>
                                    <m:sub>
                                      <m:r>
                                        <a:rPr lang="en-US" i="1">
                                          <a:latin typeface="Cambria Math" panose="02040503050406030204" pitchFamily="18" charset="0"/>
                                        </a:rPr>
                                        <m:t>𝐿</m:t>
                                      </m:r>
                                      <m:r>
                                        <a:rPr lang="en-US" b="0" i="1" smtClean="0">
                                          <a:latin typeface="Cambria Math" panose="02040503050406030204" pitchFamily="18" charset="0"/>
                                        </a:rPr>
                                        <m:t>𝑟𝑒𝑣</m:t>
                                      </m:r>
                                    </m:sub>
                                  </m:sSub>
                                </m:e>
                              </m:d>
                            </m:num>
                            <m:den>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𝐿</m:t>
                                  </m:r>
                                </m:sub>
                              </m:sSub>
                            </m:den>
                          </m:f>
                        </m:e>
                      </m:nary>
                    </m:oMath>
                  </m:oMathPara>
                </a14:m>
                <a:endParaRPr lang="en-US" dirty="0"/>
              </a:p>
            </p:txBody>
          </p:sp>
        </mc:Choice>
        <mc:Fallback xmlns="">
          <p:sp>
            <p:nvSpPr>
              <p:cNvPr id="26" name="TextBox 25">
                <a:extLst>
                  <a:ext uri="{FF2B5EF4-FFF2-40B4-BE49-F238E27FC236}">
                    <a16:creationId xmlns:a16="http://schemas.microsoft.com/office/drawing/2014/main" id="{2D828E47-23CD-20BB-77F1-AB833CB7C504}"/>
                  </a:ext>
                </a:extLst>
              </p:cNvPr>
              <p:cNvSpPr txBox="1">
                <a:spLocks noRot="1" noChangeAspect="1" noMove="1" noResize="1" noEditPoints="1" noAdjustHandles="1" noChangeArrowheads="1" noChangeShapeType="1" noTextEdit="1"/>
              </p:cNvSpPr>
              <p:nvPr/>
            </p:nvSpPr>
            <p:spPr>
              <a:xfrm>
                <a:off x="1653921" y="3926074"/>
                <a:ext cx="6456190" cy="968727"/>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079B1274-E0B2-C945-8ECB-FEAE5E6DB573}"/>
                  </a:ext>
                </a:extLst>
              </p:cNvPr>
              <p:cNvSpPr txBox="1"/>
              <p:nvPr/>
            </p:nvSpPr>
            <p:spPr>
              <a:xfrm>
                <a:off x="1489788" y="1429122"/>
                <a:ext cx="6762813" cy="968727"/>
              </a:xfrm>
              <a:prstGeom prst="rect">
                <a:avLst/>
              </a:prstGeom>
              <a:noFill/>
            </p:spPr>
            <p:txBody>
              <a:bodyPr wrap="none" lIns="0" tIns="0" rIns="0" bIns="0" rtlCol="0">
                <a:spAutoFit/>
              </a:bodyPr>
              <a:lstStyle/>
              <a:p>
                <a:pPr/>
                <a14:m>
                  <m:oMathPara xmlns:m="http://schemas.openxmlformats.org/officeDocument/2006/math">
                    <m:oMath>
                      <m:nary>
                        <m:naryPr>
                          <m:chr m:val="∮"/>
                          <m:limLoc m:val="undOvr"/>
                          <m:subHide m:val="on"/>
                          <m:supHide m:val="on"/>
                          <m:ctrlPr>
                            <a:rPr lang="en-US" i="1" smtClean="0">
                              <a:latin typeface="Cambria Math" panose="02040503050406030204" pitchFamily="18" charset="0"/>
                            </a:rPr>
                          </m:ctrlPr>
                        </m:naryPr>
                        <m:sub/>
                        <m:sup/>
                        <m:e>
                          <m:sSub>
                            <m:sSubPr>
                              <m:ctrlPr>
                                <a:rPr lang="en-US" i="1" smtClean="0">
                                  <a:latin typeface="Cambria Math" panose="02040503050406030204" pitchFamily="18" charset="0"/>
                                  <a:ea typeface="Cambria Math" panose="02040503050406030204" pitchFamily="18" charset="0"/>
                                </a:rPr>
                              </m:ctrlPr>
                            </m:sSubPr>
                            <m:e>
                              <m:d>
                                <m:dPr>
                                  <m:ctrlPr>
                                    <a:rPr lang="en-US" i="1" smtClean="0">
                                      <a:latin typeface="Cambria Math" panose="02040503050406030204" pitchFamily="18" charset="0"/>
                                      <a:ea typeface="Cambria Math" panose="02040503050406030204" pitchFamily="18" charset="0"/>
                                    </a:rPr>
                                  </m:ctrlPr>
                                </m:dPr>
                                <m:e>
                                  <m:f>
                                    <m:fPr>
                                      <m:ctrlPr>
                                        <a:rPr lang="en-US" i="1" smtClean="0">
                                          <a:latin typeface="Cambria Math" panose="02040503050406030204" pitchFamily="18" charset="0"/>
                                          <a:ea typeface="Cambria Math" panose="02040503050406030204" pitchFamily="18" charset="0"/>
                                        </a:rPr>
                                      </m:ctrlPr>
                                    </m:fPr>
                                    <m:num>
                                      <m:r>
                                        <a:rPr lang="en-US" i="1" smtClean="0">
                                          <a:latin typeface="Cambria Math" panose="02040503050406030204" pitchFamily="18" charset="0"/>
                                          <a:ea typeface="Cambria Math" panose="02040503050406030204" pitchFamily="18" charset="0"/>
                                        </a:rPr>
                                        <m:t>𝛿</m:t>
                                      </m:r>
                                      <m:r>
                                        <a:rPr lang="en-US" b="0" i="1" smtClean="0">
                                          <a:latin typeface="Cambria Math" panose="02040503050406030204" pitchFamily="18" charset="0"/>
                                          <a:ea typeface="Cambria Math" panose="02040503050406030204" pitchFamily="18" charset="0"/>
                                        </a:rPr>
                                        <m:t>𝑄</m:t>
                                      </m:r>
                                    </m:num>
                                    <m:den>
                                      <m:r>
                                        <a:rPr lang="en-US" b="0" i="1" smtClean="0">
                                          <a:latin typeface="Cambria Math" panose="02040503050406030204" pitchFamily="18" charset="0"/>
                                        </a:rPr>
                                        <m:t>𝑇</m:t>
                                      </m:r>
                                    </m:den>
                                  </m:f>
                                </m:e>
                              </m:d>
                            </m:e>
                            <m:sub>
                              <m:r>
                                <a:rPr lang="en-US" b="0" i="1" smtClean="0">
                                  <a:latin typeface="Cambria Math" panose="02040503050406030204" pitchFamily="18" charset="0"/>
                                </a:rPr>
                                <m:t>𝑖𝑟𝑟</m:t>
                              </m:r>
                            </m:sub>
                          </m:sSub>
                          <m:r>
                            <a:rPr lang="en-US" b="0" i="1" smtClean="0">
                              <a:latin typeface="Cambria Math" panose="02040503050406030204" pitchFamily="18" charset="0"/>
                            </a:rPr>
                            <m:t>=</m:t>
                          </m:r>
                          <m:f>
                            <m:fPr>
                              <m:ctrlPr>
                                <a:rPr lang="en-US" i="1">
                                  <a:latin typeface="Cambria Math" panose="02040503050406030204" pitchFamily="18" charset="0"/>
                                </a:rPr>
                              </m:ctrlPr>
                            </m:fPr>
                            <m:num>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𝑄</m:t>
                                      </m:r>
                                    </m:e>
                                    <m:sub>
                                      <m:r>
                                        <a:rPr lang="en-US" i="1">
                                          <a:latin typeface="Cambria Math" panose="02040503050406030204" pitchFamily="18" charset="0"/>
                                        </a:rPr>
                                        <m:t>𝐿𝑖𝑟𝑟</m:t>
                                      </m:r>
                                    </m:sub>
                                  </m:sSub>
                                </m:e>
                              </m:d>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𝐻</m:t>
                                  </m:r>
                                </m:sub>
                              </m:sSub>
                            </m:den>
                          </m:f>
                          <m:r>
                            <a:rPr lang="en-US" b="0" i="1" smtClean="0">
                              <a:latin typeface="Cambria Math" panose="02040503050406030204" pitchFamily="18" charset="0"/>
                            </a:rPr>
                            <m:t>+</m:t>
                          </m:r>
                          <m:d>
                            <m:dPr>
                              <m:begChr m:val="{"/>
                              <m:endChr m:val="}"/>
                              <m:ctrlPr>
                                <a:rPr lang="en-US" i="1">
                                  <a:latin typeface="Cambria Math" panose="02040503050406030204" pitchFamily="18" charset="0"/>
                                </a:rPr>
                              </m:ctrlPr>
                            </m:dPr>
                            <m:e>
                              <m:f>
                                <m:fPr>
                                  <m:ctrlPr>
                                    <a:rPr lang="en-US" i="1">
                                      <a:latin typeface="Cambria Math" panose="02040503050406030204" pitchFamily="18" charset="0"/>
                                    </a:rPr>
                                  </m:ctrlPr>
                                </m:fPr>
                                <m:num>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𝑄</m:t>
                                          </m:r>
                                        </m:e>
                                        <m:sub>
                                          <m:r>
                                            <a:rPr lang="en-US" i="1">
                                              <a:latin typeface="Cambria Math" panose="02040503050406030204" pitchFamily="18" charset="0"/>
                                            </a:rPr>
                                            <m:t>𝐿𝑟𝑒𝑣</m:t>
                                          </m:r>
                                        </m:sub>
                                      </m:sSub>
                                    </m:e>
                                  </m:d>
                                </m:num>
                                <m:den>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𝐿</m:t>
                                      </m:r>
                                    </m:sub>
                                  </m:sSub>
                                </m:den>
                              </m:f>
                              <m:r>
                                <a:rPr lang="en-US" i="1">
                                  <a:latin typeface="Cambria Math" panose="02040503050406030204" pitchFamily="18" charset="0"/>
                                </a:rPr>
                                <m:t>−</m:t>
                              </m:r>
                              <m:f>
                                <m:fPr>
                                  <m:ctrlPr>
                                    <a:rPr lang="en-US" i="1">
                                      <a:latin typeface="Cambria Math" panose="02040503050406030204" pitchFamily="18" charset="0"/>
                                    </a:rPr>
                                  </m:ctrlPr>
                                </m:fPr>
                                <m:num>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𝑄</m:t>
                                          </m:r>
                                        </m:e>
                                        <m:sub>
                                          <m:r>
                                            <a:rPr lang="en-US" i="1">
                                              <a:latin typeface="Cambria Math" panose="02040503050406030204" pitchFamily="18" charset="0"/>
                                            </a:rPr>
                                            <m:t>𝐿𝑟𝑒𝑣</m:t>
                                          </m:r>
                                        </m:sub>
                                      </m:sSub>
                                    </m:e>
                                  </m:d>
                                </m:num>
                                <m:den>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𝐻</m:t>
                                      </m:r>
                                    </m:sub>
                                  </m:sSub>
                                </m:den>
                              </m:f>
                            </m:e>
                          </m:d>
                          <m:r>
                            <a:rPr lang="en-US" i="1">
                              <a:latin typeface="Cambria Math" panose="02040503050406030204" pitchFamily="18" charset="0"/>
                            </a:rPr>
                            <m:t>−</m:t>
                          </m:r>
                          <m:f>
                            <m:fPr>
                              <m:ctrlPr>
                                <a:rPr lang="en-US" i="1">
                                  <a:latin typeface="Cambria Math" panose="02040503050406030204" pitchFamily="18" charset="0"/>
                                </a:rPr>
                              </m:ctrlPr>
                            </m:fPr>
                            <m:num>
                              <m:d>
                                <m:dPr>
                                  <m:begChr m:val="|"/>
                                  <m:endChr m:val="|"/>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panose="02040503050406030204" pitchFamily="18" charset="0"/>
                                        </a:rPr>
                                        <m:t>𝑄</m:t>
                                      </m:r>
                                    </m:e>
                                    <m:sub>
                                      <m:r>
                                        <a:rPr lang="en-US" i="1">
                                          <a:latin typeface="Cambria Math" panose="02040503050406030204" pitchFamily="18" charset="0"/>
                                        </a:rPr>
                                        <m:t>𝐿𝑖𝑟𝑟</m:t>
                                      </m:r>
                                    </m:sub>
                                  </m:sSub>
                                </m:e>
                              </m:d>
                            </m:num>
                            <m:den>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𝐿</m:t>
                                  </m:r>
                                </m:sub>
                              </m:sSub>
                            </m:den>
                          </m:f>
                        </m:e>
                      </m:nary>
                    </m:oMath>
                  </m:oMathPara>
                </a14:m>
                <a:endParaRPr lang="en-US" dirty="0"/>
              </a:p>
            </p:txBody>
          </p:sp>
        </mc:Choice>
        <mc:Fallback xmlns="">
          <p:sp>
            <p:nvSpPr>
              <p:cNvPr id="27" name="TextBox 26">
                <a:extLst>
                  <a:ext uri="{FF2B5EF4-FFF2-40B4-BE49-F238E27FC236}">
                    <a16:creationId xmlns:a16="http://schemas.microsoft.com/office/drawing/2014/main" id="{079B1274-E0B2-C945-8ECB-FEAE5E6DB573}"/>
                  </a:ext>
                </a:extLst>
              </p:cNvPr>
              <p:cNvSpPr txBox="1">
                <a:spLocks noRot="1" noChangeAspect="1" noMove="1" noResize="1" noEditPoints="1" noAdjustHandles="1" noChangeArrowheads="1" noChangeShapeType="1" noTextEdit="1"/>
              </p:cNvSpPr>
              <p:nvPr/>
            </p:nvSpPr>
            <p:spPr>
              <a:xfrm>
                <a:off x="1489788" y="1429122"/>
                <a:ext cx="6762813" cy="968727"/>
              </a:xfrm>
              <a:prstGeom prst="rect">
                <a:avLst/>
              </a:prstGeom>
              <a:blipFill>
                <a:blip r:embed="rId11"/>
                <a:stretch>
                  <a:fillRect/>
                </a:stretch>
              </a:blipFill>
            </p:spPr>
            <p:txBody>
              <a:bodyPr/>
              <a:lstStyle/>
              <a:p>
                <a:r>
                  <a:rPr lang="en-US">
                    <a:noFill/>
                  </a:rPr>
                  <a:t> </a:t>
                </a:r>
              </a:p>
            </p:txBody>
          </p:sp>
        </mc:Fallback>
      </mc:AlternateContent>
      <p:sp>
        <p:nvSpPr>
          <p:cNvPr id="30" name="TextBox 29">
            <a:extLst>
              <a:ext uri="{FF2B5EF4-FFF2-40B4-BE49-F238E27FC236}">
                <a16:creationId xmlns:a16="http://schemas.microsoft.com/office/drawing/2014/main" id="{7AA6A127-AE30-23B0-B28D-8CD0D5A22386}"/>
              </a:ext>
            </a:extLst>
          </p:cNvPr>
          <p:cNvSpPr txBox="1"/>
          <p:nvPr/>
        </p:nvSpPr>
        <p:spPr>
          <a:xfrm>
            <a:off x="615903" y="5158791"/>
            <a:ext cx="3087705" cy="461665"/>
          </a:xfrm>
          <a:prstGeom prst="rect">
            <a:avLst/>
          </a:prstGeom>
          <a:noFill/>
        </p:spPr>
        <p:txBody>
          <a:bodyPr wrap="none" rtlCol="0">
            <a:spAutoFit/>
          </a:bodyPr>
          <a:lstStyle/>
          <a:p>
            <a:r>
              <a:rPr lang="en-US" dirty="0"/>
              <a:t>It is already known that</a:t>
            </a:r>
          </a:p>
        </p:txBody>
      </p:sp>
    </p:spTree>
    <p:extLst>
      <p:ext uri="{BB962C8B-B14F-4D97-AF65-F5344CB8AC3E}">
        <p14:creationId xmlns:p14="http://schemas.microsoft.com/office/powerpoint/2010/main" val="2571175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ppt_x"/>
                                          </p:val>
                                        </p:tav>
                                        <p:tav tm="100000">
                                          <p:val>
                                            <p:strVal val="#ppt_x"/>
                                          </p:val>
                                        </p:tav>
                                      </p:tavLst>
                                    </p:anim>
                                    <p:anim calcmode="lin" valueType="num">
                                      <p:cBhvr additive="base">
                                        <p:cTn id="2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additive="base">
                                        <p:cTn id="25" dur="500" fill="hold"/>
                                        <p:tgtEl>
                                          <p:spTgt spid="30"/>
                                        </p:tgtEl>
                                        <p:attrNameLst>
                                          <p:attrName>ppt_x</p:attrName>
                                        </p:attrNameLst>
                                      </p:cBhvr>
                                      <p:tavLst>
                                        <p:tav tm="0">
                                          <p:val>
                                            <p:strVal val="#ppt_x"/>
                                          </p:val>
                                        </p:tav>
                                        <p:tav tm="100000">
                                          <p:val>
                                            <p:strVal val="#ppt_x"/>
                                          </p:val>
                                        </p:tav>
                                      </p:tavLst>
                                    </p:anim>
                                    <p:anim calcmode="lin" valueType="num">
                                      <p:cBhvr additive="base">
                                        <p:cTn id="26"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ppt_x"/>
                                          </p:val>
                                        </p:tav>
                                        <p:tav tm="100000">
                                          <p:val>
                                            <p:strVal val="#ppt_x"/>
                                          </p:val>
                                        </p:tav>
                                      </p:tavLst>
                                    </p:anim>
                                    <p:anim calcmode="lin" valueType="num">
                                      <p:cBhvr additive="base">
                                        <p:cTn id="3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barn(inVertical)">
                                      <p:cBhvr>
                                        <p:cTn id="37" dur="12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8" grpId="0"/>
      <p:bldP spid="31" grpId="0" animBg="1"/>
      <p:bldP spid="26" grpId="0"/>
      <p:bldP spid="27" grpId="0"/>
      <p:bldP spid="3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 name="Rectangle 2">
            <a:extLst>
              <a:ext uri="{FF2B5EF4-FFF2-40B4-BE49-F238E27FC236}">
                <a16:creationId xmlns:a16="http://schemas.microsoft.com/office/drawing/2014/main" id="{B20DAD33-7418-0B17-958C-EE58BDB8A936}"/>
              </a:ext>
            </a:extLst>
          </p:cNvPr>
          <p:cNvSpPr>
            <a:spLocks noGrp="1" noChangeArrowheads="1"/>
          </p:cNvSpPr>
          <p:nvPr>
            <p:ph type="title"/>
          </p:nvPr>
        </p:nvSpPr>
        <p:spPr>
          <a:xfrm>
            <a:off x="685800" y="304800"/>
            <a:ext cx="7772400" cy="762000"/>
          </a:xfrm>
        </p:spPr>
        <p:txBody>
          <a:bodyPr/>
          <a:lstStyle/>
          <a:p>
            <a:r>
              <a:rPr lang="en-US" altLang="en-US" sz="2800"/>
              <a:t>Clausius Inequality</a:t>
            </a:r>
          </a:p>
        </p:txBody>
      </p:sp>
      <p:sp>
        <p:nvSpPr>
          <p:cNvPr id="19466" name="Rectangle 19">
            <a:extLst>
              <a:ext uri="{FF2B5EF4-FFF2-40B4-BE49-F238E27FC236}">
                <a16:creationId xmlns:a16="http://schemas.microsoft.com/office/drawing/2014/main" id="{11C4B073-77F7-BF82-40AC-9981320843BB}"/>
              </a:ext>
            </a:extLst>
          </p:cNvPr>
          <p:cNvSpPr>
            <a:spLocks noChangeArrowheads="1"/>
          </p:cNvSpPr>
          <p:nvPr/>
        </p:nvSpPr>
        <p:spPr bwMode="auto">
          <a:xfrm>
            <a:off x="685800" y="2209800"/>
            <a:ext cx="52116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r>
              <a:rPr lang="en-US" altLang="en-US" b="0" dirty="0">
                <a:sym typeface="Symbol" panose="05050102010706020507" pitchFamily="18" charset="2"/>
              </a:rPr>
              <a:t>Therefore, all machines in this universe :</a:t>
            </a:r>
          </a:p>
        </p:txBody>
      </p:sp>
      <p:graphicFrame>
        <p:nvGraphicFramePr>
          <p:cNvPr id="19462" name="Object 6">
            <a:extLst>
              <a:ext uri="{FF2B5EF4-FFF2-40B4-BE49-F238E27FC236}">
                <a16:creationId xmlns:a16="http://schemas.microsoft.com/office/drawing/2014/main" id="{2360419D-36AC-F641-DE88-61FBEB4DB431}"/>
              </a:ext>
            </a:extLst>
          </p:cNvPr>
          <p:cNvGraphicFramePr>
            <a:graphicFrameLocks noChangeAspect="1"/>
          </p:cNvGraphicFramePr>
          <p:nvPr/>
        </p:nvGraphicFramePr>
        <p:xfrm>
          <a:off x="3429000" y="2895600"/>
          <a:ext cx="1517650" cy="920750"/>
        </p:xfrm>
        <a:graphic>
          <a:graphicData uri="http://schemas.openxmlformats.org/presentationml/2006/ole">
            <mc:AlternateContent xmlns:mc="http://schemas.openxmlformats.org/markup-compatibility/2006">
              <mc:Choice xmlns:v="urn:schemas-microsoft-com:vml" Requires="v">
                <p:oleObj name="Equation" r:id="rId2" imgW="711000" imgH="431640" progId="Equation.3">
                  <p:embed/>
                </p:oleObj>
              </mc:Choice>
              <mc:Fallback>
                <p:oleObj name="Equation" r:id="rId2" imgW="711000" imgH="431640" progId="Equation.3">
                  <p:embed/>
                  <p:pic>
                    <p:nvPicPr>
                      <p:cNvPr id="19462" name="Object 6">
                        <a:extLst>
                          <a:ext uri="{FF2B5EF4-FFF2-40B4-BE49-F238E27FC236}">
                            <a16:creationId xmlns:a16="http://schemas.microsoft.com/office/drawing/2014/main" id="{2360419D-36AC-F641-DE88-61FBEB4DB4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2895600"/>
                        <a:ext cx="1517650" cy="920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156" name="Rectangle 10">
            <a:extLst>
              <a:ext uri="{FF2B5EF4-FFF2-40B4-BE49-F238E27FC236}">
                <a16:creationId xmlns:a16="http://schemas.microsoft.com/office/drawing/2014/main" id="{ADC76B95-B468-6E80-D641-E87A42CC0763}"/>
              </a:ext>
            </a:extLst>
          </p:cNvPr>
          <p:cNvSpPr>
            <a:spLocks noChangeArrowheads="1"/>
          </p:cNvSpPr>
          <p:nvPr/>
        </p:nvSpPr>
        <p:spPr bwMode="auto">
          <a:xfrm>
            <a:off x="533400" y="1219200"/>
            <a:ext cx="83058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r>
              <a:rPr lang="en-US" altLang="en-US" b="0" dirty="0"/>
              <a:t>The fist step in consideration of the property we call entropy is to accept the inequality of Clausius, </a:t>
            </a:r>
          </a:p>
        </p:txBody>
      </p:sp>
      <p:sp>
        <p:nvSpPr>
          <p:cNvPr id="12" name="Rectangle 11">
            <a:extLst>
              <a:ext uri="{FF2B5EF4-FFF2-40B4-BE49-F238E27FC236}">
                <a16:creationId xmlns:a16="http://schemas.microsoft.com/office/drawing/2014/main" id="{1DA31DDB-F052-AEFA-E19D-57812D826161}"/>
              </a:ext>
            </a:extLst>
          </p:cNvPr>
          <p:cNvSpPr>
            <a:spLocks noChangeArrowheads="1"/>
          </p:cNvSpPr>
          <p:nvPr/>
        </p:nvSpPr>
        <p:spPr bwMode="auto">
          <a:xfrm>
            <a:off x="381000" y="4343400"/>
            <a:ext cx="82296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marL="342900" indent="-342900" eaLnBrk="1" hangingPunct="1">
              <a:buFont typeface="Arial" panose="020B0604020202020204" pitchFamily="34" charset="0"/>
              <a:buChar char="•"/>
            </a:pPr>
            <a:r>
              <a:rPr lang="en-US" altLang="en-US" b="0" dirty="0"/>
              <a:t>The inequality of Clausius is a corollary or a consequence of the second law of thermodynamics.</a:t>
            </a:r>
          </a:p>
          <a:p>
            <a:pPr marL="342900" indent="-342900" eaLnBrk="1" hangingPunct="1">
              <a:buFont typeface="Arial" panose="020B0604020202020204" pitchFamily="34" charset="0"/>
              <a:buChar char="•"/>
            </a:pPr>
            <a:r>
              <a:rPr lang="en-US" altLang="en-US" b="0" dirty="0"/>
              <a:t>It is valid for all possible cycles, including both reversible and irreversible heat engines and refrigerators. </a:t>
            </a:r>
          </a:p>
        </p:txBody>
      </p:sp>
      <p:grpSp>
        <p:nvGrpSpPr>
          <p:cNvPr id="2" name="Group 38">
            <a:extLst>
              <a:ext uri="{FF2B5EF4-FFF2-40B4-BE49-F238E27FC236}">
                <a16:creationId xmlns:a16="http://schemas.microsoft.com/office/drawing/2014/main" id="{1DC81442-44F4-88E1-7C7B-A382F3D230CA}"/>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C85CB7AD-413C-D0D5-5FF8-9E492DA5F689}"/>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7E483C25-488D-2E1E-161A-113F69566BAD}"/>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802EF5B7-E230-43D9-4968-3F0522FD5F7E}"/>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84F23A7C-1972-7A7D-A6E5-D8326D171BC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9426AF6D-2662-792C-4019-3B8FCBDA7F1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99BFDD38-82A1-5B3B-9BA8-5B6909651966}"/>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C91C78B3-2406-F3E3-C4E0-7D66E8D70AF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9978EC15-FF3F-AA7D-F4DC-F7794D26ECFB}"/>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6A93B2FF-60F4-536B-43DE-25E431A71601}"/>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3D38E31A-31E8-A93C-E847-F50DEEF8D1E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CC68B31D-FEF7-7EA0-E253-199C052AD67E}"/>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F0686301-2574-7725-F9AB-6DBD16F37EA4}"/>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5802C471-3161-8373-13D7-C42F3EC6146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7E36375F-18CB-84A5-E12B-9809A04A084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33396ED0-B1FE-831B-F416-76A0733C6A6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834855B7-8ECE-058E-2BD5-74FAD24DB7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7370329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56"/>
                                        </p:tgtEl>
                                        <p:attrNameLst>
                                          <p:attrName>style.visibility</p:attrName>
                                        </p:attrNameLst>
                                      </p:cBhvr>
                                      <p:to>
                                        <p:strVal val="visible"/>
                                      </p:to>
                                    </p:set>
                                    <p:anim calcmode="lin" valueType="num">
                                      <p:cBhvr additive="base">
                                        <p:cTn id="7" dur="500" fill="hold"/>
                                        <p:tgtEl>
                                          <p:spTgt spid="6156"/>
                                        </p:tgtEl>
                                        <p:attrNameLst>
                                          <p:attrName>ppt_x</p:attrName>
                                        </p:attrNameLst>
                                      </p:cBhvr>
                                      <p:tavLst>
                                        <p:tav tm="0">
                                          <p:val>
                                            <p:strVal val="#ppt_x"/>
                                          </p:val>
                                        </p:tav>
                                        <p:tav tm="100000">
                                          <p:val>
                                            <p:strVal val="#ppt_x"/>
                                          </p:val>
                                        </p:tav>
                                      </p:tavLst>
                                    </p:anim>
                                    <p:anim calcmode="lin" valueType="num">
                                      <p:cBhvr additive="base">
                                        <p:cTn id="8" dur="500" fill="hold"/>
                                        <p:tgtEl>
                                          <p:spTgt spid="615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19466"/>
                                        </p:tgtEl>
                                        <p:attrNameLst>
                                          <p:attrName>style.visibility</p:attrName>
                                        </p:attrNameLst>
                                      </p:cBhvr>
                                      <p:to>
                                        <p:strVal val="visible"/>
                                      </p:to>
                                    </p:set>
                                    <p:animEffect transition="in" filter="dissolve">
                                      <p:cBhvr>
                                        <p:cTn id="13" dur="500"/>
                                        <p:tgtEl>
                                          <p:spTgt spid="19466"/>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19462"/>
                                        </p:tgtEl>
                                        <p:attrNameLst>
                                          <p:attrName>style.visibility</p:attrName>
                                        </p:attrNameLst>
                                      </p:cBhvr>
                                      <p:to>
                                        <p:strVal val="visible"/>
                                      </p:to>
                                    </p:set>
                                    <p:animEffect transition="in" filter="dissolve">
                                      <p:cBhvr>
                                        <p:cTn id="18" dur="500"/>
                                        <p:tgtEl>
                                          <p:spTgt spid="19462"/>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2">
                                            <p:txEl>
                                              <p:pRg st="0" end="0"/>
                                            </p:txEl>
                                          </p:spTgt>
                                        </p:tgtEl>
                                        <p:attrNameLst>
                                          <p:attrName>style.visibility</p:attrName>
                                        </p:attrNameLst>
                                      </p:cBhvr>
                                      <p:to>
                                        <p:strVal val="visible"/>
                                      </p:to>
                                    </p:set>
                                    <p:animEffect transition="in" filter="dissolve">
                                      <p:cBhvr>
                                        <p:cTn id="23" dur="500"/>
                                        <p:tgtEl>
                                          <p:spTgt spid="12">
                                            <p:txEl>
                                              <p:pRg st="0" end="0"/>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12">
                                            <p:txEl>
                                              <p:pRg st="1" end="1"/>
                                            </p:txEl>
                                          </p:spTgt>
                                        </p:tgtEl>
                                        <p:attrNameLst>
                                          <p:attrName>style.visibility</p:attrName>
                                        </p:attrNameLst>
                                      </p:cBhvr>
                                      <p:to>
                                        <p:strVal val="visible"/>
                                      </p:to>
                                    </p:set>
                                    <p:animEffect transition="in" filter="dissolve">
                                      <p:cBhvr>
                                        <p:cTn id="28" dur="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6" grpId="0"/>
      <p:bldP spid="6156" grpId="0"/>
      <p:bldP spid="12"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D9F5C2EB-374C-227A-EBB9-EFCB7BC44431}"/>
              </a:ext>
            </a:extLst>
          </p:cNvPr>
          <p:cNvSpPr>
            <a:spLocks noGrp="1"/>
          </p:cNvSpPr>
          <p:nvPr>
            <p:ph type="title"/>
          </p:nvPr>
        </p:nvSpPr>
        <p:spPr>
          <a:xfrm>
            <a:off x="345649" y="34132"/>
            <a:ext cx="6629400" cy="1143000"/>
          </a:xfrm>
        </p:spPr>
        <p:txBody>
          <a:bodyPr/>
          <a:lstStyle/>
          <a:p>
            <a:r>
              <a:rPr lang="en-US" altLang="en-US" sz="2800" dirty="0"/>
              <a:t>Entropy Change Of A Control Mass During An Irreversible Process</a:t>
            </a:r>
          </a:p>
        </p:txBody>
      </p:sp>
      <p:sp>
        <p:nvSpPr>
          <p:cNvPr id="4" name="Rectangle 3">
            <a:extLst>
              <a:ext uri="{FF2B5EF4-FFF2-40B4-BE49-F238E27FC236}">
                <a16:creationId xmlns:a16="http://schemas.microsoft.com/office/drawing/2014/main" id="{D8BB9061-4FE4-78E1-2002-2AA323E3E23B}"/>
              </a:ext>
            </a:extLst>
          </p:cNvPr>
          <p:cNvSpPr>
            <a:spLocks noChangeArrowheads="1"/>
          </p:cNvSpPr>
          <p:nvPr/>
        </p:nvSpPr>
        <p:spPr bwMode="auto">
          <a:xfrm>
            <a:off x="380214" y="1223995"/>
            <a:ext cx="45720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r>
              <a:rPr lang="en-US" altLang="en-US" b="0" dirty="0"/>
              <a:t>The cycle made up of the reversible processes </a:t>
            </a:r>
            <a:r>
              <a:rPr lang="en-US" altLang="en-US" b="0" i="1" dirty="0"/>
              <a:t>A </a:t>
            </a:r>
            <a:r>
              <a:rPr lang="en-US" altLang="en-US" b="0" dirty="0"/>
              <a:t>and </a:t>
            </a:r>
            <a:r>
              <a:rPr lang="en-US" altLang="en-US" b="0" i="1" dirty="0"/>
              <a:t>B </a:t>
            </a:r>
            <a:r>
              <a:rPr lang="en-US" altLang="en-US" b="0" dirty="0"/>
              <a:t>is </a:t>
            </a:r>
            <a:r>
              <a:rPr lang="en-US" altLang="en-US" i="1" dirty="0"/>
              <a:t>a reversible cycle. </a:t>
            </a:r>
          </a:p>
          <a:p>
            <a:pPr eaLnBrk="1" hangingPunct="1"/>
            <a:r>
              <a:rPr lang="en-US" altLang="en-US" b="0" dirty="0"/>
              <a:t>Therefore, we can write</a:t>
            </a:r>
          </a:p>
        </p:txBody>
      </p:sp>
      <p:sp>
        <p:nvSpPr>
          <p:cNvPr id="6" name="Rectangle 5">
            <a:extLst>
              <a:ext uri="{FF2B5EF4-FFF2-40B4-BE49-F238E27FC236}">
                <a16:creationId xmlns:a16="http://schemas.microsoft.com/office/drawing/2014/main" id="{8DDA8C32-5EBD-2701-290F-F1F21E3D5138}"/>
              </a:ext>
            </a:extLst>
          </p:cNvPr>
          <p:cNvSpPr>
            <a:spLocks noChangeArrowheads="1"/>
          </p:cNvSpPr>
          <p:nvPr/>
        </p:nvSpPr>
        <p:spPr bwMode="auto">
          <a:xfrm>
            <a:off x="391212" y="4191555"/>
            <a:ext cx="82296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r>
              <a:rPr lang="en-US" altLang="en-US" b="0" dirty="0"/>
              <a:t>The cycle made of the irreversible process </a:t>
            </a:r>
            <a:r>
              <a:rPr lang="en-US" altLang="en-US" b="0" i="1" dirty="0"/>
              <a:t>C </a:t>
            </a:r>
            <a:r>
              <a:rPr lang="en-US" altLang="en-US" b="0" dirty="0"/>
              <a:t>and the reversible process</a:t>
            </a:r>
            <a:r>
              <a:rPr lang="en-US" altLang="en-US" b="0" i="1" dirty="0"/>
              <a:t> B is </a:t>
            </a:r>
            <a:r>
              <a:rPr lang="en-US" altLang="en-US" i="1" dirty="0"/>
              <a:t>an irreversible </a:t>
            </a:r>
            <a:r>
              <a:rPr lang="en-US" altLang="en-US" dirty="0"/>
              <a:t>cycle</a:t>
            </a:r>
            <a:r>
              <a:rPr lang="en-US" altLang="en-US" b="0" dirty="0"/>
              <a:t>. </a:t>
            </a:r>
          </a:p>
          <a:p>
            <a:pPr eaLnBrk="1" hangingPunct="1"/>
            <a:r>
              <a:rPr lang="en-US" altLang="en-US" b="0" dirty="0"/>
              <a:t>Therefore, for this cycle the inequality of Clausius may be applied, giving the result</a:t>
            </a:r>
          </a:p>
        </p:txBody>
      </p:sp>
      <p:grpSp>
        <p:nvGrpSpPr>
          <p:cNvPr id="3" name="Group 38">
            <a:extLst>
              <a:ext uri="{FF2B5EF4-FFF2-40B4-BE49-F238E27FC236}">
                <a16:creationId xmlns:a16="http://schemas.microsoft.com/office/drawing/2014/main" id="{422304B3-0EDE-7B35-CB47-1DD479BD3B6B}"/>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8D3231A5-6B65-3F28-1098-7E5439AD9534}"/>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71F674E8-2811-71B1-780E-0336A3C89292}"/>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D27C0F93-313A-239D-268F-A800D59A95A3}"/>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78994252-827A-7BDB-795D-BEA62129A14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D53B2205-58FA-2623-8674-1C4AFC55BA2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58FFFF6D-8C4E-EFB7-3AB8-E97D9E287D6F}"/>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06F01EFB-4847-5C22-9062-664387FCB95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5C02192F-B820-BBA7-13F0-BB731AB5E0D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FF720BC2-C887-14D5-07FA-C0128DFE0087}"/>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BCF37AD0-FF59-13C7-715C-B6278A14C10A}"/>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5B35AB78-7EF9-5330-FCA2-69B37FE9356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6C96FDDC-06C1-641A-7FF3-8AF02D5273CC}"/>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45311014-BD5E-7D24-E972-6B3C179A8A9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330D8004-0A2D-83B0-E96F-5AAB62A9E3E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34EA3D23-276F-D20A-A3CB-AD4A1C44745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65BF6B14-0DB9-DCAA-4CF6-EBBEB58A5C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F22169B9-639F-8AF9-57DA-71DF4B9D8B4A}"/>
                  </a:ext>
                </a:extLst>
              </p:cNvPr>
              <p:cNvSpPr txBox="1"/>
              <p:nvPr/>
            </p:nvSpPr>
            <p:spPr>
              <a:xfrm>
                <a:off x="245782" y="2962006"/>
                <a:ext cx="5810437" cy="968727"/>
              </a:xfrm>
              <a:prstGeom prst="rect">
                <a:avLst/>
              </a:prstGeom>
              <a:noFill/>
            </p:spPr>
            <p:txBody>
              <a:bodyPr wrap="none" lIns="0" tIns="0" rIns="0" bIns="0" rtlCol="0">
                <a:spAutoFit/>
              </a:bodyPr>
              <a:lstStyle/>
              <a:p>
                <a:pPr/>
                <a14:m>
                  <m:oMathPara xmlns:m="http://schemas.openxmlformats.org/officeDocument/2006/math">
                    <m:oMath>
                      <m:nary>
                        <m:naryPr>
                          <m:chr m:val="∮"/>
                          <m:limLoc m:val="undOvr"/>
                          <m:subHide m:val="on"/>
                          <m:supHide m:val="on"/>
                          <m:ctrlPr>
                            <a:rPr lang="en-US" i="1" smtClean="0">
                              <a:latin typeface="Cambria Math" panose="02040503050406030204" pitchFamily="18" charset="0"/>
                            </a:rPr>
                          </m:ctrlPr>
                        </m:naryPr>
                        <m:sub/>
                        <m:sup/>
                        <m:e>
                          <m:sSub>
                            <m:sSubPr>
                              <m:ctrlPr>
                                <a:rPr lang="en-US" i="1">
                                  <a:latin typeface="Cambria Math" panose="02040503050406030204" pitchFamily="18" charset="0"/>
                                  <a:ea typeface="Cambria Math" panose="02040503050406030204" pitchFamily="18" charset="0"/>
                                </a:rPr>
                              </m:ctrlPr>
                            </m:sSubPr>
                            <m:e>
                              <m:d>
                                <m:dPr>
                                  <m:ctrlPr>
                                    <a:rPr lang="en-US" i="1">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𝛿</m:t>
                                      </m:r>
                                      <m:r>
                                        <a:rPr lang="en-US" i="1">
                                          <a:latin typeface="Cambria Math" panose="02040503050406030204" pitchFamily="18" charset="0"/>
                                          <a:ea typeface="Cambria Math" panose="02040503050406030204" pitchFamily="18" charset="0"/>
                                        </a:rPr>
                                        <m:t>𝑄</m:t>
                                      </m:r>
                                    </m:num>
                                    <m:den>
                                      <m:r>
                                        <a:rPr lang="en-US" i="1">
                                          <a:latin typeface="Cambria Math" panose="02040503050406030204" pitchFamily="18" charset="0"/>
                                        </a:rPr>
                                        <m:t>𝑇</m:t>
                                      </m:r>
                                    </m:den>
                                  </m:f>
                                </m:e>
                              </m:d>
                            </m:e>
                            <m:sub>
                              <m:r>
                                <a:rPr lang="en-US" b="0" i="1" smtClean="0">
                                  <a:latin typeface="Cambria Math" panose="02040503050406030204" pitchFamily="18" charset="0"/>
                                </a:rPr>
                                <m:t>1</m:t>
                              </m:r>
                              <m:r>
                                <a:rPr lang="en-US" b="0" i="1" smtClean="0">
                                  <a:latin typeface="Cambria Math" panose="02040503050406030204" pitchFamily="18" charset="0"/>
                                </a:rPr>
                                <m:t>𝐴</m:t>
                              </m:r>
                              <m:r>
                                <a:rPr lang="en-US" b="0" i="1" smtClean="0">
                                  <a:latin typeface="Cambria Math" panose="02040503050406030204" pitchFamily="18" charset="0"/>
                                </a:rPr>
                                <m:t>2</m:t>
                              </m:r>
                              <m:r>
                                <a:rPr lang="en-US" b="0" i="1" smtClean="0">
                                  <a:latin typeface="Cambria Math" panose="02040503050406030204" pitchFamily="18" charset="0"/>
                                </a:rPr>
                                <m:t>𝐵</m:t>
                              </m:r>
                              <m:r>
                                <a:rPr lang="en-US" b="0" i="1" smtClean="0">
                                  <a:latin typeface="Cambria Math" panose="02040503050406030204" pitchFamily="18" charset="0"/>
                                </a:rPr>
                                <m:t>1</m:t>
                              </m:r>
                            </m:sub>
                          </m:sSub>
                          <m:r>
                            <a:rPr lang="en-US" b="0" i="1" smtClean="0">
                              <a:latin typeface="Cambria Math" panose="02040503050406030204" pitchFamily="18" charset="0"/>
                            </a:rPr>
                            <m:t>=</m:t>
                          </m:r>
                          <m:nary>
                            <m:naryPr>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1</m:t>
                              </m:r>
                            </m:sub>
                            <m:sup>
                              <m:r>
                                <a:rPr lang="en-US" b="0" i="1" smtClean="0">
                                  <a:latin typeface="Cambria Math" panose="02040503050406030204" pitchFamily="18" charset="0"/>
                                </a:rPr>
                                <m:t>2</m:t>
                              </m:r>
                            </m:sup>
                            <m:e>
                              <m:sSub>
                                <m:sSubPr>
                                  <m:ctrlPr>
                                    <a:rPr lang="en-US" i="1">
                                      <a:latin typeface="Cambria Math" panose="02040503050406030204" pitchFamily="18" charset="0"/>
                                      <a:ea typeface="Cambria Math" panose="02040503050406030204" pitchFamily="18" charset="0"/>
                                    </a:rPr>
                                  </m:ctrlPr>
                                </m:sSubPr>
                                <m:e>
                                  <m:d>
                                    <m:dPr>
                                      <m:ctrlPr>
                                        <a:rPr lang="en-US" i="1">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𝛿</m:t>
                                          </m:r>
                                          <m:r>
                                            <a:rPr lang="en-US" i="1">
                                              <a:latin typeface="Cambria Math" panose="02040503050406030204" pitchFamily="18" charset="0"/>
                                              <a:ea typeface="Cambria Math" panose="02040503050406030204" pitchFamily="18" charset="0"/>
                                            </a:rPr>
                                            <m:t>𝑄</m:t>
                                          </m:r>
                                        </m:num>
                                        <m:den>
                                          <m:r>
                                            <a:rPr lang="en-US" i="1">
                                              <a:latin typeface="Cambria Math" panose="02040503050406030204" pitchFamily="18" charset="0"/>
                                            </a:rPr>
                                            <m:t>𝑇</m:t>
                                          </m:r>
                                        </m:den>
                                      </m:f>
                                    </m:e>
                                  </m:d>
                                </m:e>
                                <m:sub>
                                  <m:r>
                                    <a:rPr lang="en-US" b="0" i="1" smtClean="0">
                                      <a:latin typeface="Cambria Math" panose="02040503050406030204" pitchFamily="18" charset="0"/>
                                    </a:rPr>
                                    <m:t>𝐴</m:t>
                                  </m:r>
                                </m:sub>
                              </m:sSub>
                            </m:e>
                          </m:nary>
                          <m:r>
                            <a:rPr lang="en-US" b="0" i="1" smtClean="0">
                              <a:latin typeface="Cambria Math" panose="02040503050406030204" pitchFamily="18" charset="0"/>
                            </a:rPr>
                            <m:t>+</m:t>
                          </m:r>
                          <m:nary>
                            <m:naryPr>
                              <m:ctrlPr>
                                <a:rPr lang="en-US" b="0" i="1" smtClean="0">
                                  <a:latin typeface="Cambria Math" panose="02040503050406030204" pitchFamily="18" charset="0"/>
                                </a:rPr>
                              </m:ctrlPr>
                            </m:naryPr>
                            <m:sub>
                              <m:r>
                                <a:rPr lang="en-US" b="0" i="1" smtClean="0">
                                  <a:latin typeface="Cambria Math" panose="02040503050406030204" pitchFamily="18" charset="0"/>
                                </a:rPr>
                                <m:t>2</m:t>
                              </m:r>
                            </m:sub>
                            <m:sup>
                              <m:r>
                                <a:rPr lang="en-US" b="0" i="1" smtClean="0">
                                  <a:latin typeface="Cambria Math" panose="02040503050406030204" pitchFamily="18" charset="0"/>
                                </a:rPr>
                                <m:t>1</m:t>
                              </m:r>
                            </m:sup>
                            <m:e>
                              <m:sSub>
                                <m:sSubPr>
                                  <m:ctrlPr>
                                    <a:rPr lang="en-US" i="1">
                                      <a:latin typeface="Cambria Math" panose="02040503050406030204" pitchFamily="18" charset="0"/>
                                      <a:ea typeface="Cambria Math" panose="02040503050406030204" pitchFamily="18" charset="0"/>
                                    </a:rPr>
                                  </m:ctrlPr>
                                </m:sSubPr>
                                <m:e>
                                  <m:d>
                                    <m:dPr>
                                      <m:ctrlPr>
                                        <a:rPr lang="en-US" i="1">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𝛿</m:t>
                                          </m:r>
                                          <m:r>
                                            <a:rPr lang="en-US" i="1">
                                              <a:latin typeface="Cambria Math" panose="02040503050406030204" pitchFamily="18" charset="0"/>
                                              <a:ea typeface="Cambria Math" panose="02040503050406030204" pitchFamily="18" charset="0"/>
                                            </a:rPr>
                                            <m:t>𝑄</m:t>
                                          </m:r>
                                        </m:num>
                                        <m:den>
                                          <m:r>
                                            <a:rPr lang="en-US" i="1">
                                              <a:latin typeface="Cambria Math" panose="02040503050406030204" pitchFamily="18" charset="0"/>
                                            </a:rPr>
                                            <m:t>𝑇</m:t>
                                          </m:r>
                                        </m:den>
                                      </m:f>
                                    </m:e>
                                  </m:d>
                                </m:e>
                                <m:sub>
                                  <m:r>
                                    <a:rPr lang="en-US" b="0" i="1" smtClean="0">
                                      <a:latin typeface="Cambria Math" panose="02040503050406030204" pitchFamily="18" charset="0"/>
                                    </a:rPr>
                                    <m:t>𝐵</m:t>
                                  </m:r>
                                </m:sub>
                              </m:sSub>
                            </m:e>
                          </m:nary>
                          <m:r>
                            <a:rPr lang="en-US" b="0" i="1" smtClean="0">
                              <a:latin typeface="Cambria Math" panose="02040503050406030204" pitchFamily="18" charset="0"/>
                            </a:rPr>
                            <m:t>=0</m:t>
                          </m:r>
                        </m:e>
                      </m:nary>
                    </m:oMath>
                  </m:oMathPara>
                </a14:m>
                <a:endParaRPr lang="en-US" dirty="0"/>
              </a:p>
            </p:txBody>
          </p:sp>
        </mc:Choice>
        <mc:Fallback xmlns="">
          <p:sp>
            <p:nvSpPr>
              <p:cNvPr id="22" name="TextBox 21">
                <a:extLst>
                  <a:ext uri="{FF2B5EF4-FFF2-40B4-BE49-F238E27FC236}">
                    <a16:creationId xmlns:a16="http://schemas.microsoft.com/office/drawing/2014/main" id="{F22169B9-639F-8AF9-57DA-71DF4B9D8B4A}"/>
                  </a:ext>
                </a:extLst>
              </p:cNvPr>
              <p:cNvSpPr txBox="1">
                <a:spLocks noRot="1" noChangeAspect="1" noMove="1" noResize="1" noEditPoints="1" noAdjustHandles="1" noChangeArrowheads="1" noChangeShapeType="1" noTextEdit="1"/>
              </p:cNvSpPr>
              <p:nvPr/>
            </p:nvSpPr>
            <p:spPr>
              <a:xfrm>
                <a:off x="245782" y="2962006"/>
                <a:ext cx="5810437" cy="968727"/>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9792F486-5609-6F47-33DD-2CFEDF5DA8F8}"/>
                  </a:ext>
                </a:extLst>
              </p:cNvPr>
              <p:cNvSpPr txBox="1"/>
              <p:nvPr/>
            </p:nvSpPr>
            <p:spPr>
              <a:xfrm>
                <a:off x="1674956" y="5664722"/>
                <a:ext cx="5794087" cy="968727"/>
              </a:xfrm>
              <a:prstGeom prst="rect">
                <a:avLst/>
              </a:prstGeom>
              <a:noFill/>
            </p:spPr>
            <p:txBody>
              <a:bodyPr wrap="none" lIns="0" tIns="0" rIns="0" bIns="0" rtlCol="0">
                <a:spAutoFit/>
              </a:bodyPr>
              <a:lstStyle/>
              <a:p>
                <a:pPr/>
                <a14:m>
                  <m:oMathPara xmlns:m="http://schemas.openxmlformats.org/officeDocument/2006/math">
                    <m:oMath>
                      <m:nary>
                        <m:naryPr>
                          <m:chr m:val="∮"/>
                          <m:limLoc m:val="undOvr"/>
                          <m:subHide m:val="on"/>
                          <m:supHide m:val="on"/>
                          <m:ctrlPr>
                            <a:rPr lang="en-US" i="1" smtClean="0">
                              <a:latin typeface="Cambria Math" panose="02040503050406030204" pitchFamily="18" charset="0"/>
                            </a:rPr>
                          </m:ctrlPr>
                        </m:naryPr>
                        <m:sub/>
                        <m:sup/>
                        <m:e>
                          <m:sSub>
                            <m:sSubPr>
                              <m:ctrlPr>
                                <a:rPr lang="en-US" i="1">
                                  <a:latin typeface="Cambria Math" panose="02040503050406030204" pitchFamily="18" charset="0"/>
                                  <a:ea typeface="Cambria Math" panose="02040503050406030204" pitchFamily="18" charset="0"/>
                                </a:rPr>
                              </m:ctrlPr>
                            </m:sSubPr>
                            <m:e>
                              <m:d>
                                <m:dPr>
                                  <m:ctrlPr>
                                    <a:rPr lang="en-US" i="1">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𝛿</m:t>
                                      </m:r>
                                      <m:r>
                                        <a:rPr lang="en-US" i="1">
                                          <a:latin typeface="Cambria Math" panose="02040503050406030204" pitchFamily="18" charset="0"/>
                                          <a:ea typeface="Cambria Math" panose="02040503050406030204" pitchFamily="18" charset="0"/>
                                        </a:rPr>
                                        <m:t>𝑄</m:t>
                                      </m:r>
                                    </m:num>
                                    <m:den>
                                      <m:r>
                                        <a:rPr lang="en-US" i="1">
                                          <a:latin typeface="Cambria Math" panose="02040503050406030204" pitchFamily="18" charset="0"/>
                                        </a:rPr>
                                        <m:t>𝑇</m:t>
                                      </m:r>
                                    </m:den>
                                  </m:f>
                                </m:e>
                              </m:d>
                            </m:e>
                            <m:sub>
                              <m:r>
                                <a:rPr lang="en-US" b="0" i="1" smtClean="0">
                                  <a:latin typeface="Cambria Math" panose="02040503050406030204" pitchFamily="18" charset="0"/>
                                </a:rPr>
                                <m:t>1</m:t>
                              </m:r>
                              <m:r>
                                <a:rPr lang="en-US" b="0" i="1" smtClean="0">
                                  <a:latin typeface="Cambria Math" panose="02040503050406030204" pitchFamily="18" charset="0"/>
                                </a:rPr>
                                <m:t>𝐶</m:t>
                              </m:r>
                              <m:r>
                                <a:rPr lang="en-US" b="0" i="1" smtClean="0">
                                  <a:latin typeface="Cambria Math" panose="02040503050406030204" pitchFamily="18" charset="0"/>
                                </a:rPr>
                                <m:t>2</m:t>
                              </m:r>
                              <m:r>
                                <a:rPr lang="en-US" b="0" i="1" smtClean="0">
                                  <a:latin typeface="Cambria Math" panose="02040503050406030204" pitchFamily="18" charset="0"/>
                                </a:rPr>
                                <m:t>𝐵</m:t>
                              </m:r>
                              <m:r>
                                <a:rPr lang="en-US" b="0" i="1" smtClean="0">
                                  <a:latin typeface="Cambria Math" panose="02040503050406030204" pitchFamily="18" charset="0"/>
                                </a:rPr>
                                <m:t>1</m:t>
                              </m:r>
                            </m:sub>
                          </m:sSub>
                          <m:r>
                            <a:rPr lang="en-US" b="0" i="1" smtClean="0">
                              <a:latin typeface="Cambria Math" panose="02040503050406030204" pitchFamily="18" charset="0"/>
                            </a:rPr>
                            <m:t>=</m:t>
                          </m:r>
                          <m:nary>
                            <m:naryPr>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1</m:t>
                              </m:r>
                            </m:sub>
                            <m:sup>
                              <m:r>
                                <a:rPr lang="en-US" b="0" i="1" smtClean="0">
                                  <a:latin typeface="Cambria Math" panose="02040503050406030204" pitchFamily="18" charset="0"/>
                                </a:rPr>
                                <m:t>2</m:t>
                              </m:r>
                            </m:sup>
                            <m:e>
                              <m:sSub>
                                <m:sSubPr>
                                  <m:ctrlPr>
                                    <a:rPr lang="en-US" i="1">
                                      <a:latin typeface="Cambria Math" panose="02040503050406030204" pitchFamily="18" charset="0"/>
                                      <a:ea typeface="Cambria Math" panose="02040503050406030204" pitchFamily="18" charset="0"/>
                                    </a:rPr>
                                  </m:ctrlPr>
                                </m:sSubPr>
                                <m:e>
                                  <m:d>
                                    <m:dPr>
                                      <m:ctrlPr>
                                        <a:rPr lang="en-US" i="1">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𝛿</m:t>
                                          </m:r>
                                          <m:r>
                                            <a:rPr lang="en-US" i="1">
                                              <a:latin typeface="Cambria Math" panose="02040503050406030204" pitchFamily="18" charset="0"/>
                                              <a:ea typeface="Cambria Math" panose="02040503050406030204" pitchFamily="18" charset="0"/>
                                            </a:rPr>
                                            <m:t>𝑄</m:t>
                                          </m:r>
                                        </m:num>
                                        <m:den>
                                          <m:r>
                                            <a:rPr lang="en-US" i="1">
                                              <a:latin typeface="Cambria Math" panose="02040503050406030204" pitchFamily="18" charset="0"/>
                                            </a:rPr>
                                            <m:t>𝑇</m:t>
                                          </m:r>
                                        </m:den>
                                      </m:f>
                                    </m:e>
                                  </m:d>
                                </m:e>
                                <m:sub>
                                  <m:r>
                                    <a:rPr lang="en-US" b="0" i="1" smtClean="0">
                                      <a:latin typeface="Cambria Math" panose="02040503050406030204" pitchFamily="18" charset="0"/>
                                    </a:rPr>
                                    <m:t>𝐶</m:t>
                                  </m:r>
                                </m:sub>
                              </m:sSub>
                            </m:e>
                          </m:nary>
                          <m:r>
                            <a:rPr lang="en-US" b="0" i="1" smtClean="0">
                              <a:latin typeface="Cambria Math" panose="02040503050406030204" pitchFamily="18" charset="0"/>
                            </a:rPr>
                            <m:t>+</m:t>
                          </m:r>
                          <m:nary>
                            <m:naryPr>
                              <m:ctrlPr>
                                <a:rPr lang="en-US" b="0" i="1" smtClean="0">
                                  <a:latin typeface="Cambria Math" panose="02040503050406030204" pitchFamily="18" charset="0"/>
                                </a:rPr>
                              </m:ctrlPr>
                            </m:naryPr>
                            <m:sub>
                              <m:r>
                                <a:rPr lang="en-US" b="0" i="1" smtClean="0">
                                  <a:latin typeface="Cambria Math" panose="02040503050406030204" pitchFamily="18" charset="0"/>
                                </a:rPr>
                                <m:t>2</m:t>
                              </m:r>
                            </m:sub>
                            <m:sup>
                              <m:r>
                                <a:rPr lang="en-US" b="0" i="1" smtClean="0">
                                  <a:latin typeface="Cambria Math" panose="02040503050406030204" pitchFamily="18" charset="0"/>
                                </a:rPr>
                                <m:t>1</m:t>
                              </m:r>
                            </m:sup>
                            <m:e>
                              <m:sSub>
                                <m:sSubPr>
                                  <m:ctrlPr>
                                    <a:rPr lang="en-US" i="1">
                                      <a:latin typeface="Cambria Math" panose="02040503050406030204" pitchFamily="18" charset="0"/>
                                      <a:ea typeface="Cambria Math" panose="02040503050406030204" pitchFamily="18" charset="0"/>
                                    </a:rPr>
                                  </m:ctrlPr>
                                </m:sSubPr>
                                <m:e>
                                  <m:d>
                                    <m:dPr>
                                      <m:ctrlPr>
                                        <a:rPr lang="en-US" i="1">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𝛿</m:t>
                                          </m:r>
                                          <m:r>
                                            <a:rPr lang="en-US" i="1">
                                              <a:latin typeface="Cambria Math" panose="02040503050406030204" pitchFamily="18" charset="0"/>
                                              <a:ea typeface="Cambria Math" panose="02040503050406030204" pitchFamily="18" charset="0"/>
                                            </a:rPr>
                                            <m:t>𝑄</m:t>
                                          </m:r>
                                        </m:num>
                                        <m:den>
                                          <m:r>
                                            <a:rPr lang="en-US" i="1">
                                              <a:latin typeface="Cambria Math" panose="02040503050406030204" pitchFamily="18" charset="0"/>
                                            </a:rPr>
                                            <m:t>𝑇</m:t>
                                          </m:r>
                                        </m:den>
                                      </m:f>
                                    </m:e>
                                  </m:d>
                                </m:e>
                                <m:sub>
                                  <m:r>
                                    <a:rPr lang="en-US" b="0" i="1" smtClean="0">
                                      <a:latin typeface="Cambria Math" panose="02040503050406030204" pitchFamily="18" charset="0"/>
                                    </a:rPr>
                                    <m:t>𝐵</m:t>
                                  </m:r>
                                </m:sub>
                              </m:sSub>
                            </m:e>
                          </m:nary>
                          <m:r>
                            <a:rPr lang="en-US" b="0" i="1" smtClean="0">
                              <a:latin typeface="Cambria Math" panose="02040503050406030204" pitchFamily="18" charset="0"/>
                            </a:rPr>
                            <m:t>&lt;0</m:t>
                          </m:r>
                        </m:e>
                      </m:nary>
                    </m:oMath>
                  </m:oMathPara>
                </a14:m>
                <a:endParaRPr lang="en-US" dirty="0"/>
              </a:p>
            </p:txBody>
          </p:sp>
        </mc:Choice>
        <mc:Fallback xmlns="">
          <p:sp>
            <p:nvSpPr>
              <p:cNvPr id="24" name="TextBox 23">
                <a:extLst>
                  <a:ext uri="{FF2B5EF4-FFF2-40B4-BE49-F238E27FC236}">
                    <a16:creationId xmlns:a16="http://schemas.microsoft.com/office/drawing/2014/main" id="{9792F486-5609-6F47-33DD-2CFEDF5DA8F8}"/>
                  </a:ext>
                </a:extLst>
              </p:cNvPr>
              <p:cNvSpPr txBox="1">
                <a:spLocks noRot="1" noChangeAspect="1" noMove="1" noResize="1" noEditPoints="1" noAdjustHandles="1" noChangeArrowheads="1" noChangeShapeType="1" noTextEdit="1"/>
              </p:cNvSpPr>
              <p:nvPr/>
            </p:nvSpPr>
            <p:spPr>
              <a:xfrm>
                <a:off x="1674956" y="5664722"/>
                <a:ext cx="5794087" cy="968727"/>
              </a:xfrm>
              <a:prstGeom prst="rect">
                <a:avLst/>
              </a:prstGeom>
              <a:blipFill>
                <a:blip r:embed="rId4"/>
                <a:stretch>
                  <a:fillRect/>
                </a:stretch>
              </a:blipFill>
            </p:spPr>
            <p:txBody>
              <a:bodyPr/>
              <a:lstStyle/>
              <a:p>
                <a:r>
                  <a:rPr lang="en-US">
                    <a:noFill/>
                  </a:rPr>
                  <a:t> </a:t>
                </a:r>
              </a:p>
            </p:txBody>
          </p:sp>
        </mc:Fallback>
      </mc:AlternateContent>
      <p:pic>
        <p:nvPicPr>
          <p:cNvPr id="26" name="Picture 25">
            <a:extLst>
              <a:ext uri="{FF2B5EF4-FFF2-40B4-BE49-F238E27FC236}">
                <a16:creationId xmlns:a16="http://schemas.microsoft.com/office/drawing/2014/main" id="{99EB2C57-1939-E15F-2646-3F4B86A282E9}"/>
              </a:ext>
            </a:extLst>
          </p:cNvPr>
          <p:cNvPicPr>
            <a:picLocks noChangeAspect="1"/>
          </p:cNvPicPr>
          <p:nvPr/>
        </p:nvPicPr>
        <p:blipFill>
          <a:blip r:embed="rId5"/>
          <a:stretch>
            <a:fillRect/>
          </a:stretch>
        </p:blipFill>
        <p:spPr>
          <a:xfrm>
            <a:off x="6056219" y="1211263"/>
            <a:ext cx="2906822" cy="2540778"/>
          </a:xfrm>
          <a:prstGeom prst="rect">
            <a:avLst/>
          </a:prstGeom>
        </p:spPr>
      </p:pic>
    </p:spTree>
    <p:extLst>
      <p:ext uri="{BB962C8B-B14F-4D97-AF65-F5344CB8AC3E}">
        <p14:creationId xmlns:p14="http://schemas.microsoft.com/office/powerpoint/2010/main" val="20737980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250" fill="hold"/>
                                        <p:tgtEl>
                                          <p:spTgt spid="26"/>
                                        </p:tgtEl>
                                        <p:attrNameLst>
                                          <p:attrName>ppt_w</p:attrName>
                                        </p:attrNameLst>
                                      </p:cBhvr>
                                      <p:tavLst>
                                        <p:tav tm="0">
                                          <p:val>
                                            <p:fltVal val="0"/>
                                          </p:val>
                                        </p:tav>
                                        <p:tav tm="100000">
                                          <p:val>
                                            <p:strVal val="#ppt_w"/>
                                          </p:val>
                                        </p:tav>
                                      </p:tavLst>
                                    </p:anim>
                                    <p:anim calcmode="lin" valueType="num">
                                      <p:cBhvr>
                                        <p:cTn id="8" dur="1250" fill="hold"/>
                                        <p:tgtEl>
                                          <p:spTgt spid="26"/>
                                        </p:tgtEl>
                                        <p:attrNameLst>
                                          <p:attrName>ppt_h</p:attrName>
                                        </p:attrNameLst>
                                      </p:cBhvr>
                                      <p:tavLst>
                                        <p:tav tm="0">
                                          <p:val>
                                            <p:fltVal val="0"/>
                                          </p:val>
                                        </p:tav>
                                        <p:tav tm="100000">
                                          <p:val>
                                            <p:strVal val="#ppt_h"/>
                                          </p:val>
                                        </p:tav>
                                      </p:tavLst>
                                    </p:anim>
                                    <p:animEffect transition="in" filter="fade">
                                      <p:cBhvr>
                                        <p:cTn id="9" dur="1250"/>
                                        <p:tgtEl>
                                          <p:spTgt spid="26"/>
                                        </p:tgtEl>
                                      </p:cBhvr>
                                    </p:animEffect>
                                  </p:childTnLst>
                                </p:cTn>
                              </p:par>
                            </p:childTnLst>
                          </p:cTn>
                        </p:par>
                      </p:childTnLst>
                    </p:cTn>
                  </p:par>
                  <p:par>
                    <p:cTn id="10" fill="hold">
                      <p:stCondLst>
                        <p:cond delay="indefinite"/>
                      </p:stCondLst>
                      <p:childTnLst>
                        <p:par>
                          <p:cTn id="11" fill="hold">
                            <p:stCondLst>
                              <p:cond delay="0"/>
                            </p:stCondLst>
                            <p:childTnLst>
                              <p:par>
                                <p:cTn id="12" presetID="9" presetClass="entr" presetSubtype="0" fill="hold" grpId="0"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dissolve">
                                      <p:cBhvr>
                                        <p:cTn id="14" dur="500"/>
                                        <p:tgtEl>
                                          <p:spTgt spid="4">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dissolve">
                                      <p:cBhvr>
                                        <p:cTn id="19" dur="500"/>
                                        <p:tgtEl>
                                          <p:spTgt spid="4">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500" fill="hold"/>
                                        <p:tgtEl>
                                          <p:spTgt spid="22"/>
                                        </p:tgtEl>
                                        <p:attrNameLst>
                                          <p:attrName>ppt_x</p:attrName>
                                        </p:attrNameLst>
                                      </p:cBhvr>
                                      <p:tavLst>
                                        <p:tav tm="0">
                                          <p:val>
                                            <p:strVal val="#ppt_x"/>
                                          </p:val>
                                        </p:tav>
                                        <p:tav tm="100000">
                                          <p:val>
                                            <p:strVal val="#ppt_x"/>
                                          </p:val>
                                        </p:tav>
                                      </p:tavLst>
                                    </p:anim>
                                    <p:anim calcmode="lin" valueType="num">
                                      <p:cBhvr additive="base">
                                        <p:cTn id="25"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6">
                                            <p:txEl>
                                              <p:pRg st="0" end="0"/>
                                            </p:txEl>
                                          </p:spTgt>
                                        </p:tgtEl>
                                        <p:attrNameLst>
                                          <p:attrName>style.visibility</p:attrName>
                                        </p:attrNameLst>
                                      </p:cBhvr>
                                      <p:to>
                                        <p:strVal val="visible"/>
                                      </p:to>
                                    </p:set>
                                    <p:animEffect transition="in" filter="dissolve">
                                      <p:cBhvr>
                                        <p:cTn id="30" dur="500"/>
                                        <p:tgtEl>
                                          <p:spTgt spid="6">
                                            <p:txEl>
                                              <p:pRg st="0" end="0"/>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6">
                                            <p:txEl>
                                              <p:pRg st="1" end="1"/>
                                            </p:txEl>
                                          </p:spTgt>
                                        </p:tgtEl>
                                        <p:attrNameLst>
                                          <p:attrName>style.visibility</p:attrName>
                                        </p:attrNameLst>
                                      </p:cBhvr>
                                      <p:to>
                                        <p:strVal val="visible"/>
                                      </p:to>
                                    </p:set>
                                    <p:animEffect transition="in" filter="dissolve">
                                      <p:cBhvr>
                                        <p:cTn id="35" dur="500"/>
                                        <p:tgtEl>
                                          <p:spTgt spid="6">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additive="base">
                                        <p:cTn id="40" dur="500" fill="hold"/>
                                        <p:tgtEl>
                                          <p:spTgt spid="24"/>
                                        </p:tgtEl>
                                        <p:attrNameLst>
                                          <p:attrName>ppt_x</p:attrName>
                                        </p:attrNameLst>
                                      </p:cBhvr>
                                      <p:tavLst>
                                        <p:tav tm="0">
                                          <p:val>
                                            <p:strVal val="#ppt_x"/>
                                          </p:val>
                                        </p:tav>
                                        <p:tav tm="100000">
                                          <p:val>
                                            <p:strVal val="#ppt_x"/>
                                          </p:val>
                                        </p:tav>
                                      </p:tavLst>
                                    </p:anim>
                                    <p:anim calcmode="lin" valueType="num">
                                      <p:cBhvr additive="base">
                                        <p:cTn id="41"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6" grpId="0" build="p"/>
      <p:bldP spid="22" grpId="0"/>
      <p:bldP spid="2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A387365D-7E87-4235-CE4D-8B9ACB533C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34028" y="1205744"/>
            <a:ext cx="3195638" cy="231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F6A3085F-6F8B-F0D6-FC99-5615F3E76DA4}"/>
              </a:ext>
            </a:extLst>
          </p:cNvPr>
          <p:cNvSpPr txBox="1">
            <a:spLocks noChangeArrowheads="1"/>
          </p:cNvSpPr>
          <p:nvPr/>
        </p:nvSpPr>
        <p:spPr bwMode="auto">
          <a:xfrm>
            <a:off x="1004740" y="1259549"/>
            <a:ext cx="38195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r>
              <a:rPr lang="en-US" altLang="en-US" b="0" dirty="0"/>
              <a:t>For reversible cycle 1A2B1:</a:t>
            </a:r>
          </a:p>
        </p:txBody>
      </p:sp>
      <p:sp>
        <p:nvSpPr>
          <p:cNvPr id="7" name="Rectangle 6">
            <a:extLst>
              <a:ext uri="{FF2B5EF4-FFF2-40B4-BE49-F238E27FC236}">
                <a16:creationId xmlns:a16="http://schemas.microsoft.com/office/drawing/2014/main" id="{8A9F04DE-E27D-FA8D-FE23-E75939038B5A}"/>
              </a:ext>
            </a:extLst>
          </p:cNvPr>
          <p:cNvSpPr>
            <a:spLocks noChangeArrowheads="1"/>
          </p:cNvSpPr>
          <p:nvPr/>
        </p:nvSpPr>
        <p:spPr bwMode="auto">
          <a:xfrm>
            <a:off x="318940" y="4764749"/>
            <a:ext cx="8534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r>
              <a:rPr lang="en-US" altLang="en-US" b="0"/>
              <a:t>Subtracting the second equation from the first and rearranging, we have</a:t>
            </a:r>
          </a:p>
        </p:txBody>
      </p:sp>
      <p:pic>
        <p:nvPicPr>
          <p:cNvPr id="8" name="Picture 2">
            <a:extLst>
              <a:ext uri="{FF2B5EF4-FFF2-40B4-BE49-F238E27FC236}">
                <a16:creationId xmlns:a16="http://schemas.microsoft.com/office/drawing/2014/main" id="{09ECD3C8-2143-C66F-DEDF-9A7034575B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5983" y="5419732"/>
            <a:ext cx="3200400"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38">
            <a:extLst>
              <a:ext uri="{FF2B5EF4-FFF2-40B4-BE49-F238E27FC236}">
                <a16:creationId xmlns:a16="http://schemas.microsoft.com/office/drawing/2014/main" id="{FCC7D876-DAD5-1F54-7A7C-82C0406B005D}"/>
              </a:ext>
            </a:extLst>
          </p:cNvPr>
          <p:cNvGrpSpPr>
            <a:grpSpLocks/>
          </p:cNvGrpSpPr>
          <p:nvPr/>
        </p:nvGrpSpPr>
        <p:grpSpPr bwMode="auto">
          <a:xfrm>
            <a:off x="0" y="0"/>
            <a:ext cx="9144000" cy="6858000"/>
            <a:chOff x="0" y="0"/>
            <a:chExt cx="9144000" cy="6858000"/>
          </a:xfrm>
        </p:grpSpPr>
        <p:grpSp>
          <p:nvGrpSpPr>
            <p:cNvPr id="9" name="Group 19">
              <a:extLst>
                <a:ext uri="{FF2B5EF4-FFF2-40B4-BE49-F238E27FC236}">
                  <a16:creationId xmlns:a16="http://schemas.microsoft.com/office/drawing/2014/main" id="{E5E32F19-D12D-AB06-3A38-F7A625559840}"/>
                </a:ext>
              </a:extLst>
            </p:cNvPr>
            <p:cNvGrpSpPr>
              <a:grpSpLocks/>
            </p:cNvGrpSpPr>
            <p:nvPr/>
          </p:nvGrpSpPr>
          <p:grpSpPr bwMode="auto">
            <a:xfrm>
              <a:off x="0" y="0"/>
              <a:ext cx="9144000" cy="6858000"/>
              <a:chOff x="0" y="0"/>
              <a:chExt cx="9144000" cy="6858000"/>
            </a:xfrm>
          </p:grpSpPr>
          <p:grpSp>
            <p:nvGrpSpPr>
              <p:cNvPr id="11" name="Group 8">
                <a:extLst>
                  <a:ext uri="{FF2B5EF4-FFF2-40B4-BE49-F238E27FC236}">
                    <a16:creationId xmlns:a16="http://schemas.microsoft.com/office/drawing/2014/main" id="{FBCD3734-E75B-1631-61C9-89C174C3F281}"/>
                  </a:ext>
                </a:extLst>
              </p:cNvPr>
              <p:cNvGrpSpPr>
                <a:grpSpLocks/>
              </p:cNvGrpSpPr>
              <p:nvPr/>
            </p:nvGrpSpPr>
            <p:grpSpPr bwMode="auto">
              <a:xfrm>
                <a:off x="0" y="0"/>
                <a:ext cx="9144000" cy="6858000"/>
                <a:chOff x="0" y="0"/>
                <a:chExt cx="5760" cy="4320"/>
              </a:xfrm>
            </p:grpSpPr>
            <p:grpSp>
              <p:nvGrpSpPr>
                <p:cNvPr id="13" name="Group 9">
                  <a:extLst>
                    <a:ext uri="{FF2B5EF4-FFF2-40B4-BE49-F238E27FC236}">
                      <a16:creationId xmlns:a16="http://schemas.microsoft.com/office/drawing/2014/main" id="{D5816768-F468-B8DE-9A7A-9F2394490F51}"/>
                    </a:ext>
                  </a:extLst>
                </p:cNvPr>
                <p:cNvGrpSpPr>
                  <a:grpSpLocks/>
                </p:cNvGrpSpPr>
                <p:nvPr/>
              </p:nvGrpSpPr>
              <p:grpSpPr bwMode="auto">
                <a:xfrm>
                  <a:off x="0" y="0"/>
                  <a:ext cx="192" cy="4320"/>
                  <a:chOff x="0" y="-48"/>
                  <a:chExt cx="144" cy="4368"/>
                </a:xfrm>
              </p:grpSpPr>
              <p:sp>
                <p:nvSpPr>
                  <p:cNvPr id="23" name="Rectangle 10">
                    <a:extLst>
                      <a:ext uri="{FF2B5EF4-FFF2-40B4-BE49-F238E27FC236}">
                        <a16:creationId xmlns:a16="http://schemas.microsoft.com/office/drawing/2014/main" id="{B7620A1E-D927-2688-9B25-AB014A1A826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4" name="Rectangle 11">
                    <a:extLst>
                      <a:ext uri="{FF2B5EF4-FFF2-40B4-BE49-F238E27FC236}">
                        <a16:creationId xmlns:a16="http://schemas.microsoft.com/office/drawing/2014/main" id="{2ECEE871-72A9-2B2E-055B-46FC88F032C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4" name="Group 12">
                  <a:extLst>
                    <a:ext uri="{FF2B5EF4-FFF2-40B4-BE49-F238E27FC236}">
                      <a16:creationId xmlns:a16="http://schemas.microsoft.com/office/drawing/2014/main" id="{2BE55C1E-0FB6-AC27-978C-1C82616DEF15}"/>
                    </a:ext>
                  </a:extLst>
                </p:cNvPr>
                <p:cNvGrpSpPr>
                  <a:grpSpLocks/>
                </p:cNvGrpSpPr>
                <p:nvPr/>
              </p:nvGrpSpPr>
              <p:grpSpPr bwMode="auto">
                <a:xfrm>
                  <a:off x="5674" y="24"/>
                  <a:ext cx="86" cy="4296"/>
                  <a:chOff x="5616" y="-48"/>
                  <a:chExt cx="144" cy="4368"/>
                </a:xfrm>
              </p:grpSpPr>
              <p:sp>
                <p:nvSpPr>
                  <p:cNvPr id="21" name="Rectangle 13">
                    <a:extLst>
                      <a:ext uri="{FF2B5EF4-FFF2-40B4-BE49-F238E27FC236}">
                        <a16:creationId xmlns:a16="http://schemas.microsoft.com/office/drawing/2014/main" id="{35DB91D0-D73D-9F64-DE63-95FABF2DFB0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2" name="Rectangle 14">
                    <a:extLst>
                      <a:ext uri="{FF2B5EF4-FFF2-40B4-BE49-F238E27FC236}">
                        <a16:creationId xmlns:a16="http://schemas.microsoft.com/office/drawing/2014/main" id="{033A48A0-36A1-F94A-298E-EB25F1B8508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5" name="Group 15">
                  <a:extLst>
                    <a:ext uri="{FF2B5EF4-FFF2-40B4-BE49-F238E27FC236}">
                      <a16:creationId xmlns:a16="http://schemas.microsoft.com/office/drawing/2014/main" id="{0849D821-26FE-A9F7-DD8D-526CFDFF0E5F}"/>
                    </a:ext>
                  </a:extLst>
                </p:cNvPr>
                <p:cNvGrpSpPr>
                  <a:grpSpLocks/>
                </p:cNvGrpSpPr>
                <p:nvPr/>
              </p:nvGrpSpPr>
              <p:grpSpPr bwMode="auto">
                <a:xfrm>
                  <a:off x="144" y="0"/>
                  <a:ext cx="5616" cy="144"/>
                  <a:chOff x="96" y="-48"/>
                  <a:chExt cx="5520" cy="144"/>
                </a:xfrm>
              </p:grpSpPr>
              <p:sp>
                <p:nvSpPr>
                  <p:cNvPr id="19" name="Rectangle 16">
                    <a:extLst>
                      <a:ext uri="{FF2B5EF4-FFF2-40B4-BE49-F238E27FC236}">
                        <a16:creationId xmlns:a16="http://schemas.microsoft.com/office/drawing/2014/main" id="{7DF4DDBE-35D4-4ABD-4FA2-87C8C456D42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7">
                    <a:extLst>
                      <a:ext uri="{FF2B5EF4-FFF2-40B4-BE49-F238E27FC236}">
                        <a16:creationId xmlns:a16="http://schemas.microsoft.com/office/drawing/2014/main" id="{0443E770-CDD7-E78A-E9F6-75E4CE35D32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6" name="Group 18">
                  <a:extLst>
                    <a:ext uri="{FF2B5EF4-FFF2-40B4-BE49-F238E27FC236}">
                      <a16:creationId xmlns:a16="http://schemas.microsoft.com/office/drawing/2014/main" id="{E73E7767-6722-AE62-7BC5-980ABECDEBE5}"/>
                    </a:ext>
                  </a:extLst>
                </p:cNvPr>
                <p:cNvGrpSpPr>
                  <a:grpSpLocks/>
                </p:cNvGrpSpPr>
                <p:nvPr/>
              </p:nvGrpSpPr>
              <p:grpSpPr bwMode="auto">
                <a:xfrm>
                  <a:off x="144" y="4234"/>
                  <a:ext cx="5616" cy="86"/>
                  <a:chOff x="96" y="4176"/>
                  <a:chExt cx="5520" cy="144"/>
                </a:xfrm>
              </p:grpSpPr>
              <p:sp>
                <p:nvSpPr>
                  <p:cNvPr id="17" name="Rectangle 19">
                    <a:extLst>
                      <a:ext uri="{FF2B5EF4-FFF2-40B4-BE49-F238E27FC236}">
                        <a16:creationId xmlns:a16="http://schemas.microsoft.com/office/drawing/2014/main" id="{45F453C0-04D1-B410-5551-25C5F59E522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20">
                    <a:extLst>
                      <a:ext uri="{FF2B5EF4-FFF2-40B4-BE49-F238E27FC236}">
                        <a16:creationId xmlns:a16="http://schemas.microsoft.com/office/drawing/2014/main" id="{07956C3E-973A-5B95-5166-EE88A922F08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12" name="Rectangle 21">
                <a:extLst>
                  <a:ext uri="{FF2B5EF4-FFF2-40B4-BE49-F238E27FC236}">
                    <a16:creationId xmlns:a16="http://schemas.microsoft.com/office/drawing/2014/main" id="{C806F250-00E2-3A76-1C2B-166346543EE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0" name="Picture 42" descr="A picture containing shape&#10;&#10;Description automatically generated">
              <a:extLst>
                <a:ext uri="{FF2B5EF4-FFF2-40B4-BE49-F238E27FC236}">
                  <a16:creationId xmlns:a16="http://schemas.microsoft.com/office/drawing/2014/main" id="{483CCA46-F10A-499C-4143-0A4D86E98B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 name="TextBox 24">
            <a:extLst>
              <a:ext uri="{FF2B5EF4-FFF2-40B4-BE49-F238E27FC236}">
                <a16:creationId xmlns:a16="http://schemas.microsoft.com/office/drawing/2014/main" id="{CBAF562F-9BF3-006A-2388-0D929CA51E13}"/>
              </a:ext>
            </a:extLst>
          </p:cNvPr>
          <p:cNvSpPr txBox="1">
            <a:spLocks noChangeArrowheads="1"/>
          </p:cNvSpPr>
          <p:nvPr/>
        </p:nvSpPr>
        <p:spPr bwMode="auto">
          <a:xfrm>
            <a:off x="608080" y="3086116"/>
            <a:ext cx="365997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r>
              <a:rPr lang="en-US" altLang="en-US" b="0" dirty="0"/>
              <a:t>For reversible cycle 1C2B1:</a:t>
            </a:r>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300FE1EE-00C1-A93E-1EAD-5A5169FF36E1}"/>
                  </a:ext>
                </a:extLst>
              </p:cNvPr>
              <p:cNvSpPr txBox="1"/>
              <p:nvPr/>
            </p:nvSpPr>
            <p:spPr>
              <a:xfrm>
                <a:off x="245782" y="1828800"/>
                <a:ext cx="5810437" cy="968727"/>
              </a:xfrm>
              <a:prstGeom prst="rect">
                <a:avLst/>
              </a:prstGeom>
              <a:noFill/>
            </p:spPr>
            <p:txBody>
              <a:bodyPr wrap="none" lIns="0" tIns="0" rIns="0" bIns="0" rtlCol="0">
                <a:spAutoFit/>
              </a:bodyPr>
              <a:lstStyle/>
              <a:p>
                <a:pPr/>
                <a14:m>
                  <m:oMathPara xmlns:m="http://schemas.openxmlformats.org/officeDocument/2006/math">
                    <m:oMath>
                      <m:nary>
                        <m:naryPr>
                          <m:chr m:val="∮"/>
                          <m:limLoc m:val="undOvr"/>
                          <m:subHide m:val="on"/>
                          <m:supHide m:val="on"/>
                          <m:ctrlPr>
                            <a:rPr lang="en-US" i="1" smtClean="0">
                              <a:latin typeface="Cambria Math" panose="02040503050406030204" pitchFamily="18" charset="0"/>
                            </a:rPr>
                          </m:ctrlPr>
                        </m:naryPr>
                        <m:sub/>
                        <m:sup/>
                        <m:e>
                          <m:sSub>
                            <m:sSubPr>
                              <m:ctrlPr>
                                <a:rPr lang="en-US" i="1">
                                  <a:latin typeface="Cambria Math" panose="02040503050406030204" pitchFamily="18" charset="0"/>
                                  <a:ea typeface="Cambria Math" panose="02040503050406030204" pitchFamily="18" charset="0"/>
                                </a:rPr>
                              </m:ctrlPr>
                            </m:sSubPr>
                            <m:e>
                              <m:d>
                                <m:dPr>
                                  <m:ctrlPr>
                                    <a:rPr lang="en-US" i="1">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𝛿</m:t>
                                      </m:r>
                                      <m:r>
                                        <a:rPr lang="en-US" i="1">
                                          <a:latin typeface="Cambria Math" panose="02040503050406030204" pitchFamily="18" charset="0"/>
                                          <a:ea typeface="Cambria Math" panose="02040503050406030204" pitchFamily="18" charset="0"/>
                                        </a:rPr>
                                        <m:t>𝑄</m:t>
                                      </m:r>
                                    </m:num>
                                    <m:den>
                                      <m:r>
                                        <a:rPr lang="en-US" i="1">
                                          <a:latin typeface="Cambria Math" panose="02040503050406030204" pitchFamily="18" charset="0"/>
                                        </a:rPr>
                                        <m:t>𝑇</m:t>
                                      </m:r>
                                    </m:den>
                                  </m:f>
                                </m:e>
                              </m:d>
                            </m:e>
                            <m:sub>
                              <m:r>
                                <a:rPr lang="en-US" b="0" i="1" smtClean="0">
                                  <a:latin typeface="Cambria Math" panose="02040503050406030204" pitchFamily="18" charset="0"/>
                                </a:rPr>
                                <m:t>1</m:t>
                              </m:r>
                              <m:r>
                                <a:rPr lang="en-US" b="0" i="1" smtClean="0">
                                  <a:latin typeface="Cambria Math" panose="02040503050406030204" pitchFamily="18" charset="0"/>
                                </a:rPr>
                                <m:t>𝐴</m:t>
                              </m:r>
                              <m:r>
                                <a:rPr lang="en-US" b="0" i="1" smtClean="0">
                                  <a:latin typeface="Cambria Math" panose="02040503050406030204" pitchFamily="18" charset="0"/>
                                </a:rPr>
                                <m:t>2</m:t>
                              </m:r>
                              <m:r>
                                <a:rPr lang="en-US" b="0" i="1" smtClean="0">
                                  <a:latin typeface="Cambria Math" panose="02040503050406030204" pitchFamily="18" charset="0"/>
                                </a:rPr>
                                <m:t>𝐵</m:t>
                              </m:r>
                              <m:r>
                                <a:rPr lang="en-US" b="0" i="1" smtClean="0">
                                  <a:latin typeface="Cambria Math" panose="02040503050406030204" pitchFamily="18" charset="0"/>
                                </a:rPr>
                                <m:t>1</m:t>
                              </m:r>
                            </m:sub>
                          </m:sSub>
                          <m:r>
                            <a:rPr lang="en-US" b="0" i="1" smtClean="0">
                              <a:latin typeface="Cambria Math" panose="02040503050406030204" pitchFamily="18" charset="0"/>
                            </a:rPr>
                            <m:t>=</m:t>
                          </m:r>
                          <m:nary>
                            <m:naryPr>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1</m:t>
                              </m:r>
                            </m:sub>
                            <m:sup>
                              <m:r>
                                <a:rPr lang="en-US" b="0" i="1" smtClean="0">
                                  <a:latin typeface="Cambria Math" panose="02040503050406030204" pitchFamily="18" charset="0"/>
                                </a:rPr>
                                <m:t>2</m:t>
                              </m:r>
                            </m:sup>
                            <m:e>
                              <m:sSub>
                                <m:sSubPr>
                                  <m:ctrlPr>
                                    <a:rPr lang="en-US" i="1">
                                      <a:latin typeface="Cambria Math" panose="02040503050406030204" pitchFamily="18" charset="0"/>
                                      <a:ea typeface="Cambria Math" panose="02040503050406030204" pitchFamily="18" charset="0"/>
                                    </a:rPr>
                                  </m:ctrlPr>
                                </m:sSubPr>
                                <m:e>
                                  <m:d>
                                    <m:dPr>
                                      <m:ctrlPr>
                                        <a:rPr lang="en-US" i="1">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𝛿</m:t>
                                          </m:r>
                                          <m:r>
                                            <a:rPr lang="en-US" i="1">
                                              <a:latin typeface="Cambria Math" panose="02040503050406030204" pitchFamily="18" charset="0"/>
                                              <a:ea typeface="Cambria Math" panose="02040503050406030204" pitchFamily="18" charset="0"/>
                                            </a:rPr>
                                            <m:t>𝑄</m:t>
                                          </m:r>
                                        </m:num>
                                        <m:den>
                                          <m:r>
                                            <a:rPr lang="en-US" i="1">
                                              <a:latin typeface="Cambria Math" panose="02040503050406030204" pitchFamily="18" charset="0"/>
                                            </a:rPr>
                                            <m:t>𝑇</m:t>
                                          </m:r>
                                        </m:den>
                                      </m:f>
                                    </m:e>
                                  </m:d>
                                </m:e>
                                <m:sub>
                                  <m:r>
                                    <a:rPr lang="en-US" b="0" i="1" smtClean="0">
                                      <a:latin typeface="Cambria Math" panose="02040503050406030204" pitchFamily="18" charset="0"/>
                                    </a:rPr>
                                    <m:t>𝐴</m:t>
                                  </m:r>
                                </m:sub>
                              </m:sSub>
                            </m:e>
                          </m:nary>
                          <m:r>
                            <a:rPr lang="en-US" b="0" i="1" smtClean="0">
                              <a:latin typeface="Cambria Math" panose="02040503050406030204" pitchFamily="18" charset="0"/>
                            </a:rPr>
                            <m:t>+</m:t>
                          </m:r>
                          <m:nary>
                            <m:naryPr>
                              <m:ctrlPr>
                                <a:rPr lang="en-US" b="0" i="1" smtClean="0">
                                  <a:latin typeface="Cambria Math" panose="02040503050406030204" pitchFamily="18" charset="0"/>
                                </a:rPr>
                              </m:ctrlPr>
                            </m:naryPr>
                            <m:sub>
                              <m:r>
                                <a:rPr lang="en-US" b="0" i="1" smtClean="0">
                                  <a:latin typeface="Cambria Math" panose="02040503050406030204" pitchFamily="18" charset="0"/>
                                </a:rPr>
                                <m:t>2</m:t>
                              </m:r>
                            </m:sub>
                            <m:sup>
                              <m:r>
                                <a:rPr lang="en-US" b="0" i="1" smtClean="0">
                                  <a:latin typeface="Cambria Math" panose="02040503050406030204" pitchFamily="18" charset="0"/>
                                </a:rPr>
                                <m:t>1</m:t>
                              </m:r>
                            </m:sup>
                            <m:e>
                              <m:sSub>
                                <m:sSubPr>
                                  <m:ctrlPr>
                                    <a:rPr lang="en-US" i="1">
                                      <a:latin typeface="Cambria Math" panose="02040503050406030204" pitchFamily="18" charset="0"/>
                                      <a:ea typeface="Cambria Math" panose="02040503050406030204" pitchFamily="18" charset="0"/>
                                    </a:rPr>
                                  </m:ctrlPr>
                                </m:sSubPr>
                                <m:e>
                                  <m:d>
                                    <m:dPr>
                                      <m:ctrlPr>
                                        <a:rPr lang="en-US" i="1">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𝛿</m:t>
                                          </m:r>
                                          <m:r>
                                            <a:rPr lang="en-US" i="1">
                                              <a:latin typeface="Cambria Math" panose="02040503050406030204" pitchFamily="18" charset="0"/>
                                              <a:ea typeface="Cambria Math" panose="02040503050406030204" pitchFamily="18" charset="0"/>
                                            </a:rPr>
                                            <m:t>𝑄</m:t>
                                          </m:r>
                                        </m:num>
                                        <m:den>
                                          <m:r>
                                            <a:rPr lang="en-US" i="1">
                                              <a:latin typeface="Cambria Math" panose="02040503050406030204" pitchFamily="18" charset="0"/>
                                            </a:rPr>
                                            <m:t>𝑇</m:t>
                                          </m:r>
                                        </m:den>
                                      </m:f>
                                    </m:e>
                                  </m:d>
                                </m:e>
                                <m:sub>
                                  <m:r>
                                    <a:rPr lang="en-US" b="0" i="1" smtClean="0">
                                      <a:latin typeface="Cambria Math" panose="02040503050406030204" pitchFamily="18" charset="0"/>
                                    </a:rPr>
                                    <m:t>𝐵</m:t>
                                  </m:r>
                                </m:sub>
                              </m:sSub>
                            </m:e>
                          </m:nary>
                          <m:r>
                            <a:rPr lang="en-US" b="0" i="1" smtClean="0">
                              <a:latin typeface="Cambria Math" panose="02040503050406030204" pitchFamily="18" charset="0"/>
                            </a:rPr>
                            <m:t>=0</m:t>
                          </m:r>
                        </m:e>
                      </m:nary>
                    </m:oMath>
                  </m:oMathPara>
                </a14:m>
                <a:endParaRPr lang="en-US" dirty="0"/>
              </a:p>
            </p:txBody>
          </p:sp>
        </mc:Choice>
        <mc:Fallback xmlns="">
          <p:sp>
            <p:nvSpPr>
              <p:cNvPr id="27" name="TextBox 26">
                <a:extLst>
                  <a:ext uri="{FF2B5EF4-FFF2-40B4-BE49-F238E27FC236}">
                    <a16:creationId xmlns:a16="http://schemas.microsoft.com/office/drawing/2014/main" id="{300FE1EE-00C1-A93E-1EAD-5A5169FF36E1}"/>
                  </a:ext>
                </a:extLst>
              </p:cNvPr>
              <p:cNvSpPr txBox="1">
                <a:spLocks noRot="1" noChangeAspect="1" noMove="1" noResize="1" noEditPoints="1" noAdjustHandles="1" noChangeArrowheads="1" noChangeShapeType="1" noTextEdit="1"/>
              </p:cNvSpPr>
              <p:nvPr/>
            </p:nvSpPr>
            <p:spPr>
              <a:xfrm>
                <a:off x="245782" y="1828800"/>
                <a:ext cx="5810437" cy="968727"/>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B8F0E957-E35C-EFF7-0574-5AC67D54DAED}"/>
                  </a:ext>
                </a:extLst>
              </p:cNvPr>
              <p:cNvSpPr txBox="1"/>
              <p:nvPr/>
            </p:nvSpPr>
            <p:spPr>
              <a:xfrm>
                <a:off x="622296" y="3710354"/>
                <a:ext cx="5794087" cy="968727"/>
              </a:xfrm>
              <a:prstGeom prst="rect">
                <a:avLst/>
              </a:prstGeom>
              <a:noFill/>
            </p:spPr>
            <p:txBody>
              <a:bodyPr wrap="none" lIns="0" tIns="0" rIns="0" bIns="0" rtlCol="0">
                <a:spAutoFit/>
              </a:bodyPr>
              <a:lstStyle/>
              <a:p>
                <a:pPr/>
                <a14:m>
                  <m:oMathPara xmlns:m="http://schemas.openxmlformats.org/officeDocument/2006/math">
                    <m:oMath>
                      <m:nary>
                        <m:naryPr>
                          <m:chr m:val="∮"/>
                          <m:limLoc m:val="undOvr"/>
                          <m:subHide m:val="on"/>
                          <m:supHide m:val="on"/>
                          <m:ctrlPr>
                            <a:rPr lang="en-US" i="1" smtClean="0">
                              <a:latin typeface="Cambria Math" panose="02040503050406030204" pitchFamily="18" charset="0"/>
                            </a:rPr>
                          </m:ctrlPr>
                        </m:naryPr>
                        <m:sub/>
                        <m:sup/>
                        <m:e>
                          <m:sSub>
                            <m:sSubPr>
                              <m:ctrlPr>
                                <a:rPr lang="en-US" i="1">
                                  <a:latin typeface="Cambria Math" panose="02040503050406030204" pitchFamily="18" charset="0"/>
                                  <a:ea typeface="Cambria Math" panose="02040503050406030204" pitchFamily="18" charset="0"/>
                                </a:rPr>
                              </m:ctrlPr>
                            </m:sSubPr>
                            <m:e>
                              <m:d>
                                <m:dPr>
                                  <m:ctrlPr>
                                    <a:rPr lang="en-US" i="1">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𝛿</m:t>
                                      </m:r>
                                      <m:r>
                                        <a:rPr lang="en-US" i="1">
                                          <a:latin typeface="Cambria Math" panose="02040503050406030204" pitchFamily="18" charset="0"/>
                                          <a:ea typeface="Cambria Math" panose="02040503050406030204" pitchFamily="18" charset="0"/>
                                        </a:rPr>
                                        <m:t>𝑄</m:t>
                                      </m:r>
                                    </m:num>
                                    <m:den>
                                      <m:r>
                                        <a:rPr lang="en-US" i="1">
                                          <a:latin typeface="Cambria Math" panose="02040503050406030204" pitchFamily="18" charset="0"/>
                                        </a:rPr>
                                        <m:t>𝑇</m:t>
                                      </m:r>
                                    </m:den>
                                  </m:f>
                                </m:e>
                              </m:d>
                            </m:e>
                            <m:sub>
                              <m:r>
                                <a:rPr lang="en-US" b="0" i="1" smtClean="0">
                                  <a:latin typeface="Cambria Math" panose="02040503050406030204" pitchFamily="18" charset="0"/>
                                </a:rPr>
                                <m:t>1</m:t>
                              </m:r>
                              <m:r>
                                <a:rPr lang="en-US" b="0" i="1" smtClean="0">
                                  <a:latin typeface="Cambria Math" panose="02040503050406030204" pitchFamily="18" charset="0"/>
                                </a:rPr>
                                <m:t>𝐶</m:t>
                              </m:r>
                              <m:r>
                                <a:rPr lang="en-US" b="0" i="1" smtClean="0">
                                  <a:latin typeface="Cambria Math" panose="02040503050406030204" pitchFamily="18" charset="0"/>
                                </a:rPr>
                                <m:t>2</m:t>
                              </m:r>
                              <m:r>
                                <a:rPr lang="en-US" b="0" i="1" smtClean="0">
                                  <a:latin typeface="Cambria Math" panose="02040503050406030204" pitchFamily="18" charset="0"/>
                                </a:rPr>
                                <m:t>𝐵</m:t>
                              </m:r>
                              <m:r>
                                <a:rPr lang="en-US" b="0" i="1" smtClean="0">
                                  <a:latin typeface="Cambria Math" panose="02040503050406030204" pitchFamily="18" charset="0"/>
                                </a:rPr>
                                <m:t>1</m:t>
                              </m:r>
                            </m:sub>
                          </m:sSub>
                          <m:r>
                            <a:rPr lang="en-US" b="0" i="1" smtClean="0">
                              <a:latin typeface="Cambria Math" panose="02040503050406030204" pitchFamily="18" charset="0"/>
                            </a:rPr>
                            <m:t>=</m:t>
                          </m:r>
                          <m:nary>
                            <m:naryPr>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1</m:t>
                              </m:r>
                            </m:sub>
                            <m:sup>
                              <m:r>
                                <a:rPr lang="en-US" b="0" i="1" smtClean="0">
                                  <a:latin typeface="Cambria Math" panose="02040503050406030204" pitchFamily="18" charset="0"/>
                                </a:rPr>
                                <m:t>2</m:t>
                              </m:r>
                            </m:sup>
                            <m:e>
                              <m:sSub>
                                <m:sSubPr>
                                  <m:ctrlPr>
                                    <a:rPr lang="en-US" i="1">
                                      <a:latin typeface="Cambria Math" panose="02040503050406030204" pitchFamily="18" charset="0"/>
                                      <a:ea typeface="Cambria Math" panose="02040503050406030204" pitchFamily="18" charset="0"/>
                                    </a:rPr>
                                  </m:ctrlPr>
                                </m:sSubPr>
                                <m:e>
                                  <m:d>
                                    <m:dPr>
                                      <m:ctrlPr>
                                        <a:rPr lang="en-US" i="1">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𝛿</m:t>
                                          </m:r>
                                          <m:r>
                                            <a:rPr lang="en-US" i="1">
                                              <a:latin typeface="Cambria Math" panose="02040503050406030204" pitchFamily="18" charset="0"/>
                                              <a:ea typeface="Cambria Math" panose="02040503050406030204" pitchFamily="18" charset="0"/>
                                            </a:rPr>
                                            <m:t>𝑄</m:t>
                                          </m:r>
                                        </m:num>
                                        <m:den>
                                          <m:r>
                                            <a:rPr lang="en-US" i="1">
                                              <a:latin typeface="Cambria Math" panose="02040503050406030204" pitchFamily="18" charset="0"/>
                                            </a:rPr>
                                            <m:t>𝑇</m:t>
                                          </m:r>
                                        </m:den>
                                      </m:f>
                                    </m:e>
                                  </m:d>
                                </m:e>
                                <m:sub>
                                  <m:r>
                                    <a:rPr lang="en-US" b="0" i="1" smtClean="0">
                                      <a:latin typeface="Cambria Math" panose="02040503050406030204" pitchFamily="18" charset="0"/>
                                    </a:rPr>
                                    <m:t>𝐶</m:t>
                                  </m:r>
                                </m:sub>
                              </m:sSub>
                            </m:e>
                          </m:nary>
                          <m:r>
                            <a:rPr lang="en-US" b="0" i="1" smtClean="0">
                              <a:latin typeface="Cambria Math" panose="02040503050406030204" pitchFamily="18" charset="0"/>
                            </a:rPr>
                            <m:t>+</m:t>
                          </m:r>
                          <m:nary>
                            <m:naryPr>
                              <m:ctrlPr>
                                <a:rPr lang="en-US" b="0" i="1" smtClean="0">
                                  <a:latin typeface="Cambria Math" panose="02040503050406030204" pitchFamily="18" charset="0"/>
                                </a:rPr>
                              </m:ctrlPr>
                            </m:naryPr>
                            <m:sub>
                              <m:r>
                                <a:rPr lang="en-US" b="0" i="1" smtClean="0">
                                  <a:latin typeface="Cambria Math" panose="02040503050406030204" pitchFamily="18" charset="0"/>
                                </a:rPr>
                                <m:t>2</m:t>
                              </m:r>
                            </m:sub>
                            <m:sup>
                              <m:r>
                                <a:rPr lang="en-US" b="0" i="1" smtClean="0">
                                  <a:latin typeface="Cambria Math" panose="02040503050406030204" pitchFamily="18" charset="0"/>
                                </a:rPr>
                                <m:t>1</m:t>
                              </m:r>
                            </m:sup>
                            <m:e>
                              <m:sSub>
                                <m:sSubPr>
                                  <m:ctrlPr>
                                    <a:rPr lang="en-US" i="1">
                                      <a:latin typeface="Cambria Math" panose="02040503050406030204" pitchFamily="18" charset="0"/>
                                      <a:ea typeface="Cambria Math" panose="02040503050406030204" pitchFamily="18" charset="0"/>
                                    </a:rPr>
                                  </m:ctrlPr>
                                </m:sSubPr>
                                <m:e>
                                  <m:d>
                                    <m:dPr>
                                      <m:ctrlPr>
                                        <a:rPr lang="en-US" i="1">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𝛿</m:t>
                                          </m:r>
                                          <m:r>
                                            <a:rPr lang="en-US" i="1">
                                              <a:latin typeface="Cambria Math" panose="02040503050406030204" pitchFamily="18" charset="0"/>
                                              <a:ea typeface="Cambria Math" panose="02040503050406030204" pitchFamily="18" charset="0"/>
                                            </a:rPr>
                                            <m:t>𝑄</m:t>
                                          </m:r>
                                        </m:num>
                                        <m:den>
                                          <m:r>
                                            <a:rPr lang="en-US" i="1">
                                              <a:latin typeface="Cambria Math" panose="02040503050406030204" pitchFamily="18" charset="0"/>
                                            </a:rPr>
                                            <m:t>𝑇</m:t>
                                          </m:r>
                                        </m:den>
                                      </m:f>
                                    </m:e>
                                  </m:d>
                                </m:e>
                                <m:sub>
                                  <m:r>
                                    <a:rPr lang="en-US" b="0" i="1" smtClean="0">
                                      <a:latin typeface="Cambria Math" panose="02040503050406030204" pitchFamily="18" charset="0"/>
                                    </a:rPr>
                                    <m:t>𝐵</m:t>
                                  </m:r>
                                </m:sub>
                              </m:sSub>
                            </m:e>
                          </m:nary>
                          <m:r>
                            <a:rPr lang="en-US" b="0" i="1" smtClean="0">
                              <a:latin typeface="Cambria Math" panose="02040503050406030204" pitchFamily="18" charset="0"/>
                            </a:rPr>
                            <m:t>&lt;0</m:t>
                          </m:r>
                        </m:e>
                      </m:nary>
                    </m:oMath>
                  </m:oMathPara>
                </a14:m>
                <a:endParaRPr lang="en-US" dirty="0"/>
              </a:p>
            </p:txBody>
          </p:sp>
        </mc:Choice>
        <mc:Fallback xmlns="">
          <p:sp>
            <p:nvSpPr>
              <p:cNvPr id="29" name="TextBox 28">
                <a:extLst>
                  <a:ext uri="{FF2B5EF4-FFF2-40B4-BE49-F238E27FC236}">
                    <a16:creationId xmlns:a16="http://schemas.microsoft.com/office/drawing/2014/main" id="{B8F0E957-E35C-EFF7-0574-5AC67D54DAED}"/>
                  </a:ext>
                </a:extLst>
              </p:cNvPr>
              <p:cNvSpPr txBox="1">
                <a:spLocks noRot="1" noChangeAspect="1" noMove="1" noResize="1" noEditPoints="1" noAdjustHandles="1" noChangeArrowheads="1" noChangeShapeType="1" noTextEdit="1"/>
              </p:cNvSpPr>
              <p:nvPr/>
            </p:nvSpPr>
            <p:spPr>
              <a:xfrm>
                <a:off x="622296" y="3710354"/>
                <a:ext cx="5794087" cy="968727"/>
              </a:xfrm>
              <a:prstGeom prst="rect">
                <a:avLst/>
              </a:prstGeom>
              <a:blipFill>
                <a:blip r:embed="rId6"/>
                <a:stretch>
                  <a:fillRect/>
                </a:stretch>
              </a:blipFill>
            </p:spPr>
            <p:txBody>
              <a:bodyPr/>
              <a:lstStyle/>
              <a:p>
                <a:r>
                  <a:rPr lang="en-US">
                    <a:noFill/>
                  </a:rPr>
                  <a:t> </a:t>
                </a:r>
              </a:p>
            </p:txBody>
          </p:sp>
        </mc:Fallback>
      </mc:AlternateContent>
      <p:sp>
        <p:nvSpPr>
          <p:cNvPr id="3" name="Title 1">
            <a:extLst>
              <a:ext uri="{FF2B5EF4-FFF2-40B4-BE49-F238E27FC236}">
                <a16:creationId xmlns:a16="http://schemas.microsoft.com/office/drawing/2014/main" id="{F15C0471-6378-944A-6022-3D32A61F46F9}"/>
              </a:ext>
            </a:extLst>
          </p:cNvPr>
          <p:cNvSpPr txBox="1">
            <a:spLocks/>
          </p:cNvSpPr>
          <p:nvPr/>
        </p:nvSpPr>
        <p:spPr>
          <a:xfrm>
            <a:off x="396875" y="145672"/>
            <a:ext cx="6629400"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a:lstStyle>
          <a:p>
            <a:r>
              <a:rPr lang="en-US" altLang="en-US" sz="2800" kern="0" dirty="0"/>
              <a:t>Entropy Change Of A Control Mass During An Irreversible Process</a:t>
            </a:r>
          </a:p>
        </p:txBody>
      </p:sp>
    </p:spTree>
    <p:extLst>
      <p:ext uri="{BB962C8B-B14F-4D97-AF65-F5344CB8AC3E}">
        <p14:creationId xmlns:p14="http://schemas.microsoft.com/office/powerpoint/2010/main" val="34278787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fill="hold"/>
                                        <p:tgtEl>
                                          <p:spTgt spid="27"/>
                                        </p:tgtEl>
                                        <p:attrNameLst>
                                          <p:attrName>ppt_x</p:attrName>
                                        </p:attrNameLst>
                                      </p:cBhvr>
                                      <p:tavLst>
                                        <p:tav tm="0">
                                          <p:val>
                                            <p:strVal val="#ppt_x"/>
                                          </p:val>
                                        </p:tav>
                                        <p:tav tm="100000">
                                          <p:val>
                                            <p:strVal val="#ppt_x"/>
                                          </p:val>
                                        </p:tav>
                                      </p:tavLst>
                                    </p:anim>
                                    <p:anim calcmode="lin" valueType="num">
                                      <p:cBhvr additive="base">
                                        <p:cTn id="13"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dissolve">
                                      <p:cBhvr>
                                        <p:cTn id="18" dur="5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ppt_x"/>
                                          </p:val>
                                        </p:tav>
                                        <p:tav tm="100000">
                                          <p:val>
                                            <p:strVal val="#ppt_x"/>
                                          </p:val>
                                        </p:tav>
                                      </p:tavLst>
                                    </p:anim>
                                    <p:anim calcmode="lin" valueType="num">
                                      <p:cBhvr additive="base">
                                        <p:cTn id="2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dissolve">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dissolve">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25" grpId="0"/>
      <p:bldP spid="27" grpId="0"/>
      <p:bldP spid="2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E9F6E15-49FA-E536-9A27-9D9294D920AF}"/>
              </a:ext>
            </a:extLst>
          </p:cNvPr>
          <p:cNvSpPr>
            <a:spLocks noChangeArrowheads="1"/>
          </p:cNvSpPr>
          <p:nvPr/>
        </p:nvSpPr>
        <p:spPr bwMode="auto">
          <a:xfrm>
            <a:off x="406301" y="4750275"/>
            <a:ext cx="4572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r>
              <a:rPr lang="en-US" altLang="en-US" b="0" dirty="0"/>
              <a:t>As path </a:t>
            </a:r>
            <a:r>
              <a:rPr lang="en-US" altLang="en-US" b="0" i="1" dirty="0"/>
              <a:t>C was irreversible, the general result is:</a:t>
            </a:r>
          </a:p>
        </p:txBody>
      </p:sp>
      <p:pic>
        <p:nvPicPr>
          <p:cNvPr id="13318" name="Picture 2">
            <a:extLst>
              <a:ext uri="{FF2B5EF4-FFF2-40B4-BE49-F238E27FC236}">
                <a16:creationId xmlns:a16="http://schemas.microsoft.com/office/drawing/2014/main" id="{DE52C3D0-519A-B73C-F5BA-14E2FA2AAB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0975" y="1183411"/>
            <a:ext cx="38989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C659BDE2-2C42-6BFB-0569-F546CC161824}"/>
              </a:ext>
            </a:extLst>
          </p:cNvPr>
          <p:cNvSpPr txBox="1">
            <a:spLocks noChangeArrowheads="1"/>
          </p:cNvSpPr>
          <p:nvPr/>
        </p:nvSpPr>
        <p:spPr bwMode="auto">
          <a:xfrm>
            <a:off x="244475" y="1159459"/>
            <a:ext cx="399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r>
              <a:rPr lang="en-US" altLang="en-US" b="0" dirty="0"/>
              <a:t>Using the definition of entropy</a:t>
            </a:r>
          </a:p>
        </p:txBody>
      </p:sp>
      <p:grpSp>
        <p:nvGrpSpPr>
          <p:cNvPr id="2" name="Group 38">
            <a:extLst>
              <a:ext uri="{FF2B5EF4-FFF2-40B4-BE49-F238E27FC236}">
                <a16:creationId xmlns:a16="http://schemas.microsoft.com/office/drawing/2014/main" id="{9AC21A36-397F-4CDA-56DE-6AFD50E632EC}"/>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FEDEA84E-4DB7-FD43-6D7A-E4E069A06F0C}"/>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45877314-9F46-94CE-E60A-351F844CB4A6}"/>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358EE629-9A47-961E-66E2-BDC45BC3009C}"/>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85D326BD-33D4-5744-0856-A3F04835EB62}"/>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CE7F2193-74E9-5649-AE3C-16D232A8E25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7042113F-0545-AB69-466A-35D3BB74EBB8}"/>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1C5819F6-FDDF-1075-1459-99550B223C2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C0084E5F-9C92-7E76-C425-C6F9F2D53411}"/>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E0ED7295-C077-A379-1C22-F88966354A06}"/>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5C4A71D1-2BE5-A5B9-8C17-85D89B0A9DA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3F8BED17-1312-1724-50C4-6CB40C33CD2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4B5EC44B-3E90-BD9A-16C0-DD4F669FE675}"/>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95E2697D-0E94-D6D4-9173-268A3FBCE4A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9485BE1F-8E6F-C50C-3EF5-163E61D83CC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2959CC4F-15B5-5613-C685-46571C81E2E9}"/>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A4CA5A22-C76E-F02F-B18A-82E3A7B36B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754FD264-E246-F188-969C-FD4BAF2B10DC}"/>
                  </a:ext>
                </a:extLst>
              </p:cNvPr>
              <p:cNvSpPr txBox="1"/>
              <p:nvPr/>
            </p:nvSpPr>
            <p:spPr>
              <a:xfrm>
                <a:off x="679549" y="1732268"/>
                <a:ext cx="4581426" cy="981872"/>
              </a:xfrm>
              <a:prstGeom prst="rect">
                <a:avLst/>
              </a:prstGeom>
              <a:noFill/>
            </p:spPr>
            <p:txBody>
              <a:bodyPr wrap="square">
                <a:spAutoFit/>
              </a:bodyPr>
              <a:lstStyle/>
              <a:p>
                <a:pPr/>
                <a14:m>
                  <m:oMathPara xmlns:m="http://schemas.openxmlformats.org/officeDocument/2006/math">
                    <m:oMath>
                      <m:nary>
                        <m:naryPr>
                          <m:ctrlPr>
                            <a:rPr lang="en-US" sz="2400" b="0" i="1" smtClean="0">
                              <a:latin typeface="Cambria Math" panose="02040503050406030204" pitchFamily="18" charset="0"/>
                            </a:rPr>
                          </m:ctrlPr>
                        </m:naryPr>
                        <m:sub>
                          <m:r>
                            <m:rPr>
                              <m:brk m:alnAt="23"/>
                            </m:rPr>
                            <a:rPr lang="en-US" sz="2400" b="0" i="1" smtClean="0">
                              <a:latin typeface="Cambria Math" panose="02040503050406030204" pitchFamily="18" charset="0"/>
                            </a:rPr>
                            <m:t>1</m:t>
                          </m:r>
                        </m:sub>
                        <m:sup>
                          <m:r>
                            <a:rPr lang="en-US" sz="2400" b="0" i="1" smtClean="0">
                              <a:latin typeface="Cambria Math" panose="02040503050406030204" pitchFamily="18" charset="0"/>
                            </a:rPr>
                            <m:t>2</m:t>
                          </m:r>
                        </m:sup>
                        <m:e>
                          <m:sSub>
                            <m:sSubPr>
                              <m:ctrlPr>
                                <a:rPr lang="en-US" sz="2400" i="1">
                                  <a:latin typeface="Cambria Math" panose="02040503050406030204" pitchFamily="18" charset="0"/>
                                  <a:ea typeface="Cambria Math" panose="02040503050406030204" pitchFamily="18" charset="0"/>
                                </a:rPr>
                              </m:ctrlPr>
                            </m:sSubPr>
                            <m:e>
                              <m:d>
                                <m:dPr>
                                  <m:ctrlPr>
                                    <a:rPr lang="en-US" sz="2400" i="1">
                                      <a:latin typeface="Cambria Math" panose="02040503050406030204" pitchFamily="18" charset="0"/>
                                      <a:ea typeface="Cambria Math" panose="02040503050406030204" pitchFamily="18" charset="0"/>
                                    </a:rPr>
                                  </m:ctrlPr>
                                </m:dPr>
                                <m:e>
                                  <m:f>
                                    <m:fPr>
                                      <m:ctrlPr>
                                        <a:rPr lang="en-US" sz="2400" i="1">
                                          <a:latin typeface="Cambria Math" panose="02040503050406030204" pitchFamily="18" charset="0"/>
                                          <a:ea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𝛿</m:t>
                                      </m:r>
                                      <m:r>
                                        <a:rPr lang="en-US" sz="2400" i="1">
                                          <a:latin typeface="Cambria Math" panose="02040503050406030204" pitchFamily="18" charset="0"/>
                                          <a:ea typeface="Cambria Math" panose="02040503050406030204" pitchFamily="18" charset="0"/>
                                        </a:rPr>
                                        <m:t>𝑄</m:t>
                                      </m:r>
                                    </m:num>
                                    <m:den>
                                      <m:r>
                                        <a:rPr lang="en-US" sz="2400" i="1">
                                          <a:latin typeface="Cambria Math" panose="02040503050406030204" pitchFamily="18" charset="0"/>
                                        </a:rPr>
                                        <m:t>𝑇</m:t>
                                      </m:r>
                                    </m:den>
                                  </m:f>
                                </m:e>
                              </m:d>
                            </m:e>
                            <m:sub>
                              <m:r>
                                <a:rPr lang="en-US" sz="2400" b="0" i="1" smtClean="0">
                                  <a:latin typeface="Cambria Math" panose="02040503050406030204" pitchFamily="18" charset="0"/>
                                </a:rPr>
                                <m:t>𝐴</m:t>
                              </m:r>
                            </m:sub>
                          </m:sSub>
                        </m:e>
                      </m:nary>
                      <m:r>
                        <a:rPr lang="en-US" sz="2400" b="0" i="1" smtClean="0">
                          <a:latin typeface="Cambria Math" panose="02040503050406030204" pitchFamily="18" charset="0"/>
                        </a:rPr>
                        <m:t>=</m:t>
                      </m:r>
                      <m:nary>
                        <m:naryPr>
                          <m:ctrlPr>
                            <a:rPr lang="en-US" i="1">
                              <a:latin typeface="Cambria Math" panose="02040503050406030204" pitchFamily="18" charset="0"/>
                            </a:rPr>
                          </m:ctrlPr>
                        </m:naryPr>
                        <m:sub>
                          <m:r>
                            <m:rPr>
                              <m:brk m:alnAt="23"/>
                            </m:rPr>
                            <a:rPr lang="en-US" i="1">
                              <a:latin typeface="Cambria Math" panose="02040503050406030204" pitchFamily="18" charset="0"/>
                            </a:rPr>
                            <m:t>1</m:t>
                          </m:r>
                        </m:sub>
                        <m:sup>
                          <m:r>
                            <a:rPr lang="en-US" i="1">
                              <a:latin typeface="Cambria Math" panose="02040503050406030204" pitchFamily="18" charset="0"/>
                            </a:rPr>
                            <m:t>2</m:t>
                          </m:r>
                        </m:sup>
                        <m:e>
                          <m:sSub>
                            <m:sSubPr>
                              <m:ctrlPr>
                                <a:rPr lang="en-US" b="0" i="1" smtClean="0">
                                  <a:latin typeface="Cambria Math" panose="02040503050406030204" pitchFamily="18" charset="0"/>
                                  <a:ea typeface="Cambria Math" panose="02040503050406030204" pitchFamily="18" charset="0"/>
                                </a:rPr>
                              </m:ctrlPr>
                            </m:sSubPr>
                            <m:e>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𝑑𝑆</m:t>
                                  </m:r>
                                </m:e>
                              </m:d>
                            </m:e>
                            <m:sub>
                              <m:r>
                                <a:rPr lang="en-US" i="1">
                                  <a:latin typeface="Cambria Math" panose="02040503050406030204" pitchFamily="18" charset="0"/>
                                </a:rPr>
                                <m:t>𝐴</m:t>
                              </m:r>
                            </m:sub>
                          </m:sSub>
                        </m:e>
                      </m:nary>
                    </m:oMath>
                  </m:oMathPara>
                </a14:m>
                <a:endParaRPr lang="en-US" dirty="0"/>
              </a:p>
            </p:txBody>
          </p:sp>
        </mc:Choice>
        <mc:Fallback xmlns="">
          <p:sp>
            <p:nvSpPr>
              <p:cNvPr id="22" name="TextBox 21">
                <a:extLst>
                  <a:ext uri="{FF2B5EF4-FFF2-40B4-BE49-F238E27FC236}">
                    <a16:creationId xmlns:a16="http://schemas.microsoft.com/office/drawing/2014/main" id="{754FD264-E246-F188-969C-FD4BAF2B10DC}"/>
                  </a:ext>
                </a:extLst>
              </p:cNvPr>
              <p:cNvSpPr txBox="1">
                <a:spLocks noRot="1" noChangeAspect="1" noMove="1" noResize="1" noEditPoints="1" noAdjustHandles="1" noChangeArrowheads="1" noChangeShapeType="1" noTextEdit="1"/>
              </p:cNvSpPr>
              <p:nvPr/>
            </p:nvSpPr>
            <p:spPr>
              <a:xfrm>
                <a:off x="679549" y="1732268"/>
                <a:ext cx="4581426" cy="98187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81A6BFFC-6771-EE9D-944C-777659A46224}"/>
                  </a:ext>
                </a:extLst>
              </p:cNvPr>
              <p:cNvSpPr txBox="1"/>
              <p:nvPr/>
            </p:nvSpPr>
            <p:spPr>
              <a:xfrm>
                <a:off x="492224" y="2848834"/>
                <a:ext cx="4581426" cy="920445"/>
              </a:xfrm>
              <a:prstGeom prst="rect">
                <a:avLst/>
              </a:prstGeom>
              <a:noFill/>
            </p:spPr>
            <p:txBody>
              <a:bodyPr wrap="square">
                <a:spAutoFit/>
              </a:bodyPr>
              <a:lstStyle/>
              <a:p>
                <a:pPr/>
                <a14:m>
                  <m:oMathPara xmlns:m="http://schemas.openxmlformats.org/officeDocument/2006/math">
                    <m:oMath>
                      <m:nary>
                        <m:naryPr>
                          <m:ctrlPr>
                            <a:rPr lang="en-US" sz="2400" b="0" i="1" smtClean="0">
                              <a:latin typeface="Cambria Math" panose="02040503050406030204" pitchFamily="18" charset="0"/>
                            </a:rPr>
                          </m:ctrlPr>
                        </m:naryPr>
                        <m:sub>
                          <m:r>
                            <m:rPr>
                              <m:brk m:alnAt="23"/>
                            </m:rPr>
                            <a:rPr lang="en-US" sz="2400" b="0" i="1" smtClean="0">
                              <a:latin typeface="Cambria Math" panose="02040503050406030204" pitchFamily="18" charset="0"/>
                            </a:rPr>
                            <m:t>1</m:t>
                          </m:r>
                        </m:sub>
                        <m:sup>
                          <m:r>
                            <a:rPr lang="en-US" sz="2400" b="0" i="1" smtClean="0">
                              <a:latin typeface="Cambria Math" panose="02040503050406030204" pitchFamily="18" charset="0"/>
                            </a:rPr>
                            <m:t>2</m:t>
                          </m:r>
                        </m:sup>
                        <m:e>
                          <m:sSub>
                            <m:sSubPr>
                              <m:ctrlPr>
                                <a:rPr lang="en-US" sz="2400" b="0" i="1" smtClean="0">
                                  <a:latin typeface="Cambria Math" panose="02040503050406030204" pitchFamily="18" charset="0"/>
                                  <a:ea typeface="Cambria Math" panose="02040503050406030204" pitchFamily="18" charset="0"/>
                                </a:rPr>
                              </m:ctrlPr>
                            </m:sSubPr>
                            <m:e>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𝑑𝑆</m:t>
                                  </m:r>
                                </m:e>
                              </m:d>
                            </m:e>
                            <m:sub>
                              <m:r>
                                <a:rPr lang="en-US" sz="2400" b="0" i="1" smtClean="0">
                                  <a:latin typeface="Cambria Math" panose="02040503050406030204" pitchFamily="18" charset="0"/>
                                </a:rPr>
                                <m:t>𝐶</m:t>
                              </m:r>
                            </m:sub>
                          </m:sSub>
                        </m:e>
                      </m:nary>
                      <m:r>
                        <a:rPr lang="en-US" sz="2400" b="0" i="1" smtClean="0">
                          <a:latin typeface="Cambria Math" panose="02040503050406030204" pitchFamily="18" charset="0"/>
                        </a:rPr>
                        <m:t>=</m:t>
                      </m:r>
                      <m:nary>
                        <m:naryPr>
                          <m:ctrlPr>
                            <a:rPr lang="en-US" i="1">
                              <a:latin typeface="Cambria Math" panose="02040503050406030204" pitchFamily="18" charset="0"/>
                            </a:rPr>
                          </m:ctrlPr>
                        </m:naryPr>
                        <m:sub>
                          <m:r>
                            <m:rPr>
                              <m:brk m:alnAt="23"/>
                            </m:rPr>
                            <a:rPr lang="en-US" i="1">
                              <a:latin typeface="Cambria Math" panose="02040503050406030204" pitchFamily="18" charset="0"/>
                            </a:rPr>
                            <m:t>1</m:t>
                          </m:r>
                        </m:sub>
                        <m:sup>
                          <m:r>
                            <a:rPr lang="en-US" i="1">
                              <a:latin typeface="Cambria Math" panose="02040503050406030204" pitchFamily="18" charset="0"/>
                            </a:rPr>
                            <m:t>2</m:t>
                          </m:r>
                        </m:sup>
                        <m:e>
                          <m:sSub>
                            <m:sSubPr>
                              <m:ctrlPr>
                                <a:rPr lang="en-US" b="0" i="1" smtClean="0">
                                  <a:latin typeface="Cambria Math" panose="02040503050406030204" pitchFamily="18" charset="0"/>
                                  <a:ea typeface="Cambria Math" panose="02040503050406030204" pitchFamily="18" charset="0"/>
                                </a:rPr>
                              </m:ctrlPr>
                            </m:sSubPr>
                            <m:e>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𝑑𝑆</m:t>
                                  </m:r>
                                </m:e>
                              </m:d>
                            </m:e>
                            <m:sub>
                              <m:r>
                                <a:rPr lang="en-US" i="1">
                                  <a:latin typeface="Cambria Math" panose="02040503050406030204" pitchFamily="18" charset="0"/>
                                </a:rPr>
                                <m:t>𝐴</m:t>
                              </m:r>
                            </m:sub>
                          </m:sSub>
                        </m:e>
                      </m:nary>
                    </m:oMath>
                  </m:oMathPara>
                </a14:m>
                <a:endParaRPr lang="en-US" dirty="0"/>
              </a:p>
            </p:txBody>
          </p:sp>
        </mc:Choice>
        <mc:Fallback xmlns="">
          <p:sp>
            <p:nvSpPr>
              <p:cNvPr id="24" name="TextBox 23">
                <a:extLst>
                  <a:ext uri="{FF2B5EF4-FFF2-40B4-BE49-F238E27FC236}">
                    <a16:creationId xmlns:a16="http://schemas.microsoft.com/office/drawing/2014/main" id="{81A6BFFC-6771-EE9D-944C-777659A46224}"/>
                  </a:ext>
                </a:extLst>
              </p:cNvPr>
              <p:cNvSpPr txBox="1">
                <a:spLocks noRot="1" noChangeAspect="1" noMove="1" noResize="1" noEditPoints="1" noAdjustHandles="1" noChangeArrowheads="1" noChangeShapeType="1" noTextEdit="1"/>
              </p:cNvSpPr>
              <p:nvPr/>
            </p:nvSpPr>
            <p:spPr>
              <a:xfrm>
                <a:off x="492224" y="2848834"/>
                <a:ext cx="4581426" cy="92044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0DC38EA6-7799-D5B0-C81A-4F0144A5189F}"/>
                  </a:ext>
                </a:extLst>
              </p:cNvPr>
              <p:cNvSpPr txBox="1"/>
              <p:nvPr/>
            </p:nvSpPr>
            <p:spPr>
              <a:xfrm>
                <a:off x="1177635" y="3861664"/>
                <a:ext cx="3618248" cy="695511"/>
              </a:xfrm>
              <a:prstGeom prst="rect">
                <a:avLst/>
              </a:prstGeom>
              <a:noFill/>
            </p:spPr>
            <p:txBody>
              <a:bodyPr wrap="square">
                <a:spAutoFit/>
              </a:bodyPr>
              <a:lstStyle/>
              <a:p>
                <a14:m>
                  <m:oMath xmlns:m="http://schemas.openxmlformats.org/officeDocument/2006/math">
                    <m:nary>
                      <m:naryPr>
                        <m:ctrlPr>
                          <a:rPr lang="en-US" sz="2400" b="0" i="1" smtClean="0">
                            <a:latin typeface="Cambria Math" panose="02040503050406030204" pitchFamily="18" charset="0"/>
                          </a:rPr>
                        </m:ctrlPr>
                      </m:naryPr>
                      <m:sub>
                        <m:r>
                          <m:rPr>
                            <m:brk m:alnAt="23"/>
                          </m:rPr>
                          <a:rPr lang="en-US" sz="2400" b="0" i="1" smtClean="0">
                            <a:latin typeface="Cambria Math" panose="02040503050406030204" pitchFamily="18" charset="0"/>
                          </a:rPr>
                          <m:t>1</m:t>
                        </m:r>
                      </m:sub>
                      <m:sup>
                        <m:r>
                          <a:rPr lang="en-US" sz="2400" b="0" i="1" smtClean="0">
                            <a:latin typeface="Cambria Math" panose="02040503050406030204" pitchFamily="18" charset="0"/>
                          </a:rPr>
                          <m:t>2</m:t>
                        </m:r>
                      </m:sup>
                      <m:e>
                        <m:sSub>
                          <m:sSubPr>
                            <m:ctrlPr>
                              <a:rPr lang="en-US" sz="2400" b="0" i="1" smtClean="0">
                                <a:latin typeface="Cambria Math" panose="02040503050406030204" pitchFamily="18" charset="0"/>
                                <a:ea typeface="Cambria Math" panose="02040503050406030204" pitchFamily="18" charset="0"/>
                              </a:rPr>
                            </m:ctrlPr>
                          </m:sSubPr>
                          <m:e>
                            <m:d>
                              <m:dPr>
                                <m:ctrlPr>
                                  <a:rPr lang="en-US" sz="2400" b="0" i="1" smtClean="0">
                                    <a:latin typeface="Cambria Math" panose="02040503050406030204" pitchFamily="18" charset="0"/>
                                    <a:ea typeface="Cambria Math" panose="02040503050406030204" pitchFamily="18" charset="0"/>
                                  </a:rPr>
                                </m:ctrlPr>
                              </m:dPr>
                              <m:e>
                                <m:r>
                                  <a:rPr lang="en-US" sz="2400" b="0" i="1" smtClean="0">
                                    <a:latin typeface="Cambria Math" panose="02040503050406030204" pitchFamily="18" charset="0"/>
                                    <a:ea typeface="Cambria Math" panose="02040503050406030204" pitchFamily="18" charset="0"/>
                                  </a:rPr>
                                  <m:t>𝑑𝑆</m:t>
                                </m:r>
                              </m:e>
                            </m:d>
                          </m:e>
                          <m:sub>
                            <m:r>
                              <a:rPr lang="en-US" sz="2400" b="0" i="1" smtClean="0">
                                <a:latin typeface="Cambria Math" panose="02040503050406030204" pitchFamily="18" charset="0"/>
                              </a:rPr>
                              <m:t>𝐶</m:t>
                            </m:r>
                          </m:sub>
                        </m:sSub>
                      </m:e>
                    </m:nary>
                    <m:r>
                      <a:rPr lang="en-US" sz="2400" b="0" i="1" smtClean="0">
                        <a:latin typeface="Cambria Math" panose="02040503050406030204" pitchFamily="18" charset="0"/>
                      </a:rPr>
                      <m:t>&gt;</m:t>
                    </m:r>
                  </m:oMath>
                </a14:m>
                <a:r>
                  <a:rPr lang="en-US" dirty="0"/>
                  <a:t> </a:t>
                </a:r>
                <a14:m>
                  <m:oMath xmlns:m="http://schemas.openxmlformats.org/officeDocument/2006/math">
                    <m:nary>
                      <m:naryPr>
                        <m:ctrlPr>
                          <a:rPr lang="en-US" i="1">
                            <a:latin typeface="Cambria Math" panose="02040503050406030204" pitchFamily="18" charset="0"/>
                          </a:rPr>
                        </m:ctrlPr>
                      </m:naryPr>
                      <m:sub>
                        <m:r>
                          <m:rPr>
                            <m:brk m:alnAt="23"/>
                          </m:rPr>
                          <a:rPr lang="en-US" i="1">
                            <a:latin typeface="Cambria Math" panose="02040503050406030204" pitchFamily="18" charset="0"/>
                          </a:rPr>
                          <m:t>1</m:t>
                        </m:r>
                      </m:sub>
                      <m:sup>
                        <m:r>
                          <a:rPr lang="en-US" i="1">
                            <a:latin typeface="Cambria Math" panose="02040503050406030204" pitchFamily="18" charset="0"/>
                          </a:rPr>
                          <m:t>2</m:t>
                        </m:r>
                      </m:sup>
                      <m:e>
                        <m:sSub>
                          <m:sSubPr>
                            <m:ctrlPr>
                              <a:rPr lang="en-US" i="1">
                                <a:latin typeface="Cambria Math" panose="02040503050406030204" pitchFamily="18" charset="0"/>
                                <a:ea typeface="Cambria Math" panose="02040503050406030204" pitchFamily="18" charset="0"/>
                              </a:rPr>
                            </m:ctrlPr>
                          </m:sSubPr>
                          <m:e>
                            <m:d>
                              <m:dPr>
                                <m:ctrlPr>
                                  <a:rPr lang="en-US" i="1">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𝛿</m:t>
                                    </m:r>
                                    <m:r>
                                      <a:rPr lang="en-US" i="1">
                                        <a:latin typeface="Cambria Math" panose="02040503050406030204" pitchFamily="18" charset="0"/>
                                        <a:ea typeface="Cambria Math" panose="02040503050406030204" pitchFamily="18" charset="0"/>
                                      </a:rPr>
                                      <m:t>𝑄</m:t>
                                    </m:r>
                                  </m:num>
                                  <m:den>
                                    <m:r>
                                      <a:rPr lang="en-US" i="1">
                                        <a:latin typeface="Cambria Math" panose="02040503050406030204" pitchFamily="18" charset="0"/>
                                      </a:rPr>
                                      <m:t>𝑇</m:t>
                                    </m:r>
                                  </m:den>
                                </m:f>
                              </m:e>
                            </m:d>
                          </m:e>
                          <m:sub>
                            <m:r>
                              <a:rPr lang="en-US" b="0" i="1" smtClean="0">
                                <a:latin typeface="Cambria Math" panose="02040503050406030204" pitchFamily="18" charset="0"/>
                              </a:rPr>
                              <m:t>𝐶</m:t>
                            </m:r>
                          </m:sub>
                        </m:sSub>
                      </m:e>
                    </m:nary>
                  </m:oMath>
                </a14:m>
                <a:endParaRPr lang="en-US" dirty="0"/>
              </a:p>
            </p:txBody>
          </p:sp>
        </mc:Choice>
        <mc:Fallback xmlns="">
          <p:sp>
            <p:nvSpPr>
              <p:cNvPr id="26" name="TextBox 25">
                <a:extLst>
                  <a:ext uri="{FF2B5EF4-FFF2-40B4-BE49-F238E27FC236}">
                    <a16:creationId xmlns:a16="http://schemas.microsoft.com/office/drawing/2014/main" id="{0DC38EA6-7799-D5B0-C81A-4F0144A5189F}"/>
                  </a:ext>
                </a:extLst>
              </p:cNvPr>
              <p:cNvSpPr txBox="1">
                <a:spLocks noRot="1" noChangeAspect="1" noMove="1" noResize="1" noEditPoints="1" noAdjustHandles="1" noChangeArrowheads="1" noChangeShapeType="1" noTextEdit="1"/>
              </p:cNvSpPr>
              <p:nvPr/>
            </p:nvSpPr>
            <p:spPr>
              <a:xfrm>
                <a:off x="1177635" y="3861664"/>
                <a:ext cx="3618248" cy="695511"/>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7C4E1AFA-75DD-88C4-96FB-5D367507CF88}"/>
                  </a:ext>
                </a:extLst>
              </p:cNvPr>
              <p:cNvSpPr txBox="1"/>
              <p:nvPr/>
            </p:nvSpPr>
            <p:spPr>
              <a:xfrm>
                <a:off x="4516392" y="4608633"/>
                <a:ext cx="3236831" cy="972639"/>
              </a:xfrm>
              <a:prstGeom prst="rect">
                <a:avLst/>
              </a:prstGeom>
              <a:noFill/>
            </p:spPr>
            <p:txBody>
              <a:bodyPr wrap="square">
                <a:spAutoFit/>
              </a:bodyPr>
              <a:lstStyle/>
              <a:p>
                <a:pPr/>
                <a14:m>
                  <m:oMathPara xmlns:m="http://schemas.openxmlformats.org/officeDocument/2006/math">
                    <m:oMath>
                      <m:sSub>
                        <m:sSubPr>
                          <m:ctrlPr>
                            <a:rPr lang="en-US" i="1">
                              <a:latin typeface="Cambria Math" panose="02040503050406030204" pitchFamily="18" charset="0"/>
                              <a:ea typeface="Cambria Math" panose="02040503050406030204" pitchFamily="18" charset="0"/>
                            </a:rPr>
                          </m:ctrlPr>
                        </m:sSubPr>
                        <m:e>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𝑑𝑆</m:t>
                              </m:r>
                            </m:e>
                          </m:d>
                        </m:e>
                        <m:sub>
                          <m:r>
                            <a:rPr lang="en-US" i="1">
                              <a:latin typeface="Cambria Math" panose="02040503050406030204" pitchFamily="18" charset="0"/>
                            </a:rPr>
                            <m:t>𝐶</m:t>
                          </m:r>
                        </m:sub>
                      </m:sSub>
                      <m:r>
                        <a:rPr lang="en-US" i="1">
                          <a:latin typeface="Cambria Math" panose="02040503050406030204" pitchFamily="18" charset="0"/>
                        </a:rPr>
                        <m:t> </m:t>
                      </m:r>
                      <m:r>
                        <a:rPr lang="en-US" sz="2400" b="0" i="1" smtClean="0">
                          <a:latin typeface="Cambria Math" panose="02040503050406030204" pitchFamily="18" charset="0"/>
                        </a:rPr>
                        <m:t>&gt;</m:t>
                      </m:r>
                      <m:sSub>
                        <m:sSubPr>
                          <m:ctrlPr>
                            <a:rPr lang="en-US" i="1">
                              <a:latin typeface="Cambria Math" panose="02040503050406030204" pitchFamily="18" charset="0"/>
                              <a:ea typeface="Cambria Math" panose="02040503050406030204" pitchFamily="18" charset="0"/>
                            </a:rPr>
                          </m:ctrlPr>
                        </m:sSubPr>
                        <m:e>
                          <m:d>
                            <m:dPr>
                              <m:ctrlPr>
                                <a:rPr lang="en-US" i="1">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𝛿</m:t>
                                  </m:r>
                                  <m:r>
                                    <a:rPr lang="en-US" i="1">
                                      <a:latin typeface="Cambria Math" panose="02040503050406030204" pitchFamily="18" charset="0"/>
                                      <a:ea typeface="Cambria Math" panose="02040503050406030204" pitchFamily="18" charset="0"/>
                                    </a:rPr>
                                    <m:t>𝑄</m:t>
                                  </m:r>
                                </m:num>
                                <m:den>
                                  <m:r>
                                    <a:rPr lang="en-US" i="1">
                                      <a:latin typeface="Cambria Math" panose="02040503050406030204" pitchFamily="18" charset="0"/>
                                    </a:rPr>
                                    <m:t>𝑇</m:t>
                                  </m:r>
                                </m:den>
                              </m:f>
                            </m:e>
                          </m:d>
                        </m:e>
                        <m:sub>
                          <m:r>
                            <a:rPr lang="en-US" i="1">
                              <a:latin typeface="Cambria Math" panose="02040503050406030204" pitchFamily="18" charset="0"/>
                            </a:rPr>
                            <m:t>𝐶</m:t>
                          </m:r>
                        </m:sub>
                      </m:sSub>
                    </m:oMath>
                  </m:oMathPara>
                </a14:m>
                <a:endParaRPr lang="en-US" dirty="0"/>
              </a:p>
            </p:txBody>
          </p:sp>
        </mc:Choice>
        <mc:Fallback xmlns="">
          <p:sp>
            <p:nvSpPr>
              <p:cNvPr id="28" name="TextBox 27">
                <a:extLst>
                  <a:ext uri="{FF2B5EF4-FFF2-40B4-BE49-F238E27FC236}">
                    <a16:creationId xmlns:a16="http://schemas.microsoft.com/office/drawing/2014/main" id="{7C4E1AFA-75DD-88C4-96FB-5D367507CF88}"/>
                  </a:ext>
                </a:extLst>
              </p:cNvPr>
              <p:cNvSpPr txBox="1">
                <a:spLocks noRot="1" noChangeAspect="1" noMove="1" noResize="1" noEditPoints="1" noAdjustHandles="1" noChangeArrowheads="1" noChangeShapeType="1" noTextEdit="1"/>
              </p:cNvSpPr>
              <p:nvPr/>
            </p:nvSpPr>
            <p:spPr>
              <a:xfrm>
                <a:off x="4516392" y="4608633"/>
                <a:ext cx="3236831" cy="972639"/>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F48A60F3-7DE2-6419-5C89-F153DEFACFEE}"/>
                  </a:ext>
                </a:extLst>
              </p:cNvPr>
              <p:cNvSpPr txBox="1"/>
              <p:nvPr/>
            </p:nvSpPr>
            <p:spPr>
              <a:xfrm>
                <a:off x="3590675" y="5697378"/>
                <a:ext cx="3236831" cy="792076"/>
              </a:xfrm>
              <a:prstGeom prst="rect">
                <a:avLst/>
              </a:prstGeom>
              <a:noFill/>
            </p:spPr>
            <p:txBody>
              <a:bodyPr wrap="square">
                <a:spAutoFit/>
              </a:bodyPr>
              <a:lstStyle/>
              <a:p>
                <a:pPr/>
                <a14:m>
                  <m:oMathPara xmlns:m="http://schemas.openxmlformats.org/officeDocument/2006/math">
                    <m:oMath>
                      <m:r>
                        <a:rPr lang="en-US" i="1">
                          <a:latin typeface="Cambria Math" panose="02040503050406030204" pitchFamily="18" charset="0"/>
                          <a:ea typeface="Cambria Math" panose="02040503050406030204" pitchFamily="18" charset="0"/>
                        </a:rPr>
                        <m:t>𝑑𝑆</m:t>
                      </m:r>
                      <m:r>
                        <a:rPr lang="en-US" i="1">
                          <a:latin typeface="Cambria Math" panose="02040503050406030204" pitchFamily="18" charset="0"/>
                          <a:ea typeface="Cambria Math" panose="02040503050406030204" pitchFamily="18" charset="0"/>
                        </a:rPr>
                        <m:t> ≥</m:t>
                      </m:r>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𝛿</m:t>
                          </m:r>
                          <m:r>
                            <a:rPr lang="en-US" i="1">
                              <a:latin typeface="Cambria Math" panose="02040503050406030204" pitchFamily="18" charset="0"/>
                              <a:ea typeface="Cambria Math" panose="02040503050406030204" pitchFamily="18" charset="0"/>
                            </a:rPr>
                            <m:t>𝑄</m:t>
                          </m:r>
                        </m:num>
                        <m:den>
                          <m:r>
                            <a:rPr lang="en-US" i="1">
                              <a:latin typeface="Cambria Math" panose="02040503050406030204" pitchFamily="18" charset="0"/>
                            </a:rPr>
                            <m:t>𝑇</m:t>
                          </m:r>
                        </m:den>
                      </m:f>
                    </m:oMath>
                  </m:oMathPara>
                </a14:m>
                <a:endParaRPr lang="en-US" dirty="0"/>
              </a:p>
            </p:txBody>
          </p:sp>
        </mc:Choice>
        <mc:Fallback xmlns="">
          <p:sp>
            <p:nvSpPr>
              <p:cNvPr id="30" name="TextBox 29">
                <a:extLst>
                  <a:ext uri="{FF2B5EF4-FFF2-40B4-BE49-F238E27FC236}">
                    <a16:creationId xmlns:a16="http://schemas.microsoft.com/office/drawing/2014/main" id="{F48A60F3-7DE2-6419-5C89-F153DEFACFEE}"/>
                  </a:ext>
                </a:extLst>
              </p:cNvPr>
              <p:cNvSpPr txBox="1">
                <a:spLocks noRot="1" noChangeAspect="1" noMove="1" noResize="1" noEditPoints="1" noAdjustHandles="1" noChangeArrowheads="1" noChangeShapeType="1" noTextEdit="1"/>
              </p:cNvSpPr>
              <p:nvPr/>
            </p:nvSpPr>
            <p:spPr>
              <a:xfrm>
                <a:off x="3590675" y="5697378"/>
                <a:ext cx="3236831" cy="792076"/>
              </a:xfrm>
              <a:prstGeom prst="rect">
                <a:avLst/>
              </a:prstGeom>
              <a:blipFill>
                <a:blip r:embed="rId8"/>
                <a:stretch>
                  <a:fillRect/>
                </a:stretch>
              </a:blipFill>
            </p:spPr>
            <p:txBody>
              <a:bodyPr/>
              <a:lstStyle/>
              <a:p>
                <a:r>
                  <a:rPr lang="en-US">
                    <a:noFill/>
                  </a:rPr>
                  <a:t> </a:t>
                </a:r>
              </a:p>
            </p:txBody>
          </p:sp>
        </mc:Fallback>
      </mc:AlternateContent>
      <p:sp>
        <p:nvSpPr>
          <p:cNvPr id="23" name="Title 1">
            <a:extLst>
              <a:ext uri="{FF2B5EF4-FFF2-40B4-BE49-F238E27FC236}">
                <a16:creationId xmlns:a16="http://schemas.microsoft.com/office/drawing/2014/main" id="{24FF3970-D820-8923-A7F7-FCC9103A85BD}"/>
              </a:ext>
            </a:extLst>
          </p:cNvPr>
          <p:cNvSpPr txBox="1">
            <a:spLocks/>
          </p:cNvSpPr>
          <p:nvPr/>
        </p:nvSpPr>
        <p:spPr>
          <a:xfrm>
            <a:off x="396875" y="145672"/>
            <a:ext cx="6629400" cy="918059"/>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a:lstStyle>
          <a:p>
            <a:r>
              <a:rPr lang="en-US" altLang="en-US" sz="2800" kern="0" dirty="0"/>
              <a:t>Entropy Change Of A Control Mass During An Irreversible Process</a:t>
            </a:r>
          </a:p>
        </p:txBody>
      </p:sp>
      <p:sp>
        <p:nvSpPr>
          <p:cNvPr id="25" name="Rectangle 24">
            <a:extLst>
              <a:ext uri="{FF2B5EF4-FFF2-40B4-BE49-F238E27FC236}">
                <a16:creationId xmlns:a16="http://schemas.microsoft.com/office/drawing/2014/main" id="{8CFD464C-AD94-62E8-D909-46D1BF70439F}"/>
              </a:ext>
            </a:extLst>
          </p:cNvPr>
          <p:cNvSpPr>
            <a:spLocks noChangeArrowheads="1"/>
          </p:cNvSpPr>
          <p:nvPr/>
        </p:nvSpPr>
        <p:spPr bwMode="auto">
          <a:xfrm>
            <a:off x="1573805" y="5912967"/>
            <a:ext cx="4572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eaLnBrk="1" hangingPunct="1"/>
            <a:r>
              <a:rPr lang="en-US" altLang="en-US" b="0" i="1" dirty="0"/>
              <a:t>For any process</a:t>
            </a:r>
            <a:endParaRPr lang="en-US" altLang="en-US" b="0" dirty="0"/>
          </a:p>
        </p:txBody>
      </p:sp>
    </p:spTree>
    <p:extLst>
      <p:ext uri="{BB962C8B-B14F-4D97-AF65-F5344CB8AC3E}">
        <p14:creationId xmlns:p14="http://schemas.microsoft.com/office/powerpoint/2010/main" val="9756015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fill="hold"/>
                                        <p:tgtEl>
                                          <p:spTgt spid="22"/>
                                        </p:tgtEl>
                                        <p:attrNameLst>
                                          <p:attrName>ppt_x</p:attrName>
                                        </p:attrNameLst>
                                      </p:cBhvr>
                                      <p:tavLst>
                                        <p:tav tm="0">
                                          <p:val>
                                            <p:strVal val="#ppt_x"/>
                                          </p:val>
                                        </p:tav>
                                        <p:tav tm="100000">
                                          <p:val>
                                            <p:strVal val="#ppt_x"/>
                                          </p:val>
                                        </p:tav>
                                      </p:tavLst>
                                    </p:anim>
                                    <p:anim calcmode="lin" valueType="num">
                                      <p:cBhvr additive="base">
                                        <p:cTn id="13"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additive="base">
                                        <p:cTn id="18" dur="500" fill="hold"/>
                                        <p:tgtEl>
                                          <p:spTgt spid="24"/>
                                        </p:tgtEl>
                                        <p:attrNameLst>
                                          <p:attrName>ppt_x</p:attrName>
                                        </p:attrNameLst>
                                      </p:cBhvr>
                                      <p:tavLst>
                                        <p:tav tm="0">
                                          <p:val>
                                            <p:strVal val="#ppt_x"/>
                                          </p:val>
                                        </p:tav>
                                        <p:tav tm="100000">
                                          <p:val>
                                            <p:strVal val="#ppt_x"/>
                                          </p:val>
                                        </p:tav>
                                      </p:tavLst>
                                    </p:anim>
                                    <p:anim calcmode="lin" valueType="num">
                                      <p:cBhvr additive="base">
                                        <p:cTn id="19"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6"/>
                                        </p:tgtEl>
                                        <p:attrNameLst>
                                          <p:attrName>style.visibility</p:attrName>
                                        </p:attrNameLst>
                                      </p:cBhvr>
                                      <p:to>
                                        <p:strVal val="visible"/>
                                      </p:to>
                                    </p:set>
                                    <p:anim calcmode="lin" valueType="num">
                                      <p:cBhvr additive="base">
                                        <p:cTn id="24" dur="500" fill="hold"/>
                                        <p:tgtEl>
                                          <p:spTgt spid="26"/>
                                        </p:tgtEl>
                                        <p:attrNameLst>
                                          <p:attrName>ppt_x</p:attrName>
                                        </p:attrNameLst>
                                      </p:cBhvr>
                                      <p:tavLst>
                                        <p:tav tm="0">
                                          <p:val>
                                            <p:strVal val="#ppt_x"/>
                                          </p:val>
                                        </p:tav>
                                        <p:tav tm="100000">
                                          <p:val>
                                            <p:strVal val="#ppt_x"/>
                                          </p:val>
                                        </p:tav>
                                      </p:tavLst>
                                    </p:anim>
                                    <p:anim calcmode="lin" valueType="num">
                                      <p:cBhvr additive="base">
                                        <p:cTn id="25"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7">
                                            <p:txEl>
                                              <p:pRg st="0" end="0"/>
                                            </p:txEl>
                                          </p:spTgt>
                                        </p:tgtEl>
                                        <p:attrNameLst>
                                          <p:attrName>style.visibility</p:attrName>
                                        </p:attrNameLst>
                                      </p:cBhvr>
                                      <p:to>
                                        <p:strVal val="visible"/>
                                      </p:to>
                                    </p:set>
                                    <p:animEffect transition="in" filter="dissolve">
                                      <p:cBhvr>
                                        <p:cTn id="30" dur="500"/>
                                        <p:tgtEl>
                                          <p:spTgt spid="7">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ppt_x"/>
                                          </p:val>
                                        </p:tav>
                                        <p:tav tm="100000">
                                          <p:val>
                                            <p:strVal val="#ppt_x"/>
                                          </p:val>
                                        </p:tav>
                                      </p:tavLst>
                                    </p:anim>
                                    <p:anim calcmode="lin" valueType="num">
                                      <p:cBhvr additive="base">
                                        <p:cTn id="36"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25">
                                            <p:txEl>
                                              <p:pRg st="0" end="0"/>
                                            </p:txEl>
                                          </p:spTgt>
                                        </p:tgtEl>
                                        <p:attrNameLst>
                                          <p:attrName>style.visibility</p:attrName>
                                        </p:attrNameLst>
                                      </p:cBhvr>
                                      <p:to>
                                        <p:strVal val="visible"/>
                                      </p:to>
                                    </p:set>
                                    <p:animEffect transition="in" filter="dissolve">
                                      <p:cBhvr>
                                        <p:cTn id="41" dur="500"/>
                                        <p:tgtEl>
                                          <p:spTgt spid="25">
                                            <p:txEl>
                                              <p:pRg st="0" end="0"/>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30"/>
                                        </p:tgtEl>
                                        <p:attrNameLst>
                                          <p:attrName>style.visibility</p:attrName>
                                        </p:attrNameLst>
                                      </p:cBhvr>
                                      <p:to>
                                        <p:strVal val="visible"/>
                                      </p:to>
                                    </p:set>
                                    <p:anim calcmode="lin" valueType="num">
                                      <p:cBhvr additive="base">
                                        <p:cTn id="46" dur="500" fill="hold"/>
                                        <p:tgtEl>
                                          <p:spTgt spid="30"/>
                                        </p:tgtEl>
                                        <p:attrNameLst>
                                          <p:attrName>ppt_x</p:attrName>
                                        </p:attrNameLst>
                                      </p:cBhvr>
                                      <p:tavLst>
                                        <p:tav tm="0">
                                          <p:val>
                                            <p:strVal val="#ppt_x"/>
                                          </p:val>
                                        </p:tav>
                                        <p:tav tm="100000">
                                          <p:val>
                                            <p:strVal val="#ppt_x"/>
                                          </p:val>
                                        </p:tav>
                                      </p:tavLst>
                                    </p:anim>
                                    <p:anim calcmode="lin" valueType="num">
                                      <p:cBhvr additive="base">
                                        <p:cTn id="47"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9" grpId="0"/>
      <p:bldP spid="22" grpId="0"/>
      <p:bldP spid="24" grpId="0"/>
      <p:bldP spid="26" grpId="0"/>
      <p:bldP spid="28" grpId="0"/>
      <p:bldP spid="30" grpId="0"/>
      <p:bldP spid="25"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B67E29F-F244-9F7F-B897-7C96C396C624}"/>
              </a:ext>
            </a:extLst>
          </p:cNvPr>
          <p:cNvSpPr>
            <a:spLocks noChangeArrowheads="1"/>
          </p:cNvSpPr>
          <p:nvPr/>
        </p:nvSpPr>
        <p:spPr bwMode="auto">
          <a:xfrm>
            <a:off x="287518" y="2593181"/>
            <a:ext cx="8627882"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b="1">
                <a:solidFill>
                  <a:schemeClr val="tx1"/>
                </a:solidFill>
                <a:latin typeface="Times New Roman" panose="02020603050405020304" pitchFamily="18" charset="0"/>
              </a:defRPr>
            </a:lvl1pPr>
            <a:lvl2pPr marL="742950" indent="-285750" eaLnBrk="0" hangingPunct="0">
              <a:defRPr sz="2400" b="1">
                <a:solidFill>
                  <a:schemeClr val="tx1"/>
                </a:solidFill>
                <a:latin typeface="Times New Roman" panose="02020603050405020304" pitchFamily="18" charset="0"/>
              </a:defRPr>
            </a:lvl2pPr>
            <a:lvl3pPr marL="1143000" indent="-228600" eaLnBrk="0" hangingPunct="0">
              <a:defRPr sz="2400" b="1">
                <a:solidFill>
                  <a:schemeClr val="tx1"/>
                </a:solidFill>
                <a:latin typeface="Times New Roman" panose="02020603050405020304" pitchFamily="18" charset="0"/>
              </a:defRPr>
            </a:lvl3pPr>
            <a:lvl4pPr marL="1600200" indent="-228600" eaLnBrk="0" hangingPunct="0">
              <a:defRPr sz="2400" b="1">
                <a:solidFill>
                  <a:schemeClr val="tx1"/>
                </a:solidFill>
                <a:latin typeface="Times New Roman" panose="02020603050405020304" pitchFamily="18" charset="0"/>
              </a:defRPr>
            </a:lvl4pPr>
            <a:lvl5pPr marL="2057400" indent="-228600" eaLnBrk="0" hangingPunct="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pPr marL="342900" indent="-342900" eaLnBrk="1" hangingPunct="1">
              <a:buFont typeface="Arial" panose="020B0604020202020204" pitchFamily="34" charset="0"/>
              <a:buChar char="•"/>
            </a:pPr>
            <a:r>
              <a:rPr lang="en-US" altLang="en-US" b="0" dirty="0"/>
              <a:t>Above equation  holds when </a:t>
            </a:r>
            <a:r>
              <a:rPr lang="en-US" altLang="en-US" b="0" dirty="0" err="1">
                <a:latin typeface="Symbol" panose="05050102010706020507" pitchFamily="18" charset="2"/>
              </a:rPr>
              <a:t>d</a:t>
            </a:r>
            <a:r>
              <a:rPr lang="en-US" altLang="en-US" b="0" i="1" dirty="0" err="1"/>
              <a:t>Q</a:t>
            </a:r>
            <a:r>
              <a:rPr lang="en-US" altLang="en-US" b="0" i="1" dirty="0"/>
              <a:t> &gt; 0, when </a:t>
            </a:r>
            <a:r>
              <a:rPr lang="en-US" altLang="en-US" b="0" i="1" dirty="0" err="1">
                <a:latin typeface="Symbol" panose="05050102010706020507" pitchFamily="18" charset="2"/>
              </a:rPr>
              <a:t>d</a:t>
            </a:r>
            <a:r>
              <a:rPr lang="en-US" altLang="en-US" b="0" i="1" dirty="0" err="1"/>
              <a:t>Q</a:t>
            </a:r>
            <a:r>
              <a:rPr lang="en-US" altLang="en-US" b="0" i="1" dirty="0"/>
              <a:t> =0, and when </a:t>
            </a:r>
            <a:r>
              <a:rPr lang="en-US" altLang="en-US" b="0" i="1" dirty="0" err="1">
                <a:latin typeface="Symbol" panose="05050102010706020507" pitchFamily="18" charset="2"/>
              </a:rPr>
              <a:t>d</a:t>
            </a:r>
            <a:r>
              <a:rPr lang="en-US" altLang="en-US" b="0" i="1" dirty="0" err="1"/>
              <a:t>Q</a:t>
            </a:r>
            <a:r>
              <a:rPr lang="en-US" altLang="en-US" b="0" i="1" dirty="0"/>
              <a:t> &lt; 0. </a:t>
            </a:r>
          </a:p>
          <a:p>
            <a:pPr marL="342900" indent="-342900" eaLnBrk="1" hangingPunct="1">
              <a:buFont typeface="Arial" panose="020B0604020202020204" pitchFamily="34" charset="0"/>
              <a:buChar char="•"/>
            </a:pPr>
            <a:r>
              <a:rPr lang="en-US" altLang="en-US" b="0" i="1" dirty="0"/>
              <a:t>If </a:t>
            </a:r>
            <a:r>
              <a:rPr lang="en-US" altLang="en-US" b="0" i="1" dirty="0" err="1">
                <a:latin typeface="Symbol" panose="05050102010706020507" pitchFamily="18" charset="2"/>
              </a:rPr>
              <a:t>d</a:t>
            </a:r>
            <a:r>
              <a:rPr lang="en-US" altLang="en-US" b="0" i="1" dirty="0" err="1"/>
              <a:t>Q</a:t>
            </a:r>
            <a:r>
              <a:rPr lang="en-US" altLang="en-US" b="0" i="1" dirty="0"/>
              <a:t> is negative, </a:t>
            </a:r>
            <a:r>
              <a:rPr lang="en-US" altLang="en-US" b="0" dirty="0"/>
              <a:t>the entropy of the system will tend to decrease as a result of the heat transfer.</a:t>
            </a:r>
          </a:p>
          <a:p>
            <a:pPr marL="342900" indent="-342900" eaLnBrk="1" hangingPunct="1">
              <a:buFont typeface="Arial" panose="020B0604020202020204" pitchFamily="34" charset="0"/>
              <a:buChar char="•"/>
            </a:pPr>
            <a:r>
              <a:rPr lang="en-US" altLang="en-US" b="0" dirty="0"/>
              <a:t>However, the entropy of surroundings will tend to increase.</a:t>
            </a:r>
          </a:p>
          <a:p>
            <a:pPr marL="342900" indent="-342900" eaLnBrk="1" hangingPunct="1">
              <a:buFont typeface="Arial" panose="020B0604020202020204" pitchFamily="34" charset="0"/>
              <a:buChar char="•"/>
            </a:pPr>
            <a:r>
              <a:rPr lang="en-US" altLang="en-US" b="0" dirty="0"/>
              <a:t>As a total the influence of irreversibility is still to increase the entropy of the system and surroundings.</a:t>
            </a:r>
          </a:p>
        </p:txBody>
      </p:sp>
      <p:grpSp>
        <p:nvGrpSpPr>
          <p:cNvPr id="2" name="Group 38">
            <a:extLst>
              <a:ext uri="{FF2B5EF4-FFF2-40B4-BE49-F238E27FC236}">
                <a16:creationId xmlns:a16="http://schemas.microsoft.com/office/drawing/2014/main" id="{7ED4BEC2-6408-FC4F-920B-39D1C16B18A3}"/>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35ABCBCD-86D3-F1E6-EE3F-527203FB120F}"/>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90369DAE-77EC-06CC-2EF2-19FB5EF9F806}"/>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7F4C5615-9AEB-9EF6-E813-DEBB845CE205}"/>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C57FB032-0120-B0E9-AA91-B01C26E3624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6509F3B8-833D-CF5A-1F3D-1F5715624CF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E82EC2FE-5160-8D59-6FF7-6879E7FE2C6E}"/>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4E2E666F-9C10-30E9-3B09-B2E55FB414F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537D1514-20CA-F34F-8D37-566E1D44722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A2A69078-5340-7301-EABF-EBF2D0C4C8F2}"/>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9898857C-2614-47E1-A061-1260D890F8C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C0EBDD6B-EB5F-775A-980B-532BC9ADFAED}"/>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5A028A5E-4AE1-595A-5D3E-A8F11EFF8CEA}"/>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6ED4D945-9333-4732-634B-8277EB667C2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B8DBB79C-A46C-6A94-E1C2-41E9AA4EAC3F}"/>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6B96CD9D-A113-F0E3-9F2D-7805EAAB1A35}"/>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56157666-60A0-36C2-0AC4-4C2028F209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9260" y="228600"/>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804563EE-488C-487C-DF35-59D0A14A5D9A}"/>
                  </a:ext>
                </a:extLst>
              </p:cNvPr>
              <p:cNvSpPr txBox="1"/>
              <p:nvPr/>
            </p:nvSpPr>
            <p:spPr>
              <a:xfrm>
                <a:off x="2743200" y="1417724"/>
                <a:ext cx="3236831" cy="792076"/>
              </a:xfrm>
              <a:prstGeom prst="rect">
                <a:avLst/>
              </a:prstGeom>
              <a:noFill/>
            </p:spPr>
            <p:txBody>
              <a:bodyPr wrap="square">
                <a:spAutoFit/>
              </a:bodyPr>
              <a:lstStyle/>
              <a:p>
                <a:pPr/>
                <a14:m>
                  <m:oMathPara xmlns:m="http://schemas.openxmlformats.org/officeDocument/2006/math">
                    <m:oMath>
                      <m:r>
                        <a:rPr lang="en-US" i="1">
                          <a:latin typeface="Cambria Math" panose="02040503050406030204" pitchFamily="18" charset="0"/>
                          <a:ea typeface="Cambria Math" panose="02040503050406030204" pitchFamily="18" charset="0"/>
                        </a:rPr>
                        <m:t>𝑑𝑆</m:t>
                      </m:r>
                      <m:r>
                        <a:rPr lang="en-US" i="1">
                          <a:latin typeface="Cambria Math" panose="02040503050406030204" pitchFamily="18" charset="0"/>
                          <a:ea typeface="Cambria Math" panose="02040503050406030204" pitchFamily="18" charset="0"/>
                        </a:rPr>
                        <m:t> ≥</m:t>
                      </m:r>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𝛿</m:t>
                          </m:r>
                          <m:r>
                            <a:rPr lang="en-US" i="1">
                              <a:latin typeface="Cambria Math" panose="02040503050406030204" pitchFamily="18" charset="0"/>
                              <a:ea typeface="Cambria Math" panose="02040503050406030204" pitchFamily="18" charset="0"/>
                            </a:rPr>
                            <m:t>𝑄</m:t>
                          </m:r>
                        </m:num>
                        <m:den>
                          <m:r>
                            <a:rPr lang="en-US" i="1">
                              <a:latin typeface="Cambria Math" panose="02040503050406030204" pitchFamily="18" charset="0"/>
                            </a:rPr>
                            <m:t>𝑇</m:t>
                          </m:r>
                        </m:den>
                      </m:f>
                    </m:oMath>
                  </m:oMathPara>
                </a14:m>
                <a:endParaRPr lang="en-US" dirty="0"/>
              </a:p>
            </p:txBody>
          </p:sp>
        </mc:Choice>
        <mc:Fallback xmlns="">
          <p:sp>
            <p:nvSpPr>
              <p:cNvPr id="21" name="TextBox 20">
                <a:extLst>
                  <a:ext uri="{FF2B5EF4-FFF2-40B4-BE49-F238E27FC236}">
                    <a16:creationId xmlns:a16="http://schemas.microsoft.com/office/drawing/2014/main" id="{804563EE-488C-487C-DF35-59D0A14A5D9A}"/>
                  </a:ext>
                </a:extLst>
              </p:cNvPr>
              <p:cNvSpPr txBox="1">
                <a:spLocks noRot="1" noChangeAspect="1" noMove="1" noResize="1" noEditPoints="1" noAdjustHandles="1" noChangeArrowheads="1" noChangeShapeType="1" noTextEdit="1"/>
              </p:cNvSpPr>
              <p:nvPr/>
            </p:nvSpPr>
            <p:spPr>
              <a:xfrm>
                <a:off x="2743200" y="1417724"/>
                <a:ext cx="3236831" cy="792076"/>
              </a:xfrm>
              <a:prstGeom prst="rect">
                <a:avLst/>
              </a:prstGeom>
              <a:blipFill>
                <a:blip r:embed="rId3"/>
                <a:stretch>
                  <a:fillRect/>
                </a:stretch>
              </a:blipFill>
            </p:spPr>
            <p:txBody>
              <a:bodyPr/>
              <a:lstStyle/>
              <a:p>
                <a:r>
                  <a:rPr lang="en-US">
                    <a:noFill/>
                  </a:rPr>
                  <a:t> </a:t>
                </a:r>
              </a:p>
            </p:txBody>
          </p:sp>
        </mc:Fallback>
      </mc:AlternateContent>
      <p:sp>
        <p:nvSpPr>
          <p:cNvPr id="22" name="Title 1">
            <a:extLst>
              <a:ext uri="{FF2B5EF4-FFF2-40B4-BE49-F238E27FC236}">
                <a16:creationId xmlns:a16="http://schemas.microsoft.com/office/drawing/2014/main" id="{F53DEB0D-48EA-EC71-5D57-86C81825FD60}"/>
              </a:ext>
            </a:extLst>
          </p:cNvPr>
          <p:cNvSpPr txBox="1">
            <a:spLocks/>
          </p:cNvSpPr>
          <p:nvPr/>
        </p:nvSpPr>
        <p:spPr>
          <a:xfrm>
            <a:off x="396875" y="145672"/>
            <a:ext cx="6629400" cy="918059"/>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charset="0"/>
              </a:defRPr>
            </a:lvl2pPr>
            <a:lvl3pPr algn="ctr" rtl="0" eaLnBrk="0" fontAlgn="base" hangingPunct="0">
              <a:spcBef>
                <a:spcPct val="0"/>
              </a:spcBef>
              <a:spcAft>
                <a:spcPct val="0"/>
              </a:spcAft>
              <a:defRPr sz="4400">
                <a:solidFill>
                  <a:schemeClr val="tx2"/>
                </a:solidFill>
                <a:latin typeface="Times New Roman" charset="0"/>
              </a:defRPr>
            </a:lvl3pPr>
            <a:lvl4pPr algn="ctr" rtl="0" eaLnBrk="0" fontAlgn="base" hangingPunct="0">
              <a:spcBef>
                <a:spcPct val="0"/>
              </a:spcBef>
              <a:spcAft>
                <a:spcPct val="0"/>
              </a:spcAft>
              <a:defRPr sz="4400">
                <a:solidFill>
                  <a:schemeClr val="tx2"/>
                </a:solidFill>
                <a:latin typeface="Times New Roman" charset="0"/>
              </a:defRPr>
            </a:lvl4pPr>
            <a:lvl5pPr algn="ctr" rtl="0" eaLnBrk="0" fontAlgn="base" hangingPunct="0">
              <a:spcBef>
                <a:spcPct val="0"/>
              </a:spcBef>
              <a:spcAft>
                <a:spcPct val="0"/>
              </a:spcAft>
              <a:defRPr sz="4400">
                <a:solidFill>
                  <a:schemeClr val="tx2"/>
                </a:solidFill>
                <a:latin typeface="Times New Roman" charset="0"/>
              </a:defRPr>
            </a:lvl5pPr>
            <a:lvl6pPr marL="457200" algn="ctr" rtl="0" eaLnBrk="0" fontAlgn="base" hangingPunct="0">
              <a:spcBef>
                <a:spcPct val="0"/>
              </a:spcBef>
              <a:spcAft>
                <a:spcPct val="0"/>
              </a:spcAft>
              <a:defRPr sz="4400">
                <a:solidFill>
                  <a:schemeClr val="tx2"/>
                </a:solidFill>
                <a:latin typeface="Times New Roman" charset="0"/>
              </a:defRPr>
            </a:lvl6pPr>
            <a:lvl7pPr marL="914400" algn="ctr" rtl="0" eaLnBrk="0" fontAlgn="base" hangingPunct="0">
              <a:spcBef>
                <a:spcPct val="0"/>
              </a:spcBef>
              <a:spcAft>
                <a:spcPct val="0"/>
              </a:spcAft>
              <a:defRPr sz="4400">
                <a:solidFill>
                  <a:schemeClr val="tx2"/>
                </a:solidFill>
                <a:latin typeface="Times New Roman" charset="0"/>
              </a:defRPr>
            </a:lvl7pPr>
            <a:lvl8pPr marL="1371600" algn="ctr" rtl="0" eaLnBrk="0" fontAlgn="base" hangingPunct="0">
              <a:spcBef>
                <a:spcPct val="0"/>
              </a:spcBef>
              <a:spcAft>
                <a:spcPct val="0"/>
              </a:spcAft>
              <a:defRPr sz="4400">
                <a:solidFill>
                  <a:schemeClr val="tx2"/>
                </a:solidFill>
                <a:latin typeface="Times New Roman" charset="0"/>
              </a:defRPr>
            </a:lvl8pPr>
            <a:lvl9pPr marL="1828800" algn="ctr" rtl="0" eaLnBrk="0" fontAlgn="base" hangingPunct="0">
              <a:spcBef>
                <a:spcPct val="0"/>
              </a:spcBef>
              <a:spcAft>
                <a:spcPct val="0"/>
              </a:spcAft>
              <a:defRPr sz="4400">
                <a:solidFill>
                  <a:schemeClr val="tx2"/>
                </a:solidFill>
                <a:latin typeface="Times New Roman" charset="0"/>
              </a:defRPr>
            </a:lvl9pPr>
          </a:lstStyle>
          <a:p>
            <a:r>
              <a:rPr lang="en-US" altLang="en-US" sz="2800" kern="0" dirty="0"/>
              <a:t>Entropy Change Of A Control Mass During An Irreversible Process</a:t>
            </a:r>
          </a:p>
        </p:txBody>
      </p:sp>
    </p:spTree>
    <p:extLst>
      <p:ext uri="{BB962C8B-B14F-4D97-AF65-F5344CB8AC3E}">
        <p14:creationId xmlns:p14="http://schemas.microsoft.com/office/powerpoint/2010/main" val="30687286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5282</TotalTime>
  <Words>1751</Words>
  <Application>Microsoft Office PowerPoint</Application>
  <PresentationFormat>On-screen Show (4:3)</PresentationFormat>
  <Paragraphs>238</Paragraphs>
  <Slides>38</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46" baseType="lpstr">
      <vt:lpstr>Arial</vt:lpstr>
      <vt:lpstr>Calibri</vt:lpstr>
      <vt:lpstr>Cambria Math</vt:lpstr>
      <vt:lpstr>Script MT Bold</vt:lpstr>
      <vt:lpstr>Symbol</vt:lpstr>
      <vt:lpstr>Times New Roman</vt:lpstr>
      <vt:lpstr>Blank Presentation</vt:lpstr>
      <vt:lpstr>Equation</vt:lpstr>
      <vt:lpstr>Caratheodory’s &amp; Kelvin Analyses of Irreversible Cycles</vt:lpstr>
      <vt:lpstr>KP vs AC : Reversible Cycle</vt:lpstr>
      <vt:lpstr>KP vs AC : Irreversible Cycle</vt:lpstr>
      <vt:lpstr>Engineering Irreversibilities</vt:lpstr>
      <vt:lpstr>Combustion is An Irreversible Process</vt:lpstr>
      <vt:lpstr>Irreversible Processes</vt:lpstr>
      <vt:lpstr>Study of an Irreversible Process</vt:lpstr>
      <vt:lpstr>Analysis of an Irreversible Process</vt:lpstr>
      <vt:lpstr>Analysis of an Irreversible Process</vt:lpstr>
      <vt:lpstr>Analysis of an Irreversible Process</vt:lpstr>
      <vt:lpstr>Analysis of an Irreversible Process</vt:lpstr>
      <vt:lpstr>Analysis of an Irreversible Process</vt:lpstr>
      <vt:lpstr>Analysis of an Irreversible Process</vt:lpstr>
      <vt:lpstr>Analysis of an Irreversible Process</vt:lpstr>
      <vt:lpstr>Analysis of an Irreversible Process</vt:lpstr>
      <vt:lpstr>Analysis of an Irreversible Process</vt:lpstr>
      <vt:lpstr>Analysis of an Irreversible Process</vt:lpstr>
      <vt:lpstr>Analysis of an Irreversible Process</vt:lpstr>
      <vt:lpstr>Analysis of an Irreversible Process</vt:lpstr>
      <vt:lpstr>Analysis of an Irreversible Process</vt:lpstr>
      <vt:lpstr>Reversible Vs Irreversible Engines</vt:lpstr>
      <vt:lpstr>PowerPoint Presentation</vt:lpstr>
      <vt:lpstr>PowerPoint Presentation</vt:lpstr>
      <vt:lpstr>Compound Machine using Reversible &amp; Irreversible Engines</vt:lpstr>
      <vt:lpstr>Compound Machine using Reversible &amp; Irreversible Engines</vt:lpstr>
      <vt:lpstr>PowerPoint Presentation</vt:lpstr>
      <vt:lpstr>Irreversible Machines</vt:lpstr>
      <vt:lpstr>Further Discussions</vt:lpstr>
      <vt:lpstr>Nature of Reversible Machines</vt:lpstr>
      <vt:lpstr>Comparison of Reversible &amp; Irreversible Engines</vt:lpstr>
      <vt:lpstr>Cyclic Analysis of Reversible Engines</vt:lpstr>
      <vt:lpstr>Cyclic Analysis Irreversible Engines</vt:lpstr>
      <vt:lpstr>Comparison  Cyclic Analyses</vt:lpstr>
      <vt:lpstr>Clausius Inequality</vt:lpstr>
      <vt:lpstr>Entropy Change Of A Control Mass During An Irreversible Process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Science Lead to Development of Civilization</dc:title>
  <dc:creator>P.M.V.S</dc:creator>
  <cp:lastModifiedBy>P M V Subbarao</cp:lastModifiedBy>
  <cp:revision>480</cp:revision>
  <cp:lastPrinted>2002-07-26T02:11:33Z</cp:lastPrinted>
  <dcterms:created xsi:type="dcterms:W3CDTF">2002-07-26T01:39:54Z</dcterms:created>
  <dcterms:modified xsi:type="dcterms:W3CDTF">2026-09-08T11:14:05Z</dcterms:modified>
</cp:coreProperties>
</file>