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sldIdLst>
    <p:sldId id="294" r:id="rId2"/>
    <p:sldId id="1296" r:id="rId3"/>
    <p:sldId id="1295" r:id="rId4"/>
    <p:sldId id="1331" r:id="rId5"/>
    <p:sldId id="1297" r:id="rId6"/>
    <p:sldId id="1307" r:id="rId7"/>
    <p:sldId id="1298" r:id="rId8"/>
    <p:sldId id="1310" r:id="rId9"/>
    <p:sldId id="1308" r:id="rId10"/>
    <p:sldId id="1312" r:id="rId11"/>
    <p:sldId id="1311" r:id="rId12"/>
    <p:sldId id="1313" r:id="rId13"/>
    <p:sldId id="1299" r:id="rId14"/>
    <p:sldId id="1314" r:id="rId15"/>
    <p:sldId id="1316" r:id="rId1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0099"/>
    <a:srgbClr val="FF33CC"/>
    <a:srgbClr val="3366FF"/>
    <a:srgbClr val="FFCC00"/>
    <a:srgbClr val="FEF8CE"/>
    <a:srgbClr val="FFCCFF"/>
    <a:srgbClr val="F8C778"/>
    <a:srgbClr val="FFCC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734" autoAdjust="0"/>
    <p:restoredTop sz="92336" autoAdjust="0"/>
  </p:normalViewPr>
  <p:slideViewPr>
    <p:cSldViewPr>
      <p:cViewPr varScale="1">
        <p:scale>
          <a:sx n="68" d="100"/>
          <a:sy n="68" d="100"/>
        </p:scale>
        <p:origin x="127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3T02:45:53.4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19966 10868 1108 0,'6'9'68'0,"-3"1"-59"0,3 2-8 0,-2 2-1 0,0-3 0 15,2-1 0-15,-2 1 2 0,0 0-1 0,1 1-1 0,0 0 3 0,-1 0-9 0,-1 4 7 0,7-2 5 0,-6-3-5 0,-2 2 6 0,5-3-8 0,-4 2-8 0,2-4 10 16,1 1-1-16,-3-2 5 0,3 0 2 0,-1-2 9 0,3-1 5 15,4-1-2-15,-6 1-7 0,1-4 7 0,-7 0-2 16,9 0 4-16,-4-1-4 0,0 1-4 0,9-1 2 16,-8-2-3-16,1-1-10 0,-1-1 17 0,-6-3-12 0,0 2 15 0,1-2-15 0,3 0 0 15,5 0 0-15,-7-2-1 16,4 1-6-16,0-1 4 0,-8 2 0 0,9 0 2 16,-2 1-5-16,-3 1 2 0,5-1-8 0,-3 4 5 15,-2 0-17-15,1 2 20 0,-3 0-1 0,-5-2 8 16,3 1-10-16,2 2 0 0,1-1-2 0,16 3 0 15,-12 0-6-15,2-1 11 0,-6 2-4 0,-8-2 6 16,16 2-4-16,-7 1-1 0,3 1-1 0,-2 0 1 0,-3 1 9 16,11 1-12-16,-5 1 3 15,0 0-7-15,3 3 12 0,-3-1-3 0,-4 1 3 0,4 3-6 0,-1-1-17 0,0-3 22 16,2 0-5-16,-3-4 11 0,2 0-4 16,-1 1-5-16,0-1 3 0,2-2-3 0,0 2 2 0,-2-1 1 15,-1-3 4-15,1 2-1 0,-1-2 0 0,1-1 6 16,-1 1-3-16,1-4 4 0,-2 1-6 0,1-2 12 15,-2-4 2-15,0 4 5 0,2-5-1 0,-2 0 0 16,1-1-3-16,0-4 6 0,-2-2 7 0,0-3-9 16,0-1 2-16,-1-2-5 0,0 0-1 0,0-3 0 15,1 3-5-15,1-5 3 0,0 3-23 0,-1-2 11 16,0 1-15-16,1 4 15 0,3-2-8 0,-3 6-7 16,0-2 11-16,2 7-11 0,-1 4 4 0,1-1-3 15,-2 4 0-15,-2-2 0 0,1 2 1 0,-1 4 0 16,0 0-1-16,0 0 0 0,0 0-4 0,0 0 5 0,0 0-3 15,0 0 5-15,0 0 1 0,0 0-6 0,5 2-3 16,-1 2-3-16,1-2-25 0,-1 0-25 0,2 1-9 16,0 2-5-16,-3-5-29 0,4 8-58 0,1-3-28 15,0-4-9-15,1 7-53 0</inkml:trace>
  <inkml:trace contextRef="#ctx0" brushRef="#br0" timeOffset="378.47">20708 10950 694 0,'-3'-3'51'0,"-3"-1"43"0,-2 2-30 0,2 1-28 0,-3 1 0 16,5 1-11-16,4 1-19 0,2 1-2 0,0-1-8 0,7-2 4 16,-5-1-21-16,0-2 6 0,8 0-2 15,-7 2 4-15,6-4-6 0,1-2 23 0,-5-3-7 16,3-1 11-16,2 0-8 0,-1 2-2 0,3 1 2 0,-3 3-2 15,2 1-1-15,-2-3 5 0,3 4-10 0,-1-3 8 0,1 4-7 16,0 2 6-16,0-4 4 0,1 2-5 16,-2 2-42-16,2-1-25 0,-1 8-24 0,-2 0 8 15,0-4-5-15,-4 2-48 0</inkml:trace>
  <inkml:trace contextRef="#ctx0" brushRef="#br0" timeOffset="596.98">20910 10995 16 0,'-14'10'67'0,"0"0"29"0,1 1 18 0,0-2-3 0,1 0 1 16,1-2-48-16,2-1 7 0,2 0-17 0,0-1 8 0,-1-1 7 16,2-1-11-16,1-1 12 0,2 0-9 0,3-2-13 15,0 0 9-15,0 0-11 0,0 0-5 0,0 0-13 16,0 0-13-16,12-13 7 0,-6 8-1 0,2-3-20 16,1 1 13-16,4 0-16 0,0-1-1 0,0 1-1 0,-2-1-20 15,2 1 12-15,-2 1-22 0,1 2-13 0,-1-1 8 0,0 4-16 16,1-1-25-16,0 1-40 15,-2 1-36-15,0 0 1 0,2 0-78 0</inkml:trace>
  <inkml:trace contextRef="#ctx0" brushRef="#br0" timeOffset="1388.61">21470 10761 387 0,'-2'-8'47'0,"0"3"15"16,2-1-13-16,0 1 11 0,0 1-20 0,3-2-27 0,-10 1 5 16,14 3-14-16,-8-3 0 0,-3 1-1 0,4 1-2 0,-7-1 1 15,15 5-2-15,-8-1-2 0,0 0 5 0,-7-6-6 16,-4 0-6-16,6 2 26 0,-3 3-13 0,19 1 20 16,-11 0 8-16,-6-2-5 0,-1 2 5 0,-9-1-9 0,13 0-5 15,-3 1-8-15,4 1-4 0,8 2-1 16,-6 2 0-16,-7-5 2 0,2 2 8 0,-11 0-7 15,6-2-7-15,7 5 16 0,-4-5-14 0,2 0 17 16,0 3 1-16,-1-1-3 0,2 3 15 0,4 4-15 0,-1-1-7 0,-3-4 9 0,0-1-16 16,-4 3 15-16,3-3-10 0,1 6 7 0,1-3 3 15,-1 4-2-15,2 2-12 0,-2 0 7 0,2 1-11 0,-2-1 11 16,2-4 4 0,1 5-8-16,-1 3 12 0,1-2-13 0,0 4-1 0,1-4 3 0,0-1-2 0,1 0 5 15,2-4-1-15,-1 4-2 0,2-1-2 16,3 0 2-16,-2 0-9 0,2-5 12 15,-1 3-7-15,0-5 10 0,0 1 6 0,-1 0-5 16,3-2 10-16,-4 0-12 0,3-2-5 0,-1-2 19 16,2-1-10-16,11-2 15 0,-11 0-17 0,4 0-2 15,-1-3 2-15,-13 1-2 0,17-1-12 0,-7-5 11 16,5 2-6-16,4-3 9 0,-13 0-4 0,14 3-6 0,-8-4 0 0,-10 1-2 16,13-3-1-16,-7-3 7 15,3 2-4-15,5 0 4 0,-10-2-11 0,-2 1 2 0,1 4-1 16,-1-3 3-16,-4 4-6 0,1-3 6 15,1 1-4-15,0 6 5 0,-5 0 6 0,2 1-7 16,-5 1 8-16,7-3-9 0,-3 1-3 0,-7 4-4 16,0-1-2-16,-12 0 2 0,14 3 7 0,9 2-12 15,-2 0 4-15,-10-2-8 0,5 3 2 0,-7-1-18 16,4 4-40-16,1 1 12 0,-2 2-91 0,-2 2-148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3T02:48:13.1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17130 4062 204 0,'-1'-1'-129'0,"1"1"60"16,-10-1 93-16,0-1-8 0,10 2 6 0,-1 3-11 15,14-1-18-15,-6-2 10 0,-7 0 8 0,0-2 3 16,-7 0 20-16,7 1-14 0,6-2-2 0,0 1 8 16,1-2-21-16,-1 2 19 0,-2 0-10 0,-4 2-5 15,0 0 17-15,15-9-18 0,-10 6-14 0,3 2 24 16,0 0-19-16,-8 1 24 0,0 0-9 0,0 0 9 15,0 0 7-15,0 0-5 0,0 0-13 0,0 0 14 16,0-1-17-16,-4-9 18 0,1 9-14 0,2 1-7 0,1 0 12 16,3-3-12-16,-3 3-1 0,0 0 30 0,0 0-17 15,0 0 22-15,-8-10-16 0,5 5-1 0,-4 1 9 16,1-2-5-16,3 1 1 0,3 0-1 0,-3 0-3 0,5 2 3 16,-1-1-2-16,-1 0-7 0,1-2 1 15,5 1-4-15,-2-2-14 0,-7 0 16 0,0 2-14 0,-3 0 16 16,-1 1-6-16,7 2-2 0,2-2 5 0,-20-2-7 15,19 3-9-15,-3-1 9 0,2 3-9 0,11 1 10 16,-11-2-2-16,0 0-8 0,-2-2 2 0,19 5-6 16,-16 2-13-16,6 2 18 0,0-2-8 0,-16-1 11 0,15 2-8 15,-3-2 4-15,0 2 5 0,10 1-4 16,-6-1-9-16,2 1 15 0,1-1-9 0,-1-1 13 16,2-2-6-16,0-1-3 0,-2 1-1 0,3 0-1 0,-2 0-1 15,1 0 6-15,2 0-5 0,-2 0 5 0,-2 0-10 16,3 2 4-16,-3 1 3 0,-3 0-3 0,2 2-17 0,-2 1 18 15,2 1-14-15,0 3 15 0,-4 0-1 0,1 3-5 16,-4 1 7-16,-1 1-9 0,0 0-7 16,0-2 20-16,-2 2-13 0,-1 0 16 0,-2 0-8 0,0 0-1 15,2-5 9-15,-1 1-8 0,0 1-1 0,-3-6 4 16,2 7-11-16,-3-4 8 0,4-3 2 0,-3 3-1 16,2-6 9-16,0-2-10 0,1 4-8 0,-1-1 14 15,-1-2-8-15,0 3 11 0,2-3-4 0,0 2 0 0,2 3 7 0,1-5-6 16,1-3-10-16,0 0 14 0,0 0-7 0,0 0 13 15,0 0 5-15,0 0-13 16,0 0 10-16,0 0-12 0,4-8-7 0,3 6 11 0,1 2-16 16,0-1 16-16,1 0-11 0,2-4 0 0,-1-2 9 15,2-2-6-15,3 0-7 0,-1 5 12 0,2 3-13 0,-1 0 14 16,-6 1-6-16,3-4-6 0,-3 0 9 0,-1 5-9 0,8 2-6 16,-1-1 10-16,0 3-10 15,-6 2 11-15,-3-2 2 0,-3 3-9 0,3 1 9 0,-6 0-11 0,9 1 2 16,-5-2 9-16,1-3-6 0,1 3 8 0,-8 0-1 0,1 0 0 15,0 4 0 1,-1-2-2-16,-3-1-3 0,-2 0 19 0,-5 0-6 0,12 0 10 16,-9-2-3-16,-1-1 12 0,-1-2 5 0,-7-1-2 15,4 0-4-15,2 0 6 0,1 0-2 0,-4 0 4 16,3-1-7-16,-4 1-14 0,3-3-3 0,-2 1-1 16,0 0 0-16,0 1-7 0,1 0-2 0,1 0-1 0,-2 0-4 15,3-1 1-15,-1 1 5 0,1 0-6 0,-4 1-1 0,-1 1 5 16,1-4-4-16,-5 2 5 15,5 0-9-15,3 1-13 0,-5 1-12 0,11-2 1 0,-5 1-31 0,1 0-5 0,2-1-33 16,13 2 13-16,-8-2-69 0,-8-1-93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3T02:59:51.2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6692 11147 1130 0,'-1'0'0'0,"0"-1"0"0,-26-5 10 0,21 10-7 0,0 1 17 0,2-1-6 0,-4-1-10 0,1 3 7 0,0-1-6 0,1-3-8 0,2 3 6 15,-2-1-7-15,3 4-1 0,-3 3 17 0,-1-4-14 0,5 3 15 0,-1-3-8 0,-3-2 1 0,5 3 5 0,0-2-5 0,-2 1-2 0,4 1 5 16,2-2-4-16,-1-1 4 0,0 1 4 0,2-3-8 0,0 0 9 15,1-1-10-15,3-1-1 0,-2-2 14 0,2 1-11 16,0-3 13-16,3 0-8 0,4 0-4 0,-4-5 0 16,6 3-1-16,-2-3 2 0,0-1-5 0,-2 2-1 15,-1-2-2-15,-1 2 3 0,0-1 1 0,-1 1 5 16,-4 2-5-16,-1-2-9 0,-4 0 7 0,-1 1-2 0,0 0 5 16,-2 3-4-16,0 1-4 0,-5 0 1 0,1 1-3 15,-2 0-6 1,-1-1 13-16,1 2-9 0,-1-1 11 15,1 1-6 1,-1 1 5-16,1 0 1 0,-2 1 0 0,-1 2-8 0,3 1 10 0,0 1-12 16,2 0 12-16,-2 3-3 0,-2-5-3 0,4 2 11 0,-1 5-9 0,-1-1 14 0,3 2-12 0,1 2 2 0,-4-3-5 15,8 1 8-15,-6 0-4 0,2 1 2 0,0-1-5 16,-2-4-12-16,5 3 20 0,0-4-9 0,1 0 14 0,5 1-7 0,-2-4 3 16,2 0 6-16,1-1-3 0,0-3 5 0,0 0-7 15,1-3-5-15,1-1 2 0,1-1-3 0,0-2 5 16,2-2-1-16,-1-2-1 0,1 1-12 0,-2-4 3 15,0 2-6-15,1-3 7 0,-4 0 5 0,1 4-3 16,-2-3 5-16,-1 3-7 0,-2 3-1 0,-1 0-3 16,-1 3-2-16,-2 1-1 0,0 0 6 0,-2 1-8 15,0 2 6-15,-4 1-9 0,-1 1-4 0,-3-1 16 16,2 4-8-16,-1-1 10 0,2 0-5 0,-4 3 1 16,0-2 4-16,2 2-3 0,3 0-4 0,-2 0 3 15,-3 1-6-15,2 0 7 0,1 4-1 0,5-2 5 16,-1 2-2-16,1 0 4 0,-3 0 0 0,1-1-5 0,5 0 6 15,-2-1-7-15,8 1 5 0,-5-3 4 0,1-1-5 0,1 0 3 16,-2-4-13-16,1-2 21 0,0 0 3 0,0 0 6 16,0 0-3-16,13 1-12 0,-4-6 1 0,3-1-3 15,4 0-4-15,-3-1 10 0,0-4-12 16,-2-4 12-16,1-1-13 0,-3 1-9 0,-1 3-6 0,1 2-3 16,-4-1-16-16,1 2-53 0,-1-1-39 0,0 6-4 15,0 1-100-15,-2 3-126 0</inkml:trace>
  <inkml:trace contextRef="#ctx0" brushRef="#br0" timeOffset="753.1">7156 11190 449 0,'3'-5'53'0,"0"0"100"0,-1 0-104 0,1 2-23 15,2-1 3-15,-1-1-10 0,2 3-17 0,-3-1 10 0,2 1-15 16,0 2 14-16,0-1-6 0,1 0 9 0,-1 0 11 16,0 1-5-16,1-1 10 0,-2 1 13 0,2 0-14 15,-2-1 15-15,3 2-1 0,-1-1-11 0,-1 0 14 16,-1 1-16-16,1-1-21 0,-1 3 24 0,1 0-21 0,-1-1 24 16,-2 1-12-16,1 1-14 0,-2 2 9 0,1 3-12 0,-2 2 2 0,0 2 4 0,0 0-10 15,-2 1 10-15,0 2 2 16,-1 3-5-16,-1 4 11 0,-2 1-11 15,1 2-2-15,-5-1 12 0,1 1-13 0,-2-1 14 16,1 0-11-16,1-1 5 0,-3 0 12 0,2-1-6 0,0-2 17 0,-3-3-17 16,3-2 1-16,0-3-5 0,1-2 0 0,-3-3-6 15,4-3 5-15,1-2-6 16,3-2-9-16,-3-1 22 0,1-2-15 0,-1-1 19 0,2-4-14 16,4-2 2-16,-1-3 2 0,0-4-1 0,2-2-4 0,0-3 2 0,7-4-2 0,1-4 4 15,0-2 5-15,3-4-6 16,-3-3 4-16,3-1-6 0,0-1-11 0,1 5 5 15,2 3-7-15,1 4 8 0,0 4-4 0,-2 4-6 0,-1 3-1 0,1 2-3 16,-2 3-3-16,-1 1 6 16,-1 4-1-16,-1 2 3 0,-2 2-3 0,-1 3-9 15,1 1 4-15,-1 1-5 0,0 2 0 0,-1 1 5 16,-1 2 0-16,2 1 3 0,-1 1 6 0,3 1-5 16,-1 0 2-16,1 2-2 0,-1 1 6 0,2 0 1 0,0 2 1 15,4 2 0-15,-1 2 4 0,-3 1-4 16,1 3 4-16,-1-4-3 0,0 3 6 0,-3-1-7 0,2-1 1 15,-4 1-2-15,2 1 9 0,4-1-7 16,-2-2-1-16,2-1-1 0,-4-1 4 0,5 0-1 0,0-2 3 0,-1-2-2 16,3-1 2-16,-4-2 0 0,0-2-3 15,-1-2 2-15,0 0-1 0,0-3 6 0,1 0-1 16,-2-2 2-16,-1 1 0 0,1-1-13 0,-2 0 2 16,1-1-6-16,0-1-10 0,0-2-38 0,1 0-15 0,-1-1-6 0,-2-1-46 15,-1-3-39-15,-1 0-22 0,0-1-6 0,-2-1-48 16,0 1-73-16</inkml:trace>
  <inkml:trace contextRef="#ctx0" brushRef="#br0" timeOffset="966.33">7222 11449 339 0,'-15'-1'90'0,"2"1"127"0,1 0-95 0,0 0-11 0,3 0-13 0,1 0 9 15,3 0-20-15,5 0-25 0,0 0-2 0,0 0-4 16,0 0 1-16,10 1-25 0,1 0 0 0,3-1-8 15,3 0-4-15,1 0-7 0,4-3 2 0,3 1-6 0,4 0-11 16,5-1 10-16,-3 0-7 0,7-2 10 0,0 0-2 16,0-2-8-16,1 2 0 0,-5 1-6 0,-1-1-36 15,-4 3-67-15,-1 1-58 0,-2-1 3 0,-1 2-127 16</inkml:trace>
  <inkml:trace contextRef="#ctx0" brushRef="#br0" timeOffset="3932.48">3287 11915 378 0,'2'-15'308'0,"2"0"-115"0,-4 3-146 0,2 1-5 16,0 2-12-16,2 4-16 0,-3 1-12 0,1 1 5 16,3 2-11-16,-3 1 2 0,5 0 3 0,-4 0-1 15,2 0-7-15,3 1 6 0,-5 0-14 0,3 1 13 0,-2 1 1 16,-1 0 0-16,2 3 10 0,0 0-9 0,-2 1 2 0,1 0 32 15,1 2-8-15,2 2 16 16,-2 1-12-16,0 4 6 0,-2 2-1 0,-3 1 2 16,0 2-16-16,-1 2 11 0,-1-1-16 0,2 5 14 0,-2-1-14 15,0 0-7-15,1 2 5 0,-3 2-6 16,1-2 8-16,-3 2-13 0,1-1 2 0,0-2-6 0,2 0 1 16,-1-5 6-16,2 3 5 0,0-3-3 0,-2 0-10 0,1-4 16 15,2 1-10-15,1-8 13 0,0 0 4 16,0-2-9-16,1-4-1 0,-1 0-10 0,0-5-47 0,0 0-50 15,0 0-60-15,2-5 6 0,2-1-163 0</inkml:trace>
  <inkml:trace contextRef="#ctx0" brushRef="#br0" timeOffset="4498.42">3410 11961 1102 0,'-1'-15'77'0,"-1"3"-47"0,-1 2-14 16,2 3-2-16,7 2-9 0,-5 2-2 0,2 0 2 0,-4 1-3 16,-1 0-9-16,7 0 12 0,-7-1-6 0,5 1 8 15,0 0-3-15,-1-1-4 0,4-1 7 0,-4 0-7 16,-2-1-7-16,0-1 11 0,-1 0-9 0,2-2 11 15,3 1-6-15,-4-1 9 0,8-1 8 0,-4 0-2 16,-1-1 7-16,2 0 5 0,0-1-7 0,3 0 7 16,5 0-4-16,-1 1-14 0,-1-2 3 0,3 1-8 15,2 4-5-15,1-3-1 0,2 4-8 0,2 3 5 16,-7-3-9-16,0 6 0 0,-1 5 3 0,-3 0-4 0,-1 2-9 16,-2 4 2-16,1 1 3 0,-5 3-1 15,-1 3 6-15,-2 0-3 0,-4 1 4 0,-3 1-2 0,0 1 17 16,-3-2-5-16,0-1-1 0,0-1 0 0,-2-1 9 0,0-1-1 15,-1-4 7-15,1 0-5 0,-2-3 10 16,0-2-5-16,0-1 5 0,4-2-4 0,0-1 7 0,6-2-1 16,4 0 12-16,0 0-7 0,3-4-1 0,4 0 1 15,0-2-18-15,0 0 15 0,4-1-17 0,0 3-2 16,1-2 0-16,1 4-2 0,-2 2-18 0,-2 2 9 16,-3 3-13-16,0 1 12 0,-2 2-10 0,-3 2 12 15,1 0 3-15,-2 4 0 0,-3-1 0 0,0 2 8 16,-2 4-4-16,-3-2 4 0,3 1-4 0,-4 0 5 15,1 0 3-15,-2-2-1 0,1 1-9 0,-5-4 14 16,3-1-8-16,-2 1 12 0,-3-3 9 0,1-3 4 16,1-3 12-16,-2-2-8 0,4-1 8 0,1-2-9 0,-2-1-5 15,1-5 0-15,3 0-2 0,-2-2-2 0,3-5 3 16,1 2-5-16,2-3-21 0,4-3-37 0,0 1-30 16,2-3 1-16,0-1-79 0,5 3-103 0,0 0-57 0</inkml:trace>
  <inkml:trace contextRef="#ctx0" brushRef="#br0" timeOffset="5449.05">5166 8465 402 0,'-5'-8'370'0,"3"2"-148"0,-3-1-191 16,5 4-4-16,-3-1-25 0,2 1 4 0,1 1-13 0,-2-3 10 16,4 1-4-16,1 1 1 0,0 0 6 0,0-1-4 0,0-1-8 0,-1 0 12 15,2 0-7-15,-3 0 9 16,2 1-4-16,-1-1-6 0,-2 1 3 0,1 0-4 16,1 0 5-16,-3 1 5 0,1-1 2 0,0 1 2 0,-2 0 12 0,-1 1 12 15,-1 1-4-15,0-1 5 16,-4 2-20-16,4 0-3 0,-4 1 0 0,1 1 0 15,-1 1-7-15,0 0-1 0,2 2-5 0,-2-1 4 0,-2 0-6 16,4 1 7-16,-4 1 2 0,1 0 3 0,3 2 11 16,-3 0-2-16,1 1 3 0,1 2-3 0,2 3-10 15,-2 0 9-15,0 3-11 0,-1 0 10 0,1 1-10 0,0 2-2 0,2 2 6 0,-1-1-4 16,2 1 4-16,1 2-6 16,0-2-1-16,3 3 0 0,0-2-1 0,4-1 8 15,4 2-1-15,-1-6 3 0,6 1-5 0,-2-4 2 16,3-2 7-16,3-3-3 0,3-1 5 0,4-5-2 0,5-1-6 0,0-3 5 15,3-1-1-15,0-3-3 0,-2-2-11 16,5-3 5-16,-1-2-23 0,4-2-52 0,3-2-22 16,-6-1-12-16,2 2-82 0,-1 1-137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3T03:11:07.5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6874 7154 995 0,'69'8'0'0,"1"-16"0"0,-28 17 12 0,-4 0-8 0,-3 0 22 0,-2-4-12 0,0 1-11 0,3 1 8 0,-2-1-3 0,4-1 10 0,-2 2 1 0,2-1 1 0,1 2-21 0,-2-2 17 0,2 3-16 0,-3 0 16 0,-1 0-2 0,-4 0-5 16,1 0 17-16,-1 1-16 0,-3 3-5 0,-1-5 9 15,3 5-12-15,-1 1 12 0,-1-2-6 0,0 5-1 16,-6-2 1-16,-1-1-4 0,-2 1-9 0,0 0 5 15,2 2-1-15,1-1 3 0,1 1 5 16,-1-1-2-16,-1-1-2 31,-1 0-1-31,-2-1-8 16,0 1 14-16,1 0-8 16,0-2 10-16,2 1 1 0,-1-4-11 0,0-1 12 0,-3 0-14 0,3-1-3 0,0 1 13 0,-4 0-13 0,1-3 13 0,-3 1 3 0,-2 1 3 0,-1-2 17 0,-2 4-11 0,0-4 2 0,-3 0 4 0,1 0-14 0,1-1 11 15,-7 2-10-15,5 0 4 0,-4-1 2 0,1 0-3 0,-3 2-12 16,2-2 8-16,0 4-9 0,-1-2 11 15,2-2 4-15,-1 1-6 32,4-2 10-32,-3-1-9 0,4 1 15 15,-1-2-8-15,-1-2 6 0,4 2-6 0,1-1-6 0,-1 0 2 0,-3-1-7 0,1-1 7 0,-2 0 0 0,2-1-13 0,-3 0 1 0,0-2-4 0,-3 1 4 16,1 0-1-16,1 2 1 0,0 1-2 16,-3-1 1-16,0 0-3 0,0 0 9 0,0 0-7 15,0 0 6-15,0-1-10 0,0 0 0 0,1 0-4 16,0 0 0-16,0 0 8 0,20-7-5 0,-16 9 7 15,-1-2 0-15,2 1-5 0,-3-3 5 0,4 3-5 0,-3 0-4 0,0-2 5 0,2 1-1 16,-1 0 3-16,1 1-2 0,-2 0 2 0,0 0-2 16,3 0 1-16,-2-1-10 0,1 2 13 0,1-1-2 15,1-1 7-15,0 1-9 0,0 0-3 0,-1 2 1 16,2-2-1-16,-1 0 6 0,-2-1-4 0,1 1-1 0,0 3-1 16,0 2-1-16,0-1 3 0,-7-4-4 15,0 0 5-15,0 0-2 0,0 1-1 0,1 0 5 0,0 0-2 16,0 0 8-16,0 0 0 0,0 0 2 0,3 15 0 15,-9-16 9-15,1 0 1 16,-2 1-1-16,1-1 1 0,-1 2-4 0,-2-2-9 16,2 0 0-16,-2-1-3 0,-2 0 4 0,2-1-7 15,0 1 3-15,1-2-3 0,-1-2 9 0,1 0-7 16,-1-2 4-16,1 2-4 0,-1-2 6 0,2-2-4 0,-1 1 1 16,-2 0 0-16,1-1-6 0,0 1 5 0,2 0-7 15,-1 1 6-15,0 1-4 0,-1-1-1 16,-2-1-1-16,0 0 0 0,0 1 1 0,-4 0 0 0,1 2-2 0,-4-3 1 0,3 4-3 0,-2-2 5 15,-1 1 0-15,-2 3 0 16,5-3 4-16,0 2-8 0,4-1 5 0,-6-2-5 0,-1 0 9 0,-4 0-5 0,-3-1-6 16,7 1 1-16,0-2 6 15,-3-2-3-15,-1 1 14 16,-3-3-12-16,3 1 1 0,-3-1-1 0,-1 0-5 16,0 1 5-16,-2-1 5 0,1 1-10 0,-2 0 4 15,-3-3-7-15,3 2 10 0,-3-2-4 0,1 3 4 0,2-2-4 16,-1 2 2-16,1 1-2 0,2-2-5 0,2 1 3 15,-4-1 2-15,2 0-2 0,-2 0 0 0,-1 1-1 16,0 1 6-16,-1 5-1 0,2 0 2 0,-1 0-2 16,4-1-4-16,0-2 0 0,-1-3 0 0,-7 3 1 15,-1-1 3-15,-4 2-4 0,2 2 2 0,2 0-4 16,-3 3-2-16,1-4 7 0,-3 1-5 0,0-1 5 16,3-1 1-16,-1 2-5 0,3 1 3 0,0 0-6 15,-2 0 7-15,0 1-6 0,1 0 3 0,-1 1-3 16,0 0 7-16,-3 1-3 0,-4 0 0 0,1-1-1 0,4 4 12 15,-2-4-11-15,8 1 3 0,0 0-7 0,-3-2 2 16,-1 1 5-16,-2-1-1 0,-3 0 3 0,2 0 0 0,-4 1-6 16,-1 0 6-16,0 0-5 0,2 0 4 0,-1 0-4 15,-4-1-1-15,3 0 1 0,-5 0 3 0,3 1-1 16,-2 1-3-16,-2-1 2 0,-2 0 4 0,5-1-5 16,2 0 3-16,4 1-4 0,0 1-2 0,-2 2 7 15,1-1-1-15,0 1 4 0,-1 0-4 0,-1 1-2 16,0 2-1-16,2-2 0 0,5 1 3 0,0-1-1 15,2 1-2-15,1 2 0 0,-4-1 5 0,2 2-5 0,3 1 0 16,-3 0-4-16,-2 1-5 0,-2-1 9 0,1 0-6 16,5-1 7-16,7 2-1 0,2 0 1 0,10 2 0 15,-6-2-1-15,5 2 2 0,-2-2 0 16,-2-1-1-16,8 5 0 0,-1-4 2 0,5-2 3 0,1 1 5 0,2-5-2 16,1 3-3-16,1-1-7 0,1 1-23 0,1-2 7 15,2 0-46-15,-1-3-42 0,0 0-11 0,0 1-17 16,12 8-61-16,-7-4-207 0</inkml:trace>
  <inkml:trace contextRef="#ctx0" brushRef="#br0" timeOffset="1113.05">4879 7201 294 0,'2'-4'98'0,"-1"-3"-11"0,1 2-14 0,1-1-5 0,-2 1-34 0,4 2-12 15,2-1-14-15,0 1 8 0,-1-2-3 0,4 2-6 16,1-2 8-16,0 1-9 0,2-3-8 0,-1 0 18 0,0 0-11 0,2-2 15 16,-2 1-7-16,1 0-2 15,1-1 10-15,-2 2-10 0,3-1-13 0,0 0 20 16,3 0-8-16,-1-1 16 0,3 1 3 0,6 0-12 16,-3-1-2-16,5 2-4 0,-1-2-19 0,3 2 11 0,5-2-8 15,-1 0 9-15,4 2 3 0,-5-3-7 16,0 0 10-16,2 0-11 0,-2 0-12 0,-1 3 17 0,4-1-8 15,0 1 12-15,1-2-3 0,9-2-5 16,-3 0 4-16,4 1-5 0,-2-3-6 0,-4 3 9 16,1 4-7-16,2-3 9 0,-3 2 5 0,4-3-6 0,1-2 13 15,4 2-13-15,1 2-5 0,4-2 8 0,-2 1-8 16,-3 0 10-16,-1 0 3 0,-2 1-13 0,2 0 6 16,1 1-9-16,4-1-6 0,0 1 20 0,-2-1-14 0,-4 1 17 15,-2 1 7-15,-3-1 5 0,3 1 14 0,-1 3-13 16,0-1-21-16,5 2 18 0,-7-1-21 0,0 1 21 15,-1-1-19-15,-1 3-1 0,3 0 6 0,-4 0-5 0,-2 2-3 16,5-1 2-16,-3 1-3 0,5-1 3 16,5 2 0-16,-7-1-2 0,2 2 0 0,-3 0 0 0,-6 1-2 0,-1 0 2 15,2-1-4-15,-3 1 4 16,2-1-2-16,0 0 10 0,0 3 2 0,-3-1 1 16,2-1-11-16,1 1 7 0,-7 0-5 0,2-1 7 15,-4 2-3-15,-1 0-6 0,1-1 10 0,-1 3-9 16,-2-5 0-16,0 2 8 0,9 2-10 0,-8-3 10 0,1 1-6 15,5-1 3-15,-8-1-2 0,6 1 0 0,1 1-10 16,-3 0 13-16,-3 0-11 0,-1 0 12 0,-3 0 4 0,-2 2-4 16,-1-1 14-16,-5-1-14 0,-1 2 8 15,-4-2-11-15,0 0 3 0,0 2-5 0,-3-1 2 0,1 0 3 16,-1 0-2-16,-1-3 3 0,-2-1-6 0,2 1 16 16,-1 1-11-16,1 0 13 0,-1-1-11 0,3 2-2 15,-3-4 5-15,6 3-5 0,-4-3-5 0,1 1 3 16,2 2-8-16,-3-1 7 0,0 0 7 0,-4-4-11 15,0 0 8-15,1 0-11 0,0 1-5 0,0 0 12 0,0 0-10 16,0 0 10-16,0 0 0 0,1 0-2 0,-2 0 7 16,1 0-8-16,0 0-5 0,0 0 16 15,-1 0-6-15,0 0 11 0,0-1-2 0,0 0-8 0,0 0 6 16,0 0-7-16,0 0-3 0,0 0 8 16,0 0-8-16,0 0 8 0,0 0-5 0,0 0-3 0,0 0 5 15,0 0-6-15,0 0-11 0,0 0 15 0,0-1-6 16,0 0 11-16,0 0-6 0,0 0-2 0,0 0-2 0,0 0-1 15,-1 0-8-15,0-1 9 0,0 0-7 0,-9-29 8 16,10 31-1-16,0 0-1 0,0-1 8 0,-1 0-9 16,1 0-7-16,-1 0 11 0,0 0-4 0,0 0 7 15,-16-21-10-15,16 19 4 0,1 3-3 0,0 0 2 16,0 0-12-16,0 0-6 0,0 0-29 0,0 0 8 0,0 0-85 16,0 0-113-16,0 0-123 0</inkml:trace>
  <inkml:trace contextRef="#ctx0" brushRef="#br0" timeOffset="2455.59">8397 5775 205 0,'0'0'-130'0,"-2"0"60"0,2 0 70 16,0 0 7-16,0 0 13 0,0 0 13 0,-1 0 7 16,1 0-4-16,1-5 0 0,5 4-4 0,7 1 4 0,-4-2-2 15,-1 0 19-15,1-1-5 0,-1 1 0 16,0 0-5-16,0 1-29 0,0 1 33 0,-1 0-20 16,-2 0 25-16,1 1-19 0,-1 1-14 0,-3 2 3 0,2-1-11 15,1 3-8-15,-2-1-4 0,1 1-3 0,-3 1 0 16,0 1 4-16,-1-1-1 0,-1 2 5 0,0-2-4 15,-2 2-8-15,0 0 15 0,-3-1-13 0,1 3 15 16,-1-3 7-16,-2-1 2 0,0 1 25 0,0 1-20 16,-1 2-4-16,0-3 23 0,0 1-25 0,-2 2 27 15,-2-1-17-15,-3 2-13 0,6 2 9 0,-2-1-13 0,0-1-9 16,-4 3 9-16,-3-1-9 0,0-1 10 0,6 8-6 0,-1-2-3 0,-3 0 3 16,0 0-5-16,-4-2-13 0,-4 3 21 0,4 0-11 0,-5 0 16 15,1 1-5-15,-1-1-2 0,0 1 6 0,1-2-7 0,-3 1 0 16,1-2 5-16,-5 0-9 0,2-2 9 15,-1 4 6-15,0-3-7 16,5 0 9-16,-5 4-10 0,-1-1 3 0,-1 2-11 0,-2 3 0 0,0-3-1 0,-2 0 5 16,0 0 1-16,-3 0 3 0,-4 1-3 15,3-1 0-15,-4 0 6 16,3-2 0-16,3-1 4 0,0 0-1 0,-3-3-3 16,2 1 0-16,0-1-2 0,-2-3-13 0,2 2 14 15,-2-3-12-15,2-2 15 0,3 2 0 0,-1-2-10 16,0 1 9-16,-1 1-11 0,0-4-3 0,0 3 13 15,2 0-16-15,1 1 15 0,-2 0-6 0,-1-1-3 16,-1 0 16-16,2-4-15 0,2 3-1 0,3-1 7 0,0-1-8 16,0 0 8-16,2-4-2 0,-3 2-1 0,3-1 0 15,-1 0-1-15,-1 1-10 0,0-1 11 0,-3-1-7 16,0 1 9-16,1 0-1 0,-1-1-3 0,4-1 5 16,-1 0-6-16,-6 0-2 0,3-1 0 0,-4 2-4 0,3 1 4 15,2 1 7-15,-1 1-7 0,-2 0 4 0,-1 1-6 16,3 0 5-16,3 0-4 0,0 1 1 0,4-1-2 15,-1-1 5-15,-2 3-3 0,4-2 3 0,2 1-3 16,0-1 1-16,-2 0 7 0,0 1-6 0,1-3 5 16,-3 0 2-16,2 0-8 0,2-2 9 0,-4 0-10 15,6-1-1-15,3 0 7 0,2 1-10 0,2-2 9 16,1 0 2-16,-4-2-3 0,2-2 12 0,3 2-11 16,-1-3-7-16,4 2 12 0,0 0-7 0,2 0 10 0,1 0-15 15,0 0 6-15,1 0-3 0,0 1 6 0,1 0-9 0,-1-1 4 16,0 0-9-16,0-1 9 0,1 1 1 0,-2 0-2 15,2-1 7-15,1 1-8 0,1 1-8 0,-2 0 13 16,0-2-6-16,1 0 8 0,1-1-4 0,-2-1 4 16,6 2 4-16,-5-1-4 0,3-1-12 0,-1 0 11 15,1 0-5-15,2-2 9 0,-1 3-2 0,1 0-8 16,-1-2 1-16,2 2-2 0,-1 1 2 0,1 2 5 0,0 0-6 16,0 0 3-16,0 0-2 0,0 0-5 0,1 0 4 15,0-1-4-15,0 0 4 0,0 1-6 16,1 0 0-16,-1 0-2 0,-1 0 9 0,0 0-1 0,0 0 3 15,0 0-4-15,0 0-3 0,0 0 4 16,0 0-6-16,0 0 6 0,0 0 4 0,0 0-9 0,0 0 8 0,0 0-10 16,0 0-10-16,0 0 14 0,0 0-12 0,0 0 12 15,0 1-30-15,0 0-27 16,0 0-24-16,0 0 0 0,0 1-76 0,0 0-174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customXml" Target="../ink/ink2.xml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0.png"/><Relationship Id="rId7" Type="http://schemas.openxmlformats.org/officeDocument/2006/relationships/image" Target="../media/image2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14.png"/><Relationship Id="rId10" Type="http://schemas.openxmlformats.org/officeDocument/2006/relationships/customXml" Target="../ink/ink3.xml"/><Relationship Id="rId4" Type="http://schemas.openxmlformats.org/officeDocument/2006/relationships/image" Target="../media/image3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5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customXml" Target="../ink/ink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4.png"/><Relationship Id="rId7" Type="http://schemas.openxmlformats.org/officeDocument/2006/relationships/customXml" Target="../ink/ink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7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1341BAAA-235A-D0E1-D5AD-627B9396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CC705A2-A9C8-6AB9-C352-ADB165321B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96888" y="467391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800" dirty="0"/>
              <a:t>Reconciliation Between Axioms of </a:t>
            </a:r>
            <a:r>
              <a:rPr lang="en-US" sz="2800" dirty="0" err="1"/>
              <a:t>Caratheodory’s</a:t>
            </a:r>
            <a:r>
              <a:rPr lang="en-US" sz="2800" dirty="0"/>
              <a:t> &amp; Kelvin Principle</a:t>
            </a:r>
            <a:endParaRPr lang="en-US" altLang="en-US" sz="2800" dirty="0"/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012D776B-7F15-AF7B-6DF0-1BB711112F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219200"/>
          </a:xfrm>
          <a:noFill/>
        </p:spPr>
        <p:txBody>
          <a:bodyPr/>
          <a:lstStyle/>
          <a:p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 dirty="0">
                <a:latin typeface="Script MT Bold" panose="03040602040607080904" pitchFamily="66" charset="0"/>
              </a:rPr>
              <a:t>Professor </a:t>
            </a:r>
            <a:endParaRPr lang="en-US" altLang="en-US" sz="1600" i="1" dirty="0"/>
          </a:p>
          <a:p>
            <a:r>
              <a:rPr lang="en-US" altLang="en-US" sz="1600" i="1" dirty="0"/>
              <a:t>Mechanical Engineering Department</a:t>
            </a:r>
          </a:p>
          <a:p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CBBC7A2C-AF5F-DA13-E628-BEB7D711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A4172546-04D2-80D9-4C80-BAEB0007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28" y="5682324"/>
            <a:ext cx="8826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3200" dirty="0">
                <a:solidFill>
                  <a:srgbClr val="FF0000"/>
                </a:solidFill>
                <a:latin typeface="Script MT Bold" panose="03040602040607080904" pitchFamily="66" charset="0"/>
              </a:rPr>
              <a:t>Thermal limits meet geometric logic!!!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60DF9894-E10A-1A8B-A008-7E9FC67183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E046A8B8-FE68-1320-80F0-274037E91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655AE88-9434-617C-6163-B51670B5E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D8A18748-4AA6-E2B7-4717-EF6AC1251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EEFA97D1-C218-6F1E-5E39-03A12234C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D57D9AF0-FE45-A6DE-0485-E62459AA1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C1D6D1F-E178-C799-82D1-856FDF815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C1495906-B7EA-92A5-CF18-C2C0AFBE5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7246F45-42DD-F61F-561F-09099ECEF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1140951B-3300-70D0-EA6E-2F0AA2930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0ABDA99F-CBC0-C90D-B573-08A087F77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F2EA6FB-744A-BC2A-9130-596E50512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3E1AAB8-6DD6-60B9-E78F-E875CF4F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40F4AEA-4403-0582-DEC7-0B115F932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EE08563-13D9-39BE-950C-6188616F8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>
            <a:extLst>
              <a:ext uri="{FF2B5EF4-FFF2-40B4-BE49-F238E27FC236}">
                <a16:creationId xmlns:a16="http://schemas.microsoft.com/office/drawing/2014/main" id="{0D7200AD-7C39-9BF3-35FF-366ADC2E27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5475" y="1894742"/>
            <a:ext cx="8518525" cy="3596054"/>
          </a:xfrm>
        </p:spPr>
        <p:txBody>
          <a:bodyPr/>
          <a:lstStyle/>
          <a:p>
            <a:pPr marL="0" indent="0" algn="ctr">
              <a:buNone/>
            </a:pPr>
            <a:endParaRPr lang="en-US" sz="2800" dirty="0">
              <a:solidFill>
                <a:srgbClr val="0070C0"/>
              </a:solidFill>
              <a:latin typeface="Script MT Bold" panose="03040602040607080904" pitchFamily="66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Script MT Bold" panose="03040602040607080904" pitchFamily="66" charset="0"/>
              </a:rPr>
              <a:t> Need to show that (KP) ⇒ (AC). </a:t>
            </a:r>
          </a:p>
          <a:p>
            <a:pPr marL="0" indent="0" algn="ctr">
              <a:buNone/>
            </a:pPr>
            <a:endParaRPr lang="en-US" sz="2800" dirty="0">
              <a:solidFill>
                <a:srgbClr val="0070C0"/>
              </a:solidFill>
              <a:latin typeface="Script MT Bold" panose="03040602040607080904" pitchFamily="66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Script MT Bold" panose="03040602040607080904" pitchFamily="66" charset="0"/>
              </a:rPr>
              <a:t>To do this we need only show that if (AC) is false, then (KP) is also. </a:t>
            </a:r>
          </a:p>
          <a:p>
            <a:pPr marL="0" indent="0" algn="ctr">
              <a:buNone/>
            </a:pPr>
            <a:endParaRPr lang="en-US" sz="2800" dirty="0">
              <a:solidFill>
                <a:srgbClr val="0070C0"/>
              </a:solidFill>
              <a:latin typeface="Script MT Bold" panose="03040602040607080904" pitchFamily="66" charset="0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rgbClr val="0070C0"/>
                </a:solidFill>
                <a:latin typeface="Script MT Bold" panose="03040602040607080904" pitchFamily="66" charset="0"/>
              </a:rPr>
              <a:t>first prove that (KP) ⇒ (AC) for reversible processes.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7CD5C7B-1CDD-BF2E-BA98-BC610C21F1E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3A7ABC4-7946-A5F1-77B3-DD7BD2324B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F8F8A73-3611-4973-634A-EFEA654955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E24E356-2F1D-E5CD-9FFF-59C9C2C815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B363188-A5A8-D3BD-CA34-27C668D4A2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EF05D86-D12E-DF05-980A-0116D35719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5B857EA-08CB-7553-3362-6D1536627D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BAF6EEE-906C-DB6F-971D-4246EEF8EE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3C6D858-336E-D766-B21B-E62C0E5434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A062EAD-6D62-F5CF-3D91-D19C2AC12C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45B5FC52-F7D4-68CA-4D38-B5839F4F51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20B400D-B2CF-D236-C12F-948BD670B3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05AFEA00-B7E8-E333-F75B-02383E9F9D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10570A8-2A44-54ED-D4A8-234AE9243C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C771E26-337E-3B3D-AD03-E89AA652D8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44BCB6C-CBE0-4A00-EE9B-B7507756CD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4AA789F-D2B5-99C0-F5EF-292855FE63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40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326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3F983C6-5A95-DA4C-5A55-616A4866B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C3B4984-7388-6369-78A6-031B2FDFB2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28600"/>
            <a:ext cx="6461125" cy="872363"/>
          </a:xfrm>
        </p:spPr>
        <p:txBody>
          <a:bodyPr/>
          <a:lstStyle/>
          <a:p>
            <a:r>
              <a:rPr lang="en-US" sz="2800" dirty="0"/>
              <a:t>If </a:t>
            </a:r>
            <a:r>
              <a:rPr lang="en-US" sz="2800" dirty="0" err="1"/>
              <a:t>Caratheodory’s</a:t>
            </a:r>
            <a:r>
              <a:rPr lang="en-US" sz="2800" dirty="0"/>
              <a:t> axiom is False, Kelvin’s Principle also False</a:t>
            </a:r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9987" name="Rectangle 3">
                <a:extLst>
                  <a:ext uri="{FF2B5EF4-FFF2-40B4-BE49-F238E27FC236}">
                    <a16:creationId xmlns:a16="http://schemas.microsoft.com/office/drawing/2014/main" id="{002C0C72-849A-4CAD-300F-59B3A27138F0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55624" y="1143000"/>
                <a:ext cx="8032752" cy="5299837"/>
              </a:xfrm>
            </p:spPr>
            <p:txBody>
              <a:bodyPr/>
              <a:lstStyle/>
              <a:p>
                <a:r>
                  <a:rPr lang="en-US" sz="2400" dirty="0"/>
                  <a:t>The False </a:t>
                </a:r>
                <a:r>
                  <a:rPr lang="en-US" sz="2400" dirty="0" err="1"/>
                  <a:t>Caratheodory’s</a:t>
                </a:r>
                <a:r>
                  <a:rPr lang="en-US" sz="2400" dirty="0"/>
                  <a:t> axiom :</a:t>
                </a:r>
              </a:p>
              <a:p>
                <a:pPr marL="0" indent="0" algn="ctr">
                  <a:buNone/>
                </a:pPr>
                <a:r>
                  <a:rPr lang="en-US" sz="2400" i="1" dirty="0">
                    <a:solidFill>
                      <a:srgbClr val="00B050"/>
                    </a:solidFill>
                  </a:rPr>
                  <a:t>Arbitrarily near to any given state there exist states which can be reached from an initial state by means of adiabatic processes.</a:t>
                </a:r>
              </a:p>
              <a:p>
                <a:r>
                  <a:rPr lang="en-US" sz="2400" dirty="0"/>
                  <a:t>Given any particular state of a thermodynamic system, there will be other states that the system can reach through adiabatic processes.</a:t>
                </a:r>
              </a:p>
              <a:p>
                <a:r>
                  <a:rPr lang="en-US" sz="2400" dirty="0"/>
                  <a:t>Given any state of a thermodynamic system, we can subject the system to arbitrary adiabatic processes.</a:t>
                </a:r>
              </a:p>
              <a:p>
                <a:r>
                  <a:rPr lang="en-US" sz="2400" dirty="0" err="1"/>
                  <a:t>Therfore</a:t>
                </a:r>
                <a:r>
                  <a:rPr lang="en-US" sz="2400" dirty="0"/>
                  <a:t>, the following equality at the end of the cycle is possible, with only one heat transfer process, </a:t>
                </a:r>
                <a:r>
                  <a:rPr lang="en-US" sz="2400" i="1" dirty="0"/>
                  <a:t>Q &gt; 0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Kelvin Principle is False!</a:t>
                </a:r>
              </a:p>
            </p:txBody>
          </p:sp>
        </mc:Choice>
        <mc:Fallback xmlns="">
          <p:sp>
            <p:nvSpPr>
              <p:cNvPr id="169987" name="Rectangle 3">
                <a:extLst>
                  <a:ext uri="{FF2B5EF4-FFF2-40B4-BE49-F238E27FC236}">
                    <a16:creationId xmlns:a16="http://schemas.microsoft.com/office/drawing/2014/main" id="{002C0C72-849A-4CAD-300F-59B3A27138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55624" y="1143000"/>
                <a:ext cx="8032752" cy="5299837"/>
              </a:xfrm>
              <a:blipFill>
                <a:blip r:embed="rId3"/>
                <a:stretch>
                  <a:fillRect l="-986" t="-921" r="-531" b="-9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5F8AE201-A795-8909-48B7-0A18CA470CF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C8493F6-6387-F7AB-D87F-CD5B4BB5EC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AC9154F-F787-8532-A469-E3E115C13E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FE0CEB00-5A25-6444-2B1A-CDBE8B4343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2221F50-095B-6810-1652-F427904AC3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0E483DF-EBB7-2090-59D1-CA1914EA1A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517490F-7ED3-71B5-719F-FE2995991D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8701B1C-DE99-E38A-6B1C-5F8782ED50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CC2F7A4-5199-4504-57FF-717095125F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D21CAFB-F05C-051A-DA2A-BB3B150659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98E6890-E224-E056-E892-E01A3D1BD6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D94F387-7E04-2D10-5421-A63FD7F92E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997E9CB1-AA6E-4E55-EC41-476C871FFC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10A6CC2-E54E-8999-0BBF-6FD8663CBA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C87C132-1EDC-4440-B6AB-A302A0C575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71E678C-EF59-1539-EF0B-8C46B52EB8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CB39336-DE08-E01C-102D-5C6784B02C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070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A4C658C-3731-1CF6-29D1-52CB6C172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>
            <a:extLst>
              <a:ext uri="{FF2B5EF4-FFF2-40B4-BE49-F238E27FC236}">
                <a16:creationId xmlns:a16="http://schemas.microsoft.com/office/drawing/2014/main" id="{14FE133B-9486-0C0A-D54C-FF7CC27B23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8131" y="1283569"/>
            <a:ext cx="8594725" cy="1355103"/>
          </a:xfrm>
        </p:spPr>
        <p:txBody>
          <a:bodyPr/>
          <a:lstStyle/>
          <a:p>
            <a:r>
              <a:rPr lang="en-US" sz="2400" dirty="0"/>
              <a:t>Synthesize an arbitrary cycle which falsifies axiom of </a:t>
            </a:r>
            <a:r>
              <a:rPr lang="en-US" sz="2400" dirty="0" err="1"/>
              <a:t>Caratheodory</a:t>
            </a:r>
            <a:r>
              <a:rPr lang="en-US" sz="2400" dirty="0"/>
              <a:t>.</a:t>
            </a:r>
          </a:p>
          <a:p>
            <a:r>
              <a:rPr lang="en-US" sz="2400" dirty="0"/>
              <a:t>Prove that this cycle will have 100% Efficiency.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6DFCFC3-30D3-563C-E013-52DC19A9689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28527AB-B854-156D-2EA2-19712B0D88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78D127F-8B88-C20A-3BCC-9776420A9D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BFBFA15-F124-E296-7009-A360E8EE69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1C3C75F-D970-ABD6-BEA4-7B3D63793F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202BBBD0-9A5E-628F-D255-B0362EAD8E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2E8DBD4-4644-9B21-EB97-7D458A6721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809F8E3-9022-FE7D-7FF0-DA4C54F3E7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3D98FD6-941E-81E4-C5F3-C0DA8D3AA5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BFA8D01-2468-C43F-98E0-48E46DC35F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2CEBE65-09E2-8FC7-B792-95DB706CF6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BD4A095-0D03-AC96-4864-9AA6502B4E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57D0936-2AFD-25B7-A115-784737F949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76C7E5B-BC29-8F6E-CA07-FC10097A59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B4B32BC-4674-1A62-E4E2-291F600A98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4180FA9-A23A-C768-4D4A-389C92D1CC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0708161-4BCC-84C1-25BD-6098B5C7B6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8472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6354184B-C126-0508-4C14-0AF6F9E6DA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28600"/>
            <a:ext cx="6461125" cy="872363"/>
          </a:xfrm>
        </p:spPr>
        <p:txBody>
          <a:bodyPr/>
          <a:lstStyle/>
          <a:p>
            <a:r>
              <a:rPr lang="en-US" sz="2800" dirty="0"/>
              <a:t>If </a:t>
            </a:r>
            <a:r>
              <a:rPr lang="en-US" sz="2800" dirty="0" err="1"/>
              <a:t>Caratheodory’s</a:t>
            </a:r>
            <a:r>
              <a:rPr lang="en-US" sz="2800" dirty="0"/>
              <a:t> axiom is False, Kelvin’s Principle also False</a:t>
            </a:r>
            <a:endParaRPr lang="en-US" altLang="en-US" sz="28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87FF43D-0BB3-5AC9-50DE-FB1FB38D4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411" y="1516126"/>
            <a:ext cx="7584614" cy="5071237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3377E7-848B-84C4-40C1-461BCDA483D5}"/>
              </a:ext>
            </a:extLst>
          </p:cNvPr>
          <p:cNvCxnSpPr/>
          <p:nvPr/>
        </p:nvCxnSpPr>
        <p:spPr bwMode="auto">
          <a:xfrm>
            <a:off x="2438068" y="6019800"/>
            <a:ext cx="42675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4CD44EC-1354-76F4-692E-4669F4EA9939}"/>
              </a:ext>
            </a:extLst>
          </p:cNvPr>
          <p:cNvCxnSpPr>
            <a:cxnSpLocks/>
          </p:cNvCxnSpPr>
          <p:nvPr/>
        </p:nvCxnSpPr>
        <p:spPr bwMode="auto">
          <a:xfrm flipH="1">
            <a:off x="5410200" y="5574431"/>
            <a:ext cx="838200" cy="8263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863494D-9521-CB0D-68FF-B9A7A5A7457C}"/>
              </a:ext>
            </a:extLst>
          </p:cNvPr>
          <p:cNvCxnSpPr>
            <a:cxnSpLocks/>
          </p:cNvCxnSpPr>
          <p:nvPr/>
        </p:nvCxnSpPr>
        <p:spPr bwMode="auto">
          <a:xfrm flipV="1">
            <a:off x="5791200" y="4483969"/>
            <a:ext cx="0" cy="16882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5E1E56C6-EF2A-206F-0156-7B30938A9B85}"/>
              </a:ext>
            </a:extLst>
          </p:cNvPr>
          <p:cNvSpPr/>
          <p:nvPr/>
        </p:nvSpPr>
        <p:spPr bwMode="auto">
          <a:xfrm>
            <a:off x="5715000" y="4419600"/>
            <a:ext cx="152400" cy="152400"/>
          </a:xfrm>
          <a:prstGeom prst="ellipse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7347CB5-9B6C-2DB5-6586-EFA6D1015E5D}"/>
                  </a:ext>
                </a:extLst>
              </p:cNvPr>
              <p:cNvSpPr txBox="1"/>
              <p:nvPr/>
            </p:nvSpPr>
            <p:spPr>
              <a:xfrm>
                <a:off x="5867400" y="4297425"/>
                <a:ext cx="14662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7347CB5-9B6C-2DB5-6586-EFA6D1015E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4297425"/>
                <a:ext cx="1466235" cy="369332"/>
              </a:xfrm>
              <a:prstGeom prst="rect">
                <a:avLst/>
              </a:prstGeom>
              <a:blipFill>
                <a:blip r:embed="rId5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B43FB4-4D01-8ECE-AE29-F948DC4264F3}"/>
              </a:ext>
            </a:extLst>
          </p:cNvPr>
          <p:cNvCxnSpPr>
            <a:cxnSpLocks/>
          </p:cNvCxnSpPr>
          <p:nvPr/>
        </p:nvCxnSpPr>
        <p:spPr bwMode="auto">
          <a:xfrm flipV="1">
            <a:off x="5791200" y="2807569"/>
            <a:ext cx="0" cy="1688231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18B9B0F-F8C0-1458-A1CC-8689BDE688C4}"/>
                  </a:ext>
                </a:extLst>
              </p:cNvPr>
              <p:cNvSpPr txBox="1"/>
              <p:nvPr/>
            </p:nvSpPr>
            <p:spPr>
              <a:xfrm>
                <a:off x="5791200" y="2630403"/>
                <a:ext cx="157626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18B9B0F-F8C0-1458-A1CC-8689BDE68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2630403"/>
                <a:ext cx="1576265" cy="369332"/>
              </a:xfrm>
              <a:prstGeom prst="rect">
                <a:avLst/>
              </a:prstGeom>
              <a:blipFill>
                <a:blip r:embed="rId6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row: Left 42">
            <a:extLst>
              <a:ext uri="{FF2B5EF4-FFF2-40B4-BE49-F238E27FC236}">
                <a16:creationId xmlns:a16="http://schemas.microsoft.com/office/drawing/2014/main" id="{686B850C-5162-474D-8F3D-6665E9E786F5}"/>
              </a:ext>
            </a:extLst>
          </p:cNvPr>
          <p:cNvSpPr/>
          <p:nvPr/>
        </p:nvSpPr>
        <p:spPr bwMode="auto">
          <a:xfrm>
            <a:off x="5562600" y="3581400"/>
            <a:ext cx="1466235" cy="335007"/>
          </a:xfrm>
          <a:prstGeom prst="lef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47E8AF4-787A-25D1-FD12-5633AF8C57F2}"/>
                  </a:ext>
                </a:extLst>
              </p:cNvPr>
              <p:cNvSpPr txBox="1"/>
              <p:nvPr/>
            </p:nvSpPr>
            <p:spPr>
              <a:xfrm>
                <a:off x="6031769" y="3294303"/>
                <a:ext cx="108831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47E8AF4-787A-25D1-FD12-5633AF8C57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1769" y="3294303"/>
                <a:ext cx="1088311" cy="369332"/>
              </a:xfrm>
              <a:prstGeom prst="rect">
                <a:avLst/>
              </a:prstGeom>
              <a:blipFill>
                <a:blip r:embed="rId7"/>
                <a:stretch>
                  <a:fillRect l="-8380" r="-6145" b="-29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Oval 45">
            <a:extLst>
              <a:ext uri="{FF2B5EF4-FFF2-40B4-BE49-F238E27FC236}">
                <a16:creationId xmlns:a16="http://schemas.microsoft.com/office/drawing/2014/main" id="{1B6D24DB-B7F1-AEA3-D661-912770974D8B}"/>
              </a:ext>
            </a:extLst>
          </p:cNvPr>
          <p:cNvSpPr/>
          <p:nvPr/>
        </p:nvSpPr>
        <p:spPr bwMode="auto">
          <a:xfrm>
            <a:off x="5715000" y="274320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D5E26CC-6F90-7E1B-35B2-C628A743543E}"/>
              </a:ext>
            </a:extLst>
          </p:cNvPr>
          <p:cNvGrpSpPr/>
          <p:nvPr/>
        </p:nvGrpSpPr>
        <p:grpSpPr>
          <a:xfrm>
            <a:off x="2895600" y="2514600"/>
            <a:ext cx="2819400" cy="1981200"/>
            <a:chOff x="2895600" y="2514600"/>
            <a:chExt cx="2819400" cy="1981200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C7C524D-3D05-6C00-5B89-47E9B2B345F0}"/>
                </a:ext>
              </a:extLst>
            </p:cNvPr>
            <p:cNvCxnSpPr>
              <a:endCxn id="46" idx="2"/>
            </p:cNvCxnSpPr>
            <p:nvPr/>
          </p:nvCxnSpPr>
          <p:spPr bwMode="auto">
            <a:xfrm>
              <a:off x="2895600" y="2514600"/>
              <a:ext cx="28194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9A9CC32-AF12-3CA5-E6C0-7205EB50D95C}"/>
                </a:ext>
              </a:extLst>
            </p:cNvPr>
            <p:cNvCxnSpPr/>
            <p:nvPr/>
          </p:nvCxnSpPr>
          <p:spPr bwMode="auto">
            <a:xfrm>
              <a:off x="2895600" y="4191000"/>
              <a:ext cx="2819400" cy="304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2" name="Oval 51">
            <a:extLst>
              <a:ext uri="{FF2B5EF4-FFF2-40B4-BE49-F238E27FC236}">
                <a16:creationId xmlns:a16="http://schemas.microsoft.com/office/drawing/2014/main" id="{13EDF109-FFCB-2251-AC06-6D562FF9DC26}"/>
              </a:ext>
            </a:extLst>
          </p:cNvPr>
          <p:cNvSpPr/>
          <p:nvPr/>
        </p:nvSpPr>
        <p:spPr bwMode="auto">
          <a:xfrm>
            <a:off x="3551237" y="3463315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BD44113-9FAE-CBB8-7F44-CB1E3FBFC5C9}"/>
              </a:ext>
            </a:extLst>
          </p:cNvPr>
          <p:cNvSpPr/>
          <p:nvPr/>
        </p:nvSpPr>
        <p:spPr bwMode="auto">
          <a:xfrm>
            <a:off x="3638746" y="3553905"/>
            <a:ext cx="2139885" cy="952107"/>
          </a:xfrm>
          <a:custGeom>
            <a:avLst/>
            <a:gdLst>
              <a:gd name="csX0" fmla="*/ 0 w 2139885"/>
              <a:gd name="csY0" fmla="*/ 0 h 952107"/>
              <a:gd name="csX1" fmla="*/ 716438 w 2139885"/>
              <a:gd name="csY1" fmla="*/ 311085 h 952107"/>
              <a:gd name="csX2" fmla="*/ 1366887 w 2139885"/>
              <a:gd name="csY2" fmla="*/ 546755 h 952107"/>
              <a:gd name="csX3" fmla="*/ 2139885 w 2139885"/>
              <a:gd name="csY3" fmla="*/ 952107 h 9521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39885" h="952107">
                <a:moveTo>
                  <a:pt x="0" y="0"/>
                </a:moveTo>
                <a:cubicBezTo>
                  <a:pt x="244312" y="109979"/>
                  <a:pt x="488624" y="219959"/>
                  <a:pt x="716438" y="311085"/>
                </a:cubicBezTo>
                <a:cubicBezTo>
                  <a:pt x="944252" y="402211"/>
                  <a:pt x="1129646" y="439918"/>
                  <a:pt x="1366887" y="546755"/>
                </a:cubicBezTo>
                <a:cubicBezTo>
                  <a:pt x="1604128" y="653592"/>
                  <a:pt x="1872006" y="802849"/>
                  <a:pt x="2139885" y="952107"/>
                </a:cubicBezTo>
              </a:path>
            </a:pathLst>
          </a:custGeom>
          <a:noFill/>
          <a:ln w="38100" cap="flat" cmpd="sng" algn="ctr">
            <a:solidFill>
              <a:srgbClr val="0000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E6801DAD-F19A-5C87-2E12-8B88E0989C98}"/>
              </a:ext>
            </a:extLst>
          </p:cNvPr>
          <p:cNvSpPr/>
          <p:nvPr/>
        </p:nvSpPr>
        <p:spPr bwMode="auto">
          <a:xfrm>
            <a:off x="3629320" y="2828041"/>
            <a:ext cx="2092750" cy="716437"/>
          </a:xfrm>
          <a:custGeom>
            <a:avLst/>
            <a:gdLst>
              <a:gd name="csX0" fmla="*/ 0 w 2092750"/>
              <a:gd name="csY0" fmla="*/ 716437 h 716437"/>
              <a:gd name="csX1" fmla="*/ 546754 w 2092750"/>
              <a:gd name="csY1" fmla="*/ 612743 h 716437"/>
              <a:gd name="csX2" fmla="*/ 1470581 w 2092750"/>
              <a:gd name="csY2" fmla="*/ 367646 h 716437"/>
              <a:gd name="csX3" fmla="*/ 2092750 w 2092750"/>
              <a:gd name="csY3" fmla="*/ 0 h 7164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092750" h="716437">
                <a:moveTo>
                  <a:pt x="0" y="716437"/>
                </a:moveTo>
                <a:cubicBezTo>
                  <a:pt x="150828" y="693656"/>
                  <a:pt x="301657" y="670875"/>
                  <a:pt x="546754" y="612743"/>
                </a:cubicBezTo>
                <a:cubicBezTo>
                  <a:pt x="791851" y="554611"/>
                  <a:pt x="1212915" y="469770"/>
                  <a:pt x="1470581" y="367646"/>
                </a:cubicBezTo>
                <a:cubicBezTo>
                  <a:pt x="1728247" y="265522"/>
                  <a:pt x="1910498" y="132761"/>
                  <a:pt x="2092750" y="0"/>
                </a:cubicBezTo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18F1D5B-4EBF-D22A-9FBD-695497FF23BD}"/>
              </a:ext>
            </a:extLst>
          </p:cNvPr>
          <p:cNvCxnSpPr/>
          <p:nvPr/>
        </p:nvCxnSpPr>
        <p:spPr bwMode="auto">
          <a:xfrm flipV="1">
            <a:off x="5791200" y="3186259"/>
            <a:ext cx="0" cy="242741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A652FF3-3248-F8F6-C024-3937E3F879FF}"/>
              </a:ext>
            </a:extLst>
          </p:cNvPr>
          <p:cNvCxnSpPr>
            <a:cxnSpLocks/>
            <a:endCxn id="53" idx="2"/>
          </p:cNvCxnSpPr>
          <p:nvPr/>
        </p:nvCxnSpPr>
        <p:spPr bwMode="auto">
          <a:xfrm>
            <a:off x="4708688" y="3989847"/>
            <a:ext cx="296945" cy="110813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000099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120B40A2-5498-1AA7-10AD-9FC1FE96201E}"/>
              </a:ext>
            </a:extLst>
          </p:cNvPr>
          <p:cNvCxnSpPr>
            <a:cxnSpLocks/>
          </p:cNvCxnSpPr>
          <p:nvPr/>
        </p:nvCxnSpPr>
        <p:spPr bwMode="auto">
          <a:xfrm flipH="1">
            <a:off x="4481172" y="3307629"/>
            <a:ext cx="298238" cy="87056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9986" name="TextBox 169985">
            <a:extLst>
              <a:ext uri="{FF2B5EF4-FFF2-40B4-BE49-F238E27FC236}">
                <a16:creationId xmlns:a16="http://schemas.microsoft.com/office/drawing/2014/main" id="{D54E3E7D-1493-68BC-E7EE-886858818772}"/>
              </a:ext>
            </a:extLst>
          </p:cNvPr>
          <p:cNvSpPr txBox="1"/>
          <p:nvPr/>
        </p:nvSpPr>
        <p:spPr>
          <a:xfrm>
            <a:off x="3165857" y="3295161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9900"/>
                </a:solidFill>
              </a:rPr>
              <a:t>A</a:t>
            </a:r>
          </a:p>
        </p:txBody>
      </p:sp>
      <p:sp>
        <p:nvSpPr>
          <p:cNvPr id="169989" name="TextBox 169988">
            <a:extLst>
              <a:ext uri="{FF2B5EF4-FFF2-40B4-BE49-F238E27FC236}">
                <a16:creationId xmlns:a16="http://schemas.microsoft.com/office/drawing/2014/main" id="{4A420133-1A59-2916-B95B-2C5AB1E1E4DD}"/>
              </a:ext>
            </a:extLst>
          </p:cNvPr>
          <p:cNvSpPr txBox="1"/>
          <p:nvPr/>
        </p:nvSpPr>
        <p:spPr>
          <a:xfrm>
            <a:off x="5799983" y="4615944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9900"/>
                </a:solidFill>
              </a:rPr>
              <a:t>B</a:t>
            </a:r>
          </a:p>
        </p:txBody>
      </p:sp>
      <p:sp>
        <p:nvSpPr>
          <p:cNvPr id="169991" name="TextBox 169990">
            <a:extLst>
              <a:ext uri="{FF2B5EF4-FFF2-40B4-BE49-F238E27FC236}">
                <a16:creationId xmlns:a16="http://schemas.microsoft.com/office/drawing/2014/main" id="{45149C42-C89B-1DB4-ACBB-F7AF09F755A9}"/>
              </a:ext>
            </a:extLst>
          </p:cNvPr>
          <p:cNvSpPr txBox="1"/>
          <p:nvPr/>
        </p:nvSpPr>
        <p:spPr>
          <a:xfrm>
            <a:off x="5659551" y="2288665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9900"/>
                </a:solidFill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9992" name="TextBox 169991">
                <a:extLst>
                  <a:ext uri="{FF2B5EF4-FFF2-40B4-BE49-F238E27FC236}">
                    <a16:creationId xmlns:a16="http://schemas.microsoft.com/office/drawing/2014/main" id="{2035ECCB-155E-B9EE-A68B-6416B4ADBEA8}"/>
                  </a:ext>
                </a:extLst>
              </p:cNvPr>
              <p:cNvSpPr txBox="1"/>
              <p:nvPr/>
            </p:nvSpPr>
            <p:spPr>
              <a:xfrm>
                <a:off x="3819345" y="1894145"/>
                <a:ext cx="30705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Cycle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9992" name="TextBox 169991">
                <a:extLst>
                  <a:ext uri="{FF2B5EF4-FFF2-40B4-BE49-F238E27FC236}">
                    <a16:creationId xmlns:a16="http://schemas.microsoft.com/office/drawing/2014/main" id="{2035ECCB-155E-B9EE-A68B-6416B4ADB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9345" y="1894145"/>
                <a:ext cx="3070521" cy="461665"/>
              </a:xfrm>
              <a:prstGeom prst="rect">
                <a:avLst/>
              </a:prstGeom>
              <a:blipFill>
                <a:blip r:embed="rId8"/>
                <a:stretch>
                  <a:fillRect l="-3181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9993" name="TextBox 169992">
                <a:extLst>
                  <a:ext uri="{FF2B5EF4-FFF2-40B4-BE49-F238E27FC236}">
                    <a16:creationId xmlns:a16="http://schemas.microsoft.com/office/drawing/2014/main" id="{9E77AB3D-A21C-1310-0C62-C59C75B1844A}"/>
                  </a:ext>
                </a:extLst>
              </p:cNvPr>
              <p:cNvSpPr txBox="1"/>
              <p:nvPr/>
            </p:nvSpPr>
            <p:spPr>
              <a:xfrm>
                <a:off x="3861637" y="2841568"/>
                <a:ext cx="10867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9993" name="TextBox 169992">
                <a:extLst>
                  <a:ext uri="{FF2B5EF4-FFF2-40B4-BE49-F238E27FC236}">
                    <a16:creationId xmlns:a16="http://schemas.microsoft.com/office/drawing/2014/main" id="{9E77AB3D-A21C-1310-0C62-C59C75B18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637" y="2841568"/>
                <a:ext cx="1086708" cy="369332"/>
              </a:xfrm>
              <a:prstGeom prst="rect">
                <a:avLst/>
              </a:prstGeom>
              <a:blipFill>
                <a:blip r:embed="rId9"/>
                <a:stretch>
                  <a:fillRect l="-8380" r="-5587" b="-29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9994" name="TextBox 169993">
                <a:extLst>
                  <a:ext uri="{FF2B5EF4-FFF2-40B4-BE49-F238E27FC236}">
                    <a16:creationId xmlns:a16="http://schemas.microsoft.com/office/drawing/2014/main" id="{2694E0A3-D468-9CC7-6331-D875F7A23A60}"/>
                  </a:ext>
                </a:extLst>
              </p:cNvPr>
              <p:cNvSpPr txBox="1"/>
              <p:nvPr/>
            </p:nvSpPr>
            <p:spPr>
              <a:xfrm>
                <a:off x="3984533" y="4013059"/>
                <a:ext cx="10867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9994" name="TextBox 169993">
                <a:extLst>
                  <a:ext uri="{FF2B5EF4-FFF2-40B4-BE49-F238E27FC236}">
                    <a16:creationId xmlns:a16="http://schemas.microsoft.com/office/drawing/2014/main" id="{2694E0A3-D468-9CC7-6331-D875F7A23A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4533" y="4013059"/>
                <a:ext cx="1086708" cy="369332"/>
              </a:xfrm>
              <a:prstGeom prst="rect">
                <a:avLst/>
              </a:prstGeom>
              <a:blipFill>
                <a:blip r:embed="rId10"/>
                <a:stretch>
                  <a:fillRect l="-8427" r="-5618" b="-29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8E3FF841-4C99-B2F1-68F9-D6F095EE850F}"/>
                  </a:ext>
                </a:extLst>
              </p14:cNvPr>
              <p14:cNvContentPartPr/>
              <p14:nvPr/>
            </p14:nvContentPartPr>
            <p14:xfrm>
              <a:off x="7187760" y="3846240"/>
              <a:ext cx="574920" cy="1749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8E3FF841-4C99-B2F1-68F9-D6F095EE850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178400" y="3836880"/>
                <a:ext cx="593640" cy="19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554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69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  <p:bldP spid="37" grpId="0" animBg="1"/>
      <p:bldP spid="39" grpId="0"/>
      <p:bldP spid="42" grpId="0"/>
      <p:bldP spid="43" grpId="0" animBg="1"/>
      <p:bldP spid="44" grpId="0"/>
      <p:bldP spid="46" grpId="0" animBg="1"/>
      <p:bldP spid="52" grpId="0" animBg="1"/>
      <p:bldP spid="53" grpId="0" animBg="1"/>
      <p:bldP spid="55" grpId="0" animBg="1"/>
      <p:bldP spid="169986" grpId="0"/>
      <p:bldP spid="169989" grpId="0"/>
      <p:bldP spid="169991" grpId="0"/>
      <p:bldP spid="169992" grpId="0"/>
      <p:bldP spid="169993" grpId="0"/>
      <p:bldP spid="16999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890C968-A1FB-66FA-95E1-1C4B9C138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1EEFA91-E428-2BDF-262E-3F5DBEF9FB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146925" cy="872363"/>
          </a:xfrm>
        </p:spPr>
        <p:txBody>
          <a:bodyPr/>
          <a:lstStyle/>
          <a:p>
            <a:r>
              <a:rPr lang="en-US" sz="2800" dirty="0"/>
              <a:t>Reversible cycle constructed by intermediate processes in thermodynamic space. </a:t>
            </a:r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9987" name="Rectangle 3">
                <a:extLst>
                  <a:ext uri="{FF2B5EF4-FFF2-40B4-BE49-F238E27FC236}">
                    <a16:creationId xmlns:a16="http://schemas.microsoft.com/office/drawing/2014/main" id="{078ABA3A-2565-A617-85F4-7D7FF1C487EB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96875" y="1143000"/>
                <a:ext cx="8518525" cy="2092852"/>
              </a:xfrm>
            </p:spPr>
            <p:txBody>
              <a:bodyPr/>
              <a:lstStyle/>
              <a:p>
                <a:r>
                  <a:rPr lang="en-US" sz="2400" dirty="0"/>
                  <a:t>Construct a thermodynamic space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defining the thermodynamic states for a model thermodynamic system with a usual set of three independent thermodynamic coordinates.</a:t>
                </a:r>
              </a:p>
              <a:p>
                <a:r>
                  <a:rPr lang="en-US" sz="2400" dirty="0"/>
                  <a:t> 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1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2</a:t>
                </a:r>
                <a:r>
                  <a:rPr lang="en-US" sz="2400" dirty="0"/>
                  <a:t>, two coordinates related to the mechanical behavior of the thermodynamic system.</a:t>
                </a:r>
              </a:p>
            </p:txBody>
          </p:sp>
        </mc:Choice>
        <mc:Fallback xmlns="">
          <p:sp>
            <p:nvSpPr>
              <p:cNvPr id="169987" name="Rectangle 3">
                <a:extLst>
                  <a:ext uri="{FF2B5EF4-FFF2-40B4-BE49-F238E27FC236}">
                    <a16:creationId xmlns:a16="http://schemas.microsoft.com/office/drawing/2014/main" id="{078ABA3A-2565-A617-85F4-7D7FF1C487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96875" y="1143000"/>
                <a:ext cx="8518525" cy="2092852"/>
              </a:xfrm>
              <a:blipFill>
                <a:blip r:embed="rId3"/>
                <a:stretch>
                  <a:fillRect l="-930" t="-2332" r="-644" b="-17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8D4542A0-7CDF-3A41-26A6-C85AB469679E}"/>
              </a:ext>
            </a:extLst>
          </p:cNvPr>
          <p:cNvGrpSpPr>
            <a:grpSpLocks/>
          </p:cNvGrpSpPr>
          <p:nvPr/>
        </p:nvGrpSpPr>
        <p:grpSpPr bwMode="auto">
          <a:xfrm>
            <a:off x="0" y="-11784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0C19A5C-B4E2-5132-CBA9-400734C85D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A10591A-3BE6-54BB-F87E-030043F116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A6316AC-213C-CBA4-CC79-7865378817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26B2A28-590A-DE43-C400-2AB09F3D79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65835AE-D934-E746-65AB-DC686D05A4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6652458-1D4B-44E4-5A1A-9ADBE4736A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CA76552-C5DC-543E-A9F8-363D44A393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514B8EA-9B18-2873-69A5-B6B462BD1D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D233AA9-53F5-A9A3-EC0F-01BECB2B15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6568545-5FF0-A951-AC60-0D691EA31A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926F639-2AAE-EB8B-D3B2-A6941F8CB1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09B6583-D22F-8861-781F-F850F4DC9A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C787740D-9175-3C49-A455-BA80840416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D44453B-41C9-A74C-7826-A7588F80C5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948CE2D5-5682-BA21-D928-6529C918B1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951D35-4690-A1A7-D9D8-03CC86A292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5F4CFAF-DEEE-44A4-9F37-127297056923}"/>
                  </a:ext>
                </a:extLst>
              </p:cNvPr>
              <p:cNvSpPr txBox="1"/>
              <p:nvPr/>
            </p:nvSpPr>
            <p:spPr>
              <a:xfrm>
                <a:off x="4451481" y="3186467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US" dirty="0"/>
                  <a:t> be the reversible cycle given in the thermodynamic space.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5F4CFAF-DEEE-44A4-9F37-127297056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1481" y="3186467"/>
                <a:ext cx="4572000" cy="830997"/>
              </a:xfrm>
              <a:prstGeom prst="rect">
                <a:avLst/>
              </a:prstGeom>
              <a:blipFill>
                <a:blip r:embed="rId6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B678FC5-D5F5-43FB-BCC0-6FC231E1C682}"/>
                  </a:ext>
                </a:extLst>
              </p:cNvPr>
              <p:cNvSpPr txBox="1"/>
              <p:nvPr/>
            </p:nvSpPr>
            <p:spPr>
              <a:xfrm>
                <a:off x="4321404" y="416324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 reversible cycle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US" dirty="0"/>
                  <a:t> is set up such that: the process </a:t>
                </a:r>
                <a:r>
                  <a:rPr lang="en-US" i="1" dirty="0"/>
                  <a:t>A → B</a:t>
                </a:r>
                <a:r>
                  <a:rPr lang="en-US" dirty="0"/>
                  <a:t> is assumed to be adiabatic, so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B678FC5-D5F5-43FB-BCC0-6FC231E1C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1404" y="4163248"/>
                <a:ext cx="4572000" cy="1200329"/>
              </a:xfrm>
              <a:prstGeom prst="rect">
                <a:avLst/>
              </a:prstGeom>
              <a:blipFill>
                <a:blip r:embed="rId7"/>
                <a:stretch>
                  <a:fillRect l="-2133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F4DE673-B2B4-CDA6-D2D3-231E844AFF5D}"/>
                  </a:ext>
                </a:extLst>
              </p:cNvPr>
              <p:cNvSpPr txBox="1"/>
              <p:nvPr/>
            </p:nvSpPr>
            <p:spPr>
              <a:xfrm>
                <a:off x="5468351" y="5482636"/>
                <a:ext cx="13591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F4DE673-B2B4-CDA6-D2D3-231E844AF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351" y="5482636"/>
                <a:ext cx="1359155" cy="369332"/>
              </a:xfrm>
              <a:prstGeom prst="rect">
                <a:avLst/>
              </a:prstGeom>
              <a:blipFill>
                <a:blip r:embed="rId8"/>
                <a:stretch>
                  <a:fillRect l="-6726" r="-4933" b="-29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Content Placeholder 33">
            <a:extLst>
              <a:ext uri="{FF2B5EF4-FFF2-40B4-BE49-F238E27FC236}">
                <a16:creationId xmlns:a16="http://schemas.microsoft.com/office/drawing/2014/main" id="{7AEA762F-8B0A-9227-800A-C4B56CF7FD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518124" y="3394026"/>
            <a:ext cx="3716580" cy="2778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7B7D4484-61DC-49AC-3F36-362C5B00918C}"/>
              </a:ext>
            </a:extLst>
          </p:cNvPr>
          <p:cNvSpPr/>
          <p:nvPr/>
        </p:nvSpPr>
        <p:spPr bwMode="auto">
          <a:xfrm>
            <a:off x="1524000" y="3680985"/>
            <a:ext cx="2133600" cy="180165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C284F4C-B8AE-5F35-0C30-D2B528FCA156}"/>
                  </a:ext>
                </a:extLst>
              </p14:cNvPr>
              <p14:cNvContentPartPr/>
              <p14:nvPr/>
            </p14:nvContentPartPr>
            <p14:xfrm>
              <a:off x="6150240" y="1403280"/>
              <a:ext cx="167040" cy="2019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C284F4C-B8AE-5F35-0C30-D2B528FCA15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40880" y="1393920"/>
                <a:ext cx="185760" cy="22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880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  <p:bldP spid="24" grpId="0"/>
      <p:bldP spid="26" grpId="0"/>
      <p:bldP spid="27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7F65443-B1BC-F321-7CA5-5C2D69B04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E5B46A3-9DE7-1D48-E662-3AD2505C8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146925" cy="872363"/>
          </a:xfrm>
        </p:spPr>
        <p:txBody>
          <a:bodyPr/>
          <a:lstStyle/>
          <a:p>
            <a:r>
              <a:rPr lang="en-US" sz="2800" dirty="0"/>
              <a:t>Reversible cycle constructed by intermediate processes in thermodynamic space. </a:t>
            </a:r>
            <a:endParaRPr lang="en-US" altLang="en-US" sz="2800" dirty="0"/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C64D7353-0C78-DB21-FFFA-9CB2B2F24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73379" y="1495083"/>
            <a:ext cx="4918221" cy="2092852"/>
          </a:xfrm>
        </p:spPr>
        <p:txBody>
          <a:bodyPr/>
          <a:lstStyle/>
          <a:p>
            <a:r>
              <a:rPr lang="en-US" sz="2400" dirty="0"/>
              <a:t>The process </a:t>
            </a:r>
            <a:r>
              <a:rPr lang="en-US" sz="2400" i="1" dirty="0"/>
              <a:t>B → C</a:t>
            </a:r>
            <a:r>
              <a:rPr lang="en-US" sz="2400" dirty="0"/>
              <a:t> does not escape the line that preserves the values of </a:t>
            </a:r>
            <a:r>
              <a:rPr lang="en-US" sz="2400" i="1" dirty="0"/>
              <a:t>x</a:t>
            </a:r>
            <a:r>
              <a:rPr lang="en-US" sz="2400" i="1" baseline="-25000" dirty="0"/>
              <a:t>1</a:t>
            </a:r>
            <a:r>
              <a:rPr lang="en-US" sz="2400" i="1" dirty="0"/>
              <a:t> = x</a:t>
            </a:r>
            <a:r>
              <a:rPr lang="en-US" sz="2400" i="1" baseline="-25000" dirty="0"/>
              <a:t>1</a:t>
            </a:r>
            <a:r>
              <a:rPr lang="en-US" sz="2400" i="1" baseline="30000" dirty="0"/>
              <a:t>∗</a:t>
            </a:r>
            <a:r>
              <a:rPr lang="en-US" sz="2400" dirty="0"/>
              <a:t> and </a:t>
            </a:r>
            <a:r>
              <a:rPr lang="en-US" sz="2400" i="1" dirty="0"/>
              <a:t>x</a:t>
            </a:r>
            <a:r>
              <a:rPr lang="en-US" sz="2400" i="1" baseline="-25000" dirty="0"/>
              <a:t>2</a:t>
            </a:r>
            <a:r>
              <a:rPr lang="en-US" sz="2400" i="1" dirty="0"/>
              <a:t> = x</a:t>
            </a:r>
            <a:r>
              <a:rPr lang="en-US" sz="2400" i="1" baseline="-25000" dirty="0"/>
              <a:t>2</a:t>
            </a:r>
            <a:r>
              <a:rPr lang="en-US" sz="2400" i="1" baseline="30000" dirty="0"/>
              <a:t>∗</a:t>
            </a:r>
            <a:r>
              <a:rPr lang="en-US" sz="2400" dirty="0"/>
              <a:t>.</a:t>
            </a:r>
          </a:p>
          <a:p>
            <a:r>
              <a:rPr lang="en-US" sz="2400" dirty="0"/>
              <a:t>There is no work involved from B to </a:t>
            </a:r>
            <a:r>
              <a:rPr lang="en-US" sz="2400" i="1" dirty="0"/>
              <a:t>C</a:t>
            </a:r>
            <a:r>
              <a:rPr lang="en-US" sz="2400" dirty="0"/>
              <a:t>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579CA85-E279-6062-2274-C66209B2E06D}"/>
              </a:ext>
            </a:extLst>
          </p:cNvPr>
          <p:cNvGrpSpPr>
            <a:grpSpLocks/>
          </p:cNvGrpSpPr>
          <p:nvPr/>
        </p:nvGrpSpPr>
        <p:grpSpPr bwMode="auto">
          <a:xfrm>
            <a:off x="0" y="-11784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C74EE5C-786C-432C-37FB-61C5A0BB52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5C7D549-8B32-B185-AED3-3CF2A36DFD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4A9AC55-32EB-9E8D-EFF5-B9A0C82601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91A574A-A7C6-3C62-C28E-7DF332A9A7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F8CEEAF-1146-8498-4A75-3E1C978EBA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37082D3-AF6B-E767-9F01-F8A1DA3BDE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CD3DAAF-105A-743C-54A4-F676E2488E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5F54846-ED01-B5D6-DE08-570382A2BF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6A5761A-944E-0692-C2A5-50C9F3A60C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DF8F9C9-6873-3CAE-E201-B50C646174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D0D00441-4FEA-1B08-34C1-E6C7BEA709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05F9283-8111-751A-482C-2B0F1D9CB2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BDA0EBE-C026-0037-11FA-80A7420796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D7CCC84-069C-316F-9F0A-E8D9118361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83108A0-89AE-E4C3-58E8-0F5509BB61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9549546-BB8D-9366-701D-BE19AD2B9D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3">
                <a:extLst>
                  <a:ext uri="{FF2B5EF4-FFF2-40B4-BE49-F238E27FC236}">
                    <a16:creationId xmlns:a16="http://schemas.microsoft.com/office/drawing/2014/main" id="{ACF35EEF-58FF-3087-85F1-90D427C88C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4812" y="4222719"/>
                <a:ext cx="8670925" cy="20928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However,  there is heat absorbed </a:t>
                </a:r>
                <a:r>
                  <a:rPr lang="en-US" sz="2400" i="1" kern="0" dirty="0"/>
                  <a:t>Q</a:t>
                </a:r>
                <a:r>
                  <a:rPr lang="en-US" sz="2400" i="1" kern="0" baseline="-25000" dirty="0"/>
                  <a:t>B→C </a:t>
                </a:r>
                <a:r>
                  <a:rPr lang="en-US" sz="2400" i="1" kern="0" dirty="0"/>
                  <a:t>&gt; 0</a:t>
                </a:r>
                <a:r>
                  <a:rPr lang="en-US" sz="2400" kern="0" dirty="0"/>
                  <a:t> from B to C due to the difference between </a:t>
                </a:r>
                <a:r>
                  <a:rPr lang="en-US" sz="2400" i="1" dirty="0"/>
                  <a:t>x</a:t>
                </a:r>
                <a:r>
                  <a:rPr lang="en-US" sz="2400" i="1" baseline="-25000" dirty="0"/>
                  <a:t>3</a:t>
                </a:r>
                <a:r>
                  <a:rPr lang="en-US" sz="2400" i="1" kern="0" baseline="30000" dirty="0"/>
                  <a:t>∗∗</a:t>
                </a:r>
                <a:r>
                  <a:rPr lang="en-US" sz="2400" i="1" kern="0" dirty="0"/>
                  <a:t>−</a:t>
                </a:r>
                <a:r>
                  <a:rPr lang="en-US" sz="2400" i="1" dirty="0"/>
                  <a:t> x</a:t>
                </a:r>
                <a:r>
                  <a:rPr lang="en-US" sz="2400" i="1" baseline="-25000" dirty="0"/>
                  <a:t>3</a:t>
                </a:r>
                <a:r>
                  <a:rPr lang="en-US" sz="2400" i="1" kern="0" baseline="30000" dirty="0"/>
                  <a:t>∗</a:t>
                </a:r>
                <a:r>
                  <a:rPr lang="en-US" sz="2400" kern="0" dirty="0"/>
                  <a:t> &gt; 0.</a:t>
                </a:r>
              </a:p>
              <a:p>
                <a:r>
                  <a:rPr lang="en-US" sz="2400" kern="0" dirty="0"/>
                  <a:t>Finally, the process </a:t>
                </a:r>
                <a:r>
                  <a:rPr lang="en-US" sz="2400" i="1" kern="0" dirty="0"/>
                  <a:t>C→ A</a:t>
                </a:r>
                <a:r>
                  <a:rPr lang="en-US" sz="2400" kern="0" dirty="0"/>
                  <a:t> is also supposed to be adiabatic, so </a:t>
                </a:r>
                <a:r>
                  <a:rPr lang="en-US" sz="2400" i="1" kern="0" dirty="0"/>
                  <a:t>Q</a:t>
                </a:r>
                <a:r>
                  <a:rPr lang="en-US" sz="2400" i="1" kern="0" baseline="-25000" dirty="0"/>
                  <a:t>C→A</a:t>
                </a:r>
                <a:r>
                  <a:rPr lang="en-US" sz="2400" i="1" kern="0" dirty="0"/>
                  <a:t> =0</a:t>
                </a:r>
                <a:r>
                  <a:rPr lang="en-US" sz="2400" kern="0" dirty="0"/>
                  <a:t>. </a:t>
                </a:r>
              </a:p>
              <a:p>
                <a:r>
                  <a:rPr lang="en-US" sz="2400" dirty="0"/>
                  <a:t>This closes the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US" sz="2400" dirty="0"/>
                  <a:t> cycle.</a:t>
                </a:r>
                <a:endParaRPr lang="en-US" sz="2400" kern="0" dirty="0"/>
              </a:p>
            </p:txBody>
          </p:sp>
        </mc:Choice>
        <mc:Fallback xmlns="">
          <p:sp>
            <p:nvSpPr>
              <p:cNvPr id="19" name="Rectangle 3">
                <a:extLst>
                  <a:ext uri="{FF2B5EF4-FFF2-40B4-BE49-F238E27FC236}">
                    <a16:creationId xmlns:a16="http://schemas.microsoft.com/office/drawing/2014/main" id="{ACF35EEF-58FF-3087-85F1-90D427C88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4812" y="4222719"/>
                <a:ext cx="8670925" cy="2092852"/>
              </a:xfrm>
              <a:prstGeom prst="rect">
                <a:avLst/>
              </a:prstGeom>
              <a:blipFill>
                <a:blip r:embed="rId4"/>
                <a:stretch>
                  <a:fillRect l="-914" t="-2332" r="-914" b="-55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500723D7-F08A-B098-A02D-58B87B7141B6}"/>
              </a:ext>
            </a:extLst>
          </p:cNvPr>
          <p:cNvGrpSpPr/>
          <p:nvPr/>
        </p:nvGrpSpPr>
        <p:grpSpPr>
          <a:xfrm>
            <a:off x="320675" y="1296931"/>
            <a:ext cx="3716580" cy="2778174"/>
            <a:chOff x="320675" y="1296931"/>
            <a:chExt cx="3716580" cy="2778174"/>
          </a:xfrm>
        </p:grpSpPr>
        <p:pic>
          <p:nvPicPr>
            <p:cNvPr id="24" name="Content Placeholder 33">
              <a:extLst>
                <a:ext uri="{FF2B5EF4-FFF2-40B4-BE49-F238E27FC236}">
                  <a16:creationId xmlns:a16="http://schemas.microsoft.com/office/drawing/2014/main" id="{C099630F-CDBD-4D88-D091-BF7F5F3A6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320675" y="1296931"/>
              <a:ext cx="3716580" cy="2778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AB93ED-4669-F8D3-131D-696D763C0E88}"/>
                </a:ext>
              </a:extLst>
            </p:cNvPr>
            <p:cNvSpPr txBox="1"/>
            <p:nvPr/>
          </p:nvSpPr>
          <p:spPr>
            <a:xfrm>
              <a:off x="697955" y="2477534"/>
              <a:ext cx="59709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i="1" dirty="0"/>
                <a:t>x</a:t>
              </a:r>
              <a:r>
                <a:rPr lang="en-US" sz="2400" i="1" baseline="-25000" dirty="0"/>
                <a:t>3</a:t>
              </a:r>
              <a:r>
                <a:rPr lang="en-US" i="1" baseline="30000" dirty="0"/>
                <a:t>*</a:t>
              </a:r>
              <a:endParaRPr 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E2FB81-63D4-87B0-4F06-2F0E90F4E0B3}"/>
                </a:ext>
              </a:extLst>
            </p:cNvPr>
            <p:cNvSpPr txBox="1"/>
            <p:nvPr/>
          </p:nvSpPr>
          <p:spPr>
            <a:xfrm>
              <a:off x="685800" y="1574250"/>
              <a:ext cx="89629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i="1" dirty="0"/>
                <a:t>x</a:t>
              </a:r>
              <a:r>
                <a:rPr lang="en-US" sz="2400" i="1" baseline="-25000" dirty="0"/>
                <a:t>3</a:t>
              </a:r>
              <a:r>
                <a:rPr lang="en-US" sz="2400" i="1" baseline="30000" dirty="0"/>
                <a:t>**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7067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  <p:bldP spid="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60EBA7A-B6A1-544E-564E-F93C7603B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4043DBF-5228-1A5C-2B53-1E311A5092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28600"/>
            <a:ext cx="6461125" cy="872363"/>
          </a:xfrm>
        </p:spPr>
        <p:txBody>
          <a:bodyPr/>
          <a:lstStyle/>
          <a:p>
            <a:r>
              <a:rPr lang="en-US" altLang="en-US" sz="2800" dirty="0"/>
              <a:t>Cycle Executed by Connected Control Volumes in Space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4642E85-9A64-8B68-39D3-E4B33129AB7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6DF57FA-A94F-66E6-C657-F19902F68B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DC74804-4BB6-F644-D64A-64240D8ACC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139108E-717B-4E3C-2CF8-978707D2B6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09A9EE6-95D8-A8BE-A458-2FAFC2FA17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15F811A-336E-195C-1E19-DFD9FF033C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5C2214D-B544-97BB-F031-31E1987077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DDC786F4-D40F-0242-1A1B-D4CA952AA9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89A263C3-1302-2100-7871-F242992F0C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6BEA440-7147-3BA5-3FFD-4C3349C265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11CDEE7-17F2-5774-A3E8-D1C6D38718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081CE824-D16F-7BBE-BF37-099D60CC8B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854CF9C-88B3-0D2F-3B52-D4CCFE88E1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71B1E91-9C0E-FF60-262E-9FE4A8183A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0DAD054-CBBE-3812-3299-71E5AEA3E2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5926297-D991-4385-CEEE-CAACE53D35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1C5FDD6-BC99-4C65-DFAD-C40DFC2173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32B6E00-FABE-DB2D-2566-2D5B3B168FD0}"/>
              </a:ext>
            </a:extLst>
          </p:cNvPr>
          <p:cNvGrpSpPr/>
          <p:nvPr/>
        </p:nvGrpSpPr>
        <p:grpSpPr>
          <a:xfrm>
            <a:off x="3744750" y="1443335"/>
            <a:ext cx="5018250" cy="4209451"/>
            <a:chOff x="4872216" y="1443335"/>
            <a:chExt cx="5018250" cy="420945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BCB8253-BF10-0D78-865D-E94AD33153E2}"/>
                </a:ext>
              </a:extLst>
            </p:cNvPr>
            <p:cNvGrpSpPr/>
            <p:nvPr/>
          </p:nvGrpSpPr>
          <p:grpSpPr>
            <a:xfrm>
              <a:off x="4872216" y="1616535"/>
              <a:ext cx="5018250" cy="3952319"/>
              <a:chOff x="4872216" y="1616535"/>
              <a:chExt cx="5018250" cy="3952319"/>
            </a:xfrm>
          </p:grpSpPr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7CECEC39-053F-FAD0-BA1E-0F80A7F165E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440340" y="4104216"/>
                <a:ext cx="3450126" cy="86784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385A7438-D8CC-49ED-CB10-22354460CE0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421845" y="1616535"/>
                <a:ext cx="0" cy="2585049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4109DC63-6B51-B725-284C-8FD1FF78AC4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872216" y="4186671"/>
                <a:ext cx="1549629" cy="1382183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2408954-217F-184B-1817-2C98C556C0D8}"/>
                </a:ext>
              </a:extLst>
            </p:cNvPr>
            <p:cNvSpPr txBox="1"/>
            <p:nvPr/>
          </p:nvSpPr>
          <p:spPr>
            <a:xfrm>
              <a:off x="5266616" y="5191121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i="1" dirty="0"/>
                <a:t>v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051AAAD-306A-C041-1486-EC217DF7926C}"/>
                </a:ext>
              </a:extLst>
            </p:cNvPr>
            <p:cNvSpPr txBox="1"/>
            <p:nvPr/>
          </p:nvSpPr>
          <p:spPr>
            <a:xfrm>
              <a:off x="8789912" y="396240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625AF15-12E4-EC89-C8B3-11EE0D0A6B3E}"/>
                </a:ext>
              </a:extLst>
            </p:cNvPr>
            <p:cNvSpPr txBox="1"/>
            <p:nvPr/>
          </p:nvSpPr>
          <p:spPr>
            <a:xfrm>
              <a:off x="6400800" y="144333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h</a:t>
              </a:r>
            </a:p>
          </p:txBody>
        </p:sp>
      </p:grpSp>
      <p:sp>
        <p:nvSpPr>
          <p:cNvPr id="27" name="Cube 26">
            <a:extLst>
              <a:ext uri="{FF2B5EF4-FFF2-40B4-BE49-F238E27FC236}">
                <a16:creationId xmlns:a16="http://schemas.microsoft.com/office/drawing/2014/main" id="{31EF14E5-1CF6-A17C-F1F9-6A8DC5B169A2}"/>
              </a:ext>
            </a:extLst>
          </p:cNvPr>
          <p:cNvSpPr/>
          <p:nvPr/>
        </p:nvSpPr>
        <p:spPr bwMode="auto">
          <a:xfrm>
            <a:off x="4460072" y="3572412"/>
            <a:ext cx="1217843" cy="1382183"/>
          </a:xfrm>
          <a:prstGeom prst="cub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Cube 27">
            <a:extLst>
              <a:ext uri="{FF2B5EF4-FFF2-40B4-BE49-F238E27FC236}">
                <a16:creationId xmlns:a16="http://schemas.microsoft.com/office/drawing/2014/main" id="{F617CDDB-C396-6689-8B1B-463A5157CC8A}"/>
              </a:ext>
            </a:extLst>
          </p:cNvPr>
          <p:cNvSpPr/>
          <p:nvPr/>
        </p:nvSpPr>
        <p:spPr bwMode="auto">
          <a:xfrm>
            <a:off x="4419601" y="1828800"/>
            <a:ext cx="3147004" cy="3087322"/>
          </a:xfrm>
          <a:prstGeom prst="cub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0775D74-1567-47E0-0777-BE0B6134982B}"/>
              </a:ext>
            </a:extLst>
          </p:cNvPr>
          <p:cNvSpPr/>
          <p:nvPr/>
        </p:nvSpPr>
        <p:spPr bwMode="auto">
          <a:xfrm>
            <a:off x="5386456" y="3239720"/>
            <a:ext cx="1841580" cy="638553"/>
          </a:xfrm>
          <a:custGeom>
            <a:avLst/>
            <a:gdLst>
              <a:gd name="csX0" fmla="*/ 0 w 1027521"/>
              <a:gd name="csY0" fmla="*/ 942681 h 942681"/>
              <a:gd name="csX1" fmla="*/ 716437 w 1027521"/>
              <a:gd name="csY1" fmla="*/ 754145 h 942681"/>
              <a:gd name="csX2" fmla="*/ 1027521 w 1027521"/>
              <a:gd name="csY2" fmla="*/ 0 h 9426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27521" h="942681">
                <a:moveTo>
                  <a:pt x="0" y="942681"/>
                </a:moveTo>
                <a:cubicBezTo>
                  <a:pt x="272592" y="926969"/>
                  <a:pt x="545184" y="911258"/>
                  <a:pt x="716437" y="754145"/>
                </a:cubicBezTo>
                <a:cubicBezTo>
                  <a:pt x="887690" y="597032"/>
                  <a:pt x="957605" y="298516"/>
                  <a:pt x="1027521" y="0"/>
                </a:cubicBezTo>
              </a:path>
            </a:pathLst>
          </a:custGeom>
          <a:noFill/>
          <a:ln w="38100" cap="flat" cmpd="sng" algn="ctr">
            <a:solidFill>
              <a:srgbClr val="FF9900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24F330E-4516-6E66-385A-1FE404D23A74}"/>
              </a:ext>
            </a:extLst>
          </p:cNvPr>
          <p:cNvSpPr/>
          <p:nvPr/>
        </p:nvSpPr>
        <p:spPr bwMode="auto">
          <a:xfrm>
            <a:off x="6797511" y="2611225"/>
            <a:ext cx="446396" cy="628496"/>
          </a:xfrm>
          <a:custGeom>
            <a:avLst/>
            <a:gdLst>
              <a:gd name="csX0" fmla="*/ 386499 w 386499"/>
              <a:gd name="csY0" fmla="*/ 641022 h 641022"/>
              <a:gd name="csX1" fmla="*/ 0 w 386499"/>
              <a:gd name="csY1" fmla="*/ 0 h 64102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86499" h="641022">
                <a:moveTo>
                  <a:pt x="386499" y="641022"/>
                </a:moveTo>
                <a:lnTo>
                  <a:pt x="0" y="0"/>
                </a:ln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52F7ACD-2739-36F2-73A8-EA4033A9372A}"/>
              </a:ext>
            </a:extLst>
          </p:cNvPr>
          <p:cNvSpPr/>
          <p:nvPr/>
        </p:nvSpPr>
        <p:spPr bwMode="auto">
          <a:xfrm>
            <a:off x="5386455" y="2630078"/>
            <a:ext cx="1392203" cy="1248195"/>
          </a:xfrm>
          <a:custGeom>
            <a:avLst/>
            <a:gdLst>
              <a:gd name="csX0" fmla="*/ 1291472 w 1291472"/>
              <a:gd name="csY0" fmla="*/ 0 h 1112363"/>
              <a:gd name="csX1" fmla="*/ 999241 w 1291472"/>
              <a:gd name="csY1" fmla="*/ 527901 h 1112363"/>
              <a:gd name="csX2" fmla="*/ 0 w 1291472"/>
              <a:gd name="csY2" fmla="*/ 1112363 h 11123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291472" h="1112363">
                <a:moveTo>
                  <a:pt x="1291472" y="0"/>
                </a:moveTo>
                <a:cubicBezTo>
                  <a:pt x="1252979" y="171253"/>
                  <a:pt x="1214486" y="342507"/>
                  <a:pt x="999241" y="527901"/>
                </a:cubicBezTo>
                <a:cubicBezTo>
                  <a:pt x="783996" y="713295"/>
                  <a:pt x="391998" y="912829"/>
                  <a:pt x="0" y="1112363"/>
                </a:cubicBezTo>
              </a:path>
            </a:pathLst>
          </a:cu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6" name="Cube 35">
            <a:extLst>
              <a:ext uri="{FF2B5EF4-FFF2-40B4-BE49-F238E27FC236}">
                <a16:creationId xmlns:a16="http://schemas.microsoft.com/office/drawing/2014/main" id="{D0DE57AA-3685-0FFA-DE02-2A74697D4FEE}"/>
              </a:ext>
            </a:extLst>
          </p:cNvPr>
          <p:cNvSpPr/>
          <p:nvPr/>
        </p:nvSpPr>
        <p:spPr bwMode="auto">
          <a:xfrm>
            <a:off x="4716437" y="2633916"/>
            <a:ext cx="2277277" cy="2162206"/>
          </a:xfrm>
          <a:prstGeom prst="cub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B34C2FC-DC5D-8A4F-5DDC-85934EBBED0A}"/>
              </a:ext>
            </a:extLst>
          </p:cNvPr>
          <p:cNvSpPr txBox="1"/>
          <p:nvPr/>
        </p:nvSpPr>
        <p:spPr>
          <a:xfrm>
            <a:off x="4873934" y="3883967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D469E3B-6720-DC71-31F6-DDB18932F70B}"/>
              </a:ext>
            </a:extLst>
          </p:cNvPr>
          <p:cNvSpPr txBox="1"/>
          <p:nvPr/>
        </p:nvSpPr>
        <p:spPr>
          <a:xfrm>
            <a:off x="7171582" y="2967335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B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8BA207A-D3F1-972D-DF6E-7DB4E6AE6498}"/>
              </a:ext>
            </a:extLst>
          </p:cNvPr>
          <p:cNvSpPr txBox="1"/>
          <p:nvPr/>
        </p:nvSpPr>
        <p:spPr>
          <a:xfrm>
            <a:off x="6400800" y="228600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C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24342E2-B5FF-C7C2-6E85-63F65F95B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0" y="1158102"/>
            <a:ext cx="3881974" cy="351545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F1530F69-B4AB-EA67-37D4-2136E1B67FB9}"/>
                  </a:ext>
                </a:extLst>
              </p14:cNvPr>
              <p14:cNvContentPartPr/>
              <p14:nvPr/>
            </p14:nvContentPartPr>
            <p14:xfrm>
              <a:off x="1183320" y="3007440"/>
              <a:ext cx="1584360" cy="14835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F1530F69-B4AB-EA67-37D4-2136E1B67F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73960" y="2998080"/>
                <a:ext cx="1603080" cy="1502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452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3" grpId="0" animBg="1"/>
      <p:bldP spid="34" grpId="0" animBg="1"/>
      <p:bldP spid="35" grpId="0" animBg="1"/>
      <p:bldP spid="36" grpId="0" animBg="1"/>
      <p:bldP spid="37" grpId="0"/>
      <p:bldP spid="39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0807755-3786-BCF1-E61A-872C6CE1B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AC53C63-C6C8-2DB1-764B-F157103B3C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28600"/>
            <a:ext cx="6461125" cy="872363"/>
          </a:xfrm>
        </p:spPr>
        <p:txBody>
          <a:bodyPr/>
          <a:lstStyle/>
          <a:p>
            <a:r>
              <a:rPr lang="en-US" altLang="en-US" sz="2800" dirty="0"/>
              <a:t>Cycle Executed by Control Mass in Time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828D321-F1A0-747E-C535-A8AD3384EF9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AB91E7D-1E7A-9851-DBCF-177DB1CCAE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41F297A-6A76-2DB7-AC6A-EB58807730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3C41759-3E0E-CBCB-55D2-BFBCFDC5B9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10FD005-3078-92ED-855C-CB6B3E12D9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83195797-37C4-E57D-1358-236E5F214B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D576146-A456-2545-7B6B-FC7AE1CCAF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43B29D9-E62E-1D38-E700-FEA2E00BAD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FDBB498-6911-BABF-5E91-5AF357754C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61DC67F-EFCC-E993-1ABC-A801BCCB9A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BDE6FC7-B853-85BC-F9D5-6FF7AE02A5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CDEE63D-F665-6663-B0C8-6878722B13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FD7F4EE-C447-F414-1B8C-10CFCE91D5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1F8E42E-81BE-E632-6D1D-195B001B9F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35BB822-43D0-401D-AE6C-3D8336DD96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61BAA8D-6D07-A08D-727F-41ED36062E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7772DFE-B3B8-66FC-A8A2-2F5ED1312C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3742577-A45E-F9EC-135B-42C8937558F1}"/>
              </a:ext>
            </a:extLst>
          </p:cNvPr>
          <p:cNvGrpSpPr/>
          <p:nvPr/>
        </p:nvGrpSpPr>
        <p:grpSpPr>
          <a:xfrm>
            <a:off x="2863747" y="1810349"/>
            <a:ext cx="5018250" cy="4209451"/>
            <a:chOff x="4872216" y="1443335"/>
            <a:chExt cx="5018250" cy="420945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74B7965-51E8-DC52-4D8D-09059165FA46}"/>
                </a:ext>
              </a:extLst>
            </p:cNvPr>
            <p:cNvGrpSpPr/>
            <p:nvPr/>
          </p:nvGrpSpPr>
          <p:grpSpPr>
            <a:xfrm>
              <a:off x="4872216" y="1616535"/>
              <a:ext cx="5018250" cy="3952319"/>
              <a:chOff x="4872216" y="1616535"/>
              <a:chExt cx="5018250" cy="3952319"/>
            </a:xfrm>
          </p:grpSpPr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079F810B-E51D-6C50-012E-E0FEF8AC258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440340" y="4104216"/>
                <a:ext cx="3450126" cy="86784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05EA2CF5-E55D-D586-91F7-4FB44E395F3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6421845" y="1616535"/>
                <a:ext cx="0" cy="2585049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63647A1B-382D-75D2-C82C-AF65D32CD68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872216" y="4186671"/>
                <a:ext cx="1549629" cy="1382183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AA09469-5F46-AD23-C9D2-EB74EEA6F77A}"/>
                </a:ext>
              </a:extLst>
            </p:cNvPr>
            <p:cNvSpPr txBox="1"/>
            <p:nvPr/>
          </p:nvSpPr>
          <p:spPr>
            <a:xfrm>
              <a:off x="5266616" y="5191121"/>
              <a:ext cx="3209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i="1" dirty="0"/>
                <a:t>v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40D5441-43D5-58F8-3D89-D2D28D330F57}"/>
                </a:ext>
              </a:extLst>
            </p:cNvPr>
            <p:cNvSpPr txBox="1"/>
            <p:nvPr/>
          </p:nvSpPr>
          <p:spPr>
            <a:xfrm>
              <a:off x="8789912" y="396240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A9341ED-625C-9127-9AF0-300A3AA5817E}"/>
                </a:ext>
              </a:extLst>
            </p:cNvPr>
            <p:cNvSpPr txBox="1"/>
            <p:nvPr/>
          </p:nvSpPr>
          <p:spPr>
            <a:xfrm>
              <a:off x="6400800" y="1443335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u</a:t>
              </a:r>
            </a:p>
          </p:txBody>
        </p:sp>
      </p:grpSp>
      <p:sp>
        <p:nvSpPr>
          <p:cNvPr id="27" name="Cube 26">
            <a:extLst>
              <a:ext uri="{FF2B5EF4-FFF2-40B4-BE49-F238E27FC236}">
                <a16:creationId xmlns:a16="http://schemas.microsoft.com/office/drawing/2014/main" id="{E2894919-4802-B23B-0851-22691616C7AD}"/>
              </a:ext>
            </a:extLst>
          </p:cNvPr>
          <p:cNvSpPr/>
          <p:nvPr/>
        </p:nvSpPr>
        <p:spPr bwMode="auto">
          <a:xfrm>
            <a:off x="3807669" y="4239761"/>
            <a:ext cx="1217843" cy="1382183"/>
          </a:xfrm>
          <a:prstGeom prst="cub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Cube 27">
            <a:extLst>
              <a:ext uri="{FF2B5EF4-FFF2-40B4-BE49-F238E27FC236}">
                <a16:creationId xmlns:a16="http://schemas.microsoft.com/office/drawing/2014/main" id="{53248126-3BEA-7F36-C7F6-3CDE345F3575}"/>
              </a:ext>
            </a:extLst>
          </p:cNvPr>
          <p:cNvSpPr/>
          <p:nvPr/>
        </p:nvSpPr>
        <p:spPr bwMode="auto">
          <a:xfrm>
            <a:off x="3767197" y="2192152"/>
            <a:ext cx="3952187" cy="3391319"/>
          </a:xfrm>
          <a:prstGeom prst="cub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CCB6083-6C5B-F42D-0828-11A7E9BDDB9C}"/>
              </a:ext>
            </a:extLst>
          </p:cNvPr>
          <p:cNvSpPr/>
          <p:nvPr/>
        </p:nvSpPr>
        <p:spPr bwMode="auto">
          <a:xfrm>
            <a:off x="4734053" y="3692769"/>
            <a:ext cx="2123948" cy="852853"/>
          </a:xfrm>
          <a:custGeom>
            <a:avLst/>
            <a:gdLst>
              <a:gd name="csX0" fmla="*/ 0 w 1027521"/>
              <a:gd name="csY0" fmla="*/ 942681 h 942681"/>
              <a:gd name="csX1" fmla="*/ 716437 w 1027521"/>
              <a:gd name="csY1" fmla="*/ 754145 h 942681"/>
              <a:gd name="csX2" fmla="*/ 1027521 w 1027521"/>
              <a:gd name="csY2" fmla="*/ 0 h 9426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27521" h="942681">
                <a:moveTo>
                  <a:pt x="0" y="942681"/>
                </a:moveTo>
                <a:cubicBezTo>
                  <a:pt x="272592" y="926969"/>
                  <a:pt x="545184" y="911258"/>
                  <a:pt x="716437" y="754145"/>
                </a:cubicBezTo>
                <a:cubicBezTo>
                  <a:pt x="887690" y="597032"/>
                  <a:pt x="957605" y="298516"/>
                  <a:pt x="1027521" y="0"/>
                </a:cubicBezTo>
              </a:path>
            </a:pathLst>
          </a:custGeom>
          <a:noFill/>
          <a:ln w="38100" cap="flat" cmpd="sng" algn="ctr">
            <a:solidFill>
              <a:srgbClr val="FF9900"/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CB6FE82-1BD3-B222-5B79-F7B254F2B5ED}"/>
              </a:ext>
            </a:extLst>
          </p:cNvPr>
          <p:cNvSpPr/>
          <p:nvPr/>
        </p:nvSpPr>
        <p:spPr bwMode="auto">
          <a:xfrm flipH="1">
            <a:off x="6858000" y="2606512"/>
            <a:ext cx="899320" cy="1103842"/>
          </a:xfrm>
          <a:custGeom>
            <a:avLst/>
            <a:gdLst>
              <a:gd name="csX0" fmla="*/ 386499 w 386499"/>
              <a:gd name="csY0" fmla="*/ 641022 h 641022"/>
              <a:gd name="csX1" fmla="*/ 0 w 386499"/>
              <a:gd name="csY1" fmla="*/ 0 h 64102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386499" h="641022">
                <a:moveTo>
                  <a:pt x="386499" y="641022"/>
                </a:moveTo>
                <a:lnTo>
                  <a:pt x="0" y="0"/>
                </a:ln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6" name="Cube 35">
            <a:extLst>
              <a:ext uri="{FF2B5EF4-FFF2-40B4-BE49-F238E27FC236}">
                <a16:creationId xmlns:a16="http://schemas.microsoft.com/office/drawing/2014/main" id="{13354C6B-4D6C-C782-1A60-167F2CD8ACCB}"/>
              </a:ext>
            </a:extLst>
          </p:cNvPr>
          <p:cNvSpPr/>
          <p:nvPr/>
        </p:nvSpPr>
        <p:spPr bwMode="auto">
          <a:xfrm>
            <a:off x="4064034" y="3301265"/>
            <a:ext cx="2277277" cy="2162206"/>
          </a:xfrm>
          <a:prstGeom prst="cub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3E940A-AE75-7AD5-492E-937B00A6F976}"/>
              </a:ext>
            </a:extLst>
          </p:cNvPr>
          <p:cNvSpPr txBox="1"/>
          <p:nvPr/>
        </p:nvSpPr>
        <p:spPr>
          <a:xfrm>
            <a:off x="4221531" y="455131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26E0B69-B355-162D-7510-8398140849EF}"/>
              </a:ext>
            </a:extLst>
          </p:cNvPr>
          <p:cNvSpPr txBox="1"/>
          <p:nvPr/>
        </p:nvSpPr>
        <p:spPr>
          <a:xfrm>
            <a:off x="7148681" y="3214940"/>
            <a:ext cx="405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B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AF440FB-7838-AF78-55D2-D5A57426AFD7}"/>
              </a:ext>
            </a:extLst>
          </p:cNvPr>
          <p:cNvSpPr txBox="1"/>
          <p:nvPr/>
        </p:nvSpPr>
        <p:spPr>
          <a:xfrm>
            <a:off x="7534950" y="2278299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/>
              <a:t>C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D8D70F9-7A8A-5095-6809-DC2E32904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90" y="1951685"/>
            <a:ext cx="2482017" cy="2489149"/>
          </a:xfrm>
          <a:prstGeom prst="rect">
            <a:avLst/>
          </a:prstGeom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06317C7-C3DD-DC41-4B3F-F4C31EBD9DF2}"/>
              </a:ext>
            </a:extLst>
          </p:cNvPr>
          <p:cNvSpPr/>
          <p:nvPr/>
        </p:nvSpPr>
        <p:spPr bwMode="auto">
          <a:xfrm>
            <a:off x="4769963" y="2677212"/>
            <a:ext cx="2931736" cy="1847654"/>
          </a:xfrm>
          <a:custGeom>
            <a:avLst/>
            <a:gdLst>
              <a:gd name="csX0" fmla="*/ 0 w 2931736"/>
              <a:gd name="csY0" fmla="*/ 1847654 h 1847654"/>
              <a:gd name="csX1" fmla="*/ 744717 w 2931736"/>
              <a:gd name="csY1" fmla="*/ 1593130 h 1847654"/>
              <a:gd name="csX2" fmla="*/ 1432874 w 2931736"/>
              <a:gd name="csY2" fmla="*/ 1150070 h 1847654"/>
              <a:gd name="csX3" fmla="*/ 2394408 w 2931736"/>
              <a:gd name="csY3" fmla="*/ 367646 h 1847654"/>
              <a:gd name="csX4" fmla="*/ 2931736 w 2931736"/>
              <a:gd name="csY4" fmla="*/ 0 h 18476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931736" h="1847654">
                <a:moveTo>
                  <a:pt x="0" y="1847654"/>
                </a:moveTo>
                <a:cubicBezTo>
                  <a:pt x="252952" y="1778524"/>
                  <a:pt x="505905" y="1709394"/>
                  <a:pt x="744717" y="1593130"/>
                </a:cubicBezTo>
                <a:cubicBezTo>
                  <a:pt x="983529" y="1476866"/>
                  <a:pt x="1157926" y="1354317"/>
                  <a:pt x="1432874" y="1150070"/>
                </a:cubicBezTo>
                <a:cubicBezTo>
                  <a:pt x="1707822" y="945823"/>
                  <a:pt x="2144598" y="559324"/>
                  <a:pt x="2394408" y="367646"/>
                </a:cubicBezTo>
                <a:cubicBezTo>
                  <a:pt x="2644218" y="175968"/>
                  <a:pt x="2787977" y="87984"/>
                  <a:pt x="2931736" y="0"/>
                </a:cubicBezTo>
              </a:path>
            </a:pathLst>
          </a:custGeom>
          <a:noFill/>
          <a:ln w="47625" cap="flat" cmpd="sng" algn="ctr">
            <a:solidFill>
              <a:srgbClr val="00B050"/>
            </a:solidFill>
            <a:prstDash val="solid"/>
            <a:round/>
            <a:headEnd type="stealth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901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3" grpId="0" animBg="1"/>
      <p:bldP spid="34" grpId="0" animBg="1"/>
      <p:bldP spid="36" grpId="0" animBg="1"/>
      <p:bldP spid="37" grpId="0"/>
      <p:bldP spid="39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FD24579-A4F7-8B3C-B8D8-15B566DEB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E752747-992F-E9AA-551D-9B068C11C9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146925" cy="872363"/>
          </a:xfrm>
        </p:spPr>
        <p:txBody>
          <a:bodyPr/>
          <a:lstStyle/>
          <a:p>
            <a:r>
              <a:rPr lang="en-US" sz="2800" dirty="0"/>
              <a:t>Reversible cycle constructed by intermediate processes in thermodynamic space. </a:t>
            </a:r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9987" name="Rectangle 3">
                <a:extLst>
                  <a:ext uri="{FF2B5EF4-FFF2-40B4-BE49-F238E27FC236}">
                    <a16:creationId xmlns:a16="http://schemas.microsoft.com/office/drawing/2014/main" id="{257C3099-4A8F-E35D-FDA1-DEA4A54B42AB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997179" y="1246630"/>
                <a:ext cx="4918221" cy="2853670"/>
              </a:xfrm>
            </p:spPr>
            <p:txBody>
              <a:bodyPr/>
              <a:lstStyle/>
              <a:p>
                <a:r>
                  <a:rPr lang="en-US" sz="2400" dirty="0"/>
                  <a:t>It is important to realize that since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reversible, this whole idealized construction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US" sz="2400" dirty="0"/>
                  <a:t> could be reversed by inverting the cycle.</a:t>
                </a:r>
              </a:p>
              <a:p>
                <a:r>
                  <a:rPr lang="en-US" sz="2400" dirty="0"/>
                  <a:t> Taking </a:t>
                </a:r>
                <a:r>
                  <a:rPr lang="en-US" sz="2400" i="1" dirty="0"/>
                  <a:t>C → B</a:t>
                </a:r>
                <a:r>
                  <a:rPr lang="en-US" sz="2400" dirty="0"/>
                  <a:t> in reverse such that, in this sense, there would be heat given up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 C</a:t>
                </a:r>
                <a:r>
                  <a:rPr lang="en-US" sz="2400" i="1" dirty="0"/>
                  <a:t> </a:t>
                </a:r>
                <a:r>
                  <a:rPr lang="en-US" sz="2400" i="1" baseline="-25000" dirty="0"/>
                  <a:t>→B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69987" name="Rectangle 3">
                <a:extLst>
                  <a:ext uri="{FF2B5EF4-FFF2-40B4-BE49-F238E27FC236}">
                    <a16:creationId xmlns:a16="http://schemas.microsoft.com/office/drawing/2014/main" id="{257C3099-4A8F-E35D-FDA1-DEA4A54B42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997179" y="1246630"/>
                <a:ext cx="4918221" cy="2853670"/>
              </a:xfrm>
              <a:blipFill>
                <a:blip r:embed="rId3"/>
                <a:stretch>
                  <a:fillRect l="-1735" t="-1493" r="-2974" b="-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F8D8405-B9BC-68D4-4B25-E3940B9845CE}"/>
              </a:ext>
            </a:extLst>
          </p:cNvPr>
          <p:cNvGrpSpPr>
            <a:grpSpLocks/>
          </p:cNvGrpSpPr>
          <p:nvPr/>
        </p:nvGrpSpPr>
        <p:grpSpPr bwMode="auto">
          <a:xfrm>
            <a:off x="0" y="-11784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4CE9A1A-D178-F7CF-9889-517E3DB6B8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E4C20626-46CC-BEF3-5925-52E2FD0C38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87B4CA5-C2D4-8754-27EC-A304B82586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092AB97-3A59-EA4E-9654-75A4206B78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484E553-8E1E-BF8A-F96D-0B09D7A811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7D5BCAC-87BA-5A9D-FF54-474BF9C43A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D27D1CE-FB2F-9CC3-802F-70005EF5D9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4606BF49-D799-079F-82BC-7A06CE57F0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088575C-5837-96C0-4108-7B49B1B0F3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CD28F15-87A2-8757-FCAF-63E0495A30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0B2F3DF-716D-CD54-C98C-7ACDBD063C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BFD97CC-7E92-DE25-BCA2-AC9C56AFF6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53EE39CB-BEF1-E070-A317-4F51322088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A895F707-366F-68D7-849A-865D6CDE46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AEA6723-2995-AC9B-89B5-8F0721857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5B4BFF7-2B84-252F-8B5C-E2C00B89B4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6AE13FE-D583-204D-B993-7FAD705ED4CA}"/>
              </a:ext>
            </a:extLst>
          </p:cNvPr>
          <p:cNvGrpSpPr/>
          <p:nvPr/>
        </p:nvGrpSpPr>
        <p:grpSpPr>
          <a:xfrm>
            <a:off x="320675" y="1296931"/>
            <a:ext cx="3716580" cy="2778174"/>
            <a:chOff x="320675" y="1296931"/>
            <a:chExt cx="3716580" cy="2778174"/>
          </a:xfrm>
        </p:grpSpPr>
        <p:pic>
          <p:nvPicPr>
            <p:cNvPr id="21" name="Content Placeholder 33">
              <a:extLst>
                <a:ext uri="{FF2B5EF4-FFF2-40B4-BE49-F238E27FC236}">
                  <a16:creationId xmlns:a16="http://schemas.microsoft.com/office/drawing/2014/main" id="{26D89D56-54FF-D96A-9B50-50878D624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320675" y="1296931"/>
              <a:ext cx="3716580" cy="2778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79FEAD4-05AC-29A4-F14F-96E2EC9E2A76}"/>
                </a:ext>
              </a:extLst>
            </p:cNvPr>
            <p:cNvSpPr txBox="1"/>
            <p:nvPr/>
          </p:nvSpPr>
          <p:spPr>
            <a:xfrm>
              <a:off x="697955" y="2477534"/>
              <a:ext cx="59709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i="1" dirty="0"/>
                <a:t>x</a:t>
              </a:r>
              <a:r>
                <a:rPr lang="en-US" sz="2400" i="1" baseline="-25000" dirty="0"/>
                <a:t>3</a:t>
              </a:r>
              <a:r>
                <a:rPr lang="en-US" i="1" baseline="30000" dirty="0"/>
                <a:t>*</a:t>
              </a:r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6347B79-4CE3-FC9E-7219-83962BB0BF28}"/>
                </a:ext>
              </a:extLst>
            </p:cNvPr>
            <p:cNvSpPr txBox="1"/>
            <p:nvPr/>
          </p:nvSpPr>
          <p:spPr>
            <a:xfrm>
              <a:off x="685800" y="1574250"/>
              <a:ext cx="89629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i="1" dirty="0"/>
                <a:t>x</a:t>
              </a:r>
              <a:r>
                <a:rPr lang="en-US" sz="2400" i="1" baseline="-25000" dirty="0"/>
                <a:t>3</a:t>
              </a:r>
              <a:r>
                <a:rPr lang="en-US" sz="2400" i="1" baseline="30000" dirty="0"/>
                <a:t>**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7CE352-866F-9B6F-2F84-78D25B0A9666}"/>
                  </a:ext>
                </a:extLst>
              </p:cNvPr>
              <p:cNvSpPr txBox="1"/>
              <p:nvPr/>
            </p:nvSpPr>
            <p:spPr>
              <a:xfrm>
                <a:off x="391809" y="4419600"/>
                <a:ext cx="8511455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A more careful look at the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US" dirty="0"/>
                  <a:t> cycle reveals that if it is possible, then (</a:t>
                </a:r>
                <a:r>
                  <a:rPr lang="en-US" i="1" dirty="0"/>
                  <a:t>AC</a:t>
                </a:r>
                <a:r>
                  <a:rPr lang="en-US" dirty="0"/>
                  <a:t>) is false.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One can approximate </a:t>
                </a:r>
                <a:r>
                  <a:rPr lang="en-US" i="1" dirty="0"/>
                  <a:t>B</a:t>
                </a:r>
                <a:r>
                  <a:rPr lang="en-US" dirty="0"/>
                  <a:t> to </a:t>
                </a:r>
                <a:r>
                  <a:rPr lang="en-US" i="1" dirty="0"/>
                  <a:t>C</a:t>
                </a:r>
                <a:r>
                  <a:rPr lang="en-US" dirty="0"/>
                  <a:t> arbitrarily.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Moreover, since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US" dirty="0"/>
                  <a:t> is reversible, both the adiabatic processes </a:t>
                </a:r>
                <a:r>
                  <a:rPr lang="en-US" i="1" dirty="0"/>
                  <a:t>A →B</a:t>
                </a:r>
                <a:r>
                  <a:rPr lang="en-US" dirty="0"/>
                  <a:t> and the adiabatic process </a:t>
                </a:r>
                <a:r>
                  <a:rPr lang="en-US" i="1" dirty="0"/>
                  <a:t>C → A</a:t>
                </a:r>
                <a:r>
                  <a:rPr lang="en-US" dirty="0"/>
                  <a:t> can be realized.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C7CE352-866F-9B6F-2F84-78D25B0A9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809" y="4419600"/>
                <a:ext cx="8511455" cy="1938992"/>
              </a:xfrm>
              <a:prstGeom prst="rect">
                <a:avLst/>
              </a:prstGeom>
              <a:blipFill>
                <a:blip r:embed="rId6"/>
                <a:stretch>
                  <a:fillRect l="-931" t="-2516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913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  <p:bldP spid="2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056F1B2-7D1B-7BBF-E1BA-3F99F5A9A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E0F8363-69FB-135D-438E-9E73350EAA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146925" cy="872363"/>
          </a:xfrm>
        </p:spPr>
        <p:txBody>
          <a:bodyPr/>
          <a:lstStyle/>
          <a:p>
            <a:r>
              <a:rPr lang="en-US" sz="2800" dirty="0"/>
              <a:t>Reversible cycle constructed by intermediate processes in thermodynamic space. </a:t>
            </a:r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9987" name="Rectangle 3">
                <a:extLst>
                  <a:ext uri="{FF2B5EF4-FFF2-40B4-BE49-F238E27FC236}">
                    <a16:creationId xmlns:a16="http://schemas.microsoft.com/office/drawing/2014/main" id="{5CA88602-8F6C-1401-2221-A2DBD954ADFB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505200" y="1151199"/>
                <a:ext cx="5410200" cy="2853670"/>
              </a:xfrm>
            </p:spPr>
            <p:txBody>
              <a:bodyPr/>
              <a:lstStyle/>
              <a:p>
                <a:r>
                  <a:rPr lang="en-US" sz="2400" dirty="0"/>
                  <a:t>But if </a:t>
                </a:r>
                <a:r>
                  <a:rPr lang="en-US" sz="2400" i="1" dirty="0"/>
                  <a:t>C</a:t>
                </a:r>
                <a:r>
                  <a:rPr lang="en-US" sz="2400" dirty="0"/>
                  <a:t> is approximated arbitrarily from </a:t>
                </a:r>
                <a:r>
                  <a:rPr lang="en-US" sz="2400" i="1" dirty="0"/>
                  <a:t>B</a:t>
                </a:r>
                <a:r>
                  <a:rPr lang="en-US" sz="2400" dirty="0"/>
                  <a:t>, and from </a:t>
                </a:r>
                <a:r>
                  <a:rPr lang="en-US" sz="2400" i="1" dirty="0"/>
                  <a:t>A</a:t>
                </a:r>
                <a:r>
                  <a:rPr lang="en-US" sz="2400" dirty="0"/>
                  <a:t> both </a:t>
                </a:r>
                <a:r>
                  <a:rPr lang="en-US" sz="2400" i="1" dirty="0"/>
                  <a:t>B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C</a:t>
                </a:r>
                <a:r>
                  <a:rPr lang="en-US" sz="2400" dirty="0"/>
                  <a:t> can be reached by reversible adiabatic processes.</a:t>
                </a:r>
              </a:p>
              <a:p>
                <a:r>
                  <a:rPr lang="en-US" sz="2400" dirty="0"/>
                  <a:t> Then from </a:t>
                </a:r>
                <a:r>
                  <a:rPr lang="en-US" sz="2400" i="1" dirty="0"/>
                  <a:t>A</a:t>
                </a:r>
                <a:r>
                  <a:rPr lang="en-US" sz="2400" dirty="0"/>
                  <a:t> all states on the same line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/>
                  <a:t> of </a:t>
                </a:r>
                <a:r>
                  <a:rPr lang="en-US" sz="2400" i="1" dirty="0"/>
                  <a:t>B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C</a:t>
                </a:r>
                <a:r>
                  <a:rPr lang="en-US" sz="2400" dirty="0"/>
                  <a:t> can be reached by reversible adiabatic processes. </a:t>
                </a:r>
              </a:p>
            </p:txBody>
          </p:sp>
        </mc:Choice>
        <mc:Fallback xmlns="">
          <p:sp>
            <p:nvSpPr>
              <p:cNvPr id="169987" name="Rectangle 3">
                <a:extLst>
                  <a:ext uri="{FF2B5EF4-FFF2-40B4-BE49-F238E27FC236}">
                    <a16:creationId xmlns:a16="http://schemas.microsoft.com/office/drawing/2014/main" id="{5CA88602-8F6C-1401-2221-A2DBD954AD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505200" y="1151199"/>
                <a:ext cx="5410200" cy="2853670"/>
              </a:xfrm>
              <a:blipFill>
                <a:blip r:embed="rId3"/>
                <a:stretch>
                  <a:fillRect l="-1464" t="-1709" r="-1914" b="-4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15D45DE-6F31-13DD-0260-313F55D76081}"/>
              </a:ext>
            </a:extLst>
          </p:cNvPr>
          <p:cNvGrpSpPr>
            <a:grpSpLocks/>
          </p:cNvGrpSpPr>
          <p:nvPr/>
        </p:nvGrpSpPr>
        <p:grpSpPr bwMode="auto">
          <a:xfrm>
            <a:off x="0" y="-11784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DE88098-AD0D-9B60-E9B9-44E589DF6D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953D0DDE-1C35-48AE-22D3-4A673E229F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40A6E90-B464-7E18-ED17-3B34D5EC73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29728F2-45F3-BB05-5F2A-AB781E583A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C4E92656-8B12-C652-41B1-2321252157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E3FBF10-9477-6FAD-0282-F388D3D3A0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553B765-9ACE-15D5-8AD3-5C4D0FC84F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C0745D2-611C-82DE-FC5C-0479E30CFB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E4A58A3-7F67-FA15-CD9A-9EBE3628F8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E5ED1B0-6FFE-5097-C19C-29BA13CD3D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28A9806-864B-84E3-065E-BF83851D2F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012564C-51C2-12D9-362D-FA936B265F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148A30A-AFB9-B021-F649-92A38B3658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4B3FB18-4CCC-756D-D797-977FBF8469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23ACA87-2242-6AAA-3CA9-3A341B9A8B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7325E8-6E23-1EB7-96A3-3AA8D48696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A511067-5B55-4F4B-9AB5-A67E7541FCC9}"/>
              </a:ext>
            </a:extLst>
          </p:cNvPr>
          <p:cNvGrpSpPr/>
          <p:nvPr/>
        </p:nvGrpSpPr>
        <p:grpSpPr>
          <a:xfrm>
            <a:off x="320675" y="1296931"/>
            <a:ext cx="3716580" cy="2778174"/>
            <a:chOff x="320675" y="1296931"/>
            <a:chExt cx="3716580" cy="2778174"/>
          </a:xfrm>
        </p:grpSpPr>
        <p:pic>
          <p:nvPicPr>
            <p:cNvPr id="21" name="Content Placeholder 33">
              <a:extLst>
                <a:ext uri="{FF2B5EF4-FFF2-40B4-BE49-F238E27FC236}">
                  <a16:creationId xmlns:a16="http://schemas.microsoft.com/office/drawing/2014/main" id="{8ECA972F-97D1-27EF-0417-A68F25E95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320675" y="1296931"/>
              <a:ext cx="3716580" cy="2778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3EEAD19-8857-277F-2592-700FA0B3B266}"/>
                </a:ext>
              </a:extLst>
            </p:cNvPr>
            <p:cNvSpPr txBox="1"/>
            <p:nvPr/>
          </p:nvSpPr>
          <p:spPr>
            <a:xfrm>
              <a:off x="697955" y="2477534"/>
              <a:ext cx="59709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i="1" dirty="0"/>
                <a:t>x</a:t>
              </a:r>
              <a:r>
                <a:rPr lang="en-US" sz="2400" i="1" baseline="-25000" dirty="0"/>
                <a:t>3</a:t>
              </a:r>
              <a:r>
                <a:rPr lang="en-US" i="1" baseline="30000" dirty="0"/>
                <a:t>*</a:t>
              </a:r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FAF0C04-A213-6A9E-3F6D-9535B6E29527}"/>
                </a:ext>
              </a:extLst>
            </p:cNvPr>
            <p:cNvSpPr txBox="1"/>
            <p:nvPr/>
          </p:nvSpPr>
          <p:spPr>
            <a:xfrm>
              <a:off x="685800" y="1574250"/>
              <a:ext cx="89629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i="1" dirty="0"/>
                <a:t>x</a:t>
              </a:r>
              <a:r>
                <a:rPr lang="en-US" sz="2400" i="1" baseline="-25000" dirty="0"/>
                <a:t>3</a:t>
              </a:r>
              <a:r>
                <a:rPr lang="en-US" sz="2400" i="1" baseline="30000" dirty="0"/>
                <a:t>**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B876F98-5F13-9D9A-178A-4B2F809BC7FA}"/>
                  </a:ext>
                </a:extLst>
              </p:cNvPr>
              <p:cNvSpPr txBox="1"/>
              <p:nvPr/>
            </p:nvSpPr>
            <p:spPr>
              <a:xfrm>
                <a:off x="362228" y="4435490"/>
                <a:ext cx="8511455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Also approximating the line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 arbitrarily close to </a:t>
                </a:r>
                <a:r>
                  <a:rPr lang="en-US" i="1" dirty="0"/>
                  <a:t>A</a:t>
                </a:r>
                <a:r>
                  <a:rPr lang="en-US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 It is now available that </a:t>
                </a:r>
                <a:r>
                  <a:rPr lang="en-US" i="1" dirty="0">
                    <a:solidFill>
                      <a:srgbClr val="FF0000"/>
                    </a:solidFill>
                  </a:rPr>
                  <a:t>arbitrarily close to A there are states that can be reached from A by reversible adiabatic processes, thus falsifying (AC) for reversible processes.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B876F98-5F13-9D9A-178A-4B2F809BC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228" y="4435490"/>
                <a:ext cx="8511455" cy="1569660"/>
              </a:xfrm>
              <a:prstGeom prst="rect">
                <a:avLst/>
              </a:prstGeom>
              <a:blipFill>
                <a:blip r:embed="rId6"/>
                <a:stretch>
                  <a:fillRect l="-931" t="-3113" r="-1646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64DBC787-E0A4-11D1-6021-0A3938D64B9E}"/>
                  </a:ext>
                </a:extLst>
              </p14:cNvPr>
              <p14:cNvContentPartPr/>
              <p14:nvPr/>
            </p14:nvContentPartPr>
            <p14:xfrm>
              <a:off x="1662840" y="2072520"/>
              <a:ext cx="1452960" cy="7412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64DBC787-E0A4-11D1-6021-0A3938D64B9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53480" y="2063160"/>
                <a:ext cx="1471680" cy="759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82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  <p:bldP spid="2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A6D5240-2999-6511-7751-6CDE79555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1743B16-178C-D05F-F161-6588FE9DF5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146925" cy="872363"/>
          </a:xfrm>
        </p:spPr>
        <p:txBody>
          <a:bodyPr/>
          <a:lstStyle/>
          <a:p>
            <a:r>
              <a:rPr lang="en-US" sz="2800" dirty="0"/>
              <a:t>Reversible cycle constructed by intermediate processes in thermodynamic space. </a:t>
            </a:r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9987" name="Rectangle 3">
                <a:extLst>
                  <a:ext uri="{FF2B5EF4-FFF2-40B4-BE49-F238E27FC236}">
                    <a16:creationId xmlns:a16="http://schemas.microsoft.com/office/drawing/2014/main" id="{9C8FC5BA-2272-6E60-54C8-1F67A013AD36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997179" y="1246630"/>
                <a:ext cx="4918221" cy="2853670"/>
              </a:xfrm>
            </p:spPr>
            <p:txBody>
              <a:bodyPr/>
              <a:lstStyle/>
              <a:p>
                <a:r>
                  <a:rPr lang="en-US" sz="2400" dirty="0"/>
                  <a:t>But since </a:t>
                </a:r>
                <a:r>
                  <a:rPr lang="en-US" sz="2400" dirty="0" err="1"/>
                  <a:t>sofar</a:t>
                </a:r>
                <a:r>
                  <a:rPr lang="en-US" sz="2400" dirty="0"/>
                  <a:t> there was no real– physical– justifications for the validity of (</a:t>
                </a:r>
                <a:r>
                  <a:rPr lang="en-US" sz="2400" i="1" dirty="0"/>
                  <a:t>AC</a:t>
                </a:r>
                <a:r>
                  <a:rPr lang="en-US" sz="2400" dirty="0"/>
                  <a:t>), let us suppose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US" sz="2400" dirty="0"/>
                  <a:t> is indeed possible and then (AC) is indeed false. </a:t>
                </a:r>
              </a:p>
              <a:p>
                <a:r>
                  <a:rPr lang="en-US" sz="2400" dirty="0"/>
                  <a:t>Let us now apply the first law of thermodynamics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169987" name="Rectangle 3">
                <a:extLst>
                  <a:ext uri="{FF2B5EF4-FFF2-40B4-BE49-F238E27FC236}">
                    <a16:creationId xmlns:a16="http://schemas.microsoft.com/office/drawing/2014/main" id="{9C8FC5BA-2272-6E60-54C8-1F67A013AD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997179" y="1246630"/>
                <a:ext cx="4918221" cy="2853670"/>
              </a:xfrm>
              <a:blipFill>
                <a:blip r:embed="rId3"/>
                <a:stretch>
                  <a:fillRect l="-1735" t="-1493" r="-1859" b="-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67B5B35-A3F0-CBB6-8F00-3F5BBED8EA6F}"/>
              </a:ext>
            </a:extLst>
          </p:cNvPr>
          <p:cNvGrpSpPr>
            <a:grpSpLocks/>
          </p:cNvGrpSpPr>
          <p:nvPr/>
        </p:nvGrpSpPr>
        <p:grpSpPr bwMode="auto">
          <a:xfrm>
            <a:off x="0" y="-11784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0218A3A-CFCC-5CBF-2C9A-ACC1D38BDE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8C04362-EC61-13FE-CCBC-A6862F7D89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C154857-F221-D615-689E-2EB4DDA8C5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B0928B1-3E16-6ECE-B140-0E1F88DB6E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4A0512F9-9BE3-E542-313F-15F7F5DCEA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D39525D5-701A-9870-77AF-35EC25A882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5C8D4F1-0232-B8B0-173D-869CBE5EF2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C4691D7-5F0E-EB3F-F0D8-A3A204BBC2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8B74869-E9EE-C0B8-7E13-CC5C1F1DB2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961E5312-A565-A41C-1BF8-ACE6F2A4BB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7310728-85E5-2C8C-B5FF-BB00E94E20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C9751CF-E07E-AD02-916B-B75476CF64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2661359-0D7D-1D7F-C199-4199FAF520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9CD39D7-89E4-3AF8-36C3-C10E6DC4EF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EB193C1-A47E-6C01-30CA-480EDEC68B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7C9A84F-EEF7-B7CE-25A1-F29CC574A8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15138D3-C6DF-C3A8-21DC-33EF0413EEA9}"/>
              </a:ext>
            </a:extLst>
          </p:cNvPr>
          <p:cNvGrpSpPr/>
          <p:nvPr/>
        </p:nvGrpSpPr>
        <p:grpSpPr>
          <a:xfrm>
            <a:off x="320675" y="1296931"/>
            <a:ext cx="3716580" cy="2778174"/>
            <a:chOff x="320675" y="1296931"/>
            <a:chExt cx="3716580" cy="2778174"/>
          </a:xfrm>
        </p:grpSpPr>
        <p:pic>
          <p:nvPicPr>
            <p:cNvPr id="21" name="Content Placeholder 33">
              <a:extLst>
                <a:ext uri="{FF2B5EF4-FFF2-40B4-BE49-F238E27FC236}">
                  <a16:creationId xmlns:a16="http://schemas.microsoft.com/office/drawing/2014/main" id="{A9C8FDBB-BC94-C7D3-B2BF-75BE408F0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320675" y="1296931"/>
              <a:ext cx="3716580" cy="2778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208FEAB-E8B5-FF15-418B-50B3F68C5204}"/>
                </a:ext>
              </a:extLst>
            </p:cNvPr>
            <p:cNvSpPr txBox="1"/>
            <p:nvPr/>
          </p:nvSpPr>
          <p:spPr>
            <a:xfrm>
              <a:off x="697955" y="2477534"/>
              <a:ext cx="59709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i="1" dirty="0"/>
                <a:t>x</a:t>
              </a:r>
              <a:r>
                <a:rPr lang="en-US" sz="2400" i="1" baseline="-25000" dirty="0"/>
                <a:t>3</a:t>
              </a:r>
              <a:r>
                <a:rPr lang="en-US" i="1" baseline="30000" dirty="0"/>
                <a:t>*</a:t>
              </a:r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45D4A56-220E-4FE7-5E81-D71EB29169DE}"/>
                </a:ext>
              </a:extLst>
            </p:cNvPr>
            <p:cNvSpPr txBox="1"/>
            <p:nvPr/>
          </p:nvSpPr>
          <p:spPr>
            <a:xfrm>
              <a:off x="685800" y="1574250"/>
              <a:ext cx="89629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i="1" dirty="0"/>
                <a:t>x</a:t>
              </a:r>
              <a:r>
                <a:rPr lang="en-US" sz="2400" i="1" baseline="-25000" dirty="0"/>
                <a:t>3</a:t>
              </a:r>
              <a:r>
                <a:rPr lang="en-US" sz="2400" i="1" baseline="30000" dirty="0"/>
                <a:t>**</a:t>
              </a:r>
              <a:endParaRPr lang="en-US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E8C5150-1250-12F9-23E8-82ACCAAA39FF}"/>
              </a:ext>
            </a:extLst>
          </p:cNvPr>
          <p:cNvSpPr txBox="1"/>
          <p:nvPr/>
        </p:nvSpPr>
        <p:spPr>
          <a:xfrm>
            <a:off x="363718" y="4405647"/>
            <a:ext cx="85114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gives, thanks to the additivity of energy: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86A3A78-5BCD-76FE-1203-3987EC72041C}"/>
                  </a:ext>
                </a:extLst>
              </p:cNvPr>
              <p:cNvSpPr txBox="1"/>
              <p:nvPr/>
            </p:nvSpPr>
            <p:spPr>
              <a:xfrm>
                <a:off x="2562851" y="5041800"/>
                <a:ext cx="43329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𝒫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86A3A78-5BCD-76FE-1203-3987EC720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2851" y="5041800"/>
                <a:ext cx="4332917" cy="369332"/>
              </a:xfrm>
              <a:prstGeom prst="rect">
                <a:avLst/>
              </a:prstGeom>
              <a:blipFill>
                <a:blip r:embed="rId6"/>
                <a:stretch>
                  <a:fillRect l="-985" r="-141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55BB82D-A20D-0762-2468-5EBB2E2F4135}"/>
                  </a:ext>
                </a:extLst>
              </p:cNvPr>
              <p:cNvSpPr txBox="1"/>
              <p:nvPr/>
            </p:nvSpPr>
            <p:spPr>
              <a:xfrm>
                <a:off x="786753" y="5758832"/>
                <a:ext cx="788511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Since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US" dirty="0"/>
                  <a:t> is a thermodynamic cycle,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𝒫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. 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55BB82D-A20D-0762-2468-5EBB2E2F41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753" y="5758832"/>
                <a:ext cx="7885112" cy="461665"/>
              </a:xfrm>
              <a:prstGeom prst="rect">
                <a:avLst/>
              </a:prstGeom>
              <a:blipFill>
                <a:blip r:embed="rId7"/>
                <a:stretch>
                  <a:fillRect l="-1159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846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  <p:bldP spid="22" grpId="0"/>
      <p:bldP spid="26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019E4A0-02B3-4CC6-77DE-837FCF41D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9F9DADBB-9E8C-D2F2-5822-D09C12B303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146925" cy="872363"/>
          </a:xfrm>
        </p:spPr>
        <p:txBody>
          <a:bodyPr/>
          <a:lstStyle/>
          <a:p>
            <a:r>
              <a:rPr lang="en-US" sz="2800" dirty="0"/>
              <a:t>Reversible cycle constructed by intermediate processes in thermodynamic space. </a:t>
            </a:r>
            <a:endParaRPr lang="en-US" altLang="en-US" sz="28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5C99198-FC74-DAB6-2037-FF5F80790F60}"/>
              </a:ext>
            </a:extLst>
          </p:cNvPr>
          <p:cNvGrpSpPr>
            <a:grpSpLocks/>
          </p:cNvGrpSpPr>
          <p:nvPr/>
        </p:nvGrpSpPr>
        <p:grpSpPr bwMode="auto">
          <a:xfrm>
            <a:off x="0" y="-11784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88FC41C-F317-DA60-16EA-601550A8A0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BEF9161-9CFD-D271-211C-51BCA0E74A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259623D-70D4-C392-C0E0-B5F9043DAB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89CE849-6C04-EE7D-19E8-6436C2559E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B154B1A-9DE8-4DEB-578F-CEC52C9F98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EF1A3F9-C397-F8DD-F652-88AD0D3E62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B9EC39B-AEE6-E24F-6C83-DC18E09601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8AF87FA-D804-D1C2-390E-280B3B8EA4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1E3A460-CA1F-0983-9BCD-D85CF5E3FB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CDDF1B99-4C6A-6A37-ADC3-F50E4E9E30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669A723F-8557-ED17-9309-CF3F430916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C974F44-375D-AD47-BD42-635B4991F6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97E8B61B-D463-357F-4D96-52DC95E4E5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5795D9C-3F29-1916-596F-A0C506A595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8981FD4-9F2B-2FA0-CEC9-F9A0EA847A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5E932B5-5329-2BB9-B991-D1A71337BD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83E8420-5EB2-EE0C-47F6-3884F4C90156}"/>
              </a:ext>
            </a:extLst>
          </p:cNvPr>
          <p:cNvGrpSpPr/>
          <p:nvPr/>
        </p:nvGrpSpPr>
        <p:grpSpPr>
          <a:xfrm>
            <a:off x="320675" y="1296931"/>
            <a:ext cx="3716580" cy="2778174"/>
            <a:chOff x="320675" y="1296931"/>
            <a:chExt cx="3716580" cy="2778174"/>
          </a:xfrm>
        </p:grpSpPr>
        <p:pic>
          <p:nvPicPr>
            <p:cNvPr id="21" name="Content Placeholder 33">
              <a:extLst>
                <a:ext uri="{FF2B5EF4-FFF2-40B4-BE49-F238E27FC236}">
                  <a16:creationId xmlns:a16="http://schemas.microsoft.com/office/drawing/2014/main" id="{5FA3DD10-AD36-0FD0-7617-881BD3C5E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320675" y="1296931"/>
              <a:ext cx="3716580" cy="2778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AB25368-5907-CE97-1348-603F3C2AA8D3}"/>
                </a:ext>
              </a:extLst>
            </p:cNvPr>
            <p:cNvSpPr txBox="1"/>
            <p:nvPr/>
          </p:nvSpPr>
          <p:spPr>
            <a:xfrm>
              <a:off x="697955" y="2477534"/>
              <a:ext cx="59709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i="1" dirty="0"/>
                <a:t>x</a:t>
              </a:r>
              <a:r>
                <a:rPr lang="en-US" sz="2400" i="1" baseline="-25000" dirty="0"/>
                <a:t>3</a:t>
              </a:r>
              <a:r>
                <a:rPr lang="en-US" i="1" baseline="30000" dirty="0"/>
                <a:t>*</a:t>
              </a:r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724D40-FD93-13A2-7C8B-CF21D3256317}"/>
                </a:ext>
              </a:extLst>
            </p:cNvPr>
            <p:cNvSpPr txBox="1"/>
            <p:nvPr/>
          </p:nvSpPr>
          <p:spPr>
            <a:xfrm>
              <a:off x="685800" y="1574250"/>
              <a:ext cx="89629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i="1" dirty="0"/>
                <a:t>x</a:t>
              </a:r>
              <a:r>
                <a:rPr lang="en-US" sz="2400" i="1" baseline="-25000" dirty="0"/>
                <a:t>3</a:t>
              </a:r>
              <a:r>
                <a:rPr lang="en-US" sz="2400" i="1" baseline="30000" dirty="0"/>
                <a:t>**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A37505D-AE51-1D68-D2D6-E1A1B251F3D7}"/>
                  </a:ext>
                </a:extLst>
              </p:cNvPr>
              <p:cNvSpPr txBox="1"/>
              <p:nvPr/>
            </p:nvSpPr>
            <p:spPr>
              <a:xfrm>
                <a:off x="3847625" y="1211174"/>
                <a:ext cx="4915375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𝒫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. </a:t>
                </a:r>
              </a:p>
              <a:p>
                <a:endParaRPr lang="en-US" dirty="0"/>
              </a:p>
              <a:p>
                <a:r>
                  <a:rPr lang="en-US" dirty="0"/>
                  <a:t>Applying the characteristics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gives</m:t>
                    </m:r>
                  </m:oMath>
                </a14:m>
                <a:r>
                  <a:rPr lang="en-US" dirty="0"/>
                  <a:t> :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A37505D-AE51-1D68-D2D6-E1A1B251F3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7625" y="1211174"/>
                <a:ext cx="4915375" cy="1569660"/>
              </a:xfrm>
              <a:prstGeom prst="rect">
                <a:avLst/>
              </a:prstGeom>
              <a:blipFill>
                <a:blip r:embed="rId4"/>
                <a:stretch>
                  <a:fillRect l="-1859" t="-3113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1E2B02E-1762-0918-99C9-788C6A714E25}"/>
                  </a:ext>
                </a:extLst>
              </p:cNvPr>
              <p:cNvSpPr txBox="1"/>
              <p:nvPr/>
            </p:nvSpPr>
            <p:spPr>
              <a:xfrm>
                <a:off x="4585494" y="3043271"/>
                <a:ext cx="36792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1E2B02E-1762-0918-99C9-788C6A714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5494" y="3043271"/>
                <a:ext cx="3679212" cy="369332"/>
              </a:xfrm>
              <a:prstGeom prst="rect">
                <a:avLst/>
              </a:prstGeom>
              <a:blipFill>
                <a:blip r:embed="rId5"/>
                <a:stretch>
                  <a:fillRect r="-1490" b="-29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1BE9BDB-4B36-F3CF-04AA-C23CA2C539EA}"/>
                  </a:ext>
                </a:extLst>
              </p:cNvPr>
              <p:cNvSpPr txBox="1"/>
              <p:nvPr/>
            </p:nvSpPr>
            <p:spPr>
              <a:xfrm>
                <a:off x="336386" y="4028913"/>
                <a:ext cx="8655214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 effective algebraic contributions of the quantities of work that appear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US" dirty="0"/>
                  <a:t> are related to the realization of work of the system in the neighborhood, or of the neighborhood on the system. </a:t>
                </a:r>
              </a:p>
              <a:p>
                <a:r>
                  <a:rPr lang="en-US" dirty="0"/>
                  <a:t>Then, the above expression can be rearranged. </a:t>
                </a:r>
              </a:p>
              <a:p>
                <a:r>
                  <a:rPr lang="en-US" dirty="0"/>
                  <a:t>Naming </a:t>
                </a:r>
                <a:r>
                  <a:rPr lang="en-US" i="1" dirty="0"/>
                  <a:t>W</a:t>
                </a:r>
                <a:r>
                  <a:rPr lang="en-US" dirty="0"/>
                  <a:t> the effective work involved in the path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𝒫</m:t>
                    </m:r>
                  </m:oMath>
                </a14:m>
                <a:r>
                  <a:rPr lang="en-US" dirty="0"/>
                  <a:t>, gives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1BE9BDB-4B36-F3CF-04AA-C23CA2C539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386" y="4028913"/>
                <a:ext cx="8655214" cy="1938992"/>
              </a:xfrm>
              <a:prstGeom prst="rect">
                <a:avLst/>
              </a:prstGeom>
              <a:blipFill>
                <a:blip r:embed="rId6"/>
                <a:stretch>
                  <a:fillRect l="-1056" t="-2516" r="-1127" b="-6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0D6102-A2FC-CFF7-E0E3-95FB5A8AD1E9}"/>
                  </a:ext>
                </a:extLst>
              </p:cNvPr>
              <p:cNvSpPr txBox="1"/>
              <p:nvPr/>
            </p:nvSpPr>
            <p:spPr>
              <a:xfrm>
                <a:off x="4869985" y="6070644"/>
                <a:ext cx="161480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𝒫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20D6102-A2FC-CFF7-E0E3-95FB5A8AD1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9985" y="6070644"/>
                <a:ext cx="1614801" cy="369332"/>
              </a:xfrm>
              <a:prstGeom prst="rect">
                <a:avLst/>
              </a:prstGeom>
              <a:blipFill>
                <a:blip r:embed="rId7"/>
                <a:stretch>
                  <a:fillRect l="-3774" r="-377" b="-3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9100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/>
      <p:bldP spid="29" grpId="0"/>
      <p:bldP spid="3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D4D386A-7D82-5FFC-8F70-369CD2B5E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9FC25264-8FD5-ADF1-6312-99496A0DD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5" y="195980"/>
            <a:ext cx="7772400" cy="762045"/>
          </a:xfrm>
        </p:spPr>
        <p:txBody>
          <a:bodyPr/>
          <a:lstStyle/>
          <a:p>
            <a:r>
              <a:rPr lang="en-US" sz="2800" dirty="0"/>
              <a:t>KP vs AC : Reversible Cycle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A323D49-11EE-00BA-3028-CB2B0CDC8A7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FC1E158-E4E4-D223-208B-26B53D2BF3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D3AEC30-56E0-9E4B-54D9-A1D4D66EDA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C11BD07-A146-7E8B-4022-8260D03C11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C59E65A-2313-534C-89EA-2D48666C20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02DCAE8-2721-7C81-FF63-A779534497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95475F5-4A41-06A5-B848-9780BFC955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6CD7E7B-9380-9A09-3C88-B16EF7F875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3A9F229-B3B8-2FA8-1775-8E6AA745F5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8EDEEE9-95A7-7F09-46BF-7290659C6E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D78EC31-41C2-3B81-EE6B-8967C04E93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1427F74D-9DB8-9169-F757-F1ADF93B15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1268492-0047-6D65-30F4-7D1F6056CF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DFB4905-E472-C04D-CA15-312FEEBEDC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D35F296-024F-B346-078C-A4F937D7B6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634BBB4-28B6-B70D-ABEF-1B2C53BAAB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07655F5-E2B7-1EBE-F3AE-879B9BD986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4" name="Content Placeholder 33">
            <a:extLst>
              <a:ext uri="{FF2B5EF4-FFF2-40B4-BE49-F238E27FC236}">
                <a16:creationId xmlns:a16="http://schemas.microsoft.com/office/drawing/2014/main" id="{B88F04CA-0688-C46B-5859-A8E0306ACB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52400" y="1135930"/>
            <a:ext cx="4809744" cy="3595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F93949D-8A5B-95EA-8358-9AF0EC68CB58}"/>
              </a:ext>
            </a:extLst>
          </p:cNvPr>
          <p:cNvSpPr txBox="1"/>
          <p:nvPr/>
        </p:nvSpPr>
        <p:spPr>
          <a:xfrm>
            <a:off x="396875" y="4673911"/>
            <a:ext cx="83058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For reversible processes (KP) ⇒(AC).</a:t>
            </a:r>
          </a:p>
          <a:p>
            <a:r>
              <a:rPr lang="en-US" dirty="0"/>
              <a:t>However, irreversible processes also to be studied in Advanced thermodynamics.</a:t>
            </a:r>
          </a:p>
          <a:p>
            <a:r>
              <a:rPr lang="en-US" dirty="0"/>
              <a:t> These processes are, as the name suggests, processes that can only be realized in a single “</a:t>
            </a:r>
            <a:r>
              <a:rPr lang="en-US" i="1" dirty="0">
                <a:solidFill>
                  <a:srgbClr val="FF0000"/>
                </a:solidFill>
              </a:rPr>
              <a:t>time direction</a:t>
            </a:r>
            <a:r>
              <a:rPr lang="en-US" dirty="0"/>
              <a:t>”.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BA1471-8ADB-7831-99D5-464287BCAAFF}"/>
              </a:ext>
            </a:extLst>
          </p:cNvPr>
          <p:cNvSpPr txBox="1"/>
          <p:nvPr/>
        </p:nvSpPr>
        <p:spPr>
          <a:xfrm>
            <a:off x="4283075" y="262559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If  (AC) is false, falsifies (KP).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1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6340252-6CDD-13ED-09B8-8EE5D2BB8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412F1CC4-6DF8-CA60-C164-26206ECAC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5" y="195980"/>
            <a:ext cx="7772400" cy="762045"/>
          </a:xfrm>
        </p:spPr>
        <p:txBody>
          <a:bodyPr/>
          <a:lstStyle/>
          <a:p>
            <a:r>
              <a:rPr lang="en-US" sz="2800" dirty="0"/>
              <a:t>KP vs AC : Irreversible Cycle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41BD783-CA71-2094-3A15-DF28E903AA8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23A73CA-ADA6-0450-F9AD-A9D014C4602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814CE264-B653-6488-33CC-A6BC180F54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9B81677-8419-F89B-9B4A-63692E314F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4F638DA-E7BF-E7A9-38AD-EB9CEE719A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EF8AD76-51F4-5A10-60E8-CA6BC0663E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75CDC95-BE65-AED9-29CB-78A2C573B1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D572AD7-BDFA-E88E-C106-2995C3B5AD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82E493C-6CDA-9140-B903-E311AED0EC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EEDD5B7-AADB-80D6-92E0-9E00AA7CA7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ED56D1F-6E8F-EF0D-6093-BD35E391B2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3BE5A397-CD6C-A371-22C5-6045C69322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1C1D53B-2EEE-B549-A797-C2DECFBFA3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8C830B1-4518-454E-79B2-1CA727C066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6DE5EA1-7DA2-04DC-4C25-ED43DDEE43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084F293-5DE5-A561-31EC-63B8BE219F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16AA339-EF2B-01E2-221C-0740F7E948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4" name="Content Placeholder 33">
            <a:extLst>
              <a:ext uri="{FF2B5EF4-FFF2-40B4-BE49-F238E27FC236}">
                <a16:creationId xmlns:a16="http://schemas.microsoft.com/office/drawing/2014/main" id="{2945EE43-12FF-9E92-3FD2-87856CEF07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52400" y="1135930"/>
            <a:ext cx="4809744" cy="3595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FD5BCEE-62E5-08B5-5E1B-E8B302B2D098}"/>
              </a:ext>
            </a:extLst>
          </p:cNvPr>
          <p:cNvSpPr txBox="1"/>
          <p:nvPr/>
        </p:nvSpPr>
        <p:spPr>
          <a:xfrm>
            <a:off x="494637" y="4976078"/>
            <a:ext cx="8305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intermediate situations of the system in an irreversible process are not equilibrium situations.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CB473AA-6006-2185-07A3-BE953E4EF3F2}"/>
              </a:ext>
            </a:extLst>
          </p:cNvPr>
          <p:cNvSpPr txBox="1"/>
          <p:nvPr/>
        </p:nvSpPr>
        <p:spPr>
          <a:xfrm>
            <a:off x="4283075" y="2625591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If  (AC) is false, falsifies (KP) for an irreversible cycle too</a:t>
            </a:r>
            <a:r>
              <a:rPr lang="en-US" dirty="0"/>
              <a:t>????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C795E43-135E-9E2B-53CB-CFA11AC1A2D8}"/>
              </a:ext>
            </a:extLst>
          </p:cNvPr>
          <p:cNvSpPr/>
          <p:nvPr/>
        </p:nvSpPr>
        <p:spPr bwMode="auto">
          <a:xfrm>
            <a:off x="2045616" y="2856322"/>
            <a:ext cx="1612142" cy="443059"/>
          </a:xfrm>
          <a:custGeom>
            <a:avLst/>
            <a:gdLst>
              <a:gd name="csX0" fmla="*/ 0 w 1612142"/>
              <a:gd name="csY0" fmla="*/ 0 h 443059"/>
              <a:gd name="csX1" fmla="*/ 367646 w 1612142"/>
              <a:gd name="csY1" fmla="*/ 94268 h 443059"/>
              <a:gd name="csX2" fmla="*/ 763572 w 1612142"/>
              <a:gd name="csY2" fmla="*/ 141402 h 443059"/>
              <a:gd name="csX3" fmla="*/ 1150071 w 1612142"/>
              <a:gd name="csY3" fmla="*/ 207389 h 443059"/>
              <a:gd name="csX4" fmla="*/ 1536570 w 1612142"/>
              <a:gd name="csY4" fmla="*/ 320511 h 443059"/>
              <a:gd name="csX5" fmla="*/ 1611984 w 1612142"/>
              <a:gd name="csY5" fmla="*/ 443059 h 4430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612142" h="443059">
                <a:moveTo>
                  <a:pt x="0" y="0"/>
                </a:moveTo>
                <a:cubicBezTo>
                  <a:pt x="120192" y="35350"/>
                  <a:pt x="240384" y="70701"/>
                  <a:pt x="367646" y="94268"/>
                </a:cubicBezTo>
                <a:cubicBezTo>
                  <a:pt x="494908" y="117835"/>
                  <a:pt x="633168" y="122548"/>
                  <a:pt x="763572" y="141402"/>
                </a:cubicBezTo>
                <a:cubicBezTo>
                  <a:pt x="893976" y="160256"/>
                  <a:pt x="1021238" y="177538"/>
                  <a:pt x="1150071" y="207389"/>
                </a:cubicBezTo>
                <a:cubicBezTo>
                  <a:pt x="1278904" y="237241"/>
                  <a:pt x="1459584" y="281233"/>
                  <a:pt x="1536570" y="320511"/>
                </a:cubicBezTo>
                <a:cubicBezTo>
                  <a:pt x="1613556" y="359789"/>
                  <a:pt x="1612770" y="401424"/>
                  <a:pt x="1611984" y="443059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16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1DBACFE-8965-A224-5F19-17673E635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51AC36CE-A9EC-12A4-0199-622813C801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28600"/>
            <a:ext cx="6461125" cy="872363"/>
          </a:xfrm>
        </p:spPr>
        <p:txBody>
          <a:bodyPr/>
          <a:lstStyle/>
          <a:p>
            <a:r>
              <a:rPr lang="en-US" altLang="en-US" sz="2800" dirty="0"/>
              <a:t>Irreversible Cycle</a:t>
            </a:r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CFFA195D-6AE7-2866-CE1C-2368781573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2320" y="1225915"/>
            <a:ext cx="8099360" cy="5495559"/>
          </a:xfrm>
        </p:spPr>
        <p:txBody>
          <a:bodyPr/>
          <a:lstStyle/>
          <a:p>
            <a:r>
              <a:rPr lang="en-US" sz="2400" dirty="0"/>
              <a:t>It is well known that real world process are  irreversible processes.</a:t>
            </a:r>
          </a:p>
          <a:p>
            <a:r>
              <a:rPr lang="en-US" sz="2400" dirty="0"/>
              <a:t>The intermediate situations of the system in an irreversible process are not equilibrium situations.</a:t>
            </a:r>
          </a:p>
          <a:p>
            <a:r>
              <a:rPr lang="en-US" sz="2400" dirty="0"/>
              <a:t>These processes that can only be realized in a single “(time) direction”.</a:t>
            </a:r>
          </a:p>
          <a:p>
            <a:r>
              <a:rPr lang="en-US" sz="2400" dirty="0" err="1"/>
              <a:t>Conceputally</a:t>
            </a:r>
            <a:r>
              <a:rPr lang="en-US" sz="2400" dirty="0"/>
              <a:t>,  thermodynamics is a theory that studies only equilibrium situations.</a:t>
            </a:r>
          </a:p>
          <a:p>
            <a:r>
              <a:rPr lang="en-US" sz="2400" dirty="0"/>
              <a:t>However,  a qualitative analysis of irreversible processes is always possible as thermodynamic  initial and final situations of irreversible processes are always equilibrium situations. </a:t>
            </a:r>
          </a:p>
          <a:p>
            <a:r>
              <a:rPr lang="en-US" sz="2400" dirty="0"/>
              <a:t>Finally, the true meaning of entropy and second law of thermodynamics emerges from irreversible processes.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491C362-57CD-4FCF-7886-CEB4AA5D92E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A3DA4301-6EE1-4124-0F91-81B1B2BB21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39437E4-B43A-6985-1241-1403A7819B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BCE4835-25F1-F357-4E84-E954198828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E7030A6-59EA-0D7B-9D65-6699580A46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5F411C05-951C-7C67-6F4E-99C8FE8C1C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63EA7CD-CB61-0814-DC06-85D5E822B3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4E3DE5D3-4EC2-98BB-4B68-4ABE913D28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1EEAC36-673E-32E6-FF88-C615D2E66D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2C48E91-AC6D-0AE3-2824-B8794AB9D6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E54D9903-89AC-6F42-A96B-8BABBD9AE8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467EC8FB-DB6A-45A6-1842-16EA5D3DCE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2786F14-CD7F-1F6A-AE47-7B4807BA7C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5BFC9C0-5707-D360-63EA-E38468B3BF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B8EFE528-9CE8-35ED-264D-B8EBE7E387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9C66A779-2C25-9AF7-1E1E-3756DDA92B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1BAA737-9183-722F-6D19-38E5092113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6646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4985</TotalTime>
  <Words>1069</Words>
  <Application>Microsoft Office PowerPoint</Application>
  <PresentationFormat>On-screen Show (4:3)</PresentationFormat>
  <Paragraphs>108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 Math</vt:lpstr>
      <vt:lpstr>Script MT Bold</vt:lpstr>
      <vt:lpstr>Times New Roman</vt:lpstr>
      <vt:lpstr>Blank Presentation</vt:lpstr>
      <vt:lpstr>Reconciliation Between Axioms of Caratheodory’s &amp; Kelvin Principle</vt:lpstr>
      <vt:lpstr>PowerPoint Presentation</vt:lpstr>
      <vt:lpstr>If Caratheodory’s axiom is False, Kelvin’s Principle also False</vt:lpstr>
      <vt:lpstr>If Caratheodory’s axiom is False, Kelvin’s Principle also False</vt:lpstr>
      <vt:lpstr>Reversible cycle constructed by intermediate processes in thermodynamic space. </vt:lpstr>
      <vt:lpstr>Reversible cycle constructed by intermediate processes in thermodynamic space. </vt:lpstr>
      <vt:lpstr>Cycle Executed by Connected Control Volumes in Space</vt:lpstr>
      <vt:lpstr>Cycle Executed by Control Mass in Time</vt:lpstr>
      <vt:lpstr>Reversible cycle constructed by intermediate processes in thermodynamic space. </vt:lpstr>
      <vt:lpstr>Reversible cycle constructed by intermediate processes in thermodynamic space. </vt:lpstr>
      <vt:lpstr>Reversible cycle constructed by intermediate processes in thermodynamic space. </vt:lpstr>
      <vt:lpstr>Reversible cycle constructed by intermediate processes in thermodynamic space. </vt:lpstr>
      <vt:lpstr>KP vs AC : Reversible Cycle</vt:lpstr>
      <vt:lpstr>KP vs AC : Irreversible Cycle</vt:lpstr>
      <vt:lpstr>Irreversible Cycle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455</cp:revision>
  <cp:lastPrinted>2002-07-26T02:11:33Z</cp:lastPrinted>
  <dcterms:created xsi:type="dcterms:W3CDTF">2002-07-26T01:39:54Z</dcterms:created>
  <dcterms:modified xsi:type="dcterms:W3CDTF">2026-09-06T01:34:20Z</dcterms:modified>
</cp:coreProperties>
</file>