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1.xml" ContentType="application/vnd.openxmlformats-officedocument.presentationml.notesSlide+xml"/>
  <Override PartName="/ppt/ink/ink4.xml" ContentType="application/inkml+xml"/>
  <Override PartName="/ppt/notesSlides/notesSlide2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3.xml" ContentType="application/vnd.openxmlformats-officedocument.presentationml.notesSlide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9"/>
  </p:notesMasterIdLst>
  <p:sldIdLst>
    <p:sldId id="294" r:id="rId2"/>
    <p:sldId id="1253" r:id="rId3"/>
    <p:sldId id="1278" r:id="rId4"/>
    <p:sldId id="443" r:id="rId5"/>
    <p:sldId id="1206" r:id="rId6"/>
    <p:sldId id="1252" r:id="rId7"/>
    <p:sldId id="1251" r:id="rId8"/>
    <p:sldId id="1274" r:id="rId9"/>
    <p:sldId id="1266" r:id="rId10"/>
    <p:sldId id="1267" r:id="rId11"/>
    <p:sldId id="1273" r:id="rId12"/>
    <p:sldId id="1276" r:id="rId13"/>
    <p:sldId id="1275" r:id="rId14"/>
    <p:sldId id="1279" r:id="rId15"/>
    <p:sldId id="425" r:id="rId16"/>
    <p:sldId id="400" r:id="rId17"/>
    <p:sldId id="1256" r:id="rId18"/>
    <p:sldId id="1280" r:id="rId19"/>
    <p:sldId id="401" r:id="rId20"/>
    <p:sldId id="402" r:id="rId21"/>
    <p:sldId id="404" r:id="rId22"/>
    <p:sldId id="405" r:id="rId23"/>
    <p:sldId id="407" r:id="rId24"/>
    <p:sldId id="408" r:id="rId25"/>
    <p:sldId id="409" r:id="rId26"/>
    <p:sldId id="410" r:id="rId27"/>
    <p:sldId id="1293" r:id="rId28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FF9900"/>
    <a:srgbClr val="000099"/>
    <a:srgbClr val="FF33CC"/>
    <a:srgbClr val="FFCC00"/>
    <a:srgbClr val="FEF8CE"/>
    <a:srgbClr val="FFCCFF"/>
    <a:srgbClr val="F8C778"/>
    <a:srgbClr val="FFCC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4" autoAdjust="0"/>
    <p:restoredTop sz="92336" autoAdjust="0"/>
  </p:normalViewPr>
  <p:slideViewPr>
    <p:cSldViewPr>
      <p:cViewPr varScale="1">
        <p:scale>
          <a:sx n="68" d="100"/>
          <a:sy n="68" d="100"/>
        </p:scale>
        <p:origin x="1272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24.xml"/><Relationship Id="rId2" Type="http://schemas.openxmlformats.org/officeDocument/2006/relationships/slide" Target="slides/slide6.xml"/><Relationship Id="rId1" Type="http://schemas.openxmlformats.org/officeDocument/2006/relationships/slide" Target="slides/slide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01-18T09:58:39.33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36 3 10320,'-28'-7'4257,"28"7"-387,-15 0-645,15 0-3225,0 0-516,0 0-1548,16 16-1935,-16-16 0,19 9-387,-19-9-258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01-18T09:58:39.33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36 3 10320,'-28'-7'4257,"28"7"-387,-15 0-645,15 0-3225,0 0-516,0 0-1548,16 16-1935,-16-16 0,19 9-387,-19-9-258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03-12T09:53:18.76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03-12T09:53:18.76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16T06:17:04.46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28T03:14:20.4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15994 5448 1339 0,'-1'9'8'0,"-1"0"-4"0,0 0-2 0,1 2 8 0,-1 0-8 0,1 4 13 0,-3-2-6 0,3 5 29 0,-2-5-21 0,1-6-6 0,0 12 0 0,0-4 7 16,0 4-2-16,1 3 5 0,-1-2-3 0,2 0 11 0,-2-2-15 0,2 4 4 0,-2-2-8 0,2 4 11 0,0 1-13 0,0-2 7 0,0-1-8 0,0 3 7 0,0 1-13 0,0-1 9 0,0-2-10 16,-1-7 0-16,1 8 0 0,0-2 0 0,0 4 1 15,0 2-5-15,0-7 7 0,-1 6-8 0,1-7 10 16,0 2 5-16,-3-2-2 0,2-5 3 0,-2 0-5 15,2-3-6-15,-2-2 1 0,3-3-1 0,-2-2 0 16,0-1-2-16,-1-2-31 0,3-2-15 0,0 0-6 0,0 0-57 16,5-2-35-16,1-5-65 0,-3-8 5 15,5-2-208-15</inkml:trace>
  <inkml:trace contextRef="#ctx0" brushRef="#br0" timeOffset="505.74">16118 5440 816 0,'-15'-11'133'0,"6"5"-113"0,0-2-14 0,0 4 13 0,3 2-13 0,1 0-7 0,2 4 11 16,-3-1-12-16,2-1-11 0,1 1 15 0,0-1-9 0,9-1 13 16,-6 1 0-16,-4-3 3 0,1-2 4 0,-5 0-3 15,5 0-7-15,0 0 8 0,2-4-3 0,-1 0 8 16,2 0 21-16,-1-1 21 0,1 0 9 0,-1-1-1 16,1 0-21-16,0 1 11 0,1 1-12 0,-1 0 14 15,5 0-24-15,1 2-8 0,-1-1-5 0,9-1 1 0,-6 1-17 16,-1-5 1-16,2 6-10 0,-5 1 7 0,6-1 0 15,4 6-3-15,0-3 0 0,-4 1-4 0,4 2-13 16,0 1 14-16,-3 3-10 0,21 5 11 0,-27-4-7 16,10 5 6-16,-7-2 8 0,-3 1-4 0,12 7 8 15,-9-2-9-15,6 3 2 0,-38-1-3 0,29 0 6 0,-2 1-2 16,-2 0 1-16,15 0-1 0,-17-3 13 0,1 2-10 16,-3-2 2-16,-3 4-3 0,0-1 15 0,-6 0-10 15,0 0 7-15,12 0-10 0,-18 1-7 0,2 6 13 16,0-2-5-16,-13-2 9 0,15 4-9 0,0-5-4 15,-3 2-1-15,5 0 0 0,-3-5 6 0,-1 0-5 16,2-4 0-16,-2 0-2 0,3 2 5 0,-2-2-1 0,0 0 5 16,3-2-5-16,-1-2 0 0,5-1-3 15,0 0-3-15,2-5-2 0,1 0-28 0,1-2-63 0,2-2-42 16,2-1-7-16,2 0-122 0,4-3-58 0</inkml:trace>
  <inkml:trace contextRef="#ctx0" brushRef="#br0" timeOffset="1270.43">15025 5861 567 0,'-6'-7'82'0,"2"3"108"0,-3-1 71 0,-1 1-208 0,0 0-24 0,-1 1-10 16,4 2-2-16,5 1-4 0,0 0-20 0,0 0 6 15,-15-2-9-15,11 3 9 0,2 1 4 0,0-2-1 0,2 0 7 16,0 0-9-16,0 0-17 0,0 0 22 0,0 0-9 0,0 0 15 0,0 0-3 15,0 1 3-15,-4 7 10 0,-12-8-2 16,16 0 27-16,-1 0-16 0,2 1 1 0,23 4-5 16,-25-2 2-16,1 4-15 0,0 0 5 15,-11-2-8-15,5 3-8 0,-2-1 0 0,12 9-2 0,-7 0 3 16,11 2 5-16,-9 4-7 0,-7-7 2 0,13 7-3 16,-6 1-3-16,3 5 17 0,5 6 0 0,-10-1 8 15,1 2 1-15,5-1-12 0,-4 0 2 0,-7-1-5 16,6 0-5-16,-6-7 5 0,4 1-7 0,-6 2 9 0,8-1 1 0,1 3-7 15,-4-2 7-15,11-5-8 0,-12 0 1 0,6-1 7 16,-5-3 1-16,3-6 2 0,-4-2-1 0,1-3 1 16,-2 0-10-16,5-2 8 15,7-1 0-15,-9-3-21 0,3-3-11 0,-6 0-8 0,5-4-36 0,3-2-54 0,-9-1-35 16,16-12-11 0,-9-1-116-16</inkml:trace>
  <inkml:trace contextRef="#ctx0" brushRef="#br0" timeOffset="1677.43">14947 5825 1015 0,'-3'-6'166'0,"-4"1"-123"16,-6-1-3-16,7 0 16 0,-6-1 5 0,8 3-29 0,4 1 5 16,-1 3-16-16,1 0-23 0,-16-8 13 0,16 6-14 15,3-1 14-15,-4-1-7 0,14-2 2 0,-10-4 3 0,6 1-3 16,3-1-2-16,-8-1-9 0,11 3 0 0,0 1-5 16,3-1 6-16,5-1 0 0,-13-2 2 0,0 0-3 15,4 4-15-15,-2 3 25 0,5 2-12 0,-3 1 14 0,-1 2-20 16,-1 4 1-16,1 6 3 0,-5-2-2 15,2 1-2-15,-2 4 11 0,0 1-5 0,0 4 7 0,-1-1 8 16,-3 4 1-16,1 1 3 0,-3-3-4 16,-2 0-10-16,-2-3 15 0,-4-1-1 0,-1 2 7 0,0 1-5 15,-3 4-7-15,-1-4 2 0,-2-1-3 0,-3 5 9 16,-3-4-6-16,-1 5 7 0,-3 1-6 0,3-5-1 16,-5-2-4-16,-3-3-4 0,11-1 4 0,-8-3 10 0,4 0-42 15,6-4-28-15,-1-2-8 0,-5-1-107 0,5-4-143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03-21T09:37:03.04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29 55 11223,'0'0'4644,"0"0"-129,0 0-258,0 0-4257,0 0-1806,0 0-1677,-30-39-903,38 30-258,1 2-516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10-16T04:07:39.83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1677,'18'11'2322,"-10"-4"-516,-8-7-903,0 0-903,0 0 258,7 14 0,-7-14-129,0 0 0,8 14 129,-8-14-129,0 0 0,0 0 387,6 11 258,-6-11 387,0 0 387,0 0 129,0 0-129,0 0 258,0 0-387,0 0-129,0 0-387,0 0-387,0 0-129,0 0-129,0 0-129,0 0-129,0 0-129,0 0 129,0 0 0,0 0-129,0 0-129,0 0 0,0 0 0,0 0 0,0 0 129,0 0 0,0 0-129,0 0 129,0 0 0,4 11 129,-4-11-129,0 0 129,0 0 0,0 0 0,4 11 0,-4-11 0,0 0 0,0 0 0,0 0 0,2 12 0,-2-12 0,0 0 0,0 0 0,0 0 0,3 11 0,-3-11 0,0 0 129,0 0-129,0 0 0,5 13 0,-5-13 129,0 0-129,0 0 0,5 13 0,-5-13 0,0 0 0,0 0 0,0 0 129,0 0-129,0 0 129,0 0-129,0 0 129,0 0 0,0 0 0,0 0 0,0 0 0,0 0 129,0 0-129,0 0-129,0 0 129,0 0 0,0 0-129,0 0-129,0 0-645,0 0-774,0 0-1806,7 10-387,-7-10-258,0 0-387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10-16T04:07:38.22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14 1161,'0'0'3225,"0"0"129,0 0-387,0 0-1290,0 0-516,0 0-258,0 0-129,0 0 0,0 0-129,0 0-258,0 0 0,0 0 0,0 0-516,9-15-1548,3 15-1677,-12 0 0,18 0-387,-18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10-16T04:07:39.27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5160,'3'25'3354,"-3"-25"-258,0 0-129,0 0-2322,0 0-645,0 0-129,0 0-645,0 0-1548,0 0-645,0 0-387,0 0 129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03-21T09:56:30.04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20 59 5676,'-11'10'5031,"11"-10"-645,-9 2 0,9-2-2967,0-12-258,9 7-516,2-7-129,5 0-903,9 4-387,-3-6-774,11 12-258,-7-4-387,5 9-258,-9 6 0,1 19 0,-11 0 258,-5 12 774,-5 5 903,-2 3 774,-5 2 516,-1-6 645,0-2 0,0-11 0,6-5 258,0-10-774,9-6-2193,1-14-1290,19-2-774,-9-22-129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49FE47-381C-199E-40B3-36DC4BEB2A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AD87CE-85BE-48B8-427E-6014EBE2429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43CD923-7998-4B40-A923-AF07EB2821C7}" type="datetimeFigureOut">
              <a:rPr lang="en-US"/>
              <a:pPr>
                <a:defRPr/>
              </a:pPr>
              <a:t>8/29/2026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92E65FC-9A0C-2AEF-C1FE-C8F46767EA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D827B31-466E-ADD0-5D68-3007CEBA78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A0290-941E-E090-9E74-F8B66535609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8A924C-7A66-4373-AD07-536263B27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7E2C6C-0E74-43CC-8D01-E5C46F6BBB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D3DC42DB-500D-5B92-EE66-73C9847D55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1BC2B6CA-1C00-34EA-873C-35BC4A7EA8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ED645D82-9F93-9086-346C-37AD346D58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A41978C-C377-4196-BF06-4B321D4E9F93}" type="slidenum">
              <a:rPr lang="en-US" altLang="en-US" sz="1200"/>
              <a:pPr/>
              <a:t>9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63CD0F32-5CE8-D9CD-F4F5-670905127A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190421D1-0336-E5D1-B945-65549A38DD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C509EE27-C8BF-FA2B-A3E6-638B67916C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919941A-9FCD-4D14-A563-64D761BF9363}" type="slidenum">
              <a:rPr lang="en-US" altLang="en-US" sz="1200"/>
              <a:pPr/>
              <a:t>10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ECF5807F-81AA-DFE6-BD80-9A8E399C88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C55B8421-72F2-2708-A968-7BC606FA1C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E2343A61-EC7E-16BF-E331-D699881A57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408CE5B-C049-4DA0-BDCD-D48B5F6CE62B}" type="slidenum">
              <a:rPr lang="en-US" altLang="en-US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3B3FD4-61A6-5983-3F53-46D13ADCD6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BEFC6D-8E47-E279-0D04-FA4B70B946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45A94B-F9C8-6BF9-E873-11E7671ED2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784397-95C9-4017-ACC1-93884C8E96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5204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EEACB9A-D4FF-E410-D391-A6EDC7AF8E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A52CC9-B767-F501-A8F1-FE7D0DEF4D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487DD4-D17E-B996-4B54-DFB909AD3F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0B7858-F837-4B47-9362-B8D33EDE77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4163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63AD328-F1DE-11D9-E2B1-853921CFE3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AD93BE0-CB5D-3546-5132-A18FBDC098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A680E3A-2365-A1CB-E28E-52FA3B89E9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5B430C-D89F-4308-B07B-F204B51F9B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131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89CAD4-2050-88EF-917D-2A81C8E0DC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63CB06-E9BA-5EE7-3BDC-2AA77E6F1D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12E8A6-60D3-4D24-5B2C-6580E06937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DB735-E8C8-4FD3-A5A6-35FD79CE91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6323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B33A2F9-C8CC-E3B4-0156-5119473A12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D38122D-1E75-E8C9-0DA4-94FD2EB7D0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878B842-B099-71E2-3276-32FF303F8C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B20195-01CD-4181-BC57-A24499EC15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230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C240633-4F2B-5E45-EDC9-212E3F4FDB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913A0FB-FAB9-4090-2D68-75CD19D719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B0705EC-4942-4AFD-B3F6-2FCAB69F21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EFE00B-64D6-4111-9DB8-C2727D0199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5677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F154A4F-B173-A5EB-14CE-DE03856310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9F29D02-31FB-3FA8-798F-4CACA413BE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983A1FC-22C5-C14E-7C8A-F75C2A9D61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3B9F59-9CDD-409A-8305-3809E15B10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4180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0569A0-4D75-F327-CA7B-89D34AF3F9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1A272D-348D-E556-31E7-D7895EF2C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655F3D-1AC9-B656-5D8A-56F1FD8491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5BD3B8-13B7-4234-BA7B-2F441C748F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0770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11A42A-0FEC-0D1A-9640-4A270EB46A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8F2F22-DE45-BA43-0648-E2D98644F0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0158F5-2540-8F44-F65E-7D9BABDC1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4B2D34-9600-4059-A554-F1ED3229D0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0687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D3BC908-A07D-26A1-F234-B75B49A710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CC049FE-F52C-B546-79D2-31A9FDA092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70EEAE-79C0-EF79-51E3-C9781EE572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847078-9BBF-465C-A0B3-CE8DCB284F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5989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9E285C-6E3E-DB5B-61D8-41F6E511EE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F7AFF8-D895-7818-8635-F5F6A13AF4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15D7D09-3E81-2F8B-C29C-15EBBEE1B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66E34-BE14-4507-99CA-B36772EBBD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2945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5C2BA64-EA23-2BEF-33BF-DB5992DD3B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207749E-B565-5036-C210-349162C26F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7816356-2C9B-AE99-1BA6-30F51991748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5E949E1-6FE4-116F-0BE8-D6C5D20B415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1D83425-05DA-00A0-AC83-83859BB8CEA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C1223FB-5C29-4793-93A9-8BF58A160B4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6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4.png"/><Relationship Id="rId7" Type="http://schemas.openxmlformats.org/officeDocument/2006/relationships/image" Target="../media/image5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6.png"/><Relationship Id="rId5" Type="http://schemas.openxmlformats.org/officeDocument/2006/relationships/image" Target="../media/image9.wmf"/><Relationship Id="rId10" Type="http://schemas.openxmlformats.org/officeDocument/2006/relationships/image" Target="../media/image69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6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customXml" Target="../ink/ink3.xml"/><Relationship Id="rId7" Type="http://schemas.openxmlformats.org/officeDocument/2006/relationships/image" Target="../media/image66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560.png"/><Relationship Id="rId9" Type="http://schemas.openxmlformats.org/officeDocument/2006/relationships/image" Target="../media/image67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710.png"/><Relationship Id="rId4" Type="http://schemas.openxmlformats.org/officeDocument/2006/relationships/image" Target="../media/image15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21.png"/><Relationship Id="rId5" Type="http://schemas.openxmlformats.org/officeDocument/2006/relationships/image" Target="../../clipboard/media/image10.png"/><Relationship Id="rId10" Type="http://schemas.openxmlformats.org/officeDocument/2006/relationships/image" Target="../media/image5.png"/><Relationship Id="rId4" Type="http://schemas.openxmlformats.org/officeDocument/2006/relationships/customXml" Target="../ink/ink4.xml"/><Relationship Id="rId9" Type="http://schemas.openxmlformats.org/officeDocument/2006/relationships/image" Target="../media/image7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customXml" Target="../ink/ink5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../clipboard/media/image10.pn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customXml" Target="../ink/ink6.xml"/><Relationship Id="rId7" Type="http://schemas.openxmlformats.org/officeDocument/2006/relationships/image" Target="../media/image8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11" Type="http://schemas.openxmlformats.org/officeDocument/2006/relationships/image" Target="../media/image5.png"/><Relationship Id="rId5" Type="http://schemas.openxmlformats.org/officeDocument/2006/relationships/image" Target="../media/image84.png"/><Relationship Id="rId10" Type="http://schemas.openxmlformats.org/officeDocument/2006/relationships/image" Target="../media/image89.png"/><Relationship Id="rId4" Type="http://schemas.openxmlformats.org/officeDocument/2006/relationships/image" Target="../../clipboard/media/image10.png"/><Relationship Id="rId9" Type="http://schemas.openxmlformats.org/officeDocument/2006/relationships/image" Target="../media/image8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customXml" Target="../ink/ink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16.jpeg"/><Relationship Id="rId7" Type="http://schemas.openxmlformats.org/officeDocument/2006/relationships/image" Target="../media/image18.wmf"/><Relationship Id="rId12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200.png"/><Relationship Id="rId5" Type="http://schemas.openxmlformats.org/officeDocument/2006/relationships/image" Target="../media/image17.wmf"/><Relationship Id="rId10" Type="http://schemas.openxmlformats.org/officeDocument/2006/relationships/customXml" Target="../ink/ink8.xml"/><Relationship Id="rId4" Type="http://schemas.openxmlformats.org/officeDocument/2006/relationships/oleObject" Target="../embeddings/oleObject2.bin"/><Relationship Id="rId9" Type="http://schemas.openxmlformats.org/officeDocument/2006/relationships/image" Target="../media/image19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13" Type="http://schemas.openxmlformats.org/officeDocument/2006/relationships/image" Target="../media/image27.png"/><Relationship Id="rId3" Type="http://schemas.openxmlformats.org/officeDocument/2006/relationships/audio" Target="../media/audio1.wav"/><Relationship Id="rId7" Type="http://schemas.openxmlformats.org/officeDocument/2006/relationships/image" Target="../../clipboard/media/image4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0.xml"/><Relationship Id="rId11" Type="http://schemas.openxmlformats.org/officeDocument/2006/relationships/image" Target="../media/image20.jpg"/><Relationship Id="rId5" Type="http://schemas.openxmlformats.org/officeDocument/2006/relationships/image" Target="../../clipboard/media/image35.png"/><Relationship Id="rId10" Type="http://schemas.openxmlformats.org/officeDocument/2006/relationships/image" Target="../media/image5.png"/><Relationship Id="rId4" Type="http://schemas.openxmlformats.org/officeDocument/2006/relationships/customXml" Target="../ink/ink9.xml"/><Relationship Id="rId9" Type="http://schemas.openxmlformats.org/officeDocument/2006/relationships/image" Target="../../clipboard/media/image3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3.png"/><Relationship Id="rId3" Type="http://schemas.openxmlformats.org/officeDocument/2006/relationships/hyperlink" Target="http://roger.ecn.purdue.edu/~propulsi/propulsion/jets/basics/inlet.html" TargetMode="External"/><Relationship Id="rId7" Type="http://schemas.openxmlformats.org/officeDocument/2006/relationships/hyperlink" Target="http://roger.ecn.purdue.edu/~propulsi/propulsion/jets/basics/burner.html" TargetMode="External"/><Relationship Id="rId12" Type="http://schemas.openxmlformats.org/officeDocument/2006/relationships/image" Target="../media/image3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11" Type="http://schemas.openxmlformats.org/officeDocument/2006/relationships/hyperlink" Target="http://roger.ecn.purdue.edu/~propulsi/propulsion/jets/basics/nozzle.html" TargetMode="External"/><Relationship Id="rId5" Type="http://schemas.openxmlformats.org/officeDocument/2006/relationships/hyperlink" Target="http://roger.ecn.purdue.edu/~propulsi/propulsion/jets/basics/comp.html" TargetMode="External"/><Relationship Id="rId10" Type="http://schemas.openxmlformats.org/officeDocument/2006/relationships/image" Target="../media/image31.png"/><Relationship Id="rId4" Type="http://schemas.openxmlformats.org/officeDocument/2006/relationships/image" Target="../media/image28.png"/><Relationship Id="rId9" Type="http://schemas.openxmlformats.org/officeDocument/2006/relationships/hyperlink" Target="http://roger.ecn.purdue.edu/~propulsi/propulsion/jets/basics/turbine.html" TargetMode="External"/><Relationship Id="rId1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320.png"/><Relationship Id="rId4" Type="http://schemas.openxmlformats.org/officeDocument/2006/relationships/customXml" Target="../ink/ink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2">
            <a:extLst>
              <a:ext uri="{FF2B5EF4-FFF2-40B4-BE49-F238E27FC236}">
                <a16:creationId xmlns:a16="http://schemas.microsoft.com/office/drawing/2014/main" id="{1341BAAA-235A-D0E1-D5AD-627B93967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0CC705A2-A9C8-6AB9-C352-ADB165321B2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96888" y="467391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2800" dirty="0"/>
              <a:t>Formulation of </a:t>
            </a:r>
            <a:r>
              <a:rPr lang="en-US" sz="2800" dirty="0" err="1"/>
              <a:t>Caratheodory’s</a:t>
            </a:r>
            <a:r>
              <a:rPr lang="en-US" sz="2800" dirty="0"/>
              <a:t> Axioms for A Control Volume</a:t>
            </a:r>
            <a:endParaRPr lang="en-US" altLang="en-US" sz="2800" dirty="0"/>
          </a:p>
        </p:txBody>
      </p:sp>
      <p:sp>
        <p:nvSpPr>
          <p:cNvPr id="1029" name="Rectangle 4">
            <a:extLst>
              <a:ext uri="{FF2B5EF4-FFF2-40B4-BE49-F238E27FC236}">
                <a16:creationId xmlns:a16="http://schemas.microsoft.com/office/drawing/2014/main" id="{012D776B-7F15-AF7B-6DF0-1BB711112FB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400800" cy="1219200"/>
          </a:xfrm>
          <a:noFill/>
        </p:spPr>
        <p:txBody>
          <a:bodyPr/>
          <a:lstStyle/>
          <a:p>
            <a:r>
              <a:rPr lang="en-US" altLang="en-US" sz="1600" b="1" dirty="0">
                <a:latin typeface="Script MT Bold" panose="03040602040607080904" pitchFamily="66" charset="0"/>
              </a:rPr>
              <a:t>P M V Subbarao</a:t>
            </a:r>
          </a:p>
          <a:p>
            <a:r>
              <a:rPr lang="en-US" altLang="en-US" sz="1600" b="1" dirty="0">
                <a:latin typeface="Script MT Bold" panose="03040602040607080904" pitchFamily="66" charset="0"/>
              </a:rPr>
              <a:t>Professor &amp; Head</a:t>
            </a:r>
            <a:endParaRPr lang="en-US" altLang="en-US" sz="1600" i="1" dirty="0"/>
          </a:p>
          <a:p>
            <a:r>
              <a:rPr lang="en-US" altLang="en-US" sz="1600" i="1" dirty="0"/>
              <a:t>Mechanical Engineering Department</a:t>
            </a:r>
          </a:p>
          <a:p>
            <a:r>
              <a:rPr lang="en-US" altLang="en-US" sz="1600" i="1" dirty="0"/>
              <a:t>I </a:t>
            </a:r>
            <a:r>
              <a:rPr lang="en-US" altLang="en-US" sz="1600" i="1" dirty="0" err="1"/>
              <a:t>I</a:t>
            </a:r>
            <a:r>
              <a:rPr lang="en-US" altLang="en-US" sz="1600" i="1" dirty="0"/>
              <a:t> T Delhi</a:t>
            </a:r>
          </a:p>
        </p:txBody>
      </p:sp>
      <p:sp>
        <p:nvSpPr>
          <p:cNvPr id="1030" name="Text Box 5">
            <a:extLst>
              <a:ext uri="{FF2B5EF4-FFF2-40B4-BE49-F238E27FC236}">
                <a16:creationId xmlns:a16="http://schemas.microsoft.com/office/drawing/2014/main" id="{CBBC7A2C-AF5F-DA13-E628-BEB7D7118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A4172546-04D2-80D9-4C80-BAEB00071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75" y="5568284"/>
            <a:ext cx="8826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sz="3200" dirty="0">
                <a:solidFill>
                  <a:srgbClr val="00B050"/>
                </a:solidFill>
                <a:latin typeface="Script MT Bold" panose="03040602040607080904" pitchFamily="66" charset="0"/>
              </a:rPr>
              <a:t>Real Systems are truly Control Volumes!!!</a:t>
            </a:r>
          </a:p>
        </p:txBody>
      </p:sp>
      <p:grpSp>
        <p:nvGrpSpPr>
          <p:cNvPr id="1032" name="Group 7">
            <a:extLst>
              <a:ext uri="{FF2B5EF4-FFF2-40B4-BE49-F238E27FC236}">
                <a16:creationId xmlns:a16="http://schemas.microsoft.com/office/drawing/2014/main" id="{60DF9894-E10A-1A8B-A008-7E9FC671831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4" name="Group 8">
              <a:extLst>
                <a:ext uri="{FF2B5EF4-FFF2-40B4-BE49-F238E27FC236}">
                  <a16:creationId xmlns:a16="http://schemas.microsoft.com/office/drawing/2014/main" id="{E046A8B8-FE68-1320-80F0-274037E910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4" name="Rectangle 9">
                <a:extLst>
                  <a:ext uri="{FF2B5EF4-FFF2-40B4-BE49-F238E27FC236}">
                    <a16:creationId xmlns:a16="http://schemas.microsoft.com/office/drawing/2014/main" id="{A655AE88-9434-617C-6163-B51670B5E1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5" name="Rectangle 10">
                <a:extLst>
                  <a:ext uri="{FF2B5EF4-FFF2-40B4-BE49-F238E27FC236}">
                    <a16:creationId xmlns:a16="http://schemas.microsoft.com/office/drawing/2014/main" id="{D8A18748-4AA6-E2B7-4717-EF6AC12514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5" name="Group 11">
              <a:extLst>
                <a:ext uri="{FF2B5EF4-FFF2-40B4-BE49-F238E27FC236}">
                  <a16:creationId xmlns:a16="http://schemas.microsoft.com/office/drawing/2014/main" id="{EEFA97D1-C218-6F1E-5E39-03A12234C0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2" name="Rectangle 12">
                <a:extLst>
                  <a:ext uri="{FF2B5EF4-FFF2-40B4-BE49-F238E27FC236}">
                    <a16:creationId xmlns:a16="http://schemas.microsoft.com/office/drawing/2014/main" id="{D57D9AF0-FE45-A6DE-0485-E62459AA16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3" name="Rectangle 13">
                <a:extLst>
                  <a:ext uri="{FF2B5EF4-FFF2-40B4-BE49-F238E27FC236}">
                    <a16:creationId xmlns:a16="http://schemas.microsoft.com/office/drawing/2014/main" id="{7C1D6D1F-E178-C799-82D1-856FDF8155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6" name="Group 14">
              <a:extLst>
                <a:ext uri="{FF2B5EF4-FFF2-40B4-BE49-F238E27FC236}">
                  <a16:creationId xmlns:a16="http://schemas.microsoft.com/office/drawing/2014/main" id="{C1495906-B7EA-92A5-CF18-C2C0AFBE59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0" name="Rectangle 15">
                <a:extLst>
                  <a:ext uri="{FF2B5EF4-FFF2-40B4-BE49-F238E27FC236}">
                    <a16:creationId xmlns:a16="http://schemas.microsoft.com/office/drawing/2014/main" id="{C7246F45-42DD-F61F-561F-09099ECEF1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1" name="Rectangle 16">
                <a:extLst>
                  <a:ext uri="{FF2B5EF4-FFF2-40B4-BE49-F238E27FC236}">
                    <a16:creationId xmlns:a16="http://schemas.microsoft.com/office/drawing/2014/main" id="{1140951B-3300-70D0-EA6E-2F0AA29307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7" name="Group 17">
              <a:extLst>
                <a:ext uri="{FF2B5EF4-FFF2-40B4-BE49-F238E27FC236}">
                  <a16:creationId xmlns:a16="http://schemas.microsoft.com/office/drawing/2014/main" id="{0ABDA99F-CBC0-C90D-B573-08A087F774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8" name="Rectangle 18">
                <a:extLst>
                  <a:ext uri="{FF2B5EF4-FFF2-40B4-BE49-F238E27FC236}">
                    <a16:creationId xmlns:a16="http://schemas.microsoft.com/office/drawing/2014/main" id="{FF2EA6FB-744A-BC2A-9130-596E50512B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39" name="Rectangle 19">
                <a:extLst>
                  <a:ext uri="{FF2B5EF4-FFF2-40B4-BE49-F238E27FC236}">
                    <a16:creationId xmlns:a16="http://schemas.microsoft.com/office/drawing/2014/main" id="{E3E1AAB8-6DD6-60B9-E78F-E875CF4F4F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pic>
        <p:nvPicPr>
          <p:cNvPr id="23" name="Rectangle 19458">
            <a:extLst>
              <a:ext uri="{FF2B5EF4-FFF2-40B4-BE49-F238E27FC236}">
                <a16:creationId xmlns:a16="http://schemas.microsoft.com/office/drawing/2014/main" id="{C40F4AEA-4403-0582-DEC7-0B115F932D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7526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33FD38D8-CF86-64AC-1ABE-EA73214F048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33FD38D8-CF86-64AC-1ABE-EA73214F048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89C959C8-70F2-914B-D783-AC3444EE8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391400" cy="1143000"/>
          </a:xfrm>
        </p:spPr>
        <p:txBody>
          <a:bodyPr/>
          <a:lstStyle/>
          <a:p>
            <a:r>
              <a:rPr lang="en-US" altLang="en-US" sz="2800" dirty="0"/>
              <a:t>Experimental Evidence: </a:t>
            </a:r>
            <a:br>
              <a:rPr lang="en-US" altLang="en-US" sz="2800" dirty="0"/>
            </a:br>
            <a:r>
              <a:rPr lang="en-US" altLang="en-US" sz="2800" dirty="0"/>
              <a:t>Increasing unit Temperature of A Pure Substance (water) </a:t>
            </a:r>
          </a:p>
        </p:txBody>
      </p:sp>
      <p:pic>
        <p:nvPicPr>
          <p:cNvPr id="39939" name="Picture 2" descr="http://www.ustudy.in/sites/default/files/Steam_Boiler.png">
            <a:extLst>
              <a:ext uri="{FF2B5EF4-FFF2-40B4-BE49-F238E27FC236}">
                <a16:creationId xmlns:a16="http://schemas.microsoft.com/office/drawing/2014/main" id="{26F1A7F9-3B7C-AA62-9056-48EEB9349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58875"/>
            <a:ext cx="3276600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3">
            <a:extLst>
              <a:ext uri="{FF2B5EF4-FFF2-40B4-BE49-F238E27FC236}">
                <a16:creationId xmlns:a16="http://schemas.microsoft.com/office/drawing/2014/main" id="{C31FB19A-51E3-4F4A-315F-31DEEF712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219200"/>
            <a:ext cx="3686175" cy="317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37" name="Group 38">
            <a:extLst>
              <a:ext uri="{FF2B5EF4-FFF2-40B4-BE49-F238E27FC236}">
                <a16:creationId xmlns:a16="http://schemas.microsoft.com/office/drawing/2014/main" id="{EA80EA62-2741-A4AE-3E01-B717E651C9F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439" name="Group 19">
              <a:extLst>
                <a:ext uri="{FF2B5EF4-FFF2-40B4-BE49-F238E27FC236}">
                  <a16:creationId xmlns:a16="http://schemas.microsoft.com/office/drawing/2014/main" id="{31A3523F-0A37-F67E-5147-C1E599A02A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8441" name="Group 8">
                <a:extLst>
                  <a:ext uri="{FF2B5EF4-FFF2-40B4-BE49-F238E27FC236}">
                    <a16:creationId xmlns:a16="http://schemas.microsoft.com/office/drawing/2014/main" id="{621ED15F-F40E-57D0-2E31-8C1EB47E2C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8443" name="Group 9">
                  <a:extLst>
                    <a:ext uri="{FF2B5EF4-FFF2-40B4-BE49-F238E27FC236}">
                      <a16:creationId xmlns:a16="http://schemas.microsoft.com/office/drawing/2014/main" id="{6CF185DC-4536-A0BC-5C93-6678A01CF6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453" name="Rectangle 10">
                    <a:extLst>
                      <a:ext uri="{FF2B5EF4-FFF2-40B4-BE49-F238E27FC236}">
                        <a16:creationId xmlns:a16="http://schemas.microsoft.com/office/drawing/2014/main" id="{6806F986-488F-01AE-7D32-87210000C4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4" name="Rectangle 11">
                    <a:extLst>
                      <a:ext uri="{FF2B5EF4-FFF2-40B4-BE49-F238E27FC236}">
                        <a16:creationId xmlns:a16="http://schemas.microsoft.com/office/drawing/2014/main" id="{4265C787-D9D1-D701-6B75-E09B5C25CB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44" name="Group 12">
                  <a:extLst>
                    <a:ext uri="{FF2B5EF4-FFF2-40B4-BE49-F238E27FC236}">
                      <a16:creationId xmlns:a16="http://schemas.microsoft.com/office/drawing/2014/main" id="{9C06FA98-400F-D19D-AAB1-6468A4D9A5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451" name="Rectangle 13">
                    <a:extLst>
                      <a:ext uri="{FF2B5EF4-FFF2-40B4-BE49-F238E27FC236}">
                        <a16:creationId xmlns:a16="http://schemas.microsoft.com/office/drawing/2014/main" id="{F06651C4-BAE2-4350-3E30-10047F2161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2" name="Rectangle 14">
                    <a:extLst>
                      <a:ext uri="{FF2B5EF4-FFF2-40B4-BE49-F238E27FC236}">
                        <a16:creationId xmlns:a16="http://schemas.microsoft.com/office/drawing/2014/main" id="{A317FAF4-3F1F-921B-9209-4919315A17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45" name="Group 15">
                  <a:extLst>
                    <a:ext uri="{FF2B5EF4-FFF2-40B4-BE49-F238E27FC236}">
                      <a16:creationId xmlns:a16="http://schemas.microsoft.com/office/drawing/2014/main" id="{934FDB79-413E-1479-0F60-2F800957D9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449" name="Rectangle 16">
                    <a:extLst>
                      <a:ext uri="{FF2B5EF4-FFF2-40B4-BE49-F238E27FC236}">
                        <a16:creationId xmlns:a16="http://schemas.microsoft.com/office/drawing/2014/main" id="{FA1B07AE-3E8A-7FEE-698B-E8DD9DD5A9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0" name="Rectangle 17">
                    <a:extLst>
                      <a:ext uri="{FF2B5EF4-FFF2-40B4-BE49-F238E27FC236}">
                        <a16:creationId xmlns:a16="http://schemas.microsoft.com/office/drawing/2014/main" id="{FF12E472-302C-DEF0-E42E-5FD066ECE2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46" name="Group 18">
                  <a:extLst>
                    <a:ext uri="{FF2B5EF4-FFF2-40B4-BE49-F238E27FC236}">
                      <a16:creationId xmlns:a16="http://schemas.microsoft.com/office/drawing/2014/main" id="{584D7263-3023-CFF9-8ABB-9F37CA1BD7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447" name="Rectangle 19">
                    <a:extLst>
                      <a:ext uri="{FF2B5EF4-FFF2-40B4-BE49-F238E27FC236}">
                        <a16:creationId xmlns:a16="http://schemas.microsoft.com/office/drawing/2014/main" id="{8772B91B-8419-C4B2-EE0C-24DA7B6DEE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48" name="Rectangle 20">
                    <a:extLst>
                      <a:ext uri="{FF2B5EF4-FFF2-40B4-BE49-F238E27FC236}">
                        <a16:creationId xmlns:a16="http://schemas.microsoft.com/office/drawing/2014/main" id="{4FAB8C2C-264B-67B5-6162-7A8D65A4AF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844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D96BDDE-5352-B023-52E7-A81764DD39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C5DE401-234D-F35B-FC33-6A5AF8D7CD44}"/>
              </a:ext>
            </a:extLst>
          </p:cNvPr>
          <p:cNvSpPr txBox="1"/>
          <p:nvPr/>
        </p:nvSpPr>
        <p:spPr>
          <a:xfrm>
            <a:off x="609600" y="4267200"/>
            <a:ext cx="2978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Fire Tube Boiler (CM)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488EF3-3DCC-576A-F6D6-0825854BBFFE}"/>
              </a:ext>
            </a:extLst>
          </p:cNvPr>
          <p:cNvSpPr txBox="1"/>
          <p:nvPr/>
        </p:nvSpPr>
        <p:spPr>
          <a:xfrm>
            <a:off x="5148525" y="4267200"/>
            <a:ext cx="3157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Water Tube Boiler (CV)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5E49CCB-8F33-D41A-2CD6-DAFDB3A7B056}"/>
                  </a:ext>
                </a:extLst>
              </p:cNvPr>
              <p:cNvSpPr txBox="1"/>
              <p:nvPr/>
            </p:nvSpPr>
            <p:spPr>
              <a:xfrm>
                <a:off x="3347471" y="5454134"/>
                <a:ext cx="297729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𝑊ℎ𝑦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𝐶𝑉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????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5E49CCB-8F33-D41A-2CD6-DAFDB3A7B0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471" y="5454134"/>
                <a:ext cx="2977290" cy="369332"/>
              </a:xfrm>
              <a:prstGeom prst="rect">
                <a:avLst/>
              </a:prstGeom>
              <a:blipFill>
                <a:blip r:embed="rId5"/>
                <a:stretch>
                  <a:fillRect l="-2863" r="-1840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483D5FC-2492-8C3E-6935-22DC562129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6934200" cy="914400"/>
          </a:xfrm>
        </p:spPr>
        <p:txBody>
          <a:bodyPr/>
          <a:lstStyle/>
          <a:p>
            <a:r>
              <a:rPr lang="en-US" sz="2800" dirty="0"/>
              <a:t>Max Karl Ernst Ludwig Planck</a:t>
            </a:r>
            <a:r>
              <a:rPr lang="en-US" altLang="en-US" sz="2800" dirty="0"/>
              <a:t>: </a:t>
            </a:r>
            <a:br>
              <a:rPr lang="en-US" altLang="en-US" sz="2800" dirty="0"/>
            </a:br>
            <a:r>
              <a:rPr lang="en-US" altLang="en-US" sz="2800" dirty="0"/>
              <a:t>A Free Thinker</a:t>
            </a:r>
          </a:p>
        </p:txBody>
      </p:sp>
      <p:sp>
        <p:nvSpPr>
          <p:cNvPr id="5123" name="Rectangle 10">
            <a:extLst>
              <a:ext uri="{FF2B5EF4-FFF2-40B4-BE49-F238E27FC236}">
                <a16:creationId xmlns:a16="http://schemas.microsoft.com/office/drawing/2014/main" id="{D5EB653A-3FE6-CE53-4B59-D927D85E9E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1676400"/>
            <a:ext cx="26670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/>
          </a:p>
        </p:txBody>
      </p:sp>
      <p:grpSp>
        <p:nvGrpSpPr>
          <p:cNvPr id="5124" name="Group 38">
            <a:extLst>
              <a:ext uri="{FF2B5EF4-FFF2-40B4-BE49-F238E27FC236}">
                <a16:creationId xmlns:a16="http://schemas.microsoft.com/office/drawing/2014/main" id="{BC012527-5416-FB2C-1359-590BC5073C7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128" name="Group 19">
              <a:extLst>
                <a:ext uri="{FF2B5EF4-FFF2-40B4-BE49-F238E27FC236}">
                  <a16:creationId xmlns:a16="http://schemas.microsoft.com/office/drawing/2014/main" id="{3192BCE5-5953-BF9E-EDEB-FAB497132D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130" name="Group 8">
                <a:extLst>
                  <a:ext uri="{FF2B5EF4-FFF2-40B4-BE49-F238E27FC236}">
                    <a16:creationId xmlns:a16="http://schemas.microsoft.com/office/drawing/2014/main" id="{40546FB3-2A73-FB32-5CD2-94CF497906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132" name="Group 9">
                  <a:extLst>
                    <a:ext uri="{FF2B5EF4-FFF2-40B4-BE49-F238E27FC236}">
                      <a16:creationId xmlns:a16="http://schemas.microsoft.com/office/drawing/2014/main" id="{CC0C03C8-8862-AA48-E1D7-9C1A43EBF2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42" name="Rectangle 10">
                    <a:extLst>
                      <a:ext uri="{FF2B5EF4-FFF2-40B4-BE49-F238E27FC236}">
                        <a16:creationId xmlns:a16="http://schemas.microsoft.com/office/drawing/2014/main" id="{BDEDF5EF-A4B8-D314-B46D-8042EE99B2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3" name="Rectangle 11">
                    <a:extLst>
                      <a:ext uri="{FF2B5EF4-FFF2-40B4-BE49-F238E27FC236}">
                        <a16:creationId xmlns:a16="http://schemas.microsoft.com/office/drawing/2014/main" id="{4924280A-D3E8-3E7C-6746-571CB70FC6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3" name="Group 12">
                  <a:extLst>
                    <a:ext uri="{FF2B5EF4-FFF2-40B4-BE49-F238E27FC236}">
                      <a16:creationId xmlns:a16="http://schemas.microsoft.com/office/drawing/2014/main" id="{D4A27425-2064-886F-61AD-C43AF99358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140" name="Rectangle 13">
                    <a:extLst>
                      <a:ext uri="{FF2B5EF4-FFF2-40B4-BE49-F238E27FC236}">
                        <a16:creationId xmlns:a16="http://schemas.microsoft.com/office/drawing/2014/main" id="{34994827-2307-55AD-E656-B5A65CA690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1" name="Rectangle 14">
                    <a:extLst>
                      <a:ext uri="{FF2B5EF4-FFF2-40B4-BE49-F238E27FC236}">
                        <a16:creationId xmlns:a16="http://schemas.microsoft.com/office/drawing/2014/main" id="{7827EFF3-7B21-95C4-90FE-3B3F57BD8E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4" name="Group 15">
                  <a:extLst>
                    <a:ext uri="{FF2B5EF4-FFF2-40B4-BE49-F238E27FC236}">
                      <a16:creationId xmlns:a16="http://schemas.microsoft.com/office/drawing/2014/main" id="{967FD3B9-6ED2-9AC3-9F00-E77127F92D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138" name="Rectangle 16">
                    <a:extLst>
                      <a:ext uri="{FF2B5EF4-FFF2-40B4-BE49-F238E27FC236}">
                        <a16:creationId xmlns:a16="http://schemas.microsoft.com/office/drawing/2014/main" id="{2B71C971-1320-AF6A-FBAE-89908EF8E6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39" name="Rectangle 17">
                    <a:extLst>
                      <a:ext uri="{FF2B5EF4-FFF2-40B4-BE49-F238E27FC236}">
                        <a16:creationId xmlns:a16="http://schemas.microsoft.com/office/drawing/2014/main" id="{DE1DEAB2-5400-C28E-7816-6AAFBF19A2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5" name="Group 18">
                  <a:extLst>
                    <a:ext uri="{FF2B5EF4-FFF2-40B4-BE49-F238E27FC236}">
                      <a16:creationId xmlns:a16="http://schemas.microsoft.com/office/drawing/2014/main" id="{57BD4A74-DE0A-46B7-1622-67BAB79FE1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36" name="Rectangle 19">
                    <a:extLst>
                      <a:ext uri="{FF2B5EF4-FFF2-40B4-BE49-F238E27FC236}">
                        <a16:creationId xmlns:a16="http://schemas.microsoft.com/office/drawing/2014/main" id="{D1E98E7B-A2D5-A6CB-1019-4E8C179DBB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37" name="Rectangle 20">
                    <a:extLst>
                      <a:ext uri="{FF2B5EF4-FFF2-40B4-BE49-F238E27FC236}">
                        <a16:creationId xmlns:a16="http://schemas.microsoft.com/office/drawing/2014/main" id="{6C16023A-FCDC-C2C3-1919-D1B257CA29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12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410B772-528F-E102-6A83-9F6F3A12BF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125" name="Content Placeholder 5">
            <a:extLst>
              <a:ext uri="{FF2B5EF4-FFF2-40B4-BE49-F238E27FC236}">
                <a16:creationId xmlns:a16="http://schemas.microsoft.com/office/drawing/2014/main" id="{D645498C-3C17-CAD3-272C-0712B13F28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61582" y="1162843"/>
            <a:ext cx="3057525" cy="1835150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DFB0446-1B8B-F05C-0DEC-B566397F50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259933"/>
            <a:ext cx="561159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rgbClr val="3366FF"/>
                </a:solidFill>
                <a:latin typeface="Vladimir Script" panose="03050402040407070305" pitchFamily="66" charset="0"/>
              </a:rPr>
              <a:t>Max Planck changed physics and our cognizance of the world forever</a:t>
            </a:r>
            <a:endParaRPr lang="en-IN" altLang="en-US" sz="3600" b="1" dirty="0">
              <a:solidFill>
                <a:srgbClr val="3366FF"/>
              </a:solidFill>
              <a:latin typeface="Vladimir Script" panose="03050402040407070305" pitchFamily="66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83D1D2-EC0E-7854-0940-AB5ECC38A8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264" y="4869655"/>
            <a:ext cx="85344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66"/>
                </a:solidFill>
                <a:latin typeface="Blackadder ITC" panose="04020505051007020D02" pitchFamily="82" charset="0"/>
              </a:rPr>
              <a:t>Hermann Müller taught his receptive young student how to visualize the laws of physics in his mind – a vital weapon in the armory of the great physicists</a:t>
            </a:r>
            <a:endParaRPr lang="en-IN" altLang="en-US" dirty="0">
              <a:solidFill>
                <a:srgbClr val="FF0066"/>
              </a:solidFill>
              <a:latin typeface="Blackadder ITC" panose="04020505051007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65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E8973344-649F-2143-3636-EF8C79EC1B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6400800" cy="914400"/>
          </a:xfrm>
        </p:spPr>
        <p:txBody>
          <a:bodyPr/>
          <a:lstStyle/>
          <a:p>
            <a:r>
              <a:rPr lang="en-US" altLang="en-US" sz="2800"/>
              <a:t>Internal (Microscopic) Energy : Monatomic Ideal Gas </a:t>
            </a:r>
          </a:p>
        </p:txBody>
      </p:sp>
      <p:sp>
        <p:nvSpPr>
          <p:cNvPr id="6147" name="Rectangle 10">
            <a:extLst>
              <a:ext uri="{FF2B5EF4-FFF2-40B4-BE49-F238E27FC236}">
                <a16:creationId xmlns:a16="http://schemas.microsoft.com/office/drawing/2014/main" id="{80A081A3-30D1-7E26-78A5-106CD1C414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1676400"/>
            <a:ext cx="26670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1DDA54D6-8E58-4FF7-D007-2C42824B23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64331" y="1156247"/>
            <a:ext cx="8627269" cy="2886877"/>
          </a:xfrm>
        </p:spPr>
        <p:txBody>
          <a:bodyPr/>
          <a:lstStyle/>
          <a:p>
            <a:r>
              <a:rPr lang="en-US" altLang="en-US" sz="2400" dirty="0"/>
              <a:t>Fundamental classification of energy is only potential or kinetic energy.</a:t>
            </a:r>
          </a:p>
          <a:p>
            <a:r>
              <a:rPr lang="en-US" altLang="en-US" sz="2400" dirty="0"/>
              <a:t>Internal energy must be a microscopic form of these fundamental forms.</a:t>
            </a:r>
          </a:p>
          <a:p>
            <a:r>
              <a:rPr lang="en-US" altLang="en-US" sz="2400" dirty="0"/>
              <a:t>For an ideal monatomic gas, the translational kinetic energy of the linear motion of the "hard sphere" type atoms contributes to Internal Energy, </a:t>
            </a:r>
            <a:r>
              <a:rPr lang="en-US" altLang="en-US" sz="2400" i="1" dirty="0"/>
              <a:t>U</a:t>
            </a:r>
            <a:r>
              <a:rPr lang="en-US" altLang="en-US" sz="2400" dirty="0"/>
              <a:t>.</a:t>
            </a:r>
          </a:p>
        </p:txBody>
      </p:sp>
      <p:pic>
        <p:nvPicPr>
          <p:cNvPr id="56331" name="Picture 11">
            <a:extLst>
              <a:ext uri="{FF2B5EF4-FFF2-40B4-BE49-F238E27FC236}">
                <a16:creationId xmlns:a16="http://schemas.microsoft.com/office/drawing/2014/main" id="{E387929A-2584-5970-C5E4-EBCB23E3A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238625"/>
            <a:ext cx="26225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53" name="Group 38">
            <a:extLst>
              <a:ext uri="{FF2B5EF4-FFF2-40B4-BE49-F238E27FC236}">
                <a16:creationId xmlns:a16="http://schemas.microsoft.com/office/drawing/2014/main" id="{D07E53E7-6CB2-1519-1492-92AA527053A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159" name="Group 19">
              <a:extLst>
                <a:ext uri="{FF2B5EF4-FFF2-40B4-BE49-F238E27FC236}">
                  <a16:creationId xmlns:a16="http://schemas.microsoft.com/office/drawing/2014/main" id="{A7D71F4E-2E05-0F94-410B-4D00009B97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161" name="Group 8">
                <a:extLst>
                  <a:ext uri="{FF2B5EF4-FFF2-40B4-BE49-F238E27FC236}">
                    <a16:creationId xmlns:a16="http://schemas.microsoft.com/office/drawing/2014/main" id="{B89EB33B-0309-23BC-89EC-BB523C10EA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6163" name="Group 9">
                  <a:extLst>
                    <a:ext uri="{FF2B5EF4-FFF2-40B4-BE49-F238E27FC236}">
                      <a16:creationId xmlns:a16="http://schemas.microsoft.com/office/drawing/2014/main" id="{AC5D5CEE-CEB9-7BCA-1AE7-758AD5E6B2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6173" name="Rectangle 10">
                    <a:extLst>
                      <a:ext uri="{FF2B5EF4-FFF2-40B4-BE49-F238E27FC236}">
                        <a16:creationId xmlns:a16="http://schemas.microsoft.com/office/drawing/2014/main" id="{4362EE16-EF23-413F-B43C-E3BB606010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74" name="Rectangle 11">
                    <a:extLst>
                      <a:ext uri="{FF2B5EF4-FFF2-40B4-BE49-F238E27FC236}">
                        <a16:creationId xmlns:a16="http://schemas.microsoft.com/office/drawing/2014/main" id="{A0346FAF-2D20-C2A1-CA4E-DB124111BF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64" name="Group 12">
                  <a:extLst>
                    <a:ext uri="{FF2B5EF4-FFF2-40B4-BE49-F238E27FC236}">
                      <a16:creationId xmlns:a16="http://schemas.microsoft.com/office/drawing/2014/main" id="{C5C5925C-1C43-E46F-EED9-526EB351C0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6171" name="Rectangle 13">
                    <a:extLst>
                      <a:ext uri="{FF2B5EF4-FFF2-40B4-BE49-F238E27FC236}">
                        <a16:creationId xmlns:a16="http://schemas.microsoft.com/office/drawing/2014/main" id="{F636A99A-83E2-6743-D9DD-D4D79501A6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72" name="Rectangle 14">
                    <a:extLst>
                      <a:ext uri="{FF2B5EF4-FFF2-40B4-BE49-F238E27FC236}">
                        <a16:creationId xmlns:a16="http://schemas.microsoft.com/office/drawing/2014/main" id="{6B8DC4A6-DD3A-99A0-C047-3D0EDAB724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65" name="Group 15">
                  <a:extLst>
                    <a:ext uri="{FF2B5EF4-FFF2-40B4-BE49-F238E27FC236}">
                      <a16:creationId xmlns:a16="http://schemas.microsoft.com/office/drawing/2014/main" id="{3AAFAB14-961F-2F4D-29C4-3A56D72B1B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6169" name="Rectangle 16">
                    <a:extLst>
                      <a:ext uri="{FF2B5EF4-FFF2-40B4-BE49-F238E27FC236}">
                        <a16:creationId xmlns:a16="http://schemas.microsoft.com/office/drawing/2014/main" id="{AEBE88CA-E41F-3FD8-C4A5-BCFE715C3A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70" name="Rectangle 17">
                    <a:extLst>
                      <a:ext uri="{FF2B5EF4-FFF2-40B4-BE49-F238E27FC236}">
                        <a16:creationId xmlns:a16="http://schemas.microsoft.com/office/drawing/2014/main" id="{3F9B233E-097D-C19C-C431-0E7A721D6A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66" name="Group 18">
                  <a:extLst>
                    <a:ext uri="{FF2B5EF4-FFF2-40B4-BE49-F238E27FC236}">
                      <a16:creationId xmlns:a16="http://schemas.microsoft.com/office/drawing/2014/main" id="{7C94D34C-B024-36F8-3A10-361BA8913A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6167" name="Rectangle 19">
                    <a:extLst>
                      <a:ext uri="{FF2B5EF4-FFF2-40B4-BE49-F238E27FC236}">
                        <a16:creationId xmlns:a16="http://schemas.microsoft.com/office/drawing/2014/main" id="{E23B0ACC-C7F7-87F7-F07A-B15FBC1903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68" name="Rectangle 20">
                    <a:extLst>
                      <a:ext uri="{FF2B5EF4-FFF2-40B4-BE49-F238E27FC236}">
                        <a16:creationId xmlns:a16="http://schemas.microsoft.com/office/drawing/2014/main" id="{D9711D9F-98B6-A8FE-1C8A-681445B405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16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E63020E-B72B-9A03-E057-9F386A73D5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ext Box 25">
            <a:extLst>
              <a:ext uri="{FF2B5EF4-FFF2-40B4-BE49-F238E27FC236}">
                <a16:creationId xmlns:a16="http://schemas.microsoft.com/office/drawing/2014/main" id="{5416BC70-2469-339D-4267-1E711CE2AB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3886200"/>
            <a:ext cx="50133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dirty="0"/>
              <a:t>Instantaneous magnitude of  velocity</a:t>
            </a:r>
          </a:p>
        </p:txBody>
      </p:sp>
      <p:grpSp>
        <p:nvGrpSpPr>
          <p:cNvPr id="6" name="Group 25">
            <a:extLst>
              <a:ext uri="{FF2B5EF4-FFF2-40B4-BE49-F238E27FC236}">
                <a16:creationId xmlns:a16="http://schemas.microsoft.com/office/drawing/2014/main" id="{7820CC34-51A5-B72E-F021-A80FEF46832B}"/>
              </a:ext>
            </a:extLst>
          </p:cNvPr>
          <p:cNvGrpSpPr>
            <a:grpSpLocks/>
          </p:cNvGrpSpPr>
          <p:nvPr/>
        </p:nvGrpSpPr>
        <p:grpSpPr bwMode="auto">
          <a:xfrm>
            <a:off x="3865563" y="4349750"/>
            <a:ext cx="3587750" cy="1309688"/>
            <a:chOff x="3979863" y="2139950"/>
            <a:chExt cx="3587750" cy="1309688"/>
          </a:xfrm>
        </p:grpSpPr>
        <p:sp>
          <p:nvSpPr>
            <p:cNvPr id="7" name="Line 20">
              <a:extLst>
                <a:ext uri="{FF2B5EF4-FFF2-40B4-BE49-F238E27FC236}">
                  <a16:creationId xmlns:a16="http://schemas.microsoft.com/office/drawing/2014/main" id="{7F867744-412F-CF72-6813-2C68DD5F60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21288" y="2139950"/>
              <a:ext cx="0" cy="12969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" name="Line 21">
              <a:extLst>
                <a:ext uri="{FF2B5EF4-FFF2-40B4-BE49-F238E27FC236}">
                  <a16:creationId xmlns:a16="http://schemas.microsoft.com/office/drawing/2014/main" id="{972EC771-B826-1E2F-9B39-231DEAC127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95888" y="2782786"/>
              <a:ext cx="23717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Freeform 23">
              <a:extLst>
                <a:ext uri="{FF2B5EF4-FFF2-40B4-BE49-F238E27FC236}">
                  <a16:creationId xmlns:a16="http://schemas.microsoft.com/office/drawing/2014/main" id="{D633FDD7-3D60-C37B-64CC-FF4CB1E9F7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7800" y="2362200"/>
              <a:ext cx="2274888" cy="852488"/>
            </a:xfrm>
            <a:custGeom>
              <a:avLst/>
              <a:gdLst>
                <a:gd name="T0" fmla="*/ 0 w 1433"/>
                <a:gd name="T1" fmla="*/ 2147483647 h 537"/>
                <a:gd name="T2" fmla="*/ 2147483647 w 1433"/>
                <a:gd name="T3" fmla="*/ 2147483647 h 537"/>
                <a:gd name="T4" fmla="*/ 2147483647 w 1433"/>
                <a:gd name="T5" fmla="*/ 2147483647 h 537"/>
                <a:gd name="T6" fmla="*/ 2147483647 w 1433"/>
                <a:gd name="T7" fmla="*/ 2147483647 h 537"/>
                <a:gd name="T8" fmla="*/ 2147483647 w 1433"/>
                <a:gd name="T9" fmla="*/ 2147483647 h 537"/>
                <a:gd name="T10" fmla="*/ 2147483647 w 1433"/>
                <a:gd name="T11" fmla="*/ 2147483647 h 537"/>
                <a:gd name="T12" fmla="*/ 2147483647 w 1433"/>
                <a:gd name="T13" fmla="*/ 2147483647 h 537"/>
                <a:gd name="T14" fmla="*/ 2147483647 w 1433"/>
                <a:gd name="T15" fmla="*/ 2147483647 h 537"/>
                <a:gd name="T16" fmla="*/ 2147483647 w 1433"/>
                <a:gd name="T17" fmla="*/ 2147483647 h 537"/>
                <a:gd name="T18" fmla="*/ 2147483647 w 1433"/>
                <a:gd name="T19" fmla="*/ 0 h 537"/>
                <a:gd name="T20" fmla="*/ 2147483647 w 1433"/>
                <a:gd name="T21" fmla="*/ 2147483647 h 537"/>
                <a:gd name="T22" fmla="*/ 2147483647 w 1433"/>
                <a:gd name="T23" fmla="*/ 2147483647 h 537"/>
                <a:gd name="T24" fmla="*/ 2147483647 w 1433"/>
                <a:gd name="T25" fmla="*/ 2147483647 h 537"/>
                <a:gd name="T26" fmla="*/ 2147483647 w 1433"/>
                <a:gd name="T27" fmla="*/ 2147483647 h 537"/>
                <a:gd name="T28" fmla="*/ 2147483647 w 1433"/>
                <a:gd name="T29" fmla="*/ 2147483647 h 537"/>
                <a:gd name="T30" fmla="*/ 2147483647 w 1433"/>
                <a:gd name="T31" fmla="*/ 2147483647 h 537"/>
                <a:gd name="T32" fmla="*/ 2147483647 w 1433"/>
                <a:gd name="T33" fmla="*/ 2147483647 h 537"/>
                <a:gd name="T34" fmla="*/ 2147483647 w 1433"/>
                <a:gd name="T35" fmla="*/ 2147483647 h 537"/>
                <a:gd name="T36" fmla="*/ 2147483647 w 1433"/>
                <a:gd name="T37" fmla="*/ 0 h 537"/>
                <a:gd name="T38" fmla="*/ 2147483647 w 1433"/>
                <a:gd name="T39" fmla="*/ 2147483647 h 537"/>
                <a:gd name="T40" fmla="*/ 2147483647 w 1433"/>
                <a:gd name="T41" fmla="*/ 2147483647 h 537"/>
                <a:gd name="T42" fmla="*/ 2147483647 w 1433"/>
                <a:gd name="T43" fmla="*/ 2147483647 h 537"/>
                <a:gd name="T44" fmla="*/ 2147483647 w 1433"/>
                <a:gd name="T45" fmla="*/ 0 h 537"/>
                <a:gd name="T46" fmla="*/ 2147483647 w 1433"/>
                <a:gd name="T47" fmla="*/ 2147483647 h 537"/>
                <a:gd name="T48" fmla="*/ 2147483647 w 1433"/>
                <a:gd name="T49" fmla="*/ 2147483647 h 537"/>
                <a:gd name="T50" fmla="*/ 2147483647 w 1433"/>
                <a:gd name="T51" fmla="*/ 2147483647 h 537"/>
                <a:gd name="T52" fmla="*/ 2147483647 w 1433"/>
                <a:gd name="T53" fmla="*/ 2147483647 h 537"/>
                <a:gd name="T54" fmla="*/ 2147483647 w 1433"/>
                <a:gd name="T55" fmla="*/ 2147483647 h 537"/>
                <a:gd name="T56" fmla="*/ 2147483647 w 1433"/>
                <a:gd name="T57" fmla="*/ 2147483647 h 53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433"/>
                <a:gd name="T88" fmla="*/ 0 h 537"/>
                <a:gd name="T89" fmla="*/ 1433 w 1433"/>
                <a:gd name="T90" fmla="*/ 537 h 53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433" h="537">
                  <a:moveTo>
                    <a:pt x="0" y="265"/>
                  </a:moveTo>
                  <a:lnTo>
                    <a:pt x="102" y="117"/>
                  </a:lnTo>
                  <a:lnTo>
                    <a:pt x="109" y="280"/>
                  </a:lnTo>
                  <a:lnTo>
                    <a:pt x="195" y="374"/>
                  </a:lnTo>
                  <a:lnTo>
                    <a:pt x="195" y="288"/>
                  </a:lnTo>
                  <a:lnTo>
                    <a:pt x="195" y="140"/>
                  </a:lnTo>
                  <a:lnTo>
                    <a:pt x="211" y="226"/>
                  </a:lnTo>
                  <a:lnTo>
                    <a:pt x="351" y="444"/>
                  </a:lnTo>
                  <a:lnTo>
                    <a:pt x="390" y="218"/>
                  </a:lnTo>
                  <a:lnTo>
                    <a:pt x="366" y="0"/>
                  </a:lnTo>
                  <a:lnTo>
                    <a:pt x="475" y="537"/>
                  </a:lnTo>
                  <a:lnTo>
                    <a:pt x="491" y="296"/>
                  </a:lnTo>
                  <a:lnTo>
                    <a:pt x="537" y="55"/>
                  </a:lnTo>
                  <a:lnTo>
                    <a:pt x="678" y="288"/>
                  </a:lnTo>
                  <a:lnTo>
                    <a:pt x="693" y="94"/>
                  </a:lnTo>
                  <a:lnTo>
                    <a:pt x="833" y="343"/>
                  </a:lnTo>
                  <a:lnTo>
                    <a:pt x="825" y="522"/>
                  </a:lnTo>
                  <a:lnTo>
                    <a:pt x="895" y="140"/>
                  </a:lnTo>
                  <a:lnTo>
                    <a:pt x="895" y="0"/>
                  </a:lnTo>
                  <a:lnTo>
                    <a:pt x="1004" y="459"/>
                  </a:lnTo>
                  <a:lnTo>
                    <a:pt x="1059" y="311"/>
                  </a:lnTo>
                  <a:lnTo>
                    <a:pt x="1059" y="101"/>
                  </a:lnTo>
                  <a:lnTo>
                    <a:pt x="1207" y="0"/>
                  </a:lnTo>
                  <a:lnTo>
                    <a:pt x="1238" y="436"/>
                  </a:lnTo>
                  <a:lnTo>
                    <a:pt x="1246" y="179"/>
                  </a:lnTo>
                  <a:lnTo>
                    <a:pt x="1324" y="397"/>
                  </a:lnTo>
                  <a:lnTo>
                    <a:pt x="1324" y="148"/>
                  </a:lnTo>
                  <a:lnTo>
                    <a:pt x="1394" y="296"/>
                  </a:lnTo>
                  <a:lnTo>
                    <a:pt x="1433" y="397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" name="Text Box 26">
              <a:extLst>
                <a:ext uri="{FF2B5EF4-FFF2-40B4-BE49-F238E27FC236}">
                  <a16:creationId xmlns:a16="http://schemas.microsoft.com/office/drawing/2014/main" id="{0A2D3BE8-391B-1BB0-E409-9B640DA6DB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79863" y="3082925"/>
              <a:ext cx="1841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11" name="Group 26">
            <a:extLst>
              <a:ext uri="{FF2B5EF4-FFF2-40B4-BE49-F238E27FC236}">
                <a16:creationId xmlns:a16="http://schemas.microsoft.com/office/drawing/2014/main" id="{06E50B90-2208-167D-E345-EA6075164C94}"/>
              </a:ext>
            </a:extLst>
          </p:cNvPr>
          <p:cNvGrpSpPr>
            <a:grpSpLocks/>
          </p:cNvGrpSpPr>
          <p:nvPr/>
        </p:nvGrpSpPr>
        <p:grpSpPr bwMode="auto">
          <a:xfrm>
            <a:off x="2768195" y="4572000"/>
            <a:ext cx="1936780" cy="1200329"/>
            <a:chOff x="3429000" y="2667000"/>
            <a:chExt cx="1520825" cy="1201390"/>
          </a:xfrm>
        </p:grpSpPr>
        <p:sp>
          <p:nvSpPr>
            <p:cNvPr id="12" name="Line 24">
              <a:extLst>
                <a:ext uri="{FF2B5EF4-FFF2-40B4-BE49-F238E27FC236}">
                  <a16:creationId xmlns:a16="http://schemas.microsoft.com/office/drawing/2014/main" id="{5C8209E7-A167-857B-42C9-6B1A089B7F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49825" y="2819400"/>
              <a:ext cx="0" cy="5937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3" name="Text Box 27">
              <a:extLst>
                <a:ext uri="{FF2B5EF4-FFF2-40B4-BE49-F238E27FC236}">
                  <a16:creationId xmlns:a16="http://schemas.microsoft.com/office/drawing/2014/main" id="{9CFC57A9-4CEA-0018-F69C-B3C54D1664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9000" y="2667000"/>
              <a:ext cx="1447800" cy="1201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dirty="0"/>
                <a:t>Average</a:t>
              </a:r>
            </a:p>
            <a:p>
              <a:r>
                <a:rPr lang="en-US" altLang="en-US" dirty="0"/>
                <a:t>Velocity=0</a:t>
              </a:r>
            </a:p>
          </p:txBody>
        </p:sp>
      </p:grpSp>
      <p:grpSp>
        <p:nvGrpSpPr>
          <p:cNvPr id="14" name="Group 27">
            <a:extLst>
              <a:ext uri="{FF2B5EF4-FFF2-40B4-BE49-F238E27FC236}">
                <a16:creationId xmlns:a16="http://schemas.microsoft.com/office/drawing/2014/main" id="{6A76C70A-D3E0-8B47-4963-4495766AE344}"/>
              </a:ext>
            </a:extLst>
          </p:cNvPr>
          <p:cNvGrpSpPr>
            <a:grpSpLocks/>
          </p:cNvGrpSpPr>
          <p:nvPr/>
        </p:nvGrpSpPr>
        <p:grpSpPr bwMode="auto">
          <a:xfrm>
            <a:off x="7594600" y="4465638"/>
            <a:ext cx="1168400" cy="1069975"/>
            <a:chOff x="7708900" y="2255838"/>
            <a:chExt cx="1168400" cy="1069975"/>
          </a:xfrm>
        </p:grpSpPr>
        <p:sp>
          <p:nvSpPr>
            <p:cNvPr id="15" name="Line 28">
              <a:extLst>
                <a:ext uri="{FF2B5EF4-FFF2-40B4-BE49-F238E27FC236}">
                  <a16:creationId xmlns:a16="http://schemas.microsoft.com/office/drawing/2014/main" id="{0FA7E340-96EB-762E-1775-F3732DC8CC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08900" y="2465388"/>
              <a:ext cx="0" cy="5937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6" name="Text Box 29">
              <a:extLst>
                <a:ext uri="{FF2B5EF4-FFF2-40B4-BE49-F238E27FC236}">
                  <a16:creationId xmlns:a16="http://schemas.microsoft.com/office/drawing/2014/main" id="{F3A85DB0-3305-CAE8-7129-297C18F2FA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67638" y="2255838"/>
              <a:ext cx="1109662" cy="1069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sz="1600"/>
                <a:t>fluctuation</a:t>
              </a:r>
            </a:p>
            <a:p>
              <a:r>
                <a:rPr lang="en-US" altLang="en-US" sz="1600"/>
                <a:t>around </a:t>
              </a:r>
            </a:p>
            <a:p>
              <a:r>
                <a:rPr lang="en-US" altLang="en-US" sz="1600"/>
                <a:t>average</a:t>
              </a:r>
            </a:p>
            <a:p>
              <a:r>
                <a:rPr lang="en-US" altLang="en-US" sz="1600"/>
                <a:t>velocity</a:t>
              </a:r>
            </a:p>
          </p:txBody>
        </p:sp>
      </p:grpSp>
      <p:sp>
        <p:nvSpPr>
          <p:cNvPr id="17" name="Text Box 51">
            <a:extLst>
              <a:ext uri="{FF2B5EF4-FFF2-40B4-BE49-F238E27FC236}">
                <a16:creationId xmlns:a16="http://schemas.microsoft.com/office/drawing/2014/main" id="{B947147B-D7FC-44B6-48F6-6C0ADE0CE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6554" y="5463382"/>
            <a:ext cx="615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time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55EF734-278F-CAA1-6C39-284FBA73839C}"/>
                  </a:ext>
                </a:extLst>
              </p:cNvPr>
              <p:cNvSpPr txBox="1"/>
              <p:nvPr/>
            </p:nvSpPr>
            <p:spPr>
              <a:xfrm>
                <a:off x="3267841" y="5785690"/>
                <a:ext cx="54177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However, in each direction,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is not zero. 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55EF734-278F-CAA1-6C39-284FBA7383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7841" y="5785690"/>
                <a:ext cx="5417765" cy="461665"/>
              </a:xfrm>
              <a:prstGeom prst="rect">
                <a:avLst/>
              </a:prstGeom>
              <a:blipFill>
                <a:blip r:embed="rId4"/>
                <a:stretch>
                  <a:fillRect l="-1687" t="-10526" r="-787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0BC0B79B-9E65-A140-B889-6BFCD0A3FADC}"/>
              </a:ext>
            </a:extLst>
          </p:cNvPr>
          <p:cNvSpPr txBox="1"/>
          <p:nvPr/>
        </p:nvSpPr>
        <p:spPr>
          <a:xfrm>
            <a:off x="3710682" y="6217173"/>
            <a:ext cx="34612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This is a peculiar velocity!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92E8F0A-7419-15C8-DD57-46B0E8286CF3}"/>
                  </a:ext>
                </a:extLst>
              </p:cNvPr>
              <p:cNvSpPr txBox="1"/>
              <p:nvPr/>
            </p:nvSpPr>
            <p:spPr>
              <a:xfrm>
                <a:off x="3917972" y="4681240"/>
                <a:ext cx="122552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𝑎𝑡𝑜𝑚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92E8F0A-7419-15C8-DD57-46B0E8286C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7972" y="4681240"/>
                <a:ext cx="1225528" cy="369332"/>
              </a:xfrm>
              <a:prstGeom prst="rect">
                <a:avLst/>
              </a:prstGeom>
              <a:blipFill>
                <a:blip r:embed="rId5"/>
                <a:stretch>
                  <a:fillRect l="-2985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6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  <p:bldP spid="4" grpId="0"/>
      <p:bldP spid="17" grpId="0"/>
      <p:bldP spid="18" grpId="0"/>
      <p:bldP spid="1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051">
            <a:extLst>
              <a:ext uri="{FF2B5EF4-FFF2-40B4-BE49-F238E27FC236}">
                <a16:creationId xmlns:a16="http://schemas.microsoft.com/office/drawing/2014/main" id="{33468BC8-2A73-FA68-735F-C9F8FADA65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086600" cy="1143000"/>
          </a:xfrm>
        </p:spPr>
        <p:txBody>
          <a:bodyPr/>
          <a:lstStyle/>
          <a:p>
            <a:r>
              <a:rPr lang="en-US" altLang="en-US" sz="2800"/>
              <a:t>Temperature and Microscopic Kinetic  Energy: Boltzmann Equation by Maxwell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074" name="Ink 20">
                <a:extLst>
                  <a:ext uri="{FF2B5EF4-FFF2-40B4-BE49-F238E27FC236}">
                    <a16:creationId xmlns:a16="http://schemas.microsoft.com/office/drawing/2014/main" id="{9B714E86-BBD3-3C3C-5BEE-018A2EE54ED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057650" y="5711825"/>
              <a:ext cx="12700" cy="6350"/>
            </p14:xfrm>
          </p:contentPart>
        </mc:Choice>
        <mc:Fallback xmlns="">
          <p:pic>
            <p:nvPicPr>
              <p:cNvPr id="3074" name="Ink 20">
                <a:extLst>
                  <a:ext uri="{FF2B5EF4-FFF2-40B4-BE49-F238E27FC236}">
                    <a16:creationId xmlns:a16="http://schemas.microsoft.com/office/drawing/2014/main" id="{9B714E86-BBD3-3C3C-5BEE-018A2EE54ED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48961" y="5704946"/>
                <a:ext cx="30079" cy="20108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25" name="Object 3">
            <a:extLst>
              <a:ext uri="{FF2B5EF4-FFF2-40B4-BE49-F238E27FC236}">
                <a16:creationId xmlns:a16="http://schemas.microsoft.com/office/drawing/2014/main" id="{92BA1989-ABC6-5A38-A22B-D40C516562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1260659"/>
              </p:ext>
            </p:extLst>
          </p:nvPr>
        </p:nvGraphicFramePr>
        <p:xfrm>
          <a:off x="561643" y="2655767"/>
          <a:ext cx="3752850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98600" imgH="457200" progId="Equation.3">
                  <p:embed/>
                </p:oleObj>
              </mc:Choice>
              <mc:Fallback>
                <p:oleObj name="Equation" r:id="rId4" imgW="1498600" imgH="457200" progId="Equation.3">
                  <p:embed/>
                  <p:pic>
                    <p:nvPicPr>
                      <p:cNvPr id="25" name="Object 3">
                        <a:extLst>
                          <a:ext uri="{FF2B5EF4-FFF2-40B4-BE49-F238E27FC236}">
                            <a16:creationId xmlns:a16="http://schemas.microsoft.com/office/drawing/2014/main" id="{92BA1989-ABC6-5A38-A22B-D40C5165621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643" y="2655767"/>
                        <a:ext cx="3752850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TextBox 3">
            <a:extLst>
              <a:ext uri="{FF2B5EF4-FFF2-40B4-BE49-F238E27FC236}">
                <a16:creationId xmlns:a16="http://schemas.microsoft.com/office/drawing/2014/main" id="{9828D954-E647-D562-6059-13D7ED64CC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19200"/>
            <a:ext cx="59420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For a substance inside (non-flowing) a system:</a:t>
            </a:r>
          </a:p>
        </p:txBody>
      </p:sp>
      <p:sp>
        <p:nvSpPr>
          <p:cNvPr id="28" name="TextBox 3">
            <a:extLst>
              <a:ext uri="{FF2B5EF4-FFF2-40B4-BE49-F238E27FC236}">
                <a16:creationId xmlns:a16="http://schemas.microsoft.com/office/drawing/2014/main" id="{354C5D85-BB4C-81ED-7026-D1ADBD866B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163" y="1754187"/>
            <a:ext cx="520541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If  atoms/molecules of a substance possess </a:t>
            </a:r>
            <a:r>
              <a:rPr lang="en-IN" altLang="en-US" sz="2400" i="1" dirty="0"/>
              <a:t>f </a:t>
            </a:r>
            <a:r>
              <a:rPr lang="en-IN" altLang="en-US" sz="2400" dirty="0"/>
              <a:t>number of </a:t>
            </a:r>
            <a:r>
              <a:rPr lang="en-IN" altLang="en-US" sz="2400" dirty="0" err="1"/>
              <a:t>DoF</a:t>
            </a:r>
            <a:r>
              <a:rPr lang="en-IN" altLang="en-US" sz="2400" dirty="0"/>
              <a:t>, </a:t>
            </a:r>
          </a:p>
        </p:txBody>
      </p:sp>
      <p:sp>
        <p:nvSpPr>
          <p:cNvPr id="29" name="TextBox 3">
            <a:extLst>
              <a:ext uri="{FF2B5EF4-FFF2-40B4-BE49-F238E27FC236}">
                <a16:creationId xmlns:a16="http://schemas.microsoft.com/office/drawing/2014/main" id="{DC6C9CA7-5C34-873B-F4D9-B0F2A93C6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658" y="3633933"/>
            <a:ext cx="4038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Law of equipartition of energy: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3">
                <a:extLst>
                  <a:ext uri="{FF2B5EF4-FFF2-40B4-BE49-F238E27FC236}">
                    <a16:creationId xmlns:a16="http://schemas.microsoft.com/office/drawing/2014/main" id="{889FF239-5858-C6C0-7455-581F5C24E90B}"/>
                  </a:ext>
                </a:extLst>
              </p:cNvPr>
              <p:cNvSpPr txBox="1"/>
              <p:nvPr/>
            </p:nvSpPr>
            <p:spPr bwMode="auto">
              <a:xfrm>
                <a:off x="1447800" y="4036819"/>
                <a:ext cx="2501900" cy="9477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Object 3">
                <a:extLst>
                  <a:ext uri="{FF2B5EF4-FFF2-40B4-BE49-F238E27FC236}">
                    <a16:creationId xmlns:a16="http://schemas.microsoft.com/office/drawing/2014/main" id="{889FF239-5858-C6C0-7455-581F5C24E9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4036819"/>
                <a:ext cx="2501900" cy="9477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297" name="Group 38">
            <a:extLst>
              <a:ext uri="{FF2B5EF4-FFF2-40B4-BE49-F238E27FC236}">
                <a16:creationId xmlns:a16="http://schemas.microsoft.com/office/drawing/2014/main" id="{83657D15-F74D-1DFD-42AA-299C55D9D552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2300" name="Group 19">
              <a:extLst>
                <a:ext uri="{FF2B5EF4-FFF2-40B4-BE49-F238E27FC236}">
                  <a16:creationId xmlns:a16="http://schemas.microsoft.com/office/drawing/2014/main" id="{B1BCA6BB-1340-BAEF-7207-C6E215EE7C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302" name="Group 8">
                <a:extLst>
                  <a:ext uri="{FF2B5EF4-FFF2-40B4-BE49-F238E27FC236}">
                    <a16:creationId xmlns:a16="http://schemas.microsoft.com/office/drawing/2014/main" id="{C024C85C-3895-E106-EE09-1917941ED9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304" name="Group 9">
                  <a:extLst>
                    <a:ext uri="{FF2B5EF4-FFF2-40B4-BE49-F238E27FC236}">
                      <a16:creationId xmlns:a16="http://schemas.microsoft.com/office/drawing/2014/main" id="{24FB1832-203A-00F9-0A3A-2F808981F7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2314" name="Rectangle 10">
                    <a:extLst>
                      <a:ext uri="{FF2B5EF4-FFF2-40B4-BE49-F238E27FC236}">
                        <a16:creationId xmlns:a16="http://schemas.microsoft.com/office/drawing/2014/main" id="{52951E63-8AC1-1080-B5F2-6C085D1309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315" name="Rectangle 11">
                    <a:extLst>
                      <a:ext uri="{FF2B5EF4-FFF2-40B4-BE49-F238E27FC236}">
                        <a16:creationId xmlns:a16="http://schemas.microsoft.com/office/drawing/2014/main" id="{45D7EE6F-0B63-563A-BFCF-562E63BE71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305" name="Group 12">
                  <a:extLst>
                    <a:ext uri="{FF2B5EF4-FFF2-40B4-BE49-F238E27FC236}">
                      <a16:creationId xmlns:a16="http://schemas.microsoft.com/office/drawing/2014/main" id="{52D28B0F-F485-43A7-70F6-9347A83105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2312" name="Rectangle 13">
                    <a:extLst>
                      <a:ext uri="{FF2B5EF4-FFF2-40B4-BE49-F238E27FC236}">
                        <a16:creationId xmlns:a16="http://schemas.microsoft.com/office/drawing/2014/main" id="{EC53493C-7F12-4206-6FD5-8C70302EB1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313" name="Rectangle 14">
                    <a:extLst>
                      <a:ext uri="{FF2B5EF4-FFF2-40B4-BE49-F238E27FC236}">
                        <a16:creationId xmlns:a16="http://schemas.microsoft.com/office/drawing/2014/main" id="{FE5EE7B3-BE6F-54A7-4C33-5529DAC442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306" name="Group 15">
                  <a:extLst>
                    <a:ext uri="{FF2B5EF4-FFF2-40B4-BE49-F238E27FC236}">
                      <a16:creationId xmlns:a16="http://schemas.microsoft.com/office/drawing/2014/main" id="{F7C65E38-73D1-69FA-DC85-D4B01EAE38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2310" name="Rectangle 16">
                    <a:extLst>
                      <a:ext uri="{FF2B5EF4-FFF2-40B4-BE49-F238E27FC236}">
                        <a16:creationId xmlns:a16="http://schemas.microsoft.com/office/drawing/2014/main" id="{797EDDD4-ABFA-CD5E-73F4-7FBFC64373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311" name="Rectangle 17">
                    <a:extLst>
                      <a:ext uri="{FF2B5EF4-FFF2-40B4-BE49-F238E27FC236}">
                        <a16:creationId xmlns:a16="http://schemas.microsoft.com/office/drawing/2014/main" id="{0C57B474-A41E-3ACB-171B-024F6AA2EE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307" name="Group 18">
                  <a:extLst>
                    <a:ext uri="{FF2B5EF4-FFF2-40B4-BE49-F238E27FC236}">
                      <a16:creationId xmlns:a16="http://schemas.microsoft.com/office/drawing/2014/main" id="{21E9EA70-C053-AEE8-50D6-0E76C0CD02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308" name="Rectangle 19">
                    <a:extLst>
                      <a:ext uri="{FF2B5EF4-FFF2-40B4-BE49-F238E27FC236}">
                        <a16:creationId xmlns:a16="http://schemas.microsoft.com/office/drawing/2014/main" id="{DAE4E2BF-4B7E-AA57-D62A-DFC7879652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309" name="Rectangle 20">
                    <a:extLst>
                      <a:ext uri="{FF2B5EF4-FFF2-40B4-BE49-F238E27FC236}">
                        <a16:creationId xmlns:a16="http://schemas.microsoft.com/office/drawing/2014/main" id="{457B7B78-F7FB-A6BD-E27C-085FCACD0C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30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4D50077-F661-1CFC-0062-BF44F62A98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8C33E22-6A31-B4C4-9AAC-90AF94FE95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315" y="2343150"/>
            <a:ext cx="4479925" cy="276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3">
                <a:extLst>
                  <a:ext uri="{FF2B5EF4-FFF2-40B4-BE49-F238E27FC236}">
                    <a16:creationId xmlns:a16="http://schemas.microsoft.com/office/drawing/2014/main" id="{BEDD0B56-D45E-2EA2-6AC0-BD053A7985B9}"/>
                  </a:ext>
                </a:extLst>
              </p:cNvPr>
              <p:cNvSpPr txBox="1"/>
              <p:nvPr/>
            </p:nvSpPr>
            <p:spPr bwMode="auto">
              <a:xfrm>
                <a:off x="876300" y="5690890"/>
                <a:ext cx="2501900" cy="9477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Object 3">
                <a:extLst>
                  <a:ext uri="{FF2B5EF4-FFF2-40B4-BE49-F238E27FC236}">
                    <a16:creationId xmlns:a16="http://schemas.microsoft.com/office/drawing/2014/main" id="{BEDD0B56-D45E-2EA2-6AC0-BD053A7985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6300" y="5690890"/>
                <a:ext cx="2501900" cy="94773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3">
            <a:extLst>
              <a:ext uri="{FF2B5EF4-FFF2-40B4-BE49-F238E27FC236}">
                <a16:creationId xmlns:a16="http://schemas.microsoft.com/office/drawing/2014/main" id="{29A83BB5-269B-3FF9-FFF9-45E90B79C7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184" y="5169694"/>
            <a:ext cx="71136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For one </a:t>
            </a:r>
            <a:r>
              <a:rPr lang="en-IN" altLang="en-US" sz="2400" dirty="0" err="1"/>
              <a:t>kmol</a:t>
            </a:r>
            <a:r>
              <a:rPr lang="en-IN" altLang="en-US" sz="2400" dirty="0"/>
              <a:t> of gas with law of equipartition of energy: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3">
                <a:extLst>
                  <a:ext uri="{FF2B5EF4-FFF2-40B4-BE49-F238E27FC236}">
                    <a16:creationId xmlns:a16="http://schemas.microsoft.com/office/drawing/2014/main" id="{532D8C6B-EC6D-26AF-A8B7-F67740734939}"/>
                  </a:ext>
                </a:extLst>
              </p:cNvPr>
              <p:cNvSpPr txBox="1"/>
              <p:nvPr/>
            </p:nvSpPr>
            <p:spPr bwMode="auto">
              <a:xfrm>
                <a:off x="3949700" y="5722451"/>
                <a:ext cx="2501900" cy="9477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acc>
                        <m:accPr>
                          <m:chr m:val="̃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Object 3">
                <a:extLst>
                  <a:ext uri="{FF2B5EF4-FFF2-40B4-BE49-F238E27FC236}">
                    <a16:creationId xmlns:a16="http://schemas.microsoft.com/office/drawing/2014/main" id="{532D8C6B-EC6D-26AF-A8B7-F67740734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49700" y="5722451"/>
                <a:ext cx="2501900" cy="94773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7" grpId="0"/>
      <p:bldP spid="8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051">
            <a:extLst>
              <a:ext uri="{FF2B5EF4-FFF2-40B4-BE49-F238E27FC236}">
                <a16:creationId xmlns:a16="http://schemas.microsoft.com/office/drawing/2014/main" id="{0A69C85E-5AC7-9695-FF4D-D1CA30A0D0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086600" cy="1143000"/>
          </a:xfrm>
        </p:spPr>
        <p:txBody>
          <a:bodyPr/>
          <a:lstStyle/>
          <a:p>
            <a:r>
              <a:rPr lang="en-US" altLang="en-US" sz="2800"/>
              <a:t>Temperature and Microscopic Kinetic  Energy: Boltzmann Equation by Maxwell</a:t>
            </a:r>
          </a:p>
        </p:txBody>
      </p:sp>
      <p:pic>
        <p:nvPicPr>
          <p:cNvPr id="17411" name="Picture 8" descr="http://www.hk-phy.org/contextual/heat/tep/trans/kinetic_theory.gif">
            <a:extLst>
              <a:ext uri="{FF2B5EF4-FFF2-40B4-BE49-F238E27FC236}">
                <a16:creationId xmlns:a16="http://schemas.microsoft.com/office/drawing/2014/main" id="{3BF248AD-9470-FA26-6422-F93DB8A2C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0"/>
            <a:ext cx="2193925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074" name="Ink 20">
                <a:extLst>
                  <a:ext uri="{FF2B5EF4-FFF2-40B4-BE49-F238E27FC236}">
                    <a16:creationId xmlns:a16="http://schemas.microsoft.com/office/drawing/2014/main" id="{60ACE5ED-CAE9-4C0A-8313-4AA9920846C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057650" y="5711825"/>
              <a:ext cx="12700" cy="6350"/>
            </p14:xfrm>
          </p:contentPart>
        </mc:Choice>
        <mc:Fallback xmlns="">
          <p:pic>
            <p:nvPicPr>
              <p:cNvPr id="3074" name="Ink 20">
                <a:extLst>
                  <a:ext uri="{FF2B5EF4-FFF2-40B4-BE49-F238E27FC236}">
                    <a16:creationId xmlns:a16="http://schemas.microsoft.com/office/drawing/2014/main" id="{60ACE5ED-CAE9-4C0A-8313-4AA9920846C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48961" y="5704946"/>
                <a:ext cx="30079" cy="20108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3921066D-9349-CC8B-6E41-28888839A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" y="5045075"/>
            <a:ext cx="4654550" cy="111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TextBox 3">
            <a:extLst>
              <a:ext uri="{FF2B5EF4-FFF2-40B4-BE49-F238E27FC236}">
                <a16:creationId xmlns:a16="http://schemas.microsoft.com/office/drawing/2014/main" id="{FBBC8CDE-3187-C5C7-35C3-01059B322E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19200"/>
            <a:ext cx="64828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For a gas inside (non-flowing) a system of mass </a:t>
            </a:r>
            <a:r>
              <a:rPr lang="en-IN" altLang="en-US" sz="2400" i="1" dirty="0"/>
              <a:t>m</a:t>
            </a:r>
            <a:r>
              <a:rPr lang="en-IN" altLang="en-US" sz="2400" dirty="0"/>
              <a:t>: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91FD6BA-AEDF-BC43-9B88-CC72845C2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9339" y="5259387"/>
            <a:ext cx="3754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Is it valid for a flow System?</a:t>
            </a:r>
          </a:p>
        </p:txBody>
      </p:sp>
      <p:sp>
        <p:nvSpPr>
          <p:cNvPr id="17417" name="TextBox 3">
            <a:extLst>
              <a:ext uri="{FF2B5EF4-FFF2-40B4-BE49-F238E27FC236}">
                <a16:creationId xmlns:a16="http://schemas.microsoft.com/office/drawing/2014/main" id="{5B89E513-67F8-62FA-4B37-4D5DEE95FA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5468" y="1824710"/>
            <a:ext cx="578619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If there are </a:t>
            </a:r>
            <a:r>
              <a:rPr lang="en-IN" altLang="en-US" sz="2400" i="1" dirty="0"/>
              <a:t>P</a:t>
            </a:r>
            <a:r>
              <a:rPr lang="en-IN" altLang="en-US" sz="2400" dirty="0"/>
              <a:t> number of atoms/molecules and each atom/molecule of a substance possess </a:t>
            </a:r>
            <a:r>
              <a:rPr lang="en-IN" altLang="en-US" sz="2400" i="1" dirty="0"/>
              <a:t>f </a:t>
            </a:r>
            <a:r>
              <a:rPr lang="en-IN" altLang="en-US" sz="2400" dirty="0"/>
              <a:t>number of </a:t>
            </a:r>
            <a:r>
              <a:rPr lang="en-IN" altLang="en-US" sz="2400" dirty="0" err="1"/>
              <a:t>DoF</a:t>
            </a:r>
            <a:r>
              <a:rPr lang="en-IN" altLang="en-US" sz="2400" dirty="0"/>
              <a:t>:</a:t>
            </a:r>
          </a:p>
        </p:txBody>
      </p:sp>
      <p:sp>
        <p:nvSpPr>
          <p:cNvPr id="17418" name="TextBox 3">
            <a:extLst>
              <a:ext uri="{FF2B5EF4-FFF2-40B4-BE49-F238E27FC236}">
                <a16:creationId xmlns:a16="http://schemas.microsoft.com/office/drawing/2014/main" id="{8F7BA118-9F21-2660-362F-C66EB9405C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463" y="3636544"/>
            <a:ext cx="4038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Law of equipartition of energy: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419" name="Object 3">
                <a:extLst>
                  <a:ext uri="{FF2B5EF4-FFF2-40B4-BE49-F238E27FC236}">
                    <a16:creationId xmlns:a16="http://schemas.microsoft.com/office/drawing/2014/main" id="{7DC4B1BD-F985-4B43-3EC3-92219B45A324}"/>
                  </a:ext>
                </a:extLst>
              </p:cNvPr>
              <p:cNvSpPr txBox="1"/>
              <p:nvPr/>
            </p:nvSpPr>
            <p:spPr bwMode="auto">
              <a:xfrm>
                <a:off x="1485657" y="4149001"/>
                <a:ext cx="2487613" cy="9477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𝑚𝑅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419" name="Object 3">
                <a:extLst>
                  <a:ext uri="{FF2B5EF4-FFF2-40B4-BE49-F238E27FC236}">
                    <a16:creationId xmlns:a16="http://schemas.microsoft.com/office/drawing/2014/main" id="{7DC4B1BD-F985-4B43-3EC3-92219B45A3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85657" y="4149001"/>
                <a:ext cx="2487613" cy="94773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420" name="Group 38">
            <a:extLst>
              <a:ext uri="{FF2B5EF4-FFF2-40B4-BE49-F238E27FC236}">
                <a16:creationId xmlns:a16="http://schemas.microsoft.com/office/drawing/2014/main" id="{4EBF2119-8511-A35F-D103-0CBF62A2570D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7421" name="Group 19">
              <a:extLst>
                <a:ext uri="{FF2B5EF4-FFF2-40B4-BE49-F238E27FC236}">
                  <a16:creationId xmlns:a16="http://schemas.microsoft.com/office/drawing/2014/main" id="{DA9E60BB-0E39-B24C-925F-83AAE8CCE1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7423" name="Group 8">
                <a:extLst>
                  <a:ext uri="{FF2B5EF4-FFF2-40B4-BE49-F238E27FC236}">
                    <a16:creationId xmlns:a16="http://schemas.microsoft.com/office/drawing/2014/main" id="{EE5E5438-A460-C069-4573-EC2801FDD0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7425" name="Group 9">
                  <a:extLst>
                    <a:ext uri="{FF2B5EF4-FFF2-40B4-BE49-F238E27FC236}">
                      <a16:creationId xmlns:a16="http://schemas.microsoft.com/office/drawing/2014/main" id="{03A672D6-E7F5-7228-9FF4-3715F0B377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435" name="Rectangle 10">
                    <a:extLst>
                      <a:ext uri="{FF2B5EF4-FFF2-40B4-BE49-F238E27FC236}">
                        <a16:creationId xmlns:a16="http://schemas.microsoft.com/office/drawing/2014/main" id="{A08A9498-DA8B-D9E7-0A3B-3D780DC78A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6" name="Rectangle 11">
                    <a:extLst>
                      <a:ext uri="{FF2B5EF4-FFF2-40B4-BE49-F238E27FC236}">
                        <a16:creationId xmlns:a16="http://schemas.microsoft.com/office/drawing/2014/main" id="{93445A4F-9C0F-C835-494E-A670B487BA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26" name="Group 12">
                  <a:extLst>
                    <a:ext uri="{FF2B5EF4-FFF2-40B4-BE49-F238E27FC236}">
                      <a16:creationId xmlns:a16="http://schemas.microsoft.com/office/drawing/2014/main" id="{4BCA7736-2830-A5EF-5B9C-F944470527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433" name="Rectangle 13">
                    <a:extLst>
                      <a:ext uri="{FF2B5EF4-FFF2-40B4-BE49-F238E27FC236}">
                        <a16:creationId xmlns:a16="http://schemas.microsoft.com/office/drawing/2014/main" id="{8E8DBB8C-28B5-5245-0DD4-F487476781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4" name="Rectangle 14">
                    <a:extLst>
                      <a:ext uri="{FF2B5EF4-FFF2-40B4-BE49-F238E27FC236}">
                        <a16:creationId xmlns:a16="http://schemas.microsoft.com/office/drawing/2014/main" id="{F05CB097-E55F-E3F6-2267-45FDAE20BA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27" name="Group 15">
                  <a:extLst>
                    <a:ext uri="{FF2B5EF4-FFF2-40B4-BE49-F238E27FC236}">
                      <a16:creationId xmlns:a16="http://schemas.microsoft.com/office/drawing/2014/main" id="{94A9ADEF-EAE1-BE61-1EAC-875F91295D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431" name="Rectangle 16">
                    <a:extLst>
                      <a:ext uri="{FF2B5EF4-FFF2-40B4-BE49-F238E27FC236}">
                        <a16:creationId xmlns:a16="http://schemas.microsoft.com/office/drawing/2014/main" id="{9222BCD6-E7F0-9814-0CF3-6FD8251CB9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2" name="Rectangle 17">
                    <a:extLst>
                      <a:ext uri="{FF2B5EF4-FFF2-40B4-BE49-F238E27FC236}">
                        <a16:creationId xmlns:a16="http://schemas.microsoft.com/office/drawing/2014/main" id="{9881CF41-D37E-C088-6D4E-D49BD2F1D4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28" name="Group 18">
                  <a:extLst>
                    <a:ext uri="{FF2B5EF4-FFF2-40B4-BE49-F238E27FC236}">
                      <a16:creationId xmlns:a16="http://schemas.microsoft.com/office/drawing/2014/main" id="{1C20A5A8-38D1-E782-1D67-93C605E707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429" name="Rectangle 19">
                    <a:extLst>
                      <a:ext uri="{FF2B5EF4-FFF2-40B4-BE49-F238E27FC236}">
                        <a16:creationId xmlns:a16="http://schemas.microsoft.com/office/drawing/2014/main" id="{F27C14CD-E000-FDB6-88EF-BD5F788E45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0" name="Rectangle 20">
                    <a:extLst>
                      <a:ext uri="{FF2B5EF4-FFF2-40B4-BE49-F238E27FC236}">
                        <a16:creationId xmlns:a16="http://schemas.microsoft.com/office/drawing/2014/main" id="{07938820-796B-5EFC-D532-B6C38424D5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74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FE658A0-96D0-F184-34F2-B64132A253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AC50A15-19D3-C5C9-81E9-C57E670001D5}"/>
              </a:ext>
            </a:extLst>
          </p:cNvPr>
          <p:cNvSpPr txBox="1"/>
          <p:nvPr/>
        </p:nvSpPr>
        <p:spPr>
          <a:xfrm>
            <a:off x="4719174" y="3573356"/>
            <a:ext cx="403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single atom of an inert gas in a CM: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3">
                <a:extLst>
                  <a:ext uri="{FF2B5EF4-FFF2-40B4-BE49-F238E27FC236}">
                    <a16:creationId xmlns:a16="http://schemas.microsoft.com/office/drawing/2014/main" id="{FA154A80-A697-E291-BF09-5753AB45C682}"/>
                  </a:ext>
                </a:extLst>
              </p:cNvPr>
              <p:cNvSpPr txBox="1"/>
              <p:nvPr/>
            </p:nvSpPr>
            <p:spPr bwMode="auto">
              <a:xfrm>
                <a:off x="6139604" y="4259830"/>
                <a:ext cx="2487613" cy="71766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Object 3">
                <a:extLst>
                  <a:ext uri="{FF2B5EF4-FFF2-40B4-BE49-F238E27FC236}">
                    <a16:creationId xmlns:a16="http://schemas.microsoft.com/office/drawing/2014/main" id="{FA154A80-A697-E291-BF09-5753AB45C6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39604" y="4259830"/>
                <a:ext cx="2487613" cy="71766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325F12C7-AFBF-24A0-C970-E356E079A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3224" y="2602319"/>
            <a:ext cx="2359235" cy="3798481"/>
          </a:xfrm>
          <a:prstGeom prst="rect">
            <a:avLst/>
          </a:prstGeom>
        </p:spPr>
      </p:pic>
      <p:sp>
        <p:nvSpPr>
          <p:cNvPr id="19458" name="Rectangle 2">
            <a:extLst>
              <a:ext uri="{FF2B5EF4-FFF2-40B4-BE49-F238E27FC236}">
                <a16:creationId xmlns:a16="http://schemas.microsoft.com/office/drawing/2014/main" id="{8AFB31C8-8B3A-A8C0-35D6-EDE86E3280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54965"/>
            <a:ext cx="7772400" cy="838200"/>
          </a:xfrm>
        </p:spPr>
        <p:txBody>
          <a:bodyPr/>
          <a:lstStyle/>
          <a:p>
            <a:r>
              <a:rPr lang="en-US" altLang="en-US" sz="2800" dirty="0"/>
              <a:t>Simplified Control Volume to Quantify Change in Enthalpy</a:t>
            </a:r>
            <a:endParaRPr lang="en-US" altLang="en-US" sz="2800" i="1" dirty="0"/>
          </a:p>
        </p:txBody>
      </p:sp>
      <p:grpSp>
        <p:nvGrpSpPr>
          <p:cNvPr id="19459" name="Group 6">
            <a:extLst>
              <a:ext uri="{FF2B5EF4-FFF2-40B4-BE49-F238E27FC236}">
                <a16:creationId xmlns:a16="http://schemas.microsoft.com/office/drawing/2014/main" id="{6AD3BE18-A0FE-7564-4015-F3A6F59342A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9466" name="Rectangle 19458">
              <a:extLst>
                <a:ext uri="{FF2B5EF4-FFF2-40B4-BE49-F238E27FC236}">
                  <a16:creationId xmlns:a16="http://schemas.microsoft.com/office/drawing/2014/main" id="{8FD51D61-BE69-154E-3175-E88A43538F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467" name="Group 10">
              <a:extLst>
                <a:ext uri="{FF2B5EF4-FFF2-40B4-BE49-F238E27FC236}">
                  <a16:creationId xmlns:a16="http://schemas.microsoft.com/office/drawing/2014/main" id="{B440F08A-D6C0-0E3D-EB50-F1DC7F37F3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9469" name="Group 12">
                <a:extLst>
                  <a:ext uri="{FF2B5EF4-FFF2-40B4-BE49-F238E27FC236}">
                    <a16:creationId xmlns:a16="http://schemas.microsoft.com/office/drawing/2014/main" id="{CF16CD73-F40D-2014-87ED-1466927147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9479" name="Rectangle 9">
                  <a:extLst>
                    <a:ext uri="{FF2B5EF4-FFF2-40B4-BE49-F238E27FC236}">
                      <a16:creationId xmlns:a16="http://schemas.microsoft.com/office/drawing/2014/main" id="{59A688A7-F9CB-B533-2DD8-D6CC4B2BA7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  <p:sp>
              <p:nvSpPr>
                <p:cNvPr id="19480" name="Rectangle 10">
                  <a:extLst>
                    <a:ext uri="{FF2B5EF4-FFF2-40B4-BE49-F238E27FC236}">
                      <a16:creationId xmlns:a16="http://schemas.microsoft.com/office/drawing/2014/main" id="{99605FC5-EA89-423C-42A7-6D7E702798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</p:grpSp>
          <p:grpSp>
            <p:nvGrpSpPr>
              <p:cNvPr id="19470" name="Group 11">
                <a:extLst>
                  <a:ext uri="{FF2B5EF4-FFF2-40B4-BE49-F238E27FC236}">
                    <a16:creationId xmlns:a16="http://schemas.microsoft.com/office/drawing/2014/main" id="{7441EE94-2B96-32FA-131A-A870DB50E3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9477" name="Rectangle 12">
                  <a:extLst>
                    <a:ext uri="{FF2B5EF4-FFF2-40B4-BE49-F238E27FC236}">
                      <a16:creationId xmlns:a16="http://schemas.microsoft.com/office/drawing/2014/main" id="{0D2FF7BB-22A1-D9EE-9FE2-CDF7A34D26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  <p:sp>
              <p:nvSpPr>
                <p:cNvPr id="19478" name="Rectangle 13">
                  <a:extLst>
                    <a:ext uri="{FF2B5EF4-FFF2-40B4-BE49-F238E27FC236}">
                      <a16:creationId xmlns:a16="http://schemas.microsoft.com/office/drawing/2014/main" id="{EB2A4C0D-FE8B-E179-5AA4-C179063B0F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</p:grpSp>
          <p:grpSp>
            <p:nvGrpSpPr>
              <p:cNvPr id="19471" name="Group 14">
                <a:extLst>
                  <a:ext uri="{FF2B5EF4-FFF2-40B4-BE49-F238E27FC236}">
                    <a16:creationId xmlns:a16="http://schemas.microsoft.com/office/drawing/2014/main" id="{DA4F9C47-8A80-072F-76DA-4FF0F1CE21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9475" name="Rectangle 16">
                  <a:extLst>
                    <a:ext uri="{FF2B5EF4-FFF2-40B4-BE49-F238E27FC236}">
                      <a16:creationId xmlns:a16="http://schemas.microsoft.com/office/drawing/2014/main" id="{72BAFE2D-797B-4E6A-971A-B5DE62070F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  <p:sp>
              <p:nvSpPr>
                <p:cNvPr id="19476" name="Rectangle 17">
                  <a:extLst>
                    <a:ext uri="{FF2B5EF4-FFF2-40B4-BE49-F238E27FC236}">
                      <a16:creationId xmlns:a16="http://schemas.microsoft.com/office/drawing/2014/main" id="{5560FF66-F31E-CA7D-4E6E-D131C1BCA2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</p:grpSp>
          <p:grpSp>
            <p:nvGrpSpPr>
              <p:cNvPr id="19472" name="Group 17">
                <a:extLst>
                  <a:ext uri="{FF2B5EF4-FFF2-40B4-BE49-F238E27FC236}">
                    <a16:creationId xmlns:a16="http://schemas.microsoft.com/office/drawing/2014/main" id="{06BE7B3D-F752-CA02-3F3E-0F7E8025F3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9473" name="Rectangle 18">
                  <a:extLst>
                    <a:ext uri="{FF2B5EF4-FFF2-40B4-BE49-F238E27FC236}">
                      <a16:creationId xmlns:a16="http://schemas.microsoft.com/office/drawing/2014/main" id="{7FCC15F4-EA89-3759-7937-B00F56B9E7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  <p:sp>
              <p:nvSpPr>
                <p:cNvPr id="19474" name="Rectangle 19">
                  <a:extLst>
                    <a:ext uri="{FF2B5EF4-FFF2-40B4-BE49-F238E27FC236}">
                      <a16:creationId xmlns:a16="http://schemas.microsoft.com/office/drawing/2014/main" id="{9FE8E2A8-D334-CD9E-A190-CDFDCBF0EA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</p:grpSp>
        </p:grp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5C8E30D4-4549-CEA1-F292-2E6FF3875C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18AD84F6-23B0-42A0-86E3-6A604CC7C9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463" y="3511509"/>
            <a:ext cx="874712" cy="245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463" name="Object 3">
                <a:extLst>
                  <a:ext uri="{FF2B5EF4-FFF2-40B4-BE49-F238E27FC236}">
                    <a16:creationId xmlns:a16="http://schemas.microsoft.com/office/drawing/2014/main" id="{DAB4821F-BD54-BCA2-FC8A-877E07CDEE15}"/>
                  </a:ext>
                </a:extLst>
              </p:cNvPr>
              <p:cNvSpPr txBox="1"/>
              <p:nvPr/>
            </p:nvSpPr>
            <p:spPr bwMode="auto">
              <a:xfrm>
                <a:off x="4571336" y="1093134"/>
                <a:ext cx="2878974" cy="9477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𝐶𝑀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𝐶𝑀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463" name="Object 3">
                <a:extLst>
                  <a:ext uri="{FF2B5EF4-FFF2-40B4-BE49-F238E27FC236}">
                    <a16:creationId xmlns:a16="http://schemas.microsoft.com/office/drawing/2014/main" id="{DAB4821F-BD54-BCA2-FC8A-877E07CDEE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1336" y="1093134"/>
                <a:ext cx="2878974" cy="9477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3">
                <a:extLst>
                  <a:ext uri="{FF2B5EF4-FFF2-40B4-BE49-F238E27FC236}">
                    <a16:creationId xmlns:a16="http://schemas.microsoft.com/office/drawing/2014/main" id="{7289CE3A-2A8C-DA04-E80E-093874A11DC0}"/>
                  </a:ext>
                </a:extLst>
              </p:cNvPr>
              <p:cNvSpPr txBox="1"/>
              <p:nvPr/>
            </p:nvSpPr>
            <p:spPr bwMode="auto">
              <a:xfrm>
                <a:off x="2393393" y="2621483"/>
                <a:ext cx="2539571" cy="9477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𝐶𝑉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𝐶𝑉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Object 3">
                <a:extLst>
                  <a:ext uri="{FF2B5EF4-FFF2-40B4-BE49-F238E27FC236}">
                    <a16:creationId xmlns:a16="http://schemas.microsoft.com/office/drawing/2014/main" id="{7289CE3A-2A8C-DA04-E80E-093874A11D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93393" y="2621483"/>
                <a:ext cx="2539571" cy="9477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3">
                <a:extLst>
                  <a:ext uri="{FF2B5EF4-FFF2-40B4-BE49-F238E27FC236}">
                    <a16:creationId xmlns:a16="http://schemas.microsoft.com/office/drawing/2014/main" id="{81AAFDFC-3517-557C-4D1F-51526D1B3FCA}"/>
                  </a:ext>
                </a:extLst>
              </p:cNvPr>
              <p:cNvSpPr txBox="1"/>
              <p:nvPr/>
            </p:nvSpPr>
            <p:spPr bwMode="auto">
              <a:xfrm>
                <a:off x="2577532" y="3495083"/>
                <a:ext cx="1685925" cy="5016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𝐶𝑉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𝐶𝑀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2" name="Object 3">
                <a:extLst>
                  <a:ext uri="{FF2B5EF4-FFF2-40B4-BE49-F238E27FC236}">
                    <a16:creationId xmlns:a16="http://schemas.microsoft.com/office/drawing/2014/main" id="{81AAFDFC-3517-557C-4D1F-51526D1B3F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77532" y="3495083"/>
                <a:ext cx="1685925" cy="501650"/>
              </a:xfrm>
              <a:prstGeom prst="rect">
                <a:avLst/>
              </a:prstGeom>
              <a:blipFill>
                <a:blip r:embed="rId7"/>
                <a:stretch>
                  <a:fillRect l="-3261" b="-8434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D9F0D429-35DC-C74F-3F89-4F636169D018}"/>
              </a:ext>
            </a:extLst>
          </p:cNvPr>
          <p:cNvSpPr txBox="1"/>
          <p:nvPr/>
        </p:nvSpPr>
        <p:spPr>
          <a:xfrm>
            <a:off x="436614" y="3955539"/>
            <a:ext cx="51277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Degrees of freedom of a molecule in CV is always higher than that of CM!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01EB63-1F18-EB15-4F92-D6AABA56E7FE}"/>
              </a:ext>
            </a:extLst>
          </p:cNvPr>
          <p:cNvSpPr txBox="1"/>
          <p:nvPr/>
        </p:nvSpPr>
        <p:spPr>
          <a:xfrm>
            <a:off x="418768" y="1171389"/>
            <a:ext cx="403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single molecule of any gas in a CM: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7075D4-DBEB-5FCA-D688-42616E856CA1}"/>
              </a:ext>
            </a:extLst>
          </p:cNvPr>
          <p:cNvSpPr txBox="1"/>
          <p:nvPr/>
        </p:nvSpPr>
        <p:spPr>
          <a:xfrm>
            <a:off x="342627" y="2109275"/>
            <a:ext cx="6132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single molecule of any gas in a CV: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Object 3">
                <a:extLst>
                  <a:ext uri="{FF2B5EF4-FFF2-40B4-BE49-F238E27FC236}">
                    <a16:creationId xmlns:a16="http://schemas.microsoft.com/office/drawing/2014/main" id="{0AA9915A-6084-12D6-5F7B-2CAC038622E4}"/>
                  </a:ext>
                </a:extLst>
              </p:cNvPr>
              <p:cNvSpPr txBox="1"/>
              <p:nvPr/>
            </p:nvSpPr>
            <p:spPr bwMode="auto">
              <a:xfrm>
                <a:off x="1397565" y="4803593"/>
                <a:ext cx="3721100" cy="10033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𝐶𝑉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𝑚𝑅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𝐶𝑉</m:t>
                              </m:r>
                            </m:sub>
                          </m:sSub>
                        </m:sup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Object 3">
                <a:extLst>
                  <a:ext uri="{FF2B5EF4-FFF2-40B4-BE49-F238E27FC236}">
                    <a16:creationId xmlns:a16="http://schemas.microsoft.com/office/drawing/2014/main" id="{0AA9915A-6084-12D6-5F7B-2CAC038622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97565" y="4803593"/>
                <a:ext cx="3721100" cy="10033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4168FB11-07F0-0ACB-FE20-70C55BAE8497}"/>
              </a:ext>
            </a:extLst>
          </p:cNvPr>
          <p:cNvSpPr txBox="1"/>
          <p:nvPr/>
        </p:nvSpPr>
        <p:spPr>
          <a:xfrm>
            <a:off x="252953" y="5904915"/>
            <a:ext cx="51277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Degrees of freedom of a molecule in CV is always higher than that of CM!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BE2CF9-0EF4-C1C0-479C-3BEC294FD473}"/>
              </a:ext>
            </a:extLst>
          </p:cNvPr>
          <p:cNvSpPr txBox="1"/>
          <p:nvPr/>
        </p:nvSpPr>
        <p:spPr>
          <a:xfrm>
            <a:off x="937567" y="2710412"/>
            <a:ext cx="7772400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Script MT Bold" panose="03040602040607080904" pitchFamily="66" charset="0"/>
              </a:rPr>
              <a:t>Co-equal of </a:t>
            </a:r>
            <a:r>
              <a:rPr lang="en-US" sz="3200" dirty="0" err="1">
                <a:solidFill>
                  <a:srgbClr val="0070C0"/>
                </a:solidFill>
                <a:latin typeface="Script MT Bold" panose="03040602040607080904" pitchFamily="66" charset="0"/>
              </a:rPr>
              <a:t>Caratheodory’s</a:t>
            </a:r>
            <a:r>
              <a:rPr lang="en-US" sz="3200" dirty="0">
                <a:solidFill>
                  <a:srgbClr val="0070C0"/>
                </a:solidFill>
                <a:latin typeface="Script MT Bold" panose="03040602040607080904" pitchFamily="66" charset="0"/>
              </a:rPr>
              <a:t> (Rankine’s) U is H (</a:t>
            </a:r>
            <a:r>
              <a:rPr lang="en-US" sz="3200" dirty="0" err="1">
                <a:solidFill>
                  <a:srgbClr val="0070C0"/>
                </a:solidFill>
                <a:latin typeface="Script MT Bold" panose="03040602040607080904" pitchFamily="66" charset="0"/>
              </a:rPr>
              <a:t>Ethalpy</a:t>
            </a:r>
            <a:r>
              <a:rPr lang="en-US" sz="3200" dirty="0">
                <a:solidFill>
                  <a:srgbClr val="0070C0"/>
                </a:solidFill>
                <a:latin typeface="Script MT Bold" panose="03040602040607080904" pitchFamily="66" charset="0"/>
              </a:rPr>
              <a:t>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6567F09-D474-8003-CC09-F69215197395}"/>
                  </a:ext>
                </a:extLst>
              </p:cNvPr>
              <p:cNvSpPr txBox="1"/>
              <p:nvPr/>
            </p:nvSpPr>
            <p:spPr>
              <a:xfrm>
                <a:off x="5755716" y="6342809"/>
                <a:ext cx="20324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𝑪𝑽</m:t>
                          </m:r>
                        </m:sub>
                      </m:sSub>
                      <m:r>
                        <a:rPr lang="en-US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𝑪𝑴</m:t>
                          </m:r>
                        </m:sub>
                      </m:sSub>
                      <m:r>
                        <a:rPr lang="en-US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US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6567F09-D474-8003-CC09-F692151973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5716" y="6342809"/>
                <a:ext cx="2032479" cy="369332"/>
              </a:xfrm>
              <a:prstGeom prst="rect">
                <a:avLst/>
              </a:prstGeom>
              <a:blipFill>
                <a:blip r:embed="rId9"/>
                <a:stretch>
                  <a:fillRect l="-4491" r="-2994"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8" grpId="0"/>
      <p:bldP spid="10" grpId="0"/>
      <p:bldP spid="11" grpId="0"/>
      <p:bldP spid="2" grpId="0"/>
      <p:bldP spid="4" grpId="0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3D2A3D-2B95-A717-1558-2B15B3948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0B97369-0607-F64B-089E-DD646A69F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First Law Model for A Control Volume</a:t>
            </a:r>
            <a:endParaRPr lang="en-US" sz="28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CDAF8827-24A1-43E4-AFF4-169106667B4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3094" y="1329563"/>
                <a:ext cx="7924800" cy="4899378"/>
              </a:xfrm>
            </p:spPr>
            <p:txBody>
              <a:bodyPr/>
              <a:lstStyle/>
              <a:p>
                <a:r>
                  <a:rPr lang="en-US" sz="2400" dirty="0"/>
                  <a:t>Consider A control volume undergoing a quasi-static adiabatic changes of state,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/>
                  <a:t> is valid.</a:t>
                </a:r>
              </a:p>
              <a:p>
                <a:r>
                  <a:rPr lang="en-US" sz="2400" dirty="0"/>
                  <a:t>The Pfaffian equation: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is satisfied and can represent a quasi-static, adiabatic change of state for a CV.</a:t>
                </a:r>
              </a:p>
              <a:p>
                <a:r>
                  <a:rPr lang="en-US" sz="2400" dirty="0"/>
                  <a:t>Experimental verification showed that: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𝑚𝑐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𝑉𝑑𝑝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For an ideal gas: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𝑑𝑇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𝑑𝑝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/>
                  <a:t>: is a point differential and exact Pfaffian.</a:t>
                </a:r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CDAF8827-24A1-43E4-AFF4-169106667B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094" y="1329563"/>
                <a:ext cx="7924800" cy="4899378"/>
              </a:xfrm>
              <a:blipFill>
                <a:blip r:embed="rId2"/>
                <a:stretch>
                  <a:fillRect l="-1000" t="-995" r="-1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822D1C15-34DF-A1DF-8356-0BE0A0E3D57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7DA594F-7DF4-1C02-5509-83664D836F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1E9C2ADF-92B5-5F8C-19F2-6DC39689D30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C9C63874-DDDA-DAAE-E517-666A7F4ABB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016D4769-A4B9-D473-9875-735A20AE80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08254995-F27A-8EF9-7467-A080663D15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A171CA97-F6C6-BC92-F108-411B5DC96B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70B44C62-E98D-97B6-AADC-F29EAA5BBE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0951BB0E-9253-9FE5-83E4-0A3D427C77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560480CB-AACB-3C41-81C2-792F27A5CB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2D9C4F31-D9DD-C774-1BE0-43E63CEF3E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47F5733C-4D5B-41B0-9178-B2341E69D7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742DC7E1-0B89-A250-D0E9-3EA534B3BF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B7558605-38C2-AF3C-CE11-8BB395F97B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59840D3A-0741-2AEE-F15D-FD484CCC8C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C0253BFF-B802-A042-F841-E6C85EDF95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A0A8F63-65D7-9629-3448-EC024C494E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60242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852A767-EAD6-DDD6-AF18-D9FA5A109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4800" y="1910759"/>
            <a:ext cx="2359235" cy="3798481"/>
          </a:xfrm>
          <a:prstGeom prst="rect">
            <a:avLst/>
          </a:prstGeom>
        </p:spPr>
      </p:pic>
      <p:sp>
        <p:nvSpPr>
          <p:cNvPr id="23555" name="Rectangle 2">
            <a:extLst>
              <a:ext uri="{FF2B5EF4-FFF2-40B4-BE49-F238E27FC236}">
                <a16:creationId xmlns:a16="http://schemas.microsoft.com/office/drawing/2014/main" id="{E6235859-98B7-2026-27F1-624F34550A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9512" y="196522"/>
            <a:ext cx="7772400" cy="838200"/>
          </a:xfrm>
        </p:spPr>
        <p:txBody>
          <a:bodyPr/>
          <a:lstStyle/>
          <a:p>
            <a:r>
              <a:rPr lang="en-US" altLang="en-US" sz="2800" dirty="0"/>
              <a:t>Simplified Control Volume to Quantify Change in Enthalpy</a:t>
            </a:r>
            <a:endParaRPr lang="en-US" altLang="en-US" sz="2800" i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198" name="Ink 38">
                <a:extLst>
                  <a:ext uri="{FF2B5EF4-FFF2-40B4-BE49-F238E27FC236}">
                    <a16:creationId xmlns:a16="http://schemas.microsoft.com/office/drawing/2014/main" id="{B7E5997E-882C-6769-2448-7F356D7785B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500313" y="6567488"/>
              <a:ext cx="1587" cy="1587"/>
            </p14:xfrm>
          </p:contentPart>
        </mc:Choice>
        <mc:Fallback xmlns="">
          <p:pic>
            <p:nvPicPr>
              <p:cNvPr id="8198" name="Ink 38">
                <a:extLst>
                  <a:ext uri="{FF2B5EF4-FFF2-40B4-BE49-F238E27FC236}">
                    <a16:creationId xmlns:a16="http://schemas.microsoft.com/office/drawing/2014/main" id="{B7E5997E-882C-6769-2448-7F356D7785B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59051" y="6526226"/>
                <a:ext cx="84111" cy="841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Object 4">
                <a:extLst>
                  <a:ext uri="{FF2B5EF4-FFF2-40B4-BE49-F238E27FC236}">
                    <a16:creationId xmlns:a16="http://schemas.microsoft.com/office/drawing/2014/main" id="{4371A086-43B4-DEB2-530C-1DAF7531A9B6}"/>
                  </a:ext>
                </a:extLst>
              </p:cNvPr>
              <p:cNvSpPr txBox="1"/>
              <p:nvPr/>
            </p:nvSpPr>
            <p:spPr bwMode="auto">
              <a:xfrm>
                <a:off x="977900" y="3048000"/>
                <a:ext cx="2222500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𝑣𝑑𝑝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Object 4">
                <a:extLst>
                  <a:ext uri="{FF2B5EF4-FFF2-40B4-BE49-F238E27FC236}">
                    <a16:creationId xmlns:a16="http://schemas.microsoft.com/office/drawing/2014/main" id="{4371A086-43B4-DEB2-530C-1DAF7531A9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7900" y="3048000"/>
                <a:ext cx="2222500" cy="476250"/>
              </a:xfrm>
              <a:prstGeom prst="rect">
                <a:avLst/>
              </a:prstGeom>
              <a:blipFill>
                <a:blip r:embed="rId6"/>
                <a:stretch>
                  <a:fillRect l="-2192" b="-1538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510" name="Picture 36">
            <a:extLst>
              <a:ext uri="{FF2B5EF4-FFF2-40B4-BE49-F238E27FC236}">
                <a16:creationId xmlns:a16="http://schemas.microsoft.com/office/drawing/2014/main" id="{CD5A3E9E-14AC-B046-C88B-42297BE519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671" y="2672058"/>
            <a:ext cx="874712" cy="245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3">
            <a:extLst>
              <a:ext uri="{FF2B5EF4-FFF2-40B4-BE49-F238E27FC236}">
                <a16:creationId xmlns:a16="http://schemas.microsoft.com/office/drawing/2014/main" id="{99E96E19-2F59-8425-3C6B-0E47FAF4E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066800"/>
            <a:ext cx="6781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+mn-lt"/>
              </a:rPr>
              <a:t>Consider a Steady flow of homogeneous phase of a substance flowing through a frictionless pipe.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+mn-lt"/>
              </a:rPr>
              <a:t>No change in other forms of energy, except total microscopic energy.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+mn-lt"/>
              </a:rPr>
              <a:t>For and infinitesimal process: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4">
                <a:extLst>
                  <a:ext uri="{FF2B5EF4-FFF2-40B4-BE49-F238E27FC236}">
                    <a16:creationId xmlns:a16="http://schemas.microsoft.com/office/drawing/2014/main" id="{A14A124D-47A8-5A5F-D3C6-1D6919508064}"/>
                  </a:ext>
                </a:extLst>
              </p:cNvPr>
              <p:cNvSpPr txBox="1"/>
              <p:nvPr/>
            </p:nvSpPr>
            <p:spPr bwMode="auto">
              <a:xfrm>
                <a:off x="2130425" y="4713288"/>
                <a:ext cx="2533650" cy="5683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2" name="Object 4">
                <a:extLst>
                  <a:ext uri="{FF2B5EF4-FFF2-40B4-BE49-F238E27FC236}">
                    <a16:creationId xmlns:a16="http://schemas.microsoft.com/office/drawing/2014/main" id="{A14A124D-47A8-5A5F-D3C6-1D69195080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0425" y="4713288"/>
                <a:ext cx="2533650" cy="568325"/>
              </a:xfrm>
              <a:prstGeom prst="rect">
                <a:avLst/>
              </a:prstGeom>
              <a:blipFill>
                <a:blip r:embed="rId8"/>
                <a:stretch>
                  <a:fillRect l="-192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29">
                <a:extLst>
                  <a:ext uri="{FF2B5EF4-FFF2-40B4-BE49-F238E27FC236}">
                    <a16:creationId xmlns:a16="http://schemas.microsoft.com/office/drawing/2014/main" id="{9C39BC2B-1260-1BD7-BED0-F4AEF8A921FE}"/>
                  </a:ext>
                </a:extLst>
              </p:cNvPr>
              <p:cNvSpPr txBox="1"/>
              <p:nvPr/>
            </p:nvSpPr>
            <p:spPr bwMode="auto">
              <a:xfrm>
                <a:off x="930275" y="5392738"/>
                <a:ext cx="1982788" cy="9493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Object 29">
                <a:extLst>
                  <a:ext uri="{FF2B5EF4-FFF2-40B4-BE49-F238E27FC236}">
                    <a16:creationId xmlns:a16="http://schemas.microsoft.com/office/drawing/2014/main" id="{9C39BC2B-1260-1BD7-BED0-F4AEF8A921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0275" y="5392738"/>
                <a:ext cx="1982788" cy="94932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24" name="TextBox 6">
            <a:extLst>
              <a:ext uri="{FF2B5EF4-FFF2-40B4-BE49-F238E27FC236}">
                <a16:creationId xmlns:a16="http://schemas.microsoft.com/office/drawing/2014/main" id="{29F36C0F-B610-7636-0FE8-3F1D0901D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9438" y="5553075"/>
            <a:ext cx="5575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800" b="1" i="1">
                <a:solidFill>
                  <a:srgbClr val="0070C0"/>
                </a:solidFill>
              </a:rPr>
              <a:t>C</a:t>
            </a:r>
            <a:r>
              <a:rPr lang="en-IN" altLang="en-US" sz="2800" b="1" i="1" baseline="-25000">
                <a:solidFill>
                  <a:srgbClr val="0070C0"/>
                </a:solidFill>
              </a:rPr>
              <a:t>p</a:t>
            </a:r>
            <a:r>
              <a:rPr lang="en-IN" altLang="en-US" sz="2800" b="1" i="1">
                <a:solidFill>
                  <a:srgbClr val="0070C0"/>
                </a:solidFill>
              </a:rPr>
              <a:t> Constant Pressure Specific Heat</a:t>
            </a:r>
          </a:p>
        </p:txBody>
      </p:sp>
      <p:grpSp>
        <p:nvGrpSpPr>
          <p:cNvPr id="23563" name="Group 38">
            <a:extLst>
              <a:ext uri="{FF2B5EF4-FFF2-40B4-BE49-F238E27FC236}">
                <a16:creationId xmlns:a16="http://schemas.microsoft.com/office/drawing/2014/main" id="{089BC9F3-43E7-E30E-7240-028D8D3B5A9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568" name="Group 19">
              <a:extLst>
                <a:ext uri="{FF2B5EF4-FFF2-40B4-BE49-F238E27FC236}">
                  <a16:creationId xmlns:a16="http://schemas.microsoft.com/office/drawing/2014/main" id="{D94041CA-4FDF-E52C-03BB-26844CF53E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570" name="Group 8">
                <a:extLst>
                  <a:ext uri="{FF2B5EF4-FFF2-40B4-BE49-F238E27FC236}">
                    <a16:creationId xmlns:a16="http://schemas.microsoft.com/office/drawing/2014/main" id="{C68F22C2-428A-F967-0540-59417DB4A6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572" name="Group 9">
                  <a:extLst>
                    <a:ext uri="{FF2B5EF4-FFF2-40B4-BE49-F238E27FC236}">
                      <a16:creationId xmlns:a16="http://schemas.microsoft.com/office/drawing/2014/main" id="{3496A239-6769-E0F8-5F3A-1C777F581F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582" name="Rectangle 10">
                    <a:extLst>
                      <a:ext uri="{FF2B5EF4-FFF2-40B4-BE49-F238E27FC236}">
                        <a16:creationId xmlns:a16="http://schemas.microsoft.com/office/drawing/2014/main" id="{FCC7DD18-2134-CA81-11F0-6C8320486D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83" name="Rectangle 11">
                    <a:extLst>
                      <a:ext uri="{FF2B5EF4-FFF2-40B4-BE49-F238E27FC236}">
                        <a16:creationId xmlns:a16="http://schemas.microsoft.com/office/drawing/2014/main" id="{9EF424A6-1EE2-8704-7167-A3EA002FB9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73" name="Group 12">
                  <a:extLst>
                    <a:ext uri="{FF2B5EF4-FFF2-40B4-BE49-F238E27FC236}">
                      <a16:creationId xmlns:a16="http://schemas.microsoft.com/office/drawing/2014/main" id="{6EABCB37-AF66-5C9C-0F32-37C320FC86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580" name="Rectangle 13">
                    <a:extLst>
                      <a:ext uri="{FF2B5EF4-FFF2-40B4-BE49-F238E27FC236}">
                        <a16:creationId xmlns:a16="http://schemas.microsoft.com/office/drawing/2014/main" id="{1D6C3EE3-0430-875C-E77B-35445BF257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81" name="Rectangle 14">
                    <a:extLst>
                      <a:ext uri="{FF2B5EF4-FFF2-40B4-BE49-F238E27FC236}">
                        <a16:creationId xmlns:a16="http://schemas.microsoft.com/office/drawing/2014/main" id="{EB2ACA5E-32BA-EE50-0489-D645D3DF63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74" name="Group 15">
                  <a:extLst>
                    <a:ext uri="{FF2B5EF4-FFF2-40B4-BE49-F238E27FC236}">
                      <a16:creationId xmlns:a16="http://schemas.microsoft.com/office/drawing/2014/main" id="{0C7C7BC7-EB96-65CC-7377-A9C8C0EC83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578" name="Rectangle 16">
                    <a:extLst>
                      <a:ext uri="{FF2B5EF4-FFF2-40B4-BE49-F238E27FC236}">
                        <a16:creationId xmlns:a16="http://schemas.microsoft.com/office/drawing/2014/main" id="{51BD7347-D9F4-DE12-BC6D-D1AC1C143E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9" name="Rectangle 17">
                    <a:extLst>
                      <a:ext uri="{FF2B5EF4-FFF2-40B4-BE49-F238E27FC236}">
                        <a16:creationId xmlns:a16="http://schemas.microsoft.com/office/drawing/2014/main" id="{9FF9FCD2-3925-00DC-CF9B-16002A4F9D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75" name="Group 18">
                  <a:extLst>
                    <a:ext uri="{FF2B5EF4-FFF2-40B4-BE49-F238E27FC236}">
                      <a16:creationId xmlns:a16="http://schemas.microsoft.com/office/drawing/2014/main" id="{1320B7B7-55DA-BB3E-A0E0-0653183A5E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3576" name="Rectangle 19">
                    <a:extLst>
                      <a:ext uri="{FF2B5EF4-FFF2-40B4-BE49-F238E27FC236}">
                        <a16:creationId xmlns:a16="http://schemas.microsoft.com/office/drawing/2014/main" id="{8C230742-ED05-A6B8-D563-E7C176F6CC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7" name="Rectangle 20">
                    <a:extLst>
                      <a:ext uri="{FF2B5EF4-FFF2-40B4-BE49-F238E27FC236}">
                        <a16:creationId xmlns:a16="http://schemas.microsoft.com/office/drawing/2014/main" id="{B2ECD872-E193-084F-817C-C909BC611E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56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4321805-160C-942C-EB18-712F7456F5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4">
                <a:extLst>
                  <a:ext uri="{FF2B5EF4-FFF2-40B4-BE49-F238E27FC236}">
                    <a16:creationId xmlns:a16="http://schemas.microsoft.com/office/drawing/2014/main" id="{7F8E6F1F-07B3-1E9B-6E4C-6B8780D70282}"/>
                  </a:ext>
                </a:extLst>
              </p:cNvPr>
              <p:cNvSpPr txBox="1"/>
              <p:nvPr/>
            </p:nvSpPr>
            <p:spPr bwMode="auto">
              <a:xfrm>
                <a:off x="4113110" y="3088849"/>
                <a:ext cx="1287462" cy="4746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𝑑ℎ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Object 4">
                <a:extLst>
                  <a:ext uri="{FF2B5EF4-FFF2-40B4-BE49-F238E27FC236}">
                    <a16:creationId xmlns:a16="http://schemas.microsoft.com/office/drawing/2014/main" id="{7F8E6F1F-07B3-1E9B-6E4C-6B8780D702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13110" y="3088849"/>
                <a:ext cx="1287462" cy="474662"/>
              </a:xfrm>
              <a:prstGeom prst="rect">
                <a:avLst/>
              </a:prstGeom>
              <a:blipFill>
                <a:blip r:embed="rId11"/>
                <a:stretch>
                  <a:fillRect l="-4265" b="-1538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">
            <a:extLst>
              <a:ext uri="{FF2B5EF4-FFF2-40B4-BE49-F238E27FC236}">
                <a16:creationId xmlns:a16="http://schemas.microsoft.com/office/drawing/2014/main" id="{636978FF-8B2F-2220-CE02-1C6F60B01F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338" y="3405188"/>
            <a:ext cx="5694362" cy="158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+mn-lt"/>
              </a:rPr>
              <a:t>Establish a constant pressure heat transfer process using fire. 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+mn-lt"/>
              </a:rPr>
              <a:t>Note down the temperature change due to heating.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0" grpId="0" build="p"/>
      <p:bldP spid="32" grpId="0"/>
      <p:bldP spid="33" grpId="0"/>
      <p:bldP spid="13324" grpId="0"/>
      <p:bldP spid="29" grpId="0"/>
      <p:bldP spid="3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5FF9CB63-EE37-7195-2F49-D33E47CA4E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038" y="169863"/>
            <a:ext cx="6172200" cy="838200"/>
          </a:xfrm>
        </p:spPr>
        <p:txBody>
          <a:bodyPr/>
          <a:lstStyle/>
          <a:p>
            <a:r>
              <a:rPr lang="en-US" altLang="en-US" sz="2800"/>
              <a:t>Quantification of  Changes in Internal Energy &amp; Enthalpy</a:t>
            </a:r>
            <a:endParaRPr lang="en-US" altLang="en-US" sz="2800" i="1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198" name="Ink 38">
                <a:extLst>
                  <a:ext uri="{FF2B5EF4-FFF2-40B4-BE49-F238E27FC236}">
                    <a16:creationId xmlns:a16="http://schemas.microsoft.com/office/drawing/2014/main" id="{43FD4612-B3B1-E5A8-375E-3C1550045B1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500313" y="6567488"/>
              <a:ext cx="1587" cy="1587"/>
            </p14:xfrm>
          </p:contentPart>
        </mc:Choice>
        <mc:Fallback xmlns="">
          <p:pic>
            <p:nvPicPr>
              <p:cNvPr id="8198" name="Ink 38">
                <a:extLst>
                  <a:ext uri="{FF2B5EF4-FFF2-40B4-BE49-F238E27FC236}">
                    <a16:creationId xmlns:a16="http://schemas.microsoft.com/office/drawing/2014/main" id="{43FD4612-B3B1-E5A8-375E-3C1550045B1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59051" y="6526226"/>
                <a:ext cx="84111" cy="841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29">
                <a:extLst>
                  <a:ext uri="{FF2B5EF4-FFF2-40B4-BE49-F238E27FC236}">
                    <a16:creationId xmlns:a16="http://schemas.microsoft.com/office/drawing/2014/main" id="{22B057C1-F4F0-8822-ECD7-43821C5B0769}"/>
                  </a:ext>
                </a:extLst>
              </p:cNvPr>
              <p:cNvSpPr txBox="1"/>
              <p:nvPr/>
            </p:nvSpPr>
            <p:spPr bwMode="auto">
              <a:xfrm>
                <a:off x="4631040" y="3655699"/>
                <a:ext cx="3061355" cy="9493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Object 29">
                <a:extLst>
                  <a:ext uri="{FF2B5EF4-FFF2-40B4-BE49-F238E27FC236}">
                    <a16:creationId xmlns:a16="http://schemas.microsoft.com/office/drawing/2014/main" id="{22B057C1-F4F0-8822-ECD7-43821C5B07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31040" y="3655699"/>
                <a:ext cx="3061355" cy="949325"/>
              </a:xfrm>
              <a:prstGeom prst="rect">
                <a:avLst/>
              </a:prstGeom>
              <a:blipFill>
                <a:blip r:embed="rId5"/>
                <a:stretch>
                  <a:fillRect b="-2129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24" name="TextBox 6">
            <a:extLst>
              <a:ext uri="{FF2B5EF4-FFF2-40B4-BE49-F238E27FC236}">
                <a16:creationId xmlns:a16="http://schemas.microsoft.com/office/drawing/2014/main" id="{46AF8354-F79D-9DA6-FA39-23DA2006F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9138" y="2726648"/>
            <a:ext cx="51514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800" b="1" i="1" dirty="0">
                <a:solidFill>
                  <a:srgbClr val="0070C0"/>
                </a:solidFill>
              </a:rPr>
              <a:t>c</a:t>
            </a:r>
            <a:r>
              <a:rPr lang="en-IN" altLang="en-US" sz="2800" b="1" i="1" baseline="-25000" dirty="0">
                <a:solidFill>
                  <a:srgbClr val="0070C0"/>
                </a:solidFill>
              </a:rPr>
              <a:t>v</a:t>
            </a:r>
            <a:r>
              <a:rPr lang="en-IN" altLang="en-US" sz="2800" b="1" i="1" dirty="0">
                <a:solidFill>
                  <a:srgbClr val="0070C0"/>
                </a:solidFill>
              </a:rPr>
              <a:t> Constant Volume Specific Heat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29">
                <a:extLst>
                  <a:ext uri="{FF2B5EF4-FFF2-40B4-BE49-F238E27FC236}">
                    <a16:creationId xmlns:a16="http://schemas.microsoft.com/office/drawing/2014/main" id="{BBC0D694-7CD6-3363-9252-01C8D1EA091C}"/>
                  </a:ext>
                </a:extLst>
              </p:cNvPr>
              <p:cNvSpPr txBox="1"/>
              <p:nvPr/>
            </p:nvSpPr>
            <p:spPr bwMode="auto">
              <a:xfrm>
                <a:off x="5625638" y="1572131"/>
                <a:ext cx="2781762" cy="9493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Object 29">
                <a:extLst>
                  <a:ext uri="{FF2B5EF4-FFF2-40B4-BE49-F238E27FC236}">
                    <a16:creationId xmlns:a16="http://schemas.microsoft.com/office/drawing/2014/main" id="{BBC0D694-7CD6-3363-9252-01C8D1EA09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25638" y="1572131"/>
                <a:ext cx="2781762" cy="949325"/>
              </a:xfrm>
              <a:prstGeom prst="rect">
                <a:avLst/>
              </a:prstGeom>
              <a:blipFill>
                <a:blip r:embed="rId6"/>
                <a:stretch>
                  <a:fillRect b="-2051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6">
            <a:extLst>
              <a:ext uri="{FF2B5EF4-FFF2-40B4-BE49-F238E27FC236}">
                <a16:creationId xmlns:a16="http://schemas.microsoft.com/office/drawing/2014/main" id="{9FADAC19-9A2E-BD38-DC6C-EF8855114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125" y="4630364"/>
            <a:ext cx="53451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800" b="1" i="1" dirty="0">
                <a:solidFill>
                  <a:srgbClr val="0070C0"/>
                </a:solidFill>
              </a:rPr>
              <a:t>c</a:t>
            </a:r>
            <a:r>
              <a:rPr lang="en-IN" altLang="en-US" sz="2800" b="1" i="1" baseline="-25000" dirty="0">
                <a:solidFill>
                  <a:srgbClr val="0070C0"/>
                </a:solidFill>
              </a:rPr>
              <a:t>p</a:t>
            </a:r>
            <a:r>
              <a:rPr lang="en-IN" altLang="en-US" sz="2800" b="1" i="1" dirty="0">
                <a:solidFill>
                  <a:srgbClr val="0070C0"/>
                </a:solidFill>
              </a:rPr>
              <a:t> Constant Pressure Specific Heat</a:t>
            </a:r>
          </a:p>
        </p:txBody>
      </p:sp>
      <p:sp>
        <p:nvSpPr>
          <p:cNvPr id="36" name="TextBox 6">
            <a:extLst>
              <a:ext uri="{FF2B5EF4-FFF2-40B4-BE49-F238E27FC236}">
                <a16:creationId xmlns:a16="http://schemas.microsoft.com/office/drawing/2014/main" id="{9E1CEC91-94B3-22DD-9AA2-17EE9DAA6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925" y="1201738"/>
            <a:ext cx="81438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800" b="1" i="1" dirty="0">
                <a:solidFill>
                  <a:srgbClr val="0070C0"/>
                </a:solidFill>
              </a:rPr>
              <a:t>Change in specific internal energy of any substance in a CM during any process 1--2:</a:t>
            </a:r>
          </a:p>
        </p:txBody>
      </p:sp>
      <p:sp>
        <p:nvSpPr>
          <p:cNvPr id="37" name="TextBox 6">
            <a:extLst>
              <a:ext uri="{FF2B5EF4-FFF2-40B4-BE49-F238E27FC236}">
                <a16:creationId xmlns:a16="http://schemas.microsoft.com/office/drawing/2014/main" id="{CCBC68C7-5044-F345-ACB8-1BF5CE8D9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388" y="3187614"/>
            <a:ext cx="79597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800" b="1" i="1" dirty="0">
                <a:solidFill>
                  <a:srgbClr val="0070C0"/>
                </a:solidFill>
              </a:rPr>
              <a:t>Change in Enthalpy of any substance in A CV during any process 1--2 :</a:t>
            </a:r>
          </a:p>
        </p:txBody>
      </p:sp>
      <p:sp>
        <p:nvSpPr>
          <p:cNvPr id="38" name="TextBox 6">
            <a:extLst>
              <a:ext uri="{FF2B5EF4-FFF2-40B4-BE49-F238E27FC236}">
                <a16:creationId xmlns:a16="http://schemas.microsoft.com/office/drawing/2014/main" id="{016D5791-073F-61D5-FFD7-F5F3582D3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5817681"/>
            <a:ext cx="8001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800" b="1" i="1" dirty="0">
                <a:solidFill>
                  <a:srgbClr val="FF0000"/>
                </a:solidFill>
              </a:rPr>
              <a:t>Change in Enthalpy is realized only for flowing systems.</a:t>
            </a:r>
          </a:p>
        </p:txBody>
      </p:sp>
      <p:grpSp>
        <p:nvGrpSpPr>
          <p:cNvPr id="25611" name="Group 38">
            <a:extLst>
              <a:ext uri="{FF2B5EF4-FFF2-40B4-BE49-F238E27FC236}">
                <a16:creationId xmlns:a16="http://schemas.microsoft.com/office/drawing/2014/main" id="{734851DF-29BD-F653-E78D-B4A59A8FC52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612" name="Group 19">
              <a:extLst>
                <a:ext uri="{FF2B5EF4-FFF2-40B4-BE49-F238E27FC236}">
                  <a16:creationId xmlns:a16="http://schemas.microsoft.com/office/drawing/2014/main" id="{5C306D53-CC1E-7996-F474-09D1D495CF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614" name="Group 8">
                <a:extLst>
                  <a:ext uri="{FF2B5EF4-FFF2-40B4-BE49-F238E27FC236}">
                    <a16:creationId xmlns:a16="http://schemas.microsoft.com/office/drawing/2014/main" id="{E48C38F4-CD95-2DA4-A2CF-A682FF43F9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616" name="Group 9">
                  <a:extLst>
                    <a:ext uri="{FF2B5EF4-FFF2-40B4-BE49-F238E27FC236}">
                      <a16:creationId xmlns:a16="http://schemas.microsoft.com/office/drawing/2014/main" id="{77B8084A-2917-F027-EE76-DB3C514D62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5626" name="Rectangle 10">
                    <a:extLst>
                      <a:ext uri="{FF2B5EF4-FFF2-40B4-BE49-F238E27FC236}">
                        <a16:creationId xmlns:a16="http://schemas.microsoft.com/office/drawing/2014/main" id="{02A11299-D449-C442-D1AB-37360EF749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27" name="Rectangle 11">
                    <a:extLst>
                      <a:ext uri="{FF2B5EF4-FFF2-40B4-BE49-F238E27FC236}">
                        <a16:creationId xmlns:a16="http://schemas.microsoft.com/office/drawing/2014/main" id="{3683D8EC-C74C-1C4A-48DB-37B59775C7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617" name="Group 12">
                  <a:extLst>
                    <a:ext uri="{FF2B5EF4-FFF2-40B4-BE49-F238E27FC236}">
                      <a16:creationId xmlns:a16="http://schemas.microsoft.com/office/drawing/2014/main" id="{7A4B276B-09FE-5F58-8C17-272BA10EFC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5624" name="Rectangle 13">
                    <a:extLst>
                      <a:ext uri="{FF2B5EF4-FFF2-40B4-BE49-F238E27FC236}">
                        <a16:creationId xmlns:a16="http://schemas.microsoft.com/office/drawing/2014/main" id="{AC4C3DA4-FBB5-E079-005E-8A29A2337C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25" name="Rectangle 14">
                    <a:extLst>
                      <a:ext uri="{FF2B5EF4-FFF2-40B4-BE49-F238E27FC236}">
                        <a16:creationId xmlns:a16="http://schemas.microsoft.com/office/drawing/2014/main" id="{AEE43B9F-D441-E9FD-7280-DC16915E14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618" name="Group 15">
                  <a:extLst>
                    <a:ext uri="{FF2B5EF4-FFF2-40B4-BE49-F238E27FC236}">
                      <a16:creationId xmlns:a16="http://schemas.microsoft.com/office/drawing/2014/main" id="{D3FB764D-FD80-3067-95A3-8FB0A0B6B9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5622" name="Rectangle 16">
                    <a:extLst>
                      <a:ext uri="{FF2B5EF4-FFF2-40B4-BE49-F238E27FC236}">
                        <a16:creationId xmlns:a16="http://schemas.microsoft.com/office/drawing/2014/main" id="{72FAE9C7-EC11-C9FB-31BD-814EBA9F34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23" name="Rectangle 17">
                    <a:extLst>
                      <a:ext uri="{FF2B5EF4-FFF2-40B4-BE49-F238E27FC236}">
                        <a16:creationId xmlns:a16="http://schemas.microsoft.com/office/drawing/2014/main" id="{E189B085-BF09-C6D8-AF30-982A26732E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619" name="Group 18">
                  <a:extLst>
                    <a:ext uri="{FF2B5EF4-FFF2-40B4-BE49-F238E27FC236}">
                      <a16:creationId xmlns:a16="http://schemas.microsoft.com/office/drawing/2014/main" id="{76109530-902B-9D7F-2ED0-4D360224B7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5620" name="Rectangle 19">
                    <a:extLst>
                      <a:ext uri="{FF2B5EF4-FFF2-40B4-BE49-F238E27FC236}">
                        <a16:creationId xmlns:a16="http://schemas.microsoft.com/office/drawing/2014/main" id="{672A3FF5-1397-5CEE-50F7-D64EB342D6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21" name="Rectangle 20">
                    <a:extLst>
                      <a:ext uri="{FF2B5EF4-FFF2-40B4-BE49-F238E27FC236}">
                        <a16:creationId xmlns:a16="http://schemas.microsoft.com/office/drawing/2014/main" id="{BDD92FF3-3CE5-27AB-D3AA-32C3125192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2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561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9356918-8CC6-EBF8-0CEF-79A32784CF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CAD13DB-0F0E-5E48-C80C-A9331EAA8F1D}"/>
                  </a:ext>
                </a:extLst>
              </p:cNvPr>
              <p:cNvSpPr txBox="1"/>
              <p:nvPr/>
            </p:nvSpPr>
            <p:spPr>
              <a:xfrm>
                <a:off x="4241444" y="5261473"/>
                <a:ext cx="1888850" cy="4641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sz="28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CAD13DB-0F0E-5E48-C80C-A9331EAA8F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444" y="5261473"/>
                <a:ext cx="1888850" cy="464101"/>
              </a:xfrm>
              <a:prstGeom prst="rect">
                <a:avLst/>
              </a:prstGeom>
              <a:blipFill>
                <a:blip r:embed="rId8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8DBDE07-F534-4A58-C9E2-7C1C337AC32C}"/>
                  </a:ext>
                </a:extLst>
              </p:cNvPr>
              <p:cNvSpPr txBox="1"/>
              <p:nvPr/>
            </p:nvSpPr>
            <p:spPr>
              <a:xfrm>
                <a:off x="1641822" y="5277150"/>
                <a:ext cx="222900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  <m:t>𝐶𝑉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FF99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  <m:t>𝐶𝑀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FF99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2800" dirty="0">
                  <a:solidFill>
                    <a:srgbClr val="FF99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8DBDE07-F534-4A58-C9E2-7C1C337AC3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1822" y="5277150"/>
                <a:ext cx="2229007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13324" grpId="0"/>
      <p:bldP spid="29" grpId="0"/>
      <p:bldP spid="34" grpId="0"/>
      <p:bldP spid="36" grpId="0"/>
      <p:bldP spid="37" grpId="0"/>
      <p:bldP spid="38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42BA50A4-17A1-D9E0-4CAF-E88782F825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4963" y="188913"/>
            <a:ext cx="6096000" cy="762000"/>
          </a:xfrm>
        </p:spPr>
        <p:txBody>
          <a:bodyPr/>
          <a:lstStyle/>
          <a:p>
            <a:r>
              <a:rPr lang="en-US" altLang="en-US" sz="2800"/>
              <a:t>Models for Internal Energy &amp; Enthalpy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225" name="Ink 20">
                <a:extLst>
                  <a:ext uri="{FF2B5EF4-FFF2-40B4-BE49-F238E27FC236}">
                    <a16:creationId xmlns:a16="http://schemas.microsoft.com/office/drawing/2014/main" id="{8CA82CF6-AEB0-97B3-C694-0C5384D3D8D8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740400" y="6827838"/>
              <a:ext cx="1588" cy="1587"/>
            </p14:xfrm>
          </p:contentPart>
        </mc:Choice>
        <mc:Fallback xmlns="">
          <p:pic>
            <p:nvPicPr>
              <p:cNvPr id="9225" name="Ink 20">
                <a:extLst>
                  <a:ext uri="{FF2B5EF4-FFF2-40B4-BE49-F238E27FC236}">
                    <a16:creationId xmlns:a16="http://schemas.microsoft.com/office/drawing/2014/main" id="{8CA82CF6-AEB0-97B3-C694-0C5384D3D8D8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99112" y="6786576"/>
                <a:ext cx="84164" cy="841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Object 2">
                <a:extLst>
                  <a:ext uri="{FF2B5EF4-FFF2-40B4-BE49-F238E27FC236}">
                    <a16:creationId xmlns:a16="http://schemas.microsoft.com/office/drawing/2014/main" id="{CE612722-BAF7-850F-DE56-0B295CD41D86}"/>
                  </a:ext>
                </a:extLst>
              </p:cNvPr>
              <p:cNvSpPr txBox="1"/>
              <p:nvPr/>
            </p:nvSpPr>
            <p:spPr bwMode="auto">
              <a:xfrm>
                <a:off x="1262063" y="1530350"/>
                <a:ext cx="2414587" cy="5635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𝑟𝑒𝑓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45" name="Object 2">
                <a:extLst>
                  <a:ext uri="{FF2B5EF4-FFF2-40B4-BE49-F238E27FC236}">
                    <a16:creationId xmlns:a16="http://schemas.microsoft.com/office/drawing/2014/main" id="{CE612722-BAF7-850F-DE56-0B295CD41D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62063" y="1530350"/>
                <a:ext cx="2414587" cy="5635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angle 3">
            <a:extLst>
              <a:ext uri="{FF2B5EF4-FFF2-40B4-BE49-F238E27FC236}">
                <a16:creationId xmlns:a16="http://schemas.microsoft.com/office/drawing/2014/main" id="{76CB31C9-DA32-289D-2859-ADCB1D3FB8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4474" y="3802062"/>
            <a:ext cx="4111625" cy="6524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altLang="en-US" sz="2400" kern="0" dirty="0"/>
              <a:t>For solid &amp; many liquids: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2">
                <a:extLst>
                  <a:ext uri="{FF2B5EF4-FFF2-40B4-BE49-F238E27FC236}">
                    <a16:creationId xmlns:a16="http://schemas.microsoft.com/office/drawing/2014/main" id="{122650B7-A6CE-6C39-F5BA-E368CEACB462}"/>
                  </a:ext>
                </a:extLst>
              </p:cNvPr>
              <p:cNvSpPr txBox="1"/>
              <p:nvPr/>
            </p:nvSpPr>
            <p:spPr bwMode="auto">
              <a:xfrm>
                <a:off x="2767011" y="4356100"/>
                <a:ext cx="1042988" cy="47466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𝑝𝑣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≈0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1" name="Object 2">
                <a:extLst>
                  <a:ext uri="{FF2B5EF4-FFF2-40B4-BE49-F238E27FC236}">
                    <a16:creationId xmlns:a16="http://schemas.microsoft.com/office/drawing/2014/main" id="{122650B7-A6CE-6C39-F5BA-E368CEACB4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67011" y="4356100"/>
                <a:ext cx="1042988" cy="474662"/>
              </a:xfrm>
              <a:prstGeom prst="rect">
                <a:avLst/>
              </a:prstGeom>
              <a:blipFill>
                <a:blip r:embed="rId6"/>
                <a:stretch>
                  <a:fillRect l="-1170" b="-129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2">
                <a:extLst>
                  <a:ext uri="{FF2B5EF4-FFF2-40B4-BE49-F238E27FC236}">
                    <a16:creationId xmlns:a16="http://schemas.microsoft.com/office/drawing/2014/main" id="{AAD51DCE-1546-A5A8-EA03-48734429A769}"/>
                  </a:ext>
                </a:extLst>
              </p:cNvPr>
              <p:cNvSpPr txBox="1"/>
              <p:nvPr/>
            </p:nvSpPr>
            <p:spPr bwMode="auto">
              <a:xfrm>
                <a:off x="2709861" y="5100637"/>
                <a:ext cx="1131888" cy="41433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2" name="Object 2">
                <a:extLst>
                  <a:ext uri="{FF2B5EF4-FFF2-40B4-BE49-F238E27FC236}">
                    <a16:creationId xmlns:a16="http://schemas.microsoft.com/office/drawing/2014/main" id="{AAD51DCE-1546-A5A8-EA03-48734429A7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09861" y="5100637"/>
                <a:ext cx="1131888" cy="41433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2">
                <a:extLst>
                  <a:ext uri="{FF2B5EF4-FFF2-40B4-BE49-F238E27FC236}">
                    <a16:creationId xmlns:a16="http://schemas.microsoft.com/office/drawing/2014/main" id="{63E79B87-203C-3EC3-25EA-62927C54C5E9}"/>
                  </a:ext>
                </a:extLst>
              </p:cNvPr>
              <p:cNvSpPr txBox="1"/>
              <p:nvPr/>
            </p:nvSpPr>
            <p:spPr bwMode="auto">
              <a:xfrm>
                <a:off x="1281039" y="2740026"/>
                <a:ext cx="2386012" cy="56356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𝑟𝑒𝑓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ℎ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Object 2">
                <a:extLst>
                  <a:ext uri="{FF2B5EF4-FFF2-40B4-BE49-F238E27FC236}">
                    <a16:creationId xmlns:a16="http://schemas.microsoft.com/office/drawing/2014/main" id="{63E79B87-203C-3EC3-25EA-62927C54C5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81039" y="2740026"/>
                <a:ext cx="2386012" cy="563562"/>
              </a:xfrm>
              <a:prstGeom prst="rect">
                <a:avLst/>
              </a:prstGeom>
              <a:blipFill>
                <a:blip r:embed="rId8"/>
                <a:stretch>
                  <a:fillRect l="-2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Object 2">
                <a:extLst>
                  <a:ext uri="{FF2B5EF4-FFF2-40B4-BE49-F238E27FC236}">
                    <a16:creationId xmlns:a16="http://schemas.microsoft.com/office/drawing/2014/main" id="{5A14303F-1ACD-FF10-C727-02326474AA29}"/>
                  </a:ext>
                </a:extLst>
              </p:cNvPr>
              <p:cNvSpPr txBox="1"/>
              <p:nvPr/>
            </p:nvSpPr>
            <p:spPr bwMode="auto">
              <a:xfrm>
                <a:off x="3963988" y="1181100"/>
                <a:ext cx="3009900" cy="11858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𝑟𝑒𝑓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𝑟𝑒𝑓</m:t>
                              </m:r>
                            </m:sub>
                          </m:sSub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5" name="Object 2">
                <a:extLst>
                  <a:ext uri="{FF2B5EF4-FFF2-40B4-BE49-F238E27FC236}">
                    <a16:creationId xmlns:a16="http://schemas.microsoft.com/office/drawing/2014/main" id="{5A14303F-1ACD-FF10-C727-02326474AA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63988" y="1181100"/>
                <a:ext cx="3009900" cy="118586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Object 2">
                <a:extLst>
                  <a:ext uri="{FF2B5EF4-FFF2-40B4-BE49-F238E27FC236}">
                    <a16:creationId xmlns:a16="http://schemas.microsoft.com/office/drawing/2014/main" id="{783ABCAD-7D95-67A3-3EB7-1DCBACF09247}"/>
                  </a:ext>
                </a:extLst>
              </p:cNvPr>
              <p:cNvSpPr txBox="1"/>
              <p:nvPr/>
            </p:nvSpPr>
            <p:spPr bwMode="auto">
              <a:xfrm>
                <a:off x="4141714" y="2455863"/>
                <a:ext cx="2979737" cy="11858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𝑟𝑒𝑓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𝑟𝑒𝑓</m:t>
                              </m:r>
                            </m:sub>
                          </m:sSub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6" name="Object 2">
                <a:extLst>
                  <a:ext uri="{FF2B5EF4-FFF2-40B4-BE49-F238E27FC236}">
                    <a16:creationId xmlns:a16="http://schemas.microsoft.com/office/drawing/2014/main" id="{783ABCAD-7D95-67A3-3EB7-1DCBACF092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41714" y="2455863"/>
                <a:ext cx="2979737" cy="118586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803" name="Group 38">
            <a:extLst>
              <a:ext uri="{FF2B5EF4-FFF2-40B4-BE49-F238E27FC236}">
                <a16:creationId xmlns:a16="http://schemas.microsoft.com/office/drawing/2014/main" id="{DF4A4E36-8E83-6FC6-C764-3D326271CED7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3804" name="Group 19">
              <a:extLst>
                <a:ext uri="{FF2B5EF4-FFF2-40B4-BE49-F238E27FC236}">
                  <a16:creationId xmlns:a16="http://schemas.microsoft.com/office/drawing/2014/main" id="{C62C93FE-F018-E8FF-DF14-9DB4ACF0BB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3806" name="Group 8">
                <a:extLst>
                  <a:ext uri="{FF2B5EF4-FFF2-40B4-BE49-F238E27FC236}">
                    <a16:creationId xmlns:a16="http://schemas.microsoft.com/office/drawing/2014/main" id="{EF20FB65-0228-2D49-E9E2-199E63B42E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3808" name="Group 9">
                  <a:extLst>
                    <a:ext uri="{FF2B5EF4-FFF2-40B4-BE49-F238E27FC236}">
                      <a16:creationId xmlns:a16="http://schemas.microsoft.com/office/drawing/2014/main" id="{A35B8F0F-FF28-EBEC-5C87-CA6A4A01E6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3818" name="Rectangle 10">
                    <a:extLst>
                      <a:ext uri="{FF2B5EF4-FFF2-40B4-BE49-F238E27FC236}">
                        <a16:creationId xmlns:a16="http://schemas.microsoft.com/office/drawing/2014/main" id="{EAFD3A75-77C6-A0E6-FD28-07225D5BE2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819" name="Rectangle 11">
                    <a:extLst>
                      <a:ext uri="{FF2B5EF4-FFF2-40B4-BE49-F238E27FC236}">
                        <a16:creationId xmlns:a16="http://schemas.microsoft.com/office/drawing/2014/main" id="{34C30F15-82E3-0411-2E23-7D62383C39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809" name="Group 12">
                  <a:extLst>
                    <a:ext uri="{FF2B5EF4-FFF2-40B4-BE49-F238E27FC236}">
                      <a16:creationId xmlns:a16="http://schemas.microsoft.com/office/drawing/2014/main" id="{A1E11C18-6AE0-7086-688D-8689841034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816" name="Rectangle 13">
                    <a:extLst>
                      <a:ext uri="{FF2B5EF4-FFF2-40B4-BE49-F238E27FC236}">
                        <a16:creationId xmlns:a16="http://schemas.microsoft.com/office/drawing/2014/main" id="{3023E960-1C70-8B85-E213-2B36DD17A6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817" name="Rectangle 14">
                    <a:extLst>
                      <a:ext uri="{FF2B5EF4-FFF2-40B4-BE49-F238E27FC236}">
                        <a16:creationId xmlns:a16="http://schemas.microsoft.com/office/drawing/2014/main" id="{BAD3CF6D-2E65-FC06-8270-02B6B3A22C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810" name="Group 15">
                  <a:extLst>
                    <a:ext uri="{FF2B5EF4-FFF2-40B4-BE49-F238E27FC236}">
                      <a16:creationId xmlns:a16="http://schemas.microsoft.com/office/drawing/2014/main" id="{18BA5A5B-DF05-637A-4C70-D876FC633F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3814" name="Rectangle 16">
                    <a:extLst>
                      <a:ext uri="{FF2B5EF4-FFF2-40B4-BE49-F238E27FC236}">
                        <a16:creationId xmlns:a16="http://schemas.microsoft.com/office/drawing/2014/main" id="{CBC5AC96-B269-E003-0263-AEEEEF3289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815" name="Rectangle 17">
                    <a:extLst>
                      <a:ext uri="{FF2B5EF4-FFF2-40B4-BE49-F238E27FC236}">
                        <a16:creationId xmlns:a16="http://schemas.microsoft.com/office/drawing/2014/main" id="{A3F488B5-CB3E-49FD-2118-45B0ED6D1D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811" name="Group 18">
                  <a:extLst>
                    <a:ext uri="{FF2B5EF4-FFF2-40B4-BE49-F238E27FC236}">
                      <a16:creationId xmlns:a16="http://schemas.microsoft.com/office/drawing/2014/main" id="{AED70AE2-81BF-B50D-BD03-1F9DBE5AFF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3812" name="Rectangle 19">
                    <a:extLst>
                      <a:ext uri="{FF2B5EF4-FFF2-40B4-BE49-F238E27FC236}">
                        <a16:creationId xmlns:a16="http://schemas.microsoft.com/office/drawing/2014/main" id="{D4CFE573-C0CC-864B-1994-815C559B57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813" name="Rectangle 20">
                    <a:extLst>
                      <a:ext uri="{FF2B5EF4-FFF2-40B4-BE49-F238E27FC236}">
                        <a16:creationId xmlns:a16="http://schemas.microsoft.com/office/drawing/2014/main" id="{98ACA01C-BF75-4F1D-6C7D-D4702318A9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7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380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B223EA1-8733-FDB3-30E3-B1B9DDF567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432C1-471D-CB4B-6DBB-88987269E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5CCE9B17-C497-D62F-14B6-CA632874958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85A94E4A-3F72-8E41-57CD-FC1EFC96A0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DC9D9AB1-1530-4C0F-48B2-722C014126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7F2D6143-3852-329E-9A52-96819A188C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35329E63-6A8C-05E7-D8D4-BFFA82B764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99A0A5B-DF87-B363-BA8B-877C12DB3F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7FAA7F37-CE04-41D9-5A59-5F2298D7D0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1AB9435F-C820-5263-BCDD-B6C6BDCF27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9FEEEA8-1971-E291-F729-14C163C9CE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33EB7484-6235-1FC1-447D-3E9574726A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4A0120BC-F20C-EEC2-67A7-8EF25D9E9D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2D6A29B2-D1E7-B875-8DF7-AA07BC3EEA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81569B3-CF19-F2AC-274F-7765C71834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1E225E7-C9E6-C554-F6EC-245F9E8131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98F0E95-D9AC-7B65-533E-66162098E4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3C12D56D-4672-EC8E-ED4B-3EA9946228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AD169EB-BE3B-A059-753B-AEEC153F7A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C5DD6D9D-2147-B292-99C9-F4A7C1CD2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38100"/>
            <a:ext cx="6938585" cy="1143000"/>
          </a:xfrm>
        </p:spPr>
        <p:txBody>
          <a:bodyPr/>
          <a:lstStyle/>
          <a:p>
            <a:r>
              <a:rPr lang="en-US" sz="2800" dirty="0"/>
              <a:t>General transformation of an ideal gas in a Control Volume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64C30800-9AD9-473D-D613-BDC927C658C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1143000"/>
                <a:ext cx="8839200" cy="55626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Consider an open macrosystem undergoing a general and quasistatic change of state. </a:t>
                </a:r>
              </a:p>
              <a:p>
                <a:pPr marL="0" indent="0">
                  <a:buNone/>
                </a:pP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 first law statement is stated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𝑄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𝑅𝑝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𝑑𝑝</m:t>
                      </m:r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ea typeface="Cambria Math" panose="02040503050406030204" pitchFamily="18" charset="0"/>
                  </a:rPr>
                  <a:t>As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is not zero, this is not a Pfaffian function and hence, </a:t>
                </a:r>
                <a:r>
                  <a:rPr lang="en-US" sz="2400" i="1" dirty="0">
                    <a:ea typeface="Cambria Math" panose="02040503050406030204" pitchFamily="18" charset="0"/>
                  </a:rPr>
                  <a:t>Q</a:t>
                </a:r>
                <a:r>
                  <a:rPr lang="en-US" sz="2400" dirty="0">
                    <a:ea typeface="Cambria Math" panose="02040503050406030204" pitchFamily="18" charset="0"/>
                  </a:rPr>
                  <a:t> is not a point function.</a:t>
                </a:r>
              </a:p>
              <a:p>
                <a:r>
                  <a:rPr lang="en-US" sz="2400" dirty="0">
                    <a:ea typeface="Cambria Math" panose="02040503050406030204" pitchFamily="18" charset="0"/>
                  </a:rPr>
                  <a:t>Multiply with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to get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𝑑𝑇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r>
                  <a:rPr lang="en-US" sz="2400" i="1" dirty="0" err="1"/>
                  <a:t>δQ</a:t>
                </a:r>
                <a:r>
                  <a:rPr lang="en-US" sz="2400" i="1" dirty="0"/>
                  <a:t>/T</a:t>
                </a:r>
                <a:r>
                  <a:rPr lang="en-US" sz="2400" dirty="0"/>
                  <a:t> a state function as above expression is in total and exact linear differential form. </a:t>
                </a:r>
              </a:p>
              <a:p>
                <a:r>
                  <a:rPr lang="en-US" sz="2400" dirty="0"/>
                  <a:t>This function is called entropy, </a:t>
                </a:r>
                <a:r>
                  <a:rPr lang="en-US" sz="2400" i="1" dirty="0"/>
                  <a:t>S</a:t>
                </a:r>
                <a:r>
                  <a:rPr lang="en-US" sz="2400" dirty="0"/>
                  <a:t>. and T is the absolute temperature. </a:t>
                </a:r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64C30800-9AD9-473D-D613-BDC927C658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143000"/>
                <a:ext cx="8839200" cy="5562600"/>
              </a:xfrm>
              <a:blipFill>
                <a:blip r:embed="rId3"/>
                <a:stretch>
                  <a:fillRect l="-1034" t="-877" r="-1724" b="-8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07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1E64E-B446-2FC9-E57A-2B847C09B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5DD2B003-C96C-0923-0AE0-3C764EBD45D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0B42883-0DC9-7008-61FE-72209AF9F0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1C8968A-5562-4E77-DB2C-883F85DFBB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3EB0AD21-0DE5-358D-D27D-567097C0E3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4313A7CA-9554-868D-0170-DC80777E92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29D88FC7-066F-A8B7-E183-784AA0128D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7961FA2F-1170-4C62-525C-A92D77FB7D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572A7A2-8531-895F-85C4-7CE4FE41A8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93841984-9CAB-F429-3A06-8133958BDB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86E40B4-530E-DE3D-EB48-A218F9C739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894FD9B5-E4FB-D36E-DBD1-447FBA4597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3AC5CA93-CAB2-F494-90A8-7D52BC2B8D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5E18DD8-06F2-E734-C57F-F6F3C59CB4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C948F4F1-11EF-B243-EDAE-6A5254B4C8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3E528C1D-88AE-4147-CCD6-10FF222121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2E0A9897-403E-A60C-445D-4403DDFAEE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02921A9-3FD8-8B01-4BBC-ED7CAAA7E1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6005F439-C3A9-74DD-2C56-D1C82E07A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38100"/>
            <a:ext cx="7772400" cy="1143000"/>
          </a:xfrm>
        </p:spPr>
        <p:txBody>
          <a:bodyPr/>
          <a:lstStyle/>
          <a:p>
            <a:r>
              <a:rPr lang="en-US" sz="2800" dirty="0" err="1"/>
              <a:t>Carathéodory’s</a:t>
            </a:r>
            <a:r>
              <a:rPr lang="en-US" sz="2800" dirty="0"/>
              <a:t> Definition of Entropy for A CV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4C8CB952-9428-16D9-3173-3099E5E0B9C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0675" y="1207489"/>
                <a:ext cx="8551519" cy="5434553"/>
              </a:xfrm>
            </p:spPr>
            <p:txBody>
              <a:bodyPr/>
              <a:lstStyle/>
              <a:p>
                <a:r>
                  <a:rPr lang="en-US" sz="2400" dirty="0"/>
                  <a:t>In this respect let us notice that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𝑑𝑆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𝑑𝑇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𝑑𝑉</m:t>
                      </m:r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𝑑𝑆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𝑑𝐻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r>
                  <a:rPr lang="en-US" sz="2400" dirty="0"/>
                  <a:t>and this Pfaffian obeys the Schwarz relation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den>
                    </m:f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den>
                    </m:f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𝑊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/>
                  <a:t>, </a:t>
                </a:r>
              </a:p>
              <a:p>
                <a:r>
                  <a:rPr lang="en-US" sz="2400" dirty="0"/>
                  <a:t>Thus, </a:t>
                </a:r>
                <a:r>
                  <a:rPr lang="en-US" sz="2400" i="1" dirty="0"/>
                  <a:t>S</a:t>
                </a:r>
                <a:r>
                  <a:rPr lang="en-US" sz="2400" dirty="0"/>
                  <a:t> is a state function valid for both CM and CV like </a:t>
                </a:r>
                <a:r>
                  <a:rPr lang="en-US" sz="2400" i="1" dirty="0"/>
                  <a:t>p, T</a:t>
                </a:r>
                <a:r>
                  <a:rPr lang="en-US" sz="2400" dirty="0"/>
                  <a:t>..</a:t>
                </a:r>
              </a:p>
              <a:p>
                <a:r>
                  <a:rPr lang="en-US" sz="2400" i="1" dirty="0"/>
                  <a:t>U &amp; H can be quantitatively specified for a substance contained in CM or CV.</a:t>
                </a:r>
              </a:p>
              <a:p>
                <a:r>
                  <a:rPr lang="en-US" sz="2400" i="1" dirty="0"/>
                  <a:t>However, Physically U is the internal energy obeys </a:t>
                </a:r>
                <a:r>
                  <a:rPr lang="en-US" sz="2400" dirty="0" err="1"/>
                  <a:t>Carathéodory’s</a:t>
                </a:r>
                <a:r>
                  <a:rPr lang="en-US" sz="2400" dirty="0"/>
                  <a:t> axiom for </a:t>
                </a:r>
                <a:r>
                  <a:rPr lang="en-US" sz="2400" i="1" dirty="0"/>
                  <a:t>CM</a:t>
                </a:r>
                <a:r>
                  <a:rPr lang="en-US" sz="2400" dirty="0"/>
                  <a:t>.</a:t>
                </a:r>
                <a:endParaRPr lang="en-US" sz="2400" i="1" dirty="0"/>
              </a:p>
              <a:p>
                <a:r>
                  <a:rPr lang="en-US" sz="2400" dirty="0"/>
                  <a:t> </a:t>
                </a:r>
                <a:r>
                  <a:rPr lang="en-US" sz="2400" i="1" dirty="0"/>
                  <a:t>Physically H is the Enthalpy obeys </a:t>
                </a:r>
                <a:r>
                  <a:rPr lang="en-US" sz="2400" dirty="0" err="1"/>
                  <a:t>Carathéodory’s</a:t>
                </a:r>
                <a:r>
                  <a:rPr lang="en-US" sz="2400" dirty="0"/>
                  <a:t> axiom for </a:t>
                </a:r>
                <a:r>
                  <a:rPr lang="en-US" sz="2400" i="1" dirty="0"/>
                  <a:t>CV</a:t>
                </a:r>
                <a:r>
                  <a:rPr lang="en-US" sz="2400" dirty="0"/>
                  <a:t>.</a:t>
                </a:r>
                <a:endParaRPr lang="en-US" sz="2400" i="1" dirty="0"/>
              </a:p>
              <a:p>
                <a:endParaRPr lang="en-US" sz="2400" dirty="0"/>
              </a:p>
              <a:p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4C8CB952-9428-16D9-3173-3099E5E0B9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675" y="1207489"/>
                <a:ext cx="8551519" cy="5434553"/>
              </a:xfrm>
              <a:blipFill>
                <a:blip r:embed="rId3"/>
                <a:stretch>
                  <a:fillRect l="-999" t="-897" r="-285" b="-1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63202A7A-7F17-59E5-359E-3A4A730AA7CB}"/>
                  </a:ext>
                </a:extLst>
              </p14:cNvPr>
              <p14:cNvContentPartPr/>
              <p14:nvPr/>
            </p14:nvContentPartPr>
            <p14:xfrm>
              <a:off x="5340960" y="1874520"/>
              <a:ext cx="519120" cy="50292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63202A7A-7F17-59E5-359E-3A4A730AA7C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31600" y="1865160"/>
                <a:ext cx="537840" cy="521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475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282AC-D47C-C966-2FD1-3EE4EC390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087F77D0-E418-1765-0752-5AC43D439A4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4F6377C-C087-CE20-9AAD-03C74EDDA6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EB533D1D-5E47-E34E-39B5-62CE1C239C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C1682B7C-6184-DFBC-2B66-A973A905F4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1116F7E5-EC82-B704-1BF5-EC5502FDD2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2313CCD4-C780-D0DA-482D-3010E80549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81335AA-A670-C74D-6BD9-3375B23F0C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1852267D-EFFA-4409-9A2C-37C78F5907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6E4D386-D44D-42BB-B988-FEA04F07B1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053287B9-C2D6-6644-7228-7EECF8ACE6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D280F235-7356-9E23-009E-E571CDB0E9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C60D5BC-15FC-C5E5-E55B-EED4575C73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05179F2-F8B7-6694-BA47-9C391D4D78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304925A1-6D1F-AB32-C91E-8DB63B8F71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27C4A1A-4C84-A4F4-AE41-89D0603886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44500D23-ED68-9640-F4CB-2ED5D7CD23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ADED50F-D459-EF71-3474-7489D44F70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0573E075-8FCF-EBA7-59AA-3B6F38E81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8100"/>
            <a:ext cx="6910010" cy="1143000"/>
          </a:xfrm>
        </p:spPr>
        <p:txBody>
          <a:bodyPr/>
          <a:lstStyle/>
          <a:p>
            <a:r>
              <a:rPr lang="en-US" sz="2800" dirty="0" err="1"/>
              <a:t>Carathéodory’s</a:t>
            </a:r>
            <a:r>
              <a:rPr lang="en-US" sz="2800" dirty="0"/>
              <a:t> Definition of Entropy for A General 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BB23AC0F-D99F-6E2B-BDFE-5557471468C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9734" y="1271499"/>
                <a:ext cx="8551519" cy="4976901"/>
              </a:xfrm>
            </p:spPr>
            <p:txBody>
              <a:bodyPr/>
              <a:lstStyle/>
              <a:p>
                <a:r>
                  <a:rPr lang="en-US" sz="2400" dirty="0"/>
                  <a:t>The Gibbs equations (also known as the </a:t>
                </a:r>
                <a:r>
                  <a:rPr lang="en-US" sz="2400" b="1" i="1" dirty="0" err="1"/>
                  <a:t>TdS</a:t>
                </a:r>
                <a:r>
                  <a:rPr lang="en-US" sz="2400" b="1" dirty="0"/>
                  <a:t> relations</a:t>
                </a:r>
                <a:r>
                  <a:rPr lang="en-US" sz="2400" dirty="0"/>
                  <a:t>) combine the First Law of Thermodynamics (energy conservation) and the Second Law of Thermodynamics to relate changes in entropy to internal energy, enthalpy, volume, and pressure.</a:t>
                </a:r>
              </a:p>
              <a:p>
                <a:r>
                  <a:rPr lang="en-US" sz="2400" dirty="0"/>
                  <a:t>The first Gibbs equation links entropy changes to internal energy and volume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𝑇𝑑𝑆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𝑝𝑑𝑉</m:t>
                      </m:r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r>
                  <a:rPr lang="en-US" sz="2400" dirty="0"/>
                  <a:t>The second Gibbs equation links entropy changes to enthalpy and pressure.</a:t>
                </a:r>
                <a:endParaRPr lang="en-US" sz="240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𝑑𝑆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𝑉𝑑𝑝</m:t>
                      </m:r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US" sz="2400" dirty="0"/>
              </a:p>
              <a:p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BB23AC0F-D99F-6E2B-BDFE-5557471468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9734" y="1271499"/>
                <a:ext cx="8551519" cy="4976901"/>
              </a:xfrm>
              <a:blipFill>
                <a:blip r:embed="rId3"/>
                <a:stretch>
                  <a:fillRect l="-998" t="-980" r="-17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64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3">
            <a:extLst>
              <a:ext uri="{FF2B5EF4-FFF2-40B4-BE49-F238E27FC236}">
                <a16:creationId xmlns:a16="http://schemas.microsoft.com/office/drawing/2014/main" id="{AA31EB07-EA92-3D57-1B81-E424185481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1752600"/>
            <a:ext cx="8610600" cy="2286000"/>
          </a:xfrm>
        </p:spPr>
        <p:txBody>
          <a:bodyPr/>
          <a:lstStyle/>
          <a:p>
            <a:r>
              <a:rPr lang="en-US" altLang="en-US" sz="4000" b="1" dirty="0">
                <a:solidFill>
                  <a:srgbClr val="0070C0"/>
                </a:solidFill>
                <a:latin typeface="Blackadder ITC" panose="04020505051007020D02" pitchFamily="82" charset="0"/>
              </a:rPr>
              <a:t>Cyclic Device: A single system or a group of thermodynamic CVs, which are responsible for execution of thermodynamic cycle by a pure substance.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A474442-3BFA-C8F6-4151-8E16B3BD62F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C053BF3-6FCF-87A6-B24E-6978ABBC4C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ED4FE108-C5A0-1EC1-728F-26F9369E83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403B1F0-D3DA-A497-B49B-8501E50234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FEC8B71C-0AEC-4875-5380-0EADE58F9F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EF2A517-67A0-B9BD-D5C2-0961BE5805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27406C0A-888B-3850-F91C-6C07C16D0A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42CC35E-D668-E510-5FDB-F094385D61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B3F0DBFB-1E3F-51FC-4FBD-F26EE94CFC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3E9A86E2-3C0F-119C-8821-EB13FE6C85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C31D2C3-F46A-7DEC-A74B-1C9640D9CB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C314767A-0F36-2E44-F442-418F4E10F3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8A4B8995-68D9-D2D4-F289-161B9DE57D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1C360B30-3985-EA24-8E84-6C840A241A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6F3CB0AD-F849-89A1-5415-7D9AE9D3F1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835F1D85-42F3-89B5-5680-A05E1801D5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A60F995-9989-4193-BB1C-683F0EBC54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380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4" name="Rectangle 2">
            <a:extLst>
              <a:ext uri="{FF2B5EF4-FFF2-40B4-BE49-F238E27FC236}">
                <a16:creationId xmlns:a16="http://schemas.microsoft.com/office/drawing/2014/main" id="{318ACFCF-0D10-CBD6-FB82-19D9298076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r>
              <a:rPr lang="en-US" altLang="en-US" sz="2800"/>
              <a:t>Steam Power Plant: A Heat Engine</a:t>
            </a:r>
          </a:p>
        </p:txBody>
      </p:sp>
      <p:sp>
        <p:nvSpPr>
          <p:cNvPr id="2065" name="Rectangle 3">
            <a:extLst>
              <a:ext uri="{FF2B5EF4-FFF2-40B4-BE49-F238E27FC236}">
                <a16:creationId xmlns:a16="http://schemas.microsoft.com/office/drawing/2014/main" id="{B706A50B-5A5D-6427-E141-F632240DF1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4963" y="1409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2066" name="Picture 4" descr="steamcycle">
            <a:extLst>
              <a:ext uri="{FF2B5EF4-FFF2-40B4-BE49-F238E27FC236}">
                <a16:creationId xmlns:a16="http://schemas.microsoft.com/office/drawing/2014/main" id="{387B0F9B-187D-96CE-1258-29F498A5D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05000"/>
            <a:ext cx="7696200" cy="451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629" name="Rectangle 5">
            <a:extLst>
              <a:ext uri="{FF2B5EF4-FFF2-40B4-BE49-F238E27FC236}">
                <a16:creationId xmlns:a16="http://schemas.microsoft.com/office/drawing/2014/main" id="{134B0B61-AE02-F8E2-BA36-4D3AC5BAAD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810000"/>
            <a:ext cx="1447800" cy="22860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4630" name="AutoShape 6">
            <a:extLst>
              <a:ext uri="{FF2B5EF4-FFF2-40B4-BE49-F238E27FC236}">
                <a16:creationId xmlns:a16="http://schemas.microsoft.com/office/drawing/2014/main" id="{2052D2CE-D786-8FCE-B632-F051195C8EFF}"/>
              </a:ext>
            </a:extLst>
          </p:cNvPr>
          <p:cNvSpPr>
            <a:spLocks noChangeArrowheads="1"/>
          </p:cNvSpPr>
          <p:nvPr/>
        </p:nvSpPr>
        <p:spPr bwMode="auto">
          <a:xfrm rot="-2964847">
            <a:off x="1679575" y="5108575"/>
            <a:ext cx="914400" cy="228600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4631" name="AutoShape 7">
            <a:extLst>
              <a:ext uri="{FF2B5EF4-FFF2-40B4-BE49-F238E27FC236}">
                <a16:creationId xmlns:a16="http://schemas.microsoft.com/office/drawing/2014/main" id="{1078EAD2-44CE-4DD2-05DD-CD45995A5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0438" y="5108575"/>
            <a:ext cx="685800" cy="228600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4632" name="AutoShape 8">
            <a:extLst>
              <a:ext uri="{FF2B5EF4-FFF2-40B4-BE49-F238E27FC236}">
                <a16:creationId xmlns:a16="http://schemas.microsoft.com/office/drawing/2014/main" id="{D94A0104-B2F5-F609-5CE9-F27750A17B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3886200"/>
            <a:ext cx="457200" cy="381000"/>
          </a:xfrm>
          <a:custGeom>
            <a:avLst/>
            <a:gdLst>
              <a:gd name="T0" fmla="*/ 143443696 w 21600"/>
              <a:gd name="T1" fmla="*/ 0 h 21600"/>
              <a:gd name="T2" fmla="*/ 143443696 w 21600"/>
              <a:gd name="T3" fmla="*/ 66723148 h 21600"/>
              <a:gd name="T4" fmla="*/ 30697064 w 21600"/>
              <a:gd name="T5" fmla="*/ 118540664 h 21600"/>
              <a:gd name="T6" fmla="*/ 204838141 w 21600"/>
              <a:gd name="T7" fmla="*/ 33361574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633" name="AutoShape 9">
            <a:extLst>
              <a:ext uri="{FF2B5EF4-FFF2-40B4-BE49-F238E27FC236}">
                <a16:creationId xmlns:a16="http://schemas.microsoft.com/office/drawing/2014/main" id="{239EFE05-1E06-C87F-0493-4EF87E37C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5867400"/>
            <a:ext cx="457200" cy="381000"/>
          </a:xfrm>
          <a:custGeom>
            <a:avLst/>
            <a:gdLst>
              <a:gd name="T0" fmla="*/ 143443696 w 21600"/>
              <a:gd name="T1" fmla="*/ 0 h 21600"/>
              <a:gd name="T2" fmla="*/ 143443696 w 21600"/>
              <a:gd name="T3" fmla="*/ 66723148 h 21600"/>
              <a:gd name="T4" fmla="*/ 30697064 w 21600"/>
              <a:gd name="T5" fmla="*/ 118540664 h 21600"/>
              <a:gd name="T6" fmla="*/ 204838141 w 21600"/>
              <a:gd name="T7" fmla="*/ 33361574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4634" name="Text Box 10">
            <a:extLst>
              <a:ext uri="{FF2B5EF4-FFF2-40B4-BE49-F238E27FC236}">
                <a16:creationId xmlns:a16="http://schemas.microsoft.com/office/drawing/2014/main" id="{E6D0E10F-3326-043D-2E11-A175E3A76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5486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in</a:t>
            </a:r>
          </a:p>
        </p:txBody>
      </p:sp>
      <p:sp>
        <p:nvSpPr>
          <p:cNvPr id="154635" name="Text Box 11">
            <a:extLst>
              <a:ext uri="{FF2B5EF4-FFF2-40B4-BE49-F238E27FC236}">
                <a16:creationId xmlns:a16="http://schemas.microsoft.com/office/drawing/2014/main" id="{1D5ED448-2E67-E9DF-62E0-AE04B38DB4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51816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out</a:t>
            </a:r>
          </a:p>
        </p:txBody>
      </p:sp>
      <p:sp>
        <p:nvSpPr>
          <p:cNvPr id="154636" name="Text Box 12">
            <a:extLst>
              <a:ext uri="{FF2B5EF4-FFF2-40B4-BE49-F238E27FC236}">
                <a16:creationId xmlns:a16="http://schemas.microsoft.com/office/drawing/2014/main" id="{95F1D796-237A-9D19-0B65-C83DDF5E9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50520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W</a:t>
            </a:r>
            <a:r>
              <a:rPr lang="en-US" altLang="en-US" baseline="-25000">
                <a:cs typeface="Times New Roman" panose="02020603050405020304" pitchFamily="18" charset="0"/>
              </a:rPr>
              <a:t>out</a:t>
            </a:r>
            <a:endParaRPr lang="en-US" altLang="en-US">
              <a:cs typeface="Times New Roman" panose="02020603050405020304" pitchFamily="18" charset="0"/>
            </a:endParaRPr>
          </a:p>
        </p:txBody>
      </p:sp>
      <p:sp>
        <p:nvSpPr>
          <p:cNvPr id="154637" name="Text Box 13">
            <a:extLst>
              <a:ext uri="{FF2B5EF4-FFF2-40B4-BE49-F238E27FC236}">
                <a16:creationId xmlns:a16="http://schemas.microsoft.com/office/drawing/2014/main" id="{7D47BD39-9967-39DE-F3B3-2C6208CA7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6096000"/>
            <a:ext cx="83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W</a:t>
            </a:r>
            <a:r>
              <a:rPr lang="en-US" altLang="en-US" baseline="-25000">
                <a:cs typeface="Times New Roman" panose="02020603050405020304" pitchFamily="18" charset="0"/>
              </a:rPr>
              <a:t>in</a:t>
            </a:r>
          </a:p>
        </p:txBody>
      </p:sp>
      <p:sp>
        <p:nvSpPr>
          <p:cNvPr id="2076" name="Text Box 14">
            <a:extLst>
              <a:ext uri="{FF2B5EF4-FFF2-40B4-BE49-F238E27FC236}">
                <a16:creationId xmlns:a16="http://schemas.microsoft.com/office/drawing/2014/main" id="{09CF086B-8321-D374-ECF3-61588C0C58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8325" y="1108075"/>
            <a:ext cx="701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>
              <a:cs typeface="Times New Roman" panose="02020603050405020304" pitchFamily="18" charset="0"/>
            </a:endParaRPr>
          </a:p>
        </p:txBody>
      </p:sp>
      <p:graphicFrame>
        <p:nvGraphicFramePr>
          <p:cNvPr id="154640" name="Object 2">
            <a:extLst>
              <a:ext uri="{FF2B5EF4-FFF2-40B4-BE49-F238E27FC236}">
                <a16:creationId xmlns:a16="http://schemas.microsoft.com/office/drawing/2014/main" id="{17B10506-45AC-46BF-7136-78BDF536D71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1219200"/>
          <a:ext cx="2514600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02960" imgH="279360" progId="Equation.3">
                  <p:embed/>
                </p:oleObj>
              </mc:Choice>
              <mc:Fallback>
                <p:oleObj name="Equation" r:id="rId4" imgW="1002960" imgH="279360" progId="Equation.3">
                  <p:embed/>
                  <p:pic>
                    <p:nvPicPr>
                      <p:cNvPr id="154640" name="Object 2">
                        <a:extLst>
                          <a:ext uri="{FF2B5EF4-FFF2-40B4-BE49-F238E27FC236}">
                            <a16:creationId xmlns:a16="http://schemas.microsoft.com/office/drawing/2014/main" id="{17B10506-45AC-46BF-7136-78BDF536D71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219200"/>
                        <a:ext cx="2514600" cy="70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4641" name="Object 3">
            <a:extLst>
              <a:ext uri="{FF2B5EF4-FFF2-40B4-BE49-F238E27FC236}">
                <a16:creationId xmlns:a16="http://schemas.microsoft.com/office/drawing/2014/main" id="{39924FE9-3F8B-E7E6-99C1-83108498D7F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05400" y="990600"/>
          <a:ext cx="3535363" cy="1208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09400" imgH="482400" progId="Equation.3">
                  <p:embed/>
                </p:oleObj>
              </mc:Choice>
              <mc:Fallback>
                <p:oleObj name="Equation" r:id="rId6" imgW="1409400" imgH="482400" progId="Equation.3">
                  <p:embed/>
                  <p:pic>
                    <p:nvPicPr>
                      <p:cNvPr id="154641" name="Object 3">
                        <a:extLst>
                          <a:ext uri="{FF2B5EF4-FFF2-40B4-BE49-F238E27FC236}">
                            <a16:creationId xmlns:a16="http://schemas.microsoft.com/office/drawing/2014/main" id="{39924FE9-3F8B-E7E6-99C1-83108498D7F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990600"/>
                        <a:ext cx="3535363" cy="1208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4642" name="Object 4">
            <a:extLst>
              <a:ext uri="{FF2B5EF4-FFF2-40B4-BE49-F238E27FC236}">
                <a16:creationId xmlns:a16="http://schemas.microsoft.com/office/drawing/2014/main" id="{0F8E4EFC-94A5-F9AD-ED27-9852037DB0C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19400" y="2133600"/>
          <a:ext cx="2897188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55600" imgH="368280" progId="Equation.3">
                  <p:embed/>
                </p:oleObj>
              </mc:Choice>
              <mc:Fallback>
                <p:oleObj name="Equation" r:id="rId8" imgW="1155600" imgH="368280" progId="Equation.3">
                  <p:embed/>
                  <p:pic>
                    <p:nvPicPr>
                      <p:cNvPr id="154642" name="Object 4">
                        <a:extLst>
                          <a:ext uri="{FF2B5EF4-FFF2-40B4-BE49-F238E27FC236}">
                            <a16:creationId xmlns:a16="http://schemas.microsoft.com/office/drawing/2014/main" id="{0F8E4EFC-94A5-F9AD-ED27-9852037DB0C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133600"/>
                        <a:ext cx="2897188" cy="922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057" name="Ink 22">
                <a:extLst>
                  <a:ext uri="{FF2B5EF4-FFF2-40B4-BE49-F238E27FC236}">
                    <a16:creationId xmlns:a16="http://schemas.microsoft.com/office/drawing/2014/main" id="{5B778DFD-0AB7-D6B9-5F73-F644ED68246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702300" y="6342063"/>
              <a:ext cx="11113" cy="20637"/>
            </p14:xfrm>
          </p:contentPart>
        </mc:Choice>
        <mc:Fallback xmlns="">
          <p:pic>
            <p:nvPicPr>
              <p:cNvPr id="2057" name="Ink 22">
                <a:extLst>
                  <a:ext uri="{FF2B5EF4-FFF2-40B4-BE49-F238E27FC236}">
                    <a16:creationId xmlns:a16="http://schemas.microsoft.com/office/drawing/2014/main" id="{5B778DFD-0AB7-D6B9-5F73-F644ED68246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692669" y="6332482"/>
                <a:ext cx="30376" cy="39800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1246C9B5-7968-1CDE-343E-4FF45BD8410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0F5BB75-6A61-C964-ED92-4AD6802951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B85AAD05-636A-2A30-AA56-27B500C84E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B89823D5-05D4-F0D4-CBD6-DE98EB75D9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816FDE3D-3EFE-88B5-B4F1-E66070706B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E5E0378A-FABD-3E55-FE62-3DAE881A57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BE2CB638-6CD5-815C-145D-67A4BD521F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710CD21-F2D1-FD36-5365-A10134FC02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EC63F0F-EDAD-9D2B-A128-D0643CB2D9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4EA5A7ED-B174-4791-66D9-F83F5D636D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89E44DC1-9B7B-EC04-176E-B753C5A205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BF66819-8A6F-8678-76A3-B3211D4AAF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1B3D32F8-6E58-15CF-9FA4-097F6983E7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DCBF8EC-FE8F-AFFD-4119-87869AB3C7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42B5137-0CDB-C2E5-8076-4E40D0F6C7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59346D53-6FC4-CA65-6196-1C2BCF5E51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8571CB3-A892-D71D-3556-EC828BB890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546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546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546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546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54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546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54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546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1546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54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54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54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9" grpId="0" animBg="1"/>
      <p:bldP spid="154630" grpId="0" animBg="1"/>
      <p:bldP spid="154631" grpId="0" animBg="1"/>
      <p:bldP spid="154634" grpId="0" build="p" autoUpdateAnimBg="0"/>
      <p:bldP spid="154635" grpId="0" build="p" autoUpdateAnimBg="0"/>
      <p:bldP spid="154636" grpId="0" build="p" autoUpdateAnimBg="0"/>
      <p:bldP spid="154637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itle 3">
            <a:extLst>
              <a:ext uri="{FF2B5EF4-FFF2-40B4-BE49-F238E27FC236}">
                <a16:creationId xmlns:a16="http://schemas.microsoft.com/office/drawing/2014/main" id="{E3A27ED6-F673-0D82-8EF5-03A10DEA1E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8091" y="303776"/>
            <a:ext cx="7231062" cy="762000"/>
          </a:xfrm>
        </p:spPr>
        <p:txBody>
          <a:bodyPr/>
          <a:lstStyle/>
          <a:p>
            <a:r>
              <a:rPr lang="en-US" altLang="en-US" sz="2800" dirty="0"/>
              <a:t>The Natural Adiabatic Open System as A Cycle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266" name="Ink 31">
                <a:extLst>
                  <a:ext uri="{FF2B5EF4-FFF2-40B4-BE49-F238E27FC236}">
                    <a16:creationId xmlns:a16="http://schemas.microsoft.com/office/drawing/2014/main" id="{975B60B8-08B3-BB5A-F3C8-86078BE6173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283075" y="4713288"/>
              <a:ext cx="26988" cy="49212"/>
            </p14:xfrm>
          </p:contentPart>
        </mc:Choice>
        <mc:Fallback xmlns="">
          <p:pic>
            <p:nvPicPr>
              <p:cNvPr id="11266" name="Ink 31">
                <a:extLst>
                  <a:ext uri="{FF2B5EF4-FFF2-40B4-BE49-F238E27FC236}">
                    <a16:creationId xmlns:a16="http://schemas.microsoft.com/office/drawing/2014/main" id="{975B60B8-08B3-BB5A-F3C8-86078BE6173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74079" y="4704083"/>
                <a:ext cx="44980" cy="6762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267" name="Ink 33">
                <a:extLst>
                  <a:ext uri="{FF2B5EF4-FFF2-40B4-BE49-F238E27FC236}">
                    <a16:creationId xmlns:a16="http://schemas.microsoft.com/office/drawing/2014/main" id="{D53A9887-8DC1-1478-4CAF-35AC8D8571DF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674938" y="2916238"/>
              <a:ext cx="14287" cy="4762"/>
            </p14:xfrm>
          </p:contentPart>
        </mc:Choice>
        <mc:Fallback xmlns="">
          <p:pic>
            <p:nvPicPr>
              <p:cNvPr id="11267" name="Ink 33">
                <a:extLst>
                  <a:ext uri="{FF2B5EF4-FFF2-40B4-BE49-F238E27FC236}">
                    <a16:creationId xmlns:a16="http://schemas.microsoft.com/office/drawing/2014/main" id="{D53A9887-8DC1-1478-4CAF-35AC8D8571DF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665651" y="2908500"/>
                <a:ext cx="32860" cy="202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268" name="Ink 34">
                <a:extLst>
                  <a:ext uri="{FF2B5EF4-FFF2-40B4-BE49-F238E27FC236}">
                    <a16:creationId xmlns:a16="http://schemas.microsoft.com/office/drawing/2014/main" id="{285A0A4A-766A-A9AE-7232-8BECC034EE1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567113" y="3840163"/>
              <a:ext cx="1587" cy="9525"/>
            </p14:xfrm>
          </p:contentPart>
        </mc:Choice>
        <mc:Fallback xmlns="">
          <p:pic>
            <p:nvPicPr>
              <p:cNvPr id="11268" name="Ink 34">
                <a:extLst>
                  <a:ext uri="{FF2B5EF4-FFF2-40B4-BE49-F238E27FC236}">
                    <a16:creationId xmlns:a16="http://schemas.microsoft.com/office/drawing/2014/main" id="{285A0A4A-766A-A9AE-7232-8BECC034EE1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556797" y="3830638"/>
                <a:ext cx="22218" cy="28575"/>
              </a:xfrm>
              <a:prstGeom prst="rect">
                <a:avLst/>
              </a:prstGeom>
            </p:spPr>
          </p:pic>
        </mc:Fallback>
      </mc:AlternateContent>
      <p:grpSp>
        <p:nvGrpSpPr>
          <p:cNvPr id="22536" name="Group 38">
            <a:extLst>
              <a:ext uri="{FF2B5EF4-FFF2-40B4-BE49-F238E27FC236}">
                <a16:creationId xmlns:a16="http://schemas.microsoft.com/office/drawing/2014/main" id="{AA3A0D34-D308-7326-A309-A0B37E47453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538" name="Group 19">
              <a:extLst>
                <a:ext uri="{FF2B5EF4-FFF2-40B4-BE49-F238E27FC236}">
                  <a16:creationId xmlns:a16="http://schemas.microsoft.com/office/drawing/2014/main" id="{5424B68B-325B-DA50-C8AC-E9F2501E40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540" name="Group 8">
                <a:extLst>
                  <a:ext uri="{FF2B5EF4-FFF2-40B4-BE49-F238E27FC236}">
                    <a16:creationId xmlns:a16="http://schemas.microsoft.com/office/drawing/2014/main" id="{05C13135-161A-2D5E-4811-7BCEEA201A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2542" name="Group 9">
                  <a:extLst>
                    <a:ext uri="{FF2B5EF4-FFF2-40B4-BE49-F238E27FC236}">
                      <a16:creationId xmlns:a16="http://schemas.microsoft.com/office/drawing/2014/main" id="{87897034-80C6-14CB-CC93-510BEE5E3D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552" name="Rectangle 10">
                    <a:extLst>
                      <a:ext uri="{FF2B5EF4-FFF2-40B4-BE49-F238E27FC236}">
                        <a16:creationId xmlns:a16="http://schemas.microsoft.com/office/drawing/2014/main" id="{0D1662AA-DC4C-03E4-3A7F-4A71DE7D5D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53" name="Rectangle 11">
                    <a:extLst>
                      <a:ext uri="{FF2B5EF4-FFF2-40B4-BE49-F238E27FC236}">
                        <a16:creationId xmlns:a16="http://schemas.microsoft.com/office/drawing/2014/main" id="{2A5CD8DE-5BC3-F0C7-F528-A0CB5EED71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3" name="Group 12">
                  <a:extLst>
                    <a:ext uri="{FF2B5EF4-FFF2-40B4-BE49-F238E27FC236}">
                      <a16:creationId xmlns:a16="http://schemas.microsoft.com/office/drawing/2014/main" id="{74CE6F98-4292-14EF-B55E-2FDBB1EA8E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550" name="Rectangle 13">
                    <a:extLst>
                      <a:ext uri="{FF2B5EF4-FFF2-40B4-BE49-F238E27FC236}">
                        <a16:creationId xmlns:a16="http://schemas.microsoft.com/office/drawing/2014/main" id="{C3C1D3D0-F8B6-0E62-28A2-838E123442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51" name="Rectangle 14">
                    <a:extLst>
                      <a:ext uri="{FF2B5EF4-FFF2-40B4-BE49-F238E27FC236}">
                        <a16:creationId xmlns:a16="http://schemas.microsoft.com/office/drawing/2014/main" id="{2DC30EF9-7DD6-AED4-AF46-0B1998D0B4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4" name="Group 15">
                  <a:extLst>
                    <a:ext uri="{FF2B5EF4-FFF2-40B4-BE49-F238E27FC236}">
                      <a16:creationId xmlns:a16="http://schemas.microsoft.com/office/drawing/2014/main" id="{421E8736-4A32-DD9F-4E05-D0FFF1316F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2548" name="Rectangle 16">
                    <a:extLst>
                      <a:ext uri="{FF2B5EF4-FFF2-40B4-BE49-F238E27FC236}">
                        <a16:creationId xmlns:a16="http://schemas.microsoft.com/office/drawing/2014/main" id="{BF8D61F5-3B44-2D03-590D-A866483D13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9" name="Rectangle 17">
                    <a:extLst>
                      <a:ext uri="{FF2B5EF4-FFF2-40B4-BE49-F238E27FC236}">
                        <a16:creationId xmlns:a16="http://schemas.microsoft.com/office/drawing/2014/main" id="{A95DCCB5-B985-A53F-16E8-CD594A537D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5" name="Group 18">
                  <a:extLst>
                    <a:ext uri="{FF2B5EF4-FFF2-40B4-BE49-F238E27FC236}">
                      <a16:creationId xmlns:a16="http://schemas.microsoft.com/office/drawing/2014/main" id="{53B2AE00-FF93-E89D-85EB-204432F3FB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2546" name="Rectangle 19">
                    <a:extLst>
                      <a:ext uri="{FF2B5EF4-FFF2-40B4-BE49-F238E27FC236}">
                        <a16:creationId xmlns:a16="http://schemas.microsoft.com/office/drawing/2014/main" id="{01F0C612-B420-50F6-789E-6374A10AC1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7" name="Rectangle 20">
                    <a:extLst>
                      <a:ext uri="{FF2B5EF4-FFF2-40B4-BE49-F238E27FC236}">
                        <a16:creationId xmlns:a16="http://schemas.microsoft.com/office/drawing/2014/main" id="{308BA308-20B2-CCF6-717A-9C584BCF7F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53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EB3B926-6E16-7EEF-FD8D-0F05DA8206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Picture 1" descr="Hydropower Plant - an overview | ScienceDirect Topics">
            <a:extLst>
              <a:ext uri="{FF2B5EF4-FFF2-40B4-BE49-F238E27FC236}">
                <a16:creationId xmlns:a16="http://schemas.microsoft.com/office/drawing/2014/main" id="{8486FBEF-7AB0-31F2-A4CB-39C264AFD8C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3188" y="1286635"/>
            <a:ext cx="8165916" cy="49617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8FD37C-2BE2-8E59-DBF9-3F0081DC5F4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6931" y="1065776"/>
            <a:ext cx="8318429" cy="5658640"/>
          </a:xfrm>
          <a:prstGeom prst="rect">
            <a:avLst/>
          </a:prstGeom>
        </p:spPr>
      </p:pic>
      <p:sp>
        <p:nvSpPr>
          <p:cNvPr id="5" name="AutoShape 6">
            <a:extLst>
              <a:ext uri="{FF2B5EF4-FFF2-40B4-BE49-F238E27FC236}">
                <a16:creationId xmlns:a16="http://schemas.microsoft.com/office/drawing/2014/main" id="{AFD6FAA0-D301-798F-583B-4E30A395C530}"/>
              </a:ext>
            </a:extLst>
          </p:cNvPr>
          <p:cNvSpPr>
            <a:spLocks noChangeArrowheads="1"/>
          </p:cNvSpPr>
          <p:nvPr/>
        </p:nvSpPr>
        <p:spPr bwMode="auto">
          <a:xfrm rot="7829124">
            <a:off x="6784573" y="2664156"/>
            <a:ext cx="914400" cy="228600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1BF7ECB8-8CC8-4593-FFA7-158E1A43D2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3399" y="2022616"/>
            <a:ext cx="6858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FF0000"/>
                </a:solidFill>
                <a:cs typeface="Times New Roman" panose="02020603050405020304" pitchFamily="18" charset="0"/>
              </a:rPr>
              <a:t>Q</a:t>
            </a:r>
            <a:r>
              <a:rPr lang="en-US" altLang="en-US" baseline="-25000" dirty="0">
                <a:solidFill>
                  <a:srgbClr val="FF0000"/>
                </a:solidFill>
                <a:cs typeface="Times New Roman" panose="02020603050405020304" pitchFamily="18" charset="0"/>
              </a:rPr>
              <a:t>in</a:t>
            </a:r>
          </a:p>
        </p:txBody>
      </p:sp>
      <p:sp>
        <p:nvSpPr>
          <p:cNvPr id="7" name="AutoShape 9">
            <a:extLst>
              <a:ext uri="{FF2B5EF4-FFF2-40B4-BE49-F238E27FC236}">
                <a16:creationId xmlns:a16="http://schemas.microsoft.com/office/drawing/2014/main" id="{B51C92F7-51BE-D99D-F381-1669BDFD0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1463" y="4532876"/>
            <a:ext cx="974147" cy="1029724"/>
          </a:xfrm>
          <a:custGeom>
            <a:avLst/>
            <a:gdLst>
              <a:gd name="T0" fmla="*/ 143443696 w 21600"/>
              <a:gd name="T1" fmla="*/ 0 h 21600"/>
              <a:gd name="T2" fmla="*/ 143443696 w 21600"/>
              <a:gd name="T3" fmla="*/ 66723148 h 21600"/>
              <a:gd name="T4" fmla="*/ 30697064 w 21600"/>
              <a:gd name="T5" fmla="*/ 118540664 h 21600"/>
              <a:gd name="T6" fmla="*/ 204838141 w 21600"/>
              <a:gd name="T7" fmla="*/ 33361574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13">
            <a:extLst>
              <a:ext uri="{FF2B5EF4-FFF2-40B4-BE49-F238E27FC236}">
                <a16:creationId xmlns:a16="http://schemas.microsoft.com/office/drawing/2014/main" id="{F67766D6-558E-DA0F-3E1D-EB45ABBD5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0063" y="4948535"/>
            <a:ext cx="642937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3366FF"/>
                </a:solidFill>
                <a:cs typeface="Times New Roman" panose="02020603050405020304" pitchFamily="18" charset="0"/>
              </a:rPr>
              <a:t>W</a:t>
            </a:r>
            <a:r>
              <a:rPr lang="en-US" altLang="en-US" baseline="-25000" dirty="0">
                <a:solidFill>
                  <a:srgbClr val="3366FF"/>
                </a:solidFill>
                <a:cs typeface="Times New Roman" panose="02020603050405020304" pitchFamily="18" charset="0"/>
              </a:rPr>
              <a:t>in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F0A4FD0-EAC0-9E26-2543-9C4C5E708B5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93489" y="2276304"/>
            <a:ext cx="3620005" cy="24482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AutoShape 7">
            <a:extLst>
              <a:ext uri="{FF2B5EF4-FFF2-40B4-BE49-F238E27FC236}">
                <a16:creationId xmlns:a16="http://schemas.microsoft.com/office/drawing/2014/main" id="{AA3A6461-5390-383A-A453-12D7A677C2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3969" y="3089799"/>
            <a:ext cx="685800" cy="228600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id="{8DFFCEB0-014E-F033-52AB-5109D5CE53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7331" y="3162824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out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uild="p" autoUpdateAnimBg="0"/>
      <p:bldP spid="8" grpId="0" build="p" autoUpdateAnimBg="0"/>
      <p:bldP spid="12" grpId="0" animBg="1"/>
      <p:bldP spid="13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79E81-EDF6-7826-AB0D-B85AF67FB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4" name="Rectangle 2">
            <a:extLst>
              <a:ext uri="{FF2B5EF4-FFF2-40B4-BE49-F238E27FC236}">
                <a16:creationId xmlns:a16="http://schemas.microsoft.com/office/drawing/2014/main" id="{F417AD06-F674-7099-B5C5-306AB0A446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762000"/>
          </a:xfrm>
        </p:spPr>
        <p:txBody>
          <a:bodyPr/>
          <a:lstStyle/>
          <a:p>
            <a:r>
              <a:rPr lang="en-US" altLang="en-US" sz="2800"/>
              <a:t>Turbojet Engine: A Heat Engine</a:t>
            </a:r>
          </a:p>
        </p:txBody>
      </p:sp>
      <p:grpSp>
        <p:nvGrpSpPr>
          <p:cNvPr id="3085" name="Group 3">
            <a:extLst>
              <a:ext uri="{FF2B5EF4-FFF2-40B4-BE49-F238E27FC236}">
                <a16:creationId xmlns:a16="http://schemas.microsoft.com/office/drawing/2014/main" id="{6AC4630B-C7D9-56BA-C852-D28BA1FBBD16}"/>
              </a:ext>
            </a:extLst>
          </p:cNvPr>
          <p:cNvGrpSpPr>
            <a:grpSpLocks/>
          </p:cNvGrpSpPr>
          <p:nvPr/>
        </p:nvGrpSpPr>
        <p:grpSpPr bwMode="auto">
          <a:xfrm>
            <a:off x="1447800" y="1600200"/>
            <a:ext cx="5562600" cy="1905000"/>
            <a:chOff x="1056" y="1776"/>
            <a:chExt cx="2832" cy="770"/>
          </a:xfrm>
        </p:grpSpPr>
        <p:pic>
          <p:nvPicPr>
            <p:cNvPr id="3094" name="Picture 4" descr="inlet">
              <a:hlinkClick r:id="rId3"/>
              <a:extLst>
                <a:ext uri="{FF2B5EF4-FFF2-40B4-BE49-F238E27FC236}">
                  <a16:creationId xmlns:a16="http://schemas.microsoft.com/office/drawing/2014/main" id="{9FD6D6D0-14AA-9557-FCC4-75AB786F75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" y="1776"/>
              <a:ext cx="367" cy="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5" name="Picture 5" descr="comp">
              <a:hlinkClick r:id="rId5"/>
              <a:extLst>
                <a:ext uri="{FF2B5EF4-FFF2-40B4-BE49-F238E27FC236}">
                  <a16:creationId xmlns:a16="http://schemas.microsoft.com/office/drawing/2014/main" id="{00C29440-22CE-B7A3-694F-8746C11673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0" y="1776"/>
              <a:ext cx="950" cy="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6" name="Picture 6" descr="burner">
              <a:hlinkClick r:id="rId7"/>
              <a:extLst>
                <a:ext uri="{FF2B5EF4-FFF2-40B4-BE49-F238E27FC236}">
                  <a16:creationId xmlns:a16="http://schemas.microsoft.com/office/drawing/2014/main" id="{05272D96-5181-6A69-FE0C-0A3D9D8964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1776"/>
              <a:ext cx="662" cy="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7" name="Picture 7" descr="turbine">
              <a:hlinkClick r:id="rId9"/>
              <a:extLst>
                <a:ext uri="{FF2B5EF4-FFF2-40B4-BE49-F238E27FC236}">
                  <a16:creationId xmlns:a16="http://schemas.microsoft.com/office/drawing/2014/main" id="{B3418FB8-3FFE-BED7-6420-2BF4DA53BA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2" y="1776"/>
              <a:ext cx="223" cy="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8" name="Picture 8" descr="nozzle">
              <a:hlinkClick r:id="rId11"/>
              <a:extLst>
                <a:ext uri="{FF2B5EF4-FFF2-40B4-BE49-F238E27FC236}">
                  <a16:creationId xmlns:a16="http://schemas.microsoft.com/office/drawing/2014/main" id="{0EA590F8-9B38-13ED-BDB4-EC75F4BE8B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2" y="1776"/>
              <a:ext cx="576" cy="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86" name="Rectangle 9">
            <a:extLst>
              <a:ext uri="{FF2B5EF4-FFF2-40B4-BE49-F238E27FC236}">
                <a16:creationId xmlns:a16="http://schemas.microsoft.com/office/drawing/2014/main" id="{33E6747D-1ED5-8E81-56B9-6F6AD48A99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1447800"/>
            <a:ext cx="5867400" cy="2209800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5658" name="AutoShape 10">
            <a:extLst>
              <a:ext uri="{FF2B5EF4-FFF2-40B4-BE49-F238E27FC236}">
                <a16:creationId xmlns:a16="http://schemas.microsoft.com/office/drawing/2014/main" id="{AF7897DB-35A8-713B-3DBC-26EEC28935D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191000" y="1143000"/>
            <a:ext cx="685800" cy="228600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5659" name="AutoShape 11">
            <a:extLst>
              <a:ext uri="{FF2B5EF4-FFF2-40B4-BE49-F238E27FC236}">
                <a16:creationId xmlns:a16="http://schemas.microsoft.com/office/drawing/2014/main" id="{83182EF8-ACA4-9692-3500-3C2D6329D1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2286000"/>
            <a:ext cx="685800" cy="228600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5660" name="AutoShape 12">
            <a:extLst>
              <a:ext uri="{FF2B5EF4-FFF2-40B4-BE49-F238E27FC236}">
                <a16:creationId xmlns:a16="http://schemas.microsoft.com/office/drawing/2014/main" id="{F9C4ED99-4E76-F09D-AA94-DD864C7193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2743200"/>
            <a:ext cx="457200" cy="381000"/>
          </a:xfrm>
          <a:custGeom>
            <a:avLst/>
            <a:gdLst>
              <a:gd name="T0" fmla="*/ 143443696 w 21600"/>
              <a:gd name="T1" fmla="*/ 0 h 21600"/>
              <a:gd name="T2" fmla="*/ 143443696 w 21600"/>
              <a:gd name="T3" fmla="*/ 66723148 h 21600"/>
              <a:gd name="T4" fmla="*/ 30697064 w 21600"/>
              <a:gd name="T5" fmla="*/ 118540664 h 21600"/>
              <a:gd name="T6" fmla="*/ 204838141 w 21600"/>
              <a:gd name="T7" fmla="*/ 33361574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5661" name="Text Box 13">
            <a:extLst>
              <a:ext uri="{FF2B5EF4-FFF2-40B4-BE49-F238E27FC236}">
                <a16:creationId xmlns:a16="http://schemas.microsoft.com/office/drawing/2014/main" id="{A4421A8C-C8B7-DCF1-C9AD-7A59396EF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914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in</a:t>
            </a:r>
          </a:p>
        </p:txBody>
      </p:sp>
      <p:sp>
        <p:nvSpPr>
          <p:cNvPr id="155662" name="Text Box 14">
            <a:extLst>
              <a:ext uri="{FF2B5EF4-FFF2-40B4-BE49-F238E27FC236}">
                <a16:creationId xmlns:a16="http://schemas.microsoft.com/office/drawing/2014/main" id="{1CE9F60B-55F9-675E-1B37-025F255B1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16764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out</a:t>
            </a:r>
          </a:p>
        </p:txBody>
      </p:sp>
      <p:sp>
        <p:nvSpPr>
          <p:cNvPr id="155663" name="Text Box 15">
            <a:extLst>
              <a:ext uri="{FF2B5EF4-FFF2-40B4-BE49-F238E27FC236}">
                <a16:creationId xmlns:a16="http://schemas.microsoft.com/office/drawing/2014/main" id="{846422B2-8215-F143-5B4C-34230CE3B9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274320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W</a:t>
            </a:r>
            <a:r>
              <a:rPr lang="en-US" altLang="en-US" baseline="-25000">
                <a:cs typeface="Times New Roman" panose="02020603050405020304" pitchFamily="18" charset="0"/>
              </a:rPr>
              <a:t>out</a:t>
            </a:r>
          </a:p>
        </p:txBody>
      </p:sp>
      <p:pic>
        <p:nvPicPr>
          <p:cNvPr id="6160" name="Picture 16">
            <a:extLst>
              <a:ext uri="{FF2B5EF4-FFF2-40B4-BE49-F238E27FC236}">
                <a16:creationId xmlns:a16="http://schemas.microsoft.com/office/drawing/2014/main" id="{182D1E56-56CA-2536-E509-F65A8DEC7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264" y="4301765"/>
            <a:ext cx="32004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38">
            <a:extLst>
              <a:ext uri="{FF2B5EF4-FFF2-40B4-BE49-F238E27FC236}">
                <a16:creationId xmlns:a16="http://schemas.microsoft.com/office/drawing/2014/main" id="{0E42B154-32DC-E595-C102-073B9F18D5F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2DBA21FC-2B75-9598-52BE-17F11D06C5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6E435C31-1B5F-6ADF-E7DB-39EF0AE499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970B5257-E856-862D-591C-C0C01C2E9E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249A5EAE-DEDB-85DF-D0AC-84B4011C37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3B3D8190-1ACF-0AD7-4471-98E7142D10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F14701B6-615A-F91A-4B8D-3630074FB5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7EA323B4-E38F-DD86-25AB-D75AACC5AD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1E0B2A05-EC26-6D33-CE86-F45D1FB71C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E87D30BB-D9D9-C3FC-E0D5-298A738DC2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0FB76729-0C3B-50C0-7970-3269415330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E6562BDE-5D32-2D0E-F748-AF1D31B264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AC881FCB-7ED6-7124-FBDC-03B1DAC491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7EFABFEE-62A5-AB83-88F9-7AD20838EE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B98FC7BF-51F9-2344-7E88-73A9BC6CCA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FC6C14B6-0BDD-B180-527C-396505A692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B625232-13E1-695B-DE40-4EA940B7A0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2084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556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556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55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556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556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1556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6" grpId="0" animBg="1"/>
      <p:bldP spid="155658" grpId="0" animBg="1"/>
      <p:bldP spid="155659" grpId="0" animBg="1"/>
      <p:bldP spid="155661" grpId="0" build="p" autoUpdateAnimBg="0"/>
      <p:bldP spid="155662" grpId="0" build="p" autoUpdateAnimBg="0"/>
      <p:bldP spid="155663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4" name="Rectangle 2">
            <a:extLst>
              <a:ext uri="{FF2B5EF4-FFF2-40B4-BE49-F238E27FC236}">
                <a16:creationId xmlns:a16="http://schemas.microsoft.com/office/drawing/2014/main" id="{0E5CDAA6-F9AB-AF10-C3A3-983B4FB27F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6880" y="190500"/>
            <a:ext cx="7772400" cy="762000"/>
          </a:xfrm>
        </p:spPr>
        <p:txBody>
          <a:bodyPr/>
          <a:lstStyle/>
          <a:p>
            <a:r>
              <a:rPr lang="en-US" altLang="en-US" sz="2800" dirty="0"/>
              <a:t>Brayton Cycle in 21</a:t>
            </a:r>
            <a:r>
              <a:rPr lang="en-US" altLang="en-US" sz="2800" baseline="30000" dirty="0"/>
              <a:t>st</a:t>
            </a:r>
            <a:r>
              <a:rPr lang="en-US" altLang="en-US" sz="2800" dirty="0"/>
              <a:t> Century</a:t>
            </a:r>
          </a:p>
        </p:txBody>
      </p:sp>
      <p:pic>
        <p:nvPicPr>
          <p:cNvPr id="3" name="Picture 2" descr="Brayton Cycle - an overview | ScienceDirect Topics">
            <a:extLst>
              <a:ext uri="{FF2B5EF4-FFF2-40B4-BE49-F238E27FC236}">
                <a16:creationId xmlns:a16="http://schemas.microsoft.com/office/drawing/2014/main" id="{B6AD22FD-1EF7-391A-8CD4-D2DA09096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738" y="1401916"/>
            <a:ext cx="3962400" cy="3314007"/>
          </a:xfrm>
          <a:prstGeom prst="rect">
            <a:avLst/>
          </a:prstGeom>
        </p:spPr>
      </p:pic>
      <p:grpSp>
        <p:nvGrpSpPr>
          <p:cNvPr id="4" name="Group 38">
            <a:extLst>
              <a:ext uri="{FF2B5EF4-FFF2-40B4-BE49-F238E27FC236}">
                <a16:creationId xmlns:a16="http://schemas.microsoft.com/office/drawing/2014/main" id="{BFC8D512-33DE-632E-D811-10A040B87AA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A28A9A8D-590F-9D96-8752-817C2C8865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FBD6CA53-ADDC-2AA4-8959-D397CB1A5A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E9B86763-10C7-CA7A-968E-84E9548755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97834B9F-0841-FD95-5A55-C173BDD29C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EF16147C-EB27-98E3-0208-8CEE2C2C6B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7D92533B-DDC8-6D55-EC9C-E70DE5E3BD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1C3325BA-3255-301E-9C8D-24D749F169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6EFA94FA-B744-7AEC-757F-BFDB302B59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EC01EB30-3BCC-98FD-9A3C-A240E92C55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FC45E0F3-4A98-B4F6-817B-5ACF8A35CD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A185B2FD-1976-6D84-E4AD-8884AE3D06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CE17A304-FAA6-FD26-C16B-57F661FA3B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040C9231-BD36-EF21-606A-221C0D4B60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74439967-F0BD-C809-F79E-CBAC75F560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0DF07926-CAE1-98C3-DFEF-015FC84081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A9E26A3-D06F-D915-FFE9-1312C51AC5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Picture 1" descr="Schematic of the Generation IV Nuclear Gas Fast Reactor System ">
            <a:extLst>
              <a:ext uri="{FF2B5EF4-FFF2-40B4-BE49-F238E27FC236}">
                <a16:creationId xmlns:a16="http://schemas.microsoft.com/office/drawing/2014/main" id="{33AAED83-8493-F22E-B9DE-7CE889240F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875" y="1443953"/>
            <a:ext cx="6092976" cy="495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2">
            <a:extLst>
              <a:ext uri="{FF2B5EF4-FFF2-40B4-BE49-F238E27FC236}">
                <a16:creationId xmlns:a16="http://schemas.microsoft.com/office/drawing/2014/main" id="{8D8AA8A5-C9A1-3601-B2F3-A6BA6BEA44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325124"/>
            <a:ext cx="7772400" cy="685800"/>
          </a:xfrm>
        </p:spPr>
        <p:txBody>
          <a:bodyPr/>
          <a:lstStyle/>
          <a:p>
            <a:r>
              <a:rPr lang="en-US" altLang="en-US" sz="2800" dirty="0"/>
              <a:t>Reciprocating IC Engine : A Heat Engine</a:t>
            </a:r>
          </a:p>
        </p:txBody>
      </p:sp>
      <p:pic>
        <p:nvPicPr>
          <p:cNvPr id="4102" name="Picture 3" descr="enginedgm">
            <a:extLst>
              <a:ext uri="{FF2B5EF4-FFF2-40B4-BE49-F238E27FC236}">
                <a16:creationId xmlns:a16="http://schemas.microsoft.com/office/drawing/2014/main" id="{E11A172B-EC99-F77B-B2B1-F99CA7666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57400"/>
            <a:ext cx="5562600" cy="432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3" name="Rectangle 4">
            <a:extLst>
              <a:ext uri="{FF2B5EF4-FFF2-40B4-BE49-F238E27FC236}">
                <a16:creationId xmlns:a16="http://schemas.microsoft.com/office/drawing/2014/main" id="{71080B93-8C85-CF78-4C41-42EFCAB6B5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905000"/>
            <a:ext cx="2743200" cy="3581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6677" name="AutoShape 5">
            <a:extLst>
              <a:ext uri="{FF2B5EF4-FFF2-40B4-BE49-F238E27FC236}">
                <a16:creationId xmlns:a16="http://schemas.microsoft.com/office/drawing/2014/main" id="{E234AA0E-014E-34E7-1EFC-42BFDB19A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2286000"/>
            <a:ext cx="685800" cy="228600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6678" name="AutoShape 6">
            <a:extLst>
              <a:ext uri="{FF2B5EF4-FFF2-40B4-BE49-F238E27FC236}">
                <a16:creationId xmlns:a16="http://schemas.microsoft.com/office/drawing/2014/main" id="{1197C4D7-7FB3-9F95-FB44-3F321A576F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2209800"/>
            <a:ext cx="685800" cy="228600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6679" name="AutoShape 7">
            <a:extLst>
              <a:ext uri="{FF2B5EF4-FFF2-40B4-BE49-F238E27FC236}">
                <a16:creationId xmlns:a16="http://schemas.microsoft.com/office/drawing/2014/main" id="{EDC7D1A3-D57E-73B8-A7A1-FA28E74F1761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276600" y="5257800"/>
            <a:ext cx="533400" cy="685800"/>
          </a:xfrm>
          <a:custGeom>
            <a:avLst/>
            <a:gdLst>
              <a:gd name="T0" fmla="*/ 227783152 w 21600"/>
              <a:gd name="T1" fmla="*/ 0 h 21600"/>
              <a:gd name="T2" fmla="*/ 227783152 w 21600"/>
              <a:gd name="T3" fmla="*/ 389128240 h 21600"/>
              <a:gd name="T4" fmla="*/ 48746211 w 21600"/>
              <a:gd name="T5" fmla="*/ 691329076 h 21600"/>
              <a:gd name="T6" fmla="*/ 325275598 w 21600"/>
              <a:gd name="T7" fmla="*/ 194564120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6680" name="Text Box 8">
            <a:extLst>
              <a:ext uri="{FF2B5EF4-FFF2-40B4-BE49-F238E27FC236}">
                <a16:creationId xmlns:a16="http://schemas.microsoft.com/office/drawing/2014/main" id="{8950FECD-4D52-5F84-54D7-A38E4848BD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752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in</a:t>
            </a:r>
          </a:p>
        </p:txBody>
      </p:sp>
      <p:sp>
        <p:nvSpPr>
          <p:cNvPr id="156681" name="Text Box 9">
            <a:extLst>
              <a:ext uri="{FF2B5EF4-FFF2-40B4-BE49-F238E27FC236}">
                <a16:creationId xmlns:a16="http://schemas.microsoft.com/office/drawing/2014/main" id="{35FAF3A4-B7E0-01E3-0FD6-BEBE4B4A6A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6764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out</a:t>
            </a:r>
          </a:p>
        </p:txBody>
      </p:sp>
      <p:sp>
        <p:nvSpPr>
          <p:cNvPr id="156682" name="Text Box 10">
            <a:extLst>
              <a:ext uri="{FF2B5EF4-FFF2-40B4-BE49-F238E27FC236}">
                <a16:creationId xmlns:a16="http://schemas.microsoft.com/office/drawing/2014/main" id="{2C3634D0-9E05-2A0B-E9FD-6F3338A93A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5943600"/>
            <a:ext cx="129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W</a:t>
            </a:r>
            <a:r>
              <a:rPr lang="en-US" altLang="en-US" baseline="-25000">
                <a:cs typeface="Times New Roman" panose="02020603050405020304" pitchFamily="18" charset="0"/>
              </a:rPr>
              <a:t>out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660CA032-A3A2-E90D-CFB5-A429CB27C54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6F67353-CAE4-C4AE-7978-84FF4DDA78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199648B-CF12-EEB1-8AA4-A02522FE0D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A12E52C-72D0-97A9-7D54-E8D7EFB239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E96B6C13-26AA-A999-5C3F-4BE3EB3160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1442E4B-9655-03EB-9433-62EFC2E9DC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17261103-638C-790B-BA59-52924DA38C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69CA4BA7-FF5C-C03B-0A0F-0D8841DAF1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1B14A5AD-D90E-3871-AC04-F98F2B9B14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AE281FD-9BB9-89C2-3E16-96EC0E94A8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B5425ED-AD06-1F8E-9D12-07D8BFD0A0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0020092-C5E8-EE10-202A-92AB070FD9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7757333-B1C4-9519-C886-CEC48B407C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EA5DC9E6-621C-A54A-8F1F-172B7C9872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7E851EF-0E40-D90E-029D-FA214C284F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ED46BCD1-17EE-0D58-C6EE-904747E661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4640F3C-95D3-62B2-E380-F9B30FB05F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566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566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566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566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566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56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7" grpId="0" animBg="1"/>
      <p:bldP spid="156678" grpId="0" animBg="1"/>
      <p:bldP spid="156680" grpId="0" build="p" autoUpdateAnimBg="0"/>
      <p:bldP spid="156681" grpId="0" build="p" autoUpdateAnimBg="0"/>
      <p:bldP spid="156682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A01A8EA0-E0E3-AA88-888F-08F486116B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136" y="258497"/>
            <a:ext cx="7772400" cy="685800"/>
          </a:xfrm>
        </p:spPr>
        <p:txBody>
          <a:bodyPr/>
          <a:lstStyle/>
          <a:p>
            <a:r>
              <a:rPr lang="en-US" altLang="en-US" sz="2800" dirty="0"/>
              <a:t>Refrigeration  System : A Heat Pump</a:t>
            </a:r>
          </a:p>
        </p:txBody>
      </p:sp>
      <p:pic>
        <p:nvPicPr>
          <p:cNvPr id="10243" name="Picture 5" descr="http://www.egr.msu.edu/~steffe/dairyplant/ref-sys-vap.jpg">
            <a:extLst>
              <a:ext uri="{FF2B5EF4-FFF2-40B4-BE49-F238E27FC236}">
                <a16:creationId xmlns:a16="http://schemas.microsoft.com/office/drawing/2014/main" id="{667B16CB-E045-C65F-A414-62AC0DF75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25" y="1295400"/>
            <a:ext cx="7620000" cy="5015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22F421A5-6FBB-B36C-E266-A75429762FC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4CD0047-30F2-7E3D-C5AE-B4D3EAEF45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0B7CE27-2396-5743-459B-C3D6A66ECF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67A7E9B-D81E-E9A7-1B2D-ED421AF7FA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DCF4DCF9-0B97-4F31-9A93-258B57AB2B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330A959B-D4EF-4D0E-C0C5-E241EB6933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3FEDC03F-59A5-126A-CA55-7FAA6D9BB0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8BC73B8-1082-45F9-7DDD-2E56618B2F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9C777512-DF18-F040-A687-537278F835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4480E28C-3D02-CDC6-E589-C75276C440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8671F60D-29D1-EE28-E7C0-C1582475EB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2532A25-BA64-B65B-1F0B-4F2A08E9BA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278EA0C-794A-4F49-E9CD-A30AA2196B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433372A-252B-02B5-A7EB-FF5ED36CD1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EA75052-3BA7-CE99-DBC5-9A0CB12B8C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045C6CBC-556D-E246-F677-69A724C9EA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0F594EF-8E25-26FE-8A30-2AD37F1CEC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1" name="Picture 13" descr="http://www.minicool.co.uk/images/electronics/components3.jpg">
            <a:extLst>
              <a:ext uri="{FF2B5EF4-FFF2-40B4-BE49-F238E27FC236}">
                <a16:creationId xmlns:a16="http://schemas.microsoft.com/office/drawing/2014/main" id="{B9651162-8924-11BC-C2E2-7CAB3E79F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57400"/>
            <a:ext cx="6805613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8722" name="Rectangle 2">
            <a:extLst>
              <a:ext uri="{FF2B5EF4-FFF2-40B4-BE49-F238E27FC236}">
                <a16:creationId xmlns:a16="http://schemas.microsoft.com/office/drawing/2014/main" id="{BC5D7586-B202-7FD8-B6BC-5AC4BB58D5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6245" y="161925"/>
            <a:ext cx="6677630" cy="838200"/>
          </a:xfrm>
        </p:spPr>
        <p:txBody>
          <a:bodyPr/>
          <a:lstStyle/>
          <a:p>
            <a:r>
              <a:rPr lang="en-US" altLang="en-US" sz="2800" dirty="0" err="1"/>
              <a:t>Vapour</a:t>
            </a:r>
            <a:r>
              <a:rPr lang="en-US" altLang="en-US" sz="2800" dirty="0"/>
              <a:t> Compression Refrigeration  System : A Heat Pump</a:t>
            </a:r>
          </a:p>
        </p:txBody>
      </p:sp>
      <p:sp>
        <p:nvSpPr>
          <p:cNvPr id="158724" name="Rectangle 4">
            <a:extLst>
              <a:ext uri="{FF2B5EF4-FFF2-40B4-BE49-F238E27FC236}">
                <a16:creationId xmlns:a16="http://schemas.microsoft.com/office/drawing/2014/main" id="{E844CB81-1C90-1FB4-CC83-0AFC0F7BE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133600"/>
            <a:ext cx="5891213" cy="2743200"/>
          </a:xfrm>
          <a:prstGeom prst="rect">
            <a:avLst/>
          </a:prstGeom>
          <a:noFill/>
          <a:ln w="444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8725" name="AutoShape 5">
            <a:extLst>
              <a:ext uri="{FF2B5EF4-FFF2-40B4-BE49-F238E27FC236}">
                <a16:creationId xmlns:a16="http://schemas.microsoft.com/office/drawing/2014/main" id="{5AB9320A-645D-8F24-DA43-F0ACC70563D1}"/>
              </a:ext>
            </a:extLst>
          </p:cNvPr>
          <p:cNvSpPr>
            <a:spLocks noChangeArrowheads="1"/>
          </p:cNvSpPr>
          <p:nvPr/>
        </p:nvSpPr>
        <p:spPr bwMode="auto">
          <a:xfrm rot="16200000" flipV="1">
            <a:off x="1600200" y="4648200"/>
            <a:ext cx="1066800" cy="304800"/>
          </a:xfrm>
          <a:prstGeom prst="rightArrow">
            <a:avLst>
              <a:gd name="adj1" fmla="val 50000"/>
              <a:gd name="adj2" fmla="val 75007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8726" name="AutoShape 6">
            <a:extLst>
              <a:ext uri="{FF2B5EF4-FFF2-40B4-BE49-F238E27FC236}">
                <a16:creationId xmlns:a16="http://schemas.microsoft.com/office/drawing/2014/main" id="{C88A6B66-4EF8-B07F-8782-211116BD6A51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7315200" y="3048000"/>
            <a:ext cx="1143000" cy="381000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8727" name="AutoShape 7">
            <a:extLst>
              <a:ext uri="{FF2B5EF4-FFF2-40B4-BE49-F238E27FC236}">
                <a16:creationId xmlns:a16="http://schemas.microsoft.com/office/drawing/2014/main" id="{A7FC4325-D5A1-C633-CA64-7E0174B047A9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4533900" y="1714500"/>
            <a:ext cx="990600" cy="914400"/>
          </a:xfrm>
          <a:custGeom>
            <a:avLst/>
            <a:gdLst>
              <a:gd name="T0" fmla="*/ 426889 w 21600"/>
              <a:gd name="T1" fmla="*/ 0 h 21600"/>
              <a:gd name="T2" fmla="*/ 426889 w 21600"/>
              <a:gd name="T3" fmla="*/ 514689 h 21600"/>
              <a:gd name="T4" fmla="*/ 91355 w 21600"/>
              <a:gd name="T5" fmla="*/ 914400 h 21600"/>
              <a:gd name="T6" fmla="*/ 609600 w 21600"/>
              <a:gd name="T7" fmla="*/ 257344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>
              <a:rot lat="0" lon="10800000" rev="0"/>
            </a:camera>
            <a:lightRig rig="threePt" dir="t"/>
          </a:scene3d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58728" name="Text Box 8">
            <a:extLst>
              <a:ext uri="{FF2B5EF4-FFF2-40B4-BE49-F238E27FC236}">
                <a16:creationId xmlns:a16="http://schemas.microsoft.com/office/drawing/2014/main" id="{60234750-F2E5-9CDB-3647-835D75A296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400" y="266700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out</a:t>
            </a:r>
          </a:p>
        </p:txBody>
      </p:sp>
      <p:sp>
        <p:nvSpPr>
          <p:cNvPr id="158729" name="Text Box 9">
            <a:extLst>
              <a:ext uri="{FF2B5EF4-FFF2-40B4-BE49-F238E27FC236}">
                <a16:creationId xmlns:a16="http://schemas.microsoft.com/office/drawing/2014/main" id="{419B38FF-09B9-2901-9816-20670C522D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54102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in</a:t>
            </a:r>
          </a:p>
        </p:txBody>
      </p:sp>
      <p:sp>
        <p:nvSpPr>
          <p:cNvPr id="158730" name="Text Box 10">
            <a:extLst>
              <a:ext uri="{FF2B5EF4-FFF2-40B4-BE49-F238E27FC236}">
                <a16:creationId xmlns:a16="http://schemas.microsoft.com/office/drawing/2014/main" id="{5F7FF46D-58D8-B6B3-71DF-6F3962849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14478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W</a:t>
            </a:r>
            <a:r>
              <a:rPr lang="en-US" altLang="en-US" baseline="-25000">
                <a:cs typeface="Times New Roman" panose="02020603050405020304" pitchFamily="18" charset="0"/>
              </a:rPr>
              <a:t>in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153" name="Ink 21">
                <a:extLst>
                  <a:ext uri="{FF2B5EF4-FFF2-40B4-BE49-F238E27FC236}">
                    <a16:creationId xmlns:a16="http://schemas.microsoft.com/office/drawing/2014/main" id="{8818708F-D475-260F-2D1D-4208F9E8226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529388" y="5892800"/>
              <a:ext cx="101600" cy="152400"/>
            </p14:xfrm>
          </p:contentPart>
        </mc:Choice>
        <mc:Fallback xmlns="">
          <p:pic>
            <p:nvPicPr>
              <p:cNvPr id="6153" name="Ink 21">
                <a:extLst>
                  <a:ext uri="{FF2B5EF4-FFF2-40B4-BE49-F238E27FC236}">
                    <a16:creationId xmlns:a16="http://schemas.microsoft.com/office/drawing/2014/main" id="{8818708F-D475-260F-2D1D-4208F9E8226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20119" y="5883388"/>
                <a:ext cx="120138" cy="17122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D37DF390-F1F4-94A8-45A6-172CFEB3B9E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739A4C2-448F-7157-480C-18C8F896F2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889E9415-F904-3141-087B-15441876C7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79AC6A3E-E297-EF06-BAEA-A777340B27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CE44644-9F17-85EE-64F2-84546B3E75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014B601-42F1-0CA9-0C96-DBFD42C3FF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B2E79536-2C77-87C1-0367-54CEBA0ACE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A5E1750-EFE0-DC74-A981-F3AF02DB7D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1231B0AC-2FD9-9942-BAB3-31EEDF4B9D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6D88017-9705-F8ED-F1F3-C8F5A9D800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DDA2088D-C82A-B127-914F-A2A63A0724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62280D71-0542-0BC8-E7D8-BF9736E62C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7105845-9887-5032-C4D7-60B06C4A3D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CA043BC8-E850-6475-6C94-9594570B86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976F91B-7443-534B-D0A4-AEFF1A83F3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8704A814-DFC6-DB84-05F0-6754C00809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4043AA3-1428-9973-676B-E38B06BAE2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58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587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587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587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587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587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58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587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2" grpId="0" build="p" autoUpdateAnimBg="0"/>
      <p:bldP spid="158724" grpId="0" animBg="1" autoUpdateAnimBg="0"/>
      <p:bldP spid="158725" grpId="0" animBg="1" autoUpdateAnimBg="0"/>
      <p:bldP spid="158726" grpId="0" animBg="1" autoUpdateAnimBg="0"/>
      <p:bldP spid="158728" grpId="0" build="p" autoUpdateAnimBg="0"/>
      <p:bldP spid="158729" grpId="0" build="p" autoUpdateAnimBg="0"/>
      <p:bldP spid="158730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25AA4348-C440-F579-7DE1-1B5F75EE87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8180" y="288925"/>
            <a:ext cx="6308725" cy="685800"/>
          </a:xfrm>
        </p:spPr>
        <p:txBody>
          <a:bodyPr/>
          <a:lstStyle/>
          <a:p>
            <a:r>
              <a:rPr lang="en-US" altLang="en-US" sz="2800" dirty="0"/>
              <a:t>Thermodynamic Model for a General Heat Engine</a:t>
            </a:r>
          </a:p>
        </p:txBody>
      </p:sp>
      <p:grpSp>
        <p:nvGrpSpPr>
          <p:cNvPr id="2" name="Group 21">
            <a:extLst>
              <a:ext uri="{FF2B5EF4-FFF2-40B4-BE49-F238E27FC236}">
                <a16:creationId xmlns:a16="http://schemas.microsoft.com/office/drawing/2014/main" id="{1F41828B-1861-6BAA-BB59-B5DFEAFE4A39}"/>
              </a:ext>
            </a:extLst>
          </p:cNvPr>
          <p:cNvGrpSpPr>
            <a:grpSpLocks/>
          </p:cNvGrpSpPr>
          <p:nvPr/>
        </p:nvGrpSpPr>
        <p:grpSpPr bwMode="auto">
          <a:xfrm>
            <a:off x="2362200" y="3048000"/>
            <a:ext cx="1752600" cy="533400"/>
            <a:chOff x="1488" y="1920"/>
            <a:chExt cx="1104" cy="336"/>
          </a:xfrm>
        </p:grpSpPr>
        <p:sp>
          <p:nvSpPr>
            <p:cNvPr id="11284" name="Line 8">
              <a:extLst>
                <a:ext uri="{FF2B5EF4-FFF2-40B4-BE49-F238E27FC236}">
                  <a16:creationId xmlns:a16="http://schemas.microsoft.com/office/drawing/2014/main" id="{640CA3AE-66E2-8F9D-13CA-030CEBF7622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2256" y="1920"/>
              <a:ext cx="0" cy="6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5" name="Text Box 12">
              <a:extLst>
                <a:ext uri="{FF2B5EF4-FFF2-40B4-BE49-F238E27FC236}">
                  <a16:creationId xmlns:a16="http://schemas.microsoft.com/office/drawing/2014/main" id="{0B385B0F-912A-B952-3D76-CA943F044C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8" y="1920"/>
              <a:ext cx="62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cs typeface="Times New Roman" panose="02020603050405020304" pitchFamily="18" charset="0"/>
                </a:rPr>
                <a:t>W</a:t>
              </a:r>
              <a:r>
                <a:rPr lang="en-US" altLang="en-US" baseline="-25000">
                  <a:cs typeface="Times New Roman" panose="02020603050405020304" pitchFamily="18" charset="0"/>
                </a:rPr>
                <a:t>net</a:t>
              </a:r>
            </a:p>
          </p:txBody>
        </p:sp>
      </p:grpSp>
      <p:sp>
        <p:nvSpPr>
          <p:cNvPr id="159757" name="Text Box 13">
            <a:extLst>
              <a:ext uri="{FF2B5EF4-FFF2-40B4-BE49-F238E27FC236}">
                <a16:creationId xmlns:a16="http://schemas.microsoft.com/office/drawing/2014/main" id="{D7345380-9EBB-1543-DC27-0B35571F3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9125" y="2708275"/>
            <a:ext cx="2159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cs typeface="Times New Roman" panose="02020603050405020304" pitchFamily="18" charset="0"/>
              </a:rPr>
              <a:t>First law:</a:t>
            </a:r>
          </a:p>
          <a:p>
            <a:pPr eaLnBrk="1" hangingPunct="1"/>
            <a:r>
              <a:rPr lang="en-US" altLang="en-US">
                <a:cs typeface="Times New Roman" panose="02020603050405020304" pitchFamily="18" charset="0"/>
              </a:rPr>
              <a:t>W</a:t>
            </a:r>
            <a:r>
              <a:rPr lang="en-US" altLang="en-US" baseline="-25000">
                <a:cs typeface="Times New Roman" panose="02020603050405020304" pitchFamily="18" charset="0"/>
              </a:rPr>
              <a:t>net</a:t>
            </a:r>
            <a:r>
              <a:rPr lang="en-US" altLang="en-US">
                <a:cs typeface="Times New Roman" panose="02020603050405020304" pitchFamily="18" charset="0"/>
              </a:rPr>
              <a:t> = Q</a:t>
            </a:r>
            <a:r>
              <a:rPr lang="en-US" altLang="en-US" baseline="-25000">
                <a:cs typeface="Times New Roman" panose="02020603050405020304" pitchFamily="18" charset="0"/>
              </a:rPr>
              <a:t>in</a:t>
            </a:r>
            <a:r>
              <a:rPr lang="en-US" altLang="en-US">
                <a:cs typeface="Times New Roman" panose="02020603050405020304" pitchFamily="18" charset="0"/>
              </a:rPr>
              <a:t> - Q</a:t>
            </a:r>
            <a:r>
              <a:rPr lang="en-US" altLang="en-US" baseline="-25000">
                <a:cs typeface="Times New Roman" panose="02020603050405020304" pitchFamily="18" charset="0"/>
              </a:rPr>
              <a:t>out</a:t>
            </a:r>
          </a:p>
        </p:txBody>
      </p:sp>
      <p:grpSp>
        <p:nvGrpSpPr>
          <p:cNvPr id="3" name="Group 19">
            <a:extLst>
              <a:ext uri="{FF2B5EF4-FFF2-40B4-BE49-F238E27FC236}">
                <a16:creationId xmlns:a16="http://schemas.microsoft.com/office/drawing/2014/main" id="{CC6B6007-D6D7-D61B-595B-71E785D3C522}"/>
              </a:ext>
            </a:extLst>
          </p:cNvPr>
          <p:cNvGrpSpPr>
            <a:grpSpLocks/>
          </p:cNvGrpSpPr>
          <p:nvPr/>
        </p:nvGrpSpPr>
        <p:grpSpPr bwMode="auto">
          <a:xfrm>
            <a:off x="2971800" y="1524000"/>
            <a:ext cx="4810125" cy="1600200"/>
            <a:chOff x="1872" y="960"/>
            <a:chExt cx="3030" cy="1008"/>
          </a:xfrm>
        </p:grpSpPr>
        <p:sp>
          <p:nvSpPr>
            <p:cNvPr id="11280" name="Rectangle 3">
              <a:extLst>
                <a:ext uri="{FF2B5EF4-FFF2-40B4-BE49-F238E27FC236}">
                  <a16:creationId xmlns:a16="http://schemas.microsoft.com/office/drawing/2014/main" id="{9C6E72E9-A119-B161-083B-AE6EDD57B8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960"/>
              <a:ext cx="1344" cy="33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281" name="Line 4">
              <a:extLst>
                <a:ext uri="{FF2B5EF4-FFF2-40B4-BE49-F238E27FC236}">
                  <a16:creationId xmlns:a16="http://schemas.microsoft.com/office/drawing/2014/main" id="{3DF4B703-9ABB-3B4A-0F3F-CFEDAA3414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1296"/>
              <a:ext cx="0" cy="6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2" name="Text Box 10">
              <a:extLst>
                <a:ext uri="{FF2B5EF4-FFF2-40B4-BE49-F238E27FC236}">
                  <a16:creationId xmlns:a16="http://schemas.microsoft.com/office/drawing/2014/main" id="{19F2A9BC-A552-0055-D9CA-239D31439E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1440"/>
              <a:ext cx="4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cs typeface="Times New Roman" panose="02020603050405020304" pitchFamily="18" charset="0"/>
                </a:rPr>
                <a:t>Q</a:t>
              </a:r>
              <a:r>
                <a:rPr lang="en-US" altLang="en-US" baseline="-25000">
                  <a:cs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1283" name="Text Box 14">
              <a:extLst>
                <a:ext uri="{FF2B5EF4-FFF2-40B4-BE49-F238E27FC236}">
                  <a16:creationId xmlns:a16="http://schemas.microsoft.com/office/drawing/2014/main" id="{98733DBB-1F6E-66FD-1A27-E6E8A623F2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2" y="1008"/>
              <a:ext cx="303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cs typeface="Times New Roman" panose="02020603050405020304" pitchFamily="18" charset="0"/>
                </a:rPr>
                <a:t>High Temperature Reservoir (Source)</a:t>
              </a:r>
            </a:p>
          </p:txBody>
        </p:sp>
      </p:grpSp>
      <p:grpSp>
        <p:nvGrpSpPr>
          <p:cNvPr id="4" name="Group 22">
            <a:extLst>
              <a:ext uri="{FF2B5EF4-FFF2-40B4-BE49-F238E27FC236}">
                <a16:creationId xmlns:a16="http://schemas.microsoft.com/office/drawing/2014/main" id="{0A74F090-DC73-55F6-7E07-89AA742D2394}"/>
              </a:ext>
            </a:extLst>
          </p:cNvPr>
          <p:cNvGrpSpPr>
            <a:grpSpLocks/>
          </p:cNvGrpSpPr>
          <p:nvPr/>
        </p:nvGrpSpPr>
        <p:grpSpPr bwMode="auto">
          <a:xfrm>
            <a:off x="2590800" y="3962400"/>
            <a:ext cx="4471988" cy="1600200"/>
            <a:chOff x="1632" y="2496"/>
            <a:chExt cx="2817" cy="1008"/>
          </a:xfrm>
        </p:grpSpPr>
        <p:sp>
          <p:nvSpPr>
            <p:cNvPr id="11276" name="Line 7">
              <a:extLst>
                <a:ext uri="{FF2B5EF4-FFF2-40B4-BE49-F238E27FC236}">
                  <a16:creationId xmlns:a16="http://schemas.microsoft.com/office/drawing/2014/main" id="{286F1152-C41D-04C5-AF1B-51A3A74155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2496"/>
              <a:ext cx="0" cy="6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7" name="Rectangle 9">
              <a:extLst>
                <a:ext uri="{FF2B5EF4-FFF2-40B4-BE49-F238E27FC236}">
                  <a16:creationId xmlns:a16="http://schemas.microsoft.com/office/drawing/2014/main" id="{04007E5D-E267-9996-A650-9597260E2C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6" y="3168"/>
              <a:ext cx="1344" cy="3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278" name="Text Box 11">
              <a:extLst>
                <a:ext uri="{FF2B5EF4-FFF2-40B4-BE49-F238E27FC236}">
                  <a16:creationId xmlns:a16="http://schemas.microsoft.com/office/drawing/2014/main" id="{59D34154-2EDB-D904-0A13-B3940DB9BE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2736"/>
              <a:ext cx="62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cs typeface="Times New Roman" panose="02020603050405020304" pitchFamily="18" charset="0"/>
                </a:rPr>
                <a:t>Q</a:t>
              </a:r>
              <a:r>
                <a:rPr lang="en-US" altLang="en-US" baseline="-25000">
                  <a:cs typeface="Times New Roman" panose="02020603050405020304" pitchFamily="18" charset="0"/>
                </a:rPr>
                <a:t>out</a:t>
              </a:r>
            </a:p>
          </p:txBody>
        </p:sp>
        <p:sp>
          <p:nvSpPr>
            <p:cNvPr id="11279" name="Text Box 15">
              <a:extLst>
                <a:ext uri="{FF2B5EF4-FFF2-40B4-BE49-F238E27FC236}">
                  <a16:creationId xmlns:a16="http://schemas.microsoft.com/office/drawing/2014/main" id="{849E6E20-DCC1-75B2-A1B1-60088A980D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3168"/>
              <a:ext cx="281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cs typeface="Times New Roman" panose="02020603050405020304" pitchFamily="18" charset="0"/>
                </a:rPr>
                <a:t>Low Temperature Reservoir (Sink)</a:t>
              </a:r>
            </a:p>
          </p:txBody>
        </p:sp>
      </p:grpSp>
      <p:grpSp>
        <p:nvGrpSpPr>
          <p:cNvPr id="5" name="Group 18">
            <a:extLst>
              <a:ext uri="{FF2B5EF4-FFF2-40B4-BE49-F238E27FC236}">
                <a16:creationId xmlns:a16="http://schemas.microsoft.com/office/drawing/2014/main" id="{C02F1F50-6672-2C9C-661C-5DF896D94E2F}"/>
              </a:ext>
            </a:extLst>
          </p:cNvPr>
          <p:cNvGrpSpPr>
            <a:grpSpLocks/>
          </p:cNvGrpSpPr>
          <p:nvPr/>
        </p:nvGrpSpPr>
        <p:grpSpPr bwMode="auto">
          <a:xfrm>
            <a:off x="4114800" y="3124200"/>
            <a:ext cx="914400" cy="838200"/>
            <a:chOff x="2592" y="1968"/>
            <a:chExt cx="576" cy="528"/>
          </a:xfrm>
        </p:grpSpPr>
        <p:grpSp>
          <p:nvGrpSpPr>
            <p:cNvPr id="11272" name="Group 16">
              <a:extLst>
                <a:ext uri="{FF2B5EF4-FFF2-40B4-BE49-F238E27FC236}">
                  <a16:creationId xmlns:a16="http://schemas.microsoft.com/office/drawing/2014/main" id="{777E9A47-8DF5-76AC-E4DC-2EB0BB1F6D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92" y="1968"/>
              <a:ext cx="576" cy="528"/>
              <a:chOff x="2592" y="1968"/>
              <a:chExt cx="576" cy="528"/>
            </a:xfrm>
          </p:grpSpPr>
          <p:sp>
            <p:nvSpPr>
              <p:cNvPr id="11274" name="Oval 5">
                <a:extLst>
                  <a:ext uri="{FF2B5EF4-FFF2-40B4-BE49-F238E27FC236}">
                    <a16:creationId xmlns:a16="http://schemas.microsoft.com/office/drawing/2014/main" id="{10362ED8-2A09-4006-1E89-6B5C9EEAF7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2" y="1968"/>
                <a:ext cx="576" cy="52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1275" name="Line 6">
                <a:extLst>
                  <a:ext uri="{FF2B5EF4-FFF2-40B4-BE49-F238E27FC236}">
                    <a16:creationId xmlns:a16="http://schemas.microsoft.com/office/drawing/2014/main" id="{534DEDF4-3402-53E1-EC34-5E99F0950A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68" y="2208"/>
                <a:ext cx="0" cy="4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273" name="Text Box 17">
              <a:extLst>
                <a:ext uri="{FF2B5EF4-FFF2-40B4-BE49-F238E27FC236}">
                  <a16:creationId xmlns:a16="http://schemas.microsoft.com/office/drawing/2014/main" id="{92C4EF04-4945-7610-F9C8-211038BA65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2064"/>
              <a:ext cx="37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/>
                <a:t>HE</a:t>
              </a:r>
            </a:p>
          </p:txBody>
        </p:sp>
      </p:grpSp>
      <p:grpSp>
        <p:nvGrpSpPr>
          <p:cNvPr id="6" name="Group 38">
            <a:extLst>
              <a:ext uri="{FF2B5EF4-FFF2-40B4-BE49-F238E27FC236}">
                <a16:creationId xmlns:a16="http://schemas.microsoft.com/office/drawing/2014/main" id="{5C2A5736-0B87-E651-4304-1F28016CED0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59C6C80E-EB3D-F3DF-0FF8-F66AF18B73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99FD19F6-1D48-205E-AB19-0EC722A55B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69115629-EFFA-BD77-C881-F7E8E04C2C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F6EB9423-ABE6-FC22-CA47-7CA63ED496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F35FDABD-35AA-9945-9BB0-C67D129CB8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B98F7180-76C4-54FA-3F31-70F797C2CA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23974DBA-1A3F-8A5E-5389-4649A80000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EDCFF7C0-AC4A-569E-495C-30EE0A2FB5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9F620AA0-8FB7-F5B8-963C-71A1DDB3F4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E9F62636-E917-313D-58FD-59BCA5AF00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98EC5B15-57BB-AA22-59AB-961F53AD2C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F7994F6B-3CB3-D811-F74E-D63C5E8FD3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5C2ECDFA-2644-D7EF-EF22-A7113C8632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2986D65D-F011-9493-693D-97E0A2AAB9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60BDE426-1C7D-FAA1-B0B6-54057CB1A2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051674B-ADE2-4821-CB61-7126B7B4B2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9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9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57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4F756EE-CB51-F622-9E97-6D8E26E7A6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75" y="301625"/>
            <a:ext cx="66135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2800" i="0">
                <a:solidFill>
                  <a:schemeClr val="tx2"/>
                </a:solidFill>
                <a:cs typeface="Times New Roman" panose="02020603050405020304" pitchFamily="18" charset="0"/>
              </a:rPr>
              <a:t>Thermodynamic Model for a General Heat Pump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833E0D0D-7BC4-A4B4-50D4-B6AD9C4FDA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524000"/>
            <a:ext cx="2133600" cy="5334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2" name="Line 4">
            <a:extLst>
              <a:ext uri="{FF2B5EF4-FFF2-40B4-BE49-F238E27FC236}">
                <a16:creationId xmlns:a16="http://schemas.microsoft.com/office/drawing/2014/main" id="{B2DEDEA3-CDDD-F524-7004-F5C3441DC7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2057400"/>
            <a:ext cx="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3" name="Oval 5">
            <a:extLst>
              <a:ext uri="{FF2B5EF4-FFF2-40B4-BE49-F238E27FC236}">
                <a16:creationId xmlns:a16="http://schemas.microsoft.com/office/drawing/2014/main" id="{8DDA8199-0678-C866-477F-7FC9369E5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3124200"/>
            <a:ext cx="914400" cy="8382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4" name="Line 6">
            <a:extLst>
              <a:ext uri="{FF2B5EF4-FFF2-40B4-BE49-F238E27FC236}">
                <a16:creationId xmlns:a16="http://schemas.microsoft.com/office/drawing/2014/main" id="{E039B639-6319-E379-1026-9652DD9DDD3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29200" y="3505200"/>
            <a:ext cx="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5" name="Line 7">
            <a:extLst>
              <a:ext uri="{FF2B5EF4-FFF2-40B4-BE49-F238E27FC236}">
                <a16:creationId xmlns:a16="http://schemas.microsoft.com/office/drawing/2014/main" id="{BC1EE209-02B3-71CC-EDDA-DF01796FAB4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3962400"/>
            <a:ext cx="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6" name="Line 8">
            <a:extLst>
              <a:ext uri="{FF2B5EF4-FFF2-40B4-BE49-F238E27FC236}">
                <a16:creationId xmlns:a16="http://schemas.microsoft.com/office/drawing/2014/main" id="{3D6A86AE-B708-8529-C48F-6EB6A83A6A88}"/>
              </a:ext>
            </a:extLst>
          </p:cNvPr>
          <p:cNvSpPr>
            <a:spLocks noChangeShapeType="1"/>
          </p:cNvSpPr>
          <p:nvPr/>
        </p:nvSpPr>
        <p:spPr bwMode="auto">
          <a:xfrm rot="16200000" flipH="1">
            <a:off x="3581400" y="3048000"/>
            <a:ext cx="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7" name="Rectangle 9">
            <a:extLst>
              <a:ext uri="{FF2B5EF4-FFF2-40B4-BE49-F238E27FC236}">
                <a16:creationId xmlns:a16="http://schemas.microsoft.com/office/drawing/2014/main" id="{F550BCDB-61EE-0FD2-568C-317CFFF9F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029200"/>
            <a:ext cx="2133600" cy="533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0778" name="Text Box 10">
            <a:extLst>
              <a:ext uri="{FF2B5EF4-FFF2-40B4-BE49-F238E27FC236}">
                <a16:creationId xmlns:a16="http://schemas.microsoft.com/office/drawing/2014/main" id="{31C9B70F-DCD5-F893-D080-6628318BD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22860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out</a:t>
            </a:r>
          </a:p>
        </p:txBody>
      </p:sp>
      <p:sp>
        <p:nvSpPr>
          <p:cNvPr id="160779" name="Text Box 11">
            <a:extLst>
              <a:ext uri="{FF2B5EF4-FFF2-40B4-BE49-F238E27FC236}">
                <a16:creationId xmlns:a16="http://schemas.microsoft.com/office/drawing/2014/main" id="{5EA6E405-0CDD-E2A1-0862-A743DAE05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434340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in</a:t>
            </a:r>
          </a:p>
        </p:txBody>
      </p:sp>
      <p:sp>
        <p:nvSpPr>
          <p:cNvPr id="160780" name="Text Box 12">
            <a:extLst>
              <a:ext uri="{FF2B5EF4-FFF2-40B4-BE49-F238E27FC236}">
                <a16:creationId xmlns:a16="http://schemas.microsoft.com/office/drawing/2014/main" id="{6567A34B-4549-795A-9B25-778E979DEF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304800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W</a:t>
            </a:r>
            <a:r>
              <a:rPr lang="en-US" altLang="en-US" baseline="-25000">
                <a:cs typeface="Times New Roman" panose="02020603050405020304" pitchFamily="18" charset="0"/>
              </a:rPr>
              <a:t>in</a:t>
            </a:r>
          </a:p>
        </p:txBody>
      </p:sp>
      <p:sp>
        <p:nvSpPr>
          <p:cNvPr id="160781" name="Text Box 13">
            <a:extLst>
              <a:ext uri="{FF2B5EF4-FFF2-40B4-BE49-F238E27FC236}">
                <a16:creationId xmlns:a16="http://schemas.microsoft.com/office/drawing/2014/main" id="{90928699-EA12-DDB9-912C-C5F3528A34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9125" y="2708275"/>
            <a:ext cx="20685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cs typeface="Times New Roman" panose="02020603050405020304" pitchFamily="18" charset="0"/>
              </a:rPr>
              <a:t>First law:</a:t>
            </a:r>
          </a:p>
          <a:p>
            <a:pPr eaLnBrk="1" hangingPunct="1"/>
            <a:r>
              <a:rPr lang="en-US" altLang="en-US">
                <a:cs typeface="Times New Roman" panose="02020603050405020304" pitchFamily="18" charset="0"/>
              </a:rPr>
              <a:t>W</a:t>
            </a:r>
            <a:r>
              <a:rPr lang="en-US" altLang="en-US" baseline="-25000">
                <a:cs typeface="Times New Roman" panose="02020603050405020304" pitchFamily="18" charset="0"/>
              </a:rPr>
              <a:t>in</a:t>
            </a:r>
            <a:r>
              <a:rPr lang="en-US" altLang="en-US">
                <a:cs typeface="Times New Roman" panose="02020603050405020304" pitchFamily="18" charset="0"/>
              </a:rPr>
              <a:t> = Q</a:t>
            </a:r>
            <a:r>
              <a:rPr lang="en-US" altLang="en-US" baseline="-25000">
                <a:cs typeface="Times New Roman" panose="02020603050405020304" pitchFamily="18" charset="0"/>
              </a:rPr>
              <a:t>in</a:t>
            </a:r>
            <a:r>
              <a:rPr lang="en-US" altLang="en-US">
                <a:cs typeface="Times New Roman" panose="02020603050405020304" pitchFamily="18" charset="0"/>
              </a:rPr>
              <a:t> - Q</a:t>
            </a:r>
            <a:r>
              <a:rPr lang="en-US" altLang="en-US" baseline="-25000">
                <a:cs typeface="Times New Roman" panose="02020603050405020304" pitchFamily="18" charset="0"/>
              </a:rPr>
              <a:t>out</a:t>
            </a:r>
          </a:p>
        </p:txBody>
      </p:sp>
      <p:sp>
        <p:nvSpPr>
          <p:cNvPr id="12302" name="Text Box 14">
            <a:extLst>
              <a:ext uri="{FF2B5EF4-FFF2-40B4-BE49-F238E27FC236}">
                <a16:creationId xmlns:a16="http://schemas.microsoft.com/office/drawing/2014/main" id="{5BD448B4-C0EB-666A-AD92-513DB1609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1447800"/>
            <a:ext cx="1631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cs typeface="Times New Roman" panose="02020603050405020304" pitchFamily="18" charset="0"/>
              </a:rPr>
              <a:t>HTR (Sink)</a:t>
            </a:r>
          </a:p>
        </p:txBody>
      </p:sp>
      <p:sp>
        <p:nvSpPr>
          <p:cNvPr id="12303" name="Text Box 15">
            <a:extLst>
              <a:ext uri="{FF2B5EF4-FFF2-40B4-BE49-F238E27FC236}">
                <a16:creationId xmlns:a16="http://schemas.microsoft.com/office/drawing/2014/main" id="{0F134800-5979-A475-A1FB-E9D6A241D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5029200"/>
            <a:ext cx="1884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cs typeface="Times New Roman" panose="02020603050405020304" pitchFamily="18" charset="0"/>
              </a:rPr>
              <a:t>LTR (Source)</a:t>
            </a:r>
          </a:p>
        </p:txBody>
      </p:sp>
      <p:sp>
        <p:nvSpPr>
          <p:cNvPr id="12304" name="Text Box 16">
            <a:extLst>
              <a:ext uri="{FF2B5EF4-FFF2-40B4-BE49-F238E27FC236}">
                <a16:creationId xmlns:a16="http://schemas.microsoft.com/office/drawing/2014/main" id="{0014BEDF-FC3A-19A2-BCAD-4CB6137E6B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7525" y="3317875"/>
            <a:ext cx="574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HP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12DAE211-4F54-20A5-20F5-A2283E44AF0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F2BAB24-372E-7FDE-0DE4-D4450FF06B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A5018A6C-2938-560E-9447-B88276701C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852986D-1DF1-7E6E-3E9C-8E70D65FA7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6944EA8C-F53A-B840-A8BE-F37E7A116C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9B115D2-F2F8-5DFA-AED4-5B40163BC4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1BA249DC-5DE5-9340-B821-39FAA59464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43C872E3-359D-D86B-3D9F-53E2A083CB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DA3DF5E1-DB44-9912-150B-36A6E8864F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AFBE7375-0C19-B5CA-A724-C035929BAD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AFB0340-F572-988F-38A2-928833FF51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B498183-42C1-9DDC-84E7-777D98AD6E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B5D65FA5-5082-CF5B-2A3C-5733185D9D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970E2EF-7A39-4718-E37E-7BD35C5E6F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EE603A95-16D6-6839-D634-C3B4A7F908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BF9EDC17-F32C-EF0C-C0A7-2F39063E61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0B38E12-0860-9CCC-32DD-5395AC45A0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60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60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60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607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607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8" grpId="0" build="p" autoUpdateAnimBg="0"/>
      <p:bldP spid="160779" grpId="0" build="p" autoUpdateAnimBg="0"/>
      <p:bldP spid="160780" grpId="0" build="p" autoUpdateAnimBg="0"/>
      <p:bldP spid="160781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7296EA37-BCA8-4EE5-377D-9E374CD5C6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59981"/>
            <a:ext cx="7772400" cy="609600"/>
          </a:xfrm>
        </p:spPr>
        <p:txBody>
          <a:bodyPr/>
          <a:lstStyle/>
          <a:p>
            <a:r>
              <a:rPr lang="en-US" altLang="en-US" sz="2800" b="1"/>
              <a:t>Kelvin Planks </a:t>
            </a:r>
            <a:r>
              <a:rPr lang="en-US" altLang="en-US" sz="2800" b="1">
                <a:latin typeface="TimesNewRoman,Bold"/>
              </a:rPr>
              <a:t>postulate</a:t>
            </a:r>
          </a:p>
        </p:txBody>
      </p:sp>
      <p:sp>
        <p:nvSpPr>
          <p:cNvPr id="167939" name="Rectangle 3">
            <a:extLst>
              <a:ext uri="{FF2B5EF4-FFF2-40B4-BE49-F238E27FC236}">
                <a16:creationId xmlns:a16="http://schemas.microsoft.com/office/drawing/2014/main" id="{E1F2BBF7-73B7-37F5-59D6-8A16EA238E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sz="2400"/>
              <a:t> </a:t>
            </a:r>
            <a:r>
              <a:rPr lang="en-US" altLang="en-US" sz="2400">
                <a:latin typeface="TimesNewRoman"/>
              </a:rPr>
              <a:t>“</a:t>
            </a:r>
            <a:r>
              <a:rPr lang="en-US" altLang="en-US" sz="2800" i="1">
                <a:solidFill>
                  <a:srgbClr val="FF6600"/>
                </a:solidFill>
                <a:latin typeface="TimesNewRoman"/>
              </a:rPr>
              <a:t>It is impossible to construct a heat engine which produces no effect other than the extraction of heat from a single source and the production of an equivalent amount of work</a:t>
            </a:r>
            <a:r>
              <a:rPr lang="en-US" altLang="en-US" sz="2800">
                <a:latin typeface="TimesNewRoman"/>
              </a:rPr>
              <a:t>”</a:t>
            </a:r>
          </a:p>
          <a:p>
            <a:pPr algn="ctr">
              <a:buFontTx/>
              <a:buNone/>
            </a:pPr>
            <a:r>
              <a:rPr lang="en-US" altLang="en-US" sz="2000">
                <a:latin typeface="TimesNewRoman"/>
              </a:rPr>
              <a:t>On the other side</a:t>
            </a:r>
          </a:p>
          <a:p>
            <a:pPr algn="ctr">
              <a:buFontTx/>
              <a:buNone/>
            </a:pPr>
            <a:r>
              <a:rPr lang="en-US" altLang="en-US" sz="2800" i="1">
                <a:solidFill>
                  <a:schemeClr val="accent2"/>
                </a:solidFill>
                <a:latin typeface="TimesNewRoman"/>
              </a:rPr>
              <a:t>It is possible to construct a heat engine which produces no effect other than the extraction of work from a single source and the production of an equivalent amount of heat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AE0CFAC9-C45C-6539-BEB9-B126F66957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D857F57-944E-5E52-844B-92F30A43A4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4B39177-AA7E-81F9-CE98-8C82FACDD9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6FE8256-D6D4-DE21-61F9-0609B4DE3E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FEC91D7-E635-2B27-21DE-379E137235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E151EC0-1113-B53E-0B60-81C87D1B64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8413D0CA-510E-F1A6-BD60-7C50DFECC0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1425D8F-5A43-2CFC-1703-CC989F55CC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3DF9D69-B1FC-C842-C64B-8F3BCA16F0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88C3F0FD-F5EE-132B-2849-41BD08E3C7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08CD8EE5-CF0E-FEBB-E355-7BD1CC323D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243968CC-B9E3-DC68-C3C6-C68BA5FADD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C3F1D774-3DAE-9083-D1E6-DD90AC9CE3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3DDF9E46-25BA-9FE9-D320-495F07BA87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95B98D9-8C29-4824-5CFD-0494527D3A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82E653AC-884F-3292-546B-481469C395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E120112-B385-BFE4-71DB-9670F02A95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7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7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39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89BDECAC-398F-ABF6-A85F-FE27B04D6D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4667" y="139438"/>
            <a:ext cx="7772400" cy="796163"/>
          </a:xfrm>
        </p:spPr>
        <p:txBody>
          <a:bodyPr/>
          <a:lstStyle/>
          <a:p>
            <a:r>
              <a:rPr lang="en-US" altLang="en-US" sz="2800" b="1" dirty="0">
                <a:latin typeface="TimesNewRoman,Bold"/>
              </a:rPr>
              <a:t>Clausius postulate</a:t>
            </a:r>
            <a:endParaRPr lang="en-US" altLang="en-US" sz="2800" dirty="0">
              <a:latin typeface="TimesNewRoman,Bold"/>
            </a:endParaRPr>
          </a:p>
        </p:txBody>
      </p:sp>
      <p:sp>
        <p:nvSpPr>
          <p:cNvPr id="168963" name="Rectangle 3">
            <a:extLst>
              <a:ext uri="{FF2B5EF4-FFF2-40B4-BE49-F238E27FC236}">
                <a16:creationId xmlns:a16="http://schemas.microsoft.com/office/drawing/2014/main" id="{1639DFEE-F644-00BD-3E33-047900BD6E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>
                <a:latin typeface="TimesNewRoman"/>
              </a:rPr>
              <a:t>“</a:t>
            </a:r>
            <a:r>
              <a:rPr lang="en-US" altLang="en-US" sz="2400" i="1">
                <a:solidFill>
                  <a:srgbClr val="FF6600"/>
                </a:solidFill>
                <a:latin typeface="TimesNewRoman"/>
              </a:rPr>
              <a:t>Heat cannot pass spontaneously (unaided) from a region of lower temperature to a region of higher temperature</a:t>
            </a:r>
            <a:r>
              <a:rPr lang="en-US" altLang="en-US" sz="2400">
                <a:latin typeface="TimesNewRoman"/>
              </a:rPr>
              <a:t>”</a:t>
            </a:r>
          </a:p>
          <a:p>
            <a:pPr>
              <a:buFontTx/>
              <a:buNone/>
            </a:pPr>
            <a:endParaRPr lang="en-US" altLang="en-US" sz="2400">
              <a:latin typeface="TimesNewRoman"/>
            </a:endParaRPr>
          </a:p>
          <a:p>
            <a:pPr algn="ctr">
              <a:buFontTx/>
              <a:buNone/>
            </a:pPr>
            <a:r>
              <a:rPr lang="en-US" altLang="en-US" sz="2400">
                <a:latin typeface="TimesNewRoman"/>
              </a:rPr>
              <a:t>However, </a:t>
            </a:r>
          </a:p>
          <a:p>
            <a:pPr algn="ctr">
              <a:buFontTx/>
              <a:buNone/>
            </a:pPr>
            <a:endParaRPr lang="en-US" altLang="en-US" sz="2400">
              <a:latin typeface="TimesNewRoman"/>
            </a:endParaRPr>
          </a:p>
          <a:p>
            <a:pPr>
              <a:buFontTx/>
              <a:buNone/>
            </a:pPr>
            <a:r>
              <a:rPr lang="en-US" altLang="en-US" sz="2400" i="1">
                <a:solidFill>
                  <a:schemeClr val="accent2"/>
                </a:solidFill>
                <a:latin typeface="TimesNewRoman"/>
              </a:rPr>
              <a:t>Heat can pass spontaneously (unaided) from a region of higher temperature to a region of lower temperature</a:t>
            </a:r>
            <a:endParaRPr lang="en-US" altLang="en-US" sz="2400">
              <a:solidFill>
                <a:schemeClr val="accent2"/>
              </a:solidFill>
              <a:latin typeface="TimesNewRoman"/>
            </a:endParaRPr>
          </a:p>
          <a:p>
            <a:endParaRPr lang="en-US" altLang="en-US" sz="240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E6D61F9-ED52-CCF7-7AEF-2B5BBDACF5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E6146CC-FF20-2EC4-239A-4409A262DB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8131E6F-4F79-3C58-E835-29AE371486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5BF7DCE5-2480-48E2-7E07-9FB54E3E8A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13E0FD0-6FBA-877D-5BA9-2EA6B0179C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7910A14-9BC6-C87D-A6B4-31147C0751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1D9C697F-B88A-7F5E-B2FB-2D57A3E569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13C9639F-82F8-D19B-2C98-3303172A7F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6EAC717-7E62-6AB2-F57D-78D447B4D9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7BDF9C1-3C8F-0936-85F8-95717BF1CA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C644A657-C453-91E3-7836-43274B6AA6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3210A5B-2F46-5E68-0A02-3B14E5B6B7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291CC62E-887F-9B9C-80E0-BB091FADE8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593E5734-DFE2-B935-A121-BBDC7B977D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E3368A9-3E9D-6AA2-067D-46C9907460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99DA6102-8644-3311-97BB-33AB8CD31D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3654399-AC84-786C-7DEC-0D93C9B740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3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EBCDAAB-B870-7006-2D4A-3E6064782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676C4A49-DA64-5EC4-71B1-88C4476494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875" y="411163"/>
            <a:ext cx="7772400" cy="457200"/>
          </a:xfrm>
        </p:spPr>
        <p:txBody>
          <a:bodyPr/>
          <a:lstStyle/>
          <a:p>
            <a:r>
              <a:rPr lang="en-US" altLang="en-US" sz="2800" dirty="0"/>
              <a:t>Discussion of Second Law</a:t>
            </a:r>
          </a:p>
        </p:txBody>
      </p:sp>
      <p:sp>
        <p:nvSpPr>
          <p:cNvPr id="169987" name="Rectangle 3">
            <a:extLst>
              <a:ext uri="{FF2B5EF4-FFF2-40B4-BE49-F238E27FC236}">
                <a16:creationId xmlns:a16="http://schemas.microsoft.com/office/drawing/2014/main" id="{7E3A4A74-978C-B105-2FEB-FEF54A8A6B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3902075"/>
          </a:xfrm>
        </p:spPr>
        <p:txBody>
          <a:bodyPr/>
          <a:lstStyle/>
          <a:p>
            <a:r>
              <a:rPr lang="en-US" altLang="en-US" sz="2400" dirty="0"/>
              <a:t>It is impossible to construct a heat engine with 100% efficiency.</a:t>
            </a:r>
          </a:p>
          <a:p>
            <a:r>
              <a:rPr lang="en-US" altLang="en-US" sz="2400" dirty="0"/>
              <a:t>It is impossible to construct a heat pump or refrigerator with infinite COP.</a:t>
            </a:r>
          </a:p>
          <a:p>
            <a:r>
              <a:rPr lang="en-US" altLang="en-US" sz="2400" dirty="0"/>
              <a:t>Both are negative statements.</a:t>
            </a:r>
          </a:p>
          <a:p>
            <a:r>
              <a:rPr lang="en-US" altLang="en-US" sz="2400" dirty="0"/>
              <a:t>They cannot be proved.</a:t>
            </a:r>
          </a:p>
          <a:p>
            <a:r>
              <a:rPr lang="en-US" altLang="en-US" sz="2400" dirty="0"/>
              <a:t>They will remain correct till they are  disproved.</a:t>
            </a:r>
          </a:p>
          <a:p>
            <a:r>
              <a:rPr lang="en-US" altLang="en-US" sz="2400" dirty="0"/>
              <a:t>Violation of Kelvin Planks statement leads to violation of </a:t>
            </a:r>
            <a:r>
              <a:rPr lang="en-US" altLang="en-US" sz="2400" dirty="0" err="1"/>
              <a:t>Clasius</a:t>
            </a:r>
            <a:r>
              <a:rPr lang="en-US" altLang="en-US" sz="2400" dirty="0"/>
              <a:t> statement and vice versa.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E1FAC76D-BBCC-7299-9015-CC8930FB8C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39FFEA4-5833-4A5E-6F72-B0A262D733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D18EAD2-261D-13C9-4C86-4DBFF79CA8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BFF3841E-631B-BA92-6A32-41FB7F4AFB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8F85938C-DB72-9919-79E1-BF3F771E65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7C106E3-0B65-E443-9577-32BD7735B7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5DA0C451-528C-AA0C-36CC-9F378CADCE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671137BA-CA4E-63F3-806B-5FE54E01A9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0A425FB8-3E51-A870-0B8D-9AC694A247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B7405101-119C-C455-BC22-2E857A4E97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1B45C62B-EE44-7BCB-C01A-86C54EFBA4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C5EB89CF-D779-574D-CA87-B33CFAA8C3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A9C6583-D1AB-652A-2638-0AE4C3C55D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62A750E-8582-DF64-8F56-043B1227A8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B0984A20-5B69-DFFA-3281-D7E6348634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69D7F18B-9B65-61C3-14D3-334039743B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28A0745-C0AD-25EC-298B-4391589D60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07031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69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69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7" grpId="0" build="p" autoUpdateAnimBg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4186</TotalTime>
  <Words>1367</Words>
  <Application>Microsoft Office PowerPoint</Application>
  <PresentationFormat>On-screen Show (4:3)</PresentationFormat>
  <Paragraphs>188</Paragraphs>
  <Slides>27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Blackadder ITC</vt:lpstr>
      <vt:lpstr>Calibri</vt:lpstr>
      <vt:lpstr>Cambria Math</vt:lpstr>
      <vt:lpstr>Script MT Bold</vt:lpstr>
      <vt:lpstr>Times New Roman</vt:lpstr>
      <vt:lpstr>TimesNewRoman</vt:lpstr>
      <vt:lpstr>TimesNewRoman,Bold</vt:lpstr>
      <vt:lpstr>Vladimir Script</vt:lpstr>
      <vt:lpstr>Blank Presentation</vt:lpstr>
      <vt:lpstr>Equation</vt:lpstr>
      <vt:lpstr>Formulation of Caratheodory’s Axioms for A Control Volume</vt:lpstr>
      <vt:lpstr>Experimental Evidence:  Increasing unit Temperature of A Pure Substance (water) </vt:lpstr>
      <vt:lpstr>Max Karl Ernst Ludwig Planck:  A Free Thinker</vt:lpstr>
      <vt:lpstr>Internal (Microscopic) Energy : Monatomic Ideal Gas </vt:lpstr>
      <vt:lpstr>Temperature and Microscopic Kinetic  Energy: Boltzmann Equation by Maxwell</vt:lpstr>
      <vt:lpstr>Temperature and Microscopic Kinetic  Energy: Boltzmann Equation by Maxwell</vt:lpstr>
      <vt:lpstr>Simplified Control Volume to Quantify Change in Enthalpy</vt:lpstr>
      <vt:lpstr>First Law Model for A Control Volume</vt:lpstr>
      <vt:lpstr>Simplified Control Volume to Quantify Change in Enthalpy</vt:lpstr>
      <vt:lpstr>Quantification of  Changes in Internal Energy &amp; Enthalpy</vt:lpstr>
      <vt:lpstr>Models for Internal Energy &amp; Enthalpy</vt:lpstr>
      <vt:lpstr>General transformation of an ideal gas in a Control Volume</vt:lpstr>
      <vt:lpstr>Carathéodory’s Definition of Entropy for A CV</vt:lpstr>
      <vt:lpstr>Carathéodory’s Definition of Entropy for A General System</vt:lpstr>
      <vt:lpstr>Cyclic Device: A single system or a group of thermodynamic CVs, which are responsible for execution of thermodynamic cycle by a pure substance.</vt:lpstr>
      <vt:lpstr>Steam Power Plant: A Heat Engine</vt:lpstr>
      <vt:lpstr>The Natural Adiabatic Open System as A Cycle</vt:lpstr>
      <vt:lpstr>Turbojet Engine: A Heat Engine</vt:lpstr>
      <vt:lpstr>Brayton Cycle in 21st Century</vt:lpstr>
      <vt:lpstr>Reciprocating IC Engine : A Heat Engine</vt:lpstr>
      <vt:lpstr>Refrigeration  System : A Heat Pump</vt:lpstr>
      <vt:lpstr>Vapour Compression Refrigeration  System : A Heat Pump</vt:lpstr>
      <vt:lpstr>Thermodynamic Model for a General Heat Engine</vt:lpstr>
      <vt:lpstr>PowerPoint Presentation</vt:lpstr>
      <vt:lpstr>Kelvin Planks postulate</vt:lpstr>
      <vt:lpstr>Clausius postulate</vt:lpstr>
      <vt:lpstr>Discussion of Second Law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383</cp:revision>
  <cp:lastPrinted>2002-07-26T02:11:33Z</cp:lastPrinted>
  <dcterms:created xsi:type="dcterms:W3CDTF">2002-07-26T01:39:54Z</dcterms:created>
  <dcterms:modified xsi:type="dcterms:W3CDTF">2026-08-29T03:05:34Z</dcterms:modified>
</cp:coreProperties>
</file>