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1.xml" ContentType="application/vnd.openxmlformats-officedocument.presentationml.notesSlide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notesSlides/notesSlide2.xml" ContentType="application/vnd.openxmlformats-officedocument.presentationml.notesSlide+xml"/>
  <Override PartName="/ppt/ink/ink17.xml" ContentType="application/inkml+xml"/>
  <Override PartName="/ppt/notesSlides/notesSlide3.xml" ContentType="application/vnd.openxmlformats-officedocument.presentationml.notesSlide+xml"/>
  <Override PartName="/ppt/ink/ink18.xml" ContentType="application/inkml+xml"/>
  <Override PartName="/ppt/ink/ink1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4"/>
  </p:notesMasterIdLst>
  <p:sldIdLst>
    <p:sldId id="294" r:id="rId2"/>
    <p:sldId id="963" r:id="rId3"/>
    <p:sldId id="947" r:id="rId4"/>
    <p:sldId id="948" r:id="rId5"/>
    <p:sldId id="912" r:id="rId6"/>
    <p:sldId id="949" r:id="rId7"/>
    <p:sldId id="950" r:id="rId8"/>
    <p:sldId id="1178" r:id="rId9"/>
    <p:sldId id="1179" r:id="rId10"/>
    <p:sldId id="754" r:id="rId11"/>
    <p:sldId id="1003" r:id="rId12"/>
    <p:sldId id="1286" r:id="rId13"/>
    <p:sldId id="1287" r:id="rId14"/>
    <p:sldId id="1230" r:id="rId15"/>
    <p:sldId id="1211" r:id="rId16"/>
    <p:sldId id="1215" r:id="rId17"/>
    <p:sldId id="1189" r:id="rId18"/>
    <p:sldId id="1232" r:id="rId19"/>
    <p:sldId id="1256" r:id="rId20"/>
    <p:sldId id="1257" r:id="rId21"/>
    <p:sldId id="1264" r:id="rId22"/>
    <p:sldId id="1265" r:id="rId23"/>
    <p:sldId id="1243" r:id="rId24"/>
    <p:sldId id="1250" r:id="rId25"/>
    <p:sldId id="1244" r:id="rId26"/>
    <p:sldId id="1245" r:id="rId27"/>
    <p:sldId id="1246" r:id="rId28"/>
    <p:sldId id="1247" r:id="rId29"/>
    <p:sldId id="1248" r:id="rId30"/>
    <p:sldId id="1249" r:id="rId31"/>
    <p:sldId id="920" r:id="rId32"/>
    <p:sldId id="1253" r:id="rId33"/>
    <p:sldId id="1209" r:id="rId34"/>
    <p:sldId id="1252" r:id="rId35"/>
    <p:sldId id="1251" r:id="rId36"/>
    <p:sldId id="1274" r:id="rId37"/>
    <p:sldId id="1266" r:id="rId38"/>
    <p:sldId id="1267" r:id="rId39"/>
    <p:sldId id="1273" r:id="rId40"/>
    <p:sldId id="1276" r:id="rId41"/>
    <p:sldId id="1275" r:id="rId42"/>
    <p:sldId id="952" r:id="rId43"/>
    <p:sldId id="953" r:id="rId44"/>
    <p:sldId id="954" r:id="rId45"/>
    <p:sldId id="955" r:id="rId46"/>
    <p:sldId id="956" r:id="rId47"/>
    <p:sldId id="957" r:id="rId48"/>
    <p:sldId id="958" r:id="rId49"/>
    <p:sldId id="959" r:id="rId50"/>
    <p:sldId id="960" r:id="rId51"/>
    <p:sldId id="961" r:id="rId52"/>
    <p:sldId id="962" r:id="rId53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3366FF"/>
    <a:srgbClr val="000099"/>
    <a:srgbClr val="FF33CC"/>
    <a:srgbClr val="FFCC00"/>
    <a:srgbClr val="FEF8CE"/>
    <a:srgbClr val="FFCCFF"/>
    <a:srgbClr val="F8C778"/>
    <a:srgbClr val="FFCC9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336" autoAdjust="0"/>
  </p:normalViewPr>
  <p:slideViewPr>
    <p:cSldViewPr>
      <p:cViewPr varScale="1">
        <p:scale>
          <a:sx n="68" d="100"/>
          <a:sy n="68" d="100"/>
        </p:scale>
        <p:origin x="1264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69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3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8-24T03:53:26.528"/>
    </inkml:context>
    <inkml:brush xml:id="br0">
      <inkml:brushProperty name="width" value="0.05292" units="cm"/>
      <inkml:brushProperty name="height" value="0.05292" units="cm"/>
      <inkml:brushProperty name="color" value="#C0504D"/>
      <inkml:brushProperty name="fitToCurve" value="1"/>
    </inkml:brush>
  </inkml:definitions>
  <inkml:trace contextRef="#ctx0" brushRef="#br0">8245 1268 1935,'0'0'2451,"-35"50"129,35-50-2064,-11 48-1806,11-48-903,0 0-129</inkml:trace>
  <inkml:trace contextRef="#ctx0" brushRef="#br0" timeOffset="421">8552 1771 12126,'0'0'4644,"0"0"-516,0 0-774,0 0-5160,0 0-1935,0 0-516,0 0-387,0 0 0</inkml:trace>
  <inkml:trace contextRef="#ctx0" brushRef="#br0" timeOffset="13541">18 0 2580,'-16'55'3096,"16"-30"-774,8-9-4773,-8-16 0,25-8 129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2-03-13T10:14:07.87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30 30 1677,'-8'-9'2322,"8"9"-645,0 0-387,-13-9-2064,13 9-774,0 0-645,-9-12 258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3-03-15T09:53:53.73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2-22T04:03:22.0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7856 11133 383 0,'-16'-2'108'15,"5"6"-4"-15,11-4-90 16,-13 12-19-16,13-12-24 15,0 0-74-15,0 0-4 16,0 0 1-16,13 0-3 16,-13 0-2-16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10-16T04:07:39.83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1677,'18'11'2322,"-10"-4"-516,-8-7-903,0 0-903,0 0 258,7 14 0,-7-14-129,0 0 0,8 14 129,-8-14-129,0 0 0,0 0 387,6 11 258,-6-11 387,0 0 387,0 0 129,0 0-129,0 0 258,0 0-387,0 0-129,0 0-387,0 0-387,0 0-129,0 0-129,0 0-129,0 0-129,0 0-129,0 0 129,0 0 0,0 0-129,0 0-129,0 0 0,0 0 0,0 0 0,0 0 129,0 0 0,0 0-129,0 0 129,0 0 0,4 11 129,-4-11-129,0 0 129,0 0 0,0 0 0,4 11 0,-4-11 0,0 0 0,0 0 0,0 0 0,2 12 0,-2-12 0,0 0 0,0 0 0,0 0 0,3 11 0,-3-11 0,0 0 129,0 0-129,0 0 0,5 13 0,-5-13 129,0 0-129,0 0 0,5 13 0,-5-13 0,0 0 0,0 0 0,0 0 129,0 0-129,0 0 129,0 0-129,0 0 129,0 0 0,0 0 0,0 0 0,0 0 0,0 0 129,0 0-129,0 0-129,0 0 129,0 0 0,0 0-129,0 0-129,0 0-645,0 0-774,0 0-1806,7 10-387,-7-10-258,0 0-387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10-16T04:07:38.22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14 1161,'0'0'3225,"0"0"129,0 0-387,0 0-1290,0 0-516,0 0-258,0 0-129,0 0 0,0 0-129,0 0-258,0 0 0,0 0 0,0 0-516,9-15-1548,3 15-1677,-12 0 0,18 0-387,-18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10-16T04:07:39.27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5160,'3'25'3354,"-3"-25"-258,0 0-129,0 0-2322,0 0-645,0 0-129,0 0-645,0 0-1548,0 0-645,0 0-387,0 0 129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1-13T03:36:53.88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8-01-15T10:31:45.02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70 312,'0'0,"0"0,0 0,0 0,0 0,0 0,0 0,0 0,0 0,0 0,0 0,0 0,0 0,0 0,0 0,0 0,0 0,0 0,0 0,0 0,0 0,0 0,0 0,0 0,0 0,0 0,0 0,-55-266,55 266,0 0,0 0,-9-25,9 25,0 0,-6-21,6 21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1-13T03:36:53.88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1-13T03:36:53.88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8-01-15T10:31:45.02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70 312,'0'0,"0"0,0 0,0 0,0 0,0 0,0 0,0 0,0 0,0 0,0 0,0 0,0 0,0 0,0 0,0 0,0 0,0 0,0 0,0 0,0 0,0 0,0 0,0 0,0 0,0 0,0 0,-55-266,55 266,0 0,0 0,-9-25,9 25,0 0,-6-21,6 21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4-01-03T02:50:56.60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01-03T02:51:06.17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17673,'16'46'4386,"-16"-46"-4128,0 0-258,15 0-5031,-10-8-645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2-01-18T09:58:39.33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36 3 10320,'-28'-7'4257,"28"7"-387,-15 0-645,15 0-3225,0 0-516,0 0-1548,16 16-1935,-16-16 0,19 9-387,-19-9-258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3-03-12T09:53:18.76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3-03-12T09:53:18.76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9-16T06:17:04.46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E49FE47-381C-199E-40B3-36DC4BEB2A9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AD87CE-85BE-48B8-427E-6014EBE2429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43CD923-7998-4B40-A923-AF07EB2821C7}" type="datetimeFigureOut">
              <a:rPr lang="en-US"/>
              <a:pPr>
                <a:defRPr/>
              </a:pPr>
              <a:t>8/29/2026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92E65FC-9A0C-2AEF-C1FE-C8F46767EA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D827B31-466E-ADD0-5D68-3007CEBA78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6A0290-941E-E090-9E74-F8B66535609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8A924C-7A66-4373-AD07-536263B272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67E2C6C-0E74-43CC-8D01-E5C46F6BBB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>
            <a:extLst>
              <a:ext uri="{FF2B5EF4-FFF2-40B4-BE49-F238E27FC236}">
                <a16:creationId xmlns:a16="http://schemas.microsoft.com/office/drawing/2014/main" id="{ECF5807F-81AA-DFE6-BD80-9A8E399C88F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>
            <a:extLst>
              <a:ext uri="{FF2B5EF4-FFF2-40B4-BE49-F238E27FC236}">
                <a16:creationId xmlns:a16="http://schemas.microsoft.com/office/drawing/2014/main" id="{C55B8421-72F2-2708-A968-7BC606FA1C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E2343A61-EC7E-16BF-E331-D699881A57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408CE5B-C049-4DA0-BDCD-D48B5F6CE62B}" type="slidenum">
              <a:rPr lang="en-US" altLang="en-US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19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D3DC42DB-500D-5B92-EE66-73C9847D55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1BC2B6CA-1C00-34EA-873C-35BC4A7EA8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/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ED645D82-9F93-9086-346C-37AD346D58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A41978C-C377-4196-BF06-4B321D4E9F93}" type="slidenum">
              <a:rPr lang="en-US" altLang="en-US" sz="1200"/>
              <a:pPr/>
              <a:t>37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63CD0F32-5CE8-D9CD-F4F5-670905127A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190421D1-0336-E5D1-B945-65549A38DD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/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C509EE27-C8BF-FA2B-A3E6-638B67916C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919941A-9FCD-4D14-A563-64D761BF9363}" type="slidenum">
              <a:rPr lang="en-US" altLang="en-US" sz="1200"/>
              <a:pPr/>
              <a:t>38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43B3FD4-61A6-5983-3F53-46D13ADCD6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CBEFC6D-8E47-E279-0D04-FA4B70B946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45A94B-F9C8-6BF9-E873-11E7671ED2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784397-95C9-4017-ACC1-93884C8E96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5204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EEACB9A-D4FF-E410-D391-A6EDC7AF8E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EA52CC9-B767-F501-A8F1-FE7D0DEF4D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487DD4-D17E-B996-4B54-DFB909AD3F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0B7858-F837-4B47-9362-B8D33EDE77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4163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63AD328-F1DE-11D9-E2B1-853921CFE3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AD93BE0-CB5D-3546-5132-A18FBDC098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A680E3A-2365-A1CB-E28E-52FA3B89E9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5B430C-D89F-4308-B07B-F204B51F9B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131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89CAD4-2050-88EF-917D-2A81C8E0DC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63CB06-E9BA-5EE7-3BDC-2AA77E6F1D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12E8A6-60D3-4D24-5B2C-6580E06937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DDB735-E8C8-4FD3-A5A6-35FD79CE91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6323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B33A2F9-C8CC-E3B4-0156-5119473A12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D38122D-1E75-E8C9-0DA4-94FD2EB7D0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878B842-B099-71E2-3276-32FF303F8C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B20195-01CD-4181-BC57-A24499EC15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1230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C240633-4F2B-5E45-EDC9-212E3F4FDB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913A0FB-FAB9-4090-2D68-75CD19D719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B0705EC-4942-4AFD-B3F6-2FCAB69F21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EFE00B-64D6-4111-9DB8-C2727D0199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5677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F154A4F-B173-A5EB-14CE-DE03856310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9F29D02-31FB-3FA8-798F-4CACA413BE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983A1FC-22C5-C14E-7C8A-F75C2A9D61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3B9F59-9CDD-409A-8305-3809E15B10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4180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0569A0-4D75-F327-CA7B-89D34AF3F9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1A272D-348D-E556-31E7-D7895EF2CF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655F3D-1AC9-B656-5D8A-56F1FD8491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5BD3B8-13B7-4234-BA7B-2F441C748F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0770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11A42A-0FEC-0D1A-9640-4A270EB46A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8F2F22-DE45-BA43-0648-E2D98644F0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0158F5-2540-8F44-F65E-7D9BABDC1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4B2D34-9600-4059-A554-F1ED3229D0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0687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D3BC908-A07D-26A1-F234-B75B49A710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CC049FE-F52C-B546-79D2-31A9FDA092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670EEAE-79C0-EF79-51E3-C9781EE572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847078-9BBF-465C-A0B3-CE8DCB284F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5989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9E285C-6E3E-DB5B-61D8-41F6E511EE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F7AFF8-D895-7818-8635-F5F6A13AF4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15D7D09-3E81-2F8B-C29C-15EBBEE1B3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966E34-BE14-4507-99CA-B36772EBBD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2945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75C2BA64-EA23-2BEF-33BF-DB5992DD3B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1207749E-B565-5036-C210-349162C26F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7816356-2C9B-AE99-1BA6-30F51991748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5E949E1-6FE4-116F-0BE8-D6C5D20B415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1D83425-05DA-00A0-AC83-83859BB8CEA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C1223FB-5C29-4793-93A9-8BF58A160B4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6.wmf"/><Relationship Id="rId9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image" Target="../media/image19.wmf"/><Relationship Id="rId7" Type="http://schemas.openxmlformats.org/officeDocument/2006/relationships/image" Target="../media/image16.wmf"/><Relationship Id="rId12" Type="http://schemas.openxmlformats.org/officeDocument/2006/relationships/image" Target="../media/image3.png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22.wmf"/><Relationship Id="rId5" Type="http://schemas.openxmlformats.org/officeDocument/2006/relationships/image" Target="../media/image20.wmf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5.bin"/><Relationship Id="rId9" Type="http://schemas.openxmlformats.org/officeDocument/2006/relationships/image" Target="../media/image21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image" Target="../media/image24.png"/><Relationship Id="rId7" Type="http://schemas.openxmlformats.org/officeDocument/2006/relationships/image" Target="../media/image26.wmf"/><Relationship Id="rId12" Type="http://schemas.openxmlformats.org/officeDocument/2006/relationships/image" Target="../media/image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20.wmf"/><Relationship Id="rId5" Type="http://schemas.openxmlformats.org/officeDocument/2006/relationships/image" Target="../media/image25.w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9.bin"/><Relationship Id="rId9" Type="http://schemas.openxmlformats.org/officeDocument/2006/relationships/image" Target="../media/image27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28.wmf"/><Relationship Id="rId7" Type="http://schemas.openxmlformats.org/officeDocument/2006/relationships/image" Target="../media/image30.wmf"/><Relationship Id="rId12" Type="http://schemas.openxmlformats.org/officeDocument/2006/relationships/image" Target="../media/image3.png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41.png"/><Relationship Id="rId5" Type="http://schemas.openxmlformats.org/officeDocument/2006/relationships/image" Target="../media/image29.wmf"/><Relationship Id="rId10" Type="http://schemas.openxmlformats.org/officeDocument/2006/relationships/customXml" Target="../ink/ink4.xml"/><Relationship Id="rId4" Type="http://schemas.openxmlformats.org/officeDocument/2006/relationships/oleObject" Target="../embeddings/oleObject13.bin"/><Relationship Id="rId9" Type="http://schemas.openxmlformats.org/officeDocument/2006/relationships/image" Target="../media/image14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3" Type="http://schemas.openxmlformats.org/officeDocument/2006/relationships/image" Target="../media/image26.wmf"/><Relationship Id="rId7" Type="http://schemas.openxmlformats.org/officeDocument/2006/relationships/image" Target="../media/image31.w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5.bin"/><Relationship Id="rId11" Type="http://schemas.openxmlformats.org/officeDocument/2006/relationships/image" Target="../media/image24.png"/><Relationship Id="rId5" Type="http://schemas.openxmlformats.org/officeDocument/2006/relationships/image" Target="../media/image20.wmf"/><Relationship Id="rId10" Type="http://schemas.openxmlformats.org/officeDocument/2006/relationships/image" Target="../media/image3.png"/><Relationship Id="rId4" Type="http://schemas.openxmlformats.org/officeDocument/2006/relationships/oleObject" Target="../embeddings/oleObject5.bin"/><Relationship Id="rId9" Type="http://schemas.openxmlformats.org/officeDocument/2006/relationships/image" Target="../../clipboard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ustomXml" Target="../ink/ink8.xml"/><Relationship Id="rId3" Type="http://schemas.openxmlformats.org/officeDocument/2006/relationships/image" Target="../media/image32.png"/><Relationship Id="rId7" Type="http://schemas.openxmlformats.org/officeDocument/2006/relationships/image" Target="../../clipboard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7.xml"/><Relationship Id="rId5" Type="http://schemas.openxmlformats.org/officeDocument/2006/relationships/image" Target="../../clipboard/media/image35.png"/><Relationship Id="rId10" Type="http://schemas.openxmlformats.org/officeDocument/2006/relationships/image" Target="../media/image3.png"/><Relationship Id="rId4" Type="http://schemas.openxmlformats.org/officeDocument/2006/relationships/customXml" Target="../ink/ink6.xml"/><Relationship Id="rId9" Type="http://schemas.openxmlformats.org/officeDocument/2006/relationships/image" Target="../../clipboard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3.png"/><Relationship Id="rId5" Type="http://schemas.openxmlformats.org/officeDocument/2006/relationships/image" Target="../media/image3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../clipboard/media/image10.png"/><Relationship Id="rId7" Type="http://schemas.openxmlformats.org/officeDocument/2006/relationships/image" Target="../media/image35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eg"/><Relationship Id="rId5" Type="http://schemas.openxmlformats.org/officeDocument/2006/relationships/image" Target="../../clipboard/media/image11.png"/><Relationship Id="rId4" Type="http://schemas.openxmlformats.org/officeDocument/2006/relationships/customXml" Target="../ink/ink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37.png"/><Relationship Id="rId4" Type="http://schemas.openxmlformats.org/officeDocument/2006/relationships/image" Target="../../clipboard/media/image1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openxmlformats.org/officeDocument/2006/relationships/image" Target="../media/image39.png"/><Relationship Id="rId7" Type="http://schemas.openxmlformats.org/officeDocument/2006/relationships/oleObject" Target="../embeddings/oleObject17.bin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40.png"/><Relationship Id="rId9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13" Type="http://schemas.openxmlformats.org/officeDocument/2006/relationships/image" Target="../media/image3.png"/><Relationship Id="rId3" Type="http://schemas.openxmlformats.org/officeDocument/2006/relationships/customXml" Target="../ink/ink12.xml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45.wm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6" Type="http://schemas.openxmlformats.org/officeDocument/2006/relationships/image" Target="../../clipboard/media/image11.png"/><Relationship Id="rId11" Type="http://schemas.openxmlformats.org/officeDocument/2006/relationships/oleObject" Target="../embeddings/oleObject20.bin"/><Relationship Id="rId5" Type="http://schemas.openxmlformats.org/officeDocument/2006/relationships/customXml" Target="../ink/ink13.xml"/><Relationship Id="rId10" Type="http://schemas.openxmlformats.org/officeDocument/2006/relationships/image" Target="../media/image44.wmf"/><Relationship Id="rId4" Type="http://schemas.openxmlformats.org/officeDocument/2006/relationships/image" Target="../../clipboard/media/image10.png"/><Relationship Id="rId9" Type="http://schemas.openxmlformats.org/officeDocument/2006/relationships/oleObject" Target="../embeddings/oleObject19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customXml" Target="../ink/ink14.xml"/><Relationship Id="rId7" Type="http://schemas.openxmlformats.org/officeDocument/2006/relationships/oleObject" Target="../embeddings/oleObject21.bin"/><Relationship Id="rId12" Type="http://schemas.openxmlformats.org/officeDocument/2006/relationships/image" Target="../media/image3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Relationship Id="rId6" Type="http://schemas.openxmlformats.org/officeDocument/2006/relationships/image" Target="../../clipboard/media/image24.png"/><Relationship Id="rId11" Type="http://schemas.openxmlformats.org/officeDocument/2006/relationships/image" Target="../media/image49.png"/><Relationship Id="rId5" Type="http://schemas.openxmlformats.org/officeDocument/2006/relationships/customXml" Target="../ink/ink15.xml"/><Relationship Id="rId10" Type="http://schemas.openxmlformats.org/officeDocument/2006/relationships/image" Target="../media/image48.wmf"/><Relationship Id="rId4" Type="http://schemas.openxmlformats.org/officeDocument/2006/relationships/image" Target="../../clipboard/media/image10.png"/><Relationship Id="rId9" Type="http://schemas.openxmlformats.org/officeDocument/2006/relationships/oleObject" Target="../embeddings/oleObject22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13" Type="http://schemas.openxmlformats.org/officeDocument/2006/relationships/image" Target="../media/image54.wmf"/><Relationship Id="rId3" Type="http://schemas.openxmlformats.org/officeDocument/2006/relationships/image" Target="../media/image43.wmf"/><Relationship Id="rId7" Type="http://schemas.openxmlformats.org/officeDocument/2006/relationships/image" Target="../media/image51.wmf"/><Relationship Id="rId12" Type="http://schemas.openxmlformats.org/officeDocument/2006/relationships/oleObject" Target="../embeddings/oleObject27.bin"/><Relationship Id="rId2" Type="http://schemas.openxmlformats.org/officeDocument/2006/relationships/oleObject" Target="../embeddings/oleObject18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24.bin"/><Relationship Id="rId11" Type="http://schemas.openxmlformats.org/officeDocument/2006/relationships/image" Target="../media/image53.wmf"/><Relationship Id="rId5" Type="http://schemas.openxmlformats.org/officeDocument/2006/relationships/image" Target="../media/image50.wmf"/><Relationship Id="rId10" Type="http://schemas.openxmlformats.org/officeDocument/2006/relationships/oleObject" Target="../embeddings/oleObject26.bin"/><Relationship Id="rId4" Type="http://schemas.openxmlformats.org/officeDocument/2006/relationships/oleObject" Target="../embeddings/oleObject23.bin"/><Relationship Id="rId9" Type="http://schemas.openxmlformats.org/officeDocument/2006/relationships/image" Target="../media/image52.wmf"/><Relationship Id="rId1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3" Type="http://schemas.openxmlformats.org/officeDocument/2006/relationships/image" Target="../media/image52.wmf"/><Relationship Id="rId7" Type="http://schemas.openxmlformats.org/officeDocument/2006/relationships/image" Target="../media/image56.wmf"/><Relationship Id="rId12" Type="http://schemas.openxmlformats.org/officeDocument/2006/relationships/image" Target="../media/image3.png"/><Relationship Id="rId2" Type="http://schemas.openxmlformats.org/officeDocument/2006/relationships/oleObject" Target="../embeddings/oleObject28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30.bin"/><Relationship Id="rId11" Type="http://schemas.openxmlformats.org/officeDocument/2006/relationships/image" Target="../media/image58.wmf"/><Relationship Id="rId5" Type="http://schemas.openxmlformats.org/officeDocument/2006/relationships/image" Target="../media/image55.wmf"/><Relationship Id="rId10" Type="http://schemas.openxmlformats.org/officeDocument/2006/relationships/oleObject" Target="../embeddings/oleObject32.bin"/><Relationship Id="rId4" Type="http://schemas.openxmlformats.org/officeDocument/2006/relationships/oleObject" Target="../embeddings/oleObject29.bin"/><Relationship Id="rId9" Type="http://schemas.openxmlformats.org/officeDocument/2006/relationships/image" Target="../media/image57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wmf"/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4.bin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9.w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57.wmf"/><Relationship Id="rId9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oleObject" Target="../embeddings/oleObject31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61.wmf"/><Relationship Id="rId4" Type="http://schemas.openxmlformats.org/officeDocument/2006/relationships/oleObject" Target="../embeddings/oleObject35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6.pn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3" Type="http://schemas.openxmlformats.org/officeDocument/2006/relationships/customXml" Target="../ink/ink16.xml"/><Relationship Id="rId7" Type="http://schemas.openxmlformats.org/officeDocument/2006/relationships/image" Target="../media/image67.wmf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36.bin"/><Relationship Id="rId5" Type="http://schemas.openxmlformats.org/officeDocument/2006/relationships/image" Target="../media/image66.png"/><Relationship Id="rId10" Type="http://schemas.openxmlformats.org/officeDocument/2006/relationships/image" Target="../media/image3.png"/><Relationship Id="rId4" Type="http://schemas.openxmlformats.org/officeDocument/2006/relationships/image" Target="../media/image560.png"/><Relationship Id="rId9" Type="http://schemas.openxmlformats.org/officeDocument/2006/relationships/image" Target="../media/image68.w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wmf"/><Relationship Id="rId3" Type="http://schemas.openxmlformats.org/officeDocument/2006/relationships/image" Target="../media/image70.png"/><Relationship Id="rId7" Type="http://schemas.openxmlformats.org/officeDocument/2006/relationships/oleObject" Target="../embeddings/oleObject39.bin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wmf"/><Relationship Id="rId5" Type="http://schemas.openxmlformats.org/officeDocument/2006/relationships/oleObject" Target="../embeddings/oleObject38.bin"/><Relationship Id="rId10" Type="http://schemas.openxmlformats.org/officeDocument/2006/relationships/image" Target="../media/image74.wmf"/><Relationship Id="rId4" Type="http://schemas.openxmlformats.org/officeDocument/2006/relationships/image" Target="../media/image71.png"/><Relationship Id="rId9" Type="http://schemas.openxmlformats.org/officeDocument/2006/relationships/oleObject" Target="../embeddings/oleObject40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8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3.png"/><Relationship Id="rId3" Type="http://schemas.openxmlformats.org/officeDocument/2006/relationships/image" Target="../media/image75.png"/><Relationship Id="rId7" Type="http://schemas.openxmlformats.org/officeDocument/2006/relationships/image" Target="../media/image76.wmf"/><Relationship Id="rId12" Type="http://schemas.openxmlformats.org/officeDocument/2006/relationships/image" Target="../media/image78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1.bin"/><Relationship Id="rId11" Type="http://schemas.openxmlformats.org/officeDocument/2006/relationships/oleObject" Target="../embeddings/oleObject43.bin"/><Relationship Id="rId5" Type="http://schemas.openxmlformats.org/officeDocument/2006/relationships/image" Target="../../clipboard/media/image10.png"/><Relationship Id="rId15" Type="http://schemas.openxmlformats.org/officeDocument/2006/relationships/image" Target="../media/image79.wmf"/><Relationship Id="rId10" Type="http://schemas.openxmlformats.org/officeDocument/2006/relationships/image" Target="../media/image77.wmf"/><Relationship Id="rId4" Type="http://schemas.openxmlformats.org/officeDocument/2006/relationships/customXml" Target="../ink/ink17.xml"/><Relationship Id="rId9" Type="http://schemas.openxmlformats.org/officeDocument/2006/relationships/oleObject" Target="../embeddings/oleObject42.bin"/><Relationship Id="rId14" Type="http://schemas.openxmlformats.org/officeDocument/2006/relationships/oleObject" Target="../embeddings/oleObject44.bin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wmf"/><Relationship Id="rId3" Type="http://schemas.openxmlformats.org/officeDocument/2006/relationships/customXml" Target="../ink/ink18.xml"/><Relationship Id="rId7" Type="http://schemas.openxmlformats.org/officeDocument/2006/relationships/oleObject" Target="../embeddings/oleObject46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wmf"/><Relationship Id="rId5" Type="http://schemas.openxmlformats.org/officeDocument/2006/relationships/oleObject" Target="../embeddings/oleObject45.bin"/><Relationship Id="rId4" Type="http://schemas.openxmlformats.org/officeDocument/2006/relationships/image" Target="../../clipboard/media/image10.png"/><Relationship Id="rId9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wmf"/><Relationship Id="rId13" Type="http://schemas.openxmlformats.org/officeDocument/2006/relationships/oleObject" Target="../embeddings/oleObject51.bin"/><Relationship Id="rId3" Type="http://schemas.openxmlformats.org/officeDocument/2006/relationships/customXml" Target="../ink/ink19.xml"/><Relationship Id="rId7" Type="http://schemas.openxmlformats.org/officeDocument/2006/relationships/oleObject" Target="../embeddings/oleObject48.bin"/><Relationship Id="rId12" Type="http://schemas.openxmlformats.org/officeDocument/2006/relationships/image" Target="../media/image85.wmf"/><Relationship Id="rId17" Type="http://schemas.openxmlformats.org/officeDocument/2006/relationships/image" Target="../media/image3.png"/><Relationship Id="rId2" Type="http://schemas.openxmlformats.org/officeDocument/2006/relationships/audio" Target="../media/audio1.wav"/><Relationship Id="rId16" Type="http://schemas.openxmlformats.org/officeDocument/2006/relationships/image" Target="../media/image87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wmf"/><Relationship Id="rId11" Type="http://schemas.openxmlformats.org/officeDocument/2006/relationships/oleObject" Target="../embeddings/oleObject50.bin"/><Relationship Id="rId5" Type="http://schemas.openxmlformats.org/officeDocument/2006/relationships/oleObject" Target="../embeddings/oleObject47.bin"/><Relationship Id="rId15" Type="http://schemas.openxmlformats.org/officeDocument/2006/relationships/oleObject" Target="../embeddings/oleObject52.bin"/><Relationship Id="rId10" Type="http://schemas.openxmlformats.org/officeDocument/2006/relationships/image" Target="../media/image84.wmf"/><Relationship Id="rId4" Type="http://schemas.openxmlformats.org/officeDocument/2006/relationships/image" Target="../../clipboard/media/image10.png"/><Relationship Id="rId9" Type="http://schemas.openxmlformats.org/officeDocument/2006/relationships/oleObject" Target="../embeddings/oleObject49.bin"/><Relationship Id="rId14" Type="http://schemas.openxmlformats.org/officeDocument/2006/relationships/image" Target="../media/image86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2">
            <a:extLst>
              <a:ext uri="{FF2B5EF4-FFF2-40B4-BE49-F238E27FC236}">
                <a16:creationId xmlns:a16="http://schemas.microsoft.com/office/drawing/2014/main" id="{1341BAAA-235A-D0E1-D5AD-627B93967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0CC705A2-A9C8-6AB9-C352-ADB165321B2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96888" y="467391"/>
            <a:ext cx="8382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2800" dirty="0"/>
              <a:t>Application of </a:t>
            </a:r>
            <a:r>
              <a:rPr lang="en-US" sz="2800" dirty="0" err="1"/>
              <a:t>Caratheodory’s</a:t>
            </a:r>
            <a:r>
              <a:rPr lang="en-US" sz="2800" dirty="0"/>
              <a:t> Axioms for Second Law</a:t>
            </a:r>
            <a:endParaRPr lang="en-US" altLang="en-US" sz="2800" dirty="0"/>
          </a:p>
        </p:txBody>
      </p:sp>
      <p:sp>
        <p:nvSpPr>
          <p:cNvPr id="1029" name="Rectangle 4">
            <a:extLst>
              <a:ext uri="{FF2B5EF4-FFF2-40B4-BE49-F238E27FC236}">
                <a16:creationId xmlns:a16="http://schemas.microsoft.com/office/drawing/2014/main" id="{012D776B-7F15-AF7B-6DF0-1BB711112FB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400800" cy="1219200"/>
          </a:xfrm>
          <a:noFill/>
        </p:spPr>
        <p:txBody>
          <a:bodyPr/>
          <a:lstStyle/>
          <a:p>
            <a:r>
              <a:rPr lang="en-US" altLang="en-US" sz="1600" b="1" dirty="0">
                <a:latin typeface="Script MT Bold" panose="03040602040607080904" pitchFamily="66" charset="0"/>
              </a:rPr>
              <a:t>P M V Subbarao</a:t>
            </a:r>
          </a:p>
          <a:p>
            <a:r>
              <a:rPr lang="en-US" altLang="en-US" sz="1600" b="1" dirty="0">
                <a:latin typeface="Script MT Bold" panose="03040602040607080904" pitchFamily="66" charset="0"/>
              </a:rPr>
              <a:t>Professor &amp; Head</a:t>
            </a:r>
            <a:endParaRPr lang="en-US" altLang="en-US" sz="1600" i="1" dirty="0"/>
          </a:p>
          <a:p>
            <a:r>
              <a:rPr lang="en-US" altLang="en-US" sz="1600" i="1" dirty="0"/>
              <a:t>Mechanical Engineering Department</a:t>
            </a:r>
          </a:p>
          <a:p>
            <a:r>
              <a:rPr lang="en-US" altLang="en-US" sz="1600" i="1" dirty="0"/>
              <a:t>I </a:t>
            </a:r>
            <a:r>
              <a:rPr lang="en-US" altLang="en-US" sz="1600" i="1" dirty="0" err="1"/>
              <a:t>I</a:t>
            </a:r>
            <a:r>
              <a:rPr lang="en-US" altLang="en-US" sz="1600" i="1" dirty="0"/>
              <a:t> T Delhi</a:t>
            </a:r>
          </a:p>
        </p:txBody>
      </p:sp>
      <p:sp>
        <p:nvSpPr>
          <p:cNvPr id="1030" name="Text Box 5">
            <a:extLst>
              <a:ext uri="{FF2B5EF4-FFF2-40B4-BE49-F238E27FC236}">
                <a16:creationId xmlns:a16="http://schemas.microsoft.com/office/drawing/2014/main" id="{CBBC7A2C-AF5F-DA13-E628-BEB7D7118B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A4172546-04D2-80D9-4C80-BAEB00071B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975" y="5568284"/>
            <a:ext cx="8826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sz="3200" dirty="0">
                <a:solidFill>
                  <a:srgbClr val="00B050"/>
                </a:solidFill>
                <a:latin typeface="Script MT Bold" panose="03040602040607080904" pitchFamily="66" charset="0"/>
              </a:rPr>
              <a:t>A Rich Mathematical Theory!!!</a:t>
            </a:r>
          </a:p>
        </p:txBody>
      </p:sp>
      <p:grpSp>
        <p:nvGrpSpPr>
          <p:cNvPr id="1032" name="Group 7">
            <a:extLst>
              <a:ext uri="{FF2B5EF4-FFF2-40B4-BE49-F238E27FC236}">
                <a16:creationId xmlns:a16="http://schemas.microsoft.com/office/drawing/2014/main" id="{60DF9894-E10A-1A8B-A008-7E9FC671831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4" name="Group 8">
              <a:extLst>
                <a:ext uri="{FF2B5EF4-FFF2-40B4-BE49-F238E27FC236}">
                  <a16:creationId xmlns:a16="http://schemas.microsoft.com/office/drawing/2014/main" id="{E046A8B8-FE68-1320-80F0-274037E910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4" name="Rectangle 9">
                <a:extLst>
                  <a:ext uri="{FF2B5EF4-FFF2-40B4-BE49-F238E27FC236}">
                    <a16:creationId xmlns:a16="http://schemas.microsoft.com/office/drawing/2014/main" id="{A655AE88-9434-617C-6163-B51670B5E1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5" name="Rectangle 10">
                <a:extLst>
                  <a:ext uri="{FF2B5EF4-FFF2-40B4-BE49-F238E27FC236}">
                    <a16:creationId xmlns:a16="http://schemas.microsoft.com/office/drawing/2014/main" id="{D8A18748-4AA6-E2B7-4717-EF6AC12514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5" name="Group 11">
              <a:extLst>
                <a:ext uri="{FF2B5EF4-FFF2-40B4-BE49-F238E27FC236}">
                  <a16:creationId xmlns:a16="http://schemas.microsoft.com/office/drawing/2014/main" id="{EEFA97D1-C218-6F1E-5E39-03A12234C09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2" name="Rectangle 12">
                <a:extLst>
                  <a:ext uri="{FF2B5EF4-FFF2-40B4-BE49-F238E27FC236}">
                    <a16:creationId xmlns:a16="http://schemas.microsoft.com/office/drawing/2014/main" id="{D57D9AF0-FE45-A6DE-0485-E62459AA16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3" name="Rectangle 13">
                <a:extLst>
                  <a:ext uri="{FF2B5EF4-FFF2-40B4-BE49-F238E27FC236}">
                    <a16:creationId xmlns:a16="http://schemas.microsoft.com/office/drawing/2014/main" id="{7C1D6D1F-E178-C799-82D1-856FDF8155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6" name="Group 14">
              <a:extLst>
                <a:ext uri="{FF2B5EF4-FFF2-40B4-BE49-F238E27FC236}">
                  <a16:creationId xmlns:a16="http://schemas.microsoft.com/office/drawing/2014/main" id="{C1495906-B7EA-92A5-CF18-C2C0AFBE59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40" name="Rectangle 15">
                <a:extLst>
                  <a:ext uri="{FF2B5EF4-FFF2-40B4-BE49-F238E27FC236}">
                    <a16:creationId xmlns:a16="http://schemas.microsoft.com/office/drawing/2014/main" id="{C7246F45-42DD-F61F-561F-09099ECEF1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1" name="Rectangle 16">
                <a:extLst>
                  <a:ext uri="{FF2B5EF4-FFF2-40B4-BE49-F238E27FC236}">
                    <a16:creationId xmlns:a16="http://schemas.microsoft.com/office/drawing/2014/main" id="{1140951B-3300-70D0-EA6E-2F0AA29307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7" name="Group 17">
              <a:extLst>
                <a:ext uri="{FF2B5EF4-FFF2-40B4-BE49-F238E27FC236}">
                  <a16:creationId xmlns:a16="http://schemas.microsoft.com/office/drawing/2014/main" id="{0ABDA99F-CBC0-C90D-B573-08A087F774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38" name="Rectangle 18">
                <a:extLst>
                  <a:ext uri="{FF2B5EF4-FFF2-40B4-BE49-F238E27FC236}">
                    <a16:creationId xmlns:a16="http://schemas.microsoft.com/office/drawing/2014/main" id="{FF2EA6FB-744A-BC2A-9130-596E50512B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39" name="Rectangle 19">
                <a:extLst>
                  <a:ext uri="{FF2B5EF4-FFF2-40B4-BE49-F238E27FC236}">
                    <a16:creationId xmlns:a16="http://schemas.microsoft.com/office/drawing/2014/main" id="{E3E1AAB8-6DD6-60B9-E78F-E875CF4F4F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pic>
        <p:nvPicPr>
          <p:cNvPr id="23" name="Rectangle 19458">
            <a:extLst>
              <a:ext uri="{FF2B5EF4-FFF2-40B4-BE49-F238E27FC236}">
                <a16:creationId xmlns:a16="http://schemas.microsoft.com/office/drawing/2014/main" id="{C40F4AEA-4403-0582-DEC7-0B115F932D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1752600"/>
            <a:ext cx="40719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>
              <a:rot lat="487347" lon="1800000" rev="174516"/>
            </a:camera>
            <a:lightRig rig="threePt" dir="t"/>
          </a:scene3d>
          <a:sp3d>
            <a:bevelT w="165100" prst="coolSlant"/>
          </a:sp3d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33FD38D8-CF86-64AC-1ABE-EA73214F048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33FD38D8-CF86-64AC-1ABE-EA73214F048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138EC-33BC-4B20-DB11-765D6618C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84277A26-D473-A427-F5E7-B42A889BB35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3163E0E9-86A5-BCD0-E5F9-7477B41482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0E5FB217-D549-C576-A299-79CE57CF0C5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11124E34-5F25-6925-1E96-C1FD242CF9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7A1AD27F-C591-690E-A797-C15AAD8FFE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859A08AB-2DB6-D621-E9A8-C08D39E042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4080AD0A-FAF2-E3ED-67B8-490281199F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84C6BC0A-A00F-C3FD-1426-63D99967C1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0A40BA72-50F5-0C43-45CE-E1475D0AF9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521F6B63-1420-42BD-B12B-76B0F1E008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011DC9B-4015-E703-6A98-4E99D77EB2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1FC94863-3802-B9A0-B29D-9BD88FFFB2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4CB6FED5-E137-6294-F311-156201F4590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67F9ED9E-FAB0-0FAC-6471-6457044A06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160E6E1B-1043-340B-2EAB-AE4F167428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FE74F991-1931-E232-B93D-46EDC20CCD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30950C2-4BAE-2CE4-0EEF-4E9378DF22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CC40A07E-4AC3-8A93-B7B2-4BA8472CD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11519"/>
            <a:ext cx="7772400" cy="872363"/>
          </a:xfrm>
        </p:spPr>
        <p:txBody>
          <a:bodyPr/>
          <a:lstStyle/>
          <a:p>
            <a:r>
              <a:rPr lang="en-US" sz="2800" dirty="0" err="1"/>
              <a:t>Caratheodory</a:t>
            </a:r>
            <a:r>
              <a:rPr lang="en-US" sz="2800" dirty="0"/>
              <a:t> Axiom for the Second Law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923AE0C2-6197-894B-4A23-71702F2E0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2310" y="1143000"/>
            <a:ext cx="8551519" cy="5578475"/>
          </a:xfrm>
        </p:spPr>
        <p:txBody>
          <a:bodyPr/>
          <a:lstStyle/>
          <a:p>
            <a:r>
              <a:rPr lang="en-US" sz="2400" dirty="0"/>
              <a:t>This axiom was not based on experiments.</a:t>
            </a:r>
          </a:p>
          <a:p>
            <a:pPr marL="0" indent="0" algn="ctr">
              <a:buNone/>
            </a:pPr>
            <a:r>
              <a:rPr lang="en-US" sz="2800" dirty="0">
                <a:solidFill>
                  <a:srgbClr val="0070C0"/>
                </a:solidFill>
                <a:latin typeface="Script MT Bold" panose="03040602040607080904" pitchFamily="66" charset="0"/>
              </a:rPr>
              <a:t>In any arbitrary neighborhood of an arbitrarily given initial point there is a state that cannot be arbitrarily approximated by adiabatic changes of state.</a:t>
            </a:r>
          </a:p>
          <a:p>
            <a:r>
              <a:rPr lang="en-US" sz="2400" dirty="0"/>
              <a:t>Entropy and  its classical mathematical content emerged from this axiom.</a:t>
            </a:r>
          </a:p>
          <a:p>
            <a:r>
              <a:rPr lang="en-US" sz="2400" dirty="0" err="1"/>
              <a:t>Carath´eodory’s</a:t>
            </a:r>
            <a:r>
              <a:rPr lang="en-US" sz="2400" dirty="0"/>
              <a:t> axiom according to Chandrasekhar:</a:t>
            </a:r>
          </a:p>
          <a:p>
            <a:pPr marL="0" indent="0" algn="ctr">
              <a:buNone/>
            </a:pPr>
            <a:r>
              <a:rPr lang="en-US" sz="2800" dirty="0">
                <a:solidFill>
                  <a:srgbClr val="FF9900"/>
                </a:solidFill>
                <a:latin typeface="Script MT Bold" panose="03040602040607080904" pitchFamily="66" charset="0"/>
              </a:rPr>
              <a:t>Arbitrarily near to any given state there exist states which cannot be reached from an initial state by means of adiabatic processes</a:t>
            </a:r>
            <a:r>
              <a:rPr lang="en-US" sz="2400" dirty="0">
                <a:solidFill>
                  <a:srgbClr val="FF9900"/>
                </a:solidFill>
              </a:rPr>
              <a:t>.</a:t>
            </a:r>
          </a:p>
          <a:p>
            <a:r>
              <a:rPr lang="en-US" sz="2400" dirty="0"/>
              <a:t>To reach these adiabatic not reachable states, a general process/change of state is essential.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80020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A4CED-D461-7E5C-48E5-D47A12571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4B32D4AB-0FA1-5DE0-053A-B9FB0E45717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7878205-EBE9-4D88-60CA-3767FD0020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09E48FD4-1DF2-CE02-55CD-3CB3F7905B0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F6D0567D-363D-2167-89D8-81E2E1141E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22AAB85C-076E-3136-C3E2-96DECBA3D3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DF68C523-0AEE-1C54-3FC5-A23CB661A3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48EA28EB-E593-B753-DA14-224AB794E8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839A8FF8-9048-50DE-3E47-F20BE29EE0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8FAD659C-1317-8F79-6EB7-2876ABCED8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232D3A0E-3AB8-CB8F-95AF-F125850C60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D1EB68D-93C2-4607-39F7-1CC252CF43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BD461118-3AFB-C61B-D2C5-F941E399A9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3A157BAD-8C0B-AA43-FAEF-E789FE6EF5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D6ED3183-D533-7EA4-CFF5-92EA455623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6263F5AF-31C1-0106-0E8F-E8EBF0C95A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21ABC2E9-82AB-F8FC-A2DE-5702C404FA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0DE7E00-3CE2-DF3B-0DE5-03041B309C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53323EA6-2096-E7B0-196E-BB7512BDF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38100"/>
            <a:ext cx="7772400" cy="1143000"/>
          </a:xfrm>
        </p:spPr>
        <p:txBody>
          <a:bodyPr/>
          <a:lstStyle/>
          <a:p>
            <a:r>
              <a:rPr lang="en-US" sz="2800" dirty="0"/>
              <a:t>General transformation of an ideal gas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C8BDC17F-6741-3018-2D82-6D10DD13317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62310" y="1143000"/>
                <a:ext cx="8551519" cy="557847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Consider a closed macrosystem undergoing a general and quasistatic change of state. </a:t>
                </a:r>
              </a:p>
              <a:p>
                <a:pPr marL="0" indent="0">
                  <a:buNone/>
                </a:pP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 first law statement is stated as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𝑄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𝑅𝑇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𝑑𝑉</m:t>
                      </m:r>
                    </m:oMath>
                  </m:oMathPara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ea typeface="Cambria Math" panose="02040503050406030204" pitchFamily="18" charset="0"/>
                  </a:rPr>
                  <a:t>As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2400" dirty="0">
                    <a:ea typeface="Cambria Math" panose="02040503050406030204" pitchFamily="18" charset="0"/>
                  </a:rPr>
                  <a:t> is not zero, this is not a Pfaffian function and hence, </a:t>
                </a:r>
                <a:r>
                  <a:rPr lang="en-US" sz="2400" i="1" dirty="0">
                    <a:ea typeface="Cambria Math" panose="02040503050406030204" pitchFamily="18" charset="0"/>
                  </a:rPr>
                  <a:t>Q</a:t>
                </a:r>
                <a:r>
                  <a:rPr lang="en-US" sz="2400" dirty="0">
                    <a:ea typeface="Cambria Math" panose="02040503050406030204" pitchFamily="18" charset="0"/>
                  </a:rPr>
                  <a:t> is not a point function.</a:t>
                </a:r>
              </a:p>
              <a:p>
                <a:r>
                  <a:rPr lang="en-US" sz="2400" dirty="0">
                    <a:ea typeface="Cambria Math" panose="02040503050406030204" pitchFamily="18" charset="0"/>
                  </a:rPr>
                  <a:t>Multiply with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>
                    <a:ea typeface="Cambria Math" panose="02040503050406030204" pitchFamily="18" charset="0"/>
                  </a:rPr>
                  <a:t> to get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𝑑𝑇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𝑑𝑉</m:t>
                      </m:r>
                    </m:oMath>
                  </m:oMathPara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r>
                  <a:rPr lang="en-US" sz="2400" i="1" dirty="0" err="1"/>
                  <a:t>δQ</a:t>
                </a:r>
                <a:r>
                  <a:rPr lang="en-US" sz="2400" i="1" dirty="0"/>
                  <a:t>/T</a:t>
                </a:r>
                <a:r>
                  <a:rPr lang="en-US" sz="2400" dirty="0"/>
                  <a:t> a state function as above expression is in total and exact linear differential form. </a:t>
                </a:r>
              </a:p>
              <a:p>
                <a:r>
                  <a:rPr lang="en-US" sz="2400" dirty="0"/>
                  <a:t>This function is called entropy, </a:t>
                </a:r>
                <a:r>
                  <a:rPr lang="en-US" sz="2400" i="1" dirty="0"/>
                  <a:t>S</a:t>
                </a:r>
                <a:r>
                  <a:rPr lang="en-US" sz="2400" dirty="0"/>
                  <a:t>. and T is the absolute temperature. </a:t>
                </a:r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C8BDC17F-6741-3018-2D82-6D10DD13317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2310" y="1143000"/>
                <a:ext cx="8551519" cy="5578475"/>
              </a:xfrm>
              <a:blipFill>
                <a:blip r:embed="rId3"/>
                <a:stretch>
                  <a:fillRect l="-1069" t="-874" b="-48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1617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BB256-2ABF-A237-7FA2-56CD5BB15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E8174E95-479C-FF71-CCEC-2F498AECFFB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FB268CA1-F08D-A40B-ED25-3DE26E554A9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41EF1DA6-7DC2-B371-075C-18A8B5A9E8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67E02DF3-2D2F-C6AC-11E5-B7627A61E00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623596AF-26EC-31ED-40A5-E5CFEA93E3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4C5719B3-A092-6383-0EB0-BDF727C746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C2AF2209-4E06-DF57-915E-23038C8699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CF88B61D-1D4A-B2FE-876A-0DFC71720D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839B6429-4B73-F85C-12FA-A815EF8D4F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1B6A9AEA-669D-36D6-D069-78C4904E43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D6C93B96-FDAD-7F11-CC9E-718DBA73AB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996AA461-7779-8CF6-5EE4-8D6CE648EE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6D4810F-E9F3-035A-F132-8BEA9B40B5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5209B897-0F36-4227-94DC-9949B3E8B1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37CC22DD-9AE5-843D-886A-CA2B17E1EF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47179D75-2CE6-7ECA-DEF4-B176276ABF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52CE276-1D32-BB09-BA10-D368674163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A37504C0-0A9E-C94A-8B70-123509CB6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38100"/>
            <a:ext cx="7772400" cy="1143000"/>
          </a:xfrm>
        </p:spPr>
        <p:txBody>
          <a:bodyPr/>
          <a:lstStyle/>
          <a:p>
            <a:r>
              <a:rPr lang="en-US" sz="2800" dirty="0" err="1"/>
              <a:t>Carathéodory’s</a:t>
            </a:r>
            <a:r>
              <a:rPr lang="en-US" sz="2800" dirty="0"/>
              <a:t> Definition of Entropy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A3B98CD7-1053-97BF-5B72-AC2F98438E8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3465" y="1342298"/>
                <a:ext cx="8088143" cy="5210902"/>
              </a:xfrm>
            </p:spPr>
            <p:txBody>
              <a:bodyPr/>
              <a:lstStyle/>
              <a:p>
                <a:r>
                  <a:rPr lang="en-US" sz="2400" dirty="0"/>
                  <a:t>In this respect let us notice that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𝑑𝑆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𝑑𝑇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𝑑𝑉</m:t>
                      </m:r>
                    </m:oMath>
                  </m:oMathPara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𝑑𝑆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𝑑𝑈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r>
                  <a:rPr lang="en-US" sz="2400" dirty="0"/>
                  <a:t>and this Pfaffian obeys the Schwarz relation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num>
                      <m:den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den>
                    </m:f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𝑑𝑈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den>
                        </m:f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den>
                    </m:f>
                    <m:d>
                      <m:d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𝑊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/>
                  <a:t>, </a:t>
                </a:r>
              </a:p>
              <a:p>
                <a:r>
                  <a:rPr lang="en-US" sz="2400" dirty="0"/>
                  <a:t>Thus, </a:t>
                </a:r>
                <a:r>
                  <a:rPr lang="en-US" sz="2400" i="1" dirty="0"/>
                  <a:t>S</a:t>
                </a:r>
                <a:r>
                  <a:rPr lang="en-US" sz="2400" dirty="0"/>
                  <a:t> is a state function.</a:t>
                </a:r>
              </a:p>
              <a:p>
                <a:r>
                  <a:rPr lang="en-US" sz="2400" dirty="0"/>
                  <a:t>This is, in an extremely concise way.</a:t>
                </a:r>
              </a:p>
              <a:p>
                <a:r>
                  <a:rPr lang="en-US" sz="2400" dirty="0"/>
                  <a:t> The method used Pfaffians.</a:t>
                </a:r>
              </a:p>
              <a:p>
                <a:r>
                  <a:rPr lang="en-US" sz="2400" dirty="0" err="1"/>
                  <a:t>Carathéodory</a:t>
                </a:r>
                <a:r>
                  <a:rPr lang="en-US" sz="2400" dirty="0"/>
                  <a:t> followed this Pfaffian “thread”  to introduce </a:t>
                </a:r>
                <a:r>
                  <a:rPr lang="en-US" sz="2400" i="1" dirty="0"/>
                  <a:t>Q, S &amp; T</a:t>
                </a:r>
                <a:r>
                  <a:rPr lang="en-US" sz="2400" dirty="0"/>
                  <a:t>. </a:t>
                </a:r>
              </a:p>
              <a:p>
                <a:endParaRPr lang="en-US" sz="2400" dirty="0">
                  <a:ea typeface="Cambria Math" panose="02040503050406030204" pitchFamily="18" charset="0"/>
                </a:endParaRPr>
              </a:p>
              <a:p>
                <a:endParaRPr lang="en-US" sz="2400" dirty="0">
                  <a:ea typeface="Cambria Math" panose="02040503050406030204" pitchFamily="18" charset="0"/>
                </a:endParaRP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A3B98CD7-1053-97BF-5B72-AC2F98438E8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3465" y="1342298"/>
                <a:ext cx="8088143" cy="5210902"/>
              </a:xfrm>
              <a:blipFill>
                <a:blip r:embed="rId3"/>
                <a:stretch>
                  <a:fillRect l="-1055" t="-936" r="-1055" b="-18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1237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DED11-5F3C-B99D-AF87-3CFFC04AC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C2F489E5-4DA2-4B51-C93D-11C0D62B195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CA469387-C507-6878-94D6-99D2AB365B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0F0C1994-8FC4-1FED-B999-A4E3740EC6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F51B8661-4299-3BC4-F703-BDD2804D84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815893B1-5327-707A-1E82-19F8CDFAAB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F2DF1F03-7B2B-E072-782C-D463C09BCD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69D6B565-7E82-3D5D-C76C-CD47F24F11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966FBC4E-5BE6-0F76-B8BA-749101C585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E4CD4D54-E21D-4DAF-6E52-8A75E838E9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AB62CE12-4942-BFDB-30D7-BAC772AF33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A69179AA-BDF9-8166-A085-59EF44D985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FDE0F026-1F59-7547-5E00-AF80EE23B4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EC6B5B0B-515D-486C-D9AE-85D67F74E8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83EEE886-E2AA-D218-33C1-05D46EF056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4E5C0DA0-6FC0-7DED-0112-E1546D1DB0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E458B707-37A7-58E1-E307-78C0954608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74BD061-AF93-2B2C-8B2C-03752BC18B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73D4E126-6BF9-D344-17A6-F18281635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38100"/>
            <a:ext cx="7772400" cy="1143000"/>
          </a:xfrm>
        </p:spPr>
        <p:txBody>
          <a:bodyPr/>
          <a:lstStyle/>
          <a:p>
            <a:r>
              <a:rPr lang="en-US" sz="2800" dirty="0"/>
              <a:t>The Integrating Factor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6795EF7B-CFAC-B714-F6CD-8F845407DBB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164" y="1329563"/>
                <a:ext cx="8608865" cy="4991100"/>
              </a:xfrm>
            </p:spPr>
            <p:txBody>
              <a:bodyPr/>
              <a:lstStyle/>
              <a:p>
                <a:r>
                  <a:rPr lang="en-US" sz="2400" dirty="0"/>
                  <a:t>In many cases it is possible to transform a non-exact Pfaffian into an exact one by the aid of a multiplicative function </a:t>
                </a:r>
                <a:r>
                  <a:rPr lang="en-US" sz="2400" i="1" dirty="0"/>
                  <a:t>T = T(</a:t>
                </a:r>
                <a:r>
                  <a:rPr lang="en-US" sz="2400" i="1" dirty="0" err="1"/>
                  <a:t>x,y</a:t>
                </a:r>
                <a:r>
                  <a:rPr lang="en-US" sz="2400" i="1" dirty="0"/>
                  <a:t>).</a:t>
                </a:r>
              </a:p>
              <a:p>
                <a:r>
                  <a:rPr lang="en-US" sz="2400" dirty="0"/>
                  <a:t>Thus, be the Pfaff equation,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𝑋𝑑𝑥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𝑌𝑑𝑌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Multiplying this expression by </a:t>
                </a:r>
                <a:r>
                  <a:rPr lang="en-US" sz="2400" i="1" dirty="0"/>
                  <a:t>T(</a:t>
                </a:r>
                <a:r>
                  <a:rPr lang="en-US" sz="2400" i="1" dirty="0" err="1"/>
                  <a:t>x,y</a:t>
                </a:r>
                <a:r>
                  <a:rPr lang="en-US" sz="2400" i="1" dirty="0"/>
                  <a:t>)</a:t>
                </a:r>
                <a:r>
                  <a:rPr lang="en-US" sz="2400" dirty="0"/>
                  <a:t>, the following expression is </a:t>
                </a:r>
                <a:r>
                  <a:rPr lang="en-US" sz="2400" dirty="0" err="1"/>
                  <a:t>obained</a:t>
                </a:r>
                <a:r>
                  <a:rPr lang="en-US" sz="2400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𝑋𝑑𝑥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𝑌𝑑𝑌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introduction of the function </a:t>
                </a:r>
                <a:r>
                  <a:rPr lang="en-US" sz="2400" i="1" dirty="0"/>
                  <a:t>T</a:t>
                </a:r>
                <a:r>
                  <a:rPr lang="en-US" sz="2400" dirty="0"/>
                  <a:t> allows to satisfy the following Schwarz condition: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The function</a:t>
                </a:r>
                <a:r>
                  <a:rPr lang="en-US" sz="2400" i="1" dirty="0"/>
                  <a:t> T(</a:t>
                </a:r>
                <a:r>
                  <a:rPr lang="en-US" sz="2400" i="1" dirty="0" err="1"/>
                  <a:t>x,y</a:t>
                </a:r>
                <a:r>
                  <a:rPr lang="en-US" sz="2400" i="1" dirty="0"/>
                  <a:t>)</a:t>
                </a:r>
                <a:r>
                  <a:rPr lang="en-US" sz="2400" dirty="0"/>
                  <a:t> is known as an integrating factor. </a:t>
                </a:r>
              </a:p>
              <a:p>
                <a:pPr marL="0" indent="0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6795EF7B-CFAC-B714-F6CD-8F845407DBB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164" y="1329563"/>
                <a:ext cx="8608865" cy="4991100"/>
              </a:xfrm>
              <a:blipFill>
                <a:blip r:embed="rId3"/>
                <a:stretch>
                  <a:fillRect l="-1133" t="-977" r="-8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5518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01843-539B-C637-4A1B-47ABAC3A1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F74DB710-DAFA-8998-FEC5-6DC0828E379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0EFA89F0-8C75-1EC3-BB29-D52BB81138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FB488809-C754-9346-914B-DAB20A1A88B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CFAE28F4-C09B-93D8-69D7-05340C546F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D7B7115-5649-8412-DFBA-1C8C1A93F6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B59D297B-EBD3-89A7-C380-F9312E7DE0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3E5412CB-B833-B149-096C-4D43C0830B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B453C355-936D-1053-92B4-41DFFD4DB1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3984924-B70C-68B2-ED5E-8AFF6DADF8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BA40DDF7-8C08-CECA-D8A2-EFE41D66EF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E972312B-2B95-3FA8-50C2-BDAE184227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87A74ED-250F-E3F8-338B-73247F2030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72E84DBD-400A-3278-A266-AC6B3FDE92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1D5896A5-3982-060C-68C6-E490B368E0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332F1BD3-9A72-6E8A-5511-9BBA64F33F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0300BFB5-BC9A-8ABD-FC3C-92B60B69B4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C358D6B-37E1-1928-142B-E5EE52F56E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C6FD0BA9-5CAE-7B9A-231D-4B02CC14F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38100"/>
            <a:ext cx="7772400" cy="1143000"/>
          </a:xfrm>
        </p:spPr>
        <p:txBody>
          <a:bodyPr/>
          <a:lstStyle/>
          <a:p>
            <a:r>
              <a:rPr lang="en-US" sz="2800" dirty="0"/>
              <a:t>Example case: The Integrating Factor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3A0C55B0-03D6-9637-FC0E-8764B587E20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72367" y="1235697"/>
                <a:ext cx="7999266" cy="4991100"/>
              </a:xfrm>
            </p:spPr>
            <p:txBody>
              <a:bodyPr/>
              <a:lstStyle/>
              <a:p>
                <a:r>
                  <a:rPr lang="en-US" sz="2400" dirty="0"/>
                  <a:t>Consider the following  Pfaff equation,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𝑥𝑦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𝑥𝑦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Prove that this is a path function.</a:t>
                </a:r>
              </a:p>
              <a:p>
                <a:r>
                  <a:rPr lang="en-US" sz="2400" dirty="0"/>
                  <a:t>Transform above function by the aid of the Integrating factor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Verify that the resulting Pfaff equation  is a point function.</a:t>
                </a: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3A0C55B0-03D6-9637-FC0E-8764B587E20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2367" y="1235697"/>
                <a:ext cx="7999266" cy="4991100"/>
              </a:xfrm>
              <a:blipFill>
                <a:blip r:embed="rId3"/>
                <a:stretch>
                  <a:fillRect l="-1067" t="-978" r="-6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1749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7B883-3115-F41B-54C9-7748AAA00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8387FEFC-FE58-E39B-AF4C-A29F8FEF885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42DD9A53-08E6-6A24-E263-E1A9256EFF7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231600EE-D9B1-71B7-E8BB-DB87F3CFDB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8755C7B8-4AB4-EE8F-69D7-7021A10FF0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734153DF-3A54-4915-DC5A-1EB2C0E9E4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247B583A-7D38-093A-96F3-E670593963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A5DF7BF0-1E77-EC48-F817-586844D5A3B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861B3422-5E44-B6F8-2C1E-DF6DD6BAEE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87F90C6E-3E3E-6EEE-A183-74AFB25B8D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2EA34E9B-BB59-9CAB-650F-CC7A7651BA6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F02B677-0D98-A08C-7B52-6D8B2EA9F6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110DC286-6265-3E00-D973-B10AA1BA9D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51A54D7B-5246-EDE2-269F-82C1DA9A67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EF311A97-3F45-4AED-D2E1-966594EFA8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7F85EF57-5B9B-355F-42BC-E9497F5D81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52DD3E86-CBBE-80D5-6E9D-CAA86E956E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F452C30-E573-2C6B-49C7-FEB909CA7E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A1F139BF-F2F3-66A7-43BD-5BD91A552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38100"/>
            <a:ext cx="7772400" cy="1143000"/>
          </a:xfrm>
        </p:spPr>
        <p:txBody>
          <a:bodyPr/>
          <a:lstStyle/>
          <a:p>
            <a:r>
              <a:rPr lang="en-US" sz="2800" dirty="0"/>
              <a:t>Example case: The Integrating Factor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E251362D-5DB7-91FD-ADB6-1AA0DB82FC2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72367" y="1235697"/>
                <a:ext cx="7999266" cy="2498103"/>
              </a:xfrm>
            </p:spPr>
            <p:txBody>
              <a:bodyPr/>
              <a:lstStyle/>
              <a:p>
                <a:r>
                  <a:rPr lang="en-US" sz="2400" dirty="0"/>
                  <a:t>Another differential expression for which the Schwartz test fails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𝑅𝑇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𝑑𝑝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𝑅𝑑𝑇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Find the integrating factor to transform the same into exact differential.</a:t>
                </a:r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E251362D-5DB7-91FD-ADB6-1AA0DB82FC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2367" y="1235697"/>
                <a:ext cx="7999266" cy="2498103"/>
              </a:xfrm>
              <a:blipFill>
                <a:blip r:embed="rId3"/>
                <a:stretch>
                  <a:fillRect l="-1067" t="-1951" b="-7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847F2BA7-1054-EF01-0312-49D99867076A}"/>
              </a:ext>
            </a:extLst>
          </p:cNvPr>
          <p:cNvSpPr txBox="1"/>
          <p:nvPr/>
        </p:nvSpPr>
        <p:spPr>
          <a:xfrm>
            <a:off x="553513" y="4168775"/>
            <a:ext cx="826683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0070C0"/>
                </a:solidFill>
                <a:latin typeface="Script MT Bold" panose="03040602040607080904" pitchFamily="66" charset="0"/>
              </a:rPr>
              <a:t>“Laplace was asked one day who was the greatest mathematician in Germany, and he replied Pfaff in Germany and Gauss in Europe.” </a:t>
            </a:r>
          </a:p>
        </p:txBody>
      </p:sp>
    </p:spTree>
    <p:extLst>
      <p:ext uri="{BB962C8B-B14F-4D97-AF65-F5344CB8AC3E}">
        <p14:creationId xmlns:p14="http://schemas.microsoft.com/office/powerpoint/2010/main" val="2139114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23F2E26D-6F9E-96E0-3E99-082CB1DEB6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858127"/>
            <a:ext cx="7772400" cy="1470025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  <a:latin typeface="Script MT Bold" panose="03040602040607080904" pitchFamily="66" charset="0"/>
              </a:rPr>
              <a:t>Extension of </a:t>
            </a:r>
            <a:r>
              <a:rPr lang="en-US" dirty="0" err="1">
                <a:solidFill>
                  <a:srgbClr val="0070C0"/>
                </a:solidFill>
                <a:latin typeface="Script MT Bold" panose="03040602040607080904" pitchFamily="66" charset="0"/>
              </a:rPr>
              <a:t>Caratheodory’s</a:t>
            </a:r>
            <a:r>
              <a:rPr lang="en-US" dirty="0">
                <a:solidFill>
                  <a:srgbClr val="0070C0"/>
                </a:solidFill>
                <a:latin typeface="Script MT Bold" panose="03040602040607080904" pitchFamily="66" charset="0"/>
              </a:rPr>
              <a:t> Axiom for Control Volumes…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11B304EB-B389-9A78-364A-912098C3DD8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CD66D4B4-2F73-DF47-8A02-4613CC7919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B23F24ED-267F-9734-57D1-5586FD93A7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A634A65A-7DBA-DDE3-4164-00DBA0C60D9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A9D9F3EF-8A17-1871-F73A-AF961F069A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6877C48F-3C35-6439-84B8-252E90F3D0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F1E47440-FE1B-68F6-9AB2-2175CD0A89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6D90372A-27F6-F4FD-E9F7-54186FB0CB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0BFA5622-41B2-450D-9949-E952D9E1B3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0D4DBB63-7D7D-8661-47DE-F296113C14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A538F492-CCFC-407D-E6C5-335BCB0396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5A0C9F1C-BF1C-8B44-D499-CBF5EADB0A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18CC5842-308F-6E9E-883F-DDFE68ACB5B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C92B30AF-8BA2-CA26-084C-6D7D47983B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1667C29B-F140-20ED-137F-C822A389D4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61CFD2C1-FCCE-44DE-34EC-B970ECB431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580E616-97D6-7069-576A-744190D69A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760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36672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34496041-38EC-57F6-2FA1-EE6980B590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6875" y="207963"/>
            <a:ext cx="6248400" cy="935037"/>
          </a:xfrm>
        </p:spPr>
        <p:txBody>
          <a:bodyPr/>
          <a:lstStyle/>
          <a:p>
            <a:r>
              <a:rPr lang="en-US" altLang="en-US" sz="2800" dirty="0"/>
              <a:t>Real Engineering Thermodynamic Systems</a:t>
            </a:r>
          </a:p>
        </p:txBody>
      </p:sp>
      <p:pic>
        <p:nvPicPr>
          <p:cNvPr id="61443" name="Picture 3" descr="http://www.tpub.com/content/doe/h1012v1/img/h1012v1_82_2.jpg">
            <a:extLst>
              <a:ext uri="{FF2B5EF4-FFF2-40B4-BE49-F238E27FC236}">
                <a16:creationId xmlns:a16="http://schemas.microsoft.com/office/drawing/2014/main" id="{AE68A743-D790-8562-7D82-9D88B0DAB6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35088"/>
            <a:ext cx="7620000" cy="519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Rectangle 4">
            <a:extLst>
              <a:ext uri="{FF2B5EF4-FFF2-40B4-BE49-F238E27FC236}">
                <a16:creationId xmlns:a16="http://schemas.microsoft.com/office/drawing/2014/main" id="{CB3EED69-1191-6EA9-1B67-F33E1565C6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2588" y="13033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i="1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EFE31E-FC03-CDC4-8526-FB3FADFB91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1143000"/>
            <a:ext cx="4038600" cy="2971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i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04CE87-C8B0-0706-4DB3-B953F0AB46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5100" y="4095373"/>
            <a:ext cx="4343400" cy="2590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i="1" dirty="0"/>
          </a:p>
        </p:txBody>
      </p:sp>
      <p:grpSp>
        <p:nvGrpSpPr>
          <p:cNvPr id="18439" name="Group 38">
            <a:extLst>
              <a:ext uri="{FF2B5EF4-FFF2-40B4-BE49-F238E27FC236}">
                <a16:creationId xmlns:a16="http://schemas.microsoft.com/office/drawing/2014/main" id="{DF803499-50F9-C227-4262-8F48B5778105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8440" name="Group 19">
              <a:extLst>
                <a:ext uri="{FF2B5EF4-FFF2-40B4-BE49-F238E27FC236}">
                  <a16:creationId xmlns:a16="http://schemas.microsoft.com/office/drawing/2014/main" id="{C81DA404-938F-9301-D9BD-AB91F25887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8442" name="Group 8">
                <a:extLst>
                  <a:ext uri="{FF2B5EF4-FFF2-40B4-BE49-F238E27FC236}">
                    <a16:creationId xmlns:a16="http://schemas.microsoft.com/office/drawing/2014/main" id="{07F3A7B9-EFBB-9CE9-75E0-4952C6F436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8444" name="Group 9">
                  <a:extLst>
                    <a:ext uri="{FF2B5EF4-FFF2-40B4-BE49-F238E27FC236}">
                      <a16:creationId xmlns:a16="http://schemas.microsoft.com/office/drawing/2014/main" id="{FDC4DA09-9B7B-9A3F-5454-CEE3AF8560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454" name="Rectangle 10">
                    <a:extLst>
                      <a:ext uri="{FF2B5EF4-FFF2-40B4-BE49-F238E27FC236}">
                        <a16:creationId xmlns:a16="http://schemas.microsoft.com/office/drawing/2014/main" id="{AAFC9BDA-78E2-91FA-6B8D-EB6F14E6DC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55" name="Rectangle 11">
                    <a:extLst>
                      <a:ext uri="{FF2B5EF4-FFF2-40B4-BE49-F238E27FC236}">
                        <a16:creationId xmlns:a16="http://schemas.microsoft.com/office/drawing/2014/main" id="{979FB81E-1213-A229-F852-A5453ED861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445" name="Group 12">
                  <a:extLst>
                    <a:ext uri="{FF2B5EF4-FFF2-40B4-BE49-F238E27FC236}">
                      <a16:creationId xmlns:a16="http://schemas.microsoft.com/office/drawing/2014/main" id="{13EC84DD-773F-8EC0-8AB7-B5D0CA43E7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452" name="Rectangle 13">
                    <a:extLst>
                      <a:ext uri="{FF2B5EF4-FFF2-40B4-BE49-F238E27FC236}">
                        <a16:creationId xmlns:a16="http://schemas.microsoft.com/office/drawing/2014/main" id="{C4F2BD33-D048-F4F3-35CA-ABD5B7B2B1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53" name="Rectangle 14">
                    <a:extLst>
                      <a:ext uri="{FF2B5EF4-FFF2-40B4-BE49-F238E27FC236}">
                        <a16:creationId xmlns:a16="http://schemas.microsoft.com/office/drawing/2014/main" id="{BF192020-39C3-0645-B9E1-CCB3E7FF6E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446" name="Group 15">
                  <a:extLst>
                    <a:ext uri="{FF2B5EF4-FFF2-40B4-BE49-F238E27FC236}">
                      <a16:creationId xmlns:a16="http://schemas.microsoft.com/office/drawing/2014/main" id="{6830A568-51B4-E114-3094-8FEDE4E6CC7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450" name="Rectangle 16">
                    <a:extLst>
                      <a:ext uri="{FF2B5EF4-FFF2-40B4-BE49-F238E27FC236}">
                        <a16:creationId xmlns:a16="http://schemas.microsoft.com/office/drawing/2014/main" id="{B9D6D3E2-A50A-337B-4FEE-85822EBEB6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51" name="Rectangle 17">
                    <a:extLst>
                      <a:ext uri="{FF2B5EF4-FFF2-40B4-BE49-F238E27FC236}">
                        <a16:creationId xmlns:a16="http://schemas.microsoft.com/office/drawing/2014/main" id="{CADC0281-50CD-9874-193D-E0EBEAFD4B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447" name="Group 18">
                  <a:extLst>
                    <a:ext uri="{FF2B5EF4-FFF2-40B4-BE49-F238E27FC236}">
                      <a16:creationId xmlns:a16="http://schemas.microsoft.com/office/drawing/2014/main" id="{8BC635EB-B5F6-3AB8-B002-86CB8BEBB2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448" name="Rectangle 19">
                    <a:extLst>
                      <a:ext uri="{FF2B5EF4-FFF2-40B4-BE49-F238E27FC236}">
                        <a16:creationId xmlns:a16="http://schemas.microsoft.com/office/drawing/2014/main" id="{F0A56304-7616-84C5-6B76-99F5F9C3B7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49" name="Rectangle 20">
                    <a:extLst>
                      <a:ext uri="{FF2B5EF4-FFF2-40B4-BE49-F238E27FC236}">
                        <a16:creationId xmlns:a16="http://schemas.microsoft.com/office/drawing/2014/main" id="{D0B40B2C-0651-889A-D7B9-FB52EE92FD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844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D33FCAF-7E97-077E-7D71-FE78E56E3E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9325B0E-212B-A74F-3D63-4E48DC2BE809}"/>
              </a:ext>
            </a:extLst>
          </p:cNvPr>
          <p:cNvSpPr txBox="1"/>
          <p:nvPr/>
        </p:nvSpPr>
        <p:spPr>
          <a:xfrm>
            <a:off x="685800" y="5849757"/>
            <a:ext cx="21463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Control Volume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71C11AEE-7C73-BD8C-DA4E-1C70C1F3D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0"/>
            <a:ext cx="7772400" cy="1143000"/>
          </a:xfrm>
        </p:spPr>
        <p:txBody>
          <a:bodyPr/>
          <a:lstStyle/>
          <a:p>
            <a:r>
              <a:rPr lang="en-IN" altLang="en-US" sz="2800" dirty="0"/>
              <a:t>Tools for Comprehensive Description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1DBCE3-4636-B757-BCAE-5921F9423F3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33400" y="1524000"/>
                <a:ext cx="8090694" cy="4114800"/>
              </a:xfrm>
            </p:spPr>
            <p:txBody>
              <a:bodyPr/>
              <a:lstStyle/>
              <a:p>
                <a:r>
                  <a:rPr lang="en-IN" altLang="en-US" sz="2400" dirty="0"/>
                  <a:t>The conservation laws are (</a:t>
                </a:r>
                <a:r>
                  <a:rPr lang="en-IN" altLang="en-US" sz="2400" b="1" i="1" dirty="0">
                    <a:solidFill>
                      <a:srgbClr val="FF0000"/>
                    </a:solidFill>
                  </a:rPr>
                  <a:t>strictly speaking</a:t>
                </a:r>
                <a:r>
                  <a:rPr lang="en-IN" altLang="en-US" sz="2400" dirty="0"/>
                  <a:t>), valid only for </a:t>
                </a:r>
                <a:r>
                  <a:rPr lang="en-IN" altLang="en-US" sz="2400" i="1" dirty="0"/>
                  <a:t>closed systems (</a:t>
                </a:r>
                <a:r>
                  <a:rPr lang="en-IN" altLang="en-US" sz="2400" dirty="0"/>
                  <a:t>Control Mass</a:t>
                </a:r>
                <a:r>
                  <a:rPr lang="en-IN" altLang="en-US" sz="2400" i="1" dirty="0"/>
                  <a:t>).</a:t>
                </a:r>
              </a:p>
              <a:p>
                <a:r>
                  <a:rPr lang="en-IN" altLang="en-US" sz="2400" dirty="0"/>
                  <a:t>Convection Systems are </a:t>
                </a:r>
                <a:r>
                  <a:rPr lang="en-IN" altLang="en-US" sz="2400" i="1" dirty="0"/>
                  <a:t>open systems (</a:t>
                </a:r>
                <a:r>
                  <a:rPr lang="en-IN" altLang="en-US" sz="2400" dirty="0"/>
                  <a:t>Control Volumes</a:t>
                </a:r>
                <a:r>
                  <a:rPr lang="en-IN" altLang="en-US" sz="2400" i="1" dirty="0"/>
                  <a:t>), </a:t>
                </a:r>
                <a:r>
                  <a:rPr lang="en-IN" altLang="en-US" sz="2400" dirty="0"/>
                  <a:t>where the mass flow continuously crosses the system boundary. </a:t>
                </a:r>
              </a:p>
              <a:p>
                <a:r>
                  <a:rPr lang="en-IN" altLang="en-US" sz="2400" dirty="0"/>
                  <a:t>Application of  the conservation laws to CVs demand a special mathematical tool. </a:t>
                </a:r>
              </a:p>
              <a:p>
                <a:r>
                  <a:rPr lang="en-IN" altLang="en-US" sz="2400" dirty="0"/>
                  <a:t>These tools help in estimation of resultant force  generated by an arbitrary field quantity </a:t>
                </a:r>
                <a:r>
                  <a:rPr lang="en-IN" altLang="en-US" sz="2400" i="1" dirty="0"/>
                  <a:t>B(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en-US" sz="2400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sz="24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acc>
                  </m:oMath>
                </a14:m>
                <a:r>
                  <a:rPr lang="en-IN" altLang="en-US" sz="2400" b="1" i="1" dirty="0"/>
                  <a:t>, t).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1DBCE3-4636-B757-BCAE-5921F9423F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524000"/>
                <a:ext cx="8090694" cy="4114800"/>
              </a:xfrm>
              <a:blipFill>
                <a:blip r:embed="rId2"/>
                <a:stretch>
                  <a:fillRect l="-1055" t="-1185" r="-15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2454B9D4-D4B3-305C-9442-63F1D3E1A93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1F2F5209-05BF-6E96-B827-B09051ED18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8733ED6F-E349-178B-8018-34D6E4FC0B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9B0F3544-EB60-11ED-8EC7-F8B381411F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76515FFE-6202-B083-5CC9-E0FE090B40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8B0FDC2C-C333-22A7-9DBF-FCC8BA9363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BF481817-9A88-BB83-A030-07F7CCEB57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C91CC0C0-7C85-09E1-E14F-D7073AE5EA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A13D9B5E-F0DC-E4F2-E13A-D02AC94FC6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F052B7A5-405B-C513-CF6C-CDE07B916A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3F581748-1B82-0778-1E08-B07034B664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7AE50F46-C467-7B11-D03B-AC47B975D8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C8269911-5AA3-8C78-0CA8-1B6BB895F8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FD5C5254-851F-FAE2-84D9-AE1230B11C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0872934B-5350-4B28-F2AC-980AA9EBDD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30E0B3AD-6D86-96A5-4E60-BEFA5D39EF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23E374F-6950-B882-AF01-91CBB5E58E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3890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FFD81791-02D8-6242-7E8E-257E1C794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J. L. M. Poiseuille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03235-5F2B-7754-3ED4-74DCFD78CC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329562"/>
            <a:ext cx="8726865" cy="5147437"/>
          </a:xfrm>
        </p:spPr>
        <p:txBody>
          <a:bodyPr/>
          <a:lstStyle/>
          <a:p>
            <a:r>
              <a:rPr lang="en-US" sz="2400" b="1" dirty="0"/>
              <a:t>Jean Léonard Marie Poiseuille.</a:t>
            </a:r>
          </a:p>
          <a:p>
            <a:r>
              <a:rPr lang="en-US" altLang="en-US" sz="2400" i="1" dirty="0"/>
              <a:t>A French Physicist &amp; Physiologist</a:t>
            </a:r>
          </a:p>
          <a:p>
            <a:r>
              <a:rPr lang="en-US" altLang="en-US" sz="2400" dirty="0"/>
              <a:t>Poiseuille possess extraordinary sense of experimental precision.</a:t>
            </a:r>
          </a:p>
          <a:p>
            <a:r>
              <a:rPr lang="en-US" altLang="en-US" sz="2400" dirty="0"/>
              <a:t>He carried out his doctoral research on, ”</a:t>
            </a:r>
            <a:r>
              <a:rPr lang="en-US" altLang="en-US" sz="2400" i="1" dirty="0"/>
              <a:t>The  force of the aortic heart</a:t>
            </a:r>
            <a:r>
              <a:rPr lang="en-US" altLang="en-US" sz="2400" dirty="0"/>
              <a:t>” in 1828.</a:t>
            </a:r>
          </a:p>
          <a:p>
            <a:r>
              <a:rPr lang="en-US" altLang="en-US" sz="2400" dirty="0"/>
              <a:t>Poiseuille invented the U-tube mercury manometer (called the </a:t>
            </a:r>
            <a:r>
              <a:rPr lang="en-US" altLang="en-US" sz="2400" dirty="0" err="1"/>
              <a:t>hemodynamometer</a:t>
            </a:r>
            <a:r>
              <a:rPr lang="en-US" altLang="en-US" sz="2400" dirty="0"/>
              <a:t>) and used it to measure pressures in the arteries of horses and dogs.</a:t>
            </a:r>
          </a:p>
          <a:p>
            <a:r>
              <a:rPr lang="en-US" altLang="en-US" sz="2400" dirty="0"/>
              <a:t>To this day blood pressures are reported in </a:t>
            </a:r>
            <a:r>
              <a:rPr lang="en-US" altLang="en-US" sz="2400" i="1" dirty="0"/>
              <a:t>mm Hg </a:t>
            </a:r>
            <a:r>
              <a:rPr lang="en-US" altLang="en-US" sz="2400" dirty="0"/>
              <a:t>due to Poiseuille's invention.</a:t>
            </a:r>
          </a:p>
          <a:p>
            <a:r>
              <a:rPr lang="en-US" sz="2400" dirty="0"/>
              <a:t>n 1838, he experimentally derived, and in 1840 and 1846 formulated and published, Poiseuille's law.</a:t>
            </a:r>
            <a:endParaRPr lang="en-US" altLang="en-US" sz="2400" dirty="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DD8B6645-A3DD-A87A-2C56-ED5B75B60D5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F5EA649D-7F71-93DC-B2F4-4FA314A40F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EA04E38E-20F7-D023-94EE-3C90773143D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AFBC411D-BFFF-442A-F194-86A86013F3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CE3E619E-3D96-2547-EF7C-2849FD36A6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FF1DA8C2-0592-35B6-1C3F-E6228F573C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4D78CB07-FC8F-5670-D914-A59A0E755F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1C95E04B-29D0-7F2D-7B41-5AABB6BA4E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8A73D3FA-50C8-FE3B-A0E5-EDDC013074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FCD95861-0187-8AB2-3431-2BA82D89E6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CF3EF35B-8A29-3D9A-59EF-187C30856E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15C6EFB1-AF88-3A7F-A815-598161DFE1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E219E868-7EB4-A4AD-0B67-DAE727BC79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9C931F7D-591A-D7A8-1455-7B0F46857F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DFE86BCD-5859-658B-AA51-E7B7C3FD13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1FD7A5CF-1191-75DB-4B90-6F340CBF34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A951B6D-8912-6C78-8581-C78EAA2866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520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92637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8437" name="Ink 9">
                <a:extLst>
                  <a:ext uri="{FF2B5EF4-FFF2-40B4-BE49-F238E27FC236}">
                    <a16:creationId xmlns:a16="http://schemas.microsoft.com/office/drawing/2014/main" id="{E3692FC7-18E8-19A2-95E1-2457CBF5D70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986463" y="4353885"/>
              <a:ext cx="3078162" cy="638175"/>
            </p14:xfrm>
          </p:contentPart>
        </mc:Choice>
        <mc:Fallback xmlns="">
          <p:pic>
            <p:nvPicPr>
              <p:cNvPr id="18437" name="Ink 9">
                <a:extLst>
                  <a:ext uri="{FF2B5EF4-FFF2-40B4-BE49-F238E27FC236}">
                    <a16:creationId xmlns:a16="http://schemas.microsoft.com/office/drawing/2014/main" id="{E3692FC7-18E8-19A2-95E1-2457CBF5D70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977106" y="4344521"/>
                <a:ext cx="3096876" cy="656902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591E56A8-DCD0-A784-C0CA-A96FDC6AA9B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5489B9A-1DC7-3BF5-228D-CC3881F2A8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055847D6-2DF3-156D-5CEA-4EDD060E59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C7C7221-A48D-2C0A-A28A-1B9C027FD5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A29FFD6-C250-EF11-3CE6-45E254B1C9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CB566D9-3C6D-7440-6588-BD6DF155F8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1CE8323-72A6-CA48-37EE-BFD02491AA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08CC6D9-C4DF-05B2-5E46-3291C69B01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DE0461B-C49A-D999-65C6-343EBE6A54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DE3ABCF8-3B4E-117F-8027-76C5B0CC7C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7C89334A-0665-DC50-8614-6C130AB16B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B6E26221-AD06-5035-BBED-C2E27CB891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9789382-4359-0A4A-1774-54ECB09647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1EE23E0-E1FF-645C-FC09-A8B13466E6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5220016-FCF2-5B65-EFA1-40A2632FA8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A0C7335-FBDB-2A62-489A-39043AAD37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5159879-ADF4-A001-CBEE-89215D06EB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520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Title 1">
            <a:extLst>
              <a:ext uri="{FF2B5EF4-FFF2-40B4-BE49-F238E27FC236}">
                <a16:creationId xmlns:a16="http://schemas.microsoft.com/office/drawing/2014/main" id="{EE8FFC87-8547-059C-2E78-B94F7D356465}"/>
              </a:ext>
            </a:extLst>
          </p:cNvPr>
          <p:cNvSpPr txBox="1">
            <a:spLocks/>
          </p:cNvSpPr>
          <p:nvPr/>
        </p:nvSpPr>
        <p:spPr>
          <a:xfrm>
            <a:off x="266473" y="202580"/>
            <a:ext cx="7030660" cy="96890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en-US" sz="2800" kern="0" dirty="0"/>
              <a:t>Biologically Inspired Reynolds Control Volume</a:t>
            </a:r>
          </a:p>
          <a:p>
            <a:r>
              <a:rPr lang="en-US" altLang="en-US" sz="2800" kern="0" dirty="0"/>
              <a:t>~1903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319F9ED-3AAC-8C79-729C-8EAAC4AAD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066800"/>
            <a:ext cx="381000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4137BFB-563C-897B-A0CA-682475A68B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2528260"/>
            <a:ext cx="2073280" cy="3372478"/>
          </a:xfrm>
          <a:prstGeom prst="rect">
            <a:avLst/>
          </a:prstGeom>
        </p:spPr>
      </p:pic>
      <p:pic>
        <p:nvPicPr>
          <p:cNvPr id="2049" name="Picture 2048">
            <a:extLst>
              <a:ext uri="{FF2B5EF4-FFF2-40B4-BE49-F238E27FC236}">
                <a16:creationId xmlns:a16="http://schemas.microsoft.com/office/drawing/2014/main" id="{5F3D33D2-1395-5A00-9C4B-67082C0F26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09634" y="2604460"/>
            <a:ext cx="2205766" cy="3352800"/>
          </a:xfrm>
          <a:prstGeom prst="rect">
            <a:avLst/>
          </a:prstGeom>
        </p:spPr>
      </p:pic>
      <p:sp>
        <p:nvSpPr>
          <p:cNvPr id="2" name="Arrow: Bent 1">
            <a:extLst>
              <a:ext uri="{FF2B5EF4-FFF2-40B4-BE49-F238E27FC236}">
                <a16:creationId xmlns:a16="http://schemas.microsoft.com/office/drawing/2014/main" id="{E6F08F74-71DD-E140-207E-8EDB00E0BEFD}"/>
              </a:ext>
            </a:extLst>
          </p:cNvPr>
          <p:cNvSpPr/>
          <p:nvPr/>
        </p:nvSpPr>
        <p:spPr bwMode="auto">
          <a:xfrm rot="5400000">
            <a:off x="6858000" y="1526572"/>
            <a:ext cx="914400" cy="859220"/>
          </a:xfrm>
          <a:prstGeom prst="ben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" name="Arrow: Bent-Up 2">
            <a:extLst>
              <a:ext uri="{FF2B5EF4-FFF2-40B4-BE49-F238E27FC236}">
                <a16:creationId xmlns:a16="http://schemas.microsoft.com/office/drawing/2014/main" id="{165CBFB9-A5C2-E9E2-DD6B-C4C4AF75CFD6}"/>
              </a:ext>
            </a:extLst>
          </p:cNvPr>
          <p:cNvSpPr/>
          <p:nvPr/>
        </p:nvSpPr>
        <p:spPr bwMode="auto">
          <a:xfrm rot="10800000">
            <a:off x="1027971" y="1613860"/>
            <a:ext cx="1029429" cy="723322"/>
          </a:xfrm>
          <a:prstGeom prst="bent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EBA1ED8-3E13-DB1E-4190-C24F074AB0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7635" y="1391702"/>
            <a:ext cx="7518507" cy="510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407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>
            <a:extLst>
              <a:ext uri="{FF2B5EF4-FFF2-40B4-BE49-F238E27FC236}">
                <a16:creationId xmlns:a16="http://schemas.microsoft.com/office/drawing/2014/main" id="{E7E97F6F-0412-65C0-A3A7-CFBAC02650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6875" y="207963"/>
            <a:ext cx="6248400" cy="757237"/>
          </a:xfrm>
        </p:spPr>
        <p:txBody>
          <a:bodyPr/>
          <a:lstStyle/>
          <a:p>
            <a:r>
              <a:rPr lang="en-US" altLang="en-US" sz="2800" dirty="0"/>
              <a:t>Reynolds Description of A Control Volume</a:t>
            </a:r>
          </a:p>
        </p:txBody>
      </p:sp>
      <p:sp>
        <p:nvSpPr>
          <p:cNvPr id="5125" name="Rectangle 4">
            <a:extLst>
              <a:ext uri="{FF2B5EF4-FFF2-40B4-BE49-F238E27FC236}">
                <a16:creationId xmlns:a16="http://schemas.microsoft.com/office/drawing/2014/main" id="{CEDE75ED-CCE7-183A-E053-0BBB3BDAAD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2588" y="13033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i="1"/>
          </a:p>
        </p:txBody>
      </p:sp>
      <p:grpSp>
        <p:nvGrpSpPr>
          <p:cNvPr id="5127" name="Group 38">
            <a:extLst>
              <a:ext uri="{FF2B5EF4-FFF2-40B4-BE49-F238E27FC236}">
                <a16:creationId xmlns:a16="http://schemas.microsoft.com/office/drawing/2014/main" id="{F7C86DB0-92E1-E5A9-AE26-5D57832853C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130" name="Group 19">
              <a:extLst>
                <a:ext uri="{FF2B5EF4-FFF2-40B4-BE49-F238E27FC236}">
                  <a16:creationId xmlns:a16="http://schemas.microsoft.com/office/drawing/2014/main" id="{D93D1BFE-13AD-536E-D364-AB4E134D20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132" name="Group 8">
                <a:extLst>
                  <a:ext uri="{FF2B5EF4-FFF2-40B4-BE49-F238E27FC236}">
                    <a16:creationId xmlns:a16="http://schemas.microsoft.com/office/drawing/2014/main" id="{A53F8156-7C74-1ED8-3B45-7D5DC8CC101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134" name="Group 9">
                  <a:extLst>
                    <a:ext uri="{FF2B5EF4-FFF2-40B4-BE49-F238E27FC236}">
                      <a16:creationId xmlns:a16="http://schemas.microsoft.com/office/drawing/2014/main" id="{7A03DFFA-7520-7F29-1C00-D90202E55F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44" name="Rectangle 10">
                    <a:extLst>
                      <a:ext uri="{FF2B5EF4-FFF2-40B4-BE49-F238E27FC236}">
                        <a16:creationId xmlns:a16="http://schemas.microsoft.com/office/drawing/2014/main" id="{61EB4C5A-DE84-76EA-4026-B1416F9694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5" name="Rectangle 11">
                    <a:extLst>
                      <a:ext uri="{FF2B5EF4-FFF2-40B4-BE49-F238E27FC236}">
                        <a16:creationId xmlns:a16="http://schemas.microsoft.com/office/drawing/2014/main" id="{A578ECC2-A724-C6AF-C36C-F63D136580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5" name="Group 12">
                  <a:extLst>
                    <a:ext uri="{FF2B5EF4-FFF2-40B4-BE49-F238E27FC236}">
                      <a16:creationId xmlns:a16="http://schemas.microsoft.com/office/drawing/2014/main" id="{CBBAA6AF-B770-3C98-36D2-6931F422AC9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142" name="Rectangle 13">
                    <a:extLst>
                      <a:ext uri="{FF2B5EF4-FFF2-40B4-BE49-F238E27FC236}">
                        <a16:creationId xmlns:a16="http://schemas.microsoft.com/office/drawing/2014/main" id="{CF832624-3665-84A4-3CB6-86547AB7B3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3" name="Rectangle 14">
                    <a:extLst>
                      <a:ext uri="{FF2B5EF4-FFF2-40B4-BE49-F238E27FC236}">
                        <a16:creationId xmlns:a16="http://schemas.microsoft.com/office/drawing/2014/main" id="{4943B6DE-197D-2186-F733-8E134E930C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6" name="Group 15">
                  <a:extLst>
                    <a:ext uri="{FF2B5EF4-FFF2-40B4-BE49-F238E27FC236}">
                      <a16:creationId xmlns:a16="http://schemas.microsoft.com/office/drawing/2014/main" id="{9C1013BD-D5AF-9048-CC91-79F0925A4B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140" name="Rectangle 16">
                    <a:extLst>
                      <a:ext uri="{FF2B5EF4-FFF2-40B4-BE49-F238E27FC236}">
                        <a16:creationId xmlns:a16="http://schemas.microsoft.com/office/drawing/2014/main" id="{1CA9C837-7BEB-658D-04A4-1AD972834D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1" name="Rectangle 17">
                    <a:extLst>
                      <a:ext uri="{FF2B5EF4-FFF2-40B4-BE49-F238E27FC236}">
                        <a16:creationId xmlns:a16="http://schemas.microsoft.com/office/drawing/2014/main" id="{E98D20DF-FA80-0480-6577-FBB0965630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7" name="Group 18">
                  <a:extLst>
                    <a:ext uri="{FF2B5EF4-FFF2-40B4-BE49-F238E27FC236}">
                      <a16:creationId xmlns:a16="http://schemas.microsoft.com/office/drawing/2014/main" id="{3302554B-F761-BB3E-16D9-22AE6F940D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138" name="Rectangle 19">
                    <a:extLst>
                      <a:ext uri="{FF2B5EF4-FFF2-40B4-BE49-F238E27FC236}">
                        <a16:creationId xmlns:a16="http://schemas.microsoft.com/office/drawing/2014/main" id="{72B4786A-C74F-5DE7-92CD-78A559AB6B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39" name="Rectangle 20">
                    <a:extLst>
                      <a:ext uri="{FF2B5EF4-FFF2-40B4-BE49-F238E27FC236}">
                        <a16:creationId xmlns:a16="http://schemas.microsoft.com/office/drawing/2014/main" id="{0C9AED50-4B0F-49CD-E0EF-0E34ECF58F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176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13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522F6E1-AEBD-B121-77D7-724E7808D9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452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05B2AE94-54B2-B78D-6988-5CBD41CFEC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3063" y="1325418"/>
            <a:ext cx="6677937" cy="5368148"/>
          </a:xfrm>
          <a:prstGeom prst="rect">
            <a:avLst/>
          </a:prstGeom>
          <a:effectLst>
            <a:softEdge rad="152400"/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0943AB4A-87F5-2BE6-5A1F-17374A9D53D7}"/>
              </a:ext>
            </a:extLst>
          </p:cNvPr>
          <p:cNvGrpSpPr/>
          <p:nvPr/>
        </p:nvGrpSpPr>
        <p:grpSpPr>
          <a:xfrm>
            <a:off x="5762874" y="2971800"/>
            <a:ext cx="894852" cy="609600"/>
            <a:chOff x="5762874" y="2971800"/>
            <a:chExt cx="894852" cy="609600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8ACA60C2-4E50-015D-8D30-19240F4992C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762874" y="2971800"/>
              <a:ext cx="790326" cy="304800"/>
            </a:xfrm>
            <a:prstGeom prst="straightConnector1">
              <a:avLst/>
            </a:prstGeom>
            <a:solidFill>
              <a:schemeClr val="accent1"/>
            </a:solidFill>
            <a:ln w="4127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8F3714DC-9EB5-69A8-E62C-158587C8930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839074" y="3124200"/>
              <a:ext cx="790326" cy="304800"/>
            </a:xfrm>
            <a:prstGeom prst="straightConnector1">
              <a:avLst/>
            </a:prstGeom>
            <a:solidFill>
              <a:schemeClr val="accent1"/>
            </a:solidFill>
            <a:ln w="4127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60833904-63B2-FABA-2076-2D4442F7F64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867400" y="3276600"/>
              <a:ext cx="790326" cy="304800"/>
            </a:xfrm>
            <a:prstGeom prst="straightConnector1">
              <a:avLst/>
            </a:prstGeom>
            <a:solidFill>
              <a:schemeClr val="accent1"/>
            </a:solidFill>
            <a:ln w="4127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14" name="Text Box 11">
            <a:extLst>
              <a:ext uri="{FF2B5EF4-FFF2-40B4-BE49-F238E27FC236}">
                <a16:creationId xmlns:a16="http://schemas.microsoft.com/office/drawing/2014/main" id="{96BB3852-3D5C-8CFE-98C4-AC9CB2E94222}"/>
              </a:ext>
            </a:extLst>
          </p:cNvPr>
          <p:cNvSpPr txBox="1">
            <a:spLocks noChangeArrowheads="1"/>
          </p:cNvSpPr>
          <p:nvPr/>
        </p:nvSpPr>
        <p:spPr bwMode="auto">
          <a:xfrm rot="20407198">
            <a:off x="6673353" y="2580975"/>
            <a:ext cx="1366838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>
                <a:solidFill>
                  <a:srgbClr val="0070C0"/>
                </a:solidFill>
              </a:rPr>
              <a:t>At time t</a:t>
            </a:r>
            <a:r>
              <a:rPr lang="en-US" altLang="en-US" baseline="-25000" dirty="0">
                <a:solidFill>
                  <a:srgbClr val="0070C0"/>
                </a:solidFill>
              </a:rPr>
              <a:t>0</a:t>
            </a:r>
            <a:endParaRPr lang="en-US" altLang="en-US" dirty="0">
              <a:solidFill>
                <a:srgbClr val="0070C0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9EDCF55-68CD-5B92-348A-D4C135119D93}"/>
              </a:ext>
            </a:extLst>
          </p:cNvPr>
          <p:cNvGrpSpPr/>
          <p:nvPr/>
        </p:nvGrpSpPr>
        <p:grpSpPr>
          <a:xfrm rot="21160068">
            <a:off x="990600" y="4648200"/>
            <a:ext cx="1885452" cy="906462"/>
            <a:chOff x="5762874" y="2971800"/>
            <a:chExt cx="894852" cy="609600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C3664578-7FC6-0867-4707-862F11BF87D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762874" y="2971800"/>
              <a:ext cx="790326" cy="304800"/>
            </a:xfrm>
            <a:prstGeom prst="straightConnector1">
              <a:avLst/>
            </a:prstGeom>
            <a:solidFill>
              <a:schemeClr val="accent1"/>
            </a:solidFill>
            <a:ln w="412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537A4EF7-7A67-FE7D-F255-0AB978123D5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839074" y="3124200"/>
              <a:ext cx="790326" cy="304800"/>
            </a:xfrm>
            <a:prstGeom prst="straightConnector1">
              <a:avLst/>
            </a:prstGeom>
            <a:solidFill>
              <a:schemeClr val="accent1"/>
            </a:solidFill>
            <a:ln w="412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5D9F1026-7769-923F-7B90-FF228A71382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867400" y="3276600"/>
              <a:ext cx="790326" cy="304800"/>
            </a:xfrm>
            <a:prstGeom prst="straightConnector1">
              <a:avLst/>
            </a:prstGeom>
            <a:solidFill>
              <a:schemeClr val="accent1"/>
            </a:solidFill>
            <a:ln w="412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19" name="Text Box 12">
            <a:extLst>
              <a:ext uri="{FF2B5EF4-FFF2-40B4-BE49-F238E27FC236}">
                <a16:creationId xmlns:a16="http://schemas.microsoft.com/office/drawing/2014/main" id="{BD7E71EA-B9CA-3226-0E67-2DF2E6048719}"/>
              </a:ext>
            </a:extLst>
          </p:cNvPr>
          <p:cNvSpPr txBox="1">
            <a:spLocks noChangeArrowheads="1"/>
          </p:cNvSpPr>
          <p:nvPr/>
        </p:nvSpPr>
        <p:spPr bwMode="auto">
          <a:xfrm rot="20320963">
            <a:off x="871319" y="4038600"/>
            <a:ext cx="1773238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>
                <a:solidFill>
                  <a:srgbClr val="FF0000"/>
                </a:solidFill>
              </a:rPr>
              <a:t>At time t</a:t>
            </a:r>
            <a:r>
              <a:rPr lang="en-US" altLang="en-US" baseline="-25000" dirty="0">
                <a:solidFill>
                  <a:srgbClr val="FF0000"/>
                </a:solidFill>
              </a:rPr>
              <a:t>0</a:t>
            </a:r>
            <a:r>
              <a:rPr lang="en-US" altLang="en-US" dirty="0">
                <a:solidFill>
                  <a:srgbClr val="FF0000"/>
                </a:solidFill>
              </a:rPr>
              <a:t>+</a:t>
            </a:r>
            <a:r>
              <a:rPr lang="en-US" altLang="en-US" dirty="0">
                <a:solidFill>
                  <a:srgbClr val="FF0000"/>
                </a:solidFill>
                <a:latin typeface="Symbol" panose="05050102010706020507" pitchFamily="18" charset="2"/>
              </a:rPr>
              <a:t>d</a:t>
            </a:r>
            <a:r>
              <a:rPr lang="en-US" altLang="en-US" dirty="0">
                <a:solidFill>
                  <a:srgbClr val="FF0000"/>
                </a:solidFill>
              </a:rPr>
              <a:t>t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17FCEA6-F2AE-512D-1EA9-7DB367F68C0A}"/>
              </a:ext>
            </a:extLst>
          </p:cNvPr>
          <p:cNvSpPr/>
          <p:nvPr/>
        </p:nvSpPr>
        <p:spPr bwMode="auto">
          <a:xfrm>
            <a:off x="3604055" y="3162160"/>
            <a:ext cx="2332881" cy="1667581"/>
          </a:xfrm>
          <a:custGeom>
            <a:avLst/>
            <a:gdLst>
              <a:gd name="connsiteX0" fmla="*/ 247509 w 2332881"/>
              <a:gd name="connsiteY0" fmla="*/ 1645367 h 1667581"/>
              <a:gd name="connsiteX1" fmla="*/ 53545 w 2332881"/>
              <a:gd name="connsiteY1" fmla="*/ 1368276 h 1667581"/>
              <a:gd name="connsiteX2" fmla="*/ 67400 w 2332881"/>
              <a:gd name="connsiteY2" fmla="*/ 841804 h 1667581"/>
              <a:gd name="connsiteX3" fmla="*/ 801690 w 2332881"/>
              <a:gd name="connsiteY3" fmla="*/ 356895 h 1667581"/>
              <a:gd name="connsiteX4" fmla="*/ 1439000 w 2332881"/>
              <a:gd name="connsiteY4" fmla="*/ 204495 h 1667581"/>
              <a:gd name="connsiteX5" fmla="*/ 1397436 w 2332881"/>
              <a:gd name="connsiteY5" fmla="*/ 52095 h 1667581"/>
              <a:gd name="connsiteX6" fmla="*/ 1397436 w 2332881"/>
              <a:gd name="connsiteY6" fmla="*/ 52095 h 1667581"/>
              <a:gd name="connsiteX7" fmla="*/ 1965472 w 2332881"/>
              <a:gd name="connsiteY7" fmla="*/ 10531 h 1667581"/>
              <a:gd name="connsiteX8" fmla="*/ 2145581 w 2332881"/>
              <a:gd name="connsiteY8" fmla="*/ 273767 h 1667581"/>
              <a:gd name="connsiteX9" fmla="*/ 2325690 w 2332881"/>
              <a:gd name="connsiteY9" fmla="*/ 661695 h 1667581"/>
              <a:gd name="connsiteX10" fmla="*/ 2173290 w 2332881"/>
              <a:gd name="connsiteY10" fmla="*/ 897222 h 1667581"/>
              <a:gd name="connsiteX11" fmla="*/ 1120345 w 2332881"/>
              <a:gd name="connsiteY11" fmla="*/ 1437549 h 1667581"/>
              <a:gd name="connsiteX12" fmla="*/ 178236 w 2332881"/>
              <a:gd name="connsiteY12" fmla="*/ 1631513 h 1667581"/>
              <a:gd name="connsiteX13" fmla="*/ 247509 w 2332881"/>
              <a:gd name="connsiteY13" fmla="*/ 1645367 h 1667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32881" h="1667581">
                <a:moveTo>
                  <a:pt x="247509" y="1645367"/>
                </a:moveTo>
                <a:cubicBezTo>
                  <a:pt x="226727" y="1601494"/>
                  <a:pt x="83563" y="1502203"/>
                  <a:pt x="53545" y="1368276"/>
                </a:cubicBezTo>
                <a:cubicBezTo>
                  <a:pt x="23527" y="1234349"/>
                  <a:pt x="-57291" y="1010367"/>
                  <a:pt x="67400" y="841804"/>
                </a:cubicBezTo>
                <a:cubicBezTo>
                  <a:pt x="192091" y="673241"/>
                  <a:pt x="573090" y="463113"/>
                  <a:pt x="801690" y="356895"/>
                </a:cubicBezTo>
                <a:cubicBezTo>
                  <a:pt x="1030290" y="250677"/>
                  <a:pt x="1339709" y="255295"/>
                  <a:pt x="1439000" y="204495"/>
                </a:cubicBezTo>
                <a:cubicBezTo>
                  <a:pt x="1538291" y="153695"/>
                  <a:pt x="1397436" y="52095"/>
                  <a:pt x="1397436" y="52095"/>
                </a:cubicBezTo>
                <a:lnTo>
                  <a:pt x="1397436" y="52095"/>
                </a:lnTo>
                <a:cubicBezTo>
                  <a:pt x="1492109" y="45168"/>
                  <a:pt x="1840781" y="-26414"/>
                  <a:pt x="1965472" y="10531"/>
                </a:cubicBezTo>
                <a:cubicBezTo>
                  <a:pt x="2090163" y="47476"/>
                  <a:pt x="2085545" y="165240"/>
                  <a:pt x="2145581" y="273767"/>
                </a:cubicBezTo>
                <a:cubicBezTo>
                  <a:pt x="2205617" y="382294"/>
                  <a:pt x="2321072" y="557786"/>
                  <a:pt x="2325690" y="661695"/>
                </a:cubicBezTo>
                <a:cubicBezTo>
                  <a:pt x="2330308" y="765604"/>
                  <a:pt x="2374181" y="767913"/>
                  <a:pt x="2173290" y="897222"/>
                </a:cubicBezTo>
                <a:cubicBezTo>
                  <a:pt x="1972399" y="1026531"/>
                  <a:pt x="1452854" y="1315167"/>
                  <a:pt x="1120345" y="1437549"/>
                </a:cubicBezTo>
                <a:cubicBezTo>
                  <a:pt x="787836" y="1559931"/>
                  <a:pt x="328327" y="1603804"/>
                  <a:pt x="178236" y="1631513"/>
                </a:cubicBezTo>
                <a:cubicBezTo>
                  <a:pt x="28145" y="1659222"/>
                  <a:pt x="268291" y="1689240"/>
                  <a:pt x="247509" y="1645367"/>
                </a:cubicBezTo>
                <a:close/>
              </a:path>
            </a:pathLst>
          </a:custGeom>
          <a:noFill/>
          <a:ln w="47625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424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9" grpId="0" animBg="1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3">
            <a:extLst>
              <a:ext uri="{FF2B5EF4-FFF2-40B4-BE49-F238E27FC236}">
                <a16:creationId xmlns:a16="http://schemas.microsoft.com/office/drawing/2014/main" id="{7B7D5C51-3FBE-5BE4-416F-1BBB2A136A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0525" y="1327150"/>
            <a:ext cx="7772400" cy="914400"/>
          </a:xfrm>
        </p:spPr>
        <p:txBody>
          <a:bodyPr/>
          <a:lstStyle/>
          <a:p>
            <a:r>
              <a:rPr lang="en-US" altLang="en-US" sz="2400"/>
              <a:t>The rate of change of any property </a:t>
            </a:r>
            <a:r>
              <a:rPr lang="en-US" altLang="en-US" sz="2400" i="1"/>
              <a:t>B</a:t>
            </a:r>
            <a:r>
              <a:rPr lang="en-US" altLang="en-US" sz="2400"/>
              <a:t> (=</a:t>
            </a:r>
            <a:r>
              <a:rPr lang="en-US" altLang="en-US" sz="2400" i="1">
                <a:sym typeface="Symbol" panose="05050102010706020507" pitchFamily="18" charset="2"/>
              </a:rPr>
              <a:t>mb =Vb</a:t>
            </a:r>
            <a:r>
              <a:rPr lang="en-US" altLang="en-US" sz="2400">
                <a:sym typeface="Symbol" panose="05050102010706020507" pitchFamily="18" charset="2"/>
              </a:rPr>
              <a:t>)</a:t>
            </a:r>
            <a:r>
              <a:rPr lang="en-US" altLang="en-US" sz="2400"/>
              <a:t> of a CM and that of CV are related as: the system.</a:t>
            </a:r>
          </a:p>
        </p:txBody>
      </p:sp>
      <p:graphicFrame>
        <p:nvGraphicFramePr>
          <p:cNvPr id="72724" name="Object 3">
            <a:extLst>
              <a:ext uri="{FF2B5EF4-FFF2-40B4-BE49-F238E27FC236}">
                <a16:creationId xmlns:a16="http://schemas.microsoft.com/office/drawing/2014/main" id="{E62506EB-C014-DF10-E1F5-91D5D65D640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90800" y="2241550"/>
          <a:ext cx="3371850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574800" imgH="393700" progId="Equation.3">
                  <p:embed/>
                </p:oleObj>
              </mc:Choice>
              <mc:Fallback>
                <p:oleObj name="Equation" r:id="rId3" imgW="1574800" imgH="393700" progId="Equation.3">
                  <p:embed/>
                  <p:pic>
                    <p:nvPicPr>
                      <p:cNvPr id="72724" name="Object 3">
                        <a:extLst>
                          <a:ext uri="{FF2B5EF4-FFF2-40B4-BE49-F238E27FC236}">
                            <a16:creationId xmlns:a16="http://schemas.microsoft.com/office/drawing/2014/main" id="{E62506EB-C014-DF10-E1F5-91D5D65D64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2241550"/>
                        <a:ext cx="3371850" cy="776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6" name="Title 1">
            <a:extLst>
              <a:ext uri="{FF2B5EF4-FFF2-40B4-BE49-F238E27FC236}">
                <a16:creationId xmlns:a16="http://schemas.microsoft.com/office/drawing/2014/main" id="{AE0A8974-440F-2D0C-FBFD-C4369AAC84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Reynolds Transport Theorem</a:t>
            </a:r>
            <a:endParaRPr lang="en-IN" altLang="en-US" sz="2800" dirty="0"/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96D4B7FE-6A93-5A5D-9A8A-ECB71C9BA0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" y="3181350"/>
            <a:ext cx="7772400" cy="9144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altLang="en-US" sz="2400" kern="0" dirty="0"/>
              <a:t>Conservation of Mass for A CV: Let</a:t>
            </a:r>
            <a:r>
              <a:rPr lang="en-US" altLang="en-US" sz="2400" i="1" kern="0" dirty="0"/>
              <a:t> b</a:t>
            </a:r>
            <a:r>
              <a:rPr lang="en-US" altLang="en-US" sz="2400" kern="0" dirty="0"/>
              <a:t>=1 </a:t>
            </a:r>
          </a:p>
        </p:txBody>
      </p:sp>
      <p:graphicFrame>
        <p:nvGraphicFramePr>
          <p:cNvPr id="23" name="Object 3">
            <a:extLst>
              <a:ext uri="{FF2B5EF4-FFF2-40B4-BE49-F238E27FC236}">
                <a16:creationId xmlns:a16="http://schemas.microsoft.com/office/drawing/2014/main" id="{153DD473-C432-EC5F-3B6F-5106E4BDF57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38388" y="3805238"/>
          <a:ext cx="3616325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688367" imgH="393529" progId="Equation.3">
                  <p:embed/>
                </p:oleObj>
              </mc:Choice>
              <mc:Fallback>
                <p:oleObj name="Equation" r:id="rId5" imgW="1688367" imgH="393529" progId="Equation.3">
                  <p:embed/>
                  <p:pic>
                    <p:nvPicPr>
                      <p:cNvPr id="23" name="Object 3">
                        <a:extLst>
                          <a:ext uri="{FF2B5EF4-FFF2-40B4-BE49-F238E27FC236}">
                            <a16:creationId xmlns:a16="http://schemas.microsoft.com/office/drawing/2014/main" id="{153DD473-C432-EC5F-3B6F-5106E4BDF57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8388" y="3805238"/>
                        <a:ext cx="3616325" cy="776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3">
            <a:extLst>
              <a:ext uri="{FF2B5EF4-FFF2-40B4-BE49-F238E27FC236}">
                <a16:creationId xmlns:a16="http://schemas.microsoft.com/office/drawing/2014/main" id="{4276F544-93A0-A185-C34F-76120B05E5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25" y="4795838"/>
            <a:ext cx="7772400" cy="9144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altLang="en-US" sz="2400" kern="0" dirty="0"/>
              <a:t>Conservation of Momentum for A CV: Let</a:t>
            </a:r>
            <a:r>
              <a:rPr lang="en-US" altLang="en-US" sz="2400" i="1" kern="0" dirty="0"/>
              <a:t> b</a:t>
            </a:r>
            <a:r>
              <a:rPr lang="en-US" altLang="en-US" sz="2400" kern="0" dirty="0"/>
              <a:t>=</a:t>
            </a:r>
            <a:r>
              <a:rPr lang="en-US" altLang="en-US" sz="2400" i="1" kern="0" dirty="0"/>
              <a:t>V</a:t>
            </a:r>
            <a:r>
              <a:rPr lang="en-US" altLang="en-US" sz="2400" kern="0" dirty="0"/>
              <a:t> </a:t>
            </a:r>
          </a:p>
        </p:txBody>
      </p:sp>
      <p:graphicFrame>
        <p:nvGraphicFramePr>
          <p:cNvPr id="25" name="Object 3">
            <a:extLst>
              <a:ext uri="{FF2B5EF4-FFF2-40B4-BE49-F238E27FC236}">
                <a16:creationId xmlns:a16="http://schemas.microsoft.com/office/drawing/2014/main" id="{28A26BBF-D16D-0751-4272-9885E8698EA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35150" y="5508625"/>
          <a:ext cx="5248275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451100" imgH="419100" progId="Equation.3">
                  <p:embed/>
                </p:oleObj>
              </mc:Choice>
              <mc:Fallback>
                <p:oleObj name="Equation" r:id="rId7" imgW="2451100" imgH="419100" progId="Equation.3">
                  <p:embed/>
                  <p:pic>
                    <p:nvPicPr>
                      <p:cNvPr id="25" name="Object 3">
                        <a:extLst>
                          <a:ext uri="{FF2B5EF4-FFF2-40B4-BE49-F238E27FC236}">
                            <a16:creationId xmlns:a16="http://schemas.microsoft.com/office/drawing/2014/main" id="{28A26BBF-D16D-0751-4272-9885E8698EA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5508625"/>
                        <a:ext cx="5248275" cy="82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321" name="Group 38">
            <a:extLst>
              <a:ext uri="{FF2B5EF4-FFF2-40B4-BE49-F238E27FC236}">
                <a16:creationId xmlns:a16="http://schemas.microsoft.com/office/drawing/2014/main" id="{CDF78114-D4FC-C39E-8787-23CD6EEED741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3322" name="Group 19">
              <a:extLst>
                <a:ext uri="{FF2B5EF4-FFF2-40B4-BE49-F238E27FC236}">
                  <a16:creationId xmlns:a16="http://schemas.microsoft.com/office/drawing/2014/main" id="{84825D32-0DFE-843F-E0B9-C8AFC09CBF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324" name="Group 8">
                <a:extLst>
                  <a:ext uri="{FF2B5EF4-FFF2-40B4-BE49-F238E27FC236}">
                    <a16:creationId xmlns:a16="http://schemas.microsoft.com/office/drawing/2014/main" id="{45FFFFD6-B94A-8FC6-790B-5DAE882FB07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3326" name="Group 9">
                  <a:extLst>
                    <a:ext uri="{FF2B5EF4-FFF2-40B4-BE49-F238E27FC236}">
                      <a16:creationId xmlns:a16="http://schemas.microsoft.com/office/drawing/2014/main" id="{30C36E95-91EF-AF59-3D20-0AF89C47F4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3336" name="Rectangle 10">
                    <a:extLst>
                      <a:ext uri="{FF2B5EF4-FFF2-40B4-BE49-F238E27FC236}">
                        <a16:creationId xmlns:a16="http://schemas.microsoft.com/office/drawing/2014/main" id="{BEB4554A-E8D0-0E4D-E06F-CE1E04291E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337" name="Rectangle 11">
                    <a:extLst>
                      <a:ext uri="{FF2B5EF4-FFF2-40B4-BE49-F238E27FC236}">
                        <a16:creationId xmlns:a16="http://schemas.microsoft.com/office/drawing/2014/main" id="{963B5C71-639E-A928-6291-C82CF0E7E0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327" name="Group 12">
                  <a:extLst>
                    <a:ext uri="{FF2B5EF4-FFF2-40B4-BE49-F238E27FC236}">
                      <a16:creationId xmlns:a16="http://schemas.microsoft.com/office/drawing/2014/main" id="{7DF784F3-56C5-44BE-6C1A-5FFA619045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3334" name="Rectangle 13">
                    <a:extLst>
                      <a:ext uri="{FF2B5EF4-FFF2-40B4-BE49-F238E27FC236}">
                        <a16:creationId xmlns:a16="http://schemas.microsoft.com/office/drawing/2014/main" id="{AA846860-F5B2-4A9D-5FF0-BEF582A11F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335" name="Rectangle 14">
                    <a:extLst>
                      <a:ext uri="{FF2B5EF4-FFF2-40B4-BE49-F238E27FC236}">
                        <a16:creationId xmlns:a16="http://schemas.microsoft.com/office/drawing/2014/main" id="{343A99A9-F86F-1166-3213-19F1A15879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328" name="Group 15">
                  <a:extLst>
                    <a:ext uri="{FF2B5EF4-FFF2-40B4-BE49-F238E27FC236}">
                      <a16:creationId xmlns:a16="http://schemas.microsoft.com/office/drawing/2014/main" id="{EC2B5F75-24A3-7D66-4EDA-1D5D2825B3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332" name="Rectangle 16">
                    <a:extLst>
                      <a:ext uri="{FF2B5EF4-FFF2-40B4-BE49-F238E27FC236}">
                        <a16:creationId xmlns:a16="http://schemas.microsoft.com/office/drawing/2014/main" id="{890E07E7-CA99-AC6F-0B6B-18BCF8AC91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333" name="Rectangle 17">
                    <a:extLst>
                      <a:ext uri="{FF2B5EF4-FFF2-40B4-BE49-F238E27FC236}">
                        <a16:creationId xmlns:a16="http://schemas.microsoft.com/office/drawing/2014/main" id="{EA438975-A5A0-8086-8099-2025FFEF84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329" name="Group 18">
                  <a:extLst>
                    <a:ext uri="{FF2B5EF4-FFF2-40B4-BE49-F238E27FC236}">
                      <a16:creationId xmlns:a16="http://schemas.microsoft.com/office/drawing/2014/main" id="{8C3D899E-DF51-B709-DCF4-AA49E50073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330" name="Rectangle 19">
                    <a:extLst>
                      <a:ext uri="{FF2B5EF4-FFF2-40B4-BE49-F238E27FC236}">
                        <a16:creationId xmlns:a16="http://schemas.microsoft.com/office/drawing/2014/main" id="{D4D866C0-59CB-426B-32CB-E33557D94F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331" name="Rectangle 20">
                    <a:extLst>
                      <a:ext uri="{FF2B5EF4-FFF2-40B4-BE49-F238E27FC236}">
                        <a16:creationId xmlns:a16="http://schemas.microsoft.com/office/drawing/2014/main" id="{56FFE067-97A7-476A-4838-1F3B3F3FF9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1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332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2A5A98D-BEAE-CD6D-491A-280F144712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2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7" grpId="0" build="p" autoUpdateAnimBg="0"/>
      <p:bldP spid="22" grpId="0" build="p" autoUpdateAnimBg="0"/>
      <p:bldP spid="24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672D75BF-E188-A485-99F0-3A3FACC607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63525"/>
            <a:ext cx="7391400" cy="666750"/>
          </a:xfrm>
        </p:spPr>
        <p:txBody>
          <a:bodyPr/>
          <a:lstStyle/>
          <a:p>
            <a:r>
              <a:rPr lang="en-US" altLang="en-US" sz="2800"/>
              <a:t>Development of First Law for A CV using RTT</a:t>
            </a:r>
          </a:p>
        </p:txBody>
      </p:sp>
      <p:sp>
        <p:nvSpPr>
          <p:cNvPr id="4104" name="Rectangle 5">
            <a:extLst>
              <a:ext uri="{FF2B5EF4-FFF2-40B4-BE49-F238E27FC236}">
                <a16:creationId xmlns:a16="http://schemas.microsoft.com/office/drawing/2014/main" id="{F63F4B5C-C282-5A78-1F67-A72D888CE6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3" y="2141538"/>
            <a:ext cx="777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i="1"/>
              <a:t>Conservation of energy: b=e</a:t>
            </a:r>
          </a:p>
        </p:txBody>
      </p:sp>
      <p:graphicFrame>
        <p:nvGraphicFramePr>
          <p:cNvPr id="95238" name="Object 3">
            <a:extLst>
              <a:ext uri="{FF2B5EF4-FFF2-40B4-BE49-F238E27FC236}">
                <a16:creationId xmlns:a16="http://schemas.microsoft.com/office/drawing/2014/main" id="{9E403059-F418-6DD6-BEF6-3E45D945E26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39813" y="3094038"/>
          <a:ext cx="3454400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12900" imgH="393700" progId="Equation.3">
                  <p:embed/>
                </p:oleObj>
              </mc:Choice>
              <mc:Fallback>
                <p:oleObj name="Equation" r:id="rId2" imgW="1612900" imgH="393700" progId="Equation.3">
                  <p:embed/>
                  <p:pic>
                    <p:nvPicPr>
                      <p:cNvPr id="95238" name="Object 3">
                        <a:extLst>
                          <a:ext uri="{FF2B5EF4-FFF2-40B4-BE49-F238E27FC236}">
                            <a16:creationId xmlns:a16="http://schemas.microsoft.com/office/drawing/2014/main" id="{9E403059-F418-6DD6-BEF6-3E45D945E26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9813" y="3094038"/>
                        <a:ext cx="3454400" cy="77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239" name="Object 4">
            <a:extLst>
              <a:ext uri="{FF2B5EF4-FFF2-40B4-BE49-F238E27FC236}">
                <a16:creationId xmlns:a16="http://schemas.microsoft.com/office/drawing/2014/main" id="{0CF6C2CD-0D52-7DCE-32CA-39561FFE20C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79650" y="5135563"/>
          <a:ext cx="3533775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51000" imgH="393700" progId="Equation.3">
                  <p:embed/>
                </p:oleObj>
              </mc:Choice>
              <mc:Fallback>
                <p:oleObj name="Equation" r:id="rId4" imgW="1651000" imgH="393700" progId="Equation.3">
                  <p:embed/>
                  <p:pic>
                    <p:nvPicPr>
                      <p:cNvPr id="95239" name="Object 4">
                        <a:extLst>
                          <a:ext uri="{FF2B5EF4-FFF2-40B4-BE49-F238E27FC236}">
                            <a16:creationId xmlns:a16="http://schemas.microsoft.com/office/drawing/2014/main" id="{0CF6C2CD-0D52-7DCE-32CA-39561FFE20C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9650" y="5135563"/>
                        <a:ext cx="3533775" cy="77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2" name="Object 3">
            <a:extLst>
              <a:ext uri="{FF2B5EF4-FFF2-40B4-BE49-F238E27FC236}">
                <a16:creationId xmlns:a16="http://schemas.microsoft.com/office/drawing/2014/main" id="{6241A886-2F1A-66D1-C24B-EC851B51453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41575" y="1246188"/>
          <a:ext cx="3371850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574800" imgH="393700" progId="Equation.3">
                  <p:embed/>
                </p:oleObj>
              </mc:Choice>
              <mc:Fallback>
                <p:oleObj name="Equation" r:id="rId6" imgW="1574800" imgH="393700" progId="Equation.3">
                  <p:embed/>
                  <p:pic>
                    <p:nvPicPr>
                      <p:cNvPr id="14342" name="Object 3">
                        <a:extLst>
                          <a:ext uri="{FF2B5EF4-FFF2-40B4-BE49-F238E27FC236}">
                            <a16:creationId xmlns:a16="http://schemas.microsoft.com/office/drawing/2014/main" id="{6241A886-2F1A-66D1-C24B-EC851B51453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1575" y="1246188"/>
                        <a:ext cx="3371850" cy="776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3" name="Object 2">
            <a:extLst>
              <a:ext uri="{FF2B5EF4-FFF2-40B4-BE49-F238E27FC236}">
                <a16:creationId xmlns:a16="http://schemas.microsoft.com/office/drawing/2014/main" id="{FBC89D6D-7F74-5057-8491-41575D00933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75300" y="3019425"/>
          <a:ext cx="2505075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939392" imgH="393529" progId="Equation.3">
                  <p:embed/>
                </p:oleObj>
              </mc:Choice>
              <mc:Fallback>
                <p:oleObj name="Equation" r:id="rId8" imgW="939392" imgH="393529" progId="Equation.3">
                  <p:embed/>
                  <p:pic>
                    <p:nvPicPr>
                      <p:cNvPr id="14343" name="Object 2">
                        <a:extLst>
                          <a:ext uri="{FF2B5EF4-FFF2-40B4-BE49-F238E27FC236}">
                            <a16:creationId xmlns:a16="http://schemas.microsoft.com/office/drawing/2014/main" id="{FBC89D6D-7F74-5057-8491-41575D00933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5300" y="3019425"/>
                        <a:ext cx="2505075" cy="1050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3">
            <a:extLst>
              <a:ext uri="{FF2B5EF4-FFF2-40B4-BE49-F238E27FC236}">
                <a16:creationId xmlns:a16="http://schemas.microsoft.com/office/drawing/2014/main" id="{3875469F-9E2C-1079-3387-0BD26940829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47888" y="4144963"/>
          <a:ext cx="3508375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637589" imgH="393529" progId="Equation.3">
                  <p:embed/>
                </p:oleObj>
              </mc:Choice>
              <mc:Fallback>
                <p:oleObj name="Equation" r:id="rId10" imgW="1637589" imgH="393529" progId="Equation.3">
                  <p:embed/>
                  <p:pic>
                    <p:nvPicPr>
                      <p:cNvPr id="29" name="Object 3">
                        <a:extLst>
                          <a:ext uri="{FF2B5EF4-FFF2-40B4-BE49-F238E27FC236}">
                            <a16:creationId xmlns:a16="http://schemas.microsoft.com/office/drawing/2014/main" id="{3875469F-9E2C-1079-3387-0BD26940829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7888" y="4144963"/>
                        <a:ext cx="3508375" cy="77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345" name="Group 38">
            <a:extLst>
              <a:ext uri="{FF2B5EF4-FFF2-40B4-BE49-F238E27FC236}">
                <a16:creationId xmlns:a16="http://schemas.microsoft.com/office/drawing/2014/main" id="{82827445-D617-6AD5-3851-176F82C973A9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4346" name="Group 19">
              <a:extLst>
                <a:ext uri="{FF2B5EF4-FFF2-40B4-BE49-F238E27FC236}">
                  <a16:creationId xmlns:a16="http://schemas.microsoft.com/office/drawing/2014/main" id="{11A5C682-D003-7379-DD9F-ED917E25685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348" name="Group 8">
                <a:extLst>
                  <a:ext uri="{FF2B5EF4-FFF2-40B4-BE49-F238E27FC236}">
                    <a16:creationId xmlns:a16="http://schemas.microsoft.com/office/drawing/2014/main" id="{C3528E3B-5CB0-D8F7-BCD0-07F6A445EED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350" name="Group 9">
                  <a:extLst>
                    <a:ext uri="{FF2B5EF4-FFF2-40B4-BE49-F238E27FC236}">
                      <a16:creationId xmlns:a16="http://schemas.microsoft.com/office/drawing/2014/main" id="{2B1F3438-1A7F-5A7F-55A4-34DB029664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60" name="Rectangle 10">
                    <a:extLst>
                      <a:ext uri="{FF2B5EF4-FFF2-40B4-BE49-F238E27FC236}">
                        <a16:creationId xmlns:a16="http://schemas.microsoft.com/office/drawing/2014/main" id="{E1AD47E6-0DBE-52E8-DBC2-5817B8D8CB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61" name="Rectangle 11">
                    <a:extLst>
                      <a:ext uri="{FF2B5EF4-FFF2-40B4-BE49-F238E27FC236}">
                        <a16:creationId xmlns:a16="http://schemas.microsoft.com/office/drawing/2014/main" id="{BE0532DD-4311-B177-9D8F-8FD63DD3AE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51" name="Group 12">
                  <a:extLst>
                    <a:ext uri="{FF2B5EF4-FFF2-40B4-BE49-F238E27FC236}">
                      <a16:creationId xmlns:a16="http://schemas.microsoft.com/office/drawing/2014/main" id="{FFF44CDB-75D6-DFD8-46AF-C1C78B53C8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58" name="Rectangle 13">
                    <a:extLst>
                      <a:ext uri="{FF2B5EF4-FFF2-40B4-BE49-F238E27FC236}">
                        <a16:creationId xmlns:a16="http://schemas.microsoft.com/office/drawing/2014/main" id="{50CFB3C6-0B8F-955F-85A0-B17C585F2F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9" name="Rectangle 14">
                    <a:extLst>
                      <a:ext uri="{FF2B5EF4-FFF2-40B4-BE49-F238E27FC236}">
                        <a16:creationId xmlns:a16="http://schemas.microsoft.com/office/drawing/2014/main" id="{930289CE-F6B0-F287-691F-2791929442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52" name="Group 15">
                  <a:extLst>
                    <a:ext uri="{FF2B5EF4-FFF2-40B4-BE49-F238E27FC236}">
                      <a16:creationId xmlns:a16="http://schemas.microsoft.com/office/drawing/2014/main" id="{2AA27595-A0D2-01E9-0407-50AC409061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56" name="Rectangle 16">
                    <a:extLst>
                      <a:ext uri="{FF2B5EF4-FFF2-40B4-BE49-F238E27FC236}">
                        <a16:creationId xmlns:a16="http://schemas.microsoft.com/office/drawing/2014/main" id="{D10B23F6-A38D-0314-23F4-712E9F71FB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7" name="Rectangle 17">
                    <a:extLst>
                      <a:ext uri="{FF2B5EF4-FFF2-40B4-BE49-F238E27FC236}">
                        <a16:creationId xmlns:a16="http://schemas.microsoft.com/office/drawing/2014/main" id="{9FCD8B21-F962-E063-E238-976D128E9A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53" name="Group 18">
                  <a:extLst>
                    <a:ext uri="{FF2B5EF4-FFF2-40B4-BE49-F238E27FC236}">
                      <a16:creationId xmlns:a16="http://schemas.microsoft.com/office/drawing/2014/main" id="{EAE6B974-198B-3D30-AC9A-7259E6371F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54" name="Rectangle 19">
                    <a:extLst>
                      <a:ext uri="{FF2B5EF4-FFF2-40B4-BE49-F238E27FC236}">
                        <a16:creationId xmlns:a16="http://schemas.microsoft.com/office/drawing/2014/main" id="{D54F925F-2B9B-F944-B184-34F8A9FFE4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5" name="Rectangle 20">
                    <a:extLst>
                      <a:ext uri="{FF2B5EF4-FFF2-40B4-BE49-F238E27FC236}">
                        <a16:creationId xmlns:a16="http://schemas.microsoft.com/office/drawing/2014/main" id="{3F77A16A-B7A6-772D-6AF2-2FA9FEECBF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2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34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26C7225-E63A-793B-A8F0-7CD48B2FAC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5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5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4592BDCE-28CB-F40F-4130-3FA49990D9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6875" y="207963"/>
            <a:ext cx="6248400" cy="757237"/>
          </a:xfrm>
        </p:spPr>
        <p:txBody>
          <a:bodyPr/>
          <a:lstStyle/>
          <a:p>
            <a:r>
              <a:rPr lang="en-US" altLang="en-US" sz="2800"/>
              <a:t>The Family of  Thermodynamic Systems</a:t>
            </a:r>
          </a:p>
        </p:txBody>
      </p:sp>
      <p:sp>
        <p:nvSpPr>
          <p:cNvPr id="18435" name="Rectangle 4">
            <a:extLst>
              <a:ext uri="{FF2B5EF4-FFF2-40B4-BE49-F238E27FC236}">
                <a16:creationId xmlns:a16="http://schemas.microsoft.com/office/drawing/2014/main" id="{C83CA604-0B4B-A880-5C4F-4BECB3FC9C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2588" y="13033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i="1"/>
          </a:p>
        </p:txBody>
      </p:sp>
      <p:pic>
        <p:nvPicPr>
          <p:cNvPr id="5125" name="Picture 2">
            <a:extLst>
              <a:ext uri="{FF2B5EF4-FFF2-40B4-BE49-F238E27FC236}">
                <a16:creationId xmlns:a16="http://schemas.microsoft.com/office/drawing/2014/main" id="{ED530D41-B599-C2BE-20A5-EF7DB5FE39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92250"/>
            <a:ext cx="3867150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3">
            <a:extLst>
              <a:ext uri="{FF2B5EF4-FFF2-40B4-BE49-F238E27FC236}">
                <a16:creationId xmlns:a16="http://schemas.microsoft.com/office/drawing/2014/main" id="{5D1AC4E8-253A-4752-0F3B-CE0CF8B5FA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050" y="1295400"/>
            <a:ext cx="4476750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4">
            <a:extLst>
              <a:ext uri="{FF2B5EF4-FFF2-40B4-BE49-F238E27FC236}">
                <a16:creationId xmlns:a16="http://schemas.microsoft.com/office/drawing/2014/main" id="{729A8813-7056-FAD9-5E44-D5105B406C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302125"/>
            <a:ext cx="30654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Conservation of Mass :</a:t>
            </a:r>
          </a:p>
        </p:txBody>
      </p:sp>
      <p:graphicFrame>
        <p:nvGraphicFramePr>
          <p:cNvPr id="27" name="Object 5">
            <a:extLst>
              <a:ext uri="{FF2B5EF4-FFF2-40B4-BE49-F238E27FC236}">
                <a16:creationId xmlns:a16="http://schemas.microsoft.com/office/drawing/2014/main" id="{A1D0DD70-100E-DCE0-424E-2FDB9506D0F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29000" y="4149725"/>
          <a:ext cx="1447800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47419" imgH="393529" progId="Equation.3">
                  <p:embed/>
                </p:oleObj>
              </mc:Choice>
              <mc:Fallback>
                <p:oleObj name="Equation" r:id="rId4" imgW="647419" imgH="393529" progId="Equation.3">
                  <p:embed/>
                  <p:pic>
                    <p:nvPicPr>
                      <p:cNvPr id="27" name="Object 5">
                        <a:extLst>
                          <a:ext uri="{FF2B5EF4-FFF2-40B4-BE49-F238E27FC236}">
                            <a16:creationId xmlns:a16="http://schemas.microsoft.com/office/drawing/2014/main" id="{A1D0DD70-100E-DCE0-424E-2FDB9506D0F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4149725"/>
                        <a:ext cx="1447800" cy="879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">
            <a:extLst>
              <a:ext uri="{FF2B5EF4-FFF2-40B4-BE49-F238E27FC236}">
                <a16:creationId xmlns:a16="http://schemas.microsoft.com/office/drawing/2014/main" id="{3E2651C8-FD1C-B06F-3678-589952E9717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67350" y="4302125"/>
          <a:ext cx="2855913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33500" imgH="393700" progId="Equation.3">
                  <p:embed/>
                </p:oleObj>
              </mc:Choice>
              <mc:Fallback>
                <p:oleObj name="Equation" r:id="rId6" imgW="1333500" imgH="393700" progId="Equation.3">
                  <p:embed/>
                  <p:pic>
                    <p:nvPicPr>
                      <p:cNvPr id="28" name="Object 2">
                        <a:extLst>
                          <a:ext uri="{FF2B5EF4-FFF2-40B4-BE49-F238E27FC236}">
                            <a16:creationId xmlns:a16="http://schemas.microsoft.com/office/drawing/2014/main" id="{3E2651C8-FD1C-B06F-3678-589952E9717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7350" y="4302125"/>
                        <a:ext cx="2855913" cy="776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Box 8">
            <a:extLst>
              <a:ext uri="{FF2B5EF4-FFF2-40B4-BE49-F238E27FC236}">
                <a16:creationId xmlns:a16="http://schemas.microsoft.com/office/drawing/2014/main" id="{6FEACDDE-A924-8651-662E-DFEBCF05D8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105400"/>
            <a:ext cx="38909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First law of thermodynamics :</a:t>
            </a:r>
          </a:p>
        </p:txBody>
      </p:sp>
      <p:graphicFrame>
        <p:nvGraphicFramePr>
          <p:cNvPr id="30" name="Object 7">
            <a:extLst>
              <a:ext uri="{FF2B5EF4-FFF2-40B4-BE49-F238E27FC236}">
                <a16:creationId xmlns:a16="http://schemas.microsoft.com/office/drawing/2014/main" id="{51A95B83-C6CB-5BFB-DFBC-FD93CFFEFAD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06525" y="5478463"/>
          <a:ext cx="2100263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939392" imgH="393529" progId="Equation.3">
                  <p:embed/>
                </p:oleObj>
              </mc:Choice>
              <mc:Fallback>
                <p:oleObj name="Equation" r:id="rId8" imgW="939392" imgH="393529" progId="Equation.3">
                  <p:embed/>
                  <p:pic>
                    <p:nvPicPr>
                      <p:cNvPr id="30" name="Object 7">
                        <a:extLst>
                          <a:ext uri="{FF2B5EF4-FFF2-40B4-BE49-F238E27FC236}">
                            <a16:creationId xmlns:a16="http://schemas.microsoft.com/office/drawing/2014/main" id="{51A95B83-C6CB-5BFB-DFBC-FD93CFFEFAD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6525" y="5478463"/>
                        <a:ext cx="2100263" cy="879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4">
            <a:extLst>
              <a:ext uri="{FF2B5EF4-FFF2-40B4-BE49-F238E27FC236}">
                <a16:creationId xmlns:a16="http://schemas.microsoft.com/office/drawing/2014/main" id="{6CF2FE58-57BC-EF93-5E52-6CBEC787086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53025" y="5407025"/>
          <a:ext cx="3533775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651000" imgH="393700" progId="Equation.3">
                  <p:embed/>
                </p:oleObj>
              </mc:Choice>
              <mc:Fallback>
                <p:oleObj name="Equation" r:id="rId10" imgW="1651000" imgH="393700" progId="Equation.3">
                  <p:embed/>
                  <p:pic>
                    <p:nvPicPr>
                      <p:cNvPr id="31" name="Object 4">
                        <a:extLst>
                          <a:ext uri="{FF2B5EF4-FFF2-40B4-BE49-F238E27FC236}">
                            <a16:creationId xmlns:a16="http://schemas.microsoft.com/office/drawing/2014/main" id="{6CF2FE58-57BC-EF93-5E52-6CBEC787086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3025" y="5407025"/>
                        <a:ext cx="3533775" cy="77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8444" name="Group 38">
            <a:extLst>
              <a:ext uri="{FF2B5EF4-FFF2-40B4-BE49-F238E27FC236}">
                <a16:creationId xmlns:a16="http://schemas.microsoft.com/office/drawing/2014/main" id="{1B81F5A8-0385-4E36-8AEC-5D9E86DC000B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8445" name="Group 19">
              <a:extLst>
                <a:ext uri="{FF2B5EF4-FFF2-40B4-BE49-F238E27FC236}">
                  <a16:creationId xmlns:a16="http://schemas.microsoft.com/office/drawing/2014/main" id="{17CC1D4E-E977-9260-AB65-C8DB41ACF9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8447" name="Group 8">
                <a:extLst>
                  <a:ext uri="{FF2B5EF4-FFF2-40B4-BE49-F238E27FC236}">
                    <a16:creationId xmlns:a16="http://schemas.microsoft.com/office/drawing/2014/main" id="{9B8AC549-DFA5-B82F-797B-021750A6C63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8449" name="Group 9">
                  <a:extLst>
                    <a:ext uri="{FF2B5EF4-FFF2-40B4-BE49-F238E27FC236}">
                      <a16:creationId xmlns:a16="http://schemas.microsoft.com/office/drawing/2014/main" id="{DDB33171-CAC9-A34B-4951-753B6F8902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459" name="Rectangle 10">
                    <a:extLst>
                      <a:ext uri="{FF2B5EF4-FFF2-40B4-BE49-F238E27FC236}">
                        <a16:creationId xmlns:a16="http://schemas.microsoft.com/office/drawing/2014/main" id="{01D1F04A-7557-065B-6826-53610BB489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60" name="Rectangle 11">
                    <a:extLst>
                      <a:ext uri="{FF2B5EF4-FFF2-40B4-BE49-F238E27FC236}">
                        <a16:creationId xmlns:a16="http://schemas.microsoft.com/office/drawing/2014/main" id="{8F509326-6757-BD33-80EB-9259C0F822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450" name="Group 12">
                  <a:extLst>
                    <a:ext uri="{FF2B5EF4-FFF2-40B4-BE49-F238E27FC236}">
                      <a16:creationId xmlns:a16="http://schemas.microsoft.com/office/drawing/2014/main" id="{6DB70E26-D9E6-CE51-3426-31F3FD1681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457" name="Rectangle 13">
                    <a:extLst>
                      <a:ext uri="{FF2B5EF4-FFF2-40B4-BE49-F238E27FC236}">
                        <a16:creationId xmlns:a16="http://schemas.microsoft.com/office/drawing/2014/main" id="{70D78E92-D180-CE00-38EF-B48D40AD90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58" name="Rectangle 14">
                    <a:extLst>
                      <a:ext uri="{FF2B5EF4-FFF2-40B4-BE49-F238E27FC236}">
                        <a16:creationId xmlns:a16="http://schemas.microsoft.com/office/drawing/2014/main" id="{B1EEC9E9-B5C4-BACD-81BA-9ED9F7D93D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451" name="Group 15">
                  <a:extLst>
                    <a:ext uri="{FF2B5EF4-FFF2-40B4-BE49-F238E27FC236}">
                      <a16:creationId xmlns:a16="http://schemas.microsoft.com/office/drawing/2014/main" id="{92D93077-45C3-12AC-5B5D-25CC2747E0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455" name="Rectangle 16">
                    <a:extLst>
                      <a:ext uri="{FF2B5EF4-FFF2-40B4-BE49-F238E27FC236}">
                        <a16:creationId xmlns:a16="http://schemas.microsoft.com/office/drawing/2014/main" id="{09421F32-2253-E4E5-414B-EC0D253848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56" name="Rectangle 17">
                    <a:extLst>
                      <a:ext uri="{FF2B5EF4-FFF2-40B4-BE49-F238E27FC236}">
                        <a16:creationId xmlns:a16="http://schemas.microsoft.com/office/drawing/2014/main" id="{F8F0066C-7980-6888-D9EC-553E4A6233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452" name="Group 18">
                  <a:extLst>
                    <a:ext uri="{FF2B5EF4-FFF2-40B4-BE49-F238E27FC236}">
                      <a16:creationId xmlns:a16="http://schemas.microsoft.com/office/drawing/2014/main" id="{64180A80-4448-7D82-FB61-F10EEE3A78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453" name="Rectangle 19">
                    <a:extLst>
                      <a:ext uri="{FF2B5EF4-FFF2-40B4-BE49-F238E27FC236}">
                        <a16:creationId xmlns:a16="http://schemas.microsoft.com/office/drawing/2014/main" id="{7ED03AFF-5D8A-8979-FD4C-FF7BC23BAC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54" name="Rectangle 20">
                    <a:extLst>
                      <a:ext uri="{FF2B5EF4-FFF2-40B4-BE49-F238E27FC236}">
                        <a16:creationId xmlns:a16="http://schemas.microsoft.com/office/drawing/2014/main" id="{C721BA12-B08F-AE52-34B9-2DC9CD4578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6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844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FF10451-F3BE-1EDE-A1E5-41B681EA27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75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3717C2B1-82C2-EA02-18DC-0947F43860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7192963" cy="609600"/>
          </a:xfrm>
        </p:spPr>
        <p:txBody>
          <a:bodyPr/>
          <a:lstStyle/>
          <a:p>
            <a:r>
              <a:rPr lang="en-US" altLang="en-US" sz="2800"/>
              <a:t>First Law for A CV: Steady State Steady Flow</a:t>
            </a:r>
            <a:r>
              <a:rPr lang="en-US" altLang="en-US"/>
              <a:t> </a:t>
            </a:r>
          </a:p>
        </p:txBody>
      </p:sp>
      <p:sp>
        <p:nvSpPr>
          <p:cNvPr id="74763" name="Rectangle 11">
            <a:extLst>
              <a:ext uri="{FF2B5EF4-FFF2-40B4-BE49-F238E27FC236}">
                <a16:creationId xmlns:a16="http://schemas.microsoft.com/office/drawing/2014/main" id="{1F8DE2DC-9BEF-934D-18CF-21B30CBA60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828800"/>
            <a:ext cx="7772400" cy="609600"/>
          </a:xfrm>
          <a:noFill/>
        </p:spPr>
        <p:txBody>
          <a:bodyPr/>
          <a:lstStyle/>
          <a:p>
            <a:r>
              <a:rPr lang="en-US" altLang="en-US" sz="2400"/>
              <a:t>Conservation of mass:</a:t>
            </a:r>
          </a:p>
        </p:txBody>
      </p:sp>
      <p:graphicFrame>
        <p:nvGraphicFramePr>
          <p:cNvPr id="74764" name="Object 2">
            <a:extLst>
              <a:ext uri="{FF2B5EF4-FFF2-40B4-BE49-F238E27FC236}">
                <a16:creationId xmlns:a16="http://schemas.microsoft.com/office/drawing/2014/main" id="{5B10A76F-FD15-13B4-A08F-7ED7E12A4A3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73150" y="2268538"/>
          <a:ext cx="3508375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37589" imgH="393529" progId="Equation.3">
                  <p:embed/>
                </p:oleObj>
              </mc:Choice>
              <mc:Fallback>
                <p:oleObj name="Equation" r:id="rId2" imgW="1637589" imgH="393529" progId="Equation.3">
                  <p:embed/>
                  <p:pic>
                    <p:nvPicPr>
                      <p:cNvPr id="74764" name="Object 2">
                        <a:extLst>
                          <a:ext uri="{FF2B5EF4-FFF2-40B4-BE49-F238E27FC236}">
                            <a16:creationId xmlns:a16="http://schemas.microsoft.com/office/drawing/2014/main" id="{5B10A76F-FD15-13B4-A08F-7ED7E12A4A3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3150" y="2268538"/>
                        <a:ext cx="3508375" cy="776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765" name="Rectangle 13">
            <a:extLst>
              <a:ext uri="{FF2B5EF4-FFF2-40B4-BE49-F238E27FC236}">
                <a16:creationId xmlns:a16="http://schemas.microsoft.com/office/drawing/2014/main" id="{26D8157A-C1E4-D0AC-7753-D565FF7CFB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581400"/>
            <a:ext cx="777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400" i="1"/>
              <a:t>First Law:</a:t>
            </a:r>
          </a:p>
        </p:txBody>
      </p:sp>
      <p:graphicFrame>
        <p:nvGraphicFramePr>
          <p:cNvPr id="74767" name="Object 3">
            <a:extLst>
              <a:ext uri="{FF2B5EF4-FFF2-40B4-BE49-F238E27FC236}">
                <a16:creationId xmlns:a16="http://schemas.microsoft.com/office/drawing/2014/main" id="{33C95BE1-6390-D458-BAE4-AE63DF340DF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58875" y="4056063"/>
          <a:ext cx="3533775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51000" imgH="393700" progId="Equation.3">
                  <p:embed/>
                </p:oleObj>
              </mc:Choice>
              <mc:Fallback>
                <p:oleObj name="Equation" r:id="rId4" imgW="1651000" imgH="393700" progId="Equation.3">
                  <p:embed/>
                  <p:pic>
                    <p:nvPicPr>
                      <p:cNvPr id="74767" name="Object 3">
                        <a:extLst>
                          <a:ext uri="{FF2B5EF4-FFF2-40B4-BE49-F238E27FC236}">
                            <a16:creationId xmlns:a16="http://schemas.microsoft.com/office/drawing/2014/main" id="{33C95BE1-6390-D458-BAE4-AE63DF340DF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8875" y="4056063"/>
                        <a:ext cx="3533775" cy="77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768" name="Text Box 16">
            <a:extLst>
              <a:ext uri="{FF2B5EF4-FFF2-40B4-BE49-F238E27FC236}">
                <a16:creationId xmlns:a16="http://schemas.microsoft.com/office/drawing/2014/main" id="{711E91A2-5E24-6951-B109-D47DB1999B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1260475"/>
            <a:ext cx="68262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/>
              <a:t>Properties of CV are Invariant: not varying with time.</a:t>
            </a:r>
          </a:p>
        </p:txBody>
      </p:sp>
      <p:graphicFrame>
        <p:nvGraphicFramePr>
          <p:cNvPr id="74769" name="Object 4">
            <a:extLst>
              <a:ext uri="{FF2B5EF4-FFF2-40B4-BE49-F238E27FC236}">
                <a16:creationId xmlns:a16="http://schemas.microsoft.com/office/drawing/2014/main" id="{136FD11A-F869-C2EC-064D-DF08F6BE551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4400" y="5105400"/>
          <a:ext cx="4187825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55800" imgH="393700" progId="Equation.3">
                  <p:embed/>
                </p:oleObj>
              </mc:Choice>
              <mc:Fallback>
                <p:oleObj name="Equation" r:id="rId6" imgW="1955800" imgH="393700" progId="Equation.3">
                  <p:embed/>
                  <p:pic>
                    <p:nvPicPr>
                      <p:cNvPr id="74769" name="Object 4">
                        <a:extLst>
                          <a:ext uri="{FF2B5EF4-FFF2-40B4-BE49-F238E27FC236}">
                            <a16:creationId xmlns:a16="http://schemas.microsoft.com/office/drawing/2014/main" id="{136FD11A-F869-C2EC-064D-DF08F6BE551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5105400"/>
                        <a:ext cx="4187825" cy="77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770" name="Text Box 18">
            <a:extLst>
              <a:ext uri="{FF2B5EF4-FFF2-40B4-BE49-F238E27FC236}">
                <a16:creationId xmlns:a16="http://schemas.microsoft.com/office/drawing/2014/main" id="{29802A81-04FD-77EF-A47E-ADF83B8E4E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138" y="3124200"/>
            <a:ext cx="60118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/>
              <a:t>NO accumulation or depletion of mass of a CV.</a:t>
            </a:r>
          </a:p>
        </p:txBody>
      </p:sp>
      <p:sp>
        <p:nvSpPr>
          <p:cNvPr id="74771" name="Text Box 19">
            <a:extLst>
              <a:ext uri="{FF2B5EF4-FFF2-40B4-BE49-F238E27FC236}">
                <a16:creationId xmlns:a16="http://schemas.microsoft.com/office/drawing/2014/main" id="{6E29C1A4-2CE7-7B8E-5262-EA765782F6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943600"/>
            <a:ext cx="5632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/>
              <a:t>NO addition or removal  of energy for a CV.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9461" name="Ink 11">
                <a:extLst>
                  <a:ext uri="{FF2B5EF4-FFF2-40B4-BE49-F238E27FC236}">
                    <a16:creationId xmlns:a16="http://schemas.microsoft.com/office/drawing/2014/main" id="{4DD1ACC6-1236-C935-EED3-4BFE49A94584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165600" y="957263"/>
              <a:ext cx="11113" cy="11112"/>
            </p14:xfrm>
          </p:contentPart>
        </mc:Choice>
        <mc:Fallback xmlns="">
          <p:pic>
            <p:nvPicPr>
              <p:cNvPr id="19461" name="Ink 11">
                <a:extLst>
                  <a:ext uri="{FF2B5EF4-FFF2-40B4-BE49-F238E27FC236}">
                    <a16:creationId xmlns:a16="http://schemas.microsoft.com/office/drawing/2014/main" id="{4DD1ACC6-1236-C935-EED3-4BFE49A94584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156279" y="947943"/>
                <a:ext cx="29754" cy="2975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9462" name="Ink 14">
                <a:extLst>
                  <a:ext uri="{FF2B5EF4-FFF2-40B4-BE49-F238E27FC236}">
                    <a16:creationId xmlns:a16="http://schemas.microsoft.com/office/drawing/2014/main" id="{E64CC9E2-4350-3B42-D43A-5103BE6A87A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600825" y="6804025"/>
              <a:ext cx="1588" cy="1588"/>
            </p14:xfrm>
          </p:contentPart>
        </mc:Choice>
        <mc:Fallback xmlns="">
          <p:pic>
            <p:nvPicPr>
              <p:cNvPr id="19462" name="Ink 14">
                <a:extLst>
                  <a:ext uri="{FF2B5EF4-FFF2-40B4-BE49-F238E27FC236}">
                    <a16:creationId xmlns:a16="http://schemas.microsoft.com/office/drawing/2014/main" id="{E64CC9E2-4350-3B42-D43A-5103BE6A87A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559537" y="6762737"/>
                <a:ext cx="84164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23565" name="Group 38">
            <a:extLst>
              <a:ext uri="{FF2B5EF4-FFF2-40B4-BE49-F238E27FC236}">
                <a16:creationId xmlns:a16="http://schemas.microsoft.com/office/drawing/2014/main" id="{0357C586-0CC4-9B1E-4E19-41C349A1097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23566" name="Group 19">
              <a:extLst>
                <a:ext uri="{FF2B5EF4-FFF2-40B4-BE49-F238E27FC236}">
                  <a16:creationId xmlns:a16="http://schemas.microsoft.com/office/drawing/2014/main" id="{3601D54A-EFAE-D499-3A06-1DDB6D1B66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568" name="Group 8">
                <a:extLst>
                  <a:ext uri="{FF2B5EF4-FFF2-40B4-BE49-F238E27FC236}">
                    <a16:creationId xmlns:a16="http://schemas.microsoft.com/office/drawing/2014/main" id="{61968A3C-F332-71ED-846B-50120E31310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3570" name="Group 9">
                  <a:extLst>
                    <a:ext uri="{FF2B5EF4-FFF2-40B4-BE49-F238E27FC236}">
                      <a16:creationId xmlns:a16="http://schemas.microsoft.com/office/drawing/2014/main" id="{4E3B03E8-E32D-897E-BAFA-C8BA136516C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580" name="Rectangle 10">
                    <a:extLst>
                      <a:ext uri="{FF2B5EF4-FFF2-40B4-BE49-F238E27FC236}">
                        <a16:creationId xmlns:a16="http://schemas.microsoft.com/office/drawing/2014/main" id="{BFAADF3B-4CE9-CB21-CBBA-2AAE2DB65F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81" name="Rectangle 11">
                    <a:extLst>
                      <a:ext uri="{FF2B5EF4-FFF2-40B4-BE49-F238E27FC236}">
                        <a16:creationId xmlns:a16="http://schemas.microsoft.com/office/drawing/2014/main" id="{F078C23A-AE4C-35CE-6E74-633363DCA6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71" name="Group 12">
                  <a:extLst>
                    <a:ext uri="{FF2B5EF4-FFF2-40B4-BE49-F238E27FC236}">
                      <a16:creationId xmlns:a16="http://schemas.microsoft.com/office/drawing/2014/main" id="{DE01F7A8-37F2-B5F9-F816-15431BFE5E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578" name="Rectangle 13">
                    <a:extLst>
                      <a:ext uri="{FF2B5EF4-FFF2-40B4-BE49-F238E27FC236}">
                        <a16:creationId xmlns:a16="http://schemas.microsoft.com/office/drawing/2014/main" id="{0B5DB62D-F451-28D5-753C-3105527988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9" name="Rectangle 14">
                    <a:extLst>
                      <a:ext uri="{FF2B5EF4-FFF2-40B4-BE49-F238E27FC236}">
                        <a16:creationId xmlns:a16="http://schemas.microsoft.com/office/drawing/2014/main" id="{94190580-F6CC-FE59-9BFF-64DC92253F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72" name="Group 15">
                  <a:extLst>
                    <a:ext uri="{FF2B5EF4-FFF2-40B4-BE49-F238E27FC236}">
                      <a16:creationId xmlns:a16="http://schemas.microsoft.com/office/drawing/2014/main" id="{AF6B6816-E31F-9590-A77F-6340781AB96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3576" name="Rectangle 16">
                    <a:extLst>
                      <a:ext uri="{FF2B5EF4-FFF2-40B4-BE49-F238E27FC236}">
                        <a16:creationId xmlns:a16="http://schemas.microsoft.com/office/drawing/2014/main" id="{3952C6B1-23A9-703B-A003-F7F9780629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7" name="Rectangle 17">
                    <a:extLst>
                      <a:ext uri="{FF2B5EF4-FFF2-40B4-BE49-F238E27FC236}">
                        <a16:creationId xmlns:a16="http://schemas.microsoft.com/office/drawing/2014/main" id="{415AB91A-747B-DD68-C587-6F7D18E192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73" name="Group 18">
                  <a:extLst>
                    <a:ext uri="{FF2B5EF4-FFF2-40B4-BE49-F238E27FC236}">
                      <a16:creationId xmlns:a16="http://schemas.microsoft.com/office/drawing/2014/main" id="{84D89A1F-175C-B200-C452-367D791ACC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3574" name="Rectangle 19">
                    <a:extLst>
                      <a:ext uri="{FF2B5EF4-FFF2-40B4-BE49-F238E27FC236}">
                        <a16:creationId xmlns:a16="http://schemas.microsoft.com/office/drawing/2014/main" id="{8E44F6CD-17FB-5E98-D7EA-63E508EB46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5" name="Rectangle 20">
                    <a:extLst>
                      <a:ext uri="{FF2B5EF4-FFF2-40B4-BE49-F238E27FC236}">
                        <a16:creationId xmlns:a16="http://schemas.microsoft.com/office/drawing/2014/main" id="{418B6CFD-9159-103C-0B9B-18FF0980C9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4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56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FD5E6AB-7DC8-84A9-6D50-92B37EC990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4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4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4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4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4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4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4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4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63" grpId="0" build="p" autoUpdateAnimBg="0"/>
      <p:bldP spid="74765" grpId="0" autoUpdateAnimBg="0"/>
      <p:bldP spid="74768" grpId="0" autoUpdateAnimBg="0"/>
      <p:bldP spid="74770" grpId="0" autoUpdateAnimBg="0"/>
      <p:bldP spid="74771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A3EC810D-5D3A-F9BD-8836-C2CF72D760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304800"/>
            <a:ext cx="7315200" cy="609600"/>
          </a:xfrm>
        </p:spPr>
        <p:txBody>
          <a:bodyPr/>
          <a:lstStyle/>
          <a:p>
            <a:r>
              <a:rPr lang="en-US" altLang="en-US" sz="2800"/>
              <a:t>Laws of Nature for A Control Volume</a:t>
            </a:r>
          </a:p>
        </p:txBody>
      </p:sp>
      <p:sp>
        <p:nvSpPr>
          <p:cNvPr id="4103" name="Rectangle 3">
            <a:extLst>
              <a:ext uri="{FF2B5EF4-FFF2-40B4-BE49-F238E27FC236}">
                <a16:creationId xmlns:a16="http://schemas.microsoft.com/office/drawing/2014/main" id="{54DE3FDC-99C5-2FB1-B24D-1045EADC58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14325" y="1100138"/>
            <a:ext cx="3303588" cy="609600"/>
          </a:xfrm>
        </p:spPr>
        <p:txBody>
          <a:bodyPr/>
          <a:lstStyle/>
          <a:p>
            <a:r>
              <a:rPr lang="en-US" altLang="en-US" sz="2400"/>
              <a:t>Conservation of mass:</a:t>
            </a:r>
          </a:p>
        </p:txBody>
      </p:sp>
      <p:graphicFrame>
        <p:nvGraphicFramePr>
          <p:cNvPr id="95236" name="Object 2">
            <a:extLst>
              <a:ext uri="{FF2B5EF4-FFF2-40B4-BE49-F238E27FC236}">
                <a16:creationId xmlns:a16="http://schemas.microsoft.com/office/drawing/2014/main" id="{05DB7E8D-5F28-8B94-3868-C9E4A1E9A31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2000" y="1357313"/>
          <a:ext cx="2855913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33500" imgH="393700" progId="Equation.3">
                  <p:embed/>
                </p:oleObj>
              </mc:Choice>
              <mc:Fallback>
                <p:oleObj name="Equation" r:id="rId2" imgW="1333500" imgH="393700" progId="Equation.3">
                  <p:embed/>
                  <p:pic>
                    <p:nvPicPr>
                      <p:cNvPr id="95236" name="Object 2">
                        <a:extLst>
                          <a:ext uri="{FF2B5EF4-FFF2-40B4-BE49-F238E27FC236}">
                            <a16:creationId xmlns:a16="http://schemas.microsoft.com/office/drawing/2014/main" id="{05DB7E8D-5F28-8B94-3868-C9E4A1E9A31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357313"/>
                        <a:ext cx="2855913" cy="776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4" name="Rectangle 5">
            <a:extLst>
              <a:ext uri="{FF2B5EF4-FFF2-40B4-BE49-F238E27FC236}">
                <a16:creationId xmlns:a16="http://schemas.microsoft.com/office/drawing/2014/main" id="{A48997BB-8958-1F32-9038-CFC3D42E12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200400"/>
            <a:ext cx="3581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400"/>
              <a:t>Conservation of energy:</a:t>
            </a:r>
          </a:p>
        </p:txBody>
      </p:sp>
      <p:graphicFrame>
        <p:nvGraphicFramePr>
          <p:cNvPr id="95239" name="Object 4">
            <a:extLst>
              <a:ext uri="{FF2B5EF4-FFF2-40B4-BE49-F238E27FC236}">
                <a16:creationId xmlns:a16="http://schemas.microsoft.com/office/drawing/2014/main" id="{94B67810-4214-D50C-BF7C-B49C145984D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3400" y="3641725"/>
          <a:ext cx="3533775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51000" imgH="393700" progId="Equation.3">
                  <p:embed/>
                </p:oleObj>
              </mc:Choice>
              <mc:Fallback>
                <p:oleObj name="Equation" r:id="rId4" imgW="1651000" imgH="393700" progId="Equation.3">
                  <p:embed/>
                  <p:pic>
                    <p:nvPicPr>
                      <p:cNvPr id="95239" name="Object 4">
                        <a:extLst>
                          <a:ext uri="{FF2B5EF4-FFF2-40B4-BE49-F238E27FC236}">
                            <a16:creationId xmlns:a16="http://schemas.microsoft.com/office/drawing/2014/main" id="{94B67810-4214-D50C-BF7C-B49C145984D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3641725"/>
                        <a:ext cx="3533775" cy="77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191" name="Object 3">
            <a:extLst>
              <a:ext uri="{FF2B5EF4-FFF2-40B4-BE49-F238E27FC236}">
                <a16:creationId xmlns:a16="http://schemas.microsoft.com/office/drawing/2014/main" id="{7A998560-6F8A-AFC6-5E0B-5E5A0F114A6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3400" y="2438400"/>
          <a:ext cx="4241800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81200" imgH="419100" progId="Equation.3">
                  <p:embed/>
                </p:oleObj>
              </mc:Choice>
              <mc:Fallback>
                <p:oleObj name="Equation" r:id="rId6" imgW="1981200" imgH="419100" progId="Equation.3">
                  <p:embed/>
                  <p:pic>
                    <p:nvPicPr>
                      <p:cNvPr id="93191" name="Object 3">
                        <a:extLst>
                          <a:ext uri="{FF2B5EF4-FFF2-40B4-BE49-F238E27FC236}">
                            <a16:creationId xmlns:a16="http://schemas.microsoft.com/office/drawing/2014/main" id="{7A998560-6F8A-AFC6-5E0B-5E5A0F114A6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438400"/>
                        <a:ext cx="4241800" cy="82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3">
            <a:extLst>
              <a:ext uri="{FF2B5EF4-FFF2-40B4-BE49-F238E27FC236}">
                <a16:creationId xmlns:a16="http://schemas.microsoft.com/office/drawing/2014/main" id="{CB36E992-AF2A-6144-8784-147C82E4E4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0574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latin typeface="+mn-lt"/>
              </a:rPr>
              <a:t>Conservation of momentum:</a:t>
            </a:r>
          </a:p>
        </p:txBody>
      </p:sp>
      <p:sp>
        <p:nvSpPr>
          <p:cNvPr id="27" name="Rectangle 5">
            <a:extLst>
              <a:ext uri="{FF2B5EF4-FFF2-40B4-BE49-F238E27FC236}">
                <a16:creationId xmlns:a16="http://schemas.microsoft.com/office/drawing/2014/main" id="{34FC16D3-7963-F525-AE32-5060D1CC7C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25" y="4648200"/>
            <a:ext cx="8626475" cy="156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400" i="1"/>
              <a:t>E=me: is the total energy of the substance present inside the boundary of SV.</a:t>
            </a:r>
          </a:p>
          <a:p>
            <a:pPr eaLnBrk="1" hangingPunct="1"/>
            <a:r>
              <a:rPr lang="en-US" altLang="en-US" sz="2400" i="1">
                <a:sym typeface="Symbol" panose="05050102010706020507" pitchFamily="18" charset="2"/>
              </a:rPr>
              <a:t> : m = Total energy flow rate of A Flowing substance</a:t>
            </a:r>
            <a:endParaRPr lang="en-US" altLang="en-US" sz="2400" i="1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85E560E-E2F4-87B4-7783-01ACC1AAAA79}"/>
                  </a:ext>
                </a:extLst>
              </p14:cNvPr>
              <p14:cNvContentPartPr/>
              <p14:nvPr/>
            </p14:nvContentPartPr>
            <p14:xfrm>
              <a:off x="2813760" y="4007160"/>
              <a:ext cx="14760" cy="61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85E560E-E2F4-87B4-7783-01ACC1AAAA7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804400" y="3997800"/>
                <a:ext cx="33480" cy="24840"/>
              </a:xfrm>
              <a:prstGeom prst="rect">
                <a:avLst/>
              </a:prstGeom>
            </p:spPr>
          </p:pic>
        </mc:Fallback>
      </mc:AlternateContent>
      <p:grpSp>
        <p:nvGrpSpPr>
          <p:cNvPr id="5131" name="Group 38">
            <a:extLst>
              <a:ext uri="{FF2B5EF4-FFF2-40B4-BE49-F238E27FC236}">
                <a16:creationId xmlns:a16="http://schemas.microsoft.com/office/drawing/2014/main" id="{404033B0-CA7F-AC40-E682-45ECE4C1FC6D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134" name="Group 19">
              <a:extLst>
                <a:ext uri="{FF2B5EF4-FFF2-40B4-BE49-F238E27FC236}">
                  <a16:creationId xmlns:a16="http://schemas.microsoft.com/office/drawing/2014/main" id="{5099D7B5-DBB4-F45D-204F-036D3EBC76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136" name="Group 8">
                <a:extLst>
                  <a:ext uri="{FF2B5EF4-FFF2-40B4-BE49-F238E27FC236}">
                    <a16:creationId xmlns:a16="http://schemas.microsoft.com/office/drawing/2014/main" id="{ED1E3511-BADE-BC1E-00A6-5E05B2C96E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138" name="Group 9">
                  <a:extLst>
                    <a:ext uri="{FF2B5EF4-FFF2-40B4-BE49-F238E27FC236}">
                      <a16:creationId xmlns:a16="http://schemas.microsoft.com/office/drawing/2014/main" id="{D8559AD0-3B78-2C8A-E0B4-A104C02894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48" name="Rectangle 10">
                    <a:extLst>
                      <a:ext uri="{FF2B5EF4-FFF2-40B4-BE49-F238E27FC236}">
                        <a16:creationId xmlns:a16="http://schemas.microsoft.com/office/drawing/2014/main" id="{1E044118-0B86-9FDC-498C-807DD1FCF1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9" name="Rectangle 11">
                    <a:extLst>
                      <a:ext uri="{FF2B5EF4-FFF2-40B4-BE49-F238E27FC236}">
                        <a16:creationId xmlns:a16="http://schemas.microsoft.com/office/drawing/2014/main" id="{7957F7A5-4C24-1AED-18DD-8A6FC56D22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9" name="Group 12">
                  <a:extLst>
                    <a:ext uri="{FF2B5EF4-FFF2-40B4-BE49-F238E27FC236}">
                      <a16:creationId xmlns:a16="http://schemas.microsoft.com/office/drawing/2014/main" id="{000A871E-A896-184E-0208-1405A33776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146" name="Rectangle 13">
                    <a:extLst>
                      <a:ext uri="{FF2B5EF4-FFF2-40B4-BE49-F238E27FC236}">
                        <a16:creationId xmlns:a16="http://schemas.microsoft.com/office/drawing/2014/main" id="{D3EA5693-14D6-B821-6231-435DE766E3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7" name="Rectangle 14">
                    <a:extLst>
                      <a:ext uri="{FF2B5EF4-FFF2-40B4-BE49-F238E27FC236}">
                        <a16:creationId xmlns:a16="http://schemas.microsoft.com/office/drawing/2014/main" id="{4FB811A0-6203-A25A-0BDC-5074FCE945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40" name="Group 15">
                  <a:extLst>
                    <a:ext uri="{FF2B5EF4-FFF2-40B4-BE49-F238E27FC236}">
                      <a16:creationId xmlns:a16="http://schemas.microsoft.com/office/drawing/2014/main" id="{632A3C5F-C78D-0FD8-0932-2ECEF7EA91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144" name="Rectangle 16">
                    <a:extLst>
                      <a:ext uri="{FF2B5EF4-FFF2-40B4-BE49-F238E27FC236}">
                        <a16:creationId xmlns:a16="http://schemas.microsoft.com/office/drawing/2014/main" id="{52239195-1087-BE26-040E-EBB3E1AA41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5" name="Rectangle 17">
                    <a:extLst>
                      <a:ext uri="{FF2B5EF4-FFF2-40B4-BE49-F238E27FC236}">
                        <a16:creationId xmlns:a16="http://schemas.microsoft.com/office/drawing/2014/main" id="{E71EF311-6F5E-7602-08E9-5B9A4C6B55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41" name="Group 18">
                  <a:extLst>
                    <a:ext uri="{FF2B5EF4-FFF2-40B4-BE49-F238E27FC236}">
                      <a16:creationId xmlns:a16="http://schemas.microsoft.com/office/drawing/2014/main" id="{390F16C2-27B6-8AAB-1AE4-999E011F77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142" name="Rectangle 19">
                    <a:extLst>
                      <a:ext uri="{FF2B5EF4-FFF2-40B4-BE49-F238E27FC236}">
                        <a16:creationId xmlns:a16="http://schemas.microsoft.com/office/drawing/2014/main" id="{814757BC-3EE7-7060-DC06-D94D049B1D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3" name="Rectangle 20">
                    <a:extLst>
                      <a:ext uri="{FF2B5EF4-FFF2-40B4-BE49-F238E27FC236}">
                        <a16:creationId xmlns:a16="http://schemas.microsoft.com/office/drawing/2014/main" id="{F5904E38-73F6-D090-B9FB-BF9E3B34F6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2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13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3D1EB67-05FE-0C5A-061B-66AA013AF8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132" name="Picture 25">
            <a:extLst>
              <a:ext uri="{FF2B5EF4-FFF2-40B4-BE49-F238E27FC236}">
                <a16:creationId xmlns:a16="http://schemas.microsoft.com/office/drawing/2014/main" id="{40654C67-7293-390C-C422-7072C14333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406525"/>
            <a:ext cx="3149600" cy="187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5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3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5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3" grpId="0" build="p"/>
      <p:bldP spid="4104" grpId="0"/>
      <p:bldP spid="9" grpId="0"/>
      <p:bldP spid="2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7">
            <a:extLst>
              <a:ext uri="{FF2B5EF4-FFF2-40B4-BE49-F238E27FC236}">
                <a16:creationId xmlns:a16="http://schemas.microsoft.com/office/drawing/2014/main" id="{AF3BBFDC-71C2-260C-F83A-16DAD1636A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41413"/>
            <a:ext cx="8058150" cy="571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Title 3">
            <a:extLst>
              <a:ext uri="{FF2B5EF4-FFF2-40B4-BE49-F238E27FC236}">
                <a16:creationId xmlns:a16="http://schemas.microsoft.com/office/drawing/2014/main" id="{E3A27ED6-F673-0D82-8EF5-03A10DEA1E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8091" y="303776"/>
            <a:ext cx="7231062" cy="762000"/>
          </a:xfrm>
        </p:spPr>
        <p:txBody>
          <a:bodyPr/>
          <a:lstStyle/>
          <a:p>
            <a:r>
              <a:rPr lang="en-US" altLang="en-US" sz="2800" dirty="0"/>
              <a:t>The Natural Adiabatic Open System: Generates Work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5EB7C6A-55FB-318E-FCFB-3EB507B102A1}"/>
              </a:ext>
            </a:extLst>
          </p:cNvPr>
          <p:cNvCxnSpPr/>
          <p:nvPr/>
        </p:nvCxnSpPr>
        <p:spPr>
          <a:xfrm>
            <a:off x="5410200" y="5638800"/>
            <a:ext cx="0" cy="685800"/>
          </a:xfrm>
          <a:prstGeom prst="line">
            <a:avLst/>
          </a:prstGeom>
          <a:ln w="317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266" name="Ink 31">
                <a:extLst>
                  <a:ext uri="{FF2B5EF4-FFF2-40B4-BE49-F238E27FC236}">
                    <a16:creationId xmlns:a16="http://schemas.microsoft.com/office/drawing/2014/main" id="{975B60B8-08B3-BB5A-F3C8-86078BE61730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283075" y="4713288"/>
              <a:ext cx="26988" cy="49212"/>
            </p14:xfrm>
          </p:contentPart>
        </mc:Choice>
        <mc:Fallback xmlns="">
          <p:pic>
            <p:nvPicPr>
              <p:cNvPr id="11266" name="Ink 31">
                <a:extLst>
                  <a:ext uri="{FF2B5EF4-FFF2-40B4-BE49-F238E27FC236}">
                    <a16:creationId xmlns:a16="http://schemas.microsoft.com/office/drawing/2014/main" id="{975B60B8-08B3-BB5A-F3C8-86078BE61730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274079" y="4704083"/>
                <a:ext cx="44980" cy="6762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267" name="Ink 33">
                <a:extLst>
                  <a:ext uri="{FF2B5EF4-FFF2-40B4-BE49-F238E27FC236}">
                    <a16:creationId xmlns:a16="http://schemas.microsoft.com/office/drawing/2014/main" id="{D53A9887-8DC1-1478-4CAF-35AC8D8571DF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674938" y="2916238"/>
              <a:ext cx="14287" cy="4762"/>
            </p14:xfrm>
          </p:contentPart>
        </mc:Choice>
        <mc:Fallback xmlns="">
          <p:pic>
            <p:nvPicPr>
              <p:cNvPr id="11267" name="Ink 33">
                <a:extLst>
                  <a:ext uri="{FF2B5EF4-FFF2-40B4-BE49-F238E27FC236}">
                    <a16:creationId xmlns:a16="http://schemas.microsoft.com/office/drawing/2014/main" id="{D53A9887-8DC1-1478-4CAF-35AC8D8571DF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665651" y="2908500"/>
                <a:ext cx="32860" cy="2023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268" name="Ink 34">
                <a:extLst>
                  <a:ext uri="{FF2B5EF4-FFF2-40B4-BE49-F238E27FC236}">
                    <a16:creationId xmlns:a16="http://schemas.microsoft.com/office/drawing/2014/main" id="{285A0A4A-766A-A9AE-7232-8BECC034EE1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567113" y="3840163"/>
              <a:ext cx="1587" cy="9525"/>
            </p14:xfrm>
          </p:contentPart>
        </mc:Choice>
        <mc:Fallback xmlns="">
          <p:pic>
            <p:nvPicPr>
              <p:cNvPr id="11268" name="Ink 34">
                <a:extLst>
                  <a:ext uri="{FF2B5EF4-FFF2-40B4-BE49-F238E27FC236}">
                    <a16:creationId xmlns:a16="http://schemas.microsoft.com/office/drawing/2014/main" id="{285A0A4A-766A-A9AE-7232-8BECC034EE1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556797" y="3830638"/>
                <a:ext cx="22218" cy="28575"/>
              </a:xfrm>
              <a:prstGeom prst="rect">
                <a:avLst/>
              </a:prstGeom>
            </p:spPr>
          </p:pic>
        </mc:Fallback>
      </mc:AlternateContent>
      <p:grpSp>
        <p:nvGrpSpPr>
          <p:cNvPr id="22536" name="Group 38">
            <a:extLst>
              <a:ext uri="{FF2B5EF4-FFF2-40B4-BE49-F238E27FC236}">
                <a16:creationId xmlns:a16="http://schemas.microsoft.com/office/drawing/2014/main" id="{AA3A0D34-D308-7326-A309-A0B37E47453E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22538" name="Group 19">
              <a:extLst>
                <a:ext uri="{FF2B5EF4-FFF2-40B4-BE49-F238E27FC236}">
                  <a16:creationId xmlns:a16="http://schemas.microsoft.com/office/drawing/2014/main" id="{5424B68B-325B-DA50-C8AC-E9F2501E40C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540" name="Group 8">
                <a:extLst>
                  <a:ext uri="{FF2B5EF4-FFF2-40B4-BE49-F238E27FC236}">
                    <a16:creationId xmlns:a16="http://schemas.microsoft.com/office/drawing/2014/main" id="{05C13135-161A-2D5E-4811-7BCEEA201A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2542" name="Group 9">
                  <a:extLst>
                    <a:ext uri="{FF2B5EF4-FFF2-40B4-BE49-F238E27FC236}">
                      <a16:creationId xmlns:a16="http://schemas.microsoft.com/office/drawing/2014/main" id="{87897034-80C6-14CB-CC93-510BEE5E3D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552" name="Rectangle 10">
                    <a:extLst>
                      <a:ext uri="{FF2B5EF4-FFF2-40B4-BE49-F238E27FC236}">
                        <a16:creationId xmlns:a16="http://schemas.microsoft.com/office/drawing/2014/main" id="{0D1662AA-DC4C-03E4-3A7F-4A71DE7D5D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53" name="Rectangle 11">
                    <a:extLst>
                      <a:ext uri="{FF2B5EF4-FFF2-40B4-BE49-F238E27FC236}">
                        <a16:creationId xmlns:a16="http://schemas.microsoft.com/office/drawing/2014/main" id="{2A5CD8DE-5BC3-F0C7-F528-A0CB5EED71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543" name="Group 12">
                  <a:extLst>
                    <a:ext uri="{FF2B5EF4-FFF2-40B4-BE49-F238E27FC236}">
                      <a16:creationId xmlns:a16="http://schemas.microsoft.com/office/drawing/2014/main" id="{74CE6F98-4292-14EF-B55E-2FDBB1EA8E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550" name="Rectangle 13">
                    <a:extLst>
                      <a:ext uri="{FF2B5EF4-FFF2-40B4-BE49-F238E27FC236}">
                        <a16:creationId xmlns:a16="http://schemas.microsoft.com/office/drawing/2014/main" id="{C3C1D3D0-F8B6-0E62-28A2-838E123442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51" name="Rectangle 14">
                    <a:extLst>
                      <a:ext uri="{FF2B5EF4-FFF2-40B4-BE49-F238E27FC236}">
                        <a16:creationId xmlns:a16="http://schemas.microsoft.com/office/drawing/2014/main" id="{2DC30EF9-7DD6-AED4-AF46-0B1998D0B4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544" name="Group 15">
                  <a:extLst>
                    <a:ext uri="{FF2B5EF4-FFF2-40B4-BE49-F238E27FC236}">
                      <a16:creationId xmlns:a16="http://schemas.microsoft.com/office/drawing/2014/main" id="{421E8736-4A32-DD9F-4E05-D0FFF1316F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2548" name="Rectangle 16">
                    <a:extLst>
                      <a:ext uri="{FF2B5EF4-FFF2-40B4-BE49-F238E27FC236}">
                        <a16:creationId xmlns:a16="http://schemas.microsoft.com/office/drawing/2014/main" id="{BF8D61F5-3B44-2D03-590D-A866483D13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49" name="Rectangle 17">
                    <a:extLst>
                      <a:ext uri="{FF2B5EF4-FFF2-40B4-BE49-F238E27FC236}">
                        <a16:creationId xmlns:a16="http://schemas.microsoft.com/office/drawing/2014/main" id="{A95DCCB5-B985-A53F-16E8-CD594A537D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545" name="Group 18">
                  <a:extLst>
                    <a:ext uri="{FF2B5EF4-FFF2-40B4-BE49-F238E27FC236}">
                      <a16:creationId xmlns:a16="http://schemas.microsoft.com/office/drawing/2014/main" id="{53B2AE00-FF93-E89D-85EB-204432F3FB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2546" name="Rectangle 19">
                    <a:extLst>
                      <a:ext uri="{FF2B5EF4-FFF2-40B4-BE49-F238E27FC236}">
                        <a16:creationId xmlns:a16="http://schemas.microsoft.com/office/drawing/2014/main" id="{01F0C612-B420-50F6-789E-6374A10AC1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47" name="Rectangle 20">
                    <a:extLst>
                      <a:ext uri="{FF2B5EF4-FFF2-40B4-BE49-F238E27FC236}">
                        <a16:creationId xmlns:a16="http://schemas.microsoft.com/office/drawing/2014/main" id="{308BA308-20B2-CCF6-717A-9C584BCF7F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53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EB3B926-6E16-7EEF-FD8D-0F05DA8206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750FAC69-F0E4-8519-E3FD-F61FFFCB7D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6553200" cy="1143000"/>
          </a:xfrm>
        </p:spPr>
        <p:txBody>
          <a:bodyPr/>
          <a:lstStyle/>
          <a:p>
            <a:r>
              <a:rPr lang="en-US" altLang="en-US" sz="2800" dirty="0"/>
              <a:t>Extension of Adiabatic Work Transfer to A Control Volume????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7DD0D7-D233-BEF7-04C3-4E4E4AB0C6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3" y="1295400"/>
            <a:ext cx="3925887" cy="325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1910F2C9-4196-56F0-ED00-17074335D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295400"/>
            <a:ext cx="383857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25" name="Group 38">
            <a:extLst>
              <a:ext uri="{FF2B5EF4-FFF2-40B4-BE49-F238E27FC236}">
                <a16:creationId xmlns:a16="http://schemas.microsoft.com/office/drawing/2014/main" id="{98B5FAE0-DD63-9ADF-FCDB-54D293874B37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130" name="Group 19">
              <a:extLst>
                <a:ext uri="{FF2B5EF4-FFF2-40B4-BE49-F238E27FC236}">
                  <a16:creationId xmlns:a16="http://schemas.microsoft.com/office/drawing/2014/main" id="{6CB66D5B-345D-60A2-BD74-F028D73988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132" name="Group 8">
                <a:extLst>
                  <a:ext uri="{FF2B5EF4-FFF2-40B4-BE49-F238E27FC236}">
                    <a16:creationId xmlns:a16="http://schemas.microsoft.com/office/drawing/2014/main" id="{F28F2898-E0DB-810F-EC6D-35E91EFE61E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134" name="Group 9">
                  <a:extLst>
                    <a:ext uri="{FF2B5EF4-FFF2-40B4-BE49-F238E27FC236}">
                      <a16:creationId xmlns:a16="http://schemas.microsoft.com/office/drawing/2014/main" id="{8AF51643-8A59-BAA2-6376-20E7801705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44" name="Rectangle 10">
                    <a:extLst>
                      <a:ext uri="{FF2B5EF4-FFF2-40B4-BE49-F238E27FC236}">
                        <a16:creationId xmlns:a16="http://schemas.microsoft.com/office/drawing/2014/main" id="{D4D8C055-734A-434F-A165-9666490D91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5" name="Rectangle 11">
                    <a:extLst>
                      <a:ext uri="{FF2B5EF4-FFF2-40B4-BE49-F238E27FC236}">
                        <a16:creationId xmlns:a16="http://schemas.microsoft.com/office/drawing/2014/main" id="{C2AD5273-2F29-F1AB-9B08-960E6D9E95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5" name="Group 12">
                  <a:extLst>
                    <a:ext uri="{FF2B5EF4-FFF2-40B4-BE49-F238E27FC236}">
                      <a16:creationId xmlns:a16="http://schemas.microsoft.com/office/drawing/2014/main" id="{E88DA88E-DF25-B851-2C3A-F4BC433D7B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142" name="Rectangle 13">
                    <a:extLst>
                      <a:ext uri="{FF2B5EF4-FFF2-40B4-BE49-F238E27FC236}">
                        <a16:creationId xmlns:a16="http://schemas.microsoft.com/office/drawing/2014/main" id="{4739FAB8-7523-830C-E448-2651ECA7C8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3" name="Rectangle 14">
                    <a:extLst>
                      <a:ext uri="{FF2B5EF4-FFF2-40B4-BE49-F238E27FC236}">
                        <a16:creationId xmlns:a16="http://schemas.microsoft.com/office/drawing/2014/main" id="{1D83964F-94A1-55C0-5093-0C094BFEAE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6" name="Group 15">
                  <a:extLst>
                    <a:ext uri="{FF2B5EF4-FFF2-40B4-BE49-F238E27FC236}">
                      <a16:creationId xmlns:a16="http://schemas.microsoft.com/office/drawing/2014/main" id="{773FF4D1-1894-B8BB-8E24-CD293A6202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140" name="Rectangle 16">
                    <a:extLst>
                      <a:ext uri="{FF2B5EF4-FFF2-40B4-BE49-F238E27FC236}">
                        <a16:creationId xmlns:a16="http://schemas.microsoft.com/office/drawing/2014/main" id="{AAD52919-EE88-1849-CCB2-FA2021DA77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1" name="Rectangle 17">
                    <a:extLst>
                      <a:ext uri="{FF2B5EF4-FFF2-40B4-BE49-F238E27FC236}">
                        <a16:creationId xmlns:a16="http://schemas.microsoft.com/office/drawing/2014/main" id="{C095FED8-0DC3-BEBC-D26E-40541CD169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7" name="Group 18">
                  <a:extLst>
                    <a:ext uri="{FF2B5EF4-FFF2-40B4-BE49-F238E27FC236}">
                      <a16:creationId xmlns:a16="http://schemas.microsoft.com/office/drawing/2014/main" id="{E8703867-4BE0-B129-D9E3-151F49023D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138" name="Rectangle 19">
                    <a:extLst>
                      <a:ext uri="{FF2B5EF4-FFF2-40B4-BE49-F238E27FC236}">
                        <a16:creationId xmlns:a16="http://schemas.microsoft.com/office/drawing/2014/main" id="{0095ACEE-B728-0394-1F41-99152177BF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39" name="Rectangle 20">
                    <a:extLst>
                      <a:ext uri="{FF2B5EF4-FFF2-40B4-BE49-F238E27FC236}">
                        <a16:creationId xmlns:a16="http://schemas.microsoft.com/office/drawing/2014/main" id="{5BF82B5A-2876-D23C-B725-20EBAB4BC8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13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AB0841B-BD9C-45E9-A7E0-733C6BF62B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4">
                <a:extLst>
                  <a:ext uri="{FF2B5EF4-FFF2-40B4-BE49-F238E27FC236}">
                    <a16:creationId xmlns:a16="http://schemas.microsoft.com/office/drawing/2014/main" id="{23A7FDDB-9EFE-971C-0FC5-258348F925EC}"/>
                  </a:ext>
                </a:extLst>
              </p:cNvPr>
              <p:cNvSpPr txBox="1"/>
              <p:nvPr/>
            </p:nvSpPr>
            <p:spPr bwMode="auto">
              <a:xfrm>
                <a:off x="3427413" y="5781675"/>
                <a:ext cx="3049587" cy="7338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= 0  ????</a:t>
                </a:r>
              </a:p>
            </p:txBody>
          </p:sp>
        </mc:Choice>
        <mc:Fallback xmlns="">
          <p:sp>
            <p:nvSpPr>
              <p:cNvPr id="22" name="Object 4">
                <a:extLst>
                  <a:ext uri="{FF2B5EF4-FFF2-40B4-BE49-F238E27FC236}">
                    <a16:creationId xmlns:a16="http://schemas.microsoft.com/office/drawing/2014/main" id="{23A7FDDB-9EFE-971C-0FC5-258348F925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27413" y="5781675"/>
                <a:ext cx="3049587" cy="733844"/>
              </a:xfrm>
              <a:prstGeom prst="rect">
                <a:avLst/>
              </a:prstGeom>
              <a:blipFill>
                <a:blip r:embed="rId6"/>
                <a:stretch>
                  <a:fillRect l="-599" t="-661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3">
            <a:extLst>
              <a:ext uri="{FF2B5EF4-FFF2-40B4-BE49-F238E27FC236}">
                <a16:creationId xmlns:a16="http://schemas.microsoft.com/office/drawing/2014/main" id="{32DB420A-41DC-B199-C316-DE0075B9AA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775" y="4776788"/>
            <a:ext cx="7391400" cy="92868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  <a:defRPr/>
            </a:pPr>
            <a:r>
              <a:rPr lang="en-US" altLang="en-US" sz="2400" kern="0" dirty="0"/>
              <a:t>First law for an infinitesimal element of A SSSF CV with unit mass flow rate:</a:t>
            </a:r>
          </a:p>
        </p:txBody>
      </p:sp>
      <p:sp>
        <p:nvSpPr>
          <p:cNvPr id="2" name="Right Arrow 1">
            <a:extLst>
              <a:ext uri="{FF2B5EF4-FFF2-40B4-BE49-F238E27FC236}">
                <a16:creationId xmlns:a16="http://schemas.microsoft.com/office/drawing/2014/main" id="{6A8AE4B7-3F9A-A4CA-3F65-A511335BAB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2590800"/>
            <a:ext cx="2362200" cy="669925"/>
          </a:xfrm>
          <a:prstGeom prst="rightArrow">
            <a:avLst>
              <a:gd name="adj1" fmla="val 50000"/>
              <a:gd name="adj2" fmla="val 50018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 autoUpdateAnimBg="0"/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3">
            <a:extLst>
              <a:ext uri="{FF2B5EF4-FFF2-40B4-BE49-F238E27FC236}">
                <a16:creationId xmlns:a16="http://schemas.microsoft.com/office/drawing/2014/main" id="{6F7FBBDF-EDD7-3712-6688-35B741A18E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4188" y="320675"/>
            <a:ext cx="6743700" cy="520700"/>
          </a:xfrm>
        </p:spPr>
        <p:txBody>
          <a:bodyPr/>
          <a:lstStyle/>
          <a:p>
            <a:r>
              <a:rPr lang="en-IN" altLang="en-US" sz="2800">
                <a:cs typeface="Times New Roman" panose="02020603050405020304" pitchFamily="18" charset="0"/>
              </a:rPr>
              <a:t>Imagination of Thermodynamic Process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2">
                <a:extLst>
                  <a:ext uri="{FF2B5EF4-FFF2-40B4-BE49-F238E27FC236}">
                    <a16:creationId xmlns:a16="http://schemas.microsoft.com/office/drawing/2014/main" id="{2639C5A3-3BBE-DA86-8942-0E7AD603140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072313" y="6527800"/>
              <a:ext cx="1587" cy="1588"/>
            </p14:xfrm>
          </p:contentPart>
        </mc:Choice>
        <mc:Fallback xmlns="">
          <p:pic>
            <p:nvPicPr>
              <p:cNvPr id="3" name="Ink 22">
                <a:extLst>
                  <a:ext uri="{FF2B5EF4-FFF2-40B4-BE49-F238E27FC236}">
                    <a16:creationId xmlns:a16="http://schemas.microsoft.com/office/drawing/2014/main" id="{2639C5A3-3BBE-DA86-8942-0E7AD603140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31051" y="648651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166" name="Ink 38">
                <a:extLst>
                  <a:ext uri="{FF2B5EF4-FFF2-40B4-BE49-F238E27FC236}">
                    <a16:creationId xmlns:a16="http://schemas.microsoft.com/office/drawing/2014/main" id="{D62DCFC5-F88D-7F90-7EB9-4EE0011FB27F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688513" y="6583363"/>
              <a:ext cx="25400" cy="112712"/>
            </p14:xfrm>
          </p:contentPart>
        </mc:Choice>
        <mc:Fallback xmlns="">
          <p:pic>
            <p:nvPicPr>
              <p:cNvPr id="6166" name="Ink 38">
                <a:extLst>
                  <a:ext uri="{FF2B5EF4-FFF2-40B4-BE49-F238E27FC236}">
                    <a16:creationId xmlns:a16="http://schemas.microsoft.com/office/drawing/2014/main" id="{D62DCFC5-F88D-7F90-7EB9-4EE0011FB27F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679212" y="6574000"/>
                <a:ext cx="44003" cy="131437"/>
              </a:xfrm>
              <a:prstGeom prst="rect">
                <a:avLst/>
              </a:prstGeom>
            </p:spPr>
          </p:pic>
        </mc:Fallback>
      </mc:AlternateContent>
      <p:sp>
        <p:nvSpPr>
          <p:cNvPr id="10246" name="Rectangle 1">
            <a:extLst>
              <a:ext uri="{FF2B5EF4-FFF2-40B4-BE49-F238E27FC236}">
                <a16:creationId xmlns:a16="http://schemas.microsoft.com/office/drawing/2014/main" id="{BD73909C-60E8-C356-5E0F-2329B6AB1D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675" y="1074738"/>
            <a:ext cx="85947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>
                <a:cs typeface="Times New Roman" panose="02020603050405020304" pitchFamily="18" charset="0"/>
              </a:rPr>
              <a:t>The one set of  process which may be responsible to establish Work Transfer from Wind to the Rotor may be thought as ….</a:t>
            </a:r>
            <a:endParaRPr lang="en-IN" altLang="en-US" sz="240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E4618D4-BD6F-A2D2-DD89-4A43BC843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6488" y="2165350"/>
            <a:ext cx="2932112" cy="243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3">
            <a:extLst>
              <a:ext uri="{FF2B5EF4-FFF2-40B4-BE49-F238E27FC236}">
                <a16:creationId xmlns:a16="http://schemas.microsoft.com/office/drawing/2014/main" id="{07B838BD-8A7B-E100-2D75-A3E7FD3F8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338" y="2065338"/>
            <a:ext cx="3043237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9" name="Rectangle 4">
            <a:extLst>
              <a:ext uri="{FF2B5EF4-FFF2-40B4-BE49-F238E27FC236}">
                <a16:creationId xmlns:a16="http://schemas.microsoft.com/office/drawing/2014/main" id="{41D9126C-7F01-03B4-6FC5-8DEB27156E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2100" y="2463800"/>
            <a:ext cx="98107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9600">
                <a:cs typeface="Times New Roman" panose="02020603050405020304" pitchFamily="18" charset="0"/>
                <a:sym typeface="Symbol" panose="05050102010706020507" pitchFamily="18" charset="2"/>
              </a:rPr>
              <a:t></a:t>
            </a:r>
            <a:endParaRPr lang="en-IN" altLang="en-US" sz="9600"/>
          </a:p>
        </p:txBody>
      </p:sp>
      <p:sp>
        <p:nvSpPr>
          <p:cNvPr id="10250" name="Rectangle 27">
            <a:extLst>
              <a:ext uri="{FF2B5EF4-FFF2-40B4-BE49-F238E27FC236}">
                <a16:creationId xmlns:a16="http://schemas.microsoft.com/office/drawing/2014/main" id="{60886E2B-FF17-2F74-72EE-C8BDB3390D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25" y="5056188"/>
            <a:ext cx="84407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TE1: Rotor of a wind turbine is analogous to Sail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TE2: Similar to a sail, turbine rotor also decelerates the approaching wind.</a:t>
            </a:r>
          </a:p>
        </p:txBody>
      </p:sp>
      <p:grpSp>
        <p:nvGrpSpPr>
          <p:cNvPr id="13322" name="Group 38">
            <a:extLst>
              <a:ext uri="{FF2B5EF4-FFF2-40B4-BE49-F238E27FC236}">
                <a16:creationId xmlns:a16="http://schemas.microsoft.com/office/drawing/2014/main" id="{57C9245D-40AB-B3BA-24A9-0883328A172A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3323" name="Group 19">
              <a:extLst>
                <a:ext uri="{FF2B5EF4-FFF2-40B4-BE49-F238E27FC236}">
                  <a16:creationId xmlns:a16="http://schemas.microsoft.com/office/drawing/2014/main" id="{076D0D22-208D-3A85-3DD0-1BBBEF6DDB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325" name="Group 8">
                <a:extLst>
                  <a:ext uri="{FF2B5EF4-FFF2-40B4-BE49-F238E27FC236}">
                    <a16:creationId xmlns:a16="http://schemas.microsoft.com/office/drawing/2014/main" id="{32124277-0CE2-F08A-1F2B-A9F7B2AA61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3327" name="Group 9">
                  <a:extLst>
                    <a:ext uri="{FF2B5EF4-FFF2-40B4-BE49-F238E27FC236}">
                      <a16:creationId xmlns:a16="http://schemas.microsoft.com/office/drawing/2014/main" id="{9DA9C66F-3C1D-CC3C-22E3-5E7A3B943B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3337" name="Rectangle 10">
                    <a:extLst>
                      <a:ext uri="{FF2B5EF4-FFF2-40B4-BE49-F238E27FC236}">
                        <a16:creationId xmlns:a16="http://schemas.microsoft.com/office/drawing/2014/main" id="{0763B77E-E39E-9F1E-24D8-82AF4AB9A8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338" name="Rectangle 11">
                    <a:extLst>
                      <a:ext uri="{FF2B5EF4-FFF2-40B4-BE49-F238E27FC236}">
                        <a16:creationId xmlns:a16="http://schemas.microsoft.com/office/drawing/2014/main" id="{3DA312E2-D175-90C4-D8BC-40EA6B255C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328" name="Group 12">
                  <a:extLst>
                    <a:ext uri="{FF2B5EF4-FFF2-40B4-BE49-F238E27FC236}">
                      <a16:creationId xmlns:a16="http://schemas.microsoft.com/office/drawing/2014/main" id="{9AC55A93-1B53-4627-D64A-2634740936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3335" name="Rectangle 13">
                    <a:extLst>
                      <a:ext uri="{FF2B5EF4-FFF2-40B4-BE49-F238E27FC236}">
                        <a16:creationId xmlns:a16="http://schemas.microsoft.com/office/drawing/2014/main" id="{51EA1B0C-6047-A467-6862-AA0C98494F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336" name="Rectangle 14">
                    <a:extLst>
                      <a:ext uri="{FF2B5EF4-FFF2-40B4-BE49-F238E27FC236}">
                        <a16:creationId xmlns:a16="http://schemas.microsoft.com/office/drawing/2014/main" id="{67CDDDDF-D10A-1DF5-6286-70E2F1A98C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329" name="Group 15">
                  <a:extLst>
                    <a:ext uri="{FF2B5EF4-FFF2-40B4-BE49-F238E27FC236}">
                      <a16:creationId xmlns:a16="http://schemas.microsoft.com/office/drawing/2014/main" id="{C1627A9E-9C3D-1D98-46F2-296266EF17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333" name="Rectangle 16">
                    <a:extLst>
                      <a:ext uri="{FF2B5EF4-FFF2-40B4-BE49-F238E27FC236}">
                        <a16:creationId xmlns:a16="http://schemas.microsoft.com/office/drawing/2014/main" id="{9B4E66ED-12D8-4A46-9BB3-D1F7065A2E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334" name="Rectangle 17">
                    <a:extLst>
                      <a:ext uri="{FF2B5EF4-FFF2-40B4-BE49-F238E27FC236}">
                        <a16:creationId xmlns:a16="http://schemas.microsoft.com/office/drawing/2014/main" id="{0593FD76-7FB4-98B9-768A-28BCFEA9F7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330" name="Group 18">
                  <a:extLst>
                    <a:ext uri="{FF2B5EF4-FFF2-40B4-BE49-F238E27FC236}">
                      <a16:creationId xmlns:a16="http://schemas.microsoft.com/office/drawing/2014/main" id="{B958ED1D-A156-BACD-C21E-4505F88632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331" name="Rectangle 19">
                    <a:extLst>
                      <a:ext uri="{FF2B5EF4-FFF2-40B4-BE49-F238E27FC236}">
                        <a16:creationId xmlns:a16="http://schemas.microsoft.com/office/drawing/2014/main" id="{8630EA57-5E53-8CA4-D9EB-7DD24E65BC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332" name="Rectangle 20">
                    <a:extLst>
                      <a:ext uri="{FF2B5EF4-FFF2-40B4-BE49-F238E27FC236}">
                        <a16:creationId xmlns:a16="http://schemas.microsoft.com/office/drawing/2014/main" id="{C13CFE05-300B-A455-1E69-FA06E5262E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1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332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D90807C-825C-9479-C5A2-ADE6832023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25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6" grpId="0"/>
      <p:bldP spid="10249" grpId="0"/>
      <p:bldP spid="10250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3">
            <a:extLst>
              <a:ext uri="{FF2B5EF4-FFF2-40B4-BE49-F238E27FC236}">
                <a16:creationId xmlns:a16="http://schemas.microsoft.com/office/drawing/2014/main" id="{DBFEA091-5B80-D9D7-7EC3-34B541D2A6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6400" y="180975"/>
            <a:ext cx="6743700" cy="923925"/>
          </a:xfrm>
        </p:spPr>
        <p:txBody>
          <a:bodyPr/>
          <a:lstStyle/>
          <a:p>
            <a:r>
              <a:rPr lang="en-IN" altLang="en-US" sz="2800">
                <a:cs typeface="Times New Roman" panose="02020603050405020304" pitchFamily="18" charset="0"/>
              </a:rPr>
              <a:t>Thought Experiment 3: Identification of Donor Stream and Escape Stream</a:t>
            </a:r>
          </a:p>
        </p:txBody>
      </p:sp>
      <p:pic>
        <p:nvPicPr>
          <p:cNvPr id="41986" name="Picture 2">
            <a:extLst>
              <a:ext uri="{FF2B5EF4-FFF2-40B4-BE49-F238E27FC236}">
                <a16:creationId xmlns:a16="http://schemas.microsoft.com/office/drawing/2014/main" id="{59A0ACE5-FAED-7D62-067B-8A85372AB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32000" contrast="46000"/>
          </a:blip>
          <a:srcRect/>
          <a:stretch>
            <a:fillRect/>
          </a:stretch>
        </p:blipFill>
        <p:spPr bwMode="auto">
          <a:xfrm>
            <a:off x="3016225" y="3191348"/>
            <a:ext cx="6059511" cy="3330693"/>
          </a:xfrm>
          <a:prstGeom prst="ellipse">
            <a:avLst/>
          </a:prstGeom>
          <a:ln>
            <a:noFill/>
          </a:ln>
          <a:effectLst>
            <a:softEdge rad="112500"/>
          </a:effectLst>
          <a:scene3d>
            <a:camera prst="orthographicFront">
              <a:rot lat="0" lon="10800000" rev="0"/>
            </a:camera>
            <a:lightRig rig="threePt" dir="t"/>
          </a:scene3d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2">
                <a:extLst>
                  <a:ext uri="{FF2B5EF4-FFF2-40B4-BE49-F238E27FC236}">
                    <a16:creationId xmlns:a16="http://schemas.microsoft.com/office/drawing/2014/main" id="{D8AD74F2-D187-658F-2EE4-486C0E44664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072313" y="6527800"/>
              <a:ext cx="1587" cy="1588"/>
            </p14:xfrm>
          </p:contentPart>
        </mc:Choice>
        <mc:Fallback xmlns="">
          <p:pic>
            <p:nvPicPr>
              <p:cNvPr id="3" name="Ink 22">
                <a:extLst>
                  <a:ext uri="{FF2B5EF4-FFF2-40B4-BE49-F238E27FC236}">
                    <a16:creationId xmlns:a16="http://schemas.microsoft.com/office/drawing/2014/main" id="{D8AD74F2-D187-658F-2EE4-486C0E44664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031051" y="6486512"/>
                <a:ext cx="84111" cy="84164"/>
              </a:xfrm>
              <a:prstGeom prst="rect">
                <a:avLst/>
              </a:prstGeom>
            </p:spPr>
          </p:pic>
        </mc:Fallback>
      </mc:AlternateContent>
      <p:pic>
        <p:nvPicPr>
          <p:cNvPr id="34" name="Picture 33">
            <a:extLst>
              <a:ext uri="{FF2B5EF4-FFF2-40B4-BE49-F238E27FC236}">
                <a16:creationId xmlns:a16="http://schemas.microsoft.com/office/drawing/2014/main" id="{496D1264-02A5-1564-ACB4-8E2FAB17F2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04913"/>
            <a:ext cx="1862138" cy="458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Flowchart: Direct Access Storage 34">
            <a:extLst>
              <a:ext uri="{FF2B5EF4-FFF2-40B4-BE49-F238E27FC236}">
                <a16:creationId xmlns:a16="http://schemas.microsoft.com/office/drawing/2014/main" id="{ED16F800-2009-64A6-9B2A-37E75F9577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436688"/>
            <a:ext cx="3505200" cy="2220912"/>
          </a:xfrm>
          <a:prstGeom prst="flowChartMagneticDrum">
            <a:avLst/>
          </a:prstGeom>
          <a:noFill/>
          <a:ln w="60325" algn="ctr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grpSp>
        <p:nvGrpSpPr>
          <p:cNvPr id="14343" name="Group 38">
            <a:extLst>
              <a:ext uri="{FF2B5EF4-FFF2-40B4-BE49-F238E27FC236}">
                <a16:creationId xmlns:a16="http://schemas.microsoft.com/office/drawing/2014/main" id="{0ABA898F-6158-78EA-096F-DA3580B3A2E9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4346" name="Group 19">
              <a:extLst>
                <a:ext uri="{FF2B5EF4-FFF2-40B4-BE49-F238E27FC236}">
                  <a16:creationId xmlns:a16="http://schemas.microsoft.com/office/drawing/2014/main" id="{2CBD638B-B2CE-EA3C-026A-AFD2A5CB77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348" name="Group 8">
                <a:extLst>
                  <a:ext uri="{FF2B5EF4-FFF2-40B4-BE49-F238E27FC236}">
                    <a16:creationId xmlns:a16="http://schemas.microsoft.com/office/drawing/2014/main" id="{3152B5E0-C049-B64B-4032-5B5981D9807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350" name="Group 9">
                  <a:extLst>
                    <a:ext uri="{FF2B5EF4-FFF2-40B4-BE49-F238E27FC236}">
                      <a16:creationId xmlns:a16="http://schemas.microsoft.com/office/drawing/2014/main" id="{EB72704A-58DD-76F2-5428-17F448B851F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60" name="Rectangle 10">
                    <a:extLst>
                      <a:ext uri="{FF2B5EF4-FFF2-40B4-BE49-F238E27FC236}">
                        <a16:creationId xmlns:a16="http://schemas.microsoft.com/office/drawing/2014/main" id="{12594FDF-AD39-D116-5AC3-8E4138EDCB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61" name="Rectangle 11">
                    <a:extLst>
                      <a:ext uri="{FF2B5EF4-FFF2-40B4-BE49-F238E27FC236}">
                        <a16:creationId xmlns:a16="http://schemas.microsoft.com/office/drawing/2014/main" id="{187CDDD9-8D9F-6D37-2A60-A255F86AC7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51" name="Group 12">
                  <a:extLst>
                    <a:ext uri="{FF2B5EF4-FFF2-40B4-BE49-F238E27FC236}">
                      <a16:creationId xmlns:a16="http://schemas.microsoft.com/office/drawing/2014/main" id="{EB0A5BFE-6516-C90C-12BC-9439D19D64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58" name="Rectangle 13">
                    <a:extLst>
                      <a:ext uri="{FF2B5EF4-FFF2-40B4-BE49-F238E27FC236}">
                        <a16:creationId xmlns:a16="http://schemas.microsoft.com/office/drawing/2014/main" id="{1130A807-3613-3AA4-BC58-630724AADB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9" name="Rectangle 14">
                    <a:extLst>
                      <a:ext uri="{FF2B5EF4-FFF2-40B4-BE49-F238E27FC236}">
                        <a16:creationId xmlns:a16="http://schemas.microsoft.com/office/drawing/2014/main" id="{E7D0CB0E-58C1-65B3-6F1B-115BE4EA59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52" name="Group 15">
                  <a:extLst>
                    <a:ext uri="{FF2B5EF4-FFF2-40B4-BE49-F238E27FC236}">
                      <a16:creationId xmlns:a16="http://schemas.microsoft.com/office/drawing/2014/main" id="{6948607A-209F-125D-327E-FF61F8677E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56" name="Rectangle 16">
                    <a:extLst>
                      <a:ext uri="{FF2B5EF4-FFF2-40B4-BE49-F238E27FC236}">
                        <a16:creationId xmlns:a16="http://schemas.microsoft.com/office/drawing/2014/main" id="{D86B1DC6-0776-CA57-605D-948578C083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7" name="Rectangle 17">
                    <a:extLst>
                      <a:ext uri="{FF2B5EF4-FFF2-40B4-BE49-F238E27FC236}">
                        <a16:creationId xmlns:a16="http://schemas.microsoft.com/office/drawing/2014/main" id="{B34D3E85-0A7A-D750-CF0E-09ACD74CA9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53" name="Group 18">
                  <a:extLst>
                    <a:ext uri="{FF2B5EF4-FFF2-40B4-BE49-F238E27FC236}">
                      <a16:creationId xmlns:a16="http://schemas.microsoft.com/office/drawing/2014/main" id="{303B3FC4-ABE3-29B0-D3CB-524CB28EBC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54" name="Rectangle 19">
                    <a:extLst>
                      <a:ext uri="{FF2B5EF4-FFF2-40B4-BE49-F238E27FC236}">
                        <a16:creationId xmlns:a16="http://schemas.microsoft.com/office/drawing/2014/main" id="{E157FA7E-50A9-B1C5-3B70-D102773A4A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5" name="Rectangle 20">
                    <a:extLst>
                      <a:ext uri="{FF2B5EF4-FFF2-40B4-BE49-F238E27FC236}">
                        <a16:creationId xmlns:a16="http://schemas.microsoft.com/office/drawing/2014/main" id="{0D503F09-FCF5-50EF-63B3-5694FFE129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9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34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7F88B67-3123-E56F-8FE4-1D0ED1C9F9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FCDF7EE-31CA-371C-1709-A3F02FFC77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7625" y="1544638"/>
            <a:ext cx="5189538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0070C0"/>
                </a:solidFill>
              </a:rPr>
              <a:t>Bernoulli’s Theorem: The pressure of the upstream wind approaching the rotor will increase due to deceleration caused by the presence of wind turbine rotor.</a:t>
            </a:r>
            <a:endParaRPr lang="en-IN" altLang="en-US" sz="2400" i="1">
              <a:solidFill>
                <a:srgbClr val="0070C0"/>
              </a:solidFill>
            </a:endParaRPr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id="{610EA472-BF14-9C92-B49A-564A9FD5419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019800" y="2971800"/>
            <a:ext cx="1905000" cy="520700"/>
          </a:xfrm>
          <a:prstGeom prst="rightArrow">
            <a:avLst>
              <a:gd name="adj1" fmla="val 50000"/>
              <a:gd name="adj2" fmla="val 49966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2" grpId="0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">
            <a:extLst>
              <a:ext uri="{FF2B5EF4-FFF2-40B4-BE49-F238E27FC236}">
                <a16:creationId xmlns:a16="http://schemas.microsoft.com/office/drawing/2014/main" id="{87EABFFA-FB8D-6A71-4785-4ADE0CF70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14425"/>
            <a:ext cx="3552825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itle 2">
            <a:extLst>
              <a:ext uri="{FF2B5EF4-FFF2-40B4-BE49-F238E27FC236}">
                <a16:creationId xmlns:a16="http://schemas.microsoft.com/office/drawing/2014/main" id="{3C7CC53F-6BB3-B360-F069-8B4E3D03FC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5857875" cy="1143000"/>
          </a:xfrm>
        </p:spPr>
        <p:txBody>
          <a:bodyPr/>
          <a:lstStyle/>
          <a:p>
            <a:r>
              <a:rPr lang="en-US" altLang="en-US" sz="2800"/>
              <a:t>Thermodynamic View of A Donating Stream Tube’s Action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7B9E10-5C49-7761-CB0B-B76A236E7F71}"/>
              </a:ext>
            </a:extLst>
          </p:cNvPr>
          <p:cNvSpPr/>
          <p:nvPr/>
        </p:nvSpPr>
        <p:spPr>
          <a:xfrm>
            <a:off x="4724400" y="3276600"/>
            <a:ext cx="3810000" cy="16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E80B87-BCF6-8D99-590B-7BAD1B698162}"/>
              </a:ext>
            </a:extLst>
          </p:cNvPr>
          <p:cNvSpPr/>
          <p:nvPr/>
        </p:nvSpPr>
        <p:spPr>
          <a:xfrm>
            <a:off x="3962400" y="1219200"/>
            <a:ext cx="4038600" cy="2209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3" name="Group 154">
            <a:extLst>
              <a:ext uri="{FF2B5EF4-FFF2-40B4-BE49-F238E27FC236}">
                <a16:creationId xmlns:a16="http://schemas.microsoft.com/office/drawing/2014/main" id="{327DE7D1-9EEA-943A-0540-98E0584FFF85}"/>
              </a:ext>
            </a:extLst>
          </p:cNvPr>
          <p:cNvGrpSpPr>
            <a:grpSpLocks/>
          </p:cNvGrpSpPr>
          <p:nvPr/>
        </p:nvGrpSpPr>
        <p:grpSpPr bwMode="auto">
          <a:xfrm>
            <a:off x="76200" y="1905000"/>
            <a:ext cx="1447800" cy="914400"/>
            <a:chOff x="76200" y="1905000"/>
            <a:chExt cx="1447800" cy="914400"/>
          </a:xfrm>
        </p:grpSpPr>
        <p:cxnSp>
          <p:nvCxnSpPr>
            <p:cNvPr id="15409" name="Straight Arrow Connector 6">
              <a:extLst>
                <a:ext uri="{FF2B5EF4-FFF2-40B4-BE49-F238E27FC236}">
                  <a16:creationId xmlns:a16="http://schemas.microsoft.com/office/drawing/2014/main" id="{5B79EAC0-6BAD-B03B-55BC-A4BCC612E8B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6200" y="1905000"/>
              <a:ext cx="14478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10" name="Straight Arrow Connector 8">
              <a:extLst>
                <a:ext uri="{FF2B5EF4-FFF2-40B4-BE49-F238E27FC236}">
                  <a16:creationId xmlns:a16="http://schemas.microsoft.com/office/drawing/2014/main" id="{64CA9699-9804-5FD5-EDA1-6DCCB69AB3D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6200" y="2057400"/>
              <a:ext cx="14478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11" name="Straight Arrow Connector 9">
              <a:extLst>
                <a:ext uri="{FF2B5EF4-FFF2-40B4-BE49-F238E27FC236}">
                  <a16:creationId xmlns:a16="http://schemas.microsoft.com/office/drawing/2014/main" id="{9ADD57A2-B2D7-F769-7E52-C65BF963626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6200" y="2209800"/>
              <a:ext cx="14478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12" name="Straight Arrow Connector 10">
              <a:extLst>
                <a:ext uri="{FF2B5EF4-FFF2-40B4-BE49-F238E27FC236}">
                  <a16:creationId xmlns:a16="http://schemas.microsoft.com/office/drawing/2014/main" id="{08EDBB6F-988E-F0C5-DFFF-F92F9AAD183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6200" y="2362200"/>
              <a:ext cx="14478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13" name="Straight Arrow Connector 11">
              <a:extLst>
                <a:ext uri="{FF2B5EF4-FFF2-40B4-BE49-F238E27FC236}">
                  <a16:creationId xmlns:a16="http://schemas.microsoft.com/office/drawing/2014/main" id="{87D8A87B-B73E-8656-4CD0-1B4B55AEAE0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6200" y="2514600"/>
              <a:ext cx="14478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14" name="Straight Arrow Connector 12">
              <a:extLst>
                <a:ext uri="{FF2B5EF4-FFF2-40B4-BE49-F238E27FC236}">
                  <a16:creationId xmlns:a16="http://schemas.microsoft.com/office/drawing/2014/main" id="{2D1226B6-719A-5BBC-25B2-A8E9EB644ED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6200" y="2667000"/>
              <a:ext cx="14478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15" name="Straight Arrow Connector 13">
              <a:extLst>
                <a:ext uri="{FF2B5EF4-FFF2-40B4-BE49-F238E27FC236}">
                  <a16:creationId xmlns:a16="http://schemas.microsoft.com/office/drawing/2014/main" id="{B489CC23-0FB7-8368-9D31-7C342F38BA8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6200" y="2819400"/>
              <a:ext cx="14478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7" name="Group 155">
            <a:extLst>
              <a:ext uri="{FF2B5EF4-FFF2-40B4-BE49-F238E27FC236}">
                <a16:creationId xmlns:a16="http://schemas.microsoft.com/office/drawing/2014/main" id="{BB024C11-1697-C381-EEA4-7379BF565F18}"/>
              </a:ext>
            </a:extLst>
          </p:cNvPr>
          <p:cNvGrpSpPr>
            <a:grpSpLocks/>
          </p:cNvGrpSpPr>
          <p:nvPr/>
        </p:nvGrpSpPr>
        <p:grpSpPr bwMode="auto">
          <a:xfrm>
            <a:off x="3505200" y="1447800"/>
            <a:ext cx="533400" cy="1828800"/>
            <a:chOff x="3505200" y="1447800"/>
            <a:chExt cx="533400" cy="1828800"/>
          </a:xfrm>
        </p:grpSpPr>
        <p:cxnSp>
          <p:nvCxnSpPr>
            <p:cNvPr id="15396" name="Straight Arrow Connector 6">
              <a:extLst>
                <a:ext uri="{FF2B5EF4-FFF2-40B4-BE49-F238E27FC236}">
                  <a16:creationId xmlns:a16="http://schemas.microsoft.com/office/drawing/2014/main" id="{2EA06E55-918D-8138-1212-792CBD5CE2C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14478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397" name="Straight Arrow Connector 71">
              <a:extLst>
                <a:ext uri="{FF2B5EF4-FFF2-40B4-BE49-F238E27FC236}">
                  <a16:creationId xmlns:a16="http://schemas.microsoft.com/office/drawing/2014/main" id="{C3357AD1-8715-8A2D-061B-171B6CE6B17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16002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398" name="Straight Arrow Connector 72">
              <a:extLst>
                <a:ext uri="{FF2B5EF4-FFF2-40B4-BE49-F238E27FC236}">
                  <a16:creationId xmlns:a16="http://schemas.microsoft.com/office/drawing/2014/main" id="{E11AA152-A5D4-C1AD-DDE9-BBA1A90D980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17526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399" name="Straight Arrow Connector 73">
              <a:extLst>
                <a:ext uri="{FF2B5EF4-FFF2-40B4-BE49-F238E27FC236}">
                  <a16:creationId xmlns:a16="http://schemas.microsoft.com/office/drawing/2014/main" id="{9A04DECE-72BB-5B09-5880-038FBA17984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19050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00" name="Straight Arrow Connector 74">
              <a:extLst>
                <a:ext uri="{FF2B5EF4-FFF2-40B4-BE49-F238E27FC236}">
                  <a16:creationId xmlns:a16="http://schemas.microsoft.com/office/drawing/2014/main" id="{602B973E-1F48-42BA-93C5-352BB87BE21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20574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01" name="Straight Arrow Connector 75">
              <a:extLst>
                <a:ext uri="{FF2B5EF4-FFF2-40B4-BE49-F238E27FC236}">
                  <a16:creationId xmlns:a16="http://schemas.microsoft.com/office/drawing/2014/main" id="{CE892C17-1086-7791-34FE-75331AB5D39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22098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02" name="Straight Arrow Connector 76">
              <a:extLst>
                <a:ext uri="{FF2B5EF4-FFF2-40B4-BE49-F238E27FC236}">
                  <a16:creationId xmlns:a16="http://schemas.microsoft.com/office/drawing/2014/main" id="{9359AD4A-B435-EB1C-7B0A-6726CC8CF27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23622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03" name="Straight Arrow Connector 148">
              <a:extLst>
                <a:ext uri="{FF2B5EF4-FFF2-40B4-BE49-F238E27FC236}">
                  <a16:creationId xmlns:a16="http://schemas.microsoft.com/office/drawing/2014/main" id="{AD6CA6D0-C60F-2BD5-44D6-230F8457E4A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25146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04" name="Straight Arrow Connector 149">
              <a:extLst>
                <a:ext uri="{FF2B5EF4-FFF2-40B4-BE49-F238E27FC236}">
                  <a16:creationId xmlns:a16="http://schemas.microsoft.com/office/drawing/2014/main" id="{59A7D8C7-9F4F-EE6D-BB18-42B91288ED3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26670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05" name="Straight Arrow Connector 150">
              <a:extLst>
                <a:ext uri="{FF2B5EF4-FFF2-40B4-BE49-F238E27FC236}">
                  <a16:creationId xmlns:a16="http://schemas.microsoft.com/office/drawing/2014/main" id="{B423F5B3-C954-F619-9FDC-1A9F6932302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28194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06" name="Straight Arrow Connector 151">
              <a:extLst>
                <a:ext uri="{FF2B5EF4-FFF2-40B4-BE49-F238E27FC236}">
                  <a16:creationId xmlns:a16="http://schemas.microsoft.com/office/drawing/2014/main" id="{BBB41A45-EF5A-7115-C379-F34787F5F79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29718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07" name="Straight Arrow Connector 152">
              <a:extLst>
                <a:ext uri="{FF2B5EF4-FFF2-40B4-BE49-F238E27FC236}">
                  <a16:creationId xmlns:a16="http://schemas.microsoft.com/office/drawing/2014/main" id="{57EA2FB5-7460-DECD-FFCE-D8C081C07CD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31242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08" name="Straight Arrow Connector 153">
              <a:extLst>
                <a:ext uri="{FF2B5EF4-FFF2-40B4-BE49-F238E27FC236}">
                  <a16:creationId xmlns:a16="http://schemas.microsoft.com/office/drawing/2014/main" id="{2A6E27BA-D130-B96A-9B79-9578821660D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32766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28681" name="Picture 5">
            <a:extLst>
              <a:ext uri="{FF2B5EF4-FFF2-40B4-BE49-F238E27FC236}">
                <a16:creationId xmlns:a16="http://schemas.microsoft.com/office/drawing/2014/main" id="{18B97136-7888-23AD-A01F-D6547F2E10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63" y="3352800"/>
            <a:ext cx="3581400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2" name="Picture 7">
            <a:extLst>
              <a:ext uri="{FF2B5EF4-FFF2-40B4-BE49-F238E27FC236}">
                <a16:creationId xmlns:a16="http://schemas.microsoft.com/office/drawing/2014/main" id="{715290A0-66CE-D5B0-E7FC-840DD2C2E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" y="4914900"/>
            <a:ext cx="188595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8684" name="Straight Connector 10">
            <a:extLst>
              <a:ext uri="{FF2B5EF4-FFF2-40B4-BE49-F238E27FC236}">
                <a16:creationId xmlns:a16="http://schemas.microsoft.com/office/drawing/2014/main" id="{24237DCF-4B04-3D79-27BA-B5E7328F698E}"/>
              </a:ext>
            </a:extLst>
          </p:cNvPr>
          <p:cNvCxnSpPr>
            <a:cxnSpLocks/>
          </p:cNvCxnSpPr>
          <p:nvPr/>
        </p:nvCxnSpPr>
        <p:spPr bwMode="auto">
          <a:xfrm flipV="1">
            <a:off x="715963" y="5654675"/>
            <a:ext cx="7589837" cy="136525"/>
          </a:xfrm>
          <a:prstGeom prst="line">
            <a:avLst/>
          </a:prstGeom>
          <a:noFill/>
          <a:ln w="47625" algn="ctr">
            <a:solidFill>
              <a:schemeClr val="tx1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685" name="Freeform: Shape 14">
            <a:extLst>
              <a:ext uri="{FF2B5EF4-FFF2-40B4-BE49-F238E27FC236}">
                <a16:creationId xmlns:a16="http://schemas.microsoft.com/office/drawing/2014/main" id="{FB9CC87A-BE9C-773B-A736-47D39E02082C}"/>
              </a:ext>
            </a:extLst>
          </p:cNvPr>
          <p:cNvSpPr>
            <a:spLocks/>
          </p:cNvSpPr>
          <p:nvPr/>
        </p:nvSpPr>
        <p:spPr bwMode="auto">
          <a:xfrm>
            <a:off x="2495550" y="5013325"/>
            <a:ext cx="704850" cy="1203325"/>
          </a:xfrm>
          <a:custGeom>
            <a:avLst/>
            <a:gdLst>
              <a:gd name="T0" fmla="*/ 0 w 705852"/>
              <a:gd name="T1" fmla="*/ 0 h 1203158"/>
              <a:gd name="T2" fmla="*/ 93689 w 705852"/>
              <a:gd name="T3" fmla="*/ 402117 h 1203158"/>
              <a:gd name="T4" fmla="*/ 234223 w 705852"/>
              <a:gd name="T5" fmla="*/ 739888 h 1203158"/>
              <a:gd name="T6" fmla="*/ 687056 w 705852"/>
              <a:gd name="T7" fmla="*/ 1206331 h 120315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05852" h="1203158">
                <a:moveTo>
                  <a:pt x="0" y="0"/>
                </a:moveTo>
                <a:cubicBezTo>
                  <a:pt x="28073" y="139032"/>
                  <a:pt x="56147" y="278064"/>
                  <a:pt x="96252" y="401053"/>
                </a:cubicBezTo>
                <a:cubicBezTo>
                  <a:pt x="136357" y="524042"/>
                  <a:pt x="139031" y="604253"/>
                  <a:pt x="240631" y="737937"/>
                </a:cubicBezTo>
                <a:cubicBezTo>
                  <a:pt x="342231" y="871621"/>
                  <a:pt x="524041" y="1037389"/>
                  <a:pt x="705852" y="1203158"/>
                </a:cubicBezTo>
              </a:path>
            </a:pathLst>
          </a:custGeom>
          <a:noFill/>
          <a:ln w="4445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6" name="TextBox 15">
            <a:extLst>
              <a:ext uri="{FF2B5EF4-FFF2-40B4-BE49-F238E27FC236}">
                <a16:creationId xmlns:a16="http://schemas.microsoft.com/office/drawing/2014/main" id="{F8FE5C01-003A-BA8C-9302-5355B22023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7200" y="5562600"/>
            <a:ext cx="4413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i="1"/>
              <a:t>p</a:t>
            </a:r>
            <a:r>
              <a:rPr lang="en-IN" altLang="en-US" sz="2400" i="1" baseline="-25000"/>
              <a:t>0</a:t>
            </a:r>
          </a:p>
        </p:txBody>
      </p:sp>
      <p:sp>
        <p:nvSpPr>
          <p:cNvPr id="11279" name="TextBox 59">
            <a:extLst>
              <a:ext uri="{FF2B5EF4-FFF2-40B4-BE49-F238E27FC236}">
                <a16:creationId xmlns:a16="http://schemas.microsoft.com/office/drawing/2014/main" id="{4E4B2C7D-78F1-E236-DB28-BEA40BF3E7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743200"/>
            <a:ext cx="4746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i="1"/>
              <a:t>V</a:t>
            </a:r>
            <a:r>
              <a:rPr lang="en-IN" altLang="en-US" sz="2400" i="1" baseline="-25000"/>
              <a:t>0</a:t>
            </a:r>
          </a:p>
        </p:txBody>
      </p:sp>
      <p:sp>
        <p:nvSpPr>
          <p:cNvPr id="11280" name="TextBox 60">
            <a:extLst>
              <a:ext uri="{FF2B5EF4-FFF2-40B4-BE49-F238E27FC236}">
                <a16:creationId xmlns:a16="http://schemas.microsoft.com/office/drawing/2014/main" id="{0EBB1B5C-E72C-68C8-9FB3-39F8E19E68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805238"/>
            <a:ext cx="474663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i="1"/>
              <a:t>V</a:t>
            </a:r>
            <a:r>
              <a:rPr lang="en-IN" altLang="en-US" sz="2400" i="1" baseline="-25000"/>
              <a:t>0</a:t>
            </a:r>
          </a:p>
        </p:txBody>
      </p:sp>
      <p:graphicFrame>
        <p:nvGraphicFramePr>
          <p:cNvPr id="28690" name="Object 62">
            <a:extLst>
              <a:ext uri="{FF2B5EF4-FFF2-40B4-BE49-F238E27FC236}">
                <a16:creationId xmlns:a16="http://schemas.microsoft.com/office/drawing/2014/main" id="{48E80202-138C-4923-7ED8-E34E4502166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73400" y="5997575"/>
          <a:ext cx="2219325" cy="639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838200" imgH="241300" progId="Equation.3">
                  <p:embed/>
                </p:oleObj>
              </mc:Choice>
              <mc:Fallback>
                <p:oleObj name="Equation" r:id="rId5" imgW="838200" imgH="241300" progId="Equation.3">
                  <p:embed/>
                  <p:pic>
                    <p:nvPicPr>
                      <p:cNvPr id="28690" name="Object 62">
                        <a:extLst>
                          <a:ext uri="{FF2B5EF4-FFF2-40B4-BE49-F238E27FC236}">
                            <a16:creationId xmlns:a16="http://schemas.microsoft.com/office/drawing/2014/main" id="{48E80202-138C-4923-7ED8-E34E4502166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3400" y="5997575"/>
                        <a:ext cx="2219325" cy="639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Rectangle 53">
            <a:extLst>
              <a:ext uri="{FF2B5EF4-FFF2-40B4-BE49-F238E27FC236}">
                <a16:creationId xmlns:a16="http://schemas.microsoft.com/office/drawing/2014/main" id="{E4345934-D4B6-7ACE-0397-C894AF79D11F}"/>
              </a:ext>
            </a:extLst>
          </p:cNvPr>
          <p:cNvSpPr/>
          <p:nvPr/>
        </p:nvSpPr>
        <p:spPr>
          <a:xfrm>
            <a:off x="2513013" y="1190625"/>
            <a:ext cx="3810000" cy="5197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aphicFrame>
        <p:nvGraphicFramePr>
          <p:cNvPr id="28689" name="Object 16">
            <a:extLst>
              <a:ext uri="{FF2B5EF4-FFF2-40B4-BE49-F238E27FC236}">
                <a16:creationId xmlns:a16="http://schemas.microsoft.com/office/drawing/2014/main" id="{AB609220-D0ED-9D67-B61D-720C5846195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6075" y="4529138"/>
          <a:ext cx="2354263" cy="639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888614" imgH="241195" progId="Equation.3">
                  <p:embed/>
                </p:oleObj>
              </mc:Choice>
              <mc:Fallback>
                <p:oleObj name="Equation" r:id="rId7" imgW="888614" imgH="241195" progId="Equation.3">
                  <p:embed/>
                  <p:pic>
                    <p:nvPicPr>
                      <p:cNvPr id="28689" name="Object 16">
                        <a:extLst>
                          <a:ext uri="{FF2B5EF4-FFF2-40B4-BE49-F238E27FC236}">
                            <a16:creationId xmlns:a16="http://schemas.microsoft.com/office/drawing/2014/main" id="{AB609220-D0ED-9D67-B61D-720C5846195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075" y="4529138"/>
                        <a:ext cx="2354263" cy="639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378" name="Group 38">
            <a:extLst>
              <a:ext uri="{FF2B5EF4-FFF2-40B4-BE49-F238E27FC236}">
                <a16:creationId xmlns:a16="http://schemas.microsoft.com/office/drawing/2014/main" id="{9286AA6E-D2F6-175A-485C-A1F39C8DBB83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5380" name="Group 19">
              <a:extLst>
                <a:ext uri="{FF2B5EF4-FFF2-40B4-BE49-F238E27FC236}">
                  <a16:creationId xmlns:a16="http://schemas.microsoft.com/office/drawing/2014/main" id="{4085C345-E05C-E8FE-2AEF-B706933F8F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5382" name="Group 8">
                <a:extLst>
                  <a:ext uri="{FF2B5EF4-FFF2-40B4-BE49-F238E27FC236}">
                    <a16:creationId xmlns:a16="http://schemas.microsoft.com/office/drawing/2014/main" id="{EE67F212-BDF3-1B7C-6099-01969C04A6B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5384" name="Group 9">
                  <a:extLst>
                    <a:ext uri="{FF2B5EF4-FFF2-40B4-BE49-F238E27FC236}">
                      <a16:creationId xmlns:a16="http://schemas.microsoft.com/office/drawing/2014/main" id="{E9189B84-7758-00AC-BB63-7C20EC65D6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5394" name="Rectangle 10">
                    <a:extLst>
                      <a:ext uri="{FF2B5EF4-FFF2-40B4-BE49-F238E27FC236}">
                        <a16:creationId xmlns:a16="http://schemas.microsoft.com/office/drawing/2014/main" id="{5E8632AC-BD82-97E7-82A0-515C0335B8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95" name="Rectangle 11">
                    <a:extLst>
                      <a:ext uri="{FF2B5EF4-FFF2-40B4-BE49-F238E27FC236}">
                        <a16:creationId xmlns:a16="http://schemas.microsoft.com/office/drawing/2014/main" id="{E63E7FE5-DAEE-79BB-A48D-ADA7757662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385" name="Group 12">
                  <a:extLst>
                    <a:ext uri="{FF2B5EF4-FFF2-40B4-BE49-F238E27FC236}">
                      <a16:creationId xmlns:a16="http://schemas.microsoft.com/office/drawing/2014/main" id="{B76EFE09-BD0E-6969-15FE-BA5BF51D45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392" name="Rectangle 13">
                    <a:extLst>
                      <a:ext uri="{FF2B5EF4-FFF2-40B4-BE49-F238E27FC236}">
                        <a16:creationId xmlns:a16="http://schemas.microsoft.com/office/drawing/2014/main" id="{D4A05E43-71A2-CB0F-52C3-C12147ECF4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93" name="Rectangle 14">
                    <a:extLst>
                      <a:ext uri="{FF2B5EF4-FFF2-40B4-BE49-F238E27FC236}">
                        <a16:creationId xmlns:a16="http://schemas.microsoft.com/office/drawing/2014/main" id="{222D0EF1-25AA-770A-FC9D-DFCDB1686B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386" name="Group 15">
                  <a:extLst>
                    <a:ext uri="{FF2B5EF4-FFF2-40B4-BE49-F238E27FC236}">
                      <a16:creationId xmlns:a16="http://schemas.microsoft.com/office/drawing/2014/main" id="{299128CB-9C18-D007-0AF7-CB3B65E538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390" name="Rectangle 16">
                    <a:extLst>
                      <a:ext uri="{FF2B5EF4-FFF2-40B4-BE49-F238E27FC236}">
                        <a16:creationId xmlns:a16="http://schemas.microsoft.com/office/drawing/2014/main" id="{2F933C8A-CB87-B769-B66C-CF27C88BE2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91" name="Rectangle 17">
                    <a:extLst>
                      <a:ext uri="{FF2B5EF4-FFF2-40B4-BE49-F238E27FC236}">
                        <a16:creationId xmlns:a16="http://schemas.microsoft.com/office/drawing/2014/main" id="{71494ECE-16E5-A526-80E3-C03EC55134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387" name="Group 18">
                  <a:extLst>
                    <a:ext uri="{FF2B5EF4-FFF2-40B4-BE49-F238E27FC236}">
                      <a16:creationId xmlns:a16="http://schemas.microsoft.com/office/drawing/2014/main" id="{BA9744B5-83D5-BE28-141B-7C35ACE803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388" name="Rectangle 19">
                    <a:extLst>
                      <a:ext uri="{FF2B5EF4-FFF2-40B4-BE49-F238E27FC236}">
                        <a16:creationId xmlns:a16="http://schemas.microsoft.com/office/drawing/2014/main" id="{6FBFAB84-3E9D-FCEE-F318-957F243636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89" name="Rectangle 20">
                    <a:extLst>
                      <a:ext uri="{FF2B5EF4-FFF2-40B4-BE49-F238E27FC236}">
                        <a16:creationId xmlns:a16="http://schemas.microsoft.com/office/drawing/2014/main" id="{EE0DEE83-EEA0-1CE4-19C6-9765958F3E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59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538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CD3FD76-76F2-B99D-51A0-F7E4246AB7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75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75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750"/>
                                        <p:tgtEl>
                                          <p:spTgt spid="2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6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75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500"/>
                                        <p:tgtEl>
                                          <p:spTgt spid="28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6" grpId="0"/>
      <p:bldP spid="11279" grpId="0"/>
      <p:bldP spid="11280" grpId="0" animBg="1"/>
      <p:bldP spid="5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4E76DD88-90AA-2823-B329-BC87190136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762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Wind and Hydro Systems are Adiabatic and Isothermal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F2E125-81D2-F959-3633-83AA51F59E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219200"/>
            <a:ext cx="85344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Consider a control mass and a control volume working between same states and following an isothermal process.</a:t>
            </a:r>
          </a:p>
        </p:txBody>
      </p:sp>
      <p:grpSp>
        <p:nvGrpSpPr>
          <p:cNvPr id="22532" name="Group 38">
            <a:extLst>
              <a:ext uri="{FF2B5EF4-FFF2-40B4-BE49-F238E27FC236}">
                <a16:creationId xmlns:a16="http://schemas.microsoft.com/office/drawing/2014/main" id="{A44629C4-0063-2E55-9840-0C46F807861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534" name="Group 19">
              <a:extLst>
                <a:ext uri="{FF2B5EF4-FFF2-40B4-BE49-F238E27FC236}">
                  <a16:creationId xmlns:a16="http://schemas.microsoft.com/office/drawing/2014/main" id="{78D1E860-F498-CAFC-FF82-B726E6BB59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536" name="Group 8">
                <a:extLst>
                  <a:ext uri="{FF2B5EF4-FFF2-40B4-BE49-F238E27FC236}">
                    <a16:creationId xmlns:a16="http://schemas.microsoft.com/office/drawing/2014/main" id="{10384B1A-7BE9-710A-F13D-42DF559857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2538" name="Group 9">
                  <a:extLst>
                    <a:ext uri="{FF2B5EF4-FFF2-40B4-BE49-F238E27FC236}">
                      <a16:creationId xmlns:a16="http://schemas.microsoft.com/office/drawing/2014/main" id="{6C4BCB5B-94B6-747B-2D46-FE7132E447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548" name="Rectangle 10">
                    <a:extLst>
                      <a:ext uri="{FF2B5EF4-FFF2-40B4-BE49-F238E27FC236}">
                        <a16:creationId xmlns:a16="http://schemas.microsoft.com/office/drawing/2014/main" id="{A80DFB8C-DC4F-F6E7-B0AF-DE0AA6D337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49" name="Rectangle 11">
                    <a:extLst>
                      <a:ext uri="{FF2B5EF4-FFF2-40B4-BE49-F238E27FC236}">
                        <a16:creationId xmlns:a16="http://schemas.microsoft.com/office/drawing/2014/main" id="{16137175-253B-1741-81B1-573359AC9E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539" name="Group 12">
                  <a:extLst>
                    <a:ext uri="{FF2B5EF4-FFF2-40B4-BE49-F238E27FC236}">
                      <a16:creationId xmlns:a16="http://schemas.microsoft.com/office/drawing/2014/main" id="{D7F4ED9F-92A3-61BB-FAFC-FD66D34667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546" name="Rectangle 13">
                    <a:extLst>
                      <a:ext uri="{FF2B5EF4-FFF2-40B4-BE49-F238E27FC236}">
                        <a16:creationId xmlns:a16="http://schemas.microsoft.com/office/drawing/2014/main" id="{12339F43-69EF-6C80-4054-FDFB74F6FF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47" name="Rectangle 14">
                    <a:extLst>
                      <a:ext uri="{FF2B5EF4-FFF2-40B4-BE49-F238E27FC236}">
                        <a16:creationId xmlns:a16="http://schemas.microsoft.com/office/drawing/2014/main" id="{06D9F8AC-9340-F67E-7A97-FFF3CA7181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540" name="Group 15">
                  <a:extLst>
                    <a:ext uri="{FF2B5EF4-FFF2-40B4-BE49-F238E27FC236}">
                      <a16:creationId xmlns:a16="http://schemas.microsoft.com/office/drawing/2014/main" id="{AA0CCD4A-9546-CF2D-D3D6-2EB39A7B0A1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2544" name="Rectangle 16">
                    <a:extLst>
                      <a:ext uri="{FF2B5EF4-FFF2-40B4-BE49-F238E27FC236}">
                        <a16:creationId xmlns:a16="http://schemas.microsoft.com/office/drawing/2014/main" id="{261EFD38-FDBC-B656-CD52-10DC694F05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45" name="Rectangle 17">
                    <a:extLst>
                      <a:ext uri="{FF2B5EF4-FFF2-40B4-BE49-F238E27FC236}">
                        <a16:creationId xmlns:a16="http://schemas.microsoft.com/office/drawing/2014/main" id="{78A57D04-F892-0F7E-8BC6-44DBCCA9C0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541" name="Group 18">
                  <a:extLst>
                    <a:ext uri="{FF2B5EF4-FFF2-40B4-BE49-F238E27FC236}">
                      <a16:creationId xmlns:a16="http://schemas.microsoft.com/office/drawing/2014/main" id="{695B199F-F0F4-E4C8-0273-652CA4DC9C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2542" name="Rectangle 19">
                    <a:extLst>
                      <a:ext uri="{FF2B5EF4-FFF2-40B4-BE49-F238E27FC236}">
                        <a16:creationId xmlns:a16="http://schemas.microsoft.com/office/drawing/2014/main" id="{8895260B-57BC-3675-A87F-2296A206B8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43" name="Rectangle 20">
                    <a:extLst>
                      <a:ext uri="{FF2B5EF4-FFF2-40B4-BE49-F238E27FC236}">
                        <a16:creationId xmlns:a16="http://schemas.microsoft.com/office/drawing/2014/main" id="{559C55EE-FBF4-72F3-1031-9ED7CC4579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6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53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B96BB9B-23FF-B84D-4260-69C60CFAA6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50704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3">
            <a:extLst>
              <a:ext uri="{FF2B5EF4-FFF2-40B4-BE49-F238E27FC236}">
                <a16:creationId xmlns:a16="http://schemas.microsoft.com/office/drawing/2014/main" id="{E1FC6D83-6825-4317-0FFE-FA902E63ED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4188" y="320675"/>
            <a:ext cx="6743700" cy="520700"/>
          </a:xfrm>
        </p:spPr>
        <p:txBody>
          <a:bodyPr/>
          <a:lstStyle/>
          <a:p>
            <a:r>
              <a:rPr lang="en-IN" altLang="en-US" sz="2800">
                <a:cs typeface="Times New Roman" panose="02020603050405020304" pitchFamily="18" charset="0"/>
              </a:rPr>
              <a:t>Work Transfer by a Flowing Fluid</a:t>
            </a:r>
          </a:p>
        </p:txBody>
      </p:sp>
      <p:pic>
        <p:nvPicPr>
          <p:cNvPr id="41986" name="Picture 2">
            <a:extLst>
              <a:ext uri="{FF2B5EF4-FFF2-40B4-BE49-F238E27FC236}">
                <a16:creationId xmlns:a16="http://schemas.microsoft.com/office/drawing/2014/main" id="{F210EE5C-80A0-83D6-9386-E6EE7D59CC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32000" contrast="46000"/>
          </a:blip>
          <a:srcRect/>
          <a:stretch>
            <a:fillRect/>
          </a:stretch>
        </p:blipFill>
        <p:spPr bwMode="auto">
          <a:xfrm>
            <a:off x="-54504" y="2355619"/>
            <a:ext cx="4103508" cy="225554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2">
                <a:extLst>
                  <a:ext uri="{FF2B5EF4-FFF2-40B4-BE49-F238E27FC236}">
                    <a16:creationId xmlns:a16="http://schemas.microsoft.com/office/drawing/2014/main" id="{EFBA407E-C2D0-AD51-0BFA-9B018ED287ED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072313" y="6527800"/>
              <a:ext cx="1587" cy="1588"/>
            </p14:xfrm>
          </p:contentPart>
        </mc:Choice>
        <mc:Fallback xmlns="">
          <p:pic>
            <p:nvPicPr>
              <p:cNvPr id="3" name="Ink 22">
                <a:extLst>
                  <a:ext uri="{FF2B5EF4-FFF2-40B4-BE49-F238E27FC236}">
                    <a16:creationId xmlns:a16="http://schemas.microsoft.com/office/drawing/2014/main" id="{EFBA407E-C2D0-AD51-0BFA-9B018ED287ED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031051" y="648651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166" name="Ink 38">
                <a:extLst>
                  <a:ext uri="{FF2B5EF4-FFF2-40B4-BE49-F238E27FC236}">
                    <a16:creationId xmlns:a16="http://schemas.microsoft.com/office/drawing/2014/main" id="{0CBD169A-43BD-BBD7-B11D-E449060C432F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688513" y="6583363"/>
              <a:ext cx="25400" cy="112712"/>
            </p14:xfrm>
          </p:contentPart>
        </mc:Choice>
        <mc:Fallback xmlns="">
          <p:pic>
            <p:nvPicPr>
              <p:cNvPr id="6166" name="Ink 38">
                <a:extLst>
                  <a:ext uri="{FF2B5EF4-FFF2-40B4-BE49-F238E27FC236}">
                    <a16:creationId xmlns:a16="http://schemas.microsoft.com/office/drawing/2014/main" id="{0CBD169A-43BD-BBD7-B11D-E449060C432F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679212" y="6574000"/>
                <a:ext cx="44003" cy="131437"/>
              </a:xfrm>
              <a:prstGeom prst="rect">
                <a:avLst/>
              </a:prstGeom>
            </p:spPr>
          </p:pic>
        </mc:Fallback>
      </mc:AlternateContent>
      <p:sp>
        <p:nvSpPr>
          <p:cNvPr id="13318" name="Rectangle 1">
            <a:extLst>
              <a:ext uri="{FF2B5EF4-FFF2-40B4-BE49-F238E27FC236}">
                <a16:creationId xmlns:a16="http://schemas.microsoft.com/office/drawing/2014/main" id="{C2C56D4F-CDEE-D52F-3105-73401E0C88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675" y="1231900"/>
            <a:ext cx="82645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IN" altLang="en-US" sz="2400">
                <a:cs typeface="Times New Roman" panose="02020603050405020304" pitchFamily="18" charset="0"/>
              </a:rPr>
              <a:t>A successful thermodynamic device generates a pressure Field. </a:t>
            </a:r>
          </a:p>
          <a:p>
            <a:pPr>
              <a:spcBef>
                <a:spcPct val="0"/>
              </a:spcBef>
            </a:pPr>
            <a:r>
              <a:rPr lang="en-IN" altLang="en-US" sz="2400">
                <a:cs typeface="Times New Roman" panose="02020603050405020304" pitchFamily="18" charset="0"/>
              </a:rPr>
              <a:t>There exists a continuous mass flow rate of fluid and hence continuous work transfer between flowing fluid and the device. </a:t>
            </a:r>
            <a:endParaRPr lang="en-IN" altLang="en-US" sz="2400"/>
          </a:p>
        </p:txBody>
      </p:sp>
      <p:sp>
        <p:nvSpPr>
          <p:cNvPr id="28" name="TextBox 17">
            <a:extLst>
              <a:ext uri="{FF2B5EF4-FFF2-40B4-BE49-F238E27FC236}">
                <a16:creationId xmlns:a16="http://schemas.microsoft.com/office/drawing/2014/main" id="{3BF43529-7DD9-C733-BCD7-23680F3A9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6800" y="2554288"/>
            <a:ext cx="52260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Infinitesimal positive work done by unit mass of wind (flowing fluid) in a </a:t>
            </a:r>
            <a:r>
              <a:rPr lang="en-IN" altLang="en-US" sz="2400" i="1"/>
              <a:t>CV</a:t>
            </a:r>
          </a:p>
        </p:txBody>
      </p:sp>
      <p:graphicFrame>
        <p:nvGraphicFramePr>
          <p:cNvPr id="29" name="Object 64">
            <a:extLst>
              <a:ext uri="{FF2B5EF4-FFF2-40B4-BE49-F238E27FC236}">
                <a16:creationId xmlns:a16="http://schemas.microsoft.com/office/drawing/2014/main" id="{A6857BD4-DB83-D7AD-5AD0-10831A0D2E8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18100" y="3429000"/>
          <a:ext cx="1782763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672808" imgH="203112" progId="Equation.3">
                  <p:embed/>
                </p:oleObj>
              </mc:Choice>
              <mc:Fallback>
                <p:oleObj name="Equation" r:id="rId7" imgW="672808" imgH="203112" progId="Equation.3">
                  <p:embed/>
                  <p:pic>
                    <p:nvPicPr>
                      <p:cNvPr id="29" name="Object 64">
                        <a:extLst>
                          <a:ext uri="{FF2B5EF4-FFF2-40B4-BE49-F238E27FC236}">
                            <a16:creationId xmlns:a16="http://schemas.microsoft.com/office/drawing/2014/main" id="{A6857BD4-DB83-D7AD-5AD0-10831A0D2E8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8100" y="3429000"/>
                        <a:ext cx="1782763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65">
            <a:extLst>
              <a:ext uri="{FF2B5EF4-FFF2-40B4-BE49-F238E27FC236}">
                <a16:creationId xmlns:a16="http://schemas.microsoft.com/office/drawing/2014/main" id="{50807573-A0D9-7F43-09AE-4C37F46EBD3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70463" y="4494213"/>
          <a:ext cx="2085975" cy="53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787058" imgH="203112" progId="Equation.3">
                  <p:embed/>
                </p:oleObj>
              </mc:Choice>
              <mc:Fallback>
                <p:oleObj name="Equation" r:id="rId9" imgW="787058" imgH="203112" progId="Equation.3">
                  <p:embed/>
                  <p:pic>
                    <p:nvPicPr>
                      <p:cNvPr id="30" name="Object 65">
                        <a:extLst>
                          <a:ext uri="{FF2B5EF4-FFF2-40B4-BE49-F238E27FC236}">
                            <a16:creationId xmlns:a16="http://schemas.microsoft.com/office/drawing/2014/main" id="{50807573-A0D9-7F43-09AE-4C37F46EBD3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0463" y="4494213"/>
                        <a:ext cx="2085975" cy="538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extBox 17">
            <a:extLst>
              <a:ext uri="{FF2B5EF4-FFF2-40B4-BE49-F238E27FC236}">
                <a16:creationId xmlns:a16="http://schemas.microsoft.com/office/drawing/2014/main" id="{2A21F065-EBC3-4444-DD43-E06B7338B5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3600" y="3935413"/>
            <a:ext cx="26177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Infinitesimal Power</a:t>
            </a:r>
            <a:endParaRPr lang="en-IN" altLang="en-US" sz="2400" i="1"/>
          </a:p>
        </p:txBody>
      </p:sp>
      <p:graphicFrame>
        <p:nvGraphicFramePr>
          <p:cNvPr id="32" name="Object 65">
            <a:extLst>
              <a:ext uri="{FF2B5EF4-FFF2-40B4-BE49-F238E27FC236}">
                <a16:creationId xmlns:a16="http://schemas.microsoft.com/office/drawing/2014/main" id="{BDFC4CE8-DC1F-9A03-050E-CA975F987C3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3888" y="5326063"/>
          <a:ext cx="2892425" cy="1314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091726" imgH="495085" progId="Equation.3">
                  <p:embed/>
                </p:oleObj>
              </mc:Choice>
              <mc:Fallback>
                <p:oleObj name="Equation" r:id="rId11" imgW="1091726" imgH="495085" progId="Equation.3">
                  <p:embed/>
                  <p:pic>
                    <p:nvPicPr>
                      <p:cNvPr id="32" name="Object 65">
                        <a:extLst>
                          <a:ext uri="{FF2B5EF4-FFF2-40B4-BE49-F238E27FC236}">
                            <a16:creationId xmlns:a16="http://schemas.microsoft.com/office/drawing/2014/main" id="{BDFC4CE8-DC1F-9A03-050E-CA975F987C3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888" y="5326063"/>
                        <a:ext cx="2892425" cy="1314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TextBox 17">
            <a:extLst>
              <a:ext uri="{FF2B5EF4-FFF2-40B4-BE49-F238E27FC236}">
                <a16:creationId xmlns:a16="http://schemas.microsoft.com/office/drawing/2014/main" id="{10CC344A-5206-4593-C46B-3A245BE6BA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4903788"/>
            <a:ext cx="4610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Power generation in a Flow Device </a:t>
            </a:r>
            <a:endParaRPr lang="en-IN" altLang="en-US" sz="2400" i="1"/>
          </a:p>
        </p:txBody>
      </p:sp>
      <p:grpSp>
        <p:nvGrpSpPr>
          <p:cNvPr id="16397" name="Group 38">
            <a:extLst>
              <a:ext uri="{FF2B5EF4-FFF2-40B4-BE49-F238E27FC236}">
                <a16:creationId xmlns:a16="http://schemas.microsoft.com/office/drawing/2014/main" id="{55635A82-15E6-FC5E-4786-4C8A153EB5BE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6398" name="Group 19">
              <a:extLst>
                <a:ext uri="{FF2B5EF4-FFF2-40B4-BE49-F238E27FC236}">
                  <a16:creationId xmlns:a16="http://schemas.microsoft.com/office/drawing/2014/main" id="{21719D29-327F-6119-DCBD-7FCC11087B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6400" name="Group 8">
                <a:extLst>
                  <a:ext uri="{FF2B5EF4-FFF2-40B4-BE49-F238E27FC236}">
                    <a16:creationId xmlns:a16="http://schemas.microsoft.com/office/drawing/2014/main" id="{A138826C-2FFA-1763-BFE7-FBD6E53D000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6402" name="Group 9">
                  <a:extLst>
                    <a:ext uri="{FF2B5EF4-FFF2-40B4-BE49-F238E27FC236}">
                      <a16:creationId xmlns:a16="http://schemas.microsoft.com/office/drawing/2014/main" id="{55248C54-752F-BB9B-016F-558F7D205D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6412" name="Rectangle 10">
                    <a:extLst>
                      <a:ext uri="{FF2B5EF4-FFF2-40B4-BE49-F238E27FC236}">
                        <a16:creationId xmlns:a16="http://schemas.microsoft.com/office/drawing/2014/main" id="{F89DE673-973C-2264-2F04-13A7A38F8E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13" name="Rectangle 11">
                    <a:extLst>
                      <a:ext uri="{FF2B5EF4-FFF2-40B4-BE49-F238E27FC236}">
                        <a16:creationId xmlns:a16="http://schemas.microsoft.com/office/drawing/2014/main" id="{BFFDF526-34C5-FACD-AA8B-8D3808E74A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403" name="Group 12">
                  <a:extLst>
                    <a:ext uri="{FF2B5EF4-FFF2-40B4-BE49-F238E27FC236}">
                      <a16:creationId xmlns:a16="http://schemas.microsoft.com/office/drawing/2014/main" id="{9EF74187-2669-71DB-96E8-E5852CDB0A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410" name="Rectangle 13">
                    <a:extLst>
                      <a:ext uri="{FF2B5EF4-FFF2-40B4-BE49-F238E27FC236}">
                        <a16:creationId xmlns:a16="http://schemas.microsoft.com/office/drawing/2014/main" id="{71B1A3B9-D392-E19E-C308-85DC5F7A0C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11" name="Rectangle 14">
                    <a:extLst>
                      <a:ext uri="{FF2B5EF4-FFF2-40B4-BE49-F238E27FC236}">
                        <a16:creationId xmlns:a16="http://schemas.microsoft.com/office/drawing/2014/main" id="{C2F5EB36-336D-89F8-6634-D4806CCF1E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404" name="Group 15">
                  <a:extLst>
                    <a:ext uri="{FF2B5EF4-FFF2-40B4-BE49-F238E27FC236}">
                      <a16:creationId xmlns:a16="http://schemas.microsoft.com/office/drawing/2014/main" id="{188ED67D-4E81-ECFD-37A4-3A12EA8C5C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408" name="Rectangle 16">
                    <a:extLst>
                      <a:ext uri="{FF2B5EF4-FFF2-40B4-BE49-F238E27FC236}">
                        <a16:creationId xmlns:a16="http://schemas.microsoft.com/office/drawing/2014/main" id="{38990B81-BD2C-62F1-624D-7E14DA69A8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9" name="Rectangle 17">
                    <a:extLst>
                      <a:ext uri="{FF2B5EF4-FFF2-40B4-BE49-F238E27FC236}">
                        <a16:creationId xmlns:a16="http://schemas.microsoft.com/office/drawing/2014/main" id="{AB5E6E69-118F-C392-7A94-697BAA9004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405" name="Group 18">
                  <a:extLst>
                    <a:ext uri="{FF2B5EF4-FFF2-40B4-BE49-F238E27FC236}">
                      <a16:creationId xmlns:a16="http://schemas.microsoft.com/office/drawing/2014/main" id="{E691757D-B8C9-ABAC-966D-40A80B712A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406" name="Rectangle 19">
                    <a:extLst>
                      <a:ext uri="{FF2B5EF4-FFF2-40B4-BE49-F238E27FC236}">
                        <a16:creationId xmlns:a16="http://schemas.microsoft.com/office/drawing/2014/main" id="{CEAB6346-D0EF-56DD-03E0-0D2D60A195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7" name="Rectangle 20">
                    <a:extLst>
                      <a:ext uri="{FF2B5EF4-FFF2-40B4-BE49-F238E27FC236}">
                        <a16:creationId xmlns:a16="http://schemas.microsoft.com/office/drawing/2014/main" id="{9205136D-E353-1D7A-3C6C-2E01CAD3C4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639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6794A72-C667-A3DB-123A-530D87D22C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3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8" grpId="0" build="p"/>
      <p:bldP spid="28" grpId="0"/>
      <p:bldP spid="31" grpId="0"/>
      <p:bldP spid="3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8597B053-1BB6-B076-7216-8DB502F029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" y="1676400"/>
            <a:ext cx="852487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itle 1">
            <a:extLst>
              <a:ext uri="{FF2B5EF4-FFF2-40B4-BE49-F238E27FC236}">
                <a16:creationId xmlns:a16="http://schemas.microsoft.com/office/drawing/2014/main" id="{0C44E020-88BA-B479-177C-A5FAA6E95E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228600"/>
            <a:ext cx="6248400" cy="762000"/>
          </a:xfrm>
        </p:spPr>
        <p:txBody>
          <a:bodyPr/>
          <a:lstStyle/>
          <a:p>
            <a:r>
              <a:rPr lang="en-US" altLang="en-US" sz="2800"/>
              <a:t> Special Coequal to Work Transfer: Jet Engines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690F62-33E3-B577-CECD-007090B6A6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138238"/>
            <a:ext cx="81470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imes New Roman" panose="02020603050405020304" pitchFamily="18" charset="0"/>
              </a:rPr>
              <a:t>The  Devices for Development of Large Flying Machines…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26DF14-00A2-2F6A-E6E2-341539D981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3300" y="1600200"/>
            <a:ext cx="5041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imes New Roman" panose="02020603050405020304" pitchFamily="18" charset="0"/>
              </a:rPr>
              <a:t>Transactions Across A Control Volume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9" name="Ink 11">
                <a:extLst>
                  <a:ext uri="{FF2B5EF4-FFF2-40B4-BE49-F238E27FC236}">
                    <a16:creationId xmlns:a16="http://schemas.microsoft.com/office/drawing/2014/main" id="{2A0E5933-39F6-726B-315C-2A485F56C32D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557588" y="5908675"/>
              <a:ext cx="1587" cy="1588"/>
            </p14:xfrm>
          </p:contentPart>
        </mc:Choice>
        <mc:Fallback xmlns="">
          <p:pic>
            <p:nvPicPr>
              <p:cNvPr id="1029" name="Ink 11">
                <a:extLst>
                  <a:ext uri="{FF2B5EF4-FFF2-40B4-BE49-F238E27FC236}">
                    <a16:creationId xmlns:a16="http://schemas.microsoft.com/office/drawing/2014/main" id="{2A0E5933-39F6-726B-315C-2A485F56C32D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16326" y="5867387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33" name="Ink 15">
                <a:extLst>
                  <a:ext uri="{FF2B5EF4-FFF2-40B4-BE49-F238E27FC236}">
                    <a16:creationId xmlns:a16="http://schemas.microsoft.com/office/drawing/2014/main" id="{EA1A0A75-73DB-A831-64A8-F9A06DFE287F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338513" y="3162300"/>
              <a:ext cx="12700" cy="15875"/>
            </p14:xfrm>
          </p:contentPart>
        </mc:Choice>
        <mc:Fallback xmlns="">
          <p:pic>
            <p:nvPicPr>
              <p:cNvPr id="1033" name="Ink 15">
                <a:extLst>
                  <a:ext uri="{FF2B5EF4-FFF2-40B4-BE49-F238E27FC236}">
                    <a16:creationId xmlns:a16="http://schemas.microsoft.com/office/drawing/2014/main" id="{EA1A0A75-73DB-A831-64A8-F9A06DFE287F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329589" y="3153518"/>
                <a:ext cx="30549" cy="33439"/>
              </a:xfrm>
              <a:prstGeom prst="rect">
                <a:avLst/>
              </a:prstGeom>
            </p:spPr>
          </p:pic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F52FA663-5E4B-10E7-E781-F3DA23653109}"/>
              </a:ext>
            </a:extLst>
          </p:cNvPr>
          <p:cNvGrpSpPr>
            <a:grpSpLocks/>
          </p:cNvGrpSpPr>
          <p:nvPr/>
        </p:nvGrpSpPr>
        <p:grpSpPr bwMode="auto">
          <a:xfrm>
            <a:off x="1219070" y="4191000"/>
            <a:ext cx="7772531" cy="2590800"/>
            <a:chOff x="1219200" y="4191000"/>
            <a:chExt cx="7772400" cy="2590800"/>
          </a:xfrm>
        </p:grpSpPr>
        <p:cxnSp>
          <p:nvCxnSpPr>
            <p:cNvPr id="17440" name="Straight Arrow Connector 3">
              <a:extLst>
                <a:ext uri="{FF2B5EF4-FFF2-40B4-BE49-F238E27FC236}">
                  <a16:creationId xmlns:a16="http://schemas.microsoft.com/office/drawing/2014/main" id="{3CB7AC4E-80B0-B241-B775-39EE8AD4248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219200" y="6400800"/>
              <a:ext cx="7772400" cy="0"/>
            </a:xfrm>
            <a:prstGeom prst="straightConnector1">
              <a:avLst/>
            </a:prstGeom>
            <a:noFill/>
            <a:ln w="41275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A24AC83-E54E-6463-19DD-F0C8513C8568}"/>
                </a:ext>
              </a:extLst>
            </p:cNvPr>
            <p:cNvSpPr txBox="1"/>
            <p:nvPr/>
          </p:nvSpPr>
          <p:spPr>
            <a:xfrm rot="16200000">
              <a:off x="628105" y="5082430"/>
              <a:ext cx="2244525" cy="461665"/>
            </a:xfrm>
            <a:prstGeom prst="rect">
              <a:avLst/>
            </a:prstGeom>
            <a:noFill/>
            <a:scene3d>
              <a:camera prst="orthographicFront">
                <a:rot lat="0" lon="0" rev="60000"/>
              </a:camera>
              <a:lightRig rig="threePt" dir="t"/>
            </a:scene3d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IN" dirty="0">
                  <a:solidFill>
                    <a:srgbClr val="FF0000"/>
                  </a:solidFill>
                </a:rPr>
                <a:t>Pressure Field, </a:t>
              </a:r>
              <a:r>
                <a:rPr lang="en-IN" i="1" dirty="0">
                  <a:solidFill>
                    <a:srgbClr val="FF0000"/>
                  </a:solidFill>
                </a:rPr>
                <a:t>p</a:t>
              </a:r>
            </a:p>
          </p:txBody>
        </p:sp>
        <p:sp>
          <p:nvSpPr>
            <p:cNvPr id="17443" name="TextBox 5">
              <a:extLst>
                <a:ext uri="{FF2B5EF4-FFF2-40B4-BE49-F238E27FC236}">
                  <a16:creationId xmlns:a16="http://schemas.microsoft.com/office/drawing/2014/main" id="{A87AB9E8-A862-DDA0-AE23-A143599F05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7200" y="6320135"/>
              <a:ext cx="236340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/>
                <a:t>A Travel by Fluid</a:t>
              </a:r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4FE3116-6ACC-8014-9320-2722FCD7D87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33513" y="6019800"/>
            <a:ext cx="7554912" cy="0"/>
          </a:xfrm>
          <a:prstGeom prst="line">
            <a:avLst/>
          </a:prstGeom>
          <a:noFill/>
          <a:ln w="41275" algn="ctr">
            <a:solidFill>
              <a:srgbClr val="002060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91EEDF01-D60A-7B01-CC40-D321D0D4D5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5562600"/>
            <a:ext cx="6461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i="1">
                <a:solidFill>
                  <a:srgbClr val="002060"/>
                </a:solidFill>
              </a:rPr>
              <a:t>p</a:t>
            </a:r>
            <a:r>
              <a:rPr lang="en-IN" altLang="en-US" sz="2400" i="1" baseline="-25000">
                <a:solidFill>
                  <a:srgbClr val="002060"/>
                </a:solidFill>
              </a:rPr>
              <a:t>atm</a:t>
            </a:r>
            <a:endParaRPr lang="en-IN" altLang="en-US" sz="2400">
              <a:solidFill>
                <a:srgbClr val="002060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68C8CC2-A0C4-2626-61C3-3E40796C9B75}"/>
              </a:ext>
            </a:extLst>
          </p:cNvPr>
          <p:cNvSpPr>
            <a:spLocks/>
          </p:cNvSpPr>
          <p:nvPr/>
        </p:nvSpPr>
        <p:spPr bwMode="auto">
          <a:xfrm>
            <a:off x="2049463" y="4152900"/>
            <a:ext cx="6816725" cy="1843088"/>
          </a:xfrm>
          <a:custGeom>
            <a:avLst/>
            <a:gdLst>
              <a:gd name="T0" fmla="*/ 0 w 6817489"/>
              <a:gd name="T1" fmla="*/ 1831213 h 1843699"/>
              <a:gd name="T2" fmla="*/ 369568 w 6817489"/>
              <a:gd name="T3" fmla="*/ 1796717 h 1843699"/>
              <a:gd name="T4" fmla="*/ 935449 w 6817489"/>
              <a:gd name="T5" fmla="*/ 1612745 h 1843699"/>
              <a:gd name="T6" fmla="*/ 1270363 w 6817489"/>
              <a:gd name="T7" fmla="*/ 1244803 h 1843699"/>
              <a:gd name="T8" fmla="*/ 1720768 w 6817489"/>
              <a:gd name="T9" fmla="*/ 773376 h 1843699"/>
              <a:gd name="T10" fmla="*/ 1836255 w 6817489"/>
              <a:gd name="T11" fmla="*/ 405433 h 1843699"/>
              <a:gd name="T12" fmla="*/ 2367496 w 6817489"/>
              <a:gd name="T13" fmla="*/ 60490 h 1843699"/>
              <a:gd name="T14" fmla="*/ 5000616 w 6817489"/>
              <a:gd name="T15" fmla="*/ 71984 h 1843699"/>
              <a:gd name="T16" fmla="*/ 5774386 w 6817489"/>
              <a:gd name="T17" fmla="*/ 773376 h 1843699"/>
              <a:gd name="T18" fmla="*/ 6120849 w 6817489"/>
              <a:gd name="T19" fmla="*/ 1256301 h 1843699"/>
              <a:gd name="T20" fmla="*/ 6467312 w 6817489"/>
              <a:gd name="T21" fmla="*/ 1589750 h 1843699"/>
              <a:gd name="T22" fmla="*/ 6802225 w 6817489"/>
              <a:gd name="T23" fmla="*/ 1739226 h 1843699"/>
              <a:gd name="T24" fmla="*/ 6802225 w 6817489"/>
              <a:gd name="T25" fmla="*/ 1739226 h 184369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6817489" h="1843699">
                <a:moveTo>
                  <a:pt x="0" y="1843391"/>
                </a:moveTo>
                <a:cubicBezTo>
                  <a:pt x="107066" y="1844355"/>
                  <a:pt x="214132" y="1845320"/>
                  <a:pt x="370390" y="1808667"/>
                </a:cubicBezTo>
                <a:cubicBezTo>
                  <a:pt x="526648" y="1772014"/>
                  <a:pt x="787078" y="1716069"/>
                  <a:pt x="937549" y="1623472"/>
                </a:cubicBezTo>
                <a:cubicBezTo>
                  <a:pt x="1088020" y="1530875"/>
                  <a:pt x="1142035" y="1393907"/>
                  <a:pt x="1273215" y="1253082"/>
                </a:cubicBezTo>
                <a:cubicBezTo>
                  <a:pt x="1404395" y="1112257"/>
                  <a:pt x="1630101" y="919345"/>
                  <a:pt x="1724628" y="778520"/>
                </a:cubicBezTo>
                <a:cubicBezTo>
                  <a:pt x="1819155" y="637695"/>
                  <a:pt x="1732345" y="527735"/>
                  <a:pt x="1840375" y="408130"/>
                </a:cubicBezTo>
                <a:cubicBezTo>
                  <a:pt x="1948405" y="288525"/>
                  <a:pt x="1844233" y="116834"/>
                  <a:pt x="2372810" y="60890"/>
                </a:cubicBezTo>
                <a:cubicBezTo>
                  <a:pt x="2901387" y="4946"/>
                  <a:pt x="4442749" y="-47141"/>
                  <a:pt x="5011838" y="72464"/>
                </a:cubicBezTo>
                <a:cubicBezTo>
                  <a:pt x="5580927" y="192069"/>
                  <a:pt x="5600218" y="579821"/>
                  <a:pt x="5787342" y="778520"/>
                </a:cubicBezTo>
                <a:cubicBezTo>
                  <a:pt x="5974466" y="977219"/>
                  <a:pt x="6018835" y="1127690"/>
                  <a:pt x="6134582" y="1264657"/>
                </a:cubicBezTo>
                <a:cubicBezTo>
                  <a:pt x="6250329" y="1401624"/>
                  <a:pt x="6368005" y="1519300"/>
                  <a:pt x="6481823" y="1600323"/>
                </a:cubicBezTo>
                <a:cubicBezTo>
                  <a:pt x="6595641" y="1681346"/>
                  <a:pt x="6817489" y="1750794"/>
                  <a:pt x="6817489" y="1750794"/>
                </a:cubicBezTo>
              </a:path>
            </a:pathLst>
          </a:custGeom>
          <a:noFill/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DD8E3493-440F-D135-B48F-60E91BE447D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17738" y="4924425"/>
          <a:ext cx="26797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473200" imgH="279400" progId="Equation.3">
                  <p:embed/>
                </p:oleObj>
              </mc:Choice>
              <mc:Fallback>
                <p:oleObj name="Equation" r:id="rId7" imgW="1473200" imgH="279400" progId="Equation.3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DD8E3493-440F-D135-B48F-60E91BE447D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7738" y="4924425"/>
                        <a:ext cx="26797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>
            <a:extLst>
              <a:ext uri="{FF2B5EF4-FFF2-40B4-BE49-F238E27FC236}">
                <a16:creationId xmlns:a16="http://schemas.microsoft.com/office/drawing/2014/main" id="{78620BC7-F112-60E9-8128-2B41975B414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91225" y="4968875"/>
          <a:ext cx="267811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473200" imgH="279400" progId="Equation.3">
                  <p:embed/>
                </p:oleObj>
              </mc:Choice>
              <mc:Fallback>
                <p:oleObj name="Equation" r:id="rId9" imgW="1473200" imgH="279400" progId="Equation.3">
                  <p:embed/>
                  <p:pic>
                    <p:nvPicPr>
                      <p:cNvPr id="38" name="Object 37">
                        <a:extLst>
                          <a:ext uri="{FF2B5EF4-FFF2-40B4-BE49-F238E27FC236}">
                            <a16:creationId xmlns:a16="http://schemas.microsoft.com/office/drawing/2014/main" id="{78620BC7-F112-60E9-8128-2B41975B414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91225" y="4968875"/>
                        <a:ext cx="2678113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B8AFBB1B-B1A6-800E-1660-0F66D867B1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28863"/>
            <a:ext cx="8558213" cy="353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423" name="Group 38">
            <a:extLst>
              <a:ext uri="{FF2B5EF4-FFF2-40B4-BE49-F238E27FC236}">
                <a16:creationId xmlns:a16="http://schemas.microsoft.com/office/drawing/2014/main" id="{CAAD10DD-9C32-8BBB-72D9-1EA087CAD39D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7424" name="Group 19">
              <a:extLst>
                <a:ext uri="{FF2B5EF4-FFF2-40B4-BE49-F238E27FC236}">
                  <a16:creationId xmlns:a16="http://schemas.microsoft.com/office/drawing/2014/main" id="{8B589128-53E0-4DCF-E7A3-5E158EB9F9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7426" name="Group 8">
                <a:extLst>
                  <a:ext uri="{FF2B5EF4-FFF2-40B4-BE49-F238E27FC236}">
                    <a16:creationId xmlns:a16="http://schemas.microsoft.com/office/drawing/2014/main" id="{FF165A04-2089-BD0B-D183-5C5CB2AE95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7428" name="Group 9">
                  <a:extLst>
                    <a:ext uri="{FF2B5EF4-FFF2-40B4-BE49-F238E27FC236}">
                      <a16:creationId xmlns:a16="http://schemas.microsoft.com/office/drawing/2014/main" id="{908F2110-0329-6A05-B7C6-4E4EF2F0CD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438" name="Rectangle 10">
                    <a:extLst>
                      <a:ext uri="{FF2B5EF4-FFF2-40B4-BE49-F238E27FC236}">
                        <a16:creationId xmlns:a16="http://schemas.microsoft.com/office/drawing/2014/main" id="{BDF0D43C-D06F-8A10-0BC5-0562CF62F6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39" name="Rectangle 11">
                    <a:extLst>
                      <a:ext uri="{FF2B5EF4-FFF2-40B4-BE49-F238E27FC236}">
                        <a16:creationId xmlns:a16="http://schemas.microsoft.com/office/drawing/2014/main" id="{00F209C7-02E4-0485-8393-67CCBBCE31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429" name="Group 12">
                  <a:extLst>
                    <a:ext uri="{FF2B5EF4-FFF2-40B4-BE49-F238E27FC236}">
                      <a16:creationId xmlns:a16="http://schemas.microsoft.com/office/drawing/2014/main" id="{D3DA17CF-306D-A29D-5E52-FCE57A1667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436" name="Rectangle 13">
                    <a:extLst>
                      <a:ext uri="{FF2B5EF4-FFF2-40B4-BE49-F238E27FC236}">
                        <a16:creationId xmlns:a16="http://schemas.microsoft.com/office/drawing/2014/main" id="{B5792865-2297-6A29-982D-E4F6ECB39E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37" name="Rectangle 14">
                    <a:extLst>
                      <a:ext uri="{FF2B5EF4-FFF2-40B4-BE49-F238E27FC236}">
                        <a16:creationId xmlns:a16="http://schemas.microsoft.com/office/drawing/2014/main" id="{438E7DE3-A3E6-2168-21D0-7B1B2C2B69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430" name="Group 15">
                  <a:extLst>
                    <a:ext uri="{FF2B5EF4-FFF2-40B4-BE49-F238E27FC236}">
                      <a16:creationId xmlns:a16="http://schemas.microsoft.com/office/drawing/2014/main" id="{F883A379-2E95-8D32-7B20-821F78B22E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434" name="Rectangle 16">
                    <a:extLst>
                      <a:ext uri="{FF2B5EF4-FFF2-40B4-BE49-F238E27FC236}">
                        <a16:creationId xmlns:a16="http://schemas.microsoft.com/office/drawing/2014/main" id="{D3DF51E5-B092-2CD2-0544-679EF2A629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35" name="Rectangle 17">
                    <a:extLst>
                      <a:ext uri="{FF2B5EF4-FFF2-40B4-BE49-F238E27FC236}">
                        <a16:creationId xmlns:a16="http://schemas.microsoft.com/office/drawing/2014/main" id="{192C3FBB-E755-16A3-19D6-AAF54FDF8D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431" name="Group 18">
                  <a:extLst>
                    <a:ext uri="{FF2B5EF4-FFF2-40B4-BE49-F238E27FC236}">
                      <a16:creationId xmlns:a16="http://schemas.microsoft.com/office/drawing/2014/main" id="{2907EB84-1B58-3BB9-E8D1-13CB24FDEB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7432" name="Rectangle 19">
                    <a:extLst>
                      <a:ext uri="{FF2B5EF4-FFF2-40B4-BE49-F238E27FC236}">
                        <a16:creationId xmlns:a16="http://schemas.microsoft.com/office/drawing/2014/main" id="{67369E8A-41C8-1259-77F5-0E2B2B3746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33" name="Rectangle 20">
                    <a:extLst>
                      <a:ext uri="{FF2B5EF4-FFF2-40B4-BE49-F238E27FC236}">
                        <a16:creationId xmlns:a16="http://schemas.microsoft.com/office/drawing/2014/main" id="{A737F6A3-9078-BC39-7011-D25716AF29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1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742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2E306AC-C662-6530-0EC1-FC446F9776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utoUpdateAnimBg="0"/>
      <p:bldP spid="11" grpId="0" autoUpdateAnimBg="0"/>
      <p:bldP spid="3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28672A94-D8FE-557D-2D7E-1C886F3FF6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0"/>
            <a:ext cx="6477000" cy="1143000"/>
          </a:xfrm>
        </p:spPr>
        <p:txBody>
          <a:bodyPr/>
          <a:lstStyle/>
          <a:p>
            <a:r>
              <a:rPr lang="en-US" altLang="en-US" sz="2800"/>
              <a:t>Polytropic work Transfer in A Flow Device</a:t>
            </a:r>
          </a:p>
        </p:txBody>
      </p:sp>
      <p:graphicFrame>
        <p:nvGraphicFramePr>
          <p:cNvPr id="18" name="Object 64">
            <a:extLst>
              <a:ext uri="{FF2B5EF4-FFF2-40B4-BE49-F238E27FC236}">
                <a16:creationId xmlns:a16="http://schemas.microsoft.com/office/drawing/2014/main" id="{1865FF42-8F07-3741-94B6-64F7B44639C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27713" y="1376363"/>
          <a:ext cx="1782762" cy="53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72808" imgH="203112" progId="Equation.3">
                  <p:embed/>
                </p:oleObj>
              </mc:Choice>
              <mc:Fallback>
                <p:oleObj name="Equation" r:id="rId2" imgW="672808" imgH="203112" progId="Equation.3">
                  <p:embed/>
                  <p:pic>
                    <p:nvPicPr>
                      <p:cNvPr id="18" name="Object 64">
                        <a:extLst>
                          <a:ext uri="{FF2B5EF4-FFF2-40B4-BE49-F238E27FC236}">
                            <a16:creationId xmlns:a16="http://schemas.microsoft.com/office/drawing/2014/main" id="{1865FF42-8F07-3741-94B6-64F7B44639C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7713" y="1376363"/>
                        <a:ext cx="1782762" cy="538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FA52EDF5-1931-55BC-23BB-D5B4AB0397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057400"/>
            <a:ext cx="74660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CVs work with continuous flow rate of working substance:</a:t>
            </a:r>
          </a:p>
        </p:txBody>
      </p:sp>
      <p:graphicFrame>
        <p:nvGraphicFramePr>
          <p:cNvPr id="20" name="Object 64">
            <a:extLst>
              <a:ext uri="{FF2B5EF4-FFF2-40B4-BE49-F238E27FC236}">
                <a16:creationId xmlns:a16="http://schemas.microsoft.com/office/drawing/2014/main" id="{996EF8CA-1C75-1C43-A632-AEFF5BF781F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95425" y="2890838"/>
          <a:ext cx="2085975" cy="53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87058" imgH="203112" progId="Equation.3">
                  <p:embed/>
                </p:oleObj>
              </mc:Choice>
              <mc:Fallback>
                <p:oleObj name="Equation" r:id="rId4" imgW="787058" imgH="203112" progId="Equation.3">
                  <p:embed/>
                  <p:pic>
                    <p:nvPicPr>
                      <p:cNvPr id="20" name="Object 64">
                        <a:extLst>
                          <a:ext uri="{FF2B5EF4-FFF2-40B4-BE49-F238E27FC236}">
                            <a16:creationId xmlns:a16="http://schemas.microsoft.com/office/drawing/2014/main" id="{996EF8CA-1C75-1C43-A632-AEFF5BF781F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5425" y="2890838"/>
                        <a:ext cx="2085975" cy="538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64">
            <a:extLst>
              <a:ext uri="{FF2B5EF4-FFF2-40B4-BE49-F238E27FC236}">
                <a16:creationId xmlns:a16="http://schemas.microsoft.com/office/drawing/2014/main" id="{2043352E-0D3A-07B8-931E-144D16B4171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06900" y="2489200"/>
          <a:ext cx="2557463" cy="124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65200" imgH="469900" progId="Equation.3">
                  <p:embed/>
                </p:oleObj>
              </mc:Choice>
              <mc:Fallback>
                <p:oleObj name="Equation" r:id="rId6" imgW="965200" imgH="469900" progId="Equation.3">
                  <p:embed/>
                  <p:pic>
                    <p:nvPicPr>
                      <p:cNvPr id="21" name="Object 64">
                        <a:extLst>
                          <a:ext uri="{FF2B5EF4-FFF2-40B4-BE49-F238E27FC236}">
                            <a16:creationId xmlns:a16="http://schemas.microsoft.com/office/drawing/2014/main" id="{2043352E-0D3A-07B8-931E-144D16B4171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6900" y="2489200"/>
                        <a:ext cx="2557463" cy="124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1D2A3FE2-89D5-4FAB-5C1C-35057077E8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075" y="3800475"/>
            <a:ext cx="4940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Let the process followed is Polytropic:</a:t>
            </a:r>
          </a:p>
        </p:txBody>
      </p:sp>
      <p:graphicFrame>
        <p:nvGraphicFramePr>
          <p:cNvPr id="23" name="Object 64">
            <a:extLst>
              <a:ext uri="{FF2B5EF4-FFF2-40B4-BE49-F238E27FC236}">
                <a16:creationId xmlns:a16="http://schemas.microsoft.com/office/drawing/2014/main" id="{ED456C33-8D5C-6901-E6C9-904BB80D4D1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67400" y="3733800"/>
          <a:ext cx="1446213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45863" imgH="228501" progId="Equation.3">
                  <p:embed/>
                </p:oleObj>
              </mc:Choice>
              <mc:Fallback>
                <p:oleObj name="Equation" r:id="rId8" imgW="545863" imgH="228501" progId="Equation.3">
                  <p:embed/>
                  <p:pic>
                    <p:nvPicPr>
                      <p:cNvPr id="23" name="Object 64">
                        <a:extLst>
                          <a:ext uri="{FF2B5EF4-FFF2-40B4-BE49-F238E27FC236}">
                            <a16:creationId xmlns:a16="http://schemas.microsoft.com/office/drawing/2014/main" id="{ED456C33-8D5C-6901-E6C9-904BB80D4D1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3733800"/>
                        <a:ext cx="1446213" cy="604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64">
            <a:extLst>
              <a:ext uri="{FF2B5EF4-FFF2-40B4-BE49-F238E27FC236}">
                <a16:creationId xmlns:a16="http://schemas.microsoft.com/office/drawing/2014/main" id="{424D57AF-7BCE-9CF0-8561-853F4F022E3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3400" y="4751388"/>
          <a:ext cx="3095625" cy="1344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68400" imgH="508000" progId="Equation.3">
                  <p:embed/>
                </p:oleObj>
              </mc:Choice>
              <mc:Fallback>
                <p:oleObj name="Equation" r:id="rId10" imgW="1168400" imgH="508000" progId="Equation.3">
                  <p:embed/>
                  <p:pic>
                    <p:nvPicPr>
                      <p:cNvPr id="24" name="Object 64">
                        <a:extLst>
                          <a:ext uri="{FF2B5EF4-FFF2-40B4-BE49-F238E27FC236}">
                            <a16:creationId xmlns:a16="http://schemas.microsoft.com/office/drawing/2014/main" id="{424D57AF-7BCE-9CF0-8561-853F4F022E3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4751388"/>
                        <a:ext cx="3095625" cy="1344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64">
            <a:extLst>
              <a:ext uri="{FF2B5EF4-FFF2-40B4-BE49-F238E27FC236}">
                <a16:creationId xmlns:a16="http://schemas.microsoft.com/office/drawing/2014/main" id="{9B34D96A-D19F-2ABD-B53B-3F41A3FBD0C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19600" y="4576763"/>
          <a:ext cx="3970338" cy="174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498600" imgH="660400" progId="Equation.3">
                  <p:embed/>
                </p:oleObj>
              </mc:Choice>
              <mc:Fallback>
                <p:oleObj name="Equation" r:id="rId12" imgW="1498600" imgH="660400" progId="Equation.3">
                  <p:embed/>
                  <p:pic>
                    <p:nvPicPr>
                      <p:cNvPr id="25" name="Object 64">
                        <a:extLst>
                          <a:ext uri="{FF2B5EF4-FFF2-40B4-BE49-F238E27FC236}">
                            <a16:creationId xmlns:a16="http://schemas.microsoft.com/office/drawing/2014/main" id="{9B34D96A-D19F-2ABD-B53B-3F41A3FBD0C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4576763"/>
                        <a:ext cx="3970338" cy="1747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Box 17">
            <a:extLst>
              <a:ext uri="{FF2B5EF4-FFF2-40B4-BE49-F238E27FC236}">
                <a16:creationId xmlns:a16="http://schemas.microsoft.com/office/drawing/2014/main" id="{A0740653-7C2B-882D-FC47-5ACA47E655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0" y="1206500"/>
            <a:ext cx="52260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Infinitesimal positive work done by unit mass of wind (flowing fluid) in a </a:t>
            </a:r>
            <a:r>
              <a:rPr lang="en-IN" altLang="en-US" sz="2400" i="1"/>
              <a:t>CV</a:t>
            </a:r>
          </a:p>
        </p:txBody>
      </p:sp>
      <p:grpSp>
        <p:nvGrpSpPr>
          <p:cNvPr id="18444" name="Group 38">
            <a:extLst>
              <a:ext uri="{FF2B5EF4-FFF2-40B4-BE49-F238E27FC236}">
                <a16:creationId xmlns:a16="http://schemas.microsoft.com/office/drawing/2014/main" id="{FC81A3DD-A7C0-6C04-1BB7-F37481B0EF4D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8445" name="Group 19">
              <a:extLst>
                <a:ext uri="{FF2B5EF4-FFF2-40B4-BE49-F238E27FC236}">
                  <a16:creationId xmlns:a16="http://schemas.microsoft.com/office/drawing/2014/main" id="{E624A345-D208-FF1B-AB73-9F8D70D88F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8447" name="Group 8">
                <a:extLst>
                  <a:ext uri="{FF2B5EF4-FFF2-40B4-BE49-F238E27FC236}">
                    <a16:creationId xmlns:a16="http://schemas.microsoft.com/office/drawing/2014/main" id="{32308E9F-AFAB-D18B-8E48-890F2AB5D80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8449" name="Group 9">
                  <a:extLst>
                    <a:ext uri="{FF2B5EF4-FFF2-40B4-BE49-F238E27FC236}">
                      <a16:creationId xmlns:a16="http://schemas.microsoft.com/office/drawing/2014/main" id="{858B6061-07F0-5FB2-0CD7-32DE43C0DF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459" name="Rectangle 10">
                    <a:extLst>
                      <a:ext uri="{FF2B5EF4-FFF2-40B4-BE49-F238E27FC236}">
                        <a16:creationId xmlns:a16="http://schemas.microsoft.com/office/drawing/2014/main" id="{47BE70D1-FCE4-23A1-A5A1-7ECC30817B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60" name="Rectangle 11">
                    <a:extLst>
                      <a:ext uri="{FF2B5EF4-FFF2-40B4-BE49-F238E27FC236}">
                        <a16:creationId xmlns:a16="http://schemas.microsoft.com/office/drawing/2014/main" id="{A9AB395A-D1E8-0198-D3B9-B825027CF8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450" name="Group 12">
                  <a:extLst>
                    <a:ext uri="{FF2B5EF4-FFF2-40B4-BE49-F238E27FC236}">
                      <a16:creationId xmlns:a16="http://schemas.microsoft.com/office/drawing/2014/main" id="{6B52A702-B04C-F7AA-F7FF-9B8DF2BEED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457" name="Rectangle 13">
                    <a:extLst>
                      <a:ext uri="{FF2B5EF4-FFF2-40B4-BE49-F238E27FC236}">
                        <a16:creationId xmlns:a16="http://schemas.microsoft.com/office/drawing/2014/main" id="{7BB67391-85FF-09BF-364B-BA7C96FAF5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58" name="Rectangle 14">
                    <a:extLst>
                      <a:ext uri="{FF2B5EF4-FFF2-40B4-BE49-F238E27FC236}">
                        <a16:creationId xmlns:a16="http://schemas.microsoft.com/office/drawing/2014/main" id="{3CE25191-161C-A1B5-2A13-7049C8954B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451" name="Group 15">
                  <a:extLst>
                    <a:ext uri="{FF2B5EF4-FFF2-40B4-BE49-F238E27FC236}">
                      <a16:creationId xmlns:a16="http://schemas.microsoft.com/office/drawing/2014/main" id="{0DEA97D4-D6D8-6B9D-4866-18CA81E65C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455" name="Rectangle 16">
                    <a:extLst>
                      <a:ext uri="{FF2B5EF4-FFF2-40B4-BE49-F238E27FC236}">
                        <a16:creationId xmlns:a16="http://schemas.microsoft.com/office/drawing/2014/main" id="{7C249ECE-AC19-2643-C601-67E53B76CF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56" name="Rectangle 17">
                    <a:extLst>
                      <a:ext uri="{FF2B5EF4-FFF2-40B4-BE49-F238E27FC236}">
                        <a16:creationId xmlns:a16="http://schemas.microsoft.com/office/drawing/2014/main" id="{E4714157-9D72-DA48-2345-EEF0F2E467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452" name="Group 18">
                  <a:extLst>
                    <a:ext uri="{FF2B5EF4-FFF2-40B4-BE49-F238E27FC236}">
                      <a16:creationId xmlns:a16="http://schemas.microsoft.com/office/drawing/2014/main" id="{72B6BA7A-9C05-D615-56A2-9E78BD291D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453" name="Rectangle 19">
                    <a:extLst>
                      <a:ext uri="{FF2B5EF4-FFF2-40B4-BE49-F238E27FC236}">
                        <a16:creationId xmlns:a16="http://schemas.microsoft.com/office/drawing/2014/main" id="{1D55D213-3BA3-C28E-5056-DCDD24F405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54" name="Rectangle 20">
                    <a:extLst>
                      <a:ext uri="{FF2B5EF4-FFF2-40B4-BE49-F238E27FC236}">
                        <a16:creationId xmlns:a16="http://schemas.microsoft.com/office/drawing/2014/main" id="{2D4762B9-48A8-81CF-7CCC-60E78416F0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2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844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40E4BBF-5009-9D10-417C-680AE97D17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2" grpId="0"/>
      <p:bldP spid="2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BA9A16D8-9973-9A1C-25FD-C4FE93EE5D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6477000" cy="1143000"/>
          </a:xfrm>
        </p:spPr>
        <p:txBody>
          <a:bodyPr/>
          <a:lstStyle/>
          <a:p>
            <a:r>
              <a:rPr lang="en-US" altLang="en-US" sz="2800"/>
              <a:t>Polytropic work Transfer in A Flow Device</a:t>
            </a:r>
          </a:p>
        </p:txBody>
      </p:sp>
      <p:graphicFrame>
        <p:nvGraphicFramePr>
          <p:cNvPr id="23" name="Object 64">
            <a:extLst>
              <a:ext uri="{FF2B5EF4-FFF2-40B4-BE49-F238E27FC236}">
                <a16:creationId xmlns:a16="http://schemas.microsoft.com/office/drawing/2014/main" id="{D295ED64-F626-75C0-4C0B-8A2FE6B94C8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34113" y="1452563"/>
          <a:ext cx="1446212" cy="604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45863" imgH="228501" progId="Equation.3">
                  <p:embed/>
                </p:oleObj>
              </mc:Choice>
              <mc:Fallback>
                <p:oleObj name="Equation" r:id="rId2" imgW="545863" imgH="228501" progId="Equation.3">
                  <p:embed/>
                  <p:pic>
                    <p:nvPicPr>
                      <p:cNvPr id="23" name="Object 64">
                        <a:extLst>
                          <a:ext uri="{FF2B5EF4-FFF2-40B4-BE49-F238E27FC236}">
                            <a16:creationId xmlns:a16="http://schemas.microsoft.com/office/drawing/2014/main" id="{D295ED64-F626-75C0-4C0B-8A2FE6B94C8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4113" y="1452563"/>
                        <a:ext cx="1446212" cy="604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0" name="Object 64">
            <a:extLst>
              <a:ext uri="{FF2B5EF4-FFF2-40B4-BE49-F238E27FC236}">
                <a16:creationId xmlns:a16="http://schemas.microsoft.com/office/drawing/2014/main" id="{8C99C7A8-25D9-7371-8A5C-0CC1C681C3B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42975" y="1219200"/>
          <a:ext cx="3970338" cy="174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98600" imgH="660400" progId="Equation.3">
                  <p:embed/>
                </p:oleObj>
              </mc:Choice>
              <mc:Fallback>
                <p:oleObj name="Equation" r:id="rId4" imgW="1498600" imgH="660400" progId="Equation.3">
                  <p:embed/>
                  <p:pic>
                    <p:nvPicPr>
                      <p:cNvPr id="19460" name="Object 64">
                        <a:extLst>
                          <a:ext uri="{FF2B5EF4-FFF2-40B4-BE49-F238E27FC236}">
                            <a16:creationId xmlns:a16="http://schemas.microsoft.com/office/drawing/2014/main" id="{8C99C7A8-25D9-7371-8A5C-0CC1C681C3B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2975" y="1219200"/>
                        <a:ext cx="3970338" cy="1747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64">
            <a:extLst>
              <a:ext uri="{FF2B5EF4-FFF2-40B4-BE49-F238E27FC236}">
                <a16:creationId xmlns:a16="http://schemas.microsoft.com/office/drawing/2014/main" id="{ACAFBE6B-D8F1-EE31-3216-BFC1317D700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0875" y="3200400"/>
          <a:ext cx="3332163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57300" imgH="431800" progId="Equation.3">
                  <p:embed/>
                </p:oleObj>
              </mc:Choice>
              <mc:Fallback>
                <p:oleObj name="Equation" r:id="rId6" imgW="1257300" imgH="431800" progId="Equation.3">
                  <p:embed/>
                  <p:pic>
                    <p:nvPicPr>
                      <p:cNvPr id="26" name="Object 64">
                        <a:extLst>
                          <a:ext uri="{FF2B5EF4-FFF2-40B4-BE49-F238E27FC236}">
                            <a16:creationId xmlns:a16="http://schemas.microsoft.com/office/drawing/2014/main" id="{ACAFBE6B-D8F1-EE31-3216-BFC1317D700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0875" y="3200400"/>
                        <a:ext cx="3332163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64">
            <a:extLst>
              <a:ext uri="{FF2B5EF4-FFF2-40B4-BE49-F238E27FC236}">
                <a16:creationId xmlns:a16="http://schemas.microsoft.com/office/drawing/2014/main" id="{67B45EDC-5E02-06F3-7B09-0259711749B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30688" y="3276600"/>
          <a:ext cx="4646612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752600" imgH="431800" progId="Equation.3">
                  <p:embed/>
                </p:oleObj>
              </mc:Choice>
              <mc:Fallback>
                <p:oleObj name="Equation" r:id="rId8" imgW="1752600" imgH="431800" progId="Equation.3">
                  <p:embed/>
                  <p:pic>
                    <p:nvPicPr>
                      <p:cNvPr id="27" name="Object 64">
                        <a:extLst>
                          <a:ext uri="{FF2B5EF4-FFF2-40B4-BE49-F238E27FC236}">
                            <a16:creationId xmlns:a16="http://schemas.microsoft.com/office/drawing/2014/main" id="{67B45EDC-5E02-06F3-7B09-0259711749B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0688" y="3276600"/>
                        <a:ext cx="4646612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64">
            <a:extLst>
              <a:ext uri="{FF2B5EF4-FFF2-40B4-BE49-F238E27FC236}">
                <a16:creationId xmlns:a16="http://schemas.microsoft.com/office/drawing/2014/main" id="{5D9B24D2-AFE6-4A7E-66E5-4FDF7B295AF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81300" y="5181600"/>
          <a:ext cx="4176713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574800" imgH="431800" progId="Equation.3">
                  <p:embed/>
                </p:oleObj>
              </mc:Choice>
              <mc:Fallback>
                <p:oleObj name="Equation" r:id="rId10" imgW="1574800" imgH="431800" progId="Equation.3">
                  <p:embed/>
                  <p:pic>
                    <p:nvPicPr>
                      <p:cNvPr id="28" name="Object 64">
                        <a:extLst>
                          <a:ext uri="{FF2B5EF4-FFF2-40B4-BE49-F238E27FC236}">
                            <a16:creationId xmlns:a16="http://schemas.microsoft.com/office/drawing/2014/main" id="{5D9B24D2-AFE6-4A7E-66E5-4FDF7B295AF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1300" y="5181600"/>
                        <a:ext cx="4176713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0" name="TextBox 1">
            <a:extLst>
              <a:ext uri="{FF2B5EF4-FFF2-40B4-BE49-F238E27FC236}">
                <a16:creationId xmlns:a16="http://schemas.microsoft.com/office/drawing/2014/main" id="{3B3BDE89-60EF-1045-7513-FC2E0B0368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250" y="4616450"/>
            <a:ext cx="62230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If the substance (flowing fluid) is an Ideal gas….</a:t>
            </a:r>
          </a:p>
        </p:txBody>
      </p:sp>
      <p:grpSp>
        <p:nvGrpSpPr>
          <p:cNvPr id="19465" name="Group 38">
            <a:extLst>
              <a:ext uri="{FF2B5EF4-FFF2-40B4-BE49-F238E27FC236}">
                <a16:creationId xmlns:a16="http://schemas.microsoft.com/office/drawing/2014/main" id="{386D804F-3873-687E-3ACB-E0DE11C2FA07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9466" name="Group 19">
              <a:extLst>
                <a:ext uri="{FF2B5EF4-FFF2-40B4-BE49-F238E27FC236}">
                  <a16:creationId xmlns:a16="http://schemas.microsoft.com/office/drawing/2014/main" id="{304F378B-1DAA-C63E-8AAA-661DC861B4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9468" name="Group 8">
                <a:extLst>
                  <a:ext uri="{FF2B5EF4-FFF2-40B4-BE49-F238E27FC236}">
                    <a16:creationId xmlns:a16="http://schemas.microsoft.com/office/drawing/2014/main" id="{3A17AF5E-6A62-0818-66F7-E1FE73E12F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9470" name="Group 9">
                  <a:extLst>
                    <a:ext uri="{FF2B5EF4-FFF2-40B4-BE49-F238E27FC236}">
                      <a16:creationId xmlns:a16="http://schemas.microsoft.com/office/drawing/2014/main" id="{A52EDC94-1EFA-F4A2-ACD2-4D5DC95DEE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480" name="Rectangle 10">
                    <a:extLst>
                      <a:ext uri="{FF2B5EF4-FFF2-40B4-BE49-F238E27FC236}">
                        <a16:creationId xmlns:a16="http://schemas.microsoft.com/office/drawing/2014/main" id="{FD9C538D-84A1-1A53-694E-31C816E92D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81" name="Rectangle 11">
                    <a:extLst>
                      <a:ext uri="{FF2B5EF4-FFF2-40B4-BE49-F238E27FC236}">
                        <a16:creationId xmlns:a16="http://schemas.microsoft.com/office/drawing/2014/main" id="{72B15D4D-5C0F-0C76-C473-52036D35E4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71" name="Group 12">
                  <a:extLst>
                    <a:ext uri="{FF2B5EF4-FFF2-40B4-BE49-F238E27FC236}">
                      <a16:creationId xmlns:a16="http://schemas.microsoft.com/office/drawing/2014/main" id="{BC7F8308-1A28-ACD0-BB70-C73659C9D0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478" name="Rectangle 13">
                    <a:extLst>
                      <a:ext uri="{FF2B5EF4-FFF2-40B4-BE49-F238E27FC236}">
                        <a16:creationId xmlns:a16="http://schemas.microsoft.com/office/drawing/2014/main" id="{905E2870-20BC-FE5B-6DE1-242445D53A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9" name="Rectangle 14">
                    <a:extLst>
                      <a:ext uri="{FF2B5EF4-FFF2-40B4-BE49-F238E27FC236}">
                        <a16:creationId xmlns:a16="http://schemas.microsoft.com/office/drawing/2014/main" id="{48D6A83B-7406-DABD-C766-B989B8BC70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72" name="Group 15">
                  <a:extLst>
                    <a:ext uri="{FF2B5EF4-FFF2-40B4-BE49-F238E27FC236}">
                      <a16:creationId xmlns:a16="http://schemas.microsoft.com/office/drawing/2014/main" id="{DE7A9774-7F5C-80CB-37B0-EA6F222076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476" name="Rectangle 16">
                    <a:extLst>
                      <a:ext uri="{FF2B5EF4-FFF2-40B4-BE49-F238E27FC236}">
                        <a16:creationId xmlns:a16="http://schemas.microsoft.com/office/drawing/2014/main" id="{1B742FC1-BE7F-F565-7867-7B17EEDA10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7" name="Rectangle 17">
                    <a:extLst>
                      <a:ext uri="{FF2B5EF4-FFF2-40B4-BE49-F238E27FC236}">
                        <a16:creationId xmlns:a16="http://schemas.microsoft.com/office/drawing/2014/main" id="{5BB64F83-5ECF-7995-E0CE-22DF5025B4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73" name="Group 18">
                  <a:extLst>
                    <a:ext uri="{FF2B5EF4-FFF2-40B4-BE49-F238E27FC236}">
                      <a16:creationId xmlns:a16="http://schemas.microsoft.com/office/drawing/2014/main" id="{F38AFCE5-3CB0-9A0E-D64E-88D015C319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9474" name="Rectangle 19">
                    <a:extLst>
                      <a:ext uri="{FF2B5EF4-FFF2-40B4-BE49-F238E27FC236}">
                        <a16:creationId xmlns:a16="http://schemas.microsoft.com/office/drawing/2014/main" id="{22D4F26E-FD7A-D4FC-C500-C66A23EBBB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5" name="Rectangle 20">
                    <a:extLst>
                      <a:ext uri="{FF2B5EF4-FFF2-40B4-BE49-F238E27FC236}">
                        <a16:creationId xmlns:a16="http://schemas.microsoft.com/office/drawing/2014/main" id="{55BB5D75-97E6-1C7B-EAB4-9A5F9C6B7B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2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946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03A4747-D5A8-42F1-9E9A-954A2EEDF8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710C5154-CE7A-0484-8036-69A26E010F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0"/>
            <a:ext cx="6477000" cy="1143000"/>
          </a:xfrm>
        </p:spPr>
        <p:txBody>
          <a:bodyPr/>
          <a:lstStyle/>
          <a:p>
            <a:r>
              <a:rPr lang="en-US" altLang="en-US" sz="2800"/>
              <a:t>Polytropic work Transfer by A Flowing Steam in A Steam Turbine</a:t>
            </a:r>
          </a:p>
        </p:txBody>
      </p:sp>
      <p:graphicFrame>
        <p:nvGraphicFramePr>
          <p:cNvPr id="27" name="Object 64">
            <a:extLst>
              <a:ext uri="{FF2B5EF4-FFF2-40B4-BE49-F238E27FC236}">
                <a16:creationId xmlns:a16="http://schemas.microsoft.com/office/drawing/2014/main" id="{D13D4847-459D-3CF2-7A5C-56CDB7587CE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92250" y="1371600"/>
          <a:ext cx="4646613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752600" imgH="431800" progId="Equation.3">
                  <p:embed/>
                </p:oleObj>
              </mc:Choice>
              <mc:Fallback>
                <p:oleObj name="Equation" r:id="rId3" imgW="1752600" imgH="431800" progId="Equation.3">
                  <p:embed/>
                  <p:pic>
                    <p:nvPicPr>
                      <p:cNvPr id="27" name="Object 64">
                        <a:extLst>
                          <a:ext uri="{FF2B5EF4-FFF2-40B4-BE49-F238E27FC236}">
                            <a16:creationId xmlns:a16="http://schemas.microsoft.com/office/drawing/2014/main" id="{D13D4847-459D-3CF2-7A5C-56CDB7587CE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2250" y="1371600"/>
                        <a:ext cx="4646613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0" name="TextBox 1">
            <a:extLst>
              <a:ext uri="{FF2B5EF4-FFF2-40B4-BE49-F238E27FC236}">
                <a16:creationId xmlns:a16="http://schemas.microsoft.com/office/drawing/2014/main" id="{42282D87-BA98-E5AD-5903-C347CAAB41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3" y="2673350"/>
            <a:ext cx="7734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If the substance (flowing fluid) is a Real gas described by ….</a:t>
            </a:r>
          </a:p>
        </p:txBody>
      </p:sp>
      <p:graphicFrame>
        <p:nvGraphicFramePr>
          <p:cNvPr id="24" name="Object 2">
            <a:extLst>
              <a:ext uri="{FF2B5EF4-FFF2-40B4-BE49-F238E27FC236}">
                <a16:creationId xmlns:a16="http://schemas.microsoft.com/office/drawing/2014/main" id="{1F998387-E77F-BBCF-2970-C656E4BDA7A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03813" y="3290888"/>
          <a:ext cx="2547937" cy="1144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875920" imgH="393529" progId="Equation.3">
                  <p:embed/>
                </p:oleObj>
              </mc:Choice>
              <mc:Fallback>
                <p:oleObj name="Equation" r:id="rId5" imgW="875920" imgH="393529" progId="Equation.3">
                  <p:embed/>
                  <p:pic>
                    <p:nvPicPr>
                      <p:cNvPr id="24" name="Object 2">
                        <a:extLst>
                          <a:ext uri="{FF2B5EF4-FFF2-40B4-BE49-F238E27FC236}">
                            <a16:creationId xmlns:a16="http://schemas.microsoft.com/office/drawing/2014/main" id="{1F998387-E77F-BBCF-2970-C656E4BDA7A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3813" y="3290888"/>
                        <a:ext cx="2547937" cy="1144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6">
            <a:extLst>
              <a:ext uri="{FF2B5EF4-FFF2-40B4-BE49-F238E27FC236}">
                <a16:creationId xmlns:a16="http://schemas.microsoft.com/office/drawing/2014/main" id="{E7805902-2D7C-5928-FE5D-64A483F423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988" y="3733800"/>
            <a:ext cx="701040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sz="2400"/>
              <a:t>Rankine’s Equation of state, 1849.</a:t>
            </a:r>
          </a:p>
        </p:txBody>
      </p:sp>
      <p:graphicFrame>
        <p:nvGraphicFramePr>
          <p:cNvPr id="31" name="Object 64">
            <a:extLst>
              <a:ext uri="{FF2B5EF4-FFF2-40B4-BE49-F238E27FC236}">
                <a16:creationId xmlns:a16="http://schemas.microsoft.com/office/drawing/2014/main" id="{4248A229-71F5-989E-F049-E54355BC7F5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00138" y="4338638"/>
          <a:ext cx="6327775" cy="113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819400" imgH="508000" progId="Equation.3">
                  <p:embed/>
                </p:oleObj>
              </mc:Choice>
              <mc:Fallback>
                <p:oleObj name="Equation" r:id="rId7" imgW="2819400" imgH="508000" progId="Equation.3">
                  <p:embed/>
                  <p:pic>
                    <p:nvPicPr>
                      <p:cNvPr id="31" name="Object 64">
                        <a:extLst>
                          <a:ext uri="{FF2B5EF4-FFF2-40B4-BE49-F238E27FC236}">
                            <a16:creationId xmlns:a16="http://schemas.microsoft.com/office/drawing/2014/main" id="{4248A229-71F5-989E-F049-E54355BC7F5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138" y="4338638"/>
                        <a:ext cx="6327775" cy="1139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Rectangle 6">
            <a:extLst>
              <a:ext uri="{FF2B5EF4-FFF2-40B4-BE49-F238E27FC236}">
                <a16:creationId xmlns:a16="http://schemas.microsoft.com/office/drawing/2014/main" id="{1EE6496E-D434-7A0A-E564-8BCBFBD0EC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288" y="5892800"/>
            <a:ext cx="701040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sz="2400"/>
              <a:t>Scientific development of new CVs, Steam Turbines</a:t>
            </a:r>
          </a:p>
        </p:txBody>
      </p:sp>
      <p:grpSp>
        <p:nvGrpSpPr>
          <p:cNvPr id="20489" name="Group 38">
            <a:extLst>
              <a:ext uri="{FF2B5EF4-FFF2-40B4-BE49-F238E27FC236}">
                <a16:creationId xmlns:a16="http://schemas.microsoft.com/office/drawing/2014/main" id="{5AB691C5-8211-BF65-4B40-BBA9DEEC4B7E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20490" name="Group 19">
              <a:extLst>
                <a:ext uri="{FF2B5EF4-FFF2-40B4-BE49-F238E27FC236}">
                  <a16:creationId xmlns:a16="http://schemas.microsoft.com/office/drawing/2014/main" id="{BF9CC3ED-FED3-04AE-284D-7569B13403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0492" name="Group 8">
                <a:extLst>
                  <a:ext uri="{FF2B5EF4-FFF2-40B4-BE49-F238E27FC236}">
                    <a16:creationId xmlns:a16="http://schemas.microsoft.com/office/drawing/2014/main" id="{976F4863-7621-A91B-BE49-AE8C100E02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0494" name="Group 9">
                  <a:extLst>
                    <a:ext uri="{FF2B5EF4-FFF2-40B4-BE49-F238E27FC236}">
                      <a16:creationId xmlns:a16="http://schemas.microsoft.com/office/drawing/2014/main" id="{16B53FAD-92EF-BC2B-79DD-92F146BB92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504" name="Rectangle 10">
                    <a:extLst>
                      <a:ext uri="{FF2B5EF4-FFF2-40B4-BE49-F238E27FC236}">
                        <a16:creationId xmlns:a16="http://schemas.microsoft.com/office/drawing/2014/main" id="{51EE338B-62C4-7D22-58A0-E6E46F7E95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505" name="Rectangle 11">
                    <a:extLst>
                      <a:ext uri="{FF2B5EF4-FFF2-40B4-BE49-F238E27FC236}">
                        <a16:creationId xmlns:a16="http://schemas.microsoft.com/office/drawing/2014/main" id="{CFE3EFAB-6271-006D-43EE-42302F1D30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0495" name="Group 12">
                  <a:extLst>
                    <a:ext uri="{FF2B5EF4-FFF2-40B4-BE49-F238E27FC236}">
                      <a16:creationId xmlns:a16="http://schemas.microsoft.com/office/drawing/2014/main" id="{71154011-BCF8-8F8E-F657-172D604C4D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502" name="Rectangle 13">
                    <a:extLst>
                      <a:ext uri="{FF2B5EF4-FFF2-40B4-BE49-F238E27FC236}">
                        <a16:creationId xmlns:a16="http://schemas.microsoft.com/office/drawing/2014/main" id="{43BB4836-EC40-166E-7835-4493021F36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503" name="Rectangle 14">
                    <a:extLst>
                      <a:ext uri="{FF2B5EF4-FFF2-40B4-BE49-F238E27FC236}">
                        <a16:creationId xmlns:a16="http://schemas.microsoft.com/office/drawing/2014/main" id="{870ACFC9-CA84-FAF6-70AA-D0FD3FA4ED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0496" name="Group 15">
                  <a:extLst>
                    <a:ext uri="{FF2B5EF4-FFF2-40B4-BE49-F238E27FC236}">
                      <a16:creationId xmlns:a16="http://schemas.microsoft.com/office/drawing/2014/main" id="{28C79B3A-2AF5-CD91-163D-B30923527A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500" name="Rectangle 16">
                    <a:extLst>
                      <a:ext uri="{FF2B5EF4-FFF2-40B4-BE49-F238E27FC236}">
                        <a16:creationId xmlns:a16="http://schemas.microsoft.com/office/drawing/2014/main" id="{7FCBC43B-DF88-CB7C-40B9-EE919A6973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501" name="Rectangle 17">
                    <a:extLst>
                      <a:ext uri="{FF2B5EF4-FFF2-40B4-BE49-F238E27FC236}">
                        <a16:creationId xmlns:a16="http://schemas.microsoft.com/office/drawing/2014/main" id="{DD9B8F98-225C-1C42-1FD4-42CD21A056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0497" name="Group 18">
                  <a:extLst>
                    <a:ext uri="{FF2B5EF4-FFF2-40B4-BE49-F238E27FC236}">
                      <a16:creationId xmlns:a16="http://schemas.microsoft.com/office/drawing/2014/main" id="{A6CAE224-D2DC-2B64-F789-C78F4DA9F3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0498" name="Rectangle 19">
                    <a:extLst>
                      <a:ext uri="{FF2B5EF4-FFF2-40B4-BE49-F238E27FC236}">
                        <a16:creationId xmlns:a16="http://schemas.microsoft.com/office/drawing/2014/main" id="{C5EE1D30-0273-D3B8-145F-E9D48AABCD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499" name="Rectangle 20">
                    <a:extLst>
                      <a:ext uri="{FF2B5EF4-FFF2-40B4-BE49-F238E27FC236}">
                        <a16:creationId xmlns:a16="http://schemas.microsoft.com/office/drawing/2014/main" id="{B399414E-73F7-32A3-0216-DC023932A8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3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049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FC79B97-3902-A77F-72CD-FFA5A2DD0E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0" grpId="0"/>
      <p:bldP spid="25" grpId="0" build="p" autoUpdateAnimBg="0"/>
      <p:bldP spid="32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AE81F779-1101-6781-04E9-BB077502D9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76200" y="-15875"/>
            <a:ext cx="7772400" cy="1143000"/>
          </a:xfrm>
        </p:spPr>
        <p:txBody>
          <a:bodyPr/>
          <a:lstStyle/>
          <a:p>
            <a:r>
              <a:rPr lang="en-US" altLang="en-US" sz="2800"/>
              <a:t>Thermodynamic Superiority of A CV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5F057E-740E-52BF-47D3-4FC8D5E3DA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612" y="1300808"/>
            <a:ext cx="8259763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Consider a control mass and a control volume working between same states and following same polytropic process.</a:t>
            </a:r>
          </a:p>
        </p:txBody>
      </p:sp>
      <p:graphicFrame>
        <p:nvGraphicFramePr>
          <p:cNvPr id="20" name="Object 64">
            <a:extLst>
              <a:ext uri="{FF2B5EF4-FFF2-40B4-BE49-F238E27FC236}">
                <a16:creationId xmlns:a16="http://schemas.microsoft.com/office/drawing/2014/main" id="{6CEF9A87-ABD4-0756-ABAF-CB6F881F120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51325" y="4724400"/>
          <a:ext cx="4646613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52600" imgH="431800" progId="Equation.3">
                  <p:embed/>
                </p:oleObj>
              </mc:Choice>
              <mc:Fallback>
                <p:oleObj name="Equation" r:id="rId2" imgW="1752600" imgH="431800" progId="Equation.3">
                  <p:embed/>
                  <p:pic>
                    <p:nvPicPr>
                      <p:cNvPr id="20" name="Object 64">
                        <a:extLst>
                          <a:ext uri="{FF2B5EF4-FFF2-40B4-BE49-F238E27FC236}">
                            <a16:creationId xmlns:a16="http://schemas.microsoft.com/office/drawing/2014/main" id="{6CEF9A87-ABD4-0756-ABAF-CB6F881F120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51325" y="4724400"/>
                        <a:ext cx="4646613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322DB225-CD46-A2F1-914A-0555A43D1E0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8788" y="4800600"/>
          <a:ext cx="3471862" cy="890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36033" imgH="393529" progId="Equation.3">
                  <p:embed/>
                </p:oleObj>
              </mc:Choice>
              <mc:Fallback>
                <p:oleObj name="Equation" r:id="rId4" imgW="1536033" imgH="393529" progId="Equation.3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322DB225-CD46-A2F1-914A-0555A43D1E0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788" y="4800600"/>
                        <a:ext cx="3471862" cy="890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510" name="Group 38">
            <a:extLst>
              <a:ext uri="{FF2B5EF4-FFF2-40B4-BE49-F238E27FC236}">
                <a16:creationId xmlns:a16="http://schemas.microsoft.com/office/drawing/2014/main" id="{673052CB-4096-1274-FD8E-0E8793ACA049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21512" name="Group 19">
              <a:extLst>
                <a:ext uri="{FF2B5EF4-FFF2-40B4-BE49-F238E27FC236}">
                  <a16:creationId xmlns:a16="http://schemas.microsoft.com/office/drawing/2014/main" id="{FFCF2768-20BF-1088-FB48-F40E0F9AADE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1514" name="Group 8">
                <a:extLst>
                  <a:ext uri="{FF2B5EF4-FFF2-40B4-BE49-F238E27FC236}">
                    <a16:creationId xmlns:a16="http://schemas.microsoft.com/office/drawing/2014/main" id="{A0B3AFF1-1777-72E8-3D54-FF6E727919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1516" name="Group 9">
                  <a:extLst>
                    <a:ext uri="{FF2B5EF4-FFF2-40B4-BE49-F238E27FC236}">
                      <a16:creationId xmlns:a16="http://schemas.microsoft.com/office/drawing/2014/main" id="{A603DA7C-01B7-B09A-025D-555C9F9E07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526" name="Rectangle 10">
                    <a:extLst>
                      <a:ext uri="{FF2B5EF4-FFF2-40B4-BE49-F238E27FC236}">
                        <a16:creationId xmlns:a16="http://schemas.microsoft.com/office/drawing/2014/main" id="{8C56A04A-29E3-4F1B-85E2-996370FCAA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527" name="Rectangle 11">
                    <a:extLst>
                      <a:ext uri="{FF2B5EF4-FFF2-40B4-BE49-F238E27FC236}">
                        <a16:creationId xmlns:a16="http://schemas.microsoft.com/office/drawing/2014/main" id="{5D6AA1AC-FA77-322C-82DA-3396C541B6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1517" name="Group 12">
                  <a:extLst>
                    <a:ext uri="{FF2B5EF4-FFF2-40B4-BE49-F238E27FC236}">
                      <a16:creationId xmlns:a16="http://schemas.microsoft.com/office/drawing/2014/main" id="{6B78AD4C-8E9A-29B8-C0E6-5643AB662D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1524" name="Rectangle 13">
                    <a:extLst>
                      <a:ext uri="{FF2B5EF4-FFF2-40B4-BE49-F238E27FC236}">
                        <a16:creationId xmlns:a16="http://schemas.microsoft.com/office/drawing/2014/main" id="{AA3A0C93-1297-B2DA-2A02-F16733CD98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525" name="Rectangle 14">
                    <a:extLst>
                      <a:ext uri="{FF2B5EF4-FFF2-40B4-BE49-F238E27FC236}">
                        <a16:creationId xmlns:a16="http://schemas.microsoft.com/office/drawing/2014/main" id="{744E9F7D-5300-DD7A-78F8-A572E0A39F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1518" name="Group 15">
                  <a:extLst>
                    <a:ext uri="{FF2B5EF4-FFF2-40B4-BE49-F238E27FC236}">
                      <a16:creationId xmlns:a16="http://schemas.microsoft.com/office/drawing/2014/main" id="{E31C1B61-BA32-4250-E8BA-AB09C55DA9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1522" name="Rectangle 16">
                    <a:extLst>
                      <a:ext uri="{FF2B5EF4-FFF2-40B4-BE49-F238E27FC236}">
                        <a16:creationId xmlns:a16="http://schemas.microsoft.com/office/drawing/2014/main" id="{E9439492-9BCB-A6C0-760D-C205A43264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523" name="Rectangle 17">
                    <a:extLst>
                      <a:ext uri="{FF2B5EF4-FFF2-40B4-BE49-F238E27FC236}">
                        <a16:creationId xmlns:a16="http://schemas.microsoft.com/office/drawing/2014/main" id="{1D4B9D38-4B16-882A-32E6-D1E93ED86F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1519" name="Group 18">
                  <a:extLst>
                    <a:ext uri="{FF2B5EF4-FFF2-40B4-BE49-F238E27FC236}">
                      <a16:creationId xmlns:a16="http://schemas.microsoft.com/office/drawing/2014/main" id="{32FFF0E5-7571-9410-42CC-4E90B680B6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1520" name="Rectangle 19">
                    <a:extLst>
                      <a:ext uri="{FF2B5EF4-FFF2-40B4-BE49-F238E27FC236}">
                        <a16:creationId xmlns:a16="http://schemas.microsoft.com/office/drawing/2014/main" id="{B5D495C4-A463-7479-2CBE-2A95B77758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521" name="Rectangle 20">
                    <a:extLst>
                      <a:ext uri="{FF2B5EF4-FFF2-40B4-BE49-F238E27FC236}">
                        <a16:creationId xmlns:a16="http://schemas.microsoft.com/office/drawing/2014/main" id="{2BB36684-5937-3ABC-A49D-1BC9793DC2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7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51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4496C63-CD24-A5CC-08A2-6FC7369207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6AF26-013C-28E8-4C21-2A30E2FE2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6371D16-6465-CD39-7AEC-D1FC2D00C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7772400" cy="768350"/>
          </a:xfrm>
        </p:spPr>
        <p:txBody>
          <a:bodyPr/>
          <a:lstStyle/>
          <a:p>
            <a:r>
              <a:rPr lang="en-US" sz="2800" dirty="0"/>
              <a:t>First Law Model for A Control Volume</a:t>
            </a:r>
            <a:endParaRPr lang="en-US" sz="28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F7A4E710-744F-5BB2-1CC0-C03FC67195B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1425222"/>
                <a:ext cx="7924800" cy="4746978"/>
              </a:xfrm>
            </p:spPr>
            <p:txBody>
              <a:bodyPr/>
              <a:lstStyle/>
              <a:p>
                <a:r>
                  <a:rPr lang="en-US" sz="2400" dirty="0"/>
                  <a:t>Consider A control volume undergoing a quasi-static adiabatic changes of state,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/>
                  <a:t> is not valid as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𝐶𝑀</m:t>
                        </m:r>
                      </m:sub>
                    </m:sSub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𝐶𝑉</m:t>
                        </m:r>
                      </m:sub>
                    </m:sSub>
                  </m:oMath>
                </a14:m>
                <a:r>
                  <a:rPr lang="en-US" sz="2400" dirty="0"/>
                  <a:t> for came initial and final states.</a:t>
                </a:r>
              </a:p>
              <a:p>
                <a:r>
                  <a:rPr lang="en-US" sz="2400" dirty="0"/>
                  <a:t>The Pfaffian equation: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>
                          <a:latin typeface="Cambria Math" panose="02040503050406030204" pitchFamily="18" charset="0"/>
                        </a:rPr>
                        <m:t>𝑑𝑈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is not satisfied and cannot represent a quasi-static, adiabatic change of state for a CV.</a:t>
                </a:r>
              </a:p>
              <a:p>
                <a:r>
                  <a:rPr lang="en-US" sz="2400" dirty="0"/>
                  <a:t>How to obtain Pfaffian equation for a CV undergoing a quasi-static adiabatic changes of state??</a:t>
                </a:r>
              </a:p>
              <a:p>
                <a:r>
                  <a:rPr lang="en-US" sz="2400" dirty="0"/>
                  <a:t>What is equivalent to </a:t>
                </a:r>
                <a:r>
                  <a:rPr lang="en-US" sz="2400" dirty="0" err="1"/>
                  <a:t>Caratheodory’s</a:t>
                </a:r>
                <a:r>
                  <a:rPr lang="en-US" sz="2400" dirty="0"/>
                  <a:t> </a:t>
                </a:r>
                <a:r>
                  <a:rPr lang="en-US" sz="2400" i="1" dirty="0"/>
                  <a:t>U of CM for CV</a:t>
                </a:r>
                <a:r>
                  <a:rPr lang="en-US" sz="2400" dirty="0"/>
                  <a:t>??</a:t>
                </a:r>
              </a:p>
              <a:p>
                <a:pPr marL="0" indent="0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F7A4E710-744F-5BB2-1CC0-C03FC67195B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425222"/>
                <a:ext cx="7924800" cy="4746978"/>
              </a:xfrm>
              <a:blipFill>
                <a:blip r:embed="rId2"/>
                <a:stretch>
                  <a:fillRect l="-1154" t="-1027" r="-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EE79827A-ABCF-EE41-FF39-D6E61160F1A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FB1029D-7A9D-4D94-3C74-A4D74EE8CA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AD07A441-154E-91F3-E0FE-3231EABC4C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EA1DE3FE-656A-A8A8-8411-C4EDA96C16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52B2200A-2834-623D-A57A-6947188D9C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4DC9134A-7821-2F80-6671-8DA8BA3ACC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77869CD9-DB9B-CEF9-6380-A12EF228AA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A2BBD776-6A5D-CB2A-5B30-34559F11BD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BB84E1B0-004E-660C-6EDE-534581D736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A2CCB89C-7017-89F9-76BB-C38E3738A2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E224AAFE-6372-D3D1-2FD7-3C348505E8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DC38294F-2F1E-75BF-6A27-30B363CC70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1F8580A4-9A90-C157-E204-0FC294FAE4F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ED504F03-1774-E1AE-1EB3-6589A6112E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D902923B-4302-8DC7-C899-CB3A68D7F6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3952E2D1-9880-3289-13FE-F9D9C42536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3294240-EC91-7199-A106-78539D6F7A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37729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89C959C8-70F2-914B-D783-AC3444EE8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7391400" cy="1143000"/>
          </a:xfrm>
        </p:spPr>
        <p:txBody>
          <a:bodyPr/>
          <a:lstStyle/>
          <a:p>
            <a:r>
              <a:rPr lang="en-US" altLang="en-US" sz="2800" dirty="0"/>
              <a:t>Experimental Evidence: </a:t>
            </a:r>
            <a:br>
              <a:rPr lang="en-US" altLang="en-US" sz="2800" dirty="0"/>
            </a:br>
            <a:r>
              <a:rPr lang="en-US" altLang="en-US" sz="2800" dirty="0"/>
              <a:t>Increasing unit Temperature of A Pure Substance (water) </a:t>
            </a:r>
          </a:p>
        </p:txBody>
      </p:sp>
      <p:pic>
        <p:nvPicPr>
          <p:cNvPr id="39939" name="Picture 2" descr="http://www.ustudy.in/sites/default/files/Steam_Boiler.png">
            <a:extLst>
              <a:ext uri="{FF2B5EF4-FFF2-40B4-BE49-F238E27FC236}">
                <a16:creationId xmlns:a16="http://schemas.microsoft.com/office/drawing/2014/main" id="{26F1A7F9-3B7C-AA62-9056-48EEB9349E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58875"/>
            <a:ext cx="3276600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Picture 3">
            <a:extLst>
              <a:ext uri="{FF2B5EF4-FFF2-40B4-BE49-F238E27FC236}">
                <a16:creationId xmlns:a16="http://schemas.microsoft.com/office/drawing/2014/main" id="{C31FB19A-51E3-4F4A-315F-31DEEF712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219200"/>
            <a:ext cx="3686175" cy="317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437" name="Group 38">
            <a:extLst>
              <a:ext uri="{FF2B5EF4-FFF2-40B4-BE49-F238E27FC236}">
                <a16:creationId xmlns:a16="http://schemas.microsoft.com/office/drawing/2014/main" id="{EA80EA62-2741-A4AE-3E01-B717E651C9F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439" name="Group 19">
              <a:extLst>
                <a:ext uri="{FF2B5EF4-FFF2-40B4-BE49-F238E27FC236}">
                  <a16:creationId xmlns:a16="http://schemas.microsoft.com/office/drawing/2014/main" id="{31A3523F-0A37-F67E-5147-C1E599A02A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8441" name="Group 8">
                <a:extLst>
                  <a:ext uri="{FF2B5EF4-FFF2-40B4-BE49-F238E27FC236}">
                    <a16:creationId xmlns:a16="http://schemas.microsoft.com/office/drawing/2014/main" id="{621ED15F-F40E-57D0-2E31-8C1EB47E2C0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8443" name="Group 9">
                  <a:extLst>
                    <a:ext uri="{FF2B5EF4-FFF2-40B4-BE49-F238E27FC236}">
                      <a16:creationId xmlns:a16="http://schemas.microsoft.com/office/drawing/2014/main" id="{6CF185DC-4536-A0BC-5C93-6678A01CF6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453" name="Rectangle 10">
                    <a:extLst>
                      <a:ext uri="{FF2B5EF4-FFF2-40B4-BE49-F238E27FC236}">
                        <a16:creationId xmlns:a16="http://schemas.microsoft.com/office/drawing/2014/main" id="{6806F986-488F-01AE-7D32-87210000C4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54" name="Rectangle 11">
                    <a:extLst>
                      <a:ext uri="{FF2B5EF4-FFF2-40B4-BE49-F238E27FC236}">
                        <a16:creationId xmlns:a16="http://schemas.microsoft.com/office/drawing/2014/main" id="{4265C787-D9D1-D701-6B75-E09B5C25CB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444" name="Group 12">
                  <a:extLst>
                    <a:ext uri="{FF2B5EF4-FFF2-40B4-BE49-F238E27FC236}">
                      <a16:creationId xmlns:a16="http://schemas.microsoft.com/office/drawing/2014/main" id="{9C06FA98-400F-D19D-AAB1-6468A4D9A5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451" name="Rectangle 13">
                    <a:extLst>
                      <a:ext uri="{FF2B5EF4-FFF2-40B4-BE49-F238E27FC236}">
                        <a16:creationId xmlns:a16="http://schemas.microsoft.com/office/drawing/2014/main" id="{F06651C4-BAE2-4350-3E30-10047F2161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52" name="Rectangle 14">
                    <a:extLst>
                      <a:ext uri="{FF2B5EF4-FFF2-40B4-BE49-F238E27FC236}">
                        <a16:creationId xmlns:a16="http://schemas.microsoft.com/office/drawing/2014/main" id="{A317FAF4-3F1F-921B-9209-4919315A17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445" name="Group 15">
                  <a:extLst>
                    <a:ext uri="{FF2B5EF4-FFF2-40B4-BE49-F238E27FC236}">
                      <a16:creationId xmlns:a16="http://schemas.microsoft.com/office/drawing/2014/main" id="{934FDB79-413E-1479-0F60-2F800957D9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449" name="Rectangle 16">
                    <a:extLst>
                      <a:ext uri="{FF2B5EF4-FFF2-40B4-BE49-F238E27FC236}">
                        <a16:creationId xmlns:a16="http://schemas.microsoft.com/office/drawing/2014/main" id="{FA1B07AE-3E8A-7FEE-698B-E8DD9DD5A9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50" name="Rectangle 17">
                    <a:extLst>
                      <a:ext uri="{FF2B5EF4-FFF2-40B4-BE49-F238E27FC236}">
                        <a16:creationId xmlns:a16="http://schemas.microsoft.com/office/drawing/2014/main" id="{FF12E472-302C-DEF0-E42E-5FD066ECE2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446" name="Group 18">
                  <a:extLst>
                    <a:ext uri="{FF2B5EF4-FFF2-40B4-BE49-F238E27FC236}">
                      <a16:creationId xmlns:a16="http://schemas.microsoft.com/office/drawing/2014/main" id="{584D7263-3023-CFF9-8ABB-9F37CA1BD7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447" name="Rectangle 19">
                    <a:extLst>
                      <a:ext uri="{FF2B5EF4-FFF2-40B4-BE49-F238E27FC236}">
                        <a16:creationId xmlns:a16="http://schemas.microsoft.com/office/drawing/2014/main" id="{8772B91B-8419-C4B2-EE0C-24DA7B6DEE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48" name="Rectangle 20">
                    <a:extLst>
                      <a:ext uri="{FF2B5EF4-FFF2-40B4-BE49-F238E27FC236}">
                        <a16:creationId xmlns:a16="http://schemas.microsoft.com/office/drawing/2014/main" id="{4FAB8C2C-264B-67B5-6162-7A8D65A4AF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9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844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D96BDDE-5352-B023-52E7-A81764DD39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C5DE401-234D-F35B-FC33-6A5AF8D7CD44}"/>
              </a:ext>
            </a:extLst>
          </p:cNvPr>
          <p:cNvSpPr txBox="1"/>
          <p:nvPr/>
        </p:nvSpPr>
        <p:spPr>
          <a:xfrm>
            <a:off x="609600" y="4267200"/>
            <a:ext cx="29783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Fire Tube Boiler (CM)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488EF3-3DCC-576A-F6D6-0825854BBFFE}"/>
              </a:ext>
            </a:extLst>
          </p:cNvPr>
          <p:cNvSpPr txBox="1"/>
          <p:nvPr/>
        </p:nvSpPr>
        <p:spPr>
          <a:xfrm>
            <a:off x="5148525" y="4267200"/>
            <a:ext cx="31572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Water Tube Boiler (CV)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560EEC-04F9-7FF4-60B8-B0630ACAECF6}"/>
              </a:ext>
            </a:extLst>
          </p:cNvPr>
          <p:cNvSpPr txBox="1"/>
          <p:nvPr/>
        </p:nvSpPr>
        <p:spPr>
          <a:xfrm>
            <a:off x="533400" y="4743271"/>
            <a:ext cx="342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Heat is supplied to a Pool of 1kg water to increase unit temperature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CF1391-CC28-022D-82FC-B1C63854BDD0}"/>
              </a:ext>
            </a:extLst>
          </p:cNvPr>
          <p:cNvSpPr txBox="1"/>
          <p:nvPr/>
        </p:nvSpPr>
        <p:spPr>
          <a:xfrm>
            <a:off x="5181600" y="4724400"/>
            <a:ext cx="342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Heat is supplied to a stream  of 1kg water to increase unit temperature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5E49CCB-8F33-D41A-2CD6-DAFDB3A7B056}"/>
                  </a:ext>
                </a:extLst>
              </p:cNvPr>
              <p:cNvSpPr txBox="1"/>
              <p:nvPr/>
            </p:nvSpPr>
            <p:spPr>
              <a:xfrm>
                <a:off x="3429000" y="6019800"/>
                <a:ext cx="152932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𝐶𝑉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5E49CCB-8F33-D41A-2CD6-DAFDB3A7B0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6019800"/>
                <a:ext cx="1529329" cy="369332"/>
              </a:xfrm>
              <a:prstGeom prst="rect">
                <a:avLst/>
              </a:prstGeom>
              <a:blipFill>
                <a:blip r:embed="rId5"/>
                <a:stretch>
                  <a:fillRect l="-6000" r="-800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8" grpId="0"/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7483D5FC-2492-8C3E-6935-22DC562129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6400800" cy="914400"/>
          </a:xfrm>
        </p:spPr>
        <p:txBody>
          <a:bodyPr/>
          <a:lstStyle/>
          <a:p>
            <a:r>
              <a:rPr lang="en-US" altLang="en-US" sz="2800"/>
              <a:t>Microscopic View </a:t>
            </a:r>
          </a:p>
        </p:txBody>
      </p:sp>
      <p:sp>
        <p:nvSpPr>
          <p:cNvPr id="5123" name="Rectangle 10">
            <a:extLst>
              <a:ext uri="{FF2B5EF4-FFF2-40B4-BE49-F238E27FC236}">
                <a16:creationId xmlns:a16="http://schemas.microsoft.com/office/drawing/2014/main" id="{D5EB653A-3FE6-CE53-4B59-D927D85E9E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1676400"/>
            <a:ext cx="26670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i="1"/>
          </a:p>
        </p:txBody>
      </p:sp>
      <p:grpSp>
        <p:nvGrpSpPr>
          <p:cNvPr id="5124" name="Group 38">
            <a:extLst>
              <a:ext uri="{FF2B5EF4-FFF2-40B4-BE49-F238E27FC236}">
                <a16:creationId xmlns:a16="http://schemas.microsoft.com/office/drawing/2014/main" id="{BC012527-5416-FB2C-1359-590BC5073C7A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128" name="Group 19">
              <a:extLst>
                <a:ext uri="{FF2B5EF4-FFF2-40B4-BE49-F238E27FC236}">
                  <a16:creationId xmlns:a16="http://schemas.microsoft.com/office/drawing/2014/main" id="{3192BCE5-5953-BF9E-EDEB-FAB497132D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130" name="Group 8">
                <a:extLst>
                  <a:ext uri="{FF2B5EF4-FFF2-40B4-BE49-F238E27FC236}">
                    <a16:creationId xmlns:a16="http://schemas.microsoft.com/office/drawing/2014/main" id="{40546FB3-2A73-FB32-5CD2-94CF497906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132" name="Group 9">
                  <a:extLst>
                    <a:ext uri="{FF2B5EF4-FFF2-40B4-BE49-F238E27FC236}">
                      <a16:creationId xmlns:a16="http://schemas.microsoft.com/office/drawing/2014/main" id="{CC0C03C8-8862-AA48-E1D7-9C1A43EBF2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42" name="Rectangle 10">
                    <a:extLst>
                      <a:ext uri="{FF2B5EF4-FFF2-40B4-BE49-F238E27FC236}">
                        <a16:creationId xmlns:a16="http://schemas.microsoft.com/office/drawing/2014/main" id="{BDEDF5EF-A4B8-D314-B46D-8042EE99B2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3" name="Rectangle 11">
                    <a:extLst>
                      <a:ext uri="{FF2B5EF4-FFF2-40B4-BE49-F238E27FC236}">
                        <a16:creationId xmlns:a16="http://schemas.microsoft.com/office/drawing/2014/main" id="{4924280A-D3E8-3E7C-6746-571CB70FC6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3" name="Group 12">
                  <a:extLst>
                    <a:ext uri="{FF2B5EF4-FFF2-40B4-BE49-F238E27FC236}">
                      <a16:creationId xmlns:a16="http://schemas.microsoft.com/office/drawing/2014/main" id="{D4A27425-2064-886F-61AD-C43AF99358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140" name="Rectangle 13">
                    <a:extLst>
                      <a:ext uri="{FF2B5EF4-FFF2-40B4-BE49-F238E27FC236}">
                        <a16:creationId xmlns:a16="http://schemas.microsoft.com/office/drawing/2014/main" id="{34994827-2307-55AD-E656-B5A65CA690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1" name="Rectangle 14">
                    <a:extLst>
                      <a:ext uri="{FF2B5EF4-FFF2-40B4-BE49-F238E27FC236}">
                        <a16:creationId xmlns:a16="http://schemas.microsoft.com/office/drawing/2014/main" id="{7827EFF3-7B21-95C4-90FE-3B3F57BD8E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4" name="Group 15">
                  <a:extLst>
                    <a:ext uri="{FF2B5EF4-FFF2-40B4-BE49-F238E27FC236}">
                      <a16:creationId xmlns:a16="http://schemas.microsoft.com/office/drawing/2014/main" id="{967FD3B9-6ED2-9AC3-9F00-E77127F92D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138" name="Rectangle 16">
                    <a:extLst>
                      <a:ext uri="{FF2B5EF4-FFF2-40B4-BE49-F238E27FC236}">
                        <a16:creationId xmlns:a16="http://schemas.microsoft.com/office/drawing/2014/main" id="{2B71C971-1320-AF6A-FBAE-89908EF8E6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39" name="Rectangle 17">
                    <a:extLst>
                      <a:ext uri="{FF2B5EF4-FFF2-40B4-BE49-F238E27FC236}">
                        <a16:creationId xmlns:a16="http://schemas.microsoft.com/office/drawing/2014/main" id="{DE1DEAB2-5400-C28E-7816-6AAFBF19A2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5" name="Group 18">
                  <a:extLst>
                    <a:ext uri="{FF2B5EF4-FFF2-40B4-BE49-F238E27FC236}">
                      <a16:creationId xmlns:a16="http://schemas.microsoft.com/office/drawing/2014/main" id="{57BD4A74-DE0A-46B7-1622-67BAB79FE1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136" name="Rectangle 19">
                    <a:extLst>
                      <a:ext uri="{FF2B5EF4-FFF2-40B4-BE49-F238E27FC236}">
                        <a16:creationId xmlns:a16="http://schemas.microsoft.com/office/drawing/2014/main" id="{D1E98E7B-A2D5-A6CB-1019-4E8C179DBB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37" name="Rectangle 20">
                    <a:extLst>
                      <a:ext uri="{FF2B5EF4-FFF2-40B4-BE49-F238E27FC236}">
                        <a16:creationId xmlns:a16="http://schemas.microsoft.com/office/drawing/2014/main" id="{6C16023A-FCDC-C2C3-1919-D1B257CA29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12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410B772-528F-E102-6A83-9F6F3A12BF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125" name="Content Placeholder 5">
            <a:extLst>
              <a:ext uri="{FF2B5EF4-FFF2-40B4-BE49-F238E27FC236}">
                <a16:creationId xmlns:a16="http://schemas.microsoft.com/office/drawing/2014/main" id="{D645498C-3C17-CAD3-272C-0712B13F28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1219200"/>
            <a:ext cx="3057525" cy="1835150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DFB0446-1B8B-F05C-0DEC-B566397F50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124200"/>
            <a:ext cx="5943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rgbClr val="3366FF"/>
                </a:solidFill>
                <a:latin typeface="Vladimir Script" panose="03050402040407070305" pitchFamily="66" charset="0"/>
              </a:rPr>
              <a:t>Max Planck changed physics and our understanding of the world forever</a:t>
            </a:r>
            <a:endParaRPr lang="en-IN" altLang="en-US" sz="3600" b="1">
              <a:solidFill>
                <a:srgbClr val="3366FF"/>
              </a:solidFill>
              <a:latin typeface="Vladimir Script" panose="03050402040407070305" pitchFamily="66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83D1D2-EC0E-7854-0940-AB5ECC38A8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602163"/>
            <a:ext cx="85344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FF0066"/>
                </a:solidFill>
                <a:latin typeface="Blackadder ITC" panose="04020505051007020D02" pitchFamily="82" charset="0"/>
              </a:rPr>
              <a:t>Hermann Müller taught his receptive young student how to visualize the laws of physics in his mind – a vital weapon in the armory of the great physicists</a:t>
            </a:r>
            <a:endParaRPr lang="en-IN" altLang="en-US">
              <a:solidFill>
                <a:srgbClr val="FF0066"/>
              </a:solidFill>
              <a:latin typeface="Blackadder ITC" panose="04020505051007020D02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051">
            <a:extLst>
              <a:ext uri="{FF2B5EF4-FFF2-40B4-BE49-F238E27FC236}">
                <a16:creationId xmlns:a16="http://schemas.microsoft.com/office/drawing/2014/main" id="{0A69C85E-5AC7-9695-FF4D-D1CA30A0D0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7086600" cy="1143000"/>
          </a:xfrm>
        </p:spPr>
        <p:txBody>
          <a:bodyPr/>
          <a:lstStyle/>
          <a:p>
            <a:r>
              <a:rPr lang="en-US" altLang="en-US" sz="2800"/>
              <a:t>Temperature and Microscopic Kinetic  Energy: Boltzmann Equation by Maxwell</a:t>
            </a:r>
          </a:p>
        </p:txBody>
      </p:sp>
      <p:pic>
        <p:nvPicPr>
          <p:cNvPr id="17411" name="Picture 8" descr="http://www.hk-phy.org/contextual/heat/tep/trans/kinetic_theory.gif">
            <a:extLst>
              <a:ext uri="{FF2B5EF4-FFF2-40B4-BE49-F238E27FC236}">
                <a16:creationId xmlns:a16="http://schemas.microsoft.com/office/drawing/2014/main" id="{3BF248AD-9470-FA26-6422-F93DB8A2C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24000"/>
            <a:ext cx="2193925" cy="219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074" name="Ink 20">
                <a:extLst>
                  <a:ext uri="{FF2B5EF4-FFF2-40B4-BE49-F238E27FC236}">
                    <a16:creationId xmlns:a16="http://schemas.microsoft.com/office/drawing/2014/main" id="{60ACE5ED-CAE9-4C0A-8313-4AA9920846C4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057650" y="5711825"/>
              <a:ext cx="12700" cy="6350"/>
            </p14:xfrm>
          </p:contentPart>
        </mc:Choice>
        <mc:Fallback xmlns="">
          <p:pic>
            <p:nvPicPr>
              <p:cNvPr id="3074" name="Ink 20">
                <a:extLst>
                  <a:ext uri="{FF2B5EF4-FFF2-40B4-BE49-F238E27FC236}">
                    <a16:creationId xmlns:a16="http://schemas.microsoft.com/office/drawing/2014/main" id="{60ACE5ED-CAE9-4C0A-8313-4AA9920846C4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048961" y="5704946"/>
                <a:ext cx="30079" cy="20108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3921066D-9349-CC8B-6E41-28888839A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" y="5045075"/>
            <a:ext cx="4654550" cy="111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7414" name="Object 3">
            <a:extLst>
              <a:ext uri="{FF2B5EF4-FFF2-40B4-BE49-F238E27FC236}">
                <a16:creationId xmlns:a16="http://schemas.microsoft.com/office/drawing/2014/main" id="{01ABE5C8-C71C-6D65-0D63-CED215E7E35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98825" y="2557463"/>
          <a:ext cx="3721100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85900" imgH="457200" progId="Equation.3">
                  <p:embed/>
                </p:oleObj>
              </mc:Choice>
              <mc:Fallback>
                <p:oleObj name="Equation" r:id="rId6" imgW="1485900" imgH="457200" progId="Equation.3">
                  <p:embed/>
                  <p:pic>
                    <p:nvPicPr>
                      <p:cNvPr id="17414" name="Object 3">
                        <a:extLst>
                          <a:ext uri="{FF2B5EF4-FFF2-40B4-BE49-F238E27FC236}">
                            <a16:creationId xmlns:a16="http://schemas.microsoft.com/office/drawing/2014/main" id="{01ABE5C8-C71C-6D65-0D63-CED215E7E35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8825" y="2557463"/>
                        <a:ext cx="3721100" cy="100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5" name="TextBox 3">
            <a:extLst>
              <a:ext uri="{FF2B5EF4-FFF2-40B4-BE49-F238E27FC236}">
                <a16:creationId xmlns:a16="http://schemas.microsoft.com/office/drawing/2014/main" id="{FBBC8CDE-3187-C5C7-35C3-01059B322E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19200"/>
            <a:ext cx="59420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For a substance inside (non-flowing) a system: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91FD6BA-AEDF-BC43-9B88-CC72845C24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7475" y="6070600"/>
            <a:ext cx="25860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For a flow System?</a:t>
            </a:r>
          </a:p>
        </p:txBody>
      </p:sp>
      <p:sp>
        <p:nvSpPr>
          <p:cNvPr id="17417" name="TextBox 3">
            <a:extLst>
              <a:ext uri="{FF2B5EF4-FFF2-40B4-BE49-F238E27FC236}">
                <a16:creationId xmlns:a16="http://schemas.microsoft.com/office/drawing/2014/main" id="{5B89E513-67F8-62FA-4B37-4D5DEE95FA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2288" y="1733550"/>
            <a:ext cx="5205412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If  atoms/molecules of a substance possess </a:t>
            </a:r>
            <a:r>
              <a:rPr lang="en-IN" altLang="en-US" sz="2400" i="1"/>
              <a:t>f </a:t>
            </a:r>
            <a:r>
              <a:rPr lang="en-IN" altLang="en-US" sz="2400"/>
              <a:t>number of DoF:</a:t>
            </a:r>
          </a:p>
        </p:txBody>
      </p:sp>
      <p:sp>
        <p:nvSpPr>
          <p:cNvPr id="17418" name="TextBox 3">
            <a:extLst>
              <a:ext uri="{FF2B5EF4-FFF2-40B4-BE49-F238E27FC236}">
                <a16:creationId xmlns:a16="http://schemas.microsoft.com/office/drawing/2014/main" id="{8F7BA118-9F21-2660-362F-C66EB9405C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2488" y="3590925"/>
            <a:ext cx="4038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Law of equipartition of energy:</a:t>
            </a:r>
          </a:p>
        </p:txBody>
      </p:sp>
      <p:graphicFrame>
        <p:nvGraphicFramePr>
          <p:cNvPr id="17419" name="Object 3">
            <a:extLst>
              <a:ext uri="{FF2B5EF4-FFF2-40B4-BE49-F238E27FC236}">
                <a16:creationId xmlns:a16="http://schemas.microsoft.com/office/drawing/2014/main" id="{7DC4B1BD-F985-4B43-3EC3-92219B45A32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76625" y="4108450"/>
          <a:ext cx="3149600" cy="94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57300" imgH="431800" progId="Equation.3">
                  <p:embed/>
                </p:oleObj>
              </mc:Choice>
              <mc:Fallback>
                <p:oleObj name="Equation" r:id="rId8" imgW="1257300" imgH="431800" progId="Equation.3">
                  <p:embed/>
                  <p:pic>
                    <p:nvPicPr>
                      <p:cNvPr id="17419" name="Object 3">
                        <a:extLst>
                          <a:ext uri="{FF2B5EF4-FFF2-40B4-BE49-F238E27FC236}">
                            <a16:creationId xmlns:a16="http://schemas.microsoft.com/office/drawing/2014/main" id="{7DC4B1BD-F985-4B43-3EC3-92219B45A32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6625" y="4108450"/>
                        <a:ext cx="3149600" cy="947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420" name="Group 38">
            <a:extLst>
              <a:ext uri="{FF2B5EF4-FFF2-40B4-BE49-F238E27FC236}">
                <a16:creationId xmlns:a16="http://schemas.microsoft.com/office/drawing/2014/main" id="{4EBF2119-8511-A35F-D103-0CBF62A2570D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7421" name="Group 19">
              <a:extLst>
                <a:ext uri="{FF2B5EF4-FFF2-40B4-BE49-F238E27FC236}">
                  <a16:creationId xmlns:a16="http://schemas.microsoft.com/office/drawing/2014/main" id="{DA9E60BB-0E39-B24C-925F-83AAE8CCE1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7423" name="Group 8">
                <a:extLst>
                  <a:ext uri="{FF2B5EF4-FFF2-40B4-BE49-F238E27FC236}">
                    <a16:creationId xmlns:a16="http://schemas.microsoft.com/office/drawing/2014/main" id="{EE5E5438-A460-C069-4573-EC2801FDD07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7425" name="Group 9">
                  <a:extLst>
                    <a:ext uri="{FF2B5EF4-FFF2-40B4-BE49-F238E27FC236}">
                      <a16:creationId xmlns:a16="http://schemas.microsoft.com/office/drawing/2014/main" id="{03A672D6-E7F5-7228-9FF4-3715F0B377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435" name="Rectangle 10">
                    <a:extLst>
                      <a:ext uri="{FF2B5EF4-FFF2-40B4-BE49-F238E27FC236}">
                        <a16:creationId xmlns:a16="http://schemas.microsoft.com/office/drawing/2014/main" id="{A08A9498-DA8B-D9E7-0A3B-3D780DC78A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36" name="Rectangle 11">
                    <a:extLst>
                      <a:ext uri="{FF2B5EF4-FFF2-40B4-BE49-F238E27FC236}">
                        <a16:creationId xmlns:a16="http://schemas.microsoft.com/office/drawing/2014/main" id="{93445A4F-9C0F-C835-494E-A670B487BA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426" name="Group 12">
                  <a:extLst>
                    <a:ext uri="{FF2B5EF4-FFF2-40B4-BE49-F238E27FC236}">
                      <a16:creationId xmlns:a16="http://schemas.microsoft.com/office/drawing/2014/main" id="{4BCA7736-2830-A5EF-5B9C-F944470527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433" name="Rectangle 13">
                    <a:extLst>
                      <a:ext uri="{FF2B5EF4-FFF2-40B4-BE49-F238E27FC236}">
                        <a16:creationId xmlns:a16="http://schemas.microsoft.com/office/drawing/2014/main" id="{8E8DBB8C-28B5-5245-0DD4-F487476781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34" name="Rectangle 14">
                    <a:extLst>
                      <a:ext uri="{FF2B5EF4-FFF2-40B4-BE49-F238E27FC236}">
                        <a16:creationId xmlns:a16="http://schemas.microsoft.com/office/drawing/2014/main" id="{F05CB097-E55F-E3F6-2267-45FDAE20BA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427" name="Group 15">
                  <a:extLst>
                    <a:ext uri="{FF2B5EF4-FFF2-40B4-BE49-F238E27FC236}">
                      <a16:creationId xmlns:a16="http://schemas.microsoft.com/office/drawing/2014/main" id="{94A9ADEF-EAE1-BE61-1EAC-875F91295D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431" name="Rectangle 16">
                    <a:extLst>
                      <a:ext uri="{FF2B5EF4-FFF2-40B4-BE49-F238E27FC236}">
                        <a16:creationId xmlns:a16="http://schemas.microsoft.com/office/drawing/2014/main" id="{9222BCD6-E7F0-9814-0CF3-6FD8251CB9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32" name="Rectangle 17">
                    <a:extLst>
                      <a:ext uri="{FF2B5EF4-FFF2-40B4-BE49-F238E27FC236}">
                        <a16:creationId xmlns:a16="http://schemas.microsoft.com/office/drawing/2014/main" id="{9881CF41-D37E-C088-6D4E-D49BD2F1D4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428" name="Group 18">
                  <a:extLst>
                    <a:ext uri="{FF2B5EF4-FFF2-40B4-BE49-F238E27FC236}">
                      <a16:creationId xmlns:a16="http://schemas.microsoft.com/office/drawing/2014/main" id="{1C20A5A8-38D1-E782-1D67-93C605E707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7429" name="Rectangle 19">
                    <a:extLst>
                      <a:ext uri="{FF2B5EF4-FFF2-40B4-BE49-F238E27FC236}">
                        <a16:creationId xmlns:a16="http://schemas.microsoft.com/office/drawing/2014/main" id="{F27C14CD-E000-FDB6-88EF-BD5F788E45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30" name="Rectangle 20">
                    <a:extLst>
                      <a:ext uri="{FF2B5EF4-FFF2-40B4-BE49-F238E27FC236}">
                        <a16:creationId xmlns:a16="http://schemas.microsoft.com/office/drawing/2014/main" id="{07938820-796B-5EFC-D532-B6C38424D5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5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74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FE658A0-96D0-F184-34F2-B64132A253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8AFB31C8-8B3A-A8C0-35D6-EDE86E3280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7772400" cy="838200"/>
          </a:xfrm>
        </p:spPr>
        <p:txBody>
          <a:bodyPr/>
          <a:lstStyle/>
          <a:p>
            <a:r>
              <a:rPr lang="en-US" altLang="en-US" sz="2800"/>
              <a:t>Simplified Control Volume to Quantify Change in Enthalpy</a:t>
            </a:r>
            <a:endParaRPr lang="en-US" altLang="en-US" sz="2800" i="1"/>
          </a:p>
        </p:txBody>
      </p:sp>
      <p:grpSp>
        <p:nvGrpSpPr>
          <p:cNvPr id="19459" name="Group 6">
            <a:extLst>
              <a:ext uri="{FF2B5EF4-FFF2-40B4-BE49-F238E27FC236}">
                <a16:creationId xmlns:a16="http://schemas.microsoft.com/office/drawing/2014/main" id="{6AD3BE18-A0FE-7564-4015-F3A6F59342A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9466" name="Rectangle 19458">
              <a:extLst>
                <a:ext uri="{FF2B5EF4-FFF2-40B4-BE49-F238E27FC236}">
                  <a16:creationId xmlns:a16="http://schemas.microsoft.com/office/drawing/2014/main" id="{8FD51D61-BE69-154E-3175-E88A43538F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467" name="Group 10">
              <a:extLst>
                <a:ext uri="{FF2B5EF4-FFF2-40B4-BE49-F238E27FC236}">
                  <a16:creationId xmlns:a16="http://schemas.microsoft.com/office/drawing/2014/main" id="{B440F08A-D6C0-0E3D-EB50-F1DC7F37F3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9469" name="Group 12">
                <a:extLst>
                  <a:ext uri="{FF2B5EF4-FFF2-40B4-BE49-F238E27FC236}">
                    <a16:creationId xmlns:a16="http://schemas.microsoft.com/office/drawing/2014/main" id="{CF16CD73-F40D-2014-87ED-14669271474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9479" name="Rectangle 9">
                  <a:extLst>
                    <a:ext uri="{FF2B5EF4-FFF2-40B4-BE49-F238E27FC236}">
                      <a16:creationId xmlns:a16="http://schemas.microsoft.com/office/drawing/2014/main" id="{59A688A7-F9CB-B533-2DD8-D6CC4B2BA7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  <p:sp>
              <p:nvSpPr>
                <p:cNvPr id="19480" name="Rectangle 10">
                  <a:extLst>
                    <a:ext uri="{FF2B5EF4-FFF2-40B4-BE49-F238E27FC236}">
                      <a16:creationId xmlns:a16="http://schemas.microsoft.com/office/drawing/2014/main" id="{99605FC5-EA89-423C-42A7-6D7E702798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</p:grpSp>
          <p:grpSp>
            <p:nvGrpSpPr>
              <p:cNvPr id="19470" name="Group 11">
                <a:extLst>
                  <a:ext uri="{FF2B5EF4-FFF2-40B4-BE49-F238E27FC236}">
                    <a16:creationId xmlns:a16="http://schemas.microsoft.com/office/drawing/2014/main" id="{7441EE94-2B96-32FA-131A-A870DB50E3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9477" name="Rectangle 12">
                  <a:extLst>
                    <a:ext uri="{FF2B5EF4-FFF2-40B4-BE49-F238E27FC236}">
                      <a16:creationId xmlns:a16="http://schemas.microsoft.com/office/drawing/2014/main" id="{0D2FF7BB-22A1-D9EE-9FE2-CDF7A34D26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  <p:sp>
              <p:nvSpPr>
                <p:cNvPr id="19478" name="Rectangle 13">
                  <a:extLst>
                    <a:ext uri="{FF2B5EF4-FFF2-40B4-BE49-F238E27FC236}">
                      <a16:creationId xmlns:a16="http://schemas.microsoft.com/office/drawing/2014/main" id="{EB2A4C0D-FE8B-E179-5AA4-C179063B0F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</p:grpSp>
          <p:grpSp>
            <p:nvGrpSpPr>
              <p:cNvPr id="19471" name="Group 14">
                <a:extLst>
                  <a:ext uri="{FF2B5EF4-FFF2-40B4-BE49-F238E27FC236}">
                    <a16:creationId xmlns:a16="http://schemas.microsoft.com/office/drawing/2014/main" id="{DA4F9C47-8A80-072F-76DA-4FF0F1CE21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9475" name="Rectangle 16">
                  <a:extLst>
                    <a:ext uri="{FF2B5EF4-FFF2-40B4-BE49-F238E27FC236}">
                      <a16:creationId xmlns:a16="http://schemas.microsoft.com/office/drawing/2014/main" id="{72BAFE2D-797B-4E6A-971A-B5DE62070F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  <p:sp>
              <p:nvSpPr>
                <p:cNvPr id="19476" name="Rectangle 17">
                  <a:extLst>
                    <a:ext uri="{FF2B5EF4-FFF2-40B4-BE49-F238E27FC236}">
                      <a16:creationId xmlns:a16="http://schemas.microsoft.com/office/drawing/2014/main" id="{5560FF66-F31E-CA7D-4E6E-D131C1BCA2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</p:grpSp>
          <p:grpSp>
            <p:nvGrpSpPr>
              <p:cNvPr id="19472" name="Group 17">
                <a:extLst>
                  <a:ext uri="{FF2B5EF4-FFF2-40B4-BE49-F238E27FC236}">
                    <a16:creationId xmlns:a16="http://schemas.microsoft.com/office/drawing/2014/main" id="{06BE7B3D-F752-CA02-3F3E-0F7E8025F3F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9473" name="Rectangle 18">
                  <a:extLst>
                    <a:ext uri="{FF2B5EF4-FFF2-40B4-BE49-F238E27FC236}">
                      <a16:creationId xmlns:a16="http://schemas.microsoft.com/office/drawing/2014/main" id="{7FCC15F4-EA89-3759-7937-B00F56B9E7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  <p:sp>
              <p:nvSpPr>
                <p:cNvPr id="19474" name="Rectangle 19">
                  <a:extLst>
                    <a:ext uri="{FF2B5EF4-FFF2-40B4-BE49-F238E27FC236}">
                      <a16:creationId xmlns:a16="http://schemas.microsoft.com/office/drawing/2014/main" id="{9FE8E2A8-D334-CD9E-A190-CDFDCBF0EA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</p:grpSp>
        </p:grp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5C8E30D4-4549-CEA1-F292-2E6FF3875C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12296" name="Picture 1">
            <a:extLst>
              <a:ext uri="{FF2B5EF4-FFF2-40B4-BE49-F238E27FC236}">
                <a16:creationId xmlns:a16="http://schemas.microsoft.com/office/drawing/2014/main" id="{82249980-8A71-AD20-DCED-C903450F15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0038" y="1143000"/>
            <a:ext cx="3687762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8AD84F6-23B0-42A0-86E3-6A604CC7C9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1938" y="2951163"/>
            <a:ext cx="874712" cy="245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TextBox 3">
            <a:extLst>
              <a:ext uri="{FF2B5EF4-FFF2-40B4-BE49-F238E27FC236}">
                <a16:creationId xmlns:a16="http://schemas.microsoft.com/office/drawing/2014/main" id="{A7E75284-1639-B7CF-2852-792EC5549A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4038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Law of equipartition of energy:</a:t>
            </a:r>
          </a:p>
        </p:txBody>
      </p:sp>
      <p:graphicFrame>
        <p:nvGraphicFramePr>
          <p:cNvPr id="19463" name="Object 3">
            <a:extLst>
              <a:ext uri="{FF2B5EF4-FFF2-40B4-BE49-F238E27FC236}">
                <a16:creationId xmlns:a16="http://schemas.microsoft.com/office/drawing/2014/main" id="{DAB4821F-BD54-BCA2-FC8A-877E07CDEE1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0238" y="2498725"/>
          <a:ext cx="3690937" cy="94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473200" imgH="431800" progId="Equation.3">
                  <p:embed/>
                </p:oleObj>
              </mc:Choice>
              <mc:Fallback>
                <p:oleObj name="Equation" r:id="rId5" imgW="1473200" imgH="431800" progId="Equation.3">
                  <p:embed/>
                  <p:pic>
                    <p:nvPicPr>
                      <p:cNvPr id="19463" name="Object 3">
                        <a:extLst>
                          <a:ext uri="{FF2B5EF4-FFF2-40B4-BE49-F238E27FC236}">
                            <a16:creationId xmlns:a16="http://schemas.microsoft.com/office/drawing/2014/main" id="{DAB4821F-BD54-BCA2-FC8A-877E07CDEE1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238" y="2498725"/>
                        <a:ext cx="3690937" cy="947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">
            <a:extLst>
              <a:ext uri="{FF2B5EF4-FFF2-40B4-BE49-F238E27FC236}">
                <a16:creationId xmlns:a16="http://schemas.microsoft.com/office/drawing/2014/main" id="{7289CE3A-2A8C-DA04-E80E-093874A11DC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0263" y="3929063"/>
          <a:ext cx="3595687" cy="947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435100" imgH="431800" progId="Equation.3">
                  <p:embed/>
                </p:oleObj>
              </mc:Choice>
              <mc:Fallback>
                <p:oleObj name="Equation" r:id="rId7" imgW="1435100" imgH="431800" progId="Equation.3">
                  <p:embed/>
                  <p:pic>
                    <p:nvPicPr>
                      <p:cNvPr id="31" name="Object 3">
                        <a:extLst>
                          <a:ext uri="{FF2B5EF4-FFF2-40B4-BE49-F238E27FC236}">
                            <a16:creationId xmlns:a16="http://schemas.microsoft.com/office/drawing/2014/main" id="{7289CE3A-2A8C-DA04-E80E-093874A11DC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0263" y="3929063"/>
                        <a:ext cx="3595687" cy="947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">
            <a:extLst>
              <a:ext uri="{FF2B5EF4-FFF2-40B4-BE49-F238E27FC236}">
                <a16:creationId xmlns:a16="http://schemas.microsoft.com/office/drawing/2014/main" id="{81AAFDFC-3517-557C-4D1F-51526D1B3FC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8175" y="5340350"/>
          <a:ext cx="1685925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672808" imgH="228501" progId="Equation.3">
                  <p:embed/>
                </p:oleObj>
              </mc:Choice>
              <mc:Fallback>
                <p:oleObj name="Equation" r:id="rId9" imgW="672808" imgH="228501" progId="Equation.3">
                  <p:embed/>
                  <p:pic>
                    <p:nvPicPr>
                      <p:cNvPr id="32" name="Object 3">
                        <a:extLst>
                          <a:ext uri="{FF2B5EF4-FFF2-40B4-BE49-F238E27FC236}">
                            <a16:creationId xmlns:a16="http://schemas.microsoft.com/office/drawing/2014/main" id="{81AAFDFC-3517-557C-4D1F-51526D1B3FC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5340350"/>
                        <a:ext cx="1685925" cy="50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3D2A3D-2B95-A717-1558-2B15B3948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0B97369-0607-F64B-089E-DD646A69F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7772400" cy="768350"/>
          </a:xfrm>
        </p:spPr>
        <p:txBody>
          <a:bodyPr/>
          <a:lstStyle/>
          <a:p>
            <a:r>
              <a:rPr lang="en-US" sz="2800" dirty="0"/>
              <a:t>First Law Model for A Control Volume</a:t>
            </a:r>
            <a:endParaRPr lang="en-US" sz="28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CDAF8827-24A1-43E4-AFF4-169106667B4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1425222"/>
                <a:ext cx="7924800" cy="4899378"/>
              </a:xfrm>
            </p:spPr>
            <p:txBody>
              <a:bodyPr/>
              <a:lstStyle/>
              <a:p>
                <a:r>
                  <a:rPr lang="en-US" sz="2400" dirty="0"/>
                  <a:t>Consider A control volume undergoing a quasi-static adiabatic changes of state,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/>
                  <a:t> is not valid as</a:t>
                </a:r>
              </a:p>
              <a:p>
                <a:r>
                  <a:rPr lang="en-US" sz="2400" dirty="0"/>
                  <a:t>The Pfaffian equation: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is satisfied and can represent a quasi-static, adiabatic change of state for a CV.</a:t>
                </a:r>
              </a:p>
              <a:p>
                <a:r>
                  <a:rPr lang="en-US" sz="2400" dirty="0"/>
                  <a:t>Experimental verification showed that: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𝑚𝑐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𝑉𝑑𝑝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For an ideal gas: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𝑑𝑇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𝑑𝑝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/>
                  <a:t>: is a point differential and exact Pfaffian.</a:t>
                </a:r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CDAF8827-24A1-43E4-AFF4-169106667B4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425222"/>
                <a:ext cx="7924800" cy="4899378"/>
              </a:xfrm>
              <a:blipFill>
                <a:blip r:embed="rId2"/>
                <a:stretch>
                  <a:fillRect l="-1154" t="-995" r="-1615" b="-1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822D1C15-34DF-A1DF-8356-0BE0A0E3D57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47DA594F-7DF4-1C02-5509-83664D836F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1E9C2ADF-92B5-5F8C-19F2-6DC39689D30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C9C63874-DDDA-DAAE-E517-666A7F4ABB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016D4769-A4B9-D473-9875-735A20AE80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08254995-F27A-8EF9-7467-A080663D15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A171CA97-F6C6-BC92-F108-411B5DC96B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70B44C62-E98D-97B6-AADC-F29EAA5BBE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0951BB0E-9253-9FE5-83E4-0A3D427C77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560480CB-AACB-3C41-81C2-792F27A5CB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2D9C4F31-D9DD-C774-1BE0-43E63CEF3E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47F5733C-4D5B-41B0-9178-B2341E69D7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742DC7E1-0B89-A250-D0E9-3EA534B3BF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B7558605-38C2-AF3C-CE11-8BB395F97B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59840D3A-0741-2AEE-F15D-FD484CCC8C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C0253BFF-B802-A042-F841-E6C85EDF95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A0A8F63-65D7-9629-3448-EC024C494E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60242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5">
            <a:extLst>
              <a:ext uri="{FF2B5EF4-FFF2-40B4-BE49-F238E27FC236}">
                <a16:creationId xmlns:a16="http://schemas.microsoft.com/office/drawing/2014/main" id="{FED41958-266A-6633-CDA2-5F7B1C1E2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700" y="1343025"/>
            <a:ext cx="2705100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Rectangle 2">
            <a:extLst>
              <a:ext uri="{FF2B5EF4-FFF2-40B4-BE49-F238E27FC236}">
                <a16:creationId xmlns:a16="http://schemas.microsoft.com/office/drawing/2014/main" id="{E6235859-98B7-2026-27F1-624F34550A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7772400" cy="838200"/>
          </a:xfrm>
        </p:spPr>
        <p:txBody>
          <a:bodyPr/>
          <a:lstStyle/>
          <a:p>
            <a:r>
              <a:rPr lang="en-US" altLang="en-US" sz="2800"/>
              <a:t>Simplified Control Volume to Quantify Change in Enthalpy</a:t>
            </a:r>
            <a:endParaRPr lang="en-US" altLang="en-US" sz="2800" i="1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198" name="Ink 38">
                <a:extLst>
                  <a:ext uri="{FF2B5EF4-FFF2-40B4-BE49-F238E27FC236}">
                    <a16:creationId xmlns:a16="http://schemas.microsoft.com/office/drawing/2014/main" id="{B7E5997E-882C-6769-2448-7F356D7785B0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500313" y="6567488"/>
              <a:ext cx="1587" cy="1587"/>
            </p14:xfrm>
          </p:contentPart>
        </mc:Choice>
        <mc:Fallback xmlns="">
          <p:pic>
            <p:nvPicPr>
              <p:cNvPr id="8198" name="Ink 38">
                <a:extLst>
                  <a:ext uri="{FF2B5EF4-FFF2-40B4-BE49-F238E27FC236}">
                    <a16:creationId xmlns:a16="http://schemas.microsoft.com/office/drawing/2014/main" id="{B7E5997E-882C-6769-2448-7F356D7785B0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59051" y="6526226"/>
                <a:ext cx="84111" cy="84111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35" name="Object 4">
            <a:extLst>
              <a:ext uri="{FF2B5EF4-FFF2-40B4-BE49-F238E27FC236}">
                <a16:creationId xmlns:a16="http://schemas.microsoft.com/office/drawing/2014/main" id="{4371A086-43B4-DEB2-530C-1DAF7531A9B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1910557"/>
              </p:ext>
            </p:extLst>
          </p:nvPr>
        </p:nvGraphicFramePr>
        <p:xfrm>
          <a:off x="977900" y="3048000"/>
          <a:ext cx="2222500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76300" imgH="203200" progId="Equation.3">
                  <p:embed/>
                </p:oleObj>
              </mc:Choice>
              <mc:Fallback>
                <p:oleObj name="Equation" r:id="rId6" imgW="876300" imgH="203200" progId="Equation.3">
                  <p:embed/>
                  <p:pic>
                    <p:nvPicPr>
                      <p:cNvPr id="35" name="Object 4">
                        <a:extLst>
                          <a:ext uri="{FF2B5EF4-FFF2-40B4-BE49-F238E27FC236}">
                            <a16:creationId xmlns:a16="http://schemas.microsoft.com/office/drawing/2014/main" id="{4371A086-43B4-DEB2-530C-1DAF7531A9B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7900" y="3048000"/>
                        <a:ext cx="2222500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510" name="Picture 36">
            <a:extLst>
              <a:ext uri="{FF2B5EF4-FFF2-40B4-BE49-F238E27FC236}">
                <a16:creationId xmlns:a16="http://schemas.microsoft.com/office/drawing/2014/main" id="{CD5A3E9E-14AC-B046-C88B-42297BE519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488" y="2417763"/>
            <a:ext cx="874712" cy="245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3">
            <a:extLst>
              <a:ext uri="{FF2B5EF4-FFF2-40B4-BE49-F238E27FC236}">
                <a16:creationId xmlns:a16="http://schemas.microsoft.com/office/drawing/2014/main" id="{99E96E19-2F59-8425-3C6B-0E47FAF4E9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066800"/>
            <a:ext cx="6781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latin typeface="+mn-lt"/>
              </a:rPr>
              <a:t>Consider a Steady flow of homogeneous phase of a substance flowing through a frictionless pipe.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latin typeface="+mn-lt"/>
              </a:rPr>
              <a:t>No change in other forms of energy, except total microscopic energy.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latin typeface="+mn-lt"/>
              </a:rPr>
              <a:t>For and infinitesimal process:</a:t>
            </a:r>
          </a:p>
        </p:txBody>
      </p:sp>
      <p:graphicFrame>
        <p:nvGraphicFramePr>
          <p:cNvPr id="32" name="Object 4">
            <a:extLst>
              <a:ext uri="{FF2B5EF4-FFF2-40B4-BE49-F238E27FC236}">
                <a16:creationId xmlns:a16="http://schemas.microsoft.com/office/drawing/2014/main" id="{A14A124D-47A8-5A5F-D3C6-1D691950806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30425" y="4713288"/>
          <a:ext cx="2533650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964781" imgH="215806" progId="Equation.3">
                  <p:embed/>
                </p:oleObj>
              </mc:Choice>
              <mc:Fallback>
                <p:oleObj name="Equation" r:id="rId9" imgW="964781" imgH="215806" progId="Equation.3">
                  <p:embed/>
                  <p:pic>
                    <p:nvPicPr>
                      <p:cNvPr id="32" name="Object 4">
                        <a:extLst>
                          <a:ext uri="{FF2B5EF4-FFF2-40B4-BE49-F238E27FC236}">
                            <a16:creationId xmlns:a16="http://schemas.microsoft.com/office/drawing/2014/main" id="{A14A124D-47A8-5A5F-D3C6-1D691950806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0425" y="4713288"/>
                        <a:ext cx="2533650" cy="56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29">
            <a:extLst>
              <a:ext uri="{FF2B5EF4-FFF2-40B4-BE49-F238E27FC236}">
                <a16:creationId xmlns:a16="http://schemas.microsoft.com/office/drawing/2014/main" id="{9C39BC2B-1260-1BD7-BED0-F4AEF8A921F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30275" y="5392738"/>
          <a:ext cx="1982788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977900" imgH="469900" progId="Equation.3">
                  <p:embed/>
                </p:oleObj>
              </mc:Choice>
              <mc:Fallback>
                <p:oleObj name="Equation" r:id="rId11" imgW="977900" imgH="469900" progId="Equation.3">
                  <p:embed/>
                  <p:pic>
                    <p:nvPicPr>
                      <p:cNvPr id="33" name="Object 29">
                        <a:extLst>
                          <a:ext uri="{FF2B5EF4-FFF2-40B4-BE49-F238E27FC236}">
                            <a16:creationId xmlns:a16="http://schemas.microsoft.com/office/drawing/2014/main" id="{9C39BC2B-1260-1BD7-BED0-F4AEF8A921F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0275" y="5392738"/>
                        <a:ext cx="1982788" cy="949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4" name="TextBox 6">
            <a:extLst>
              <a:ext uri="{FF2B5EF4-FFF2-40B4-BE49-F238E27FC236}">
                <a16:creationId xmlns:a16="http://schemas.microsoft.com/office/drawing/2014/main" id="{29F36C0F-B610-7636-0FE8-3F1D0901D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9438" y="5553075"/>
            <a:ext cx="5575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800" b="1" i="1">
                <a:solidFill>
                  <a:srgbClr val="0070C0"/>
                </a:solidFill>
              </a:rPr>
              <a:t>C</a:t>
            </a:r>
            <a:r>
              <a:rPr lang="en-IN" altLang="en-US" sz="2800" b="1" i="1" baseline="-25000">
                <a:solidFill>
                  <a:srgbClr val="0070C0"/>
                </a:solidFill>
              </a:rPr>
              <a:t>p</a:t>
            </a:r>
            <a:r>
              <a:rPr lang="en-IN" altLang="en-US" sz="2800" b="1" i="1">
                <a:solidFill>
                  <a:srgbClr val="0070C0"/>
                </a:solidFill>
              </a:rPr>
              <a:t> Constant Pressure Specific Heat</a:t>
            </a:r>
          </a:p>
        </p:txBody>
      </p:sp>
      <p:grpSp>
        <p:nvGrpSpPr>
          <p:cNvPr id="23563" name="Group 38">
            <a:extLst>
              <a:ext uri="{FF2B5EF4-FFF2-40B4-BE49-F238E27FC236}">
                <a16:creationId xmlns:a16="http://schemas.microsoft.com/office/drawing/2014/main" id="{089BC9F3-43E7-E30E-7240-028D8D3B5A97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23568" name="Group 19">
              <a:extLst>
                <a:ext uri="{FF2B5EF4-FFF2-40B4-BE49-F238E27FC236}">
                  <a16:creationId xmlns:a16="http://schemas.microsoft.com/office/drawing/2014/main" id="{D94041CA-4FDF-E52C-03BB-26844CF53E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570" name="Group 8">
                <a:extLst>
                  <a:ext uri="{FF2B5EF4-FFF2-40B4-BE49-F238E27FC236}">
                    <a16:creationId xmlns:a16="http://schemas.microsoft.com/office/drawing/2014/main" id="{C68F22C2-428A-F967-0540-59417DB4A69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3572" name="Group 9">
                  <a:extLst>
                    <a:ext uri="{FF2B5EF4-FFF2-40B4-BE49-F238E27FC236}">
                      <a16:creationId xmlns:a16="http://schemas.microsoft.com/office/drawing/2014/main" id="{3496A239-6769-E0F8-5F3A-1C777F581F0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582" name="Rectangle 10">
                    <a:extLst>
                      <a:ext uri="{FF2B5EF4-FFF2-40B4-BE49-F238E27FC236}">
                        <a16:creationId xmlns:a16="http://schemas.microsoft.com/office/drawing/2014/main" id="{FCC7DD18-2134-CA81-11F0-6C8320486D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83" name="Rectangle 11">
                    <a:extLst>
                      <a:ext uri="{FF2B5EF4-FFF2-40B4-BE49-F238E27FC236}">
                        <a16:creationId xmlns:a16="http://schemas.microsoft.com/office/drawing/2014/main" id="{9EF424A6-1EE2-8704-7167-A3EA002FB9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73" name="Group 12">
                  <a:extLst>
                    <a:ext uri="{FF2B5EF4-FFF2-40B4-BE49-F238E27FC236}">
                      <a16:creationId xmlns:a16="http://schemas.microsoft.com/office/drawing/2014/main" id="{6EABCB37-AF66-5C9C-0F32-37C320FC86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580" name="Rectangle 13">
                    <a:extLst>
                      <a:ext uri="{FF2B5EF4-FFF2-40B4-BE49-F238E27FC236}">
                        <a16:creationId xmlns:a16="http://schemas.microsoft.com/office/drawing/2014/main" id="{1D6C3EE3-0430-875C-E77B-35445BF257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81" name="Rectangle 14">
                    <a:extLst>
                      <a:ext uri="{FF2B5EF4-FFF2-40B4-BE49-F238E27FC236}">
                        <a16:creationId xmlns:a16="http://schemas.microsoft.com/office/drawing/2014/main" id="{EB2ACA5E-32BA-EE50-0489-D645D3DF63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74" name="Group 15">
                  <a:extLst>
                    <a:ext uri="{FF2B5EF4-FFF2-40B4-BE49-F238E27FC236}">
                      <a16:creationId xmlns:a16="http://schemas.microsoft.com/office/drawing/2014/main" id="{0C7C7BC7-EB96-65CC-7377-A9C8C0EC83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3578" name="Rectangle 16">
                    <a:extLst>
                      <a:ext uri="{FF2B5EF4-FFF2-40B4-BE49-F238E27FC236}">
                        <a16:creationId xmlns:a16="http://schemas.microsoft.com/office/drawing/2014/main" id="{51BD7347-D9F4-DE12-BC6D-D1AC1C143E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9" name="Rectangle 17">
                    <a:extLst>
                      <a:ext uri="{FF2B5EF4-FFF2-40B4-BE49-F238E27FC236}">
                        <a16:creationId xmlns:a16="http://schemas.microsoft.com/office/drawing/2014/main" id="{9FF9FCD2-3925-00DC-CF9B-16002A4F9D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75" name="Group 18">
                  <a:extLst>
                    <a:ext uri="{FF2B5EF4-FFF2-40B4-BE49-F238E27FC236}">
                      <a16:creationId xmlns:a16="http://schemas.microsoft.com/office/drawing/2014/main" id="{1320B7B7-55DA-BB3E-A0E0-0653183A5E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3576" name="Rectangle 19">
                    <a:extLst>
                      <a:ext uri="{FF2B5EF4-FFF2-40B4-BE49-F238E27FC236}">
                        <a16:creationId xmlns:a16="http://schemas.microsoft.com/office/drawing/2014/main" id="{8C230742-ED05-A6B8-D563-E7C176F6CC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7" name="Rectangle 20">
                    <a:extLst>
                      <a:ext uri="{FF2B5EF4-FFF2-40B4-BE49-F238E27FC236}">
                        <a16:creationId xmlns:a16="http://schemas.microsoft.com/office/drawing/2014/main" id="{B2ECD872-E193-084F-817C-C909BC611E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56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4321805-160C-942C-EB18-712F7456F5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29" name="Object 4">
            <a:extLst>
              <a:ext uri="{FF2B5EF4-FFF2-40B4-BE49-F238E27FC236}">
                <a16:creationId xmlns:a16="http://schemas.microsoft.com/office/drawing/2014/main" id="{7F8E6F1F-07B3-1E9B-6E4C-6B8780D7028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51338" y="3030538"/>
          <a:ext cx="1287462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507780" imgH="203112" progId="Equation.3">
                  <p:embed/>
                </p:oleObj>
              </mc:Choice>
              <mc:Fallback>
                <p:oleObj name="Equation" r:id="rId14" imgW="507780" imgH="203112" progId="Equation.3">
                  <p:embed/>
                  <p:pic>
                    <p:nvPicPr>
                      <p:cNvPr id="29" name="Object 4">
                        <a:extLst>
                          <a:ext uri="{FF2B5EF4-FFF2-40B4-BE49-F238E27FC236}">
                            <a16:creationId xmlns:a16="http://schemas.microsoft.com/office/drawing/2014/main" id="{7F8E6F1F-07B3-1E9B-6E4C-6B8780D702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1338" y="3030538"/>
                        <a:ext cx="1287462" cy="474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Rectangle 3">
            <a:extLst>
              <a:ext uri="{FF2B5EF4-FFF2-40B4-BE49-F238E27FC236}">
                <a16:creationId xmlns:a16="http://schemas.microsoft.com/office/drawing/2014/main" id="{636978FF-8B2F-2220-CE02-1C6F60B01F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338" y="3405188"/>
            <a:ext cx="5694362" cy="158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latin typeface="+mn-lt"/>
              </a:rPr>
              <a:t>Establish a constant pressure heat transfer process using fire. 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latin typeface="+mn-lt"/>
              </a:rPr>
              <a:t>Note down the temperature change due to heating.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7FC81B4-413F-C71C-16B5-3DFA6A665E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3475" y="1828800"/>
            <a:ext cx="1508125" cy="3581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/>
      <p:bldP spid="13324" grpId="0"/>
      <p:bldP spid="36" grpId="0" build="p"/>
      <p:bldP spid="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5FF9CB63-EE37-7195-2F49-D33E47CA4E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038" y="169863"/>
            <a:ext cx="6172200" cy="838200"/>
          </a:xfrm>
        </p:spPr>
        <p:txBody>
          <a:bodyPr/>
          <a:lstStyle/>
          <a:p>
            <a:r>
              <a:rPr lang="en-US" altLang="en-US" sz="2800"/>
              <a:t>Quantification of  Changes in Internal Energy &amp; Enthalpy</a:t>
            </a:r>
            <a:endParaRPr lang="en-US" altLang="en-US" sz="2800" i="1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198" name="Ink 38">
                <a:extLst>
                  <a:ext uri="{FF2B5EF4-FFF2-40B4-BE49-F238E27FC236}">
                    <a16:creationId xmlns:a16="http://schemas.microsoft.com/office/drawing/2014/main" id="{43FD4612-B3B1-E5A8-375E-3C1550045B1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500313" y="6567488"/>
              <a:ext cx="1587" cy="1587"/>
            </p14:xfrm>
          </p:contentPart>
        </mc:Choice>
        <mc:Fallback xmlns="">
          <p:pic>
            <p:nvPicPr>
              <p:cNvPr id="8198" name="Ink 38">
                <a:extLst>
                  <a:ext uri="{FF2B5EF4-FFF2-40B4-BE49-F238E27FC236}">
                    <a16:creationId xmlns:a16="http://schemas.microsoft.com/office/drawing/2014/main" id="{43FD4612-B3B1-E5A8-375E-3C1550045B1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59051" y="6526226"/>
                <a:ext cx="84111" cy="84111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33" name="Object 29">
            <a:extLst>
              <a:ext uri="{FF2B5EF4-FFF2-40B4-BE49-F238E27FC236}">
                <a16:creationId xmlns:a16="http://schemas.microsoft.com/office/drawing/2014/main" id="{22B057C1-F4F0-8822-ECD7-43821C5B076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79850" y="4052888"/>
          <a:ext cx="1982788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77900" imgH="469900" progId="Equation.3">
                  <p:embed/>
                </p:oleObj>
              </mc:Choice>
              <mc:Fallback>
                <p:oleObj name="Equation" r:id="rId5" imgW="977900" imgH="469900" progId="Equation.3">
                  <p:embed/>
                  <p:pic>
                    <p:nvPicPr>
                      <p:cNvPr id="33" name="Object 29">
                        <a:extLst>
                          <a:ext uri="{FF2B5EF4-FFF2-40B4-BE49-F238E27FC236}">
                            <a16:creationId xmlns:a16="http://schemas.microsoft.com/office/drawing/2014/main" id="{22B057C1-F4F0-8822-ECD7-43821C5B076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9850" y="4052888"/>
                        <a:ext cx="1982788" cy="949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4" name="TextBox 6">
            <a:extLst>
              <a:ext uri="{FF2B5EF4-FFF2-40B4-BE49-F238E27FC236}">
                <a16:creationId xmlns:a16="http://schemas.microsoft.com/office/drawing/2014/main" id="{46AF8354-F79D-9DA6-FA39-23DA2006F2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5963" y="2840038"/>
            <a:ext cx="51514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800" b="1" i="1">
                <a:solidFill>
                  <a:srgbClr val="0070C0"/>
                </a:solidFill>
              </a:rPr>
              <a:t>c</a:t>
            </a:r>
            <a:r>
              <a:rPr lang="en-IN" altLang="en-US" sz="2800" b="1" i="1" baseline="-25000">
                <a:solidFill>
                  <a:srgbClr val="0070C0"/>
                </a:solidFill>
              </a:rPr>
              <a:t>v</a:t>
            </a:r>
            <a:r>
              <a:rPr lang="en-IN" altLang="en-US" sz="2800" b="1" i="1">
                <a:solidFill>
                  <a:srgbClr val="0070C0"/>
                </a:solidFill>
              </a:rPr>
              <a:t> Constant Volume Specific Heat</a:t>
            </a:r>
          </a:p>
        </p:txBody>
      </p:sp>
      <p:graphicFrame>
        <p:nvGraphicFramePr>
          <p:cNvPr id="29" name="Object 29">
            <a:extLst>
              <a:ext uri="{FF2B5EF4-FFF2-40B4-BE49-F238E27FC236}">
                <a16:creationId xmlns:a16="http://schemas.microsoft.com/office/drawing/2014/main" id="{BBC0D694-7CD6-3363-9252-01C8D1EA091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0" y="2001838"/>
          <a:ext cx="1982788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977900" imgH="469900" progId="Equation.3">
                  <p:embed/>
                </p:oleObj>
              </mc:Choice>
              <mc:Fallback>
                <p:oleObj name="Equation" r:id="rId7" imgW="977900" imgH="469900" progId="Equation.3">
                  <p:embed/>
                  <p:pic>
                    <p:nvPicPr>
                      <p:cNvPr id="29" name="Object 29">
                        <a:extLst>
                          <a:ext uri="{FF2B5EF4-FFF2-40B4-BE49-F238E27FC236}">
                            <a16:creationId xmlns:a16="http://schemas.microsoft.com/office/drawing/2014/main" id="{BBC0D694-7CD6-3363-9252-01C8D1EA091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2001838"/>
                        <a:ext cx="1982788" cy="949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extBox 6">
            <a:extLst>
              <a:ext uri="{FF2B5EF4-FFF2-40B4-BE49-F238E27FC236}">
                <a16:creationId xmlns:a16="http://schemas.microsoft.com/office/drawing/2014/main" id="{9FADAC19-9A2E-BD38-DC6C-EF8855114C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2750" y="5002213"/>
            <a:ext cx="53451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800" b="1" i="1">
                <a:solidFill>
                  <a:srgbClr val="0070C0"/>
                </a:solidFill>
              </a:rPr>
              <a:t>c</a:t>
            </a:r>
            <a:r>
              <a:rPr lang="en-IN" altLang="en-US" sz="2800" b="1" i="1" baseline="-25000">
                <a:solidFill>
                  <a:srgbClr val="0070C0"/>
                </a:solidFill>
              </a:rPr>
              <a:t>p</a:t>
            </a:r>
            <a:r>
              <a:rPr lang="en-IN" altLang="en-US" sz="2800" b="1" i="1">
                <a:solidFill>
                  <a:srgbClr val="0070C0"/>
                </a:solidFill>
              </a:rPr>
              <a:t> Constant Pressure Specific Heat</a:t>
            </a:r>
          </a:p>
        </p:txBody>
      </p:sp>
      <p:sp>
        <p:nvSpPr>
          <p:cNvPr id="36" name="TextBox 6">
            <a:extLst>
              <a:ext uri="{FF2B5EF4-FFF2-40B4-BE49-F238E27FC236}">
                <a16:creationId xmlns:a16="http://schemas.microsoft.com/office/drawing/2014/main" id="{9E1CEC91-94B3-22DD-9AA2-17EE9DAA6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925" y="1201738"/>
            <a:ext cx="745807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800" b="1" i="1">
                <a:solidFill>
                  <a:srgbClr val="0070C0"/>
                </a:solidFill>
              </a:rPr>
              <a:t>Change in specific internal energy of any substance during any process 1--2:</a:t>
            </a:r>
          </a:p>
        </p:txBody>
      </p:sp>
      <p:sp>
        <p:nvSpPr>
          <p:cNvPr id="37" name="TextBox 6">
            <a:extLst>
              <a:ext uri="{FF2B5EF4-FFF2-40B4-BE49-F238E27FC236}">
                <a16:creationId xmlns:a16="http://schemas.microsoft.com/office/drawing/2014/main" id="{CCBC68C7-5044-F345-ACB8-1BF5CE8D9E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550" y="3408363"/>
            <a:ext cx="745172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800" b="1" i="1">
                <a:solidFill>
                  <a:srgbClr val="0070C0"/>
                </a:solidFill>
              </a:rPr>
              <a:t>Change in Enthalpy of any substance during any process 1--2 :</a:t>
            </a:r>
          </a:p>
        </p:txBody>
      </p:sp>
      <p:sp>
        <p:nvSpPr>
          <p:cNvPr id="38" name="TextBox 6">
            <a:extLst>
              <a:ext uri="{FF2B5EF4-FFF2-40B4-BE49-F238E27FC236}">
                <a16:creationId xmlns:a16="http://schemas.microsoft.com/office/drawing/2014/main" id="{016D5791-073F-61D5-FFD7-F5F3582D3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10225"/>
            <a:ext cx="74517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800" b="1" i="1">
                <a:solidFill>
                  <a:srgbClr val="FF0000"/>
                </a:solidFill>
              </a:rPr>
              <a:t>Change in Enthalpy is applicable only for flowing systems.</a:t>
            </a:r>
          </a:p>
        </p:txBody>
      </p:sp>
      <p:grpSp>
        <p:nvGrpSpPr>
          <p:cNvPr id="25611" name="Group 38">
            <a:extLst>
              <a:ext uri="{FF2B5EF4-FFF2-40B4-BE49-F238E27FC236}">
                <a16:creationId xmlns:a16="http://schemas.microsoft.com/office/drawing/2014/main" id="{734851DF-29BD-F653-E78D-B4A59A8FC52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612" name="Group 19">
              <a:extLst>
                <a:ext uri="{FF2B5EF4-FFF2-40B4-BE49-F238E27FC236}">
                  <a16:creationId xmlns:a16="http://schemas.microsoft.com/office/drawing/2014/main" id="{5C306D53-CC1E-7996-F474-09D1D495CF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614" name="Group 8">
                <a:extLst>
                  <a:ext uri="{FF2B5EF4-FFF2-40B4-BE49-F238E27FC236}">
                    <a16:creationId xmlns:a16="http://schemas.microsoft.com/office/drawing/2014/main" id="{E48C38F4-CD95-2DA4-A2CF-A682FF43F94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616" name="Group 9">
                  <a:extLst>
                    <a:ext uri="{FF2B5EF4-FFF2-40B4-BE49-F238E27FC236}">
                      <a16:creationId xmlns:a16="http://schemas.microsoft.com/office/drawing/2014/main" id="{77B8084A-2917-F027-EE76-DB3C514D62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5626" name="Rectangle 10">
                    <a:extLst>
                      <a:ext uri="{FF2B5EF4-FFF2-40B4-BE49-F238E27FC236}">
                        <a16:creationId xmlns:a16="http://schemas.microsoft.com/office/drawing/2014/main" id="{02A11299-D449-C442-D1AB-37360EF749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627" name="Rectangle 11">
                    <a:extLst>
                      <a:ext uri="{FF2B5EF4-FFF2-40B4-BE49-F238E27FC236}">
                        <a16:creationId xmlns:a16="http://schemas.microsoft.com/office/drawing/2014/main" id="{3683D8EC-C74C-1C4A-48DB-37B59775C7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617" name="Group 12">
                  <a:extLst>
                    <a:ext uri="{FF2B5EF4-FFF2-40B4-BE49-F238E27FC236}">
                      <a16:creationId xmlns:a16="http://schemas.microsoft.com/office/drawing/2014/main" id="{7A4B276B-09FE-5F58-8C17-272BA10EFC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5624" name="Rectangle 13">
                    <a:extLst>
                      <a:ext uri="{FF2B5EF4-FFF2-40B4-BE49-F238E27FC236}">
                        <a16:creationId xmlns:a16="http://schemas.microsoft.com/office/drawing/2014/main" id="{AC4C3DA4-FBB5-E079-005E-8A29A2337C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625" name="Rectangle 14">
                    <a:extLst>
                      <a:ext uri="{FF2B5EF4-FFF2-40B4-BE49-F238E27FC236}">
                        <a16:creationId xmlns:a16="http://schemas.microsoft.com/office/drawing/2014/main" id="{AEE43B9F-D441-E9FD-7280-DC16915E14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618" name="Group 15">
                  <a:extLst>
                    <a:ext uri="{FF2B5EF4-FFF2-40B4-BE49-F238E27FC236}">
                      <a16:creationId xmlns:a16="http://schemas.microsoft.com/office/drawing/2014/main" id="{D3FB764D-FD80-3067-95A3-8FB0A0B6B9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5622" name="Rectangle 16">
                    <a:extLst>
                      <a:ext uri="{FF2B5EF4-FFF2-40B4-BE49-F238E27FC236}">
                        <a16:creationId xmlns:a16="http://schemas.microsoft.com/office/drawing/2014/main" id="{72FAE9C7-EC11-C9FB-31BD-814EBA9F34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623" name="Rectangle 17">
                    <a:extLst>
                      <a:ext uri="{FF2B5EF4-FFF2-40B4-BE49-F238E27FC236}">
                        <a16:creationId xmlns:a16="http://schemas.microsoft.com/office/drawing/2014/main" id="{E189B085-BF09-C6D8-AF30-982A26732E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619" name="Group 18">
                  <a:extLst>
                    <a:ext uri="{FF2B5EF4-FFF2-40B4-BE49-F238E27FC236}">
                      <a16:creationId xmlns:a16="http://schemas.microsoft.com/office/drawing/2014/main" id="{76109530-902B-9D7F-2ED0-4D360224B7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5620" name="Rectangle 19">
                    <a:extLst>
                      <a:ext uri="{FF2B5EF4-FFF2-40B4-BE49-F238E27FC236}">
                        <a16:creationId xmlns:a16="http://schemas.microsoft.com/office/drawing/2014/main" id="{672A3FF5-1397-5CEE-50F7-D64EB342D6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621" name="Rectangle 20">
                    <a:extLst>
                      <a:ext uri="{FF2B5EF4-FFF2-40B4-BE49-F238E27FC236}">
                        <a16:creationId xmlns:a16="http://schemas.microsoft.com/office/drawing/2014/main" id="{BDD92FF3-3CE5-27AB-D3AA-32C3125192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2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561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9356918-8CC6-EBF8-0CEF-79A32784CF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4" grpId="0"/>
      <p:bldP spid="34" grpId="0"/>
      <p:bldP spid="36" grpId="0"/>
      <p:bldP spid="37" grpId="0"/>
      <p:bldP spid="3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42BA50A4-17A1-D9E0-4CAF-E88782F825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4963" y="188913"/>
            <a:ext cx="6096000" cy="762000"/>
          </a:xfrm>
        </p:spPr>
        <p:txBody>
          <a:bodyPr/>
          <a:lstStyle/>
          <a:p>
            <a:r>
              <a:rPr lang="en-US" altLang="en-US" sz="2800"/>
              <a:t>Models for Internal Energy &amp; Enthalpy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225" name="Ink 20">
                <a:extLst>
                  <a:ext uri="{FF2B5EF4-FFF2-40B4-BE49-F238E27FC236}">
                    <a16:creationId xmlns:a16="http://schemas.microsoft.com/office/drawing/2014/main" id="{8CA82CF6-AEB0-97B3-C694-0C5384D3D8D8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740400" y="6827838"/>
              <a:ext cx="1588" cy="1587"/>
            </p14:xfrm>
          </p:contentPart>
        </mc:Choice>
        <mc:Fallback xmlns="">
          <p:pic>
            <p:nvPicPr>
              <p:cNvPr id="9225" name="Ink 20">
                <a:extLst>
                  <a:ext uri="{FF2B5EF4-FFF2-40B4-BE49-F238E27FC236}">
                    <a16:creationId xmlns:a16="http://schemas.microsoft.com/office/drawing/2014/main" id="{8CA82CF6-AEB0-97B3-C694-0C5384D3D8D8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699112" y="6786576"/>
                <a:ext cx="84164" cy="84111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45" name="Object 2">
            <a:extLst>
              <a:ext uri="{FF2B5EF4-FFF2-40B4-BE49-F238E27FC236}">
                <a16:creationId xmlns:a16="http://schemas.microsoft.com/office/drawing/2014/main" id="{CE612722-BAF7-850F-DE56-0B295CD41D8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62063" y="1530350"/>
          <a:ext cx="2414587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028254" imgH="241195" progId="Equation.3">
                  <p:embed/>
                </p:oleObj>
              </mc:Choice>
              <mc:Fallback>
                <p:oleObj name="Equation" r:id="rId5" imgW="1028254" imgH="241195" progId="Equation.3">
                  <p:embed/>
                  <p:pic>
                    <p:nvPicPr>
                      <p:cNvPr id="45" name="Object 2">
                        <a:extLst>
                          <a:ext uri="{FF2B5EF4-FFF2-40B4-BE49-F238E27FC236}">
                            <a16:creationId xmlns:a16="http://schemas.microsoft.com/office/drawing/2014/main" id="{CE612722-BAF7-850F-DE56-0B295CD41D8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2063" y="1530350"/>
                        <a:ext cx="2414587" cy="5635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3">
            <a:extLst>
              <a:ext uri="{FF2B5EF4-FFF2-40B4-BE49-F238E27FC236}">
                <a16:creationId xmlns:a16="http://schemas.microsoft.com/office/drawing/2014/main" id="{76CB31C9-DA32-289D-2859-ADCB1D3FB8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4888" y="3187700"/>
            <a:ext cx="4111625" cy="6524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altLang="en-US" sz="2400" kern="0" dirty="0"/>
              <a:t>For solid &amp; many liquids:</a:t>
            </a:r>
          </a:p>
        </p:txBody>
      </p:sp>
      <p:graphicFrame>
        <p:nvGraphicFramePr>
          <p:cNvPr id="31" name="Object 2">
            <a:extLst>
              <a:ext uri="{FF2B5EF4-FFF2-40B4-BE49-F238E27FC236}">
                <a16:creationId xmlns:a16="http://schemas.microsoft.com/office/drawing/2014/main" id="{122650B7-A6CE-6C39-F5BA-E368CEACB46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57425" y="3741738"/>
          <a:ext cx="1042988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44307" imgH="203112" progId="Equation.3">
                  <p:embed/>
                </p:oleObj>
              </mc:Choice>
              <mc:Fallback>
                <p:oleObj name="Equation" r:id="rId7" imgW="444307" imgH="203112" progId="Equation.3">
                  <p:embed/>
                  <p:pic>
                    <p:nvPicPr>
                      <p:cNvPr id="31" name="Object 2">
                        <a:extLst>
                          <a:ext uri="{FF2B5EF4-FFF2-40B4-BE49-F238E27FC236}">
                            <a16:creationId xmlns:a16="http://schemas.microsoft.com/office/drawing/2014/main" id="{122650B7-A6CE-6C39-F5BA-E368CEACB46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7425" y="3741738"/>
                        <a:ext cx="1042988" cy="4746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2">
            <a:extLst>
              <a:ext uri="{FF2B5EF4-FFF2-40B4-BE49-F238E27FC236}">
                <a16:creationId xmlns:a16="http://schemas.microsoft.com/office/drawing/2014/main" id="{AAD51DCE-1546-A5A8-EA03-48734429A76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00275" y="4486275"/>
          <a:ext cx="1131888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482181" imgH="177646" progId="Equation.3">
                  <p:embed/>
                </p:oleObj>
              </mc:Choice>
              <mc:Fallback>
                <p:oleObj name="Equation" r:id="rId9" imgW="482181" imgH="177646" progId="Equation.3">
                  <p:embed/>
                  <p:pic>
                    <p:nvPicPr>
                      <p:cNvPr id="32" name="Object 2">
                        <a:extLst>
                          <a:ext uri="{FF2B5EF4-FFF2-40B4-BE49-F238E27FC236}">
                            <a16:creationId xmlns:a16="http://schemas.microsoft.com/office/drawing/2014/main" id="{AAD51DCE-1546-A5A8-EA03-48734429A76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0275" y="4486275"/>
                        <a:ext cx="1131888" cy="4143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2">
            <a:extLst>
              <a:ext uri="{FF2B5EF4-FFF2-40B4-BE49-F238E27FC236}">
                <a16:creationId xmlns:a16="http://schemas.microsoft.com/office/drawing/2014/main" id="{63E79B87-203C-3EC3-25EA-62927C54C5E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62063" y="2297113"/>
          <a:ext cx="2386012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016000" imgH="241300" progId="Equation.3">
                  <p:embed/>
                </p:oleObj>
              </mc:Choice>
              <mc:Fallback>
                <p:oleObj name="Equation" r:id="rId11" imgW="1016000" imgH="241300" progId="Equation.3">
                  <p:embed/>
                  <p:pic>
                    <p:nvPicPr>
                      <p:cNvPr id="33" name="Object 2">
                        <a:extLst>
                          <a:ext uri="{FF2B5EF4-FFF2-40B4-BE49-F238E27FC236}">
                            <a16:creationId xmlns:a16="http://schemas.microsoft.com/office/drawing/2014/main" id="{63E79B87-203C-3EC3-25EA-62927C54C5E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2063" y="2297113"/>
                        <a:ext cx="2386012" cy="5635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2">
            <a:extLst>
              <a:ext uri="{FF2B5EF4-FFF2-40B4-BE49-F238E27FC236}">
                <a16:creationId xmlns:a16="http://schemas.microsoft.com/office/drawing/2014/main" id="{5A14303F-1ACD-FF10-C727-02326474AA2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63988" y="1181100"/>
          <a:ext cx="3009900" cy="1185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282700" imgH="508000" progId="Equation.3">
                  <p:embed/>
                </p:oleObj>
              </mc:Choice>
              <mc:Fallback>
                <p:oleObj name="Equation" r:id="rId13" imgW="1282700" imgH="508000" progId="Equation.3">
                  <p:embed/>
                  <p:pic>
                    <p:nvPicPr>
                      <p:cNvPr id="35" name="Object 2">
                        <a:extLst>
                          <a:ext uri="{FF2B5EF4-FFF2-40B4-BE49-F238E27FC236}">
                            <a16:creationId xmlns:a16="http://schemas.microsoft.com/office/drawing/2014/main" id="{5A14303F-1ACD-FF10-C727-02326474AA2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3988" y="1181100"/>
                        <a:ext cx="3009900" cy="11858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2">
            <a:extLst>
              <a:ext uri="{FF2B5EF4-FFF2-40B4-BE49-F238E27FC236}">
                <a16:creationId xmlns:a16="http://schemas.microsoft.com/office/drawing/2014/main" id="{783ABCAD-7D95-67A3-3EB7-1DCBACF0924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22738" y="2012950"/>
          <a:ext cx="2979737" cy="1185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270000" imgH="508000" progId="Equation.3">
                  <p:embed/>
                </p:oleObj>
              </mc:Choice>
              <mc:Fallback>
                <p:oleObj name="Equation" r:id="rId15" imgW="1270000" imgH="508000" progId="Equation.3">
                  <p:embed/>
                  <p:pic>
                    <p:nvPicPr>
                      <p:cNvPr id="36" name="Object 2">
                        <a:extLst>
                          <a:ext uri="{FF2B5EF4-FFF2-40B4-BE49-F238E27FC236}">
                            <a16:creationId xmlns:a16="http://schemas.microsoft.com/office/drawing/2014/main" id="{783ABCAD-7D95-67A3-3EB7-1DCBACF0924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2738" y="2012950"/>
                        <a:ext cx="2979737" cy="11858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3803" name="Group 38">
            <a:extLst>
              <a:ext uri="{FF2B5EF4-FFF2-40B4-BE49-F238E27FC236}">
                <a16:creationId xmlns:a16="http://schemas.microsoft.com/office/drawing/2014/main" id="{DF4A4E36-8E83-6FC6-C764-3D326271CED7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3804" name="Group 19">
              <a:extLst>
                <a:ext uri="{FF2B5EF4-FFF2-40B4-BE49-F238E27FC236}">
                  <a16:creationId xmlns:a16="http://schemas.microsoft.com/office/drawing/2014/main" id="{C62C93FE-F018-E8FF-DF14-9DB4ACF0BB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3806" name="Group 8">
                <a:extLst>
                  <a:ext uri="{FF2B5EF4-FFF2-40B4-BE49-F238E27FC236}">
                    <a16:creationId xmlns:a16="http://schemas.microsoft.com/office/drawing/2014/main" id="{EF20FB65-0228-2D49-E9E2-199E63B42E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3808" name="Group 9">
                  <a:extLst>
                    <a:ext uri="{FF2B5EF4-FFF2-40B4-BE49-F238E27FC236}">
                      <a16:creationId xmlns:a16="http://schemas.microsoft.com/office/drawing/2014/main" id="{A35B8F0F-FF28-EBEC-5C87-CA6A4A01E6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3818" name="Rectangle 10">
                    <a:extLst>
                      <a:ext uri="{FF2B5EF4-FFF2-40B4-BE49-F238E27FC236}">
                        <a16:creationId xmlns:a16="http://schemas.microsoft.com/office/drawing/2014/main" id="{EAFD3A75-77C6-A0E6-FD28-07225D5BE2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819" name="Rectangle 11">
                    <a:extLst>
                      <a:ext uri="{FF2B5EF4-FFF2-40B4-BE49-F238E27FC236}">
                        <a16:creationId xmlns:a16="http://schemas.microsoft.com/office/drawing/2014/main" id="{34C30F15-82E3-0411-2E23-7D62383C39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3809" name="Group 12">
                  <a:extLst>
                    <a:ext uri="{FF2B5EF4-FFF2-40B4-BE49-F238E27FC236}">
                      <a16:creationId xmlns:a16="http://schemas.microsoft.com/office/drawing/2014/main" id="{A1E11C18-6AE0-7086-688D-8689841034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816" name="Rectangle 13">
                    <a:extLst>
                      <a:ext uri="{FF2B5EF4-FFF2-40B4-BE49-F238E27FC236}">
                        <a16:creationId xmlns:a16="http://schemas.microsoft.com/office/drawing/2014/main" id="{3023E960-1C70-8B85-E213-2B36DD17A6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817" name="Rectangle 14">
                    <a:extLst>
                      <a:ext uri="{FF2B5EF4-FFF2-40B4-BE49-F238E27FC236}">
                        <a16:creationId xmlns:a16="http://schemas.microsoft.com/office/drawing/2014/main" id="{BAD3CF6D-2E65-FC06-8270-02B6B3A22C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3810" name="Group 15">
                  <a:extLst>
                    <a:ext uri="{FF2B5EF4-FFF2-40B4-BE49-F238E27FC236}">
                      <a16:creationId xmlns:a16="http://schemas.microsoft.com/office/drawing/2014/main" id="{18BA5A5B-DF05-637A-4C70-D876FC633F1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3814" name="Rectangle 16">
                    <a:extLst>
                      <a:ext uri="{FF2B5EF4-FFF2-40B4-BE49-F238E27FC236}">
                        <a16:creationId xmlns:a16="http://schemas.microsoft.com/office/drawing/2014/main" id="{CBC5AC96-B269-E003-0263-AEEEEF3289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815" name="Rectangle 17">
                    <a:extLst>
                      <a:ext uri="{FF2B5EF4-FFF2-40B4-BE49-F238E27FC236}">
                        <a16:creationId xmlns:a16="http://schemas.microsoft.com/office/drawing/2014/main" id="{A3F488B5-CB3E-49FD-2118-45B0ED6D1D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3811" name="Group 18">
                  <a:extLst>
                    <a:ext uri="{FF2B5EF4-FFF2-40B4-BE49-F238E27FC236}">
                      <a16:creationId xmlns:a16="http://schemas.microsoft.com/office/drawing/2014/main" id="{AED70AE2-81BF-B50D-BD03-1F9DBE5AFF3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3812" name="Rectangle 19">
                    <a:extLst>
                      <a:ext uri="{FF2B5EF4-FFF2-40B4-BE49-F238E27FC236}">
                        <a16:creationId xmlns:a16="http://schemas.microsoft.com/office/drawing/2014/main" id="{D4CFE573-C0CC-864B-1994-815C559B57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813" name="Rectangle 20">
                    <a:extLst>
                      <a:ext uri="{FF2B5EF4-FFF2-40B4-BE49-F238E27FC236}">
                        <a16:creationId xmlns:a16="http://schemas.microsoft.com/office/drawing/2014/main" id="{98ACA01C-BF75-4F1D-6C7D-D4702318A9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7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380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B223EA1-8733-FDB3-30E3-B1B9DDF567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D432C1-471D-CB4B-6DBB-88987269E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5CCE9B17-C497-D62F-14B6-CA632874958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85A94E4A-3F72-8E41-57CD-FC1EFC96A0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DC9D9AB1-1530-4C0F-48B2-722C0141265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7F2D6143-3852-329E-9A52-96819A188C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35329E63-6A8C-05E7-D8D4-BFFA82B764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99A0A5B-DF87-B363-BA8B-877C12DB3F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7FAA7F37-CE04-41D9-5A59-5F2298D7D0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1AB9435F-C820-5263-BCDD-B6C6BDCF27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29FEEEA8-1971-E291-F729-14C163C9CE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33EB7484-6235-1FC1-447D-3E9574726AD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4A0120BC-F20C-EEC2-67A7-8EF25D9E9D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2D6A29B2-D1E7-B875-8DF7-AA07BC3EEA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E81569B3-CF19-F2AC-274F-7765C71834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A1E225E7-C9E6-C554-F6EC-245F9E8131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98F0E95-D9AC-7B65-533E-66162098E4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3C12D56D-4672-EC8E-ED4B-3EA9946228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AD169EB-BE3B-A059-753B-AEEC153F7A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C5DD6D9D-2147-B292-99C9-F4A7C1CD2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38100"/>
            <a:ext cx="7772400" cy="1143000"/>
          </a:xfrm>
        </p:spPr>
        <p:txBody>
          <a:bodyPr/>
          <a:lstStyle/>
          <a:p>
            <a:r>
              <a:rPr lang="en-US" sz="2800" dirty="0"/>
              <a:t>General transformation of an ideal gas in a Control Volume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64C30800-9AD9-473D-D613-BDC927C658C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4800" y="1143000"/>
                <a:ext cx="8839200" cy="55626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Consider an open macrosystem undergoing a general and quasistatic change of state. </a:t>
                </a:r>
              </a:p>
              <a:p>
                <a:pPr marL="0" indent="0">
                  <a:buNone/>
                </a:pP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 first law statement is stated as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𝑄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𝑅𝑝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𝑑𝑝</m:t>
                      </m:r>
                    </m:oMath>
                  </m:oMathPara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ea typeface="Cambria Math" panose="02040503050406030204" pitchFamily="18" charset="0"/>
                  </a:rPr>
                  <a:t>As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2400" dirty="0">
                    <a:ea typeface="Cambria Math" panose="02040503050406030204" pitchFamily="18" charset="0"/>
                  </a:rPr>
                  <a:t> is not zero, this is not a Pfaffian function and hence, </a:t>
                </a:r>
                <a:r>
                  <a:rPr lang="en-US" sz="2400" i="1" dirty="0">
                    <a:ea typeface="Cambria Math" panose="02040503050406030204" pitchFamily="18" charset="0"/>
                  </a:rPr>
                  <a:t>Q</a:t>
                </a:r>
                <a:r>
                  <a:rPr lang="en-US" sz="2400" dirty="0">
                    <a:ea typeface="Cambria Math" panose="02040503050406030204" pitchFamily="18" charset="0"/>
                  </a:rPr>
                  <a:t> is not a point function.</a:t>
                </a:r>
              </a:p>
              <a:p>
                <a:r>
                  <a:rPr lang="en-US" sz="2400" dirty="0">
                    <a:ea typeface="Cambria Math" panose="02040503050406030204" pitchFamily="18" charset="0"/>
                  </a:rPr>
                  <a:t>Multiply with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>
                    <a:ea typeface="Cambria Math" panose="02040503050406030204" pitchFamily="18" charset="0"/>
                  </a:rPr>
                  <a:t> to get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𝑑𝑇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r>
                  <a:rPr lang="en-US" sz="2400" i="1" dirty="0" err="1"/>
                  <a:t>δQ</a:t>
                </a:r>
                <a:r>
                  <a:rPr lang="en-US" sz="2400" i="1" dirty="0"/>
                  <a:t>/T</a:t>
                </a:r>
                <a:r>
                  <a:rPr lang="en-US" sz="2400" dirty="0"/>
                  <a:t> a state function as above expression is in total and exact linear differential form. </a:t>
                </a:r>
              </a:p>
              <a:p>
                <a:r>
                  <a:rPr lang="en-US" sz="2400" dirty="0"/>
                  <a:t>This function is called entropy, </a:t>
                </a:r>
                <a:r>
                  <a:rPr lang="en-US" sz="2400" i="1" dirty="0"/>
                  <a:t>S</a:t>
                </a:r>
                <a:r>
                  <a:rPr lang="en-US" sz="2400" dirty="0"/>
                  <a:t>. and T is the absolute temperature. </a:t>
                </a:r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64C30800-9AD9-473D-D613-BDC927C658C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143000"/>
                <a:ext cx="8839200" cy="5562600"/>
              </a:xfrm>
              <a:blipFill>
                <a:blip r:embed="rId3"/>
                <a:stretch>
                  <a:fillRect l="-1034" t="-877" r="-1724" b="-8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07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1E64E-B446-2FC9-E57A-2B847C09B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5DD2B003-C96C-0923-0AE0-3C764EBD45D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C0B42883-0DC9-7008-61FE-72209AF9F0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71C8968A-5562-4E77-DB2C-883F85DFBB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3EB0AD21-0DE5-358D-D27D-567097C0E3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4313A7CA-9554-868D-0170-DC80777E92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29D88FC7-066F-A8B7-E183-784AA0128D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7961FA2F-1170-4C62-525C-A92D77FB7DF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8572A7A2-8531-895F-85C4-7CE4FE41A8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93841984-9CAB-F429-3A06-8133958BDB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686E40B4-530E-DE3D-EB48-A218F9C739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894FD9B5-E4FB-D36E-DBD1-447FBA4597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3AC5CA93-CAB2-F494-90A8-7D52BC2B8D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75E18DD8-06F2-E734-C57F-F6F3C59CB4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C948F4F1-11EF-B243-EDAE-6A5254B4C8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3E528C1D-88AE-4147-CCD6-10FF222121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2E0A9897-403E-A60C-445D-4403DDFAEE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02921A9-3FD8-8B01-4BBC-ED7CAAA7E1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6005F439-C3A9-74DD-2C56-D1C82E07A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38100"/>
            <a:ext cx="7772400" cy="1143000"/>
          </a:xfrm>
        </p:spPr>
        <p:txBody>
          <a:bodyPr/>
          <a:lstStyle/>
          <a:p>
            <a:r>
              <a:rPr lang="en-US" sz="2800" dirty="0" err="1"/>
              <a:t>Carathéodory’s</a:t>
            </a:r>
            <a:r>
              <a:rPr lang="en-US" sz="2800" dirty="0"/>
              <a:t> Definition of Entropy for A CV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4C8CB952-9428-16D9-3173-3099E5E0B9C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0675" y="1207489"/>
                <a:ext cx="8551519" cy="5434553"/>
              </a:xfrm>
            </p:spPr>
            <p:txBody>
              <a:bodyPr/>
              <a:lstStyle/>
              <a:p>
                <a:r>
                  <a:rPr lang="en-US" sz="2400" dirty="0"/>
                  <a:t>In this respect let us notice that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𝑑𝑆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𝑑𝑇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𝑑𝑉</m:t>
                      </m:r>
                    </m:oMath>
                  </m:oMathPara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𝑑𝑆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𝑑𝐻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r>
                  <a:rPr lang="en-US" sz="2400" dirty="0"/>
                  <a:t>and this Pfaffian obeys the Schwarz relation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num>
                      <m:den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den>
                    </m:f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den>
                        </m:f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den>
                    </m:f>
                    <m:d>
                      <m:d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𝑊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/>
                  <a:t>, </a:t>
                </a:r>
              </a:p>
              <a:p>
                <a:r>
                  <a:rPr lang="en-US" sz="2400" dirty="0"/>
                  <a:t>Thus, </a:t>
                </a:r>
                <a:r>
                  <a:rPr lang="en-US" sz="2400" i="1" dirty="0"/>
                  <a:t>S</a:t>
                </a:r>
                <a:r>
                  <a:rPr lang="en-US" sz="2400" dirty="0"/>
                  <a:t> is a state function.</a:t>
                </a:r>
              </a:p>
              <a:p>
                <a:r>
                  <a:rPr lang="en-US" sz="2400" dirty="0"/>
                  <a:t>This is, in an extremely concise way,</a:t>
                </a:r>
              </a:p>
              <a:p>
                <a:r>
                  <a:rPr lang="en-US" sz="2400" dirty="0"/>
                  <a:t> The method used Pfaffians.</a:t>
                </a:r>
              </a:p>
              <a:p>
                <a:r>
                  <a:rPr lang="en-US" sz="2400" dirty="0" err="1"/>
                  <a:t>Carathéodory</a:t>
                </a:r>
                <a:r>
                  <a:rPr lang="en-US" sz="2400" dirty="0"/>
                  <a:t> followed this Pfaffian “thread”  to introduce </a:t>
                </a:r>
                <a:r>
                  <a:rPr lang="en-US" sz="2400" i="1" dirty="0"/>
                  <a:t>Q, S &amp; T</a:t>
                </a:r>
                <a:r>
                  <a:rPr lang="en-US" sz="2400" dirty="0"/>
                  <a:t>. </a:t>
                </a:r>
              </a:p>
              <a:p>
                <a:endParaRPr lang="en-US" sz="2400" dirty="0">
                  <a:ea typeface="Cambria Math" panose="02040503050406030204" pitchFamily="18" charset="0"/>
                </a:endParaRPr>
              </a:p>
              <a:p>
                <a:endParaRPr lang="en-US" sz="2400" dirty="0">
                  <a:ea typeface="Cambria Math" panose="02040503050406030204" pitchFamily="18" charset="0"/>
                </a:endParaRP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4C8CB952-9428-16D9-3173-3099E5E0B9C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0675" y="1207489"/>
                <a:ext cx="8551519" cy="5434553"/>
              </a:xfrm>
              <a:blipFill>
                <a:blip r:embed="rId3"/>
                <a:stretch>
                  <a:fillRect l="-999" t="-897" r="-19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75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2B59B-CA70-CFA1-5768-3422299EB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ED23CE50-C3F1-9272-5FFF-98AF80B23C4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FB6C442D-667D-E4E6-A4C8-D841ED35C0C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1B8A44E2-E57D-41E7-72A8-5EF7DEFED55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3B098EA1-244B-02E9-EACE-7C914C0F8D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034423E-0A22-C4E9-AAF6-6FC0260002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35E1EFDF-8503-FA5D-2020-B5A6F55AF4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4821301-59E9-6363-9089-17F79AF565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AE2BA023-3402-3F0E-55DE-0119A4CF9A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311B7408-A52A-E4E3-ECE1-1A3A2B21DD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279E1626-B00F-81C2-583E-1DA97151F46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F3D2661F-57AA-397A-1D77-DA0695D2A1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DF479AD7-88A8-8BD4-9836-2B63D08AEB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BED39149-A34D-D485-633F-FE61B59011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6308F322-2D67-2F79-7A46-A7D85DD0CC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FDD79F85-EF4D-AC99-BE77-2035EF4AE7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F9D02ABB-D45B-EA8D-9BB6-A0B2B79A8F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53F5AA1-FD77-53F9-B676-56F252BA2F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F52465AF-946F-DDDF-92F5-E3B6820DE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38100"/>
            <a:ext cx="7772400" cy="1143000"/>
          </a:xfrm>
        </p:spPr>
        <p:txBody>
          <a:bodyPr/>
          <a:lstStyle/>
          <a:p>
            <a:endParaRPr lang="en-US" sz="2800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4132DAFA-4B80-01C1-04E8-D8AB37A562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367" y="1235697"/>
            <a:ext cx="7999266" cy="4991100"/>
          </a:xfrm>
        </p:spPr>
        <p:txBody>
          <a:bodyPr/>
          <a:lstStyle/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770395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F3EF67-9A7A-44EF-F616-451A208DC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23E42BFD-3C1F-3E31-4F57-C79B733A048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2FA72F6-5DEB-7FA8-516B-A8FF77A470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A2180655-B270-0338-0950-C836E31547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BF61EF16-39A0-9A82-92F5-25F14882D60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B6F9641D-76E3-E229-1034-F8AD949207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64165857-4442-908E-038A-5814461363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6017D68-5B03-84FF-EBD6-287A9CDC33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37D46E5D-6D1D-734C-7B7D-DD207ED43A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2419A8DD-16C6-E581-AFD1-C42F080703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982F1FB7-7F87-E9A1-6D3F-C5DBEBC394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88B358D7-469C-DB59-2A4D-EDB264FAE8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C8A30F17-C63D-E0E6-7F69-61AB24A72C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1B01A06C-6570-01BC-E8A5-3C4E4FEFE7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05C2292F-ADEA-28E1-6274-4E9BC50CC2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6B4A94A-B1CE-CDAA-FBFE-F99B5C79CA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9AED451E-ECA9-5D4F-5D1E-FC611BD27F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461C5ED-BB63-3C07-BA9C-7F8C9E9B14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DEF15719-1AF7-EC75-D74E-F8DC6223D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38100"/>
            <a:ext cx="7772400" cy="1143000"/>
          </a:xfrm>
        </p:spPr>
        <p:txBody>
          <a:bodyPr/>
          <a:lstStyle/>
          <a:p>
            <a:endParaRPr lang="en-US" sz="2800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4A27196A-A93C-7254-4E4C-CBD4DA953F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367" y="1235697"/>
            <a:ext cx="7999266" cy="4991100"/>
          </a:xfrm>
        </p:spPr>
        <p:txBody>
          <a:bodyPr/>
          <a:lstStyle/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343085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6DA2C-47B2-453B-1283-B193D3331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E0C43E54-EAED-DC5B-C6F0-F0878FBD657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B4ECBB3C-570E-5202-FFD1-7A944DB362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42319EF8-A24F-4902-8365-7A26BDA5EAA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C27BD381-91E0-6D8F-F766-9C004D609D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48645033-50F9-AB38-302B-BBC508FAED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DD15CFDD-CF18-BDBE-6170-B03516D233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19D86E93-11C7-CAE5-001E-07E7D6AC5D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CE7871DB-BC54-1003-7429-32998CAA2D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5175C1F6-CBC1-89F6-B360-0EAAD60DFA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C9F492C2-BFDF-64DF-7ADD-13CA527B13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82CB8520-2678-BD09-9834-42C45769C0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5D29284B-23BF-261B-1CA0-BE03F2E2FA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EF390D4E-A9A1-1CA5-0489-98C6950EA1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A01477AE-4FA3-552F-F476-BA9BAB416E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FC790D70-0D3D-3D82-48F9-1593007638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8AF9E61E-5D94-0C4E-13CB-81336303D9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6F9239F-44B6-5449-C51E-C0C7E1AC5C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9C90FB92-2EE3-2CBF-0F04-DEE7F2B9B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38100"/>
            <a:ext cx="7772400" cy="1143000"/>
          </a:xfrm>
        </p:spPr>
        <p:txBody>
          <a:bodyPr/>
          <a:lstStyle/>
          <a:p>
            <a:endParaRPr lang="en-US" sz="2800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F26CDB0E-B31C-B0D0-A383-512D4AEBA8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367" y="1235697"/>
            <a:ext cx="7999266" cy="4991100"/>
          </a:xfrm>
        </p:spPr>
        <p:txBody>
          <a:bodyPr/>
          <a:lstStyle/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1684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5A8FE2-948A-20CF-8A60-755F7E821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AADDA976-CCB3-EF05-98C4-488196A2BC2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941097A-6757-C45F-6604-A37CF79B5CB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1B90C3B4-B541-03DB-3639-88CC3AE22D5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F1C89027-DAC3-4F53-A3AA-DFB915C984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41C13012-A48E-C124-838B-31743F1802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3D270C14-0DB8-706E-996E-29494E2D64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5516B847-4CB1-AEC3-6FDC-4F3478C956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2FFDDD91-76AE-8F83-6451-6C34FBDF79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2A89E05B-E221-5921-E50D-616254206E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8FBC9D9B-9499-5590-B246-D12E821A34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1DBD6B7D-501E-25A7-B50E-A26595FECE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C2BF127C-8FD0-71EA-37A2-0183ABD084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2105C1F3-EC0A-4BB8-C522-DFBBBBE543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7AFA2008-48B6-EA6B-BF78-E40E8700ED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FB665940-03F1-EEF2-E157-D7E0981AD7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499DD3E4-8CCF-99AD-EA51-0AFC91C054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11DCC21-042E-3A7C-8D11-24490856F8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5E87DF8A-5AB5-D0A6-3640-8257EAD0C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38100"/>
            <a:ext cx="7772400" cy="1143000"/>
          </a:xfrm>
        </p:spPr>
        <p:txBody>
          <a:bodyPr/>
          <a:lstStyle/>
          <a:p>
            <a:endParaRPr lang="en-US" sz="2800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0D20FFE5-517B-E4C4-7B22-2882274620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367" y="1235697"/>
            <a:ext cx="7999266" cy="4991100"/>
          </a:xfrm>
        </p:spPr>
        <p:txBody>
          <a:bodyPr/>
          <a:lstStyle/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908929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52FD36-09DD-C049-DE2D-5CD5E3118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F8550A64-89C3-6158-69E8-3795A978AC9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D2F5B47-90F7-8316-797C-1B464CAEC5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F8BC084F-57CC-D4A6-DC3C-40A06950849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32CD40A-9D49-18F1-CE47-4F49AC117A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B7EDB0C5-F4BB-6502-4E4D-3A80A3AFF6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2FC9D184-0FB1-566A-FC6E-DFA81A0CC4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2071435-2BFB-8DF0-58B6-F2B5847A40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E307B2BE-204F-3361-9CE2-053BD557CE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6F8D0D84-65C4-A55E-3E6E-856AF6A744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0BF8ED8F-E1C2-3EAE-EAE5-F701C62CA4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A87C7928-D328-56CB-ADE8-1E510088EA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1F984CB8-2433-1932-7A73-6BD714F7FB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6EA03926-3D44-980B-3A38-7638B744F5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40D99FF4-52F7-590F-72C5-0B6063E122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F757B315-5EDF-E39F-4455-5F5A426C68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F4EF7AAC-2F4B-AC2C-DDED-B16BD1C1D4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FC988BA-7E2E-3DEE-EBEA-4ABDA55106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D5732E21-BD45-A109-F4EC-062D57CDE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38100"/>
            <a:ext cx="7772400" cy="1143000"/>
          </a:xfrm>
        </p:spPr>
        <p:txBody>
          <a:bodyPr/>
          <a:lstStyle/>
          <a:p>
            <a:endParaRPr lang="en-US" sz="2800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F30BB1CB-E29E-44F4-2570-C36F56DEB0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367" y="1235697"/>
            <a:ext cx="7999266" cy="4991100"/>
          </a:xfrm>
        </p:spPr>
        <p:txBody>
          <a:bodyPr/>
          <a:lstStyle/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780101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BF789-657B-F0A0-7434-4F767977A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23EAEA69-EAAB-EC57-196D-8C3B3BC19CD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0E86A4BA-C6DB-1D36-E2EC-F86F5DE4AC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F8552B40-4806-112F-19F4-941EAD9CDF7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04102536-E83E-E84A-044C-7CFDF3211B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4293C4F1-8768-728B-0FC9-31C6F961D4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7A2BF54A-E690-8ACB-5BFC-7E4C28FC72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72ECF2B-018A-E090-123D-AEDE2E261C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A3AD1203-6DC1-7794-4D68-19D7C3E1CD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4693A3F6-3C35-749F-54E0-DFECF5CA41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3765B9D8-D346-2A40-DAAB-A4C9A24EB6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B507127F-DECB-A726-B19B-6B166A2552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CBB08849-75C9-8B90-D034-CE5A250A66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265D4B47-6FAA-2664-ACDD-0297D30321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AA7D32DB-94A7-B80F-7B27-8ED50BA7AE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5DA884D8-2612-3D31-7989-7AD6E4E587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22431776-CD0C-5899-CD5C-58428E4730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77438F6-E00B-980A-9F0D-BAF251CDF9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5BA13227-13C4-3F5D-1DCF-D2E170641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38100"/>
            <a:ext cx="7772400" cy="1143000"/>
          </a:xfrm>
        </p:spPr>
        <p:txBody>
          <a:bodyPr/>
          <a:lstStyle/>
          <a:p>
            <a:endParaRPr lang="en-US" sz="2800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6B79EE62-5E5A-2185-E5FD-F5B7EAA359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367" y="1235697"/>
            <a:ext cx="7999266" cy="4991100"/>
          </a:xfrm>
        </p:spPr>
        <p:txBody>
          <a:bodyPr/>
          <a:lstStyle/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7472945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A43B3-1A2F-5277-9246-AF4F39269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508FDDA4-8556-E1CF-ADE2-45A24102AAB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F9DF3C2-4B4F-50AE-143A-5571A73361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8D11300C-198D-B6F5-E0E6-D944FA0E30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E33D8BDD-0F77-378D-E330-0E29123441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2A01541D-89A8-E006-D9BE-718D8598A9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1DC049CC-9588-BD59-6F4E-266B619101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5BE91BF2-6656-2E57-C3D1-2C0F65B712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E018DCFB-E2EE-03F4-F12E-E4F6E8174B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6E036EA0-CB4A-734A-86E3-5B3906747D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B05062F5-B19B-D28F-5244-5F10DE0693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8D46FE76-9AE7-F455-8A83-CD45DC2D14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4C8F710F-A102-0CAC-4858-9B84C5391B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F1D07E1B-B6CB-6995-1970-770F10D245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21D38A5E-971F-BA54-6F40-48248B08A3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6404FC18-0DE9-1DB2-6BF3-646205EB2C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FA005EA4-94CF-A9EF-AAE4-6F7D1DA906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5FA4A6C-31A2-8EC9-A31C-2A88E094A5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064723DA-1510-6473-09FF-ADB5B1715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38100"/>
            <a:ext cx="7772400" cy="1143000"/>
          </a:xfrm>
        </p:spPr>
        <p:txBody>
          <a:bodyPr/>
          <a:lstStyle/>
          <a:p>
            <a:endParaRPr lang="en-US" sz="2800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F3255F8E-5B58-AF66-FD43-52A4F766B8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367" y="1235697"/>
            <a:ext cx="7999266" cy="4991100"/>
          </a:xfrm>
        </p:spPr>
        <p:txBody>
          <a:bodyPr/>
          <a:lstStyle/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7085926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8DF77-E7F9-2ED7-3FF2-83EE9DA19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91EF00F4-62DA-CC34-9627-171591AACA9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801F1692-88D4-FCC5-7A2F-478BF49EE0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FC6A3123-742B-C851-5616-2CB8F675DB0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DAF9E1CC-ADB2-2511-7D3E-E6ED623981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8729A14E-C2F9-AF09-779E-E28D97C84B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153D9832-0E80-D465-5F7E-46B59A7E1B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4AE98103-F138-77EE-CBC3-F69A3DF76D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8C7B7FF4-D0E3-EF60-7694-600E3DD25D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18F1E48A-47DE-9275-FC9A-BCBD7DCF3B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0C9AC43D-FB38-47CD-06D0-4653E6C41A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139287D8-C31D-7A27-BF5D-0B54E817EF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63948CF7-9AA2-78F1-6D95-C185827EA1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5576DDA6-D395-5299-81D5-639C162C5C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82DFE3CE-A87E-36B0-34E6-7A50BFF076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E53978EB-7C69-411A-6468-49C1A28F1C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8E03104E-60C5-7D0E-39CF-84DE2B7A63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D19F3CE-67AF-A802-D717-6E9661B184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82B92F83-8DF9-86CE-7274-3BC8CDD58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38100"/>
            <a:ext cx="7772400" cy="1143000"/>
          </a:xfrm>
        </p:spPr>
        <p:txBody>
          <a:bodyPr/>
          <a:lstStyle/>
          <a:p>
            <a:endParaRPr lang="en-US" sz="2800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A2557BEC-0E40-BDF6-05F6-EB38A6154D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367" y="1235697"/>
            <a:ext cx="7999266" cy="4991100"/>
          </a:xfrm>
        </p:spPr>
        <p:txBody>
          <a:bodyPr/>
          <a:lstStyle/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8993164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B9C3D7-4848-1293-D4EC-444803F20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B99E82E3-62DA-1A07-E9CB-73688C5C236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90E8B1D-2CEE-2C26-4F42-58D142B70C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2E8DEE1-1954-A077-EBD6-F6EB1A6F801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07DF4A19-8A85-D930-CCBF-AB53F5E4D4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74793DF5-E0F8-A094-6FE1-42C5E03A4A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2554790-361A-32A0-C006-2BA2191A0C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88B0AF23-FA34-DE7D-D554-376D12D02C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87E0FE71-6A50-A1E4-229E-E8F4A7FBA2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CB3F7567-24F3-593E-E317-0AEED3EF1E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6F792267-93AD-47A7-8A71-D71F0C3EFF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C4A0442-DBEB-F97A-D3EE-5C162A38F5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1C6B00AD-CF29-7D95-F325-A7C1E05ECD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EBBBCF54-5390-A48E-A6BC-3E326B6E84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5ECABE0B-AB51-1804-8F53-0AC7F4EB70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36918D6F-E057-A5C7-CB18-9117BB6540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1CFF1BAD-DFD5-C6A9-6F1B-DA430E902B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4CF8AB9-3E2A-50E2-A64C-E55B61EE46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F975AADE-9381-2541-2C40-4AB4DED60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38100"/>
            <a:ext cx="7772400" cy="1143000"/>
          </a:xfrm>
        </p:spPr>
        <p:txBody>
          <a:bodyPr/>
          <a:lstStyle/>
          <a:p>
            <a:endParaRPr lang="en-US" sz="2800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361E6B88-07DC-20A8-D0F9-7EA8BB844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367" y="1235697"/>
            <a:ext cx="7999266" cy="4991100"/>
          </a:xfrm>
        </p:spPr>
        <p:txBody>
          <a:bodyPr/>
          <a:lstStyle/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6166650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5C2C0-A4CC-8AE6-633C-352C6C10E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FAF93159-725F-47E4-5F32-73B9666AC2C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09F4E74F-089B-2E27-EDFC-51F2877436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C11C808C-2CA0-7259-2ED2-FA34338C49D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17FEA2E7-2641-9007-1C9E-894F595C8F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FCDA8122-D99F-A38C-F0EA-41C3CD497B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25A722B8-2FF3-16D9-9C7D-90D6957311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00078B3E-A141-8B39-5081-A23C105185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35FFE2AC-69B7-CBB3-B367-05054EE9AD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FC5359C2-2349-EBB7-DB12-B570C32AA5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5AC53AEB-8401-6806-F5A7-D08F12DC86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D2C4CF0D-F326-998A-2ED4-91E08A8F4A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B9ACACC8-F329-F346-15EA-3C162C91FD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86EB59B2-D6F6-5E76-6254-93B374D58E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6631F914-0794-7B80-694B-0868CF062A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8FD8186B-0409-FA0B-FD14-9BE4AB71AE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71615D46-A113-7D8C-2F4E-843E6A84F3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EBA2260-7309-1191-D090-BB0906FDAB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1E23D533-601C-228E-177C-2EA1738BC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38100"/>
            <a:ext cx="7772400" cy="1143000"/>
          </a:xfrm>
        </p:spPr>
        <p:txBody>
          <a:bodyPr/>
          <a:lstStyle/>
          <a:p>
            <a:endParaRPr lang="en-US" sz="2800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97822F3-2F34-7D3B-10DC-976A0B610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367" y="1235697"/>
            <a:ext cx="7999266" cy="4991100"/>
          </a:xfrm>
        </p:spPr>
        <p:txBody>
          <a:bodyPr/>
          <a:lstStyle/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7867054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386F4-26D5-FA01-2428-21A09CF36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917EC664-FB3F-C4CD-B5D7-3396F0935CF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377E2B98-99DE-0969-00CE-3C6A470B9D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C8983149-DAEB-0677-D441-25CC6F5848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640F8405-266D-D305-15CA-12E9B6794E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975FAC9D-3E4D-B98C-C4DB-1AFAD4E9AE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B76D14A-558B-BF28-8446-E37699146C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9D885DF4-2971-A549-9032-AC05CDCBE9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C8FDADAF-8813-EA65-4411-1D08AB6DFF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6A18760D-62FF-7CC6-373B-62B2F46685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C29E0FAE-5F2C-D4F6-5EBF-445B74D6C5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C145746B-6060-C8AF-0A2A-8075592415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E4E4A1F4-E14A-8D4F-39F8-5F43551393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BC7D2732-44E9-923B-0C44-D4AF6A0A0E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921AF51C-B803-52AE-FA08-F88D9D1A96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7172AA7E-4ABA-0B64-1DB5-09A97EAEA7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1BDD40A4-7EC6-C3E8-B935-15BF5A89C5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44F46F5-AF42-B252-8D7A-5A87D006D9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9729703F-0927-F7FC-AA46-E1D3502E6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38100"/>
            <a:ext cx="7772400" cy="1143000"/>
          </a:xfrm>
        </p:spPr>
        <p:txBody>
          <a:bodyPr/>
          <a:lstStyle/>
          <a:p>
            <a:endParaRPr lang="en-US" sz="2800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44F127EB-322C-5AFC-D1AC-E29ADF4FE3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367" y="1235697"/>
            <a:ext cx="7999266" cy="4991100"/>
          </a:xfrm>
        </p:spPr>
        <p:txBody>
          <a:bodyPr/>
          <a:lstStyle/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69492864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3775</TotalTime>
  <Words>1942</Words>
  <Application>Microsoft Office PowerPoint</Application>
  <PresentationFormat>On-screen Show (4:3)</PresentationFormat>
  <Paragraphs>225</Paragraphs>
  <Slides>52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1" baseType="lpstr">
      <vt:lpstr>Blackadder ITC</vt:lpstr>
      <vt:lpstr>Calibri</vt:lpstr>
      <vt:lpstr>Cambria Math</vt:lpstr>
      <vt:lpstr>Script MT Bold</vt:lpstr>
      <vt:lpstr>Symbol</vt:lpstr>
      <vt:lpstr>Times New Roman</vt:lpstr>
      <vt:lpstr>Vladimir Script</vt:lpstr>
      <vt:lpstr>Blank Presentation</vt:lpstr>
      <vt:lpstr>Equation</vt:lpstr>
      <vt:lpstr>Application of Caratheodory’s Axioms for Second Law</vt:lpstr>
      <vt:lpstr>Caratheodory Axiom for the Second Law</vt:lpstr>
      <vt:lpstr>General transformation of an ideal gas</vt:lpstr>
      <vt:lpstr>Carathéodory’s Definition of Entropy</vt:lpstr>
      <vt:lpstr>The Integrating Factor</vt:lpstr>
      <vt:lpstr>Example case: The Integrating Factor</vt:lpstr>
      <vt:lpstr>Example case: The Integrating Factor</vt:lpstr>
      <vt:lpstr>Extension of Caratheodory’s Axiom for Control Volumes…</vt:lpstr>
      <vt:lpstr>Real Engineering Thermodynamic Systems</vt:lpstr>
      <vt:lpstr>Tools for Comprehensive Description</vt:lpstr>
      <vt:lpstr>J. L. M. Poiseuille</vt:lpstr>
      <vt:lpstr>PowerPoint Presentation</vt:lpstr>
      <vt:lpstr>Reynolds Description of A Control Volume</vt:lpstr>
      <vt:lpstr>Reynolds Transport Theorem</vt:lpstr>
      <vt:lpstr>Development of First Law for A CV using RTT</vt:lpstr>
      <vt:lpstr>The Family of  Thermodynamic Systems</vt:lpstr>
      <vt:lpstr>First Law for A CV: Steady State Steady Flow </vt:lpstr>
      <vt:lpstr>Laws of Nature for A Control Volume</vt:lpstr>
      <vt:lpstr>The Natural Adiabatic Open System: Generates Work</vt:lpstr>
      <vt:lpstr>Extension of Adiabatic Work Transfer to A Control Volume????</vt:lpstr>
      <vt:lpstr>Imagination of Thermodynamic Process</vt:lpstr>
      <vt:lpstr>Thought Experiment 3: Identification of Donor Stream and Escape Stream</vt:lpstr>
      <vt:lpstr>Thermodynamic View of A Donating Stream Tube’s Action</vt:lpstr>
      <vt:lpstr>Wind and Hydro Systems are Adiabatic and Isothermal </vt:lpstr>
      <vt:lpstr>Work Transfer by a Flowing Fluid</vt:lpstr>
      <vt:lpstr> Special Coequal to Work Transfer: Jet Engines</vt:lpstr>
      <vt:lpstr>Polytropic work Transfer in A Flow Device</vt:lpstr>
      <vt:lpstr>Polytropic work Transfer in A Flow Device</vt:lpstr>
      <vt:lpstr>Polytropic work Transfer by A Flowing Steam in A Steam Turbine</vt:lpstr>
      <vt:lpstr>Thermodynamic Superiority of A CV</vt:lpstr>
      <vt:lpstr>First Law Model for A Control Volume</vt:lpstr>
      <vt:lpstr>Experimental Evidence:  Increasing unit Temperature of A Pure Substance (water) </vt:lpstr>
      <vt:lpstr>Microscopic View </vt:lpstr>
      <vt:lpstr>Temperature and Microscopic Kinetic  Energy: Boltzmann Equation by Maxwell</vt:lpstr>
      <vt:lpstr>Simplified Control Volume to Quantify Change in Enthalpy</vt:lpstr>
      <vt:lpstr>First Law Model for A Control Volume</vt:lpstr>
      <vt:lpstr>Simplified Control Volume to Quantify Change in Enthalpy</vt:lpstr>
      <vt:lpstr>Quantification of  Changes in Internal Energy &amp; Enthalpy</vt:lpstr>
      <vt:lpstr>Models for Internal Energy &amp; Enthalpy</vt:lpstr>
      <vt:lpstr>General transformation of an ideal gas in a Control Volume</vt:lpstr>
      <vt:lpstr>Carathéodory’s Definition of Entropy for A CV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354</cp:revision>
  <cp:lastPrinted>2002-07-26T02:11:33Z</cp:lastPrinted>
  <dcterms:created xsi:type="dcterms:W3CDTF">2002-07-26T01:39:54Z</dcterms:created>
  <dcterms:modified xsi:type="dcterms:W3CDTF">2026-08-29T03:03:44Z</dcterms:modified>
</cp:coreProperties>
</file>