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3"/>
  </p:notesMasterIdLst>
  <p:sldIdLst>
    <p:sldId id="294" r:id="rId2"/>
    <p:sldId id="945" r:id="rId3"/>
    <p:sldId id="563" r:id="rId4"/>
    <p:sldId id="564" r:id="rId5"/>
    <p:sldId id="623" r:id="rId6"/>
    <p:sldId id="949" r:id="rId7"/>
    <p:sldId id="670" r:id="rId8"/>
    <p:sldId id="569" r:id="rId9"/>
    <p:sldId id="677" r:id="rId10"/>
    <p:sldId id="950" r:id="rId11"/>
    <p:sldId id="948" r:id="rId12"/>
    <p:sldId id="946" r:id="rId13"/>
    <p:sldId id="947" r:id="rId14"/>
    <p:sldId id="929" r:id="rId15"/>
    <p:sldId id="909" r:id="rId16"/>
    <p:sldId id="263" r:id="rId17"/>
    <p:sldId id="265" r:id="rId18"/>
    <p:sldId id="266" r:id="rId19"/>
    <p:sldId id="269" r:id="rId20"/>
    <p:sldId id="271" r:id="rId21"/>
    <p:sldId id="272" r:id="rId22"/>
    <p:sldId id="275" r:id="rId23"/>
    <p:sldId id="904" r:id="rId24"/>
    <p:sldId id="906" r:id="rId25"/>
    <p:sldId id="907" r:id="rId26"/>
    <p:sldId id="908" r:id="rId27"/>
    <p:sldId id="261" r:id="rId28"/>
    <p:sldId id="262" r:id="rId29"/>
    <p:sldId id="910" r:id="rId30"/>
    <p:sldId id="911" r:id="rId31"/>
    <p:sldId id="912" r:id="rId3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99"/>
    <a:srgbClr val="FF9900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6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4:22.6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42:45.7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8/21/2026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7" Type="http://schemas.openxmlformats.org/officeDocument/2006/relationships/image" Target="../media/image3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11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60.png"/><Relationship Id="rId10" Type="http://schemas.openxmlformats.org/officeDocument/2006/relationships/image" Target="../media/image350.png"/><Relationship Id="rId4" Type="http://schemas.openxmlformats.org/officeDocument/2006/relationships/image" Target="../media/image330.png"/><Relationship Id="rId9" Type="http://schemas.openxmlformats.org/officeDocument/2006/relationships/image" Target="../media/image3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401.pn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png"/><Relationship Id="rId5" Type="http://schemas.openxmlformats.org/officeDocument/2006/relationships/image" Target="../media/image42.png"/><Relationship Id="rId4" Type="http://schemas.openxmlformats.org/officeDocument/2006/relationships/image" Target="../media/image4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4" Type="http://schemas.openxmlformats.org/officeDocument/2006/relationships/image" Target="../media/image38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390.png"/><Relationship Id="rId7" Type="http://schemas.openxmlformats.org/officeDocument/2006/relationships/image" Target="../media/image2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0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Pfaffian Differential Equations with Multiple Variables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568284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Models for </a:t>
            </a:r>
            <a:r>
              <a:rPr lang="en-US" sz="3200" dirty="0" err="1">
                <a:solidFill>
                  <a:srgbClr val="00B050"/>
                </a:solidFill>
                <a:latin typeface="Script MT Bold" panose="03040602040607080904" pitchFamily="66" charset="0"/>
              </a:rPr>
              <a:t>EoS</a:t>
            </a: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 and Reversible Adiabatic Processes.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6855-2E8F-E532-8A88-FA1A0A469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6F1986-B7DB-683B-3623-9E86E606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Adiabatic Transformation of an ideal gas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6D9B0B2-C1D6-34C7-04B8-CD4F425E1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</p:spPr>
            <p:txBody>
              <a:bodyPr/>
              <a:lstStyle/>
              <a:p>
                <a:r>
                  <a:rPr lang="en-US" sz="2400" dirty="0"/>
                  <a:t>For an ideal Gas in a closed system one possible model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6D9B0B2-C1D6-34C7-04B8-CD4F425E1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  <a:blipFill>
                <a:blip r:embed="rId2"/>
                <a:stretch>
                  <a:fillRect l="-1001" t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62DB6037-DAA6-1203-F499-1E7568EC73B0}"/>
                  </a:ext>
                </a:extLst>
              </p:cNvPr>
              <p:cNvSpPr txBox="1"/>
              <p:nvPr/>
            </p:nvSpPr>
            <p:spPr bwMode="auto">
              <a:xfrm>
                <a:off x="1201737" y="3840163"/>
                <a:ext cx="2206625" cy="923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62DB6037-DAA6-1203-F499-1E7568EC7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1737" y="3840163"/>
                <a:ext cx="2206625" cy="923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Box 7">
            <a:extLst>
              <a:ext uri="{FF2B5EF4-FFF2-40B4-BE49-F238E27FC236}">
                <a16:creationId xmlns:a16="http://schemas.microsoft.com/office/drawing/2014/main" id="{7389AABC-E338-5C0C-B222-B96C83073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" y="4997862"/>
            <a:ext cx="6408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Mass averaged properties for an ideal gas mixture: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5A04C76C-667E-81D2-DBC1-47EDA7C58F4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00200" y="5608240"/>
                <a:ext cx="5486400" cy="755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&amp;   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&amp;    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kern="0" dirty="0"/>
              </a:p>
            </p:txBody>
          </p:sp>
        </mc:Choice>
        <mc:Fallback xmlns="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5A04C76C-667E-81D2-DBC1-47EDA7C58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5608240"/>
                <a:ext cx="5486400" cy="755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96237547-26A1-6599-229E-652BF769B850}"/>
                  </a:ext>
                </a:extLst>
              </p:cNvPr>
              <p:cNvSpPr txBox="1"/>
              <p:nvPr/>
            </p:nvSpPr>
            <p:spPr bwMode="auto">
              <a:xfrm>
                <a:off x="4992687" y="2874963"/>
                <a:ext cx="248285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96237547-26A1-6599-229E-652BF769B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2687" y="2874963"/>
                <a:ext cx="2482850" cy="884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8">
                <a:extLst>
                  <a:ext uri="{FF2B5EF4-FFF2-40B4-BE49-F238E27FC236}">
                    <a16:creationId xmlns:a16="http://schemas.microsoft.com/office/drawing/2014/main" id="{1C78EB10-BAB9-4181-98F8-8E954F6C6F52}"/>
                  </a:ext>
                </a:extLst>
              </p:cNvPr>
              <p:cNvSpPr txBox="1"/>
              <p:nvPr/>
            </p:nvSpPr>
            <p:spPr bwMode="auto">
              <a:xfrm>
                <a:off x="4929187" y="3897313"/>
                <a:ext cx="3071813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8">
                <a:extLst>
                  <a:ext uri="{FF2B5EF4-FFF2-40B4-BE49-F238E27FC236}">
                    <a16:creationId xmlns:a16="http://schemas.microsoft.com/office/drawing/2014/main" id="{1C78EB10-BAB9-4181-98F8-8E954F6C6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9187" y="3897313"/>
                <a:ext cx="3071813" cy="1012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52D42035-6E50-2DA6-046C-D568958CB49E}"/>
                  </a:ext>
                </a:extLst>
              </p:cNvPr>
              <p:cNvSpPr txBox="1"/>
              <p:nvPr/>
            </p:nvSpPr>
            <p:spPr bwMode="auto">
              <a:xfrm>
                <a:off x="1155700" y="2894013"/>
                <a:ext cx="30257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52D42035-6E50-2DA6-046C-D568958CB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5700" y="2894013"/>
                <a:ext cx="3025775" cy="8842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3">
            <a:extLst>
              <a:ext uri="{FF2B5EF4-FFF2-40B4-BE49-F238E27FC236}">
                <a16:creationId xmlns:a16="http://schemas.microsoft.com/office/drawing/2014/main" id="{5B13168D-655D-10C4-F4CA-4E4BCF90C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17" y="2173256"/>
            <a:ext cx="634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Assume ideal gas nature with variable properties:</a:t>
            </a:r>
          </a:p>
        </p:txBody>
      </p:sp>
      <p:grpSp>
        <p:nvGrpSpPr>
          <p:cNvPr id="28" name="Group 38">
            <a:extLst>
              <a:ext uri="{FF2B5EF4-FFF2-40B4-BE49-F238E27FC236}">
                <a16:creationId xmlns:a16="http://schemas.microsoft.com/office/drawing/2014/main" id="{66E44179-224A-2592-496B-B3D4022477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>
              <a:extLst>
                <a:ext uri="{FF2B5EF4-FFF2-40B4-BE49-F238E27FC236}">
                  <a16:creationId xmlns:a16="http://schemas.microsoft.com/office/drawing/2014/main" id="{FCDE7FE4-09D6-6BB9-6548-8C99A8172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8">
                <a:extLst>
                  <a:ext uri="{FF2B5EF4-FFF2-40B4-BE49-F238E27FC236}">
                    <a16:creationId xmlns:a16="http://schemas.microsoft.com/office/drawing/2014/main" id="{D8C6277E-60E1-9567-FD28-A94E5C972B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9">
                  <a:extLst>
                    <a:ext uri="{FF2B5EF4-FFF2-40B4-BE49-F238E27FC236}">
                      <a16:creationId xmlns:a16="http://schemas.microsoft.com/office/drawing/2014/main" id="{D8E71494-2019-07C3-E399-9D8078A4CA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>
                    <a:extLst>
                      <a:ext uri="{FF2B5EF4-FFF2-40B4-BE49-F238E27FC236}">
                        <a16:creationId xmlns:a16="http://schemas.microsoft.com/office/drawing/2014/main" id="{B28AE26F-47C3-D920-6BDA-A85B14A50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>
                    <a:extLst>
                      <a:ext uri="{FF2B5EF4-FFF2-40B4-BE49-F238E27FC236}">
                        <a16:creationId xmlns:a16="http://schemas.microsoft.com/office/drawing/2014/main" id="{20EE2D8D-2F83-6C3A-3511-8F520B3D3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>
                  <a:extLst>
                    <a:ext uri="{FF2B5EF4-FFF2-40B4-BE49-F238E27FC236}">
                      <a16:creationId xmlns:a16="http://schemas.microsoft.com/office/drawing/2014/main" id="{BD7DEA49-FA2D-B913-DBEF-05962C61E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>
                    <a:extLst>
                      <a:ext uri="{FF2B5EF4-FFF2-40B4-BE49-F238E27FC236}">
                        <a16:creationId xmlns:a16="http://schemas.microsoft.com/office/drawing/2014/main" id="{C91F01CE-2221-C85F-029A-B52D0322D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>
                    <a:extLst>
                      <a:ext uri="{FF2B5EF4-FFF2-40B4-BE49-F238E27FC236}">
                        <a16:creationId xmlns:a16="http://schemas.microsoft.com/office/drawing/2014/main" id="{2F17CEB5-FCA3-AFC2-87E6-CBD0020D6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5">
                  <a:extLst>
                    <a:ext uri="{FF2B5EF4-FFF2-40B4-BE49-F238E27FC236}">
                      <a16:creationId xmlns:a16="http://schemas.microsoft.com/office/drawing/2014/main" id="{50980A5D-262A-21C0-B499-007AD34480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16">
                    <a:extLst>
                      <a:ext uri="{FF2B5EF4-FFF2-40B4-BE49-F238E27FC236}">
                        <a16:creationId xmlns:a16="http://schemas.microsoft.com/office/drawing/2014/main" id="{93428A68-AA9A-3142-28C0-C2A7E1FC5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7">
                    <a:extLst>
                      <a:ext uri="{FF2B5EF4-FFF2-40B4-BE49-F238E27FC236}">
                        <a16:creationId xmlns:a16="http://schemas.microsoft.com/office/drawing/2014/main" id="{D01D1AC8-9283-65D8-97B9-F1C0BA520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8">
                  <a:extLst>
                    <a:ext uri="{FF2B5EF4-FFF2-40B4-BE49-F238E27FC236}">
                      <a16:creationId xmlns:a16="http://schemas.microsoft.com/office/drawing/2014/main" id="{104B71D1-C780-BE65-82A2-882259B6C9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19">
                    <a:extLst>
                      <a:ext uri="{FF2B5EF4-FFF2-40B4-BE49-F238E27FC236}">
                        <a16:creationId xmlns:a16="http://schemas.microsoft.com/office/drawing/2014/main" id="{2D7EC9DF-7BBA-73D1-1DB3-DBDE18B432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20">
                    <a:extLst>
                      <a:ext uri="{FF2B5EF4-FFF2-40B4-BE49-F238E27FC236}">
                        <a16:creationId xmlns:a16="http://schemas.microsoft.com/office/drawing/2014/main" id="{DC5B4B94-B62E-753B-14DD-E0E870B2E2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BFD0A16C-9E09-1AB9-E522-2C566A92C5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C9A196-261E-0AD5-4962-72DDA7549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33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/>
      <p:bldP spid="22" grpId="0"/>
      <p:bldP spid="23" grpId="0" build="p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F8BC26B-F7A4-F57B-1B7F-31931CD68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Variation of Specific Heat of 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/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5892" name="Group 4">
            <a:extLst>
              <a:ext uri="{FF2B5EF4-FFF2-40B4-BE49-F238E27FC236}">
                <a16:creationId xmlns:a16="http://schemas.microsoft.com/office/drawing/2014/main" id="{86798A0D-5AFD-FBB1-12E5-479323F3D4C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2252663"/>
          <a:ext cx="8153400" cy="4495798"/>
        </p:xfrm>
        <a:graphic>
          <a:graphicData uri="http://schemas.openxmlformats.org/drawingml/2006/table">
            <a:tbl>
              <a:tblPr/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5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8486" name="Group 38">
            <a:extLst>
              <a:ext uri="{FF2B5EF4-FFF2-40B4-BE49-F238E27FC236}">
                <a16:creationId xmlns:a16="http://schemas.microsoft.com/office/drawing/2014/main" id="{8E8ED4F7-E8B8-EF33-731B-AB50406985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87" name="Group 19">
              <a:extLst>
                <a:ext uri="{FF2B5EF4-FFF2-40B4-BE49-F238E27FC236}">
                  <a16:creationId xmlns:a16="http://schemas.microsoft.com/office/drawing/2014/main" id="{10A246B5-2675-8BB8-AF40-EAC95AA7D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89" name="Group 8">
                <a:extLst>
                  <a:ext uri="{FF2B5EF4-FFF2-40B4-BE49-F238E27FC236}">
                    <a16:creationId xmlns:a16="http://schemas.microsoft.com/office/drawing/2014/main" id="{C62050AC-2E47-557A-BC31-4E3D20D57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91" name="Group 9">
                  <a:extLst>
                    <a:ext uri="{FF2B5EF4-FFF2-40B4-BE49-F238E27FC236}">
                      <a16:creationId xmlns:a16="http://schemas.microsoft.com/office/drawing/2014/main" id="{9102B110-0C61-5365-156B-F71ADC3DA2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501" name="Rectangle 10">
                    <a:extLst>
                      <a:ext uri="{FF2B5EF4-FFF2-40B4-BE49-F238E27FC236}">
                        <a16:creationId xmlns:a16="http://schemas.microsoft.com/office/drawing/2014/main" id="{0B5D2B2E-1A90-94EB-0C30-DEA28236FF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2" name="Rectangle 11">
                    <a:extLst>
                      <a:ext uri="{FF2B5EF4-FFF2-40B4-BE49-F238E27FC236}">
                        <a16:creationId xmlns:a16="http://schemas.microsoft.com/office/drawing/2014/main" id="{1759A768-DCEE-EE5F-F53E-90C81A8A1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2" name="Group 12">
                  <a:extLst>
                    <a:ext uri="{FF2B5EF4-FFF2-40B4-BE49-F238E27FC236}">
                      <a16:creationId xmlns:a16="http://schemas.microsoft.com/office/drawing/2014/main" id="{ADDEA273-D734-EAFD-ADEE-F6CF7DD06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99" name="Rectangle 13">
                    <a:extLst>
                      <a:ext uri="{FF2B5EF4-FFF2-40B4-BE49-F238E27FC236}">
                        <a16:creationId xmlns:a16="http://schemas.microsoft.com/office/drawing/2014/main" id="{F754570D-927E-7680-BB42-3887800C5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0" name="Rectangle 14">
                    <a:extLst>
                      <a:ext uri="{FF2B5EF4-FFF2-40B4-BE49-F238E27FC236}">
                        <a16:creationId xmlns:a16="http://schemas.microsoft.com/office/drawing/2014/main" id="{A85954F6-F64E-851C-7E80-48D8070013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3" name="Group 15">
                  <a:extLst>
                    <a:ext uri="{FF2B5EF4-FFF2-40B4-BE49-F238E27FC236}">
                      <a16:creationId xmlns:a16="http://schemas.microsoft.com/office/drawing/2014/main" id="{EF22F2E8-B2EC-90DA-6CFB-59AC9B875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97" name="Rectangle 16">
                    <a:extLst>
                      <a:ext uri="{FF2B5EF4-FFF2-40B4-BE49-F238E27FC236}">
                        <a16:creationId xmlns:a16="http://schemas.microsoft.com/office/drawing/2014/main" id="{954B6945-36E4-8A6E-00AB-4FA685330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8" name="Rectangle 17">
                    <a:extLst>
                      <a:ext uri="{FF2B5EF4-FFF2-40B4-BE49-F238E27FC236}">
                        <a16:creationId xmlns:a16="http://schemas.microsoft.com/office/drawing/2014/main" id="{8E59247F-1105-25E2-924C-CC4818337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4" name="Group 18">
                  <a:extLst>
                    <a:ext uri="{FF2B5EF4-FFF2-40B4-BE49-F238E27FC236}">
                      <a16:creationId xmlns:a16="http://schemas.microsoft.com/office/drawing/2014/main" id="{694381E3-1AD2-CA03-5BE2-88DC00AFB0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95" name="Rectangle 19">
                    <a:extLst>
                      <a:ext uri="{FF2B5EF4-FFF2-40B4-BE49-F238E27FC236}">
                        <a16:creationId xmlns:a16="http://schemas.microsoft.com/office/drawing/2014/main" id="{58DA3DCB-4687-D2DA-CD02-3DC3FCD9C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6" name="Rectangle 20">
                    <a:extLst>
                      <a:ext uri="{FF2B5EF4-FFF2-40B4-BE49-F238E27FC236}">
                        <a16:creationId xmlns:a16="http://schemas.microsoft.com/office/drawing/2014/main" id="{D10F3BE2-DDCB-E7A4-C1C2-F3DA452F0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F527DD7-4F2B-9542-1DEA-5206950C9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8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CD8650-32E9-C9C5-9A42-7738AF4BC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5AB7DFDA-BB94-0A56-7A5A-FA7B0B4DFF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28600"/>
          <a:ext cx="85344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57902" imgH="2467051" progId="Excel.Chart.8">
                  <p:embed/>
                </p:oleObj>
              </mc:Choice>
              <mc:Fallback>
                <p:oleObj name="Chart" r:id="rId2" imgW="4857902" imgH="2467051" progId="Excel.Chart.8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5AB7DFDA-BB94-0A56-7A5A-FA7B0B4DFF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85344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3">
            <a:extLst>
              <a:ext uri="{FF2B5EF4-FFF2-40B4-BE49-F238E27FC236}">
                <a16:creationId xmlns:a16="http://schemas.microsoft.com/office/drawing/2014/main" id="{FFB162FE-D196-270C-F711-DB86FF33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1711325"/>
            <a:ext cx="35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g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A16B59B5-2BE1-004E-832C-AA5FE66EE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5" y="22510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p</a:t>
            </a:r>
            <a:endParaRPr lang="en-US" altLang="en-US"/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052E5194-B6F2-4FCA-1AAA-907E3569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048000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v</a:t>
            </a:r>
            <a:endParaRPr lang="en-US" altLang="en-US"/>
          </a:p>
        </p:txBody>
      </p:sp>
      <p:grpSp>
        <p:nvGrpSpPr>
          <p:cNvPr id="19462" name="Group 38">
            <a:extLst>
              <a:ext uri="{FF2B5EF4-FFF2-40B4-BE49-F238E27FC236}">
                <a16:creationId xmlns:a16="http://schemas.microsoft.com/office/drawing/2014/main" id="{2CB98230-C9AD-16F8-46A6-47EB7781BC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19">
              <a:extLst>
                <a:ext uri="{FF2B5EF4-FFF2-40B4-BE49-F238E27FC236}">
                  <a16:creationId xmlns:a16="http://schemas.microsoft.com/office/drawing/2014/main" id="{AA3FF05E-9BAA-EBD6-5797-B0F9D6703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5" name="Group 8">
                <a:extLst>
                  <a:ext uri="{FF2B5EF4-FFF2-40B4-BE49-F238E27FC236}">
                    <a16:creationId xmlns:a16="http://schemas.microsoft.com/office/drawing/2014/main" id="{620BC81E-8E29-28DB-C79F-0E77BA44E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7" name="Group 9">
                  <a:extLst>
                    <a:ext uri="{FF2B5EF4-FFF2-40B4-BE49-F238E27FC236}">
                      <a16:creationId xmlns:a16="http://schemas.microsoft.com/office/drawing/2014/main" id="{E0E0E8C8-46F6-D702-1658-DF5D90FD4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7" name="Rectangle 10">
                    <a:extLst>
                      <a:ext uri="{FF2B5EF4-FFF2-40B4-BE49-F238E27FC236}">
                        <a16:creationId xmlns:a16="http://schemas.microsoft.com/office/drawing/2014/main" id="{C5393526-924D-2240-3533-659E62AB8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8" name="Rectangle 11">
                    <a:extLst>
                      <a:ext uri="{FF2B5EF4-FFF2-40B4-BE49-F238E27FC236}">
                        <a16:creationId xmlns:a16="http://schemas.microsoft.com/office/drawing/2014/main" id="{B4BAF619-6614-BA09-ED4B-1A1E627C1E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2">
                  <a:extLst>
                    <a:ext uri="{FF2B5EF4-FFF2-40B4-BE49-F238E27FC236}">
                      <a16:creationId xmlns:a16="http://schemas.microsoft.com/office/drawing/2014/main" id="{0B633D29-5533-DA31-4ED3-E2375CB30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5" name="Rectangle 13">
                    <a:extLst>
                      <a:ext uri="{FF2B5EF4-FFF2-40B4-BE49-F238E27FC236}">
                        <a16:creationId xmlns:a16="http://schemas.microsoft.com/office/drawing/2014/main" id="{01E7E101-9521-FB69-9D8A-2FA86EC38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6" name="Rectangle 14">
                    <a:extLst>
                      <a:ext uri="{FF2B5EF4-FFF2-40B4-BE49-F238E27FC236}">
                        <a16:creationId xmlns:a16="http://schemas.microsoft.com/office/drawing/2014/main" id="{3FAFFE33-82CC-2C96-45AD-76128FE74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5">
                  <a:extLst>
                    <a:ext uri="{FF2B5EF4-FFF2-40B4-BE49-F238E27FC236}">
                      <a16:creationId xmlns:a16="http://schemas.microsoft.com/office/drawing/2014/main" id="{1E4606C1-C2E6-8846-F127-45588419B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3" name="Rectangle 16">
                    <a:extLst>
                      <a:ext uri="{FF2B5EF4-FFF2-40B4-BE49-F238E27FC236}">
                        <a16:creationId xmlns:a16="http://schemas.microsoft.com/office/drawing/2014/main" id="{82E81D58-6EC0-B593-1B47-D40C65935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4" name="Rectangle 17">
                    <a:extLst>
                      <a:ext uri="{FF2B5EF4-FFF2-40B4-BE49-F238E27FC236}">
                        <a16:creationId xmlns:a16="http://schemas.microsoft.com/office/drawing/2014/main" id="{286ADAF4-12A1-7A76-E631-7719FEF15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0" name="Group 18">
                  <a:extLst>
                    <a:ext uri="{FF2B5EF4-FFF2-40B4-BE49-F238E27FC236}">
                      <a16:creationId xmlns:a16="http://schemas.microsoft.com/office/drawing/2014/main" id="{87493D53-C2D8-C671-6C9C-17EBB8D8AD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1" name="Rectangle 19">
                    <a:extLst>
                      <a:ext uri="{FF2B5EF4-FFF2-40B4-BE49-F238E27FC236}">
                        <a16:creationId xmlns:a16="http://schemas.microsoft.com/office/drawing/2014/main" id="{9D499668-039A-6520-5C7C-ACE680749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2" name="Rectangle 20">
                    <a:extLst>
                      <a:ext uri="{FF2B5EF4-FFF2-40B4-BE49-F238E27FC236}">
                        <a16:creationId xmlns:a16="http://schemas.microsoft.com/office/drawing/2014/main" id="{35E008FA-ACF0-3FB6-CF52-DBC58E4AE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D35E5BF9-1A10-1350-19C2-A5A262DD1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86B675-2028-33B5-5484-794D31524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6929D63-6993-96D5-16BB-EBF405DB6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True Phenomenological Model for Reversible Adiabatic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8A73B63-8E1E-C6F8-454A-E15E546E6CEE}"/>
                  </a:ext>
                </a:extLst>
              </p:cNvPr>
              <p:cNvSpPr txBox="1"/>
              <p:nvPr/>
            </p:nvSpPr>
            <p:spPr bwMode="auto">
              <a:xfrm>
                <a:off x="1143000" y="1249363"/>
                <a:ext cx="22256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8A73B63-8E1E-C6F8-454A-E15E546E6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249363"/>
                <a:ext cx="2225675" cy="8842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2B6939D-D9B8-C071-82C3-CDF22B09892F}"/>
                  </a:ext>
                </a:extLst>
              </p:cNvPr>
              <p:cNvSpPr txBox="1"/>
              <p:nvPr/>
            </p:nvSpPr>
            <p:spPr bwMode="auto">
              <a:xfrm>
                <a:off x="4691856" y="1249362"/>
                <a:ext cx="2082800" cy="884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2B6939D-D9B8-C071-82C3-CDF22B098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1856" y="1249362"/>
                <a:ext cx="2082800" cy="884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386262B-B8A0-4E45-47EF-FF25262D4857}"/>
                  </a:ext>
                </a:extLst>
              </p:cNvPr>
              <p:cNvSpPr txBox="1"/>
              <p:nvPr/>
            </p:nvSpPr>
            <p:spPr bwMode="auto">
              <a:xfrm>
                <a:off x="1248569" y="2246311"/>
                <a:ext cx="66738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386262B-B8A0-4E45-47EF-FF25262D4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8569" y="2246311"/>
                <a:ext cx="6673850" cy="974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B3C5295-17F6-1765-2959-B8A40BB23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19" y="1894680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CACDFA16-3C93-B053-7D75-42555691656E}"/>
                  </a:ext>
                </a:extLst>
              </p:cNvPr>
              <p:cNvSpPr txBox="1"/>
              <p:nvPr/>
            </p:nvSpPr>
            <p:spPr bwMode="auto">
              <a:xfrm>
                <a:off x="295275" y="3980690"/>
                <a:ext cx="8580437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CACDFA16-3C93-B053-7D75-42555691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275" y="3980690"/>
                <a:ext cx="8580437" cy="831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5AE726BA-F15D-0A62-E25F-84A505EC8790}"/>
                  </a:ext>
                </a:extLst>
              </p:cNvPr>
              <p:cNvSpPr txBox="1"/>
              <p:nvPr/>
            </p:nvSpPr>
            <p:spPr bwMode="auto">
              <a:xfrm>
                <a:off x="932525" y="2968567"/>
                <a:ext cx="6846887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5AE726BA-F15D-0A62-E25F-84A505EC8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525" y="2968567"/>
                <a:ext cx="6846887" cy="10556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54" name="Group 38">
            <a:extLst>
              <a:ext uri="{FF2B5EF4-FFF2-40B4-BE49-F238E27FC236}">
                <a16:creationId xmlns:a16="http://schemas.microsoft.com/office/drawing/2014/main" id="{D6F2D7B4-C080-752C-D8D4-6A58855DA2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5" name="Group 19">
              <a:extLst>
                <a:ext uri="{FF2B5EF4-FFF2-40B4-BE49-F238E27FC236}">
                  <a16:creationId xmlns:a16="http://schemas.microsoft.com/office/drawing/2014/main" id="{259922CB-24E0-FD5B-0F7C-C608EA2FE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7" name="Group 8">
                <a:extLst>
                  <a:ext uri="{FF2B5EF4-FFF2-40B4-BE49-F238E27FC236}">
                    <a16:creationId xmlns:a16="http://schemas.microsoft.com/office/drawing/2014/main" id="{F7A36D5E-422E-FE3A-6F62-B92D4E33C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9" name="Group 9">
                  <a:extLst>
                    <a:ext uri="{FF2B5EF4-FFF2-40B4-BE49-F238E27FC236}">
                      <a16:creationId xmlns:a16="http://schemas.microsoft.com/office/drawing/2014/main" id="{BB0E7559-4873-AF17-AD9C-6F8F02563E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9" name="Rectangle 10">
                    <a:extLst>
                      <a:ext uri="{FF2B5EF4-FFF2-40B4-BE49-F238E27FC236}">
                        <a16:creationId xmlns:a16="http://schemas.microsoft.com/office/drawing/2014/main" id="{6FC786A2-5C88-4A64-EFC1-9D7EE1F4D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0" name="Rectangle 11">
                    <a:extLst>
                      <a:ext uri="{FF2B5EF4-FFF2-40B4-BE49-F238E27FC236}">
                        <a16:creationId xmlns:a16="http://schemas.microsoft.com/office/drawing/2014/main" id="{269F2EED-DAC9-BC87-0655-FD1DE2E79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0" name="Group 12">
                  <a:extLst>
                    <a:ext uri="{FF2B5EF4-FFF2-40B4-BE49-F238E27FC236}">
                      <a16:creationId xmlns:a16="http://schemas.microsoft.com/office/drawing/2014/main" id="{52FCFBD7-5638-F76B-5419-00E505CEE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7" name="Rectangle 13">
                    <a:extLst>
                      <a:ext uri="{FF2B5EF4-FFF2-40B4-BE49-F238E27FC236}">
                        <a16:creationId xmlns:a16="http://schemas.microsoft.com/office/drawing/2014/main" id="{3F94923F-498B-F0CA-B013-E3C28BC97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14">
                    <a:extLst>
                      <a:ext uri="{FF2B5EF4-FFF2-40B4-BE49-F238E27FC236}">
                        <a16:creationId xmlns:a16="http://schemas.microsoft.com/office/drawing/2014/main" id="{BCDCCE1D-E2E4-5411-C1D5-E84E370D4C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1" name="Group 15">
                  <a:extLst>
                    <a:ext uri="{FF2B5EF4-FFF2-40B4-BE49-F238E27FC236}">
                      <a16:creationId xmlns:a16="http://schemas.microsoft.com/office/drawing/2014/main" id="{8FDFE03B-2A58-E667-302C-19DF6EB68A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5" name="Rectangle 16">
                    <a:extLst>
                      <a:ext uri="{FF2B5EF4-FFF2-40B4-BE49-F238E27FC236}">
                        <a16:creationId xmlns:a16="http://schemas.microsoft.com/office/drawing/2014/main" id="{557B4BB2-0251-0834-EEC0-34725E58A5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6" name="Rectangle 17">
                    <a:extLst>
                      <a:ext uri="{FF2B5EF4-FFF2-40B4-BE49-F238E27FC236}">
                        <a16:creationId xmlns:a16="http://schemas.microsoft.com/office/drawing/2014/main" id="{35711614-9931-4D5F-578E-41617460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2" name="Group 18">
                  <a:extLst>
                    <a:ext uri="{FF2B5EF4-FFF2-40B4-BE49-F238E27FC236}">
                      <a16:creationId xmlns:a16="http://schemas.microsoft.com/office/drawing/2014/main" id="{3C710242-4189-C2C1-C373-62EC1EFD0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3" name="Rectangle 19">
                    <a:extLst>
                      <a:ext uri="{FF2B5EF4-FFF2-40B4-BE49-F238E27FC236}">
                        <a16:creationId xmlns:a16="http://schemas.microsoft.com/office/drawing/2014/main" id="{54098C23-10B1-E633-6B18-D7DF74530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20">
                    <a:extLst>
                      <a:ext uri="{FF2B5EF4-FFF2-40B4-BE49-F238E27FC236}">
                        <a16:creationId xmlns:a16="http://schemas.microsoft.com/office/drawing/2014/main" id="{BB917A9A-9557-E3D6-45CF-A603A0E5FA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33E39E19-9B90-7DE8-BD0D-0B77A95D9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A72136-1A46-01A7-5A94-88B920DB1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25D3540E-EF6A-5741-5092-73BB72478D21}"/>
                  </a:ext>
                </a:extLst>
              </p:cNvPr>
              <p:cNvSpPr txBox="1"/>
              <p:nvPr/>
            </p:nvSpPr>
            <p:spPr bwMode="auto">
              <a:xfrm>
                <a:off x="427038" y="4971290"/>
                <a:ext cx="8580437" cy="1312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25D3540E-EF6A-5741-5092-73BB72478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038" y="4971290"/>
                <a:ext cx="8580437" cy="13122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6" grpId="0"/>
      <p:bldP spid="5" grpId="0"/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F309A-B30B-BEBE-7C06-C2DF199DA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7A87EE9-745B-AB66-3094-BC60E544E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True Phenomenological Model for Reversible Adiabatic Transformation</a:t>
            </a:r>
          </a:p>
        </p:txBody>
      </p:sp>
      <p:grpSp>
        <p:nvGrpSpPr>
          <p:cNvPr id="6154" name="Group 38">
            <a:extLst>
              <a:ext uri="{FF2B5EF4-FFF2-40B4-BE49-F238E27FC236}">
                <a16:creationId xmlns:a16="http://schemas.microsoft.com/office/drawing/2014/main" id="{5FFF9210-3243-7ECD-00F1-CEB7493B3C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5" name="Group 19">
              <a:extLst>
                <a:ext uri="{FF2B5EF4-FFF2-40B4-BE49-F238E27FC236}">
                  <a16:creationId xmlns:a16="http://schemas.microsoft.com/office/drawing/2014/main" id="{6F10D544-375C-1792-D7C5-82C31EB082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7" name="Group 8">
                <a:extLst>
                  <a:ext uri="{FF2B5EF4-FFF2-40B4-BE49-F238E27FC236}">
                    <a16:creationId xmlns:a16="http://schemas.microsoft.com/office/drawing/2014/main" id="{E4A0E7CD-7D5E-9A03-46B5-3DBAC7C24A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9" name="Group 9">
                  <a:extLst>
                    <a:ext uri="{FF2B5EF4-FFF2-40B4-BE49-F238E27FC236}">
                      <a16:creationId xmlns:a16="http://schemas.microsoft.com/office/drawing/2014/main" id="{730B14CE-3A66-841E-07D6-3CEEAA35FD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9" name="Rectangle 10">
                    <a:extLst>
                      <a:ext uri="{FF2B5EF4-FFF2-40B4-BE49-F238E27FC236}">
                        <a16:creationId xmlns:a16="http://schemas.microsoft.com/office/drawing/2014/main" id="{6FF97459-71FB-26DD-60D2-72C08B947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0" name="Rectangle 11">
                    <a:extLst>
                      <a:ext uri="{FF2B5EF4-FFF2-40B4-BE49-F238E27FC236}">
                        <a16:creationId xmlns:a16="http://schemas.microsoft.com/office/drawing/2014/main" id="{836B8832-BD68-597E-A703-29D63199C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0" name="Group 12">
                  <a:extLst>
                    <a:ext uri="{FF2B5EF4-FFF2-40B4-BE49-F238E27FC236}">
                      <a16:creationId xmlns:a16="http://schemas.microsoft.com/office/drawing/2014/main" id="{CF1C9296-73D4-5606-E2E2-260054D54D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7" name="Rectangle 13">
                    <a:extLst>
                      <a:ext uri="{FF2B5EF4-FFF2-40B4-BE49-F238E27FC236}">
                        <a16:creationId xmlns:a16="http://schemas.microsoft.com/office/drawing/2014/main" id="{6932610F-9606-585E-DC76-41B8E57EF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14">
                    <a:extLst>
                      <a:ext uri="{FF2B5EF4-FFF2-40B4-BE49-F238E27FC236}">
                        <a16:creationId xmlns:a16="http://schemas.microsoft.com/office/drawing/2014/main" id="{A9B988BC-DE82-1DD7-EEAD-28091ECF58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1" name="Group 15">
                  <a:extLst>
                    <a:ext uri="{FF2B5EF4-FFF2-40B4-BE49-F238E27FC236}">
                      <a16:creationId xmlns:a16="http://schemas.microsoft.com/office/drawing/2014/main" id="{2BD66660-5B8F-12BE-B522-8CDC593FF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5" name="Rectangle 16">
                    <a:extLst>
                      <a:ext uri="{FF2B5EF4-FFF2-40B4-BE49-F238E27FC236}">
                        <a16:creationId xmlns:a16="http://schemas.microsoft.com/office/drawing/2014/main" id="{95646B64-64F0-5053-2624-43B3C3299A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6" name="Rectangle 17">
                    <a:extLst>
                      <a:ext uri="{FF2B5EF4-FFF2-40B4-BE49-F238E27FC236}">
                        <a16:creationId xmlns:a16="http://schemas.microsoft.com/office/drawing/2014/main" id="{CF3F4374-E360-7825-5D06-4D158D7F18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2" name="Group 18">
                  <a:extLst>
                    <a:ext uri="{FF2B5EF4-FFF2-40B4-BE49-F238E27FC236}">
                      <a16:creationId xmlns:a16="http://schemas.microsoft.com/office/drawing/2014/main" id="{5918E229-5D2D-552B-A221-20E7E951E3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3" name="Rectangle 19">
                    <a:extLst>
                      <a:ext uri="{FF2B5EF4-FFF2-40B4-BE49-F238E27FC236}">
                        <a16:creationId xmlns:a16="http://schemas.microsoft.com/office/drawing/2014/main" id="{EED21FB1-52A5-B885-DFDE-550730E748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20">
                    <a:extLst>
                      <a:ext uri="{FF2B5EF4-FFF2-40B4-BE49-F238E27FC236}">
                        <a16:creationId xmlns:a16="http://schemas.microsoft.com/office/drawing/2014/main" id="{B0888889-8B69-6815-E32C-BEA69E860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973666F1-8B20-9D0B-6A9A-8DFF86300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FDAB46-FCA7-619C-4C9B-33016B20C8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0CCDE44-5D87-0F51-B701-8D32C3F6BD65}"/>
                  </a:ext>
                </a:extLst>
              </p:cNvPr>
              <p:cNvSpPr txBox="1"/>
              <p:nvPr/>
            </p:nvSpPr>
            <p:spPr bwMode="auto">
              <a:xfrm>
                <a:off x="411163" y="1406633"/>
                <a:ext cx="8580437" cy="12664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0CCDE44-5D87-0F51-B701-8D32C3F6B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163" y="1406633"/>
                <a:ext cx="8580437" cy="12664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CF050095-82D7-55AF-060C-01B14905F01B}"/>
                  </a:ext>
                </a:extLst>
              </p:cNvPr>
              <p:cNvSpPr txBox="1"/>
              <p:nvPr/>
            </p:nvSpPr>
            <p:spPr bwMode="auto">
              <a:xfrm>
                <a:off x="314325" y="2891231"/>
                <a:ext cx="8596312" cy="9906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func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CF050095-82D7-55AF-060C-01B14905F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25" y="2891231"/>
                <a:ext cx="8596312" cy="990652"/>
              </a:xfrm>
              <a:prstGeom prst="rect">
                <a:avLst/>
              </a:prstGeom>
              <a:blipFill>
                <a:blip r:embed="rId4"/>
                <a:stretch>
                  <a:fillRect b="-18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290DB8DE-01D2-0548-7B71-839BA018C543}"/>
                  </a:ext>
                </a:extLst>
              </p:cNvPr>
              <p:cNvSpPr txBox="1"/>
              <p:nvPr/>
            </p:nvSpPr>
            <p:spPr bwMode="auto">
              <a:xfrm>
                <a:off x="547688" y="3909944"/>
                <a:ext cx="8596312" cy="1297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IN"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func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290DB8DE-01D2-0548-7B71-839BA018C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688" y="3909944"/>
                <a:ext cx="8596312" cy="1297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7">
                <a:extLst>
                  <a:ext uri="{FF2B5EF4-FFF2-40B4-BE49-F238E27FC236}">
                    <a16:creationId xmlns:a16="http://schemas.microsoft.com/office/drawing/2014/main" id="{C7DE849A-F1F1-2538-C21F-0A65C0D014D2}"/>
                  </a:ext>
                </a:extLst>
              </p:cNvPr>
              <p:cNvSpPr txBox="1"/>
              <p:nvPr/>
            </p:nvSpPr>
            <p:spPr bwMode="auto">
              <a:xfrm>
                <a:off x="395288" y="5070553"/>
                <a:ext cx="8596312" cy="1019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IN"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func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func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0" name="Object 7">
                <a:extLst>
                  <a:ext uri="{FF2B5EF4-FFF2-40B4-BE49-F238E27FC236}">
                    <a16:creationId xmlns:a16="http://schemas.microsoft.com/office/drawing/2014/main" id="{C7DE849A-F1F1-2538-C21F-0A65C0D01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288" y="5070553"/>
                <a:ext cx="8596312" cy="10192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1D570C83-52EB-A902-A186-672F16685AD6}"/>
                  </a:ext>
                </a:extLst>
              </p:cNvPr>
              <p:cNvSpPr txBox="1"/>
              <p:nvPr/>
            </p:nvSpPr>
            <p:spPr bwMode="auto">
              <a:xfrm>
                <a:off x="1544882" y="5948426"/>
                <a:ext cx="5807075" cy="76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func>
                                    <m:funcPr>
                                      <m:ctrl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func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1D570C83-52EB-A902-A186-672F16685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4882" y="5948426"/>
                <a:ext cx="5807075" cy="7675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465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34B5D92-D367-319D-5E53-7C092EDBF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913" y="151057"/>
            <a:ext cx="7078662" cy="872363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Realistic Estimate of Work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301C0F54-C7B3-A229-31FE-60730CD1907E}"/>
                  </a:ext>
                </a:extLst>
              </p:cNvPr>
              <p:cNvSpPr txBox="1"/>
              <p:nvPr/>
            </p:nvSpPr>
            <p:spPr bwMode="auto">
              <a:xfrm>
                <a:off x="2614330" y="2910965"/>
                <a:ext cx="4251888" cy="60112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𝑚𝑝𝑑𝑣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301C0F54-C7B3-A229-31FE-60730CD19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4330" y="2910965"/>
                <a:ext cx="4251888" cy="601128"/>
              </a:xfrm>
              <a:prstGeom prst="rect">
                <a:avLst/>
              </a:prstGeom>
              <a:blipFill>
                <a:blip r:embed="rId2"/>
                <a:stretch>
                  <a:fillRect l="-43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81282426-F626-6DC5-3475-A6A72DCE4425}"/>
                  </a:ext>
                </a:extLst>
              </p:cNvPr>
              <p:cNvSpPr txBox="1"/>
              <p:nvPr/>
            </p:nvSpPr>
            <p:spPr bwMode="auto">
              <a:xfrm>
                <a:off x="1573964" y="4128742"/>
                <a:ext cx="57292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81282426-F626-6DC5-3475-A6A72DCE4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3964" y="4128742"/>
                <a:ext cx="5729288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66175D3-2139-7543-460E-B6DF79BEE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32" y="3603612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E2DD7D15-7C65-290F-1848-4906B932F4AE}"/>
                  </a:ext>
                </a:extLst>
              </p:cNvPr>
              <p:cNvSpPr txBox="1"/>
              <p:nvPr/>
            </p:nvSpPr>
            <p:spPr bwMode="auto">
              <a:xfrm>
                <a:off x="569912" y="5784850"/>
                <a:ext cx="8340725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E2DD7D15-7C65-290F-1848-4906B932F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912" y="5784850"/>
                <a:ext cx="8340725" cy="920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B331C13-44F1-B859-B776-EED8A3446346}"/>
                  </a:ext>
                </a:extLst>
              </p:cNvPr>
              <p:cNvSpPr txBox="1"/>
              <p:nvPr/>
            </p:nvSpPr>
            <p:spPr bwMode="auto">
              <a:xfrm>
                <a:off x="1825069" y="4717039"/>
                <a:ext cx="5419725" cy="1055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B331C13-44F1-B859-B776-EED8A34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5069" y="4717039"/>
                <a:ext cx="5419725" cy="10556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76" name="Group 38">
            <a:extLst>
              <a:ext uri="{FF2B5EF4-FFF2-40B4-BE49-F238E27FC236}">
                <a16:creationId xmlns:a16="http://schemas.microsoft.com/office/drawing/2014/main" id="{F40278DF-4B24-6769-B5BE-4DF5AD8151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7" name="Group 19">
              <a:extLst>
                <a:ext uri="{FF2B5EF4-FFF2-40B4-BE49-F238E27FC236}">
                  <a16:creationId xmlns:a16="http://schemas.microsoft.com/office/drawing/2014/main" id="{78516295-8EFD-FF6F-ECF0-F54D003CC6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9" name="Group 8">
                <a:extLst>
                  <a:ext uri="{FF2B5EF4-FFF2-40B4-BE49-F238E27FC236}">
                    <a16:creationId xmlns:a16="http://schemas.microsoft.com/office/drawing/2014/main" id="{92778A03-CACC-189B-DB41-2C06E91CA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1" name="Group 9">
                  <a:extLst>
                    <a:ext uri="{FF2B5EF4-FFF2-40B4-BE49-F238E27FC236}">
                      <a16:creationId xmlns:a16="http://schemas.microsoft.com/office/drawing/2014/main" id="{1061A8E8-8394-E986-D4C7-2FB8BD3CB6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1" name="Rectangle 10">
                    <a:extLst>
                      <a:ext uri="{FF2B5EF4-FFF2-40B4-BE49-F238E27FC236}">
                        <a16:creationId xmlns:a16="http://schemas.microsoft.com/office/drawing/2014/main" id="{6DBAEE11-DB48-832B-A46B-11C110DB4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2" name="Rectangle 11">
                    <a:extLst>
                      <a:ext uri="{FF2B5EF4-FFF2-40B4-BE49-F238E27FC236}">
                        <a16:creationId xmlns:a16="http://schemas.microsoft.com/office/drawing/2014/main" id="{B12B4D96-18D3-8654-D2F2-5777B071A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2" name="Group 12">
                  <a:extLst>
                    <a:ext uri="{FF2B5EF4-FFF2-40B4-BE49-F238E27FC236}">
                      <a16:creationId xmlns:a16="http://schemas.microsoft.com/office/drawing/2014/main" id="{B3815DAD-E2D2-4108-93F6-845AA0FE78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9" name="Rectangle 13">
                    <a:extLst>
                      <a:ext uri="{FF2B5EF4-FFF2-40B4-BE49-F238E27FC236}">
                        <a16:creationId xmlns:a16="http://schemas.microsoft.com/office/drawing/2014/main" id="{1D042B9A-AA22-22FA-2319-140570B51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0" name="Rectangle 14">
                    <a:extLst>
                      <a:ext uri="{FF2B5EF4-FFF2-40B4-BE49-F238E27FC236}">
                        <a16:creationId xmlns:a16="http://schemas.microsoft.com/office/drawing/2014/main" id="{C7711B4D-AC50-8654-DE9F-DBAE188BA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3" name="Group 15">
                  <a:extLst>
                    <a:ext uri="{FF2B5EF4-FFF2-40B4-BE49-F238E27FC236}">
                      <a16:creationId xmlns:a16="http://schemas.microsoft.com/office/drawing/2014/main" id="{E9ECDB19-E22E-0862-0419-22F2BC21A0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7" name="Rectangle 16">
                    <a:extLst>
                      <a:ext uri="{FF2B5EF4-FFF2-40B4-BE49-F238E27FC236}">
                        <a16:creationId xmlns:a16="http://schemas.microsoft.com/office/drawing/2014/main" id="{DF8B644B-0CD7-7BBC-B90A-A8843058E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7">
                    <a:extLst>
                      <a:ext uri="{FF2B5EF4-FFF2-40B4-BE49-F238E27FC236}">
                        <a16:creationId xmlns:a16="http://schemas.microsoft.com/office/drawing/2014/main" id="{486E1749-8D12-66AE-A85D-32FC0C3A6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4" name="Group 18">
                  <a:extLst>
                    <a:ext uri="{FF2B5EF4-FFF2-40B4-BE49-F238E27FC236}">
                      <a16:creationId xmlns:a16="http://schemas.microsoft.com/office/drawing/2014/main" id="{EAEB3F64-23EE-FF58-0355-510D45E519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5" name="Rectangle 19">
                    <a:extLst>
                      <a:ext uri="{FF2B5EF4-FFF2-40B4-BE49-F238E27FC236}">
                        <a16:creationId xmlns:a16="http://schemas.microsoft.com/office/drawing/2014/main" id="{83C91165-3BC9-86AB-31EB-0D400FDF2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20">
                    <a:extLst>
                      <a:ext uri="{FF2B5EF4-FFF2-40B4-BE49-F238E27FC236}">
                        <a16:creationId xmlns:a16="http://schemas.microsoft.com/office/drawing/2014/main" id="{48C41FB6-1C44-1C0A-0545-F2FDFEA738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489B11B4-CAD6-22E6-C95A-605FDB652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F31E9F-0824-4B7E-A3C1-FC2A97129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661ADB3-98D0-3061-80C2-3A087CDEA121}"/>
                  </a:ext>
                </a:extLst>
              </p:cNvPr>
              <p:cNvSpPr txBox="1"/>
              <p:nvPr/>
            </p:nvSpPr>
            <p:spPr bwMode="auto">
              <a:xfrm>
                <a:off x="1553909" y="2113706"/>
                <a:ext cx="2198688" cy="512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661ADB3-98D0-3061-80C2-3A087CDEA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3909" y="2113706"/>
                <a:ext cx="2198688" cy="512762"/>
              </a:xfrm>
              <a:prstGeom prst="rect">
                <a:avLst/>
              </a:prstGeom>
              <a:blipFill>
                <a:blip r:embed="rId7"/>
                <a:stretch>
                  <a:fillRect l="-831" b="-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7">
                <a:extLst>
                  <a:ext uri="{FF2B5EF4-FFF2-40B4-BE49-F238E27FC236}">
                    <a16:creationId xmlns:a16="http://schemas.microsoft.com/office/drawing/2014/main" id="{E0A5501B-8D6A-1743-0A40-79FC1BB62794}"/>
                  </a:ext>
                </a:extLst>
              </p:cNvPr>
              <p:cNvSpPr txBox="1"/>
              <p:nvPr/>
            </p:nvSpPr>
            <p:spPr bwMode="auto">
              <a:xfrm>
                <a:off x="914400" y="1124707"/>
                <a:ext cx="6705600" cy="76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func>
                                    <m:funcPr>
                                      <m:ctrl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func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0" name="Object 7">
                <a:extLst>
                  <a:ext uri="{FF2B5EF4-FFF2-40B4-BE49-F238E27FC236}">
                    <a16:creationId xmlns:a16="http://schemas.microsoft.com/office/drawing/2014/main" id="{E0A5501B-8D6A-1743-0A40-79FC1BB62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124707"/>
                <a:ext cx="6705600" cy="7675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0EDDFD8F-EF81-532F-0275-D3A7D06166DE}"/>
                  </a:ext>
                </a:extLst>
              </p:cNvPr>
              <p:cNvSpPr txBox="1"/>
              <p:nvPr/>
            </p:nvSpPr>
            <p:spPr bwMode="auto">
              <a:xfrm>
                <a:off x="3728244" y="1932274"/>
                <a:ext cx="2198688" cy="79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𝑚𝑅𝑇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0EDDFD8F-EF81-532F-0275-D3A7D0616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8244" y="1932274"/>
                <a:ext cx="2198688" cy="7985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  <p:bldP spid="5" grpId="0"/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B0E439C-A853-B492-1D5F-CC030991C5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" y="114300"/>
            <a:ext cx="7375525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Generalized First Order Models for Variable Specific Heats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B132149F-DA44-1816-A432-E1B18491A48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B132149F-DA44-1816-A432-E1B18491A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0F88E3F8-144B-859B-2556-823435780ED1}"/>
                  </a:ext>
                </a:extLst>
              </p:cNvPr>
              <p:cNvSpPr txBox="1"/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0F88E3F8-144B-859B-2556-823435780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1" name="TextBox 6">
            <a:extLst>
              <a:ext uri="{FF2B5EF4-FFF2-40B4-BE49-F238E27FC236}">
                <a16:creationId xmlns:a16="http://schemas.microsoft.com/office/drawing/2014/main" id="{BEF2B984-7CD7-D719-2B1A-D00650F55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62400"/>
            <a:ext cx="4464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latin typeface="Arial" panose="020B0604020202020204" pitchFamily="34" charset="0"/>
              </a:rPr>
              <a:t>p</a:t>
            </a:r>
            <a:r>
              <a:rPr lang="en-US" altLang="en-US" sz="2400">
                <a:latin typeface="Arial" panose="020B0604020202020204" pitchFamily="34" charset="0"/>
              </a:rPr>
              <a:t> = 28.182 – 32.182 kJ/kmol.K</a:t>
            </a:r>
          </a:p>
        </p:txBody>
      </p:sp>
      <p:sp>
        <p:nvSpPr>
          <p:cNvPr id="20502" name="TextBox 7">
            <a:extLst>
              <a:ext uri="{FF2B5EF4-FFF2-40B4-BE49-F238E27FC236}">
                <a16:creationId xmlns:a16="http://schemas.microsoft.com/office/drawing/2014/main" id="{2E76B209-495C-E234-E5C3-536BBD37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445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b</a:t>
            </a:r>
            <a:r>
              <a:rPr lang="en-US" altLang="en-US" sz="2400" i="1" baseline="-25000">
                <a:latin typeface="Arial" panose="020B0604020202020204" pitchFamily="34" charset="0"/>
              </a:rPr>
              <a:t>v</a:t>
            </a:r>
            <a:r>
              <a:rPr lang="en-US" altLang="en-US" sz="2400">
                <a:latin typeface="Arial" panose="020B0604020202020204" pitchFamily="34" charset="0"/>
              </a:rPr>
              <a:t> = 19.868 – 23.868 kJ/kmol.K</a:t>
            </a:r>
          </a:p>
        </p:txBody>
      </p:sp>
      <p:sp>
        <p:nvSpPr>
          <p:cNvPr id="20503" name="TextBox 8">
            <a:extLst>
              <a:ext uri="{FF2B5EF4-FFF2-40B4-BE49-F238E27FC236}">
                <a16:creationId xmlns:a16="http://schemas.microsoft.com/office/drawing/2014/main" id="{D8B88556-9EC5-2179-13DB-AC2EEC8F3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4197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Arial" panose="020B0604020202020204" pitchFamily="34" charset="0"/>
              </a:rPr>
              <a:t>k</a:t>
            </a:r>
            <a:r>
              <a:rPr lang="en-US" altLang="en-US" sz="2400" i="1" baseline="-25000">
                <a:latin typeface="Arial" panose="020B0604020202020204" pitchFamily="34" charset="0"/>
              </a:rPr>
              <a:t>1</a:t>
            </a:r>
            <a:r>
              <a:rPr lang="en-US" altLang="en-US" sz="2400">
                <a:latin typeface="Arial" panose="020B0604020202020204" pitchFamily="34" charset="0"/>
              </a:rPr>
              <a:t> = 0.003844–0.009844 kJ/kmol.K</a:t>
            </a:r>
            <a:r>
              <a:rPr lang="en-US" altLang="en-US" sz="2400" baseline="30000">
                <a:latin typeface="Arial" panose="020B0604020202020204" pitchFamily="34" charset="0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4" name="Ink 29">
                <a:extLst>
                  <a:ext uri="{FF2B5EF4-FFF2-40B4-BE49-F238E27FC236}">
                    <a16:creationId xmlns:a16="http://schemas.microsoft.com/office/drawing/2014/main" id="{071D5F41-8620-86AE-FA7E-B08BB98C9D2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82913" y="6505575"/>
              <a:ext cx="1587" cy="1588"/>
            </p14:xfrm>
          </p:contentPart>
        </mc:Choice>
        <mc:Fallback xmlns="">
          <p:pic>
            <p:nvPicPr>
              <p:cNvPr id="10244" name="Ink 29">
                <a:extLst>
                  <a:ext uri="{FF2B5EF4-FFF2-40B4-BE49-F238E27FC236}">
                    <a16:creationId xmlns:a16="http://schemas.microsoft.com/office/drawing/2014/main" id="{071D5F41-8620-86AE-FA7E-B08BB98C9D2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41651" y="64642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45" name="Ink 19">
                <a:extLst>
                  <a:ext uri="{FF2B5EF4-FFF2-40B4-BE49-F238E27FC236}">
                    <a16:creationId xmlns:a16="http://schemas.microsoft.com/office/drawing/2014/main" id="{969CDF74-9C9F-1345-4530-0EA933B51F4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91438" y="4883150"/>
              <a:ext cx="1587" cy="1588"/>
            </p14:xfrm>
          </p:contentPart>
        </mc:Choice>
        <mc:Fallback xmlns="">
          <p:pic>
            <p:nvPicPr>
              <p:cNvPr id="10245" name="Ink 19">
                <a:extLst>
                  <a:ext uri="{FF2B5EF4-FFF2-40B4-BE49-F238E27FC236}">
                    <a16:creationId xmlns:a16="http://schemas.microsoft.com/office/drawing/2014/main" id="{969CDF74-9C9F-1345-4530-0EA933B51F4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0176" y="48418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353B436-0954-4692-E30F-7EA9CDE7F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3294063"/>
            <a:ext cx="5080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design analysis of Engine Models:</a:t>
            </a:r>
          </a:p>
        </p:txBody>
      </p:sp>
      <p:grpSp>
        <p:nvGrpSpPr>
          <p:cNvPr id="8203" name="Group 38">
            <a:extLst>
              <a:ext uri="{FF2B5EF4-FFF2-40B4-BE49-F238E27FC236}">
                <a16:creationId xmlns:a16="http://schemas.microsoft.com/office/drawing/2014/main" id="{1972049F-9670-6161-D768-4A6C6873EF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4" name="Group 19">
              <a:extLst>
                <a:ext uri="{FF2B5EF4-FFF2-40B4-BE49-F238E27FC236}">
                  <a16:creationId xmlns:a16="http://schemas.microsoft.com/office/drawing/2014/main" id="{01F8878D-E21E-7AD5-FC3E-7DB37F4F7D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6" name="Group 8">
                <a:extLst>
                  <a:ext uri="{FF2B5EF4-FFF2-40B4-BE49-F238E27FC236}">
                    <a16:creationId xmlns:a16="http://schemas.microsoft.com/office/drawing/2014/main" id="{43931170-208F-F008-4130-7E0CA7D7C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8" name="Group 9">
                  <a:extLst>
                    <a:ext uri="{FF2B5EF4-FFF2-40B4-BE49-F238E27FC236}">
                      <a16:creationId xmlns:a16="http://schemas.microsoft.com/office/drawing/2014/main" id="{3B71D103-357E-7582-AC2E-F247E2D3F6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8" name="Rectangle 10">
                    <a:extLst>
                      <a:ext uri="{FF2B5EF4-FFF2-40B4-BE49-F238E27FC236}">
                        <a16:creationId xmlns:a16="http://schemas.microsoft.com/office/drawing/2014/main" id="{D043539A-EC5F-75D7-492D-5F8F7D64E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9" name="Rectangle 11">
                    <a:extLst>
                      <a:ext uri="{FF2B5EF4-FFF2-40B4-BE49-F238E27FC236}">
                        <a16:creationId xmlns:a16="http://schemas.microsoft.com/office/drawing/2014/main" id="{71A87E58-0DCA-FE93-725C-8A591EB9B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9" name="Group 12">
                  <a:extLst>
                    <a:ext uri="{FF2B5EF4-FFF2-40B4-BE49-F238E27FC236}">
                      <a16:creationId xmlns:a16="http://schemas.microsoft.com/office/drawing/2014/main" id="{C7A185A2-D94A-03C6-26A7-E942ED61DC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6" name="Rectangle 13">
                    <a:extLst>
                      <a:ext uri="{FF2B5EF4-FFF2-40B4-BE49-F238E27FC236}">
                        <a16:creationId xmlns:a16="http://schemas.microsoft.com/office/drawing/2014/main" id="{1DC81F01-8FA3-E35D-0B83-10168EA05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7" name="Rectangle 14">
                    <a:extLst>
                      <a:ext uri="{FF2B5EF4-FFF2-40B4-BE49-F238E27FC236}">
                        <a16:creationId xmlns:a16="http://schemas.microsoft.com/office/drawing/2014/main" id="{484A8208-C3C3-6F73-56CE-6ACEA8AC7E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10" name="Group 15">
                  <a:extLst>
                    <a:ext uri="{FF2B5EF4-FFF2-40B4-BE49-F238E27FC236}">
                      <a16:creationId xmlns:a16="http://schemas.microsoft.com/office/drawing/2014/main" id="{8B769D00-E417-8444-3CB6-6F5FF26AF2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4" name="Rectangle 16">
                    <a:extLst>
                      <a:ext uri="{FF2B5EF4-FFF2-40B4-BE49-F238E27FC236}">
                        <a16:creationId xmlns:a16="http://schemas.microsoft.com/office/drawing/2014/main" id="{10A32CCD-B9E5-B7C0-BFE1-3D549D58B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5" name="Rectangle 17">
                    <a:extLst>
                      <a:ext uri="{FF2B5EF4-FFF2-40B4-BE49-F238E27FC236}">
                        <a16:creationId xmlns:a16="http://schemas.microsoft.com/office/drawing/2014/main" id="{50F51146-69CB-3CBA-EE9E-080B0BA6C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11" name="Group 18">
                  <a:extLst>
                    <a:ext uri="{FF2B5EF4-FFF2-40B4-BE49-F238E27FC236}">
                      <a16:creationId xmlns:a16="http://schemas.microsoft.com/office/drawing/2014/main" id="{0F1C47F0-D0AA-205D-3920-5D1C81928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12" name="Rectangle 19">
                    <a:extLst>
                      <a:ext uri="{FF2B5EF4-FFF2-40B4-BE49-F238E27FC236}">
                        <a16:creationId xmlns:a16="http://schemas.microsoft.com/office/drawing/2014/main" id="{82F376F6-7DFB-9EEA-C9DB-FF179BAD0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20">
                    <a:extLst>
                      <a:ext uri="{FF2B5EF4-FFF2-40B4-BE49-F238E27FC236}">
                        <a16:creationId xmlns:a16="http://schemas.microsoft.com/office/drawing/2014/main" id="{BE9B6533-D117-7556-0DD1-A73186A24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6B35A195-0631-4908-F77E-1C494D3511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FDB5C4-0648-1002-DA14-7ED4F4524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/>
      <p:bldP spid="20502" grpId="0"/>
      <p:bldP spid="2050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5CD8C9E-1593-9F5E-8C18-113F9793B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Carnot’s Concept of Air-Standard Model</a:t>
            </a:r>
          </a:p>
        </p:txBody>
      </p:sp>
      <p:grpSp>
        <p:nvGrpSpPr>
          <p:cNvPr id="9223" name="Group 38">
            <a:extLst>
              <a:ext uri="{FF2B5EF4-FFF2-40B4-BE49-F238E27FC236}">
                <a16:creationId xmlns:a16="http://schemas.microsoft.com/office/drawing/2014/main" id="{5FC73DE3-3B25-7635-2BB6-A5BB8C79D76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7" name="Group 19">
              <a:extLst>
                <a:ext uri="{FF2B5EF4-FFF2-40B4-BE49-F238E27FC236}">
                  <a16:creationId xmlns:a16="http://schemas.microsoft.com/office/drawing/2014/main" id="{B3D37E55-DB58-A196-C00A-DB0C26607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9" name="Group 8">
                <a:extLst>
                  <a:ext uri="{FF2B5EF4-FFF2-40B4-BE49-F238E27FC236}">
                    <a16:creationId xmlns:a16="http://schemas.microsoft.com/office/drawing/2014/main" id="{97A22641-3DD0-A8A6-F471-D053A10389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1" name="Group 9">
                  <a:extLst>
                    <a:ext uri="{FF2B5EF4-FFF2-40B4-BE49-F238E27FC236}">
                      <a16:creationId xmlns:a16="http://schemas.microsoft.com/office/drawing/2014/main" id="{4D264554-C689-0A54-D576-A03D748D8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1" name="Rectangle 10">
                    <a:extLst>
                      <a:ext uri="{FF2B5EF4-FFF2-40B4-BE49-F238E27FC236}">
                        <a16:creationId xmlns:a16="http://schemas.microsoft.com/office/drawing/2014/main" id="{2A25D6E1-A774-B25F-6D20-2DBFAA039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2" name="Rectangle 11">
                    <a:extLst>
                      <a:ext uri="{FF2B5EF4-FFF2-40B4-BE49-F238E27FC236}">
                        <a16:creationId xmlns:a16="http://schemas.microsoft.com/office/drawing/2014/main" id="{2C6E9595-DFC7-6AC5-A6D3-9ECCFD45C4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2" name="Group 12">
                  <a:extLst>
                    <a:ext uri="{FF2B5EF4-FFF2-40B4-BE49-F238E27FC236}">
                      <a16:creationId xmlns:a16="http://schemas.microsoft.com/office/drawing/2014/main" id="{6FFB6ABD-D376-324C-85B4-87F7420E57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9" name="Rectangle 13">
                    <a:extLst>
                      <a:ext uri="{FF2B5EF4-FFF2-40B4-BE49-F238E27FC236}">
                        <a16:creationId xmlns:a16="http://schemas.microsoft.com/office/drawing/2014/main" id="{1D65BD6F-F380-C75E-6148-218EFDFF8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0" name="Rectangle 14">
                    <a:extLst>
                      <a:ext uri="{FF2B5EF4-FFF2-40B4-BE49-F238E27FC236}">
                        <a16:creationId xmlns:a16="http://schemas.microsoft.com/office/drawing/2014/main" id="{227A25A2-B84B-8A76-89E2-A5D66AEF5D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5">
                  <a:extLst>
                    <a:ext uri="{FF2B5EF4-FFF2-40B4-BE49-F238E27FC236}">
                      <a16:creationId xmlns:a16="http://schemas.microsoft.com/office/drawing/2014/main" id="{B66120A8-F3F4-1CB5-41D1-F03738455F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7" name="Rectangle 16">
                    <a:extLst>
                      <a:ext uri="{FF2B5EF4-FFF2-40B4-BE49-F238E27FC236}">
                        <a16:creationId xmlns:a16="http://schemas.microsoft.com/office/drawing/2014/main" id="{42A1E35A-E17C-76B7-B4F4-64050BD2C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17">
                    <a:extLst>
                      <a:ext uri="{FF2B5EF4-FFF2-40B4-BE49-F238E27FC236}">
                        <a16:creationId xmlns:a16="http://schemas.microsoft.com/office/drawing/2014/main" id="{CFEEC56A-5EBC-F79B-89E2-656B5FCE23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8">
                  <a:extLst>
                    <a:ext uri="{FF2B5EF4-FFF2-40B4-BE49-F238E27FC236}">
                      <a16:creationId xmlns:a16="http://schemas.microsoft.com/office/drawing/2014/main" id="{82B4540A-157B-0F0D-00CE-D94CC66A0F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5" name="Rectangle 19">
                    <a:extLst>
                      <a:ext uri="{FF2B5EF4-FFF2-40B4-BE49-F238E27FC236}">
                        <a16:creationId xmlns:a16="http://schemas.microsoft.com/office/drawing/2014/main" id="{B9D6B907-A5E4-EE2E-6F0C-3780F8FBB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6" name="Rectangle 20">
                    <a:extLst>
                      <a:ext uri="{FF2B5EF4-FFF2-40B4-BE49-F238E27FC236}">
                        <a16:creationId xmlns:a16="http://schemas.microsoft.com/office/drawing/2014/main" id="{E410E48B-CC4C-E467-6D8B-E332C3449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B7F7CBC1-10D8-8E4A-866B-B01D61E0A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8DAAD6-5D5B-EEEE-8394-87CFCE97B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FD7E4F77-E782-1E49-2F93-74C3EA4EDCC0}"/>
                  </a:ext>
                </a:extLst>
              </p:cNvPr>
              <p:cNvSpPr txBox="1"/>
              <p:nvPr/>
            </p:nvSpPr>
            <p:spPr bwMode="auto">
              <a:xfrm>
                <a:off x="1242546" y="1174299"/>
                <a:ext cx="5654675" cy="76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func>
                                    <m:funcPr>
                                      <m:ctrl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sz="28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func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sz="2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FD7E4F77-E782-1E49-2F93-74C3EA4ED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2546" y="1174299"/>
                <a:ext cx="5654675" cy="767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65A2F5DD-F86E-A52C-D97C-6805C72F5E34}"/>
                  </a:ext>
                </a:extLst>
              </p:cNvPr>
              <p:cNvSpPr txBox="1"/>
              <p:nvPr/>
            </p:nvSpPr>
            <p:spPr bwMode="auto">
              <a:xfrm>
                <a:off x="502314" y="2019677"/>
                <a:ext cx="7978578" cy="76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func>
                            </m:e>
                          </m:d>
                        </m:sup>
                      </m:sSup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65A2F5DD-F86E-A52C-D97C-6805C72F5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314" y="2019677"/>
                <a:ext cx="7978578" cy="767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D3035B36-8105-7F1A-049E-4957242D2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6000"/>
                    </a14:imgEffect>
                    <a14:imgEffect>
                      <a14:brightnessContrast bright="-6000"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0" y="2787227"/>
            <a:ext cx="3445854" cy="38287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B7B0A-9F86-4E85-4A1C-9F482FA1C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A9BC71D-D679-9823-F48A-A9A813F72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Carnot’s Concept of Air-Standard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D74F39-05B9-2981-644F-B6C47581F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67" y="2895043"/>
            <a:ext cx="7753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Let the mixture is modeled as air with constant properties measured at STP: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6580857F-C145-C675-C0A9-6FB3B7B46D4F}"/>
                  </a:ext>
                </a:extLst>
              </p:cNvPr>
              <p:cNvSpPr txBox="1"/>
              <p:nvPr/>
            </p:nvSpPr>
            <p:spPr bwMode="auto">
              <a:xfrm>
                <a:off x="4379446" y="3705051"/>
                <a:ext cx="3171825" cy="97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6580857F-C145-C675-C0A9-6FB3B7B46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79446" y="3705051"/>
                <a:ext cx="3171825" cy="9731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49998FE5-9E73-708B-85CA-E7B91DF23059}"/>
                  </a:ext>
                </a:extLst>
              </p:cNvPr>
              <p:cNvSpPr txBox="1"/>
              <p:nvPr/>
            </p:nvSpPr>
            <p:spPr bwMode="auto">
              <a:xfrm>
                <a:off x="1242546" y="3622501"/>
                <a:ext cx="2824163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49998FE5-9E73-708B-85CA-E7B91DF23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2546" y="3622501"/>
                <a:ext cx="2824163" cy="10556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9D91F343-0474-44EB-359B-67108D6B736F}"/>
                  </a:ext>
                </a:extLst>
              </p:cNvPr>
              <p:cNvSpPr txBox="1"/>
              <p:nvPr/>
            </p:nvSpPr>
            <p:spPr bwMode="auto">
              <a:xfrm>
                <a:off x="502314" y="4824527"/>
                <a:ext cx="3017837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9D91F343-0474-44EB-359B-67108D6B7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314" y="4824527"/>
                <a:ext cx="3017837" cy="955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23" name="Group 38">
            <a:extLst>
              <a:ext uri="{FF2B5EF4-FFF2-40B4-BE49-F238E27FC236}">
                <a16:creationId xmlns:a16="http://schemas.microsoft.com/office/drawing/2014/main" id="{24CD15E0-32FE-4B31-00C2-FE757891C8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7" name="Group 19">
              <a:extLst>
                <a:ext uri="{FF2B5EF4-FFF2-40B4-BE49-F238E27FC236}">
                  <a16:creationId xmlns:a16="http://schemas.microsoft.com/office/drawing/2014/main" id="{0E0C26D0-9CEB-3DA1-1AAE-DC01E76E56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9" name="Group 8">
                <a:extLst>
                  <a:ext uri="{FF2B5EF4-FFF2-40B4-BE49-F238E27FC236}">
                    <a16:creationId xmlns:a16="http://schemas.microsoft.com/office/drawing/2014/main" id="{2E593B69-CC3F-671C-E5C2-37E1946E59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1" name="Group 9">
                  <a:extLst>
                    <a:ext uri="{FF2B5EF4-FFF2-40B4-BE49-F238E27FC236}">
                      <a16:creationId xmlns:a16="http://schemas.microsoft.com/office/drawing/2014/main" id="{47F45C76-28C2-E5EF-CCEE-22899A47D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1" name="Rectangle 10">
                    <a:extLst>
                      <a:ext uri="{FF2B5EF4-FFF2-40B4-BE49-F238E27FC236}">
                        <a16:creationId xmlns:a16="http://schemas.microsoft.com/office/drawing/2014/main" id="{8BAE6062-4BF8-8070-CC5A-40FBA3789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2" name="Rectangle 11">
                    <a:extLst>
                      <a:ext uri="{FF2B5EF4-FFF2-40B4-BE49-F238E27FC236}">
                        <a16:creationId xmlns:a16="http://schemas.microsoft.com/office/drawing/2014/main" id="{9A0D846C-3B88-AF3B-9409-9E4E6A704C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2" name="Group 12">
                  <a:extLst>
                    <a:ext uri="{FF2B5EF4-FFF2-40B4-BE49-F238E27FC236}">
                      <a16:creationId xmlns:a16="http://schemas.microsoft.com/office/drawing/2014/main" id="{032E91E1-920D-363C-948B-969869569F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9" name="Rectangle 13">
                    <a:extLst>
                      <a:ext uri="{FF2B5EF4-FFF2-40B4-BE49-F238E27FC236}">
                        <a16:creationId xmlns:a16="http://schemas.microsoft.com/office/drawing/2014/main" id="{D0AB6E85-E5BF-EC7C-8BC7-97F336DDA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0" name="Rectangle 14">
                    <a:extLst>
                      <a:ext uri="{FF2B5EF4-FFF2-40B4-BE49-F238E27FC236}">
                        <a16:creationId xmlns:a16="http://schemas.microsoft.com/office/drawing/2014/main" id="{BE359064-A666-75E0-E9B3-1244F0A52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5">
                  <a:extLst>
                    <a:ext uri="{FF2B5EF4-FFF2-40B4-BE49-F238E27FC236}">
                      <a16:creationId xmlns:a16="http://schemas.microsoft.com/office/drawing/2014/main" id="{FDB02BD4-C9FE-71A4-C0EE-1D841DD5BF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7" name="Rectangle 16">
                    <a:extLst>
                      <a:ext uri="{FF2B5EF4-FFF2-40B4-BE49-F238E27FC236}">
                        <a16:creationId xmlns:a16="http://schemas.microsoft.com/office/drawing/2014/main" id="{32631137-3DCD-45A7-B52C-A46FF783CB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17">
                    <a:extLst>
                      <a:ext uri="{FF2B5EF4-FFF2-40B4-BE49-F238E27FC236}">
                        <a16:creationId xmlns:a16="http://schemas.microsoft.com/office/drawing/2014/main" id="{1CDA89A7-4694-3743-C4C8-DCC6240525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8">
                  <a:extLst>
                    <a:ext uri="{FF2B5EF4-FFF2-40B4-BE49-F238E27FC236}">
                      <a16:creationId xmlns:a16="http://schemas.microsoft.com/office/drawing/2014/main" id="{99C2DA55-1E9E-C29B-16B6-F816F715AB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5" name="Rectangle 19">
                    <a:extLst>
                      <a:ext uri="{FF2B5EF4-FFF2-40B4-BE49-F238E27FC236}">
                        <a16:creationId xmlns:a16="http://schemas.microsoft.com/office/drawing/2014/main" id="{85E2C147-8679-DFF0-35DF-C761F591D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6" name="Rectangle 20">
                    <a:extLst>
                      <a:ext uri="{FF2B5EF4-FFF2-40B4-BE49-F238E27FC236}">
                        <a16:creationId xmlns:a16="http://schemas.microsoft.com/office/drawing/2014/main" id="{6B7EDFC1-53EA-87F3-A9E3-E883632D4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3483F257-AD67-691F-D66F-8C9BE22C9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321E2D-11E5-8317-DCE8-5EFE4CF44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CD3B8D4F-1585-85F7-5975-199671B188EE}"/>
                  </a:ext>
                </a:extLst>
              </p:cNvPr>
              <p:cNvSpPr txBox="1"/>
              <p:nvPr/>
            </p:nvSpPr>
            <p:spPr bwMode="auto">
              <a:xfrm>
                <a:off x="3717665" y="4833590"/>
                <a:ext cx="2665413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CD3B8D4F-1585-85F7-5975-199671B18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17665" y="4833590"/>
                <a:ext cx="2665413" cy="9556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CFEDB9A6-2B31-2940-D448-781CE3E58814}"/>
                  </a:ext>
                </a:extLst>
              </p:cNvPr>
              <p:cNvSpPr txBox="1"/>
              <p:nvPr/>
            </p:nvSpPr>
            <p:spPr bwMode="auto">
              <a:xfrm>
                <a:off x="6858000" y="4763393"/>
                <a:ext cx="1708150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CFEDB9A6-2B31-2940-D448-781CE3E58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763393"/>
                <a:ext cx="1708150" cy="10048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9D658E9D-B77B-55C6-A91C-D831EA9F3CE5}"/>
                  </a:ext>
                </a:extLst>
              </p:cNvPr>
              <p:cNvSpPr txBox="1"/>
              <p:nvPr/>
            </p:nvSpPr>
            <p:spPr bwMode="auto">
              <a:xfrm>
                <a:off x="382587" y="5672138"/>
                <a:ext cx="8547100" cy="1133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9D658E9D-B77B-55C6-A91C-D831EA9F3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587" y="5672138"/>
                <a:ext cx="8547100" cy="11334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866044C-899A-4F69-E46B-2E013D629C12}"/>
                  </a:ext>
                </a:extLst>
              </p:cNvPr>
              <p:cNvSpPr txBox="1"/>
              <p:nvPr/>
            </p:nvSpPr>
            <p:spPr bwMode="auto">
              <a:xfrm>
                <a:off x="582711" y="1407533"/>
                <a:ext cx="7978578" cy="76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IN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func>
                            </m:e>
                          </m:d>
                        </m:sup>
                      </m:sSup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866044C-899A-4F69-E46B-2E013D629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711" y="1407533"/>
                <a:ext cx="7978578" cy="7675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5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DB491-F6B6-33EC-65AB-9D3405297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DD1A89-48A2-8EF1-875E-46DC99A57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Adiabatic Transformation of an ideal gas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304CAB9-F916-3524-A9BC-4A34FCC837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</p:spPr>
            <p:txBody>
              <a:bodyPr/>
              <a:lstStyle/>
              <a:p>
                <a:r>
                  <a:rPr lang="en-US" sz="2400" dirty="0"/>
                  <a:t>For an ideal Gas in a closed system one possible model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6D9B0B2-C1D6-34C7-04B8-CD4F425E1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  <a:blipFill>
                <a:blip r:embed="rId2"/>
                <a:stretch>
                  <a:fillRect l="-1001" t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8C1144E-6AB0-B877-F36A-2A78D28A05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DB182B3-7797-ACE8-8D9F-EF8D3D241C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F43E34C-BAB7-405B-D533-74DB4C5F3E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61C6FA1-4C97-467B-7B02-512A69966F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32F710A-E9D7-C18D-EECC-ABDB90332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EE1B3EC-F3D3-A95E-AFA2-A100FA18C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BEE8172-668F-DBDD-F648-A41C13C8B1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B8B0B9A-3ED3-24D7-C13C-33BB0055B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E2909ED-2798-E487-FCF8-A43253ADC3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7316B8A-0525-2655-0288-CADE1D36F0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6EC3D09-4F1C-665C-37EC-AD1B1AF37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EE4B8DA-80B3-C096-94C3-BE768A6AB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DC469FD-C1FF-BC60-7275-6ACBFBBC8F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47B35C9-DD56-3DF0-2F44-77D96EA2B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DFE0E83-C0F7-EC0A-C15E-7019ABB58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84E0A66-0145-13A3-AE25-42837E685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8FE29A-8B62-F5D1-D8EC-2BE9882CB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DFB6192F-C01F-C026-0DBB-4278FE658C2D}"/>
                  </a:ext>
                </a:extLst>
              </p:cNvPr>
              <p:cNvSpPr txBox="1"/>
              <p:nvPr/>
            </p:nvSpPr>
            <p:spPr bwMode="auto">
              <a:xfrm>
                <a:off x="2668587" y="3759200"/>
                <a:ext cx="2608263" cy="11156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DFB6192F-C01F-C026-0DBB-4278FE658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8587" y="3759200"/>
                <a:ext cx="2608263" cy="11156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86C05FE9-0756-012E-68F8-0B88A599F100}"/>
                  </a:ext>
                </a:extLst>
              </p:cNvPr>
              <p:cNvSpPr txBox="1"/>
              <p:nvPr/>
            </p:nvSpPr>
            <p:spPr bwMode="auto">
              <a:xfrm>
                <a:off x="4992687" y="2874963"/>
                <a:ext cx="248285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96237547-26A1-6599-229E-652BF769B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2687" y="2874963"/>
                <a:ext cx="2482850" cy="884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0450E287-2BE1-FA25-06DC-E3677172596E}"/>
                  </a:ext>
                </a:extLst>
              </p:cNvPr>
              <p:cNvSpPr txBox="1"/>
              <p:nvPr/>
            </p:nvSpPr>
            <p:spPr bwMode="auto">
              <a:xfrm>
                <a:off x="1155700" y="2894013"/>
                <a:ext cx="30257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52D42035-6E50-2DA6-046C-D568958CB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5700" y="2894013"/>
                <a:ext cx="3025775" cy="8842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Box 3">
            <a:extLst>
              <a:ext uri="{FF2B5EF4-FFF2-40B4-BE49-F238E27FC236}">
                <a16:creationId xmlns:a16="http://schemas.microsoft.com/office/drawing/2014/main" id="{4A2D3384-C134-01E9-1E2C-456574A78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17" y="2173256"/>
            <a:ext cx="634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Assume ideal gas nature with variable properties: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344C558-4D8F-5064-471C-C9D3318069F0}"/>
                  </a:ext>
                </a:extLst>
              </p:cNvPr>
              <p:cNvSpPr txBox="1"/>
              <p:nvPr/>
            </p:nvSpPr>
            <p:spPr bwMode="auto">
              <a:xfrm>
                <a:off x="3280764" y="4780659"/>
                <a:ext cx="2733545" cy="6929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344C558-4D8F-5064-471C-C9D331806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0764" y="4780659"/>
                <a:ext cx="2733545" cy="692978"/>
              </a:xfrm>
              <a:prstGeom prst="rect">
                <a:avLst/>
              </a:prstGeom>
              <a:blipFill>
                <a:blip r:embed="rId9"/>
                <a:stretch>
                  <a:fillRect l="-66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08FCD7C-DF05-5FA9-8135-16385DC94837}"/>
                  </a:ext>
                </a:extLst>
              </p:cNvPr>
              <p:cNvSpPr txBox="1"/>
              <p:nvPr/>
            </p:nvSpPr>
            <p:spPr>
              <a:xfrm>
                <a:off x="396875" y="5545495"/>
                <a:ext cx="2337948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08FCD7C-DF05-5FA9-8135-16385DC94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" y="5545495"/>
                <a:ext cx="2337948" cy="6890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D37435-9493-4F47-3F1E-1DDC017362EE}"/>
                  </a:ext>
                </a:extLst>
              </p:cNvPr>
              <p:cNvSpPr txBox="1"/>
              <p:nvPr/>
            </p:nvSpPr>
            <p:spPr>
              <a:xfrm>
                <a:off x="3209634" y="5583921"/>
                <a:ext cx="5499391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&amp;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D37435-9493-4F47-3F1E-1DDC01736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634" y="5583921"/>
                <a:ext cx="5499391" cy="8298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55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/>
      <p:bldP spid="24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0E9B3-F896-93F3-8337-259766300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AC6941A-2D4A-B275-D878-821AE7ECEA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41DE27-F1C5-8AAC-8508-41A79472D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762213C-BD20-877D-8F8A-E69B5D5F96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E19D9A1-C841-62B1-512E-2E99E59F07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B379651-11B8-05A4-89BA-1B7C34EDE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25CE0A1-BC45-F66A-378D-89A640984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A3F9CCC-5F6F-5726-A6B0-ED7AE04261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9229F7A-5991-7F43-55D3-E24A153CF9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694C447-D550-009B-B1A9-001D6BB84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03A7F90-6600-8C02-26F6-896D44A1FC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A9D444D-2A71-5B41-CC88-C3828F271C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262D911-C31B-8493-3EBC-B1E9212BA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315606B-EDF0-DA93-2DF6-DCE0C91D96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4B9A6FF-8DD7-1833-2D5F-ABCC57F2E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97D1CE5-10ED-44F5-0934-35EB1DAEF3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01202F9-47F8-DB92-B175-40A826EB6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4A1143-EF9F-2299-FF91-7086FF7D52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AADBBA7C-8791-5A68-90AA-A8C94D0D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General transformation of an ideal gas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255E503-C96A-338F-D664-01D4D75F12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81100"/>
                <a:ext cx="8499475" cy="5384038"/>
              </a:xfrm>
            </p:spPr>
            <p:txBody>
              <a:bodyPr/>
              <a:lstStyle/>
              <a:p>
                <a:r>
                  <a:rPr lang="en-US" sz="2400" dirty="0"/>
                  <a:t>If the system is not in an adiabatic enclosure, then the relationship </a:t>
                </a:r>
                <a:r>
                  <a:rPr lang="en-US" sz="2400" i="1" dirty="0" err="1"/>
                  <a:t>dU</a:t>
                </a:r>
                <a:r>
                  <a:rPr lang="en-US" sz="2400" i="1" dirty="0"/>
                  <a:t> = </a:t>
                </a:r>
                <a:r>
                  <a:rPr lang="en-US" sz="2400" i="1" dirty="0">
                    <a:sym typeface="Symbol" panose="05050102010706020507" pitchFamily="18" charset="2"/>
                  </a:rPr>
                  <a:t></a:t>
                </a:r>
                <a:r>
                  <a:rPr lang="en-US" sz="2400" i="1" dirty="0"/>
                  <a:t>W</a:t>
                </a:r>
                <a:r>
                  <a:rPr lang="en-US" sz="2400" dirty="0"/>
                  <a:t> is no more valid.</a:t>
                </a:r>
              </a:p>
              <a:p>
                <a:r>
                  <a:rPr lang="en-US" sz="2400" dirty="0"/>
                  <a:t>Such a system becomes asymmetric. </a:t>
                </a:r>
              </a:p>
              <a:p>
                <a:r>
                  <a:rPr lang="en-US" sz="2400" dirty="0"/>
                  <a:t>The asymmetry can be expressed as a difference.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Q</a:t>
                </a:r>
                <a:r>
                  <a:rPr lang="en-US" sz="2400" dirty="0"/>
                  <a:t> is called heat. </a:t>
                </a:r>
              </a:p>
              <a:p>
                <a:r>
                  <a:rPr lang="en-US" sz="2400" dirty="0"/>
                  <a:t>The question here arises whether each term of this equation is a state function? </a:t>
                </a:r>
              </a:p>
              <a:p>
                <a:r>
                  <a:rPr lang="en-US" sz="2400" dirty="0"/>
                  <a:t>For an ideal gas in a closed system the Pfaffian,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, becomes.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Dividing by </a:t>
                </a:r>
                <a:r>
                  <a:rPr lang="en-US" sz="2400" i="1" dirty="0"/>
                  <a:t>T</a:t>
                </a:r>
                <a:r>
                  <a:rPr lang="en-US" sz="2400" dirty="0"/>
                  <a:t> will change the variable under study.</a:t>
                </a:r>
                <a:endParaRPr lang="en-US" sz="2400" i="1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255E503-C96A-338F-D664-01D4D75F12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81100"/>
                <a:ext cx="8499475" cy="5384038"/>
              </a:xfrm>
              <a:blipFill>
                <a:blip r:embed="rId3"/>
                <a:stretch>
                  <a:fillRect l="-1004" t="-906" r="-1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00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A4CED-D461-7E5C-48E5-D47A1257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4B32D4AB-0FA1-5DE0-053A-B9FB0E4571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878205-EBE9-4D88-60CA-3767FD0020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E48FD4-1DF2-CE02-55CD-3CB3F7905B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6D0567D-363D-2167-89D8-81E2E1141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2AAB85C-076E-3136-C3E2-96DECBA3D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F68C523-0AEE-1C54-3FC5-A23CB661A3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8EA28EB-E593-B753-DA14-224AB794E8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39A8FF8-9048-50DE-3E47-F20BE29EE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FAD659C-1317-8F79-6EB7-2876ABCED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32D3A0E-3AB8-CB8F-95AF-F125850C60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1EB68D-93C2-4607-39F7-1CC252CF4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D461118-3AFB-C61B-D2C5-F941E399A9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A157BAD-8C0B-AA43-FAEF-E789FE6EF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6ED3183-D533-7EA4-CFF5-92EA45562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263F5AF-31C1-0106-0E8F-E8EBF0C95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1ABC2E9-82AB-F8FC-A2DE-5702C404F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DE7E00-3CE2-DF3B-0DE5-03041B309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53323EA6-2096-E7B0-196E-BB7512BD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General transformation of an ideal gas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8BDC17F-6741-3018-2D82-6D10DD1331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3431" y="1537220"/>
                <a:ext cx="8202613" cy="470596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not zero, this is not a Pfaffian function and hence, </a:t>
                </a:r>
                <a:r>
                  <a:rPr lang="en-US" sz="2400" i="1" dirty="0">
                    <a:ea typeface="Cambria Math" panose="02040503050406030204" pitchFamily="18" charset="0"/>
                  </a:rPr>
                  <a:t>Q</a:t>
                </a:r>
                <a:r>
                  <a:rPr lang="en-US" sz="2400" dirty="0">
                    <a:ea typeface="Cambria Math" panose="02040503050406030204" pitchFamily="18" charset="0"/>
                  </a:rPr>
                  <a:t> is not a point function.</a:t>
                </a:r>
              </a:p>
              <a:p>
                <a:r>
                  <a:rPr lang="en-US" sz="2400" dirty="0"/>
                  <a:t>For </a:t>
                </a:r>
                <a:r>
                  <a:rPr lang="en-US" sz="2400" i="1" dirty="0">
                    <a:sym typeface="Symbol" panose="05050102010706020507" pitchFamily="18" charset="2"/>
                  </a:rPr>
                  <a:t></a:t>
                </a:r>
                <a:r>
                  <a:rPr lang="en-US" sz="2400" i="1" dirty="0"/>
                  <a:t>W</a:t>
                </a:r>
                <a:r>
                  <a:rPr lang="en-US" sz="2400" dirty="0"/>
                  <a:t> the problem is similar, we can rewrite the </a:t>
                </a:r>
                <a:r>
                  <a:rPr lang="en-US" sz="2400" i="1" dirty="0">
                    <a:sym typeface="Symbol" panose="05050102010706020507" pitchFamily="18" charset="2"/>
                  </a:rPr>
                  <a:t></a:t>
                </a:r>
                <a:r>
                  <a:rPr lang="en-US" sz="2400" i="1" dirty="0"/>
                  <a:t>W</a:t>
                </a:r>
                <a:r>
                  <a:rPr lang="en-US" sz="2400" dirty="0"/>
                  <a:t> Pfaffian into the following form:</a:t>
                </a:r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For </a:t>
                </a:r>
                <a:r>
                  <a:rPr lang="en-US" sz="2400" i="1" dirty="0">
                    <a:sym typeface="Symbol" panose="05050102010706020507" pitchFamily="18" charset="2"/>
                  </a:rPr>
                  <a:t></a:t>
                </a:r>
                <a:r>
                  <a:rPr lang="en-US" sz="2400" i="1" dirty="0"/>
                  <a:t>W</a:t>
                </a:r>
                <a:r>
                  <a:rPr lang="en-US" sz="2400" dirty="0"/>
                  <a:t> the problem is similar, we can rewrite the </a:t>
                </a:r>
                <a:r>
                  <a:rPr lang="en-US" sz="2400" i="1" dirty="0">
                    <a:sym typeface="Symbol" panose="05050102010706020507" pitchFamily="18" charset="2"/>
                  </a:rPr>
                  <a:t></a:t>
                </a:r>
                <a:r>
                  <a:rPr lang="en-US" sz="2400" i="1" dirty="0"/>
                  <a:t>W</a:t>
                </a:r>
                <a:r>
                  <a:rPr lang="en-US" sz="2400" dirty="0"/>
                  <a:t> Pfaffian into the following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/>
                  <a:t>U</a:t>
                </a:r>
                <a:r>
                  <a:rPr lang="en-US" sz="2400" dirty="0"/>
                  <a:t> is a state function, the well-known internal energy.</a:t>
                </a:r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8BDC17F-6741-3018-2D82-6D10DD1331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3431" y="1537220"/>
                <a:ext cx="8202613" cy="4705961"/>
              </a:xfrm>
              <a:blipFill>
                <a:blip r:embed="rId3"/>
                <a:stretch>
                  <a:fillRect l="-966" r="-817" b="-2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61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DC1372-BF66-6704-26CC-C22B6886B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11099240-6403-FDFA-B862-326C4D9A9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9737" y="265234"/>
            <a:ext cx="6665535" cy="838200"/>
          </a:xfrm>
        </p:spPr>
        <p:txBody>
          <a:bodyPr/>
          <a:lstStyle/>
          <a:p>
            <a:r>
              <a:rPr lang="en-US" altLang="en-US" sz="2800" dirty="0"/>
              <a:t>Macrosystem with Mixture of 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470182E2-4931-9FC8-2918-FD8AEA09098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6" y="1310513"/>
                <a:ext cx="8213724" cy="4785487"/>
              </a:xfrm>
            </p:spPr>
            <p:txBody>
              <a:bodyPr/>
              <a:lstStyle/>
              <a:p>
                <a:r>
                  <a:rPr lang="en-US" altLang="en-US" sz="2400" dirty="0"/>
                  <a:t>Consider a macrosystem with a mixture of 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 number of </a:t>
                </a:r>
                <a:r>
                  <a:rPr lang="en-US" altLang="en-US" sz="2400" dirty="0"/>
                  <a:t>ideal gases.</a:t>
                </a:r>
              </a:p>
              <a:p>
                <a:r>
                  <a:rPr lang="en-US" altLang="en-US" sz="2400" dirty="0"/>
                  <a:t>Number of moles of </a:t>
                </a:r>
                <a:r>
                  <a:rPr lang="en-US" altLang="en-US" sz="2400" dirty="0" err="1"/>
                  <a:t>i</a:t>
                </a:r>
                <a:r>
                  <a:rPr lang="en-US" altLang="en-US" sz="2400" baseline="30000" dirty="0" err="1"/>
                  <a:t>th</a:t>
                </a:r>
                <a:r>
                  <a:rPr lang="en-US" altLang="en-US" sz="2400" dirty="0"/>
                  <a:t> gas is </a:t>
                </a:r>
                <a:r>
                  <a:rPr lang="en-US" altLang="en-US" sz="2400" i="1" dirty="0" err="1"/>
                  <a:t>n</a:t>
                </a:r>
                <a:r>
                  <a:rPr lang="en-US" altLang="en-US" sz="2400" i="1" baseline="-25000" dirty="0" err="1"/>
                  <a:t>i</a:t>
                </a:r>
                <a:r>
                  <a:rPr lang="en-US" altLang="en-US" sz="2400" dirty="0"/>
                  <a:t>.</a:t>
                </a:r>
              </a:p>
              <a:p>
                <a:r>
                  <a:rPr lang="en-US" altLang="en-US" sz="2400" dirty="0"/>
                  <a:t>The primary state variables defining the macrosystem gas are </a:t>
                </a:r>
                <a:r>
                  <a:rPr lang="en-US" altLang="en-US" sz="2400" i="1" dirty="0"/>
                  <a:t>p, V </a:t>
                </a:r>
                <a:r>
                  <a:rPr lang="en-US" altLang="en-US" sz="2400" dirty="0"/>
                  <a:t>and </a:t>
                </a:r>
                <a:r>
                  <a:rPr lang="en-US" altLang="en-US" sz="2400" i="1" dirty="0"/>
                  <a:t>T</a:t>
                </a:r>
                <a:r>
                  <a:rPr lang="en-US" altLang="en-US" sz="2400" dirty="0"/>
                  <a:t>.</a:t>
                </a:r>
              </a:p>
              <a:p>
                <a:r>
                  <a:rPr lang="en-US" altLang="en-US" sz="2400" dirty="0"/>
                  <a:t>We need to look for a </a:t>
                </a:r>
                <a:r>
                  <a:rPr lang="en-US" altLang="en-US" sz="2400" dirty="0" err="1"/>
                  <a:t>Pffafian</a:t>
                </a:r>
                <a:r>
                  <a:rPr lang="en-US" altLang="en-US" sz="2400" dirty="0"/>
                  <a:t> equation with three variables to represent this macro system at equilibrium (state of the equilibrium.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This is known as Equation of State.</a:t>
                </a:r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470182E2-4931-9FC8-2918-FD8AEA0909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6" y="1310513"/>
                <a:ext cx="8213724" cy="4785487"/>
              </a:xfrm>
              <a:blipFill>
                <a:blip r:embed="rId3"/>
                <a:stretch>
                  <a:fillRect l="-964" t="-1146" r="-1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0CF896A-ED09-77CF-791B-405AADECEC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9940F76-CC74-66CB-B1AD-085E85160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05B0403-6FAF-D0C1-F65F-305B64878C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FE5666E-1E82-BDB0-DE96-D6997B063F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7337E9F-FBE1-54E2-40CA-73F779FD96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33DBC-A5AB-EE82-D0A8-11F1F2D10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9A130C5-988F-8AB1-7AF7-938EEF0492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19BD761-FD20-0F64-099D-41E8B48F0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55DFFC8-991D-A398-1B6E-01B6045AC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76FEFC6-9E39-9F67-73A3-0974592CF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7AB9DFD-F9FB-953A-C21C-5877D5902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EA92996-CE54-A240-397F-96FFCC2972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99D7304-E772-909B-E47D-A602FAE6A0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F0CE998-39F9-FDF5-F757-1EA32C985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CD510B1-02A0-986E-AEF6-73805031A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7D2C574-3AB5-2FA6-D34B-5130CB736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7BB796-1D33-5BF3-6CE4-CAEFFC988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972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EC1BF-C956-1D7B-C438-36B55D55D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>
            <a:extLst>
              <a:ext uri="{FF2B5EF4-FFF2-40B4-BE49-F238E27FC236}">
                <a16:creationId xmlns:a16="http://schemas.microsoft.com/office/drawing/2014/main" id="{B160D039-6706-0157-359E-64579363E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085850"/>
            <a:ext cx="6957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total change in an unknown function is expressed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43" name="Object 2">
                <a:extLst>
                  <a:ext uri="{FF2B5EF4-FFF2-40B4-BE49-F238E27FC236}">
                    <a16:creationId xmlns:a16="http://schemas.microsoft.com/office/drawing/2014/main" id="{855E00A7-CE47-2CF0-A528-E86D906524BD}"/>
                  </a:ext>
                </a:extLst>
              </p:cNvPr>
              <p:cNvSpPr txBox="1"/>
              <p:nvPr/>
            </p:nvSpPr>
            <p:spPr bwMode="auto">
              <a:xfrm>
                <a:off x="1380793" y="1569392"/>
                <a:ext cx="5446713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643" name="Object 2">
                <a:extLst>
                  <a:ext uri="{FF2B5EF4-FFF2-40B4-BE49-F238E27FC236}">
                    <a16:creationId xmlns:a16="http://schemas.microsoft.com/office/drawing/2014/main" id="{855E00A7-CE47-2CF0-A528-E86D90652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0793" y="1569392"/>
                <a:ext cx="5446713" cy="9366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644" name="Text Box 4">
            <a:extLst>
              <a:ext uri="{FF2B5EF4-FFF2-40B4-BE49-F238E27FC236}">
                <a16:creationId xmlns:a16="http://schemas.microsoft.com/office/drawing/2014/main" id="{E912B2A4-7478-54F9-0A77-0C9436BAF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46" y="3595810"/>
            <a:ext cx="4676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Define functions </a:t>
            </a:r>
            <a:r>
              <a:rPr lang="en-US" altLang="en-US" sz="2400" i="1" dirty="0"/>
              <a:t>M,N</a:t>
            </a:r>
            <a:r>
              <a:rPr lang="en-US" altLang="en-US" sz="2400" dirty="0"/>
              <a:t> &amp; </a:t>
            </a:r>
            <a:r>
              <a:rPr lang="en-US" altLang="en-US" sz="2400" i="1" dirty="0"/>
              <a:t>P</a:t>
            </a:r>
            <a:r>
              <a:rPr lang="en-US" altLang="en-US" sz="2400" dirty="0"/>
              <a:t> such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45" name="Object 3">
                <a:extLst>
                  <a:ext uri="{FF2B5EF4-FFF2-40B4-BE49-F238E27FC236}">
                    <a16:creationId xmlns:a16="http://schemas.microsoft.com/office/drawing/2014/main" id="{7834B03F-7868-4047-7822-EFAA264249B5}"/>
                  </a:ext>
                </a:extLst>
              </p:cNvPr>
              <p:cNvSpPr txBox="1"/>
              <p:nvPr/>
            </p:nvSpPr>
            <p:spPr bwMode="auto">
              <a:xfrm>
                <a:off x="647465" y="4108572"/>
                <a:ext cx="7616825" cy="504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645" name="Object 3">
                <a:extLst>
                  <a:ext uri="{FF2B5EF4-FFF2-40B4-BE49-F238E27FC236}">
                    <a16:creationId xmlns:a16="http://schemas.microsoft.com/office/drawing/2014/main" id="{7834B03F-7868-4047-7822-EFAA26424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465" y="4108572"/>
                <a:ext cx="7616825" cy="504825"/>
              </a:xfrm>
              <a:prstGeom prst="rect">
                <a:avLst/>
              </a:prstGeom>
              <a:blipFill>
                <a:blip r:embed="rId4"/>
                <a:stretch>
                  <a:fillRect l="-8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646" name="Text Box 6">
                <a:extLst>
                  <a:ext uri="{FF2B5EF4-FFF2-40B4-BE49-F238E27FC236}">
                    <a16:creationId xmlns:a16="http://schemas.microsoft.com/office/drawing/2014/main" id="{5CB43E5F-9DC6-676B-F5FE-283CF8E5F8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81" y="5006667"/>
                <a:ext cx="75565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As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en-US" sz="2400" i="1" dirty="0"/>
                  <a:t>(</a:t>
                </a:r>
                <a:r>
                  <a:rPr lang="en-US" altLang="en-US" sz="2400" i="1" dirty="0" err="1"/>
                  <a:t>p,V,T</a:t>
                </a:r>
                <a:r>
                  <a:rPr lang="en-US" altLang="en-US" sz="2400" i="1" dirty="0"/>
                  <a:t>)</a:t>
                </a:r>
                <a:r>
                  <a:rPr lang="en-US" altLang="en-US" sz="2400" dirty="0"/>
                  <a:t> need to be a point function, differentiation is independent of order.</a:t>
                </a:r>
              </a:p>
            </p:txBody>
          </p:sp>
        </mc:Choice>
        <mc:Fallback xmlns="">
          <p:sp>
            <p:nvSpPr>
              <p:cNvPr id="112646" name="Text Box 6">
                <a:extLst>
                  <a:ext uri="{FF2B5EF4-FFF2-40B4-BE49-F238E27FC236}">
                    <a16:creationId xmlns:a16="http://schemas.microsoft.com/office/drawing/2014/main" id="{5CB43E5F-9DC6-676B-F5FE-283CF8E5F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081" y="5006667"/>
                <a:ext cx="7556500" cy="830997"/>
              </a:xfrm>
              <a:prstGeom prst="rect">
                <a:avLst/>
              </a:prstGeom>
              <a:blipFill>
                <a:blip r:embed="rId5"/>
                <a:stretch>
                  <a:fillRect l="-1290" t="-5839" b="-153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647" name="Object 4">
                <a:extLst>
                  <a:ext uri="{FF2B5EF4-FFF2-40B4-BE49-F238E27FC236}">
                    <a16:creationId xmlns:a16="http://schemas.microsoft.com/office/drawing/2014/main" id="{AE1830F3-338B-9C72-1D2E-44563BF954DB}"/>
                  </a:ext>
                </a:extLst>
              </p:cNvPr>
              <p:cNvSpPr txBox="1"/>
              <p:nvPr/>
            </p:nvSpPr>
            <p:spPr bwMode="auto">
              <a:xfrm>
                <a:off x="2258218" y="5731179"/>
                <a:ext cx="5694363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647" name="Object 4">
                <a:extLst>
                  <a:ext uri="{FF2B5EF4-FFF2-40B4-BE49-F238E27FC236}">
                    <a16:creationId xmlns:a16="http://schemas.microsoft.com/office/drawing/2014/main" id="{AE1830F3-338B-9C72-1D2E-44563BF95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8218" y="5731179"/>
                <a:ext cx="5694363" cy="9366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648" name="Text Box 8">
            <a:extLst>
              <a:ext uri="{FF2B5EF4-FFF2-40B4-BE49-F238E27FC236}">
                <a16:creationId xmlns:a16="http://schemas.microsoft.com/office/drawing/2014/main" id="{606208C7-96B3-21E1-9B75-0746838F0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46" y="4635500"/>
            <a:ext cx="586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This is called as Pfaffian differential equation.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363C2FE-0523-4046-DD19-F5FAC44F87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756E024-5A65-27CB-D8CE-5C6CB3983B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E3933DB-03E5-DE11-4464-D805F3E09D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4F7BE0D-D8D9-C3B4-03F7-9DB146B33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D997ECE-8225-94E7-FFB5-1C6BDC2B1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63985CA-637C-7D8E-4A66-0E4880DF8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821126E-AF56-FC7A-34C2-50CFD03895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C6EBCE8-847D-ADA6-D9B7-92FA7A6E2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949A50-5FC6-FD45-0243-DC32CEFBDE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E37588B-CCAE-90BE-FE48-B39B60448F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FBD8634-8177-26CD-85FF-C7A8C9CBE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539EB51-E86B-D60C-15D4-234F12D68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0E7060F-0D9C-E547-6ED6-A1A802E4B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86566FE-2BB0-E78D-D94E-668EB62B4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42C180C-CFE5-EF67-C6C9-D7EAEC9EF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A08B7FF-1716-C44A-6DEE-5700EEB29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ECCA46-767D-5D85-5FBC-BE72DFF87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DE4F0693-BE33-E541-1103-BD54E084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230588"/>
            <a:ext cx="7772400" cy="785935"/>
          </a:xfrm>
        </p:spPr>
        <p:txBody>
          <a:bodyPr/>
          <a:lstStyle/>
          <a:p>
            <a:r>
              <a:rPr lang="en-US" sz="2800" dirty="0"/>
              <a:t>Total Differential of three Variable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CA8E3573-E176-46E7-FB9D-2128A32C0780}"/>
                  </a:ext>
                </a:extLst>
              </p:cNvPr>
              <p:cNvSpPr txBox="1"/>
              <p:nvPr/>
            </p:nvSpPr>
            <p:spPr bwMode="auto">
              <a:xfrm>
                <a:off x="1450975" y="2541710"/>
                <a:ext cx="5446713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CA8E3573-E176-46E7-FB9D-2128A32C0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0975" y="2541710"/>
                <a:ext cx="5446713" cy="9366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162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2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12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 build="p" autoUpdateAnimBg="0"/>
      <p:bldP spid="112643" grpId="0"/>
      <p:bldP spid="112644" grpId="0" build="p" autoUpdateAnimBg="0"/>
      <p:bldP spid="112645" grpId="0"/>
      <p:bldP spid="112646" grpId="0" build="p" autoUpdateAnimBg="0"/>
      <p:bldP spid="112647" grpId="0"/>
      <p:bldP spid="112648" grpId="0" build="p" autoUpdateAnimBg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Text Box 3">
            <a:extLst>
              <a:ext uri="{FF2B5EF4-FFF2-40B4-BE49-F238E27FC236}">
                <a16:creationId xmlns:a16="http://schemas.microsoft.com/office/drawing/2014/main" id="{D6E34862-1A0F-EF32-4504-EE9DC8B3C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78212"/>
            <a:ext cx="809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This is a necessary and sufficient condition for </a:t>
            </a:r>
            <a:r>
              <a:rPr lang="en-US" altLang="en-US" sz="2400" dirty="0">
                <a:sym typeface="Symbol" panose="05050102010706020507" pitchFamily="18" charset="2"/>
              </a:rPr>
              <a:t></a:t>
            </a:r>
            <a:r>
              <a:rPr lang="en-US" altLang="en-US" sz="2400" dirty="0"/>
              <a:t>(.) to be a Point function or state function.</a:t>
            </a:r>
          </a:p>
        </p:txBody>
      </p:sp>
      <p:sp>
        <p:nvSpPr>
          <p:cNvPr id="113668" name="Text Box 4">
            <a:extLst>
              <a:ext uri="{FF2B5EF4-FFF2-40B4-BE49-F238E27FC236}">
                <a16:creationId xmlns:a16="http://schemas.microsoft.com/office/drawing/2014/main" id="{65086967-0BA8-B140-43AD-2FD1F3998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2" y="3482975"/>
            <a:ext cx="8534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en-US" sz="2400" dirty="0"/>
              <a:t>Thermodynamic properties are so related that </a:t>
            </a:r>
            <a:r>
              <a:rPr lang="en-US" altLang="en-US" sz="2400" i="1" dirty="0">
                <a:sym typeface="Symbol" panose="05050102010706020507" pitchFamily="18" charset="2"/>
              </a:rPr>
              <a:t>F</a:t>
            </a:r>
            <a:r>
              <a:rPr lang="en-US" altLang="en-US" sz="2400" i="1" dirty="0"/>
              <a:t>(.) </a:t>
            </a:r>
            <a:r>
              <a:rPr lang="en-US" altLang="en-US" sz="2400" dirty="0"/>
              <a:t>is constant.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US" altLang="en-US" sz="24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en-US" sz="2400" dirty="0"/>
              <a:t>Every substance is represented as </a:t>
            </a:r>
            <a:r>
              <a:rPr lang="en-US" altLang="en-US" sz="2400" i="1" dirty="0"/>
              <a:t>F(.) </a:t>
            </a:r>
            <a:r>
              <a:rPr lang="en-US" altLang="en-US" sz="2400" dirty="0"/>
              <a:t>in Mathematical (</a:t>
            </a:r>
            <a:r>
              <a:rPr lang="en-US" altLang="en-US" sz="2400" dirty="0" err="1"/>
              <a:t>Caratheodory</a:t>
            </a:r>
            <a:r>
              <a:rPr lang="en-US" altLang="en-US" sz="2400" dirty="0"/>
              <a:t>) Thermodynamics.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US" altLang="en-US" sz="24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US" altLang="en-US" sz="2400" dirty="0"/>
              <a:t>This  shows a surface connectivity of Property of a substance.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B0BFD62-D897-84BB-C714-5975276A78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1AD4693-0312-E16A-2FE6-C5957AB075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540EA6B-BC13-789D-87E7-6D59124825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5EB526E-3F04-8126-57BD-0EBA8F39BB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18854C-71E6-B4F9-23CA-95F34C0FC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14DE948-AA0C-158A-562A-5B63EE118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A581C49-4D42-1954-49D4-27825F75C1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D050804-451C-3CC0-4A8D-5EF0E0865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610880B-4CD8-8BCC-48F5-BE0D25C9B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D38045C-3D15-004A-D006-A4EAD31589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5BA2D2B-7089-F146-E5F7-97EDFC54D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5F132AE-DF24-7A25-3522-1C372A4B4B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ECBE7F0-C86C-6C99-07C7-EEFBDCC51F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BDB41C6-FB28-3779-D7DC-93645C666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ED9DDAB-3503-1CDB-7586-E501A8E086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91A169D-35DD-83CD-CA8E-39C615AFA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C9740E-FE3A-2CFF-9A9E-A567E6D116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90040BCA-A2AE-B1F7-67DF-8BA7C790DA2A}"/>
              </a:ext>
            </a:extLst>
          </p:cNvPr>
          <p:cNvSpPr txBox="1">
            <a:spLocks/>
          </p:cNvSpPr>
          <p:nvPr/>
        </p:nvSpPr>
        <p:spPr>
          <a:xfrm>
            <a:off x="209550" y="280865"/>
            <a:ext cx="7772400" cy="78593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2800" kern="0" dirty="0"/>
              <a:t>Mathematics for Change in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7BC9F06-DE8F-279D-ADC8-9D8DCF5EE4A6}"/>
                  </a:ext>
                </a:extLst>
              </p:cNvPr>
              <p:cNvSpPr txBox="1"/>
              <p:nvPr/>
            </p:nvSpPr>
            <p:spPr>
              <a:xfrm>
                <a:off x="625475" y="1308225"/>
                <a:ext cx="7620000" cy="1004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7BC9F06-DE8F-279D-ADC8-9D8DCF5EE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75" y="1308225"/>
                <a:ext cx="7620000" cy="1004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36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 autoUpdateAnimBg="0"/>
      <p:bldP spid="113668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05BFDDE4-2858-3851-1FC5-C0B7B5D32D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685800"/>
          <a:ext cx="67056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4572000" imgH="3429000" progId="PowerPoint.Slide.8">
                  <p:embed/>
                </p:oleObj>
              </mc:Choice>
              <mc:Fallback>
                <p:oleObj name="Slide" r:id="rId2" imgW="4572000" imgH="3429000" progId="PowerPoint.Slide.8">
                  <p:embed/>
                  <p:pic>
                    <p:nvPicPr>
                      <p:cNvPr id="13314" name="Object 2">
                        <a:extLst>
                          <a:ext uri="{FF2B5EF4-FFF2-40B4-BE49-F238E27FC236}">
                            <a16:creationId xmlns:a16="http://schemas.microsoft.com/office/drawing/2014/main" id="{05BFDDE4-2858-3851-1FC5-C0B7B5D32D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685800"/>
                        <a:ext cx="6705600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Rectangle 3">
            <a:extLst>
              <a:ext uri="{FF2B5EF4-FFF2-40B4-BE49-F238E27FC236}">
                <a16:creationId xmlns:a16="http://schemas.microsoft.com/office/drawing/2014/main" id="{390AC72B-40E3-D8D7-2650-59196399C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altLang="en-US" sz="2800"/>
              <a:t>p-v-T Diagram of H</a:t>
            </a:r>
            <a:r>
              <a:rPr lang="en-US" altLang="en-US" sz="2800" baseline="-25000"/>
              <a:t>2</a:t>
            </a:r>
            <a:r>
              <a:rPr lang="en-US" altLang="en-US" sz="2800"/>
              <a:t>O </a:t>
            </a:r>
          </a:p>
        </p:txBody>
      </p:sp>
      <p:sp>
        <p:nvSpPr>
          <p:cNvPr id="115716" name="AutoShape 4">
            <a:extLst>
              <a:ext uri="{FF2B5EF4-FFF2-40B4-BE49-F238E27FC236}">
                <a16:creationId xmlns:a16="http://schemas.microsoft.com/office/drawing/2014/main" id="{682780CD-922F-D53C-19E8-78ED48EA6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676400"/>
            <a:ext cx="5029200" cy="4724400"/>
          </a:xfrm>
          <a:prstGeom prst="cube">
            <a:avLst>
              <a:gd name="adj" fmla="val 25000"/>
            </a:avLst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D5D3A93-2683-EB6D-0FEE-BE9BBA20C8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D6EB7C5-FD47-C16E-A70C-05F80CF48C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ABA06FF-6613-6BE6-FBAE-11EDF09BF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414A14B-397D-99A5-47A2-E39A510E9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135338F-6547-4BB7-FCAF-F511BD894E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140CEA4-B184-BF5F-46BF-FF0D70A9D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17F8E7D-50BD-6892-5BCB-CEECCE1FD7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831E835-3A9E-06F7-3E49-406A70ADA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3FEBB8B-02B3-512C-C540-E146A6454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B69D22D-7AB7-47E8-B740-3D7CF03A0C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CB92E8A-64E7-4E1E-E5E3-0A8E16C1E6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C9D5567-C8D4-3BD7-CF85-E7BCF87C55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3CE5AC1-AB61-BC2D-FC15-1D1AB0D31A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693A892-2FEA-AC9F-2D74-DF5E7C67D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E476B98-99E2-0F57-0B55-A32EB31E25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FAED745-D6F5-2691-E3B2-2AB65C33F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7BCC8C-43BE-7D41-E982-FFB3A057D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DBD1F57-CDFA-DB93-627C-88558FAED3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329438"/>
            <a:ext cx="7478712" cy="609600"/>
          </a:xfrm>
        </p:spPr>
        <p:txBody>
          <a:bodyPr/>
          <a:lstStyle/>
          <a:p>
            <a:r>
              <a:rPr lang="en-US" altLang="en-US" sz="2800" dirty="0"/>
              <a:t>Inaccessibility of Thermodynamic State</a:t>
            </a:r>
          </a:p>
        </p:txBody>
      </p:sp>
      <p:sp>
        <p:nvSpPr>
          <p:cNvPr id="116739" name="Text Box 3">
            <a:extLst>
              <a:ext uri="{FF2B5EF4-FFF2-40B4-BE49-F238E27FC236}">
                <a16:creationId xmlns:a16="http://schemas.microsoft.com/office/drawing/2014/main" id="{A625C057-376A-013C-06AC-5B356CD86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1091438"/>
            <a:ext cx="8001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From a point on any (property) surface (of a substance) only on the same surface are accessible along that solution surface.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Any given substance, starting from an initial state on its property relation surface it can access only those states which lie on this surface.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Consider any analytic function </a:t>
            </a:r>
            <a:r>
              <a:rPr lang="en-US" altLang="en-US" sz="2400" i="1" dirty="0"/>
              <a:t>G(</a:t>
            </a:r>
            <a:r>
              <a:rPr lang="en-US" altLang="en-US" sz="2400" i="1" dirty="0" err="1"/>
              <a:t>x,y,z</a:t>
            </a:r>
            <a:r>
              <a:rPr lang="en-US" altLang="en-US" sz="2400" i="1" dirty="0"/>
              <a:t>)</a:t>
            </a:r>
            <a:r>
              <a:rPr lang="en-US" altLang="en-US" sz="2400" dirty="0"/>
              <a:t> and derived </a:t>
            </a:r>
            <a:r>
              <a:rPr lang="en-US" altLang="en-US" sz="2400" i="1" dirty="0" err="1"/>
              <a:t>dG</a:t>
            </a:r>
            <a:r>
              <a:rPr lang="en-US" altLang="en-US" sz="2400" dirty="0"/>
              <a:t> 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740" name="Object 2">
                <a:extLst>
                  <a:ext uri="{FF2B5EF4-FFF2-40B4-BE49-F238E27FC236}">
                    <a16:creationId xmlns:a16="http://schemas.microsoft.com/office/drawing/2014/main" id="{C67BD2D4-52E8-E803-44C2-A406C35719A9}"/>
                  </a:ext>
                </a:extLst>
              </p:cNvPr>
              <p:cNvSpPr txBox="1"/>
              <p:nvPr/>
            </p:nvSpPr>
            <p:spPr bwMode="auto">
              <a:xfrm>
                <a:off x="635000" y="4293806"/>
                <a:ext cx="7699375" cy="504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𝑑𝐺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740" name="Object 2">
                <a:extLst>
                  <a:ext uri="{FF2B5EF4-FFF2-40B4-BE49-F238E27FC236}">
                    <a16:creationId xmlns:a16="http://schemas.microsoft.com/office/drawing/2014/main" id="{C67BD2D4-52E8-E803-44C2-A406C3571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000" y="4293806"/>
                <a:ext cx="7699375" cy="504825"/>
              </a:xfrm>
              <a:prstGeom prst="rect">
                <a:avLst/>
              </a:prstGeom>
              <a:blipFill>
                <a:blip r:embed="rId3"/>
                <a:stretch>
                  <a:fillRect l="-7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741" name="Text Box 5">
            <a:extLst>
              <a:ext uri="{FF2B5EF4-FFF2-40B4-BE49-F238E27FC236}">
                <a16:creationId xmlns:a16="http://schemas.microsoft.com/office/drawing/2014/main" id="{848633B4-8123-2837-F00C-F09A6FAC0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478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This total differential  may not satisfy</a:t>
            </a:r>
          </a:p>
        </p:txBody>
      </p:sp>
      <p:graphicFrame>
        <p:nvGraphicFramePr>
          <p:cNvPr id="116742" name="Object 3">
            <a:extLst>
              <a:ext uri="{FF2B5EF4-FFF2-40B4-BE49-F238E27FC236}">
                <a16:creationId xmlns:a16="http://schemas.microsoft.com/office/drawing/2014/main" id="{53B2CF7C-DEEE-690B-0652-F309DB5EFC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868101"/>
              </p:ext>
            </p:extLst>
          </p:nvPr>
        </p:nvGraphicFramePr>
        <p:xfrm>
          <a:off x="1454943" y="5428242"/>
          <a:ext cx="56943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33700" imgH="482600" progId="Equation.3">
                  <p:embed/>
                </p:oleObj>
              </mc:Choice>
              <mc:Fallback>
                <p:oleObj name="Equation" r:id="rId4" imgW="2933700" imgH="482600" progId="Equation.3">
                  <p:embed/>
                  <p:pic>
                    <p:nvPicPr>
                      <p:cNvPr id="116742" name="Object 3">
                        <a:extLst>
                          <a:ext uri="{FF2B5EF4-FFF2-40B4-BE49-F238E27FC236}">
                            <a16:creationId xmlns:a16="http://schemas.microsoft.com/office/drawing/2014/main" id="{53B2CF7C-DEEE-690B-0652-F309DB5EFC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943" y="5428242"/>
                        <a:ext cx="56943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1150418C-8496-8F36-8BD9-978EB7DC00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BD239EC-D271-9124-1273-71B2AF06E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91FD15B-7E7A-3530-8953-B07C77FAEC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23D60EC-0228-9947-30D3-DDADC3DFF8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055786A-1112-8139-4E89-AF46543F83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F92390F-44AB-8906-CD58-1125ED3110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A6E9DF4-4239-A483-80A7-704FE2BD78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4B1AC9-6419-79AD-34FF-19A8F23A6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58DB45D-C9BC-582F-FEE0-AE4A28766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7509EDC-C788-1823-7048-B72921D65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3C40BC2-B24B-6E4B-A157-3F767112E9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DCD2651-FD5D-ACD3-6315-986943D9F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1DAF46E-76CD-32CF-92D6-024E6C93F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7F6DF11-92E4-5AA0-C19F-0FFE9269A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143B875-5CB7-37AC-BE27-AFD56C9F3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52C629E-C609-061C-9243-D1D904CAC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CB66BA-8D0F-1D73-C4C6-3E489904C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16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  <p:bldP spid="116740" grpId="0"/>
      <p:bldP spid="11674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F3C3C3B-D384-E811-B69D-CADE4D21F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010400" cy="1143000"/>
          </a:xfrm>
        </p:spPr>
        <p:txBody>
          <a:bodyPr/>
          <a:lstStyle/>
          <a:p>
            <a:r>
              <a:rPr lang="en-US" altLang="en-US" sz="2800" dirty="0"/>
              <a:t>Geometrical Interpretation Exact Differentials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811" name="Rectangle 3">
                <a:extLst>
                  <a:ext uri="{FF2B5EF4-FFF2-40B4-BE49-F238E27FC236}">
                    <a16:creationId xmlns:a16="http://schemas.microsoft.com/office/drawing/2014/main" id="{9771BA27-EAC0-FE3E-4B3F-433AB9EB154C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33400" y="1295400"/>
                <a:ext cx="7772400" cy="12954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</a:rPr>
                      <m:t>an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</a:rPr>
                      <m:t>exact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</a:rPr>
                      <m:t>differential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altLang="en-US" sz="2400" dirty="0"/>
              </a:p>
              <a:p>
                <a:pPr marL="0" indent="0" algn="ctr">
                  <a:lnSpc>
                    <a:spcPct val="90000"/>
                  </a:lnSpc>
                  <a:buNone/>
                </a:pP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119811" name="Rectangle 3">
                <a:extLst>
                  <a:ext uri="{FF2B5EF4-FFF2-40B4-BE49-F238E27FC236}">
                    <a16:creationId xmlns:a16="http://schemas.microsoft.com/office/drawing/2014/main" id="{9771BA27-EAC0-FE3E-4B3F-433AB9EB15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295400"/>
                <a:ext cx="7772400" cy="1295400"/>
              </a:xfrm>
              <a:blipFill>
                <a:blip r:embed="rId3"/>
                <a:stretch>
                  <a:fillRect l="-1098" t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DAF72B5-32CB-A405-79BB-FA8B234607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D810826-7D4F-E395-5F02-A62B7DDD36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06C4925-4305-0BA9-A1FE-F84EB96808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9C79F47-0CCC-AD60-7BD8-6368DC783C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5B4C1F5-5E5F-A6BF-E320-335671FD22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47C2C22-2E44-EAEB-9261-8133ACA86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469902A-4160-811A-BF09-729CD49A7E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C59D587-383F-AC40-F48F-D330E2E21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75A1B6B-CFAF-B428-BFA4-F49195CE1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7CC912F-D008-FFA6-CFAC-8CFCC22C35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E071B28-585F-AE1C-2796-B53C1C2384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72FE23B-7B8A-6622-9804-A6294035D6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D7503B9-EADD-EE5A-846F-64EF0574D5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933D7E6-C7AB-7105-E44E-BF3F25F301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467AF01-96B3-68DC-FBDF-2459D588B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8AF4E74-2D95-1540-B647-42004CAFC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9C3DF5-C2F1-ACAA-9043-70056358E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15717F4-7741-E3FC-58AD-6C2F9CDAA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9000"/>
                    </a14:imgEffect>
                    <a14:imgEffect>
                      <a14:brightnessContrast bright="-25000" contras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2483" y="2667000"/>
            <a:ext cx="601356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4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E4570C65-D6B0-93C6-EA45-19BDE985F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9550"/>
            <a:ext cx="7772400" cy="762000"/>
          </a:xfrm>
        </p:spPr>
        <p:txBody>
          <a:bodyPr/>
          <a:lstStyle/>
          <a:p>
            <a:r>
              <a:rPr lang="en-US" altLang="en-US" sz="2800" dirty="0"/>
              <a:t>Integration of Exact Differential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859" name="Rectangle 3">
                <a:extLst>
                  <a:ext uri="{FF2B5EF4-FFF2-40B4-BE49-F238E27FC236}">
                    <a16:creationId xmlns:a16="http://schemas.microsoft.com/office/drawing/2014/main" id="{878A5A7B-BA9A-CF3F-0765-A22EDC63EFD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368669"/>
                <a:ext cx="7772400" cy="4648200"/>
              </a:xfrm>
            </p:spPr>
            <p:txBody>
              <a:bodyPr/>
              <a:lstStyle/>
              <a:p>
                <a:r>
                  <a:rPr lang="en-US" altLang="en-US" sz="2000" dirty="0"/>
                  <a:t>we move in the </a:t>
                </a:r>
                <a:r>
                  <a:rPr lang="en-US" altLang="en-US" sz="2000" i="1" dirty="0"/>
                  <a:t>X  - Y </a:t>
                </a:r>
                <a:r>
                  <a:rPr lang="en-US" altLang="en-US" sz="2000" dirty="0"/>
                  <a:t>plane from an initial point   (</a:t>
                </a:r>
                <a:r>
                  <a:rPr lang="en-US" altLang="en-US" sz="2000" i="1" dirty="0" err="1"/>
                  <a:t>x</a:t>
                </a:r>
                <a:r>
                  <a:rPr lang="en-US" altLang="en-US" sz="2000" i="1" baseline="-25000" dirty="0" err="1"/>
                  <a:t>i</a:t>
                </a:r>
                <a:r>
                  <a:rPr lang="en-US" altLang="en-US" sz="2000" i="1" dirty="0" err="1"/>
                  <a:t>,y</a:t>
                </a:r>
                <a:r>
                  <a:rPr lang="en-US" altLang="en-US" sz="2000" i="1" baseline="-25000" dirty="0" err="1"/>
                  <a:t>i</a:t>
                </a:r>
                <a:r>
                  <a:rPr lang="en-US" altLang="en-US" sz="2000" dirty="0"/>
                  <a:t>) ,   to a final point  (</a:t>
                </a:r>
                <a:r>
                  <a:rPr lang="en-US" altLang="en-US" sz="2000" i="1" dirty="0" err="1"/>
                  <a:t>x</a:t>
                </a:r>
                <a:r>
                  <a:rPr lang="en-US" altLang="en-US" sz="2000" i="1" baseline="-25000" dirty="0" err="1"/>
                  <a:t>f</a:t>
                </a:r>
                <a:r>
                  <a:rPr lang="en-US" altLang="en-US" sz="2000" i="1" dirty="0" err="1"/>
                  <a:t>,y</a:t>
                </a:r>
                <a:r>
                  <a:rPr lang="en-US" altLang="en-US" sz="2000" i="1" baseline="-25000" dirty="0" err="1"/>
                  <a:t>f</a:t>
                </a:r>
                <a:r>
                  <a:rPr lang="en-US" altLang="en-US" sz="2000" dirty="0"/>
                  <a:t>)  ,   then the corresponding change in  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𝑑𝑓</m:t>
                          </m:r>
                        </m:e>
                      </m:nary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d>
                                <m:dPr>
                                  <m:ctrlP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altLang="en-US" sz="2000" dirty="0"/>
                </a:br>
                <a:endParaRPr lang="en-US" altLang="en-US" sz="2800" i="1" dirty="0">
                  <a:sym typeface="Symbol" panose="05050102010706020507" pitchFamily="18" charset="2"/>
                </a:endParaRPr>
              </a:p>
              <a:p>
                <a:r>
                  <a:rPr lang="en-US" altLang="en-US" sz="2000" dirty="0">
                    <a:sym typeface="Symbol" panose="05050102010706020507" pitchFamily="18" charset="2"/>
                  </a:rPr>
                  <a:t>The difference (</a:t>
                </a:r>
                <a:r>
                  <a:rPr lang="en-US" altLang="en-US" sz="2000" i="1" dirty="0">
                    <a:sym typeface="Symbol" panose="05050102010706020507" pitchFamily="18" charset="2"/>
                  </a:rPr>
                  <a:t>f</a:t>
                </a:r>
                <a:r>
                  <a:rPr lang="en-US" altLang="en-US" sz="2000" dirty="0">
                    <a:sym typeface="Symbol" panose="05050102010706020507" pitchFamily="18" charset="2"/>
                  </a:rPr>
                  <a:t>) on the left-hand side depends only on the initial and final points, the integral on the right-hand side can only depend on these points as well. </a:t>
                </a:r>
              </a:p>
              <a:p>
                <a:r>
                  <a:rPr lang="en-US" altLang="en-US" sz="2000" dirty="0">
                    <a:sym typeface="Symbol" panose="05050102010706020507" pitchFamily="18" charset="2"/>
                  </a:rPr>
                  <a:t>the value of the integral is independent of the path taken in going from the initial to the final point.</a:t>
                </a:r>
              </a:p>
              <a:p>
                <a:r>
                  <a:rPr lang="en-US" altLang="en-US" sz="2000" dirty="0">
                    <a:sym typeface="Symbol" panose="05050102010706020507" pitchFamily="18" charset="2"/>
                  </a:rPr>
                  <a:t>that the integral of an exact differential over a closed circuit is always zero.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en-US" sz="200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𝑑𝑓</m:t>
                          </m:r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≡0</m:t>
                          </m:r>
                        </m:e>
                      </m:nary>
                    </m:oMath>
                  </m:oMathPara>
                </a14:m>
                <a:endParaRPr lang="en-US" altLang="en-US" sz="20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121859" name="Rectangle 3">
                <a:extLst>
                  <a:ext uri="{FF2B5EF4-FFF2-40B4-BE49-F238E27FC236}">
                    <a16:creationId xmlns:a16="http://schemas.microsoft.com/office/drawing/2014/main" id="{878A5A7B-BA9A-CF3F-0765-A22EDC63EF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368669"/>
                <a:ext cx="7772400" cy="4648200"/>
              </a:xfrm>
              <a:blipFill>
                <a:blip r:embed="rId3"/>
                <a:stretch>
                  <a:fillRect l="-706" t="-787" r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369E6BF-680B-9885-5925-71632FC94B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7C2D68F-7842-2641-428B-DC07B36659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F12DA3B-871A-CBC8-715E-F803C27E37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CBA0D11-A7AF-4557-9E63-B0C3541BA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854E324-D96E-87D4-7AE4-8C36BFB2A8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B64D120-0C4A-2E77-9B1F-382EA2655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794FD63-C06F-ED4D-D181-093D4B0326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5568BAB-40A3-B613-9F50-630CAE077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206C8B-B421-6F2E-8D56-95729F3B6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48D1AF1-CEFC-FCEF-FCC4-AB57699C05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436DF0E-8559-C0B0-DCDD-15CA22831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24C96CD-E7C6-2554-CD38-861495D2C9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3EA760A-67B5-A91A-3AFD-D17FDBD850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B84CBFD-08FE-8038-FBF2-0E34F3CDE1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68787B3-0D65-582F-8A46-7B2F50D08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732CF93-A9DB-8670-17C0-D88DFFC2C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0EF9E3-DB61-C694-F110-6F22C15F7F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5B1FEF72-D7FA-E143-4383-FD3308416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Model for Thermodynamic Property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9E14787F-6D7B-BBA7-6201-EBD1FAAEA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999" y="1219200"/>
            <a:ext cx="8626475" cy="5410200"/>
          </a:xfrm>
        </p:spPr>
        <p:txBody>
          <a:bodyPr/>
          <a:lstStyle/>
          <a:p>
            <a:r>
              <a:rPr lang="en-US" altLang="en-US" sz="2400" dirty="0"/>
              <a:t>A Macrosystem at any equilibrium state should be described using an Exact function.</a:t>
            </a:r>
          </a:p>
          <a:p>
            <a:r>
              <a:rPr lang="en-US" altLang="en-US" sz="2400" dirty="0"/>
              <a:t>The change in this function can be calculated without doing any action.</a:t>
            </a:r>
          </a:p>
          <a:p>
            <a:r>
              <a:rPr lang="en-US" altLang="en-US" sz="2400" dirty="0"/>
              <a:t>Instruments can be easily developed to measure these functions.</a:t>
            </a:r>
          </a:p>
          <a:p>
            <a:r>
              <a:rPr lang="en-US" altLang="en-US" sz="2400" dirty="0"/>
              <a:t>Function tables can be prepared and marketed.</a:t>
            </a:r>
          </a:p>
          <a:p>
            <a:r>
              <a:rPr lang="en-US" altLang="en-US" sz="2400" dirty="0"/>
              <a:t>Any industrial process can use these tables.</a:t>
            </a:r>
          </a:p>
          <a:p>
            <a:r>
              <a:rPr lang="en-US" altLang="en-US" sz="2400" dirty="0"/>
              <a:t>Primary functions are in general directly measured.</a:t>
            </a:r>
          </a:p>
          <a:p>
            <a:r>
              <a:rPr lang="en-US" altLang="en-US" sz="2400" dirty="0"/>
              <a:t>Derived functions are calculated using the measured primary functions.</a:t>
            </a:r>
          </a:p>
          <a:p>
            <a:r>
              <a:rPr lang="en-US" altLang="en-US" sz="2400" b="1" dirty="0"/>
              <a:t>Special instruments can be developed to measure derived properties !</a:t>
            </a:r>
          </a:p>
          <a:p>
            <a:r>
              <a:rPr lang="en-US" altLang="en-US" sz="2400" b="1" dirty="0"/>
              <a:t>This function is called as PROPERTY in Thermodynamics.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656E1D3-A33B-4B1D-364C-4FAB1AE3F0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A7466AA-DAFE-8FD7-1F7F-CB03AC17EA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46CFBC8-C1D6-D3A3-9D68-A4162CD014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ADA39A6-5478-A365-2C9F-88F27E40E2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C45C4EB-59E7-7381-259D-5DABB0425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5F3436B-1040-CD73-3415-0FC3F8E32A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710F16B-69ED-5690-0606-5915CCA6AD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3E217C2-6FFB-BAFC-50C7-4EFF3F992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8B0E4B8-7257-0CFA-0184-D280C8D9A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FF43B19-4CDB-32F9-4E91-B2106D098F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9C285C-ED4D-E376-9762-A8DC564BA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C8FDC5C-3AA4-2545-7D89-F4156675FF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4082EC2-5E17-7472-2F81-0D26ED73E4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B46F381-877B-6705-D60E-63E995B14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A5D7987-CBD0-C467-1A47-799AC52A2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06ECC54-F7C9-49C7-3C4A-EDF811BF0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D5572F-6AA3-8987-D5A3-9A2584E99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736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E2F8B0B1-66EE-65BD-5BD1-0D2F5A84E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 dirty="0">
                <a:solidFill>
                  <a:srgbClr val="996633"/>
                </a:solidFill>
              </a:rPr>
              <a:t>Corollaries on Properties</a:t>
            </a:r>
            <a:r>
              <a:rPr lang="en-US" altLang="en-US" sz="2800" dirty="0"/>
              <a:t>.</a:t>
            </a:r>
            <a:endParaRPr lang="en-US" altLang="en-US" dirty="0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635CB89F-2F81-1EEF-2DFF-97E2E2896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382000" cy="5257800"/>
          </a:xfrm>
        </p:spPr>
        <p:txBody>
          <a:bodyPr/>
          <a:lstStyle/>
          <a:p>
            <a:r>
              <a:rPr lang="en-US" altLang="en-US" sz="2000" dirty="0">
                <a:solidFill>
                  <a:srgbClr val="FF3300"/>
                </a:solidFill>
              </a:rPr>
              <a:t>Corollary 1: </a:t>
            </a:r>
            <a:r>
              <a:rPr lang="en-US" altLang="en-US" sz="2000" dirty="0">
                <a:solidFill>
                  <a:schemeClr val="accent2"/>
                </a:solidFill>
              </a:rPr>
              <a:t>A change of state is fully described by means of the initial and final values of all the primitive properties of the system.</a:t>
            </a:r>
          </a:p>
          <a:p>
            <a:pPr lvl="1"/>
            <a:r>
              <a:rPr lang="en-US" altLang="en-US" sz="1800" dirty="0">
                <a:solidFill>
                  <a:srgbClr val="FF3300"/>
                </a:solidFill>
              </a:rPr>
              <a:t>A change occurs when at least one of its primitive properties changes value.</a:t>
            </a:r>
          </a:p>
          <a:p>
            <a:r>
              <a:rPr lang="en-US" altLang="en-US" sz="2000" dirty="0">
                <a:solidFill>
                  <a:srgbClr val="FF3300"/>
                </a:solidFill>
              </a:rPr>
              <a:t>Corollary 2: </a:t>
            </a:r>
            <a:r>
              <a:rPr lang="en-US" altLang="en-US" sz="2000" dirty="0">
                <a:solidFill>
                  <a:schemeClr val="accent2"/>
                </a:solidFill>
              </a:rPr>
              <a:t>A process is required for the determination of a derived property.</a:t>
            </a:r>
          </a:p>
          <a:p>
            <a:r>
              <a:rPr lang="en-US" altLang="en-US" sz="2000" dirty="0">
                <a:solidFill>
                  <a:srgbClr val="FF3300"/>
                </a:solidFill>
              </a:rPr>
              <a:t>Corollary 3: </a:t>
            </a:r>
            <a:r>
              <a:rPr lang="en-US" altLang="en-US" sz="2000" dirty="0">
                <a:solidFill>
                  <a:schemeClr val="accent2"/>
                </a:solidFill>
              </a:rPr>
              <a:t>The  change in value of a property is fixed by the end states of a system undergoing a change of state and is independent of the path.</a:t>
            </a:r>
          </a:p>
          <a:p>
            <a:r>
              <a:rPr lang="en-US" altLang="en-US" sz="2000" dirty="0">
                <a:solidFill>
                  <a:srgbClr val="FF3300"/>
                </a:solidFill>
              </a:rPr>
              <a:t>Corollary 4: </a:t>
            </a:r>
            <a:r>
              <a:rPr lang="en-US" altLang="en-US" sz="2000" dirty="0">
                <a:solidFill>
                  <a:schemeClr val="accent2"/>
                </a:solidFill>
              </a:rPr>
              <a:t>Any quantity which is fixed by the end states of a process is a property.</a:t>
            </a:r>
          </a:p>
          <a:p>
            <a:r>
              <a:rPr lang="en-US" altLang="en-US" sz="2000" dirty="0">
                <a:solidFill>
                  <a:srgbClr val="FF3300"/>
                </a:solidFill>
              </a:rPr>
              <a:t>Corollary 5: </a:t>
            </a:r>
            <a:r>
              <a:rPr lang="en-US" altLang="en-US" sz="2000" dirty="0">
                <a:solidFill>
                  <a:schemeClr val="accent2"/>
                </a:solidFill>
              </a:rPr>
              <a:t>When a system goes through a cycle, the change in value of any property is zero.</a:t>
            </a:r>
          </a:p>
          <a:p>
            <a:r>
              <a:rPr lang="en-US" altLang="en-US" sz="2000" dirty="0">
                <a:solidFill>
                  <a:srgbClr val="FF3300"/>
                </a:solidFill>
              </a:rPr>
              <a:t>Corollary 6: </a:t>
            </a:r>
            <a:r>
              <a:rPr lang="en-US" altLang="en-US" sz="2000" dirty="0">
                <a:solidFill>
                  <a:schemeClr val="accent2"/>
                </a:solidFill>
              </a:rPr>
              <a:t>Any quantity whose change in a cycle is zero is a property of a system.</a:t>
            </a:r>
            <a:endParaRPr lang="en-US" altLang="en-US" sz="2000" dirty="0">
              <a:solidFill>
                <a:srgbClr val="FF3300"/>
              </a:solidFill>
            </a:endParaRPr>
          </a:p>
          <a:p>
            <a:pPr lvl="1"/>
            <a:endParaRPr lang="en-US" altLang="en-US" sz="1800" dirty="0">
              <a:solidFill>
                <a:srgbClr val="FF3300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2EDD744-D4FE-47DB-C95B-8CE8E6CD9E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551A499-35BE-8562-5866-CF05A5A843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AA0F5E4-E6AC-ED84-76D2-51E5E6F5FB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8E7D5D1-E669-119B-1F2D-E4A6A8BC2C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B82FE58-21B3-3D38-6796-1129B1347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35DE5C2-E004-D87A-01A7-A5033026E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BBBC96C-F33E-F325-2353-2C125D8E1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2E492F4-E3AA-E9BC-38BB-8CCFE5269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D0BEB8C-BC21-1363-CFD4-E131FAB003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CC59726-BB68-FDE8-A441-4779867F55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7E7C660-F1FD-1883-F9C7-98ED8B420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BD8F059-D18E-B0DC-1AA1-E61FBEBAE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B0CCDF7-412C-07EA-7489-63EA391C24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F17989D-FC54-200F-D098-BBE7EA732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C0E6B0A-B203-AFF5-F13F-9848FFBE6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3851CF5-C635-9DFB-D447-FBDD9AB12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D5CE72-E9D2-9FF7-84F5-07742E2D60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2B787F9-C722-F0CA-1C27-81527CE54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5C65CFC7-661F-50D3-0A9A-11DA73D9B5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Several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5187C969-E28F-8759-5340-43830DF98088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5" y="1253363"/>
                <a:ext cx="8686800" cy="5239512"/>
              </a:xfrm>
            </p:spPr>
            <p:txBody>
              <a:bodyPr/>
              <a:lstStyle/>
              <a:p>
                <a:r>
                  <a:rPr lang="en-US" altLang="en-US" sz="2400" dirty="0"/>
                  <a:t>Let us represent the state of a macrosystem as an explicit function </a:t>
                </a:r>
                <a:r>
                  <a:rPr lang="en-US" altLang="en-US" sz="2400" i="1" dirty="0"/>
                  <a:t>Z </a:t>
                </a:r>
                <a:endParaRPr lang="en-US" alt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r>
                  <a:rPr lang="en-US" sz="2400" dirty="0"/>
                  <a:t>Where, </a:t>
                </a:r>
              </a:p>
              <a:p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s are the independent variables that define the state of the system.</a:t>
                </a:r>
              </a:p>
              <a:p>
                <a:r>
                  <a:rPr lang="en-US" altLang="en-US" sz="2400" dirty="0"/>
                  <a:t>The rate of change of </a:t>
                </a:r>
                <a:r>
                  <a:rPr lang="en-US" altLang="en-US" sz="2400" i="1" dirty="0"/>
                  <a:t>Z</a:t>
                </a:r>
                <a:r>
                  <a:rPr lang="en-US" altLang="en-US" sz="2400" dirty="0"/>
                  <a:t> with respect to </a:t>
                </a:r>
                <a:r>
                  <a:rPr lang="en-US" altLang="en-US" sz="2400" i="1" dirty="0"/>
                  <a:t>x</a:t>
                </a:r>
                <a:r>
                  <a:rPr lang="en-US" altLang="en-US" sz="2400" i="1" baseline="-25000" dirty="0"/>
                  <a:t>i</a:t>
                </a:r>
                <a:r>
                  <a:rPr lang="en-US" altLang="en-US" sz="2400" dirty="0"/>
                  <a:t> (holding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 &amp; ∀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altLang="en-US" sz="2400" dirty="0"/>
                  <a:t> constant)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∀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1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𝑡𝑜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−1,   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&amp; ∀ 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&gt;1)−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 &amp; ∀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&gt;1</m:t>
                          </m:r>
                        </m:sub>
                      </m:sSub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5187C969-E28F-8759-5340-43830DF980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5" y="1253363"/>
                <a:ext cx="8686800" cy="5239512"/>
              </a:xfrm>
              <a:blipFill>
                <a:blip r:embed="rId3"/>
                <a:stretch>
                  <a:fillRect l="-912" t="-931" r="-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96BDC76-61E4-CC76-ED8F-F794F0F38B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C6DFA45-6D62-0D69-3244-19C3D38D7F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92CDD38-B062-7522-4ACA-33290E982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C42BE17-5599-8355-405A-86E94B9371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551110-C793-BE66-00A0-F351F839C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12B4ABC-99ED-25F5-F793-C33162A80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A64B62A-3A8B-62D2-D540-4749D8A85F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BC91BC-43F7-9AB4-0A5A-E04315534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E19C59E-14F4-75D1-F5D0-56D232A318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E59F0C0-1EA2-678C-7F57-4D02093E3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81ED57C-2425-7B27-E186-0EDC1BD85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5977A96-3100-C0B0-9BBA-30F4A7A828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FE6521A-0233-4E62-5AA3-2B0A52CDD4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1661B8D-07EC-C4ED-8EDB-5E3566BFAE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838598F-EB34-92EA-B51E-F93217984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AB58EC5-0114-9302-E798-F57EAF620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A2C057-C49E-70EC-7C0F-0CFA2111D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118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9139C3F-1DA0-1F06-D84F-846C3830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FA1A4A37-9CA2-8437-A927-B0314EE79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Several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26CEF303-AB50-B61B-1863-1107CEAFD201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237488"/>
                <a:ext cx="8686800" cy="523951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 &amp; ∀ 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&gt;1</m:t>
                          </m:r>
                        </m:sub>
                      </m:sSub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As the physical variables in thermodynamics are continuous functions, all the higher order derivative are also continuous.</a:t>
                </a:r>
              </a:p>
              <a:p>
                <a:r>
                  <a:rPr lang="en-US" altLang="en-US" sz="2400" dirty="0"/>
                  <a:t>In general, following assumption is valid: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….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𝑒𝑡𝑐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If the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…..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are not independent but are each functions of a finite number of independent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 …..</m:t>
                    </m:r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400" dirty="0"/>
                  <a:t>, i.e.,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;…  </m:t>
                      </m:r>
                    </m:oMath>
                  </m:oMathPara>
                </a14:m>
                <a:endParaRPr lang="en-US" altLang="en-US" sz="2400" dirty="0"/>
              </a:p>
              <a:p>
                <a:endParaRPr lang="en-US" altLang="en-US" sz="2400" dirty="0"/>
              </a:p>
              <a:p>
                <a:endParaRPr lang="en-US" alt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26CEF303-AB50-B61B-1863-1107CEAFD2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237488"/>
                <a:ext cx="8686800" cy="5239512"/>
              </a:xfrm>
              <a:blipFill>
                <a:blip r:embed="rId3"/>
                <a:stretch>
                  <a:fillRect l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7A8E997-31FA-4776-8A88-5FF67912D3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B4EAA60-5F6E-C444-74F4-489B427F1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69D075-821B-7760-B14E-A6B596A1B4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3DA7CD2-8ABE-FFAB-4858-EDF58B3F5D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BEC17EF-3C1C-C9DE-996F-174DBFDC8D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7AB74D4-40C6-EB8E-A651-F896898170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B4A1FAB-B438-109C-9B78-F4FB61D5F6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111F01C-82D5-1EEC-39F4-0065BE4999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D9D2D40-D12C-592B-D098-EA3D3BF3E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DA8DF7C-F292-DAB1-9B4D-F7C4DEAE98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C06EC2B-05D3-5D3D-5D59-949C7FA77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D59BD5C-11D7-BE99-F8E6-819FCF29D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F356502-6A28-66AB-CF8D-8942FCC49F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FDC7188-6382-DA8B-639F-0ED08C8B6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44C0B80-0D9A-777B-12A3-F9CBD2E2CE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62F07C3-9D56-F9BE-96C4-BA7D89F58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E2D4DA-26BF-DA31-19A4-C65C157E4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281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60C6C98-ABAA-E5CA-98F7-E7B5E96B4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B6E44D21-1433-37A6-9D75-273434D2D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Several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08F4CA6C-DA03-6782-718B-D203F532E4E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68300" y="1151763"/>
                <a:ext cx="8686800" cy="556971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;   </m:t>
                      </m:r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altLang="en-US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…… .</m:t>
                      </m:r>
                      <m:sSub>
                        <m:sSubPr>
                          <m:ctrlP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 dirty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Then it may readily be shown that the total differential of </a:t>
                </a:r>
                <a:r>
                  <a:rPr lang="en-US" altLang="en-US" sz="2400" i="1" dirty="0"/>
                  <a:t>Z </a:t>
                </a:r>
                <a:r>
                  <a:rPr lang="en-US" altLang="en-US" sz="2400" dirty="0"/>
                  <a:t>can be written as </a:t>
                </a:r>
                <a:endParaRPr lang="en-US" alt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𝑑𝑍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…….</m:t>
                          </m:r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…….</m:t>
                          </m:r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…….</m:t>
                      </m:r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Or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𝑑𝑍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2 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…….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1,  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…….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…….</m:t>
                      </m:r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Thus, the total differential may be expressed in terms of partial derivatives taken with respect to the independent variables or</a:t>
                </a:r>
              </a:p>
              <a:p>
                <a:r>
                  <a:rPr lang="en-US" altLang="en-US" sz="2400" dirty="0"/>
                  <a:t>In terms of partial derivatives taken with respect to the dependent variables </a:t>
                </a:r>
              </a:p>
              <a:p>
                <a:endParaRPr lang="en-US" altLang="en-US" sz="2400" dirty="0"/>
              </a:p>
              <a:p>
                <a:endParaRPr lang="en-US" alt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08F4CA6C-DA03-6782-718B-D203F532E4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68300" y="1151763"/>
                <a:ext cx="8686800" cy="5569712"/>
              </a:xfrm>
              <a:blipFill>
                <a:blip r:embed="rId3"/>
                <a:stretch>
                  <a:fillRect l="-912" r="-1123" b="-1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5525F5B-915A-D1E2-76D9-BCFFE82FE7E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36201FD-C6E1-F1FC-ABF6-1A991991CE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8E5F832-8EFA-73A0-AF8C-681F0FFC77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ABEE4FA-02BB-8B39-CC4B-4BCAF663D2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AAA6753-E20E-64C7-5A10-A9957C083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35E15A-2685-1B77-368C-583664A77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2AD23F1-0CE8-45B6-009A-4654D0825A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6B9FAE3-C919-7134-19ED-6C553CE2E3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82B2FF1-4029-251B-4B8B-E71405668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B183B99-B0DB-A913-E7FB-35EB17C8A2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C332E5-D52C-EA07-9E87-58BF2A56C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D81C2E5-80CF-65C7-DE8E-E39D7DC934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4C34466-3E8A-028D-261E-4600773F78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C840DE0-C37F-B98D-439D-26E0D89350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2E029C-482C-ECDF-A0FD-F99BB30BC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178F79D-605B-022D-5DBF-1E1D6D05E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D986FC-D05A-E3CC-D6C3-7418C02C2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179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1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95E9678-7C54-B899-5738-00514ED9C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01FB1BAE-B9D9-9AFB-072D-652A8C9EB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Several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9F82CB4C-C026-B209-04BD-9A8518B56B80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96900" y="1456563"/>
                <a:ext cx="8089900" cy="4182237"/>
              </a:xfrm>
            </p:spPr>
            <p:txBody>
              <a:bodyPr/>
              <a:lstStyle/>
              <a:p>
                <a:r>
                  <a:rPr lang="en-US" altLang="en-US" sz="2400" dirty="0"/>
                  <a:t>Higher- order differentials are defined in the usual way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   ……..</m:t>
                      </m:r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For the special case of a two variable function…</a:t>
                </a:r>
              </a:p>
              <a:p>
                <a:endParaRPr lang="en-US" alt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9F82CB4C-C026-B209-04BD-9A8518B56B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96900" y="1456563"/>
                <a:ext cx="8089900" cy="4182237"/>
              </a:xfrm>
              <a:blipFill>
                <a:blip r:embed="rId3"/>
                <a:stretch>
                  <a:fillRect l="-1055" t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437FBC2-0FBC-C6A5-0C97-1142454129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A019C52-20CF-C392-36D3-49DE28B302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F40996A-B781-2D90-EC19-A628B86C9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7E39C19-4672-AA61-CDF7-0D04E81EE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60143AE-1E65-6328-F931-DB7730483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8F63F13-2969-2B3F-B519-35A03BF52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F62A9E0-EAA8-6EB6-159C-F50A1F87EE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E87DBC0-F886-5658-2EB3-4CDA6B05C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49DC303-50DE-9B21-659D-2F51FC6B8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816DBC6-CB56-67D3-2D1B-75C467A0D7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0A0B5DA-200E-FE96-395C-9D67811AF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C0A9E79-7F10-AF2A-D76C-C36B3182A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1398B56-0A09-8AA1-13E5-5310172F6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14BC080-0547-4F4E-91CE-FD5F150B7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21B5274-79C1-8FCB-FAE4-A93799961A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42A41D3-39DA-8C88-8EDC-564756ECA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C469A7-CD09-AEF3-7A73-4DE3E3FD2E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91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9CDF46FB-AA12-C712-5094-2D426ECE8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3200" dirty="0"/>
              <a:t>Functions of Two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C366D72C-5C46-411E-4927-91EAB3290AB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5" y="1093908"/>
                <a:ext cx="8686800" cy="2003183"/>
              </a:xfrm>
            </p:spPr>
            <p:txBody>
              <a:bodyPr/>
              <a:lstStyle/>
              <a:p>
                <a:r>
                  <a:rPr lang="en-US" altLang="en-US" sz="2400" dirty="0"/>
                  <a:t>Let a thermodynamic state of a system is defined using variables x, y and z as; </a:t>
                </a:r>
                <a:r>
                  <a:rPr lang="en-US" altLang="en-US" sz="2400" b="1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𝒁</m:t>
                      </m:r>
                      <m:r>
                        <a:rPr lang="en-US" alt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𝑭</m:t>
                      </m:r>
                      <m:d>
                        <m:dPr>
                          <m:ctrlPr>
                            <a:rPr lang="en-US" alt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The rate of change of </a:t>
                </a:r>
                <a:r>
                  <a:rPr lang="en-US" altLang="en-US" sz="2400" i="1" dirty="0"/>
                  <a:t>F</a:t>
                </a:r>
                <a:r>
                  <a:rPr lang="en-US" altLang="en-US" sz="2400" dirty="0"/>
                  <a:t> with respect to x (holding y constant) is called the </a:t>
                </a:r>
                <a:r>
                  <a:rPr lang="en-US" altLang="en-US" sz="2400" b="1" dirty="0"/>
                  <a:t>partial derivative of f with respect to x</a:t>
                </a:r>
                <a:r>
                  <a:rPr lang="en-US" altLang="en-US" sz="2400" dirty="0"/>
                  <a:t> and is denoted by  </a:t>
                </a:r>
                <a:endParaRPr lang="en-US" altLang="en-US" sz="2400" b="1" i="1" dirty="0"/>
              </a:p>
            </p:txBody>
          </p:sp>
        </mc:Choice>
        <mc:Fallback xmlns="">
          <p:sp>
            <p:nvSpPr>
              <p:cNvPr id="111619" name="Rectangle 3">
                <a:extLst>
                  <a:ext uri="{FF2B5EF4-FFF2-40B4-BE49-F238E27FC236}">
                    <a16:creationId xmlns:a16="http://schemas.microsoft.com/office/drawing/2014/main" id="{C366D72C-5C46-411E-4927-91EAB3290A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5" y="1093908"/>
                <a:ext cx="8686800" cy="2003183"/>
              </a:xfrm>
              <a:blipFill>
                <a:blip r:embed="rId3"/>
                <a:stretch>
                  <a:fillRect l="-912" t="-2432" r="-912" b="-2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620" name="Rectangle 4">
            <a:extLst>
              <a:ext uri="{FF2B5EF4-FFF2-40B4-BE49-F238E27FC236}">
                <a16:creationId xmlns:a16="http://schemas.microsoft.com/office/drawing/2014/main" id="{67F0B9F6-5EB9-7C5D-6380-3E29CB502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311650"/>
            <a:ext cx="79248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dirty="0"/>
              <a:t>Similarly, the rate of change of f with respect to y is called the </a:t>
            </a:r>
            <a:r>
              <a:rPr lang="en-US" altLang="en-US" sz="2400" b="1" dirty="0"/>
              <a:t>partial derivative of f with respect to y</a:t>
            </a:r>
            <a:r>
              <a:rPr lang="en-US" altLang="en-US" sz="2400" dirty="0"/>
              <a:t> and is denoted by 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621" name="Object 2">
                <a:extLst>
                  <a:ext uri="{FF2B5EF4-FFF2-40B4-BE49-F238E27FC236}">
                    <a16:creationId xmlns:a16="http://schemas.microsoft.com/office/drawing/2014/main" id="{5A43930E-59C2-C2EC-6AD3-A53F6F15677E}"/>
                  </a:ext>
                </a:extLst>
              </p:cNvPr>
              <p:cNvSpPr txBox="1"/>
              <p:nvPr/>
            </p:nvSpPr>
            <p:spPr bwMode="auto">
              <a:xfrm>
                <a:off x="2329165" y="3296872"/>
                <a:ext cx="4409470" cy="101770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621" name="Object 2">
                <a:extLst>
                  <a:ext uri="{FF2B5EF4-FFF2-40B4-BE49-F238E27FC236}">
                    <a16:creationId xmlns:a16="http://schemas.microsoft.com/office/drawing/2014/main" id="{5A43930E-59C2-C2EC-6AD3-A53F6F156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9165" y="3296872"/>
                <a:ext cx="4409470" cy="10177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622" name="Object 3">
                <a:extLst>
                  <a:ext uri="{FF2B5EF4-FFF2-40B4-BE49-F238E27FC236}">
                    <a16:creationId xmlns:a16="http://schemas.microsoft.com/office/drawing/2014/main" id="{FB17D22D-98A0-472B-EE8A-1D58070BCAF8}"/>
                  </a:ext>
                </a:extLst>
              </p:cNvPr>
              <p:cNvSpPr txBox="1"/>
              <p:nvPr/>
            </p:nvSpPr>
            <p:spPr bwMode="auto">
              <a:xfrm>
                <a:off x="2057400" y="5545137"/>
                <a:ext cx="4953000" cy="1008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1622" name="Object 3">
                <a:extLst>
                  <a:ext uri="{FF2B5EF4-FFF2-40B4-BE49-F238E27FC236}">
                    <a16:creationId xmlns:a16="http://schemas.microsoft.com/office/drawing/2014/main" id="{FB17D22D-98A0-472B-EE8A-1D58070BC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5545137"/>
                <a:ext cx="4953000" cy="10080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717800D-25A1-1B88-FED6-CF9419466C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5A5A563-65D9-4247-EFEA-A18A116958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0B376E3-F59E-299B-3ED9-DA912A877F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61FFECD-1B60-F94F-D0E5-7FC6947451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6E994B6-AB39-7FC4-123B-B6294CDC6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F89127C-01E2-7F04-6CF6-E0ADAC10D7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60AFAD9-FA8A-DC0E-8E8E-103D33A97F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9FF9480-E5D5-83C0-4554-B8BCA362D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90EB940-EF4E-502C-CD88-A66CE44DB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196457A-2E24-5D8A-6DD4-0217466FC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E82944-5689-2CB7-DA03-754D73AA3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981A850-DDC1-DEB9-D151-4DA36F2F5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5FEB32C-9C1F-90CB-0BF7-E55B3E786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8E700BE-6F40-6296-4E51-44ABE0BCD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B0F112F-11D8-8DE5-4BFE-5564D8389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2AD990D-D010-2B0A-27A2-8C5ADB87F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26D294-13CD-E6B8-72C8-00CD474C5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683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1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autoUpdateAnimBg="0"/>
      <p:bldP spid="111620" grpId="0" build="p" autoUpdateAnimBg="0"/>
      <p:bldP spid="111621" grpId="0"/>
      <p:bldP spid="1116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>
            <a:extLst>
              <a:ext uri="{FF2B5EF4-FFF2-40B4-BE49-F238E27FC236}">
                <a16:creationId xmlns:a16="http://schemas.microsoft.com/office/drawing/2014/main" id="{A32B1CE7-28F1-9D6A-329D-83F79DF1B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28" y="1244325"/>
            <a:ext cx="7410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total change in Function is expressed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43" name="Object 2">
                <a:extLst>
                  <a:ext uri="{FF2B5EF4-FFF2-40B4-BE49-F238E27FC236}">
                    <a16:creationId xmlns:a16="http://schemas.microsoft.com/office/drawing/2014/main" id="{3D6EE0E4-B068-9133-B2FB-AC65D6FB0F90}"/>
                  </a:ext>
                </a:extLst>
              </p:cNvPr>
              <p:cNvSpPr txBox="1"/>
              <p:nvPr/>
            </p:nvSpPr>
            <p:spPr bwMode="auto">
              <a:xfrm>
                <a:off x="3727054" y="1744852"/>
                <a:ext cx="3749676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2643" name="Object 2">
                <a:extLst>
                  <a:ext uri="{FF2B5EF4-FFF2-40B4-BE49-F238E27FC236}">
                    <a16:creationId xmlns:a16="http://schemas.microsoft.com/office/drawing/2014/main" id="{3D6EE0E4-B068-9133-B2FB-AC65D6FB0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7054" y="1744852"/>
                <a:ext cx="3749676" cy="9366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7924B1B-9FDA-2D8C-2414-DDFD80573F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E96B5CF-2D29-D168-CC5A-8CA0F795E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7A5DEE3-1506-A940-F04A-66B70E89D6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2A740F0-8738-1102-BD77-C506CA8D1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B724CA3-A064-1F00-4603-CBA805A43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F163CBF-BACD-1BA8-E7D8-038F4190E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65875DF-D231-2D60-757A-57CC971BC4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C6BBE5D-5E07-182E-947F-76C48F4480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66021C3-4DC7-78EE-CDBC-0CF735560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93E2FD3-8C57-0DAF-44DF-B2F643B50E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9C7B4F4-6500-6FCF-C729-66C9ACA66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5C51C01-BC73-853A-A944-B10EABA96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6155390-0598-B56C-6AE1-3EEF7FE14D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1AAD2F-D440-60F8-4288-951F363381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8B95430-1DA4-5AFB-D236-AF341C1693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1752ED9-581D-4754-4956-A9CD8E51B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B96D10-97F3-467B-58CB-C9DA365361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18D601D7-98B1-83B1-A6C0-4BBD5853B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230588"/>
            <a:ext cx="7772400" cy="785935"/>
          </a:xfrm>
        </p:spPr>
        <p:txBody>
          <a:bodyPr/>
          <a:lstStyle/>
          <a:p>
            <a:r>
              <a:rPr lang="en-US" sz="2800" dirty="0"/>
              <a:t>Total Differential of three Variable Function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265B5E-2932-5B8C-45A3-1E1443341DC4}"/>
              </a:ext>
            </a:extLst>
          </p:cNvPr>
          <p:cNvSpPr txBox="1"/>
          <p:nvPr/>
        </p:nvSpPr>
        <p:spPr>
          <a:xfrm>
            <a:off x="504702" y="2538916"/>
            <a:ext cx="3591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 can be readily shown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397D7B-31F8-9B16-A26B-33F67F06EA72}"/>
                  </a:ext>
                </a:extLst>
              </p:cNvPr>
              <p:cNvSpPr txBox="1"/>
              <p:nvPr/>
            </p:nvSpPr>
            <p:spPr>
              <a:xfrm>
                <a:off x="304800" y="3127058"/>
                <a:ext cx="6049962" cy="31450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d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+ ….. +</m:t>
                      </m:r>
                      <m:d>
                        <m:d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+ …..+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 alt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altLang="en-US" b="0" dirty="0"/>
              </a:p>
              <a:p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397D7B-31F8-9B16-A26B-33F67F06E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127058"/>
                <a:ext cx="6049962" cy="31450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B05EC7B7-D470-015C-0227-BED1AE81894F}"/>
              </a:ext>
            </a:extLst>
          </p:cNvPr>
          <p:cNvSpPr txBox="1"/>
          <p:nvPr/>
        </p:nvSpPr>
        <p:spPr>
          <a:xfrm>
            <a:off x="6447843" y="3245308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D13A52-73A7-C85B-717C-3314A79F5908}"/>
                  </a:ext>
                </a:extLst>
              </p:cNvPr>
              <p:cNvSpPr txBox="1"/>
              <p:nvPr/>
            </p:nvSpPr>
            <p:spPr>
              <a:xfrm>
                <a:off x="6408156" y="3759972"/>
                <a:ext cx="2735262" cy="849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D13A52-73A7-C85B-717C-3314A79F5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156" y="3759972"/>
                <a:ext cx="2735262" cy="8492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82F3B0-742D-FC58-547F-87ADF620320A}"/>
                  </a:ext>
                </a:extLst>
              </p:cNvPr>
              <p:cNvSpPr txBox="1"/>
              <p:nvPr/>
            </p:nvSpPr>
            <p:spPr>
              <a:xfrm>
                <a:off x="6261492" y="5055477"/>
                <a:ext cx="2814962" cy="712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82F3B0-742D-FC58-547F-87ADF6203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492" y="5055477"/>
                <a:ext cx="2814962" cy="7120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C461ABA-7A31-3963-BAB9-C71F0549CEAB}"/>
              </a:ext>
            </a:extLst>
          </p:cNvPr>
          <p:cNvSpPr txBox="1"/>
          <p:nvPr/>
        </p:nvSpPr>
        <p:spPr>
          <a:xfrm>
            <a:off x="5586448" y="6157507"/>
            <a:ext cx="3489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the binomial coefficient.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387C97F-05E5-35D7-4344-3BEF99FCA795}"/>
              </a:ext>
            </a:extLst>
          </p:cNvPr>
          <p:cNvSpPr/>
          <p:nvPr/>
        </p:nvSpPr>
        <p:spPr bwMode="auto">
          <a:xfrm>
            <a:off x="5560306" y="3390900"/>
            <a:ext cx="805478" cy="3420749"/>
          </a:xfrm>
          <a:custGeom>
            <a:avLst/>
            <a:gdLst>
              <a:gd name="csX0" fmla="*/ 688094 w 805478"/>
              <a:gd name="csY0" fmla="*/ 0 h 3420749"/>
              <a:gd name="csX1" fmla="*/ 726194 w 805478"/>
              <a:gd name="csY1" fmla="*/ 1466850 h 3420749"/>
              <a:gd name="csX2" fmla="*/ 764294 w 805478"/>
              <a:gd name="csY2" fmla="*/ 2286000 h 3420749"/>
              <a:gd name="csX3" fmla="*/ 88019 w 805478"/>
              <a:gd name="csY3" fmla="*/ 2781300 h 3420749"/>
              <a:gd name="csX4" fmla="*/ 2294 w 805478"/>
              <a:gd name="csY4" fmla="*/ 3352800 h 3420749"/>
              <a:gd name="csX5" fmla="*/ 30869 w 805478"/>
              <a:gd name="csY5" fmla="*/ 3409950 h 3420749"/>
              <a:gd name="csX6" fmla="*/ 21344 w 805478"/>
              <a:gd name="csY6" fmla="*/ 3381375 h 3420749"/>
              <a:gd name="csX7" fmla="*/ 30869 w 805478"/>
              <a:gd name="csY7" fmla="*/ 3305175 h 3420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05478" h="3420749">
                <a:moveTo>
                  <a:pt x="688094" y="0"/>
                </a:moveTo>
                <a:cubicBezTo>
                  <a:pt x="700794" y="542925"/>
                  <a:pt x="713494" y="1085850"/>
                  <a:pt x="726194" y="1466850"/>
                </a:cubicBezTo>
                <a:cubicBezTo>
                  <a:pt x="738894" y="1847850"/>
                  <a:pt x="870657" y="2066925"/>
                  <a:pt x="764294" y="2286000"/>
                </a:cubicBezTo>
                <a:cubicBezTo>
                  <a:pt x="657931" y="2505075"/>
                  <a:pt x="215019" y="2603500"/>
                  <a:pt x="88019" y="2781300"/>
                </a:cubicBezTo>
                <a:cubicBezTo>
                  <a:pt x="-38981" y="2959100"/>
                  <a:pt x="11819" y="3248025"/>
                  <a:pt x="2294" y="3352800"/>
                </a:cubicBezTo>
                <a:cubicBezTo>
                  <a:pt x="-7231" y="3457575"/>
                  <a:pt x="30869" y="3409950"/>
                  <a:pt x="30869" y="3409950"/>
                </a:cubicBezTo>
                <a:cubicBezTo>
                  <a:pt x="34044" y="3414712"/>
                  <a:pt x="21344" y="3398837"/>
                  <a:pt x="21344" y="3381375"/>
                </a:cubicBezTo>
                <a:cubicBezTo>
                  <a:pt x="21344" y="3363913"/>
                  <a:pt x="26106" y="3334544"/>
                  <a:pt x="30869" y="3305175"/>
                </a:cubicBezTo>
              </a:path>
            </a:pathLst>
          </a:custGeom>
          <a:noFill/>
          <a:ln w="698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3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 build="p" autoUpdateAnimBg="0"/>
      <p:bldP spid="112643" grpId="0"/>
      <p:bldP spid="26" grpId="0"/>
      <p:bldP spid="28" grpId="0"/>
      <p:bldP spid="29" grpId="0"/>
      <p:bldP spid="31" grpId="0"/>
      <p:bldP spid="33" grpId="0"/>
      <p:bldP spid="20" grpId="0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7C1F4-FCB1-6BF0-7C46-5A05783D0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2D942885-F320-C215-5D46-7030A248A2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F7DA520-9022-B05B-60A2-C8DCB06A37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69B5BEF-FCEE-C3C8-06EA-EB7CE3EF3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CF6DB4A-43A6-0819-0323-00535818A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0F06774-B401-0AD2-B83A-95631972B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88919B2-7CC2-FCD0-490E-FE75F67D62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3855401-E237-FBF3-9034-9F59E8B344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C9AF5CD-15CB-74B0-388E-9CA077D7B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E06AB6-4993-1C8E-4DDE-23EA8FF40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EEBB02-15B7-8344-8C4F-2BA7948DD8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D66775A-0245-6C00-5017-935FEBD308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142A463-5608-DE2E-0311-79D0EAF5A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380A8CD-471C-9908-A70D-EF77D3DA0D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60A8F2-E1B1-6146-D11F-4D89B768C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CD41EED-271C-CED2-5273-F3FD5D5D4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5EFE204-E93E-0E12-3C8E-B5E3C9935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E89CE9-6974-D620-F498-11A9B292F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8D779A76-64F9-648A-B356-112CD1AA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Total Differentials in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399A012-60D6-4D22-B793-E0C8465E0B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4187" y="1101114"/>
                <a:ext cx="8599487" cy="5299685"/>
              </a:xfrm>
            </p:spPr>
            <p:txBody>
              <a:bodyPr/>
              <a:lstStyle/>
              <a:p>
                <a:r>
                  <a:rPr lang="en-US" sz="2400" dirty="0"/>
                  <a:t>In many problems arising in thermodynamics, the dependance of a given variable is not known explicitly in terms of the independent variables. </a:t>
                </a:r>
              </a:p>
              <a:p>
                <a:r>
                  <a:rPr lang="en-US" sz="2400" dirty="0"/>
                  <a:t>The relations between the variables is given implicitly, </a:t>
                </a:r>
              </a:p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It is readily shown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𝜕𝛼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𝜕𝛼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Similarly, if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Then   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e>
                    </m:d>
                    <m:r>
                      <a:rPr lang="en-US" sz="2400" b="0" i="1" baseline="-2500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sz="2400" baseline="-25000" dirty="0"/>
                  <a:t> </a:t>
                </a:r>
                <a:r>
                  <a:rPr lang="en-US" sz="2400" dirty="0"/>
                  <a:t>&amp; 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  <m:r>
                      <a:rPr lang="en-US" sz="2400" b="0" i="1" baseline="-2500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𝜕𝛽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𝜕𝛽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endParaRPr lang="en-US" sz="2400" baseline="-25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399A012-60D6-4D22-B793-E0C8465E0B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4187" y="1101114"/>
                <a:ext cx="8599487" cy="5299685"/>
              </a:xfrm>
              <a:blipFill>
                <a:blip r:embed="rId3"/>
                <a:stretch>
                  <a:fillRect l="-921" t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33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2796-9AD7-A80C-CB50-3D4A4F003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EBD4809-1635-FB02-FF88-9A67A3EB58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BF39975-6249-0E57-CCA9-1E168138FF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13EF3B-E255-44B8-2611-B52C1F281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D08AD79-FEAC-A1C5-3B0C-DFCBA1FB3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72264A9-AAD4-1064-E0E4-19FB4A9D6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A222A0E-4158-0527-48DB-6921AC9719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3C58794-D65C-8253-3039-2527B4880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DE7C2C2-9096-96DF-C164-F50856A308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8C87F66-0D71-4EE4-F0BF-248016C19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888C4A-FDB9-F946-632F-0B3B3FE924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96E7163-EADA-FB36-C75E-04AC5BBA8D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0D7E0E1-375E-A792-86F3-7982EDD4E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EEB09EA-A321-7EB1-1E24-6B76C05734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175A00F-1A0B-1A65-77F2-2C58D9DC9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BE8B203-9C46-BC76-A34A-B48B66E5A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88114A6-BD35-1D85-C4DE-255003EEC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F9F890-285B-2DBF-EEDB-347214E3B3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AE19FF66-FB5E-F52E-0858-B083186E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Total Differentials in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8D6FD390-6532-1D29-AB47-762D85716C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7988" y="1240358"/>
                <a:ext cx="8599487" cy="5299685"/>
              </a:xfrm>
            </p:spPr>
            <p:txBody>
              <a:bodyPr/>
              <a:lstStyle/>
              <a:p>
                <a:r>
                  <a:rPr lang="en-US" sz="2400" dirty="0"/>
                  <a:t>Finally,  if </a:t>
                </a: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Where,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𝜕𝛾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𝜕𝜖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aseline="-25000" dirty="0"/>
                  <a:t>, </a:t>
                </a:r>
                <a:r>
                  <a:rPr lang="en-US" sz="2400" baseline="-25000" dirty="0" err="1"/>
                  <a:t>etc</a:t>
                </a:r>
                <a:r>
                  <a:rPr lang="en-US" sz="2400" baseline="-25000" dirty="0"/>
                  <a:t>……</a:t>
                </a:r>
              </a:p>
              <a:p>
                <a:endParaRPr lang="en-US" sz="2400" baseline="-25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8D6FD390-6532-1D29-AB47-762D85716C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7988" y="1240358"/>
                <a:ext cx="8599487" cy="5299685"/>
              </a:xfrm>
              <a:blipFill>
                <a:blip r:embed="rId3"/>
                <a:stretch>
                  <a:fillRect l="-992" t="-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185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DED11-5F3C-B99D-AF87-3CFFC04A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2F489E5-4DA2-4B51-C93D-11C0D62B19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469387-C507-6878-94D6-99D2AB365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F0C1994-8FC4-1FED-B999-A4E3740EC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51B8661-4299-3BC4-F703-BDD2804D84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15893B1-5327-707A-1E82-19F8CDFAA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2DF1F03-7B2B-E072-782C-D463C09BC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9D6B565-7E82-3D5D-C76C-CD47F24F11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66FBC4E-5BE6-0F76-B8BA-749101C58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4CD4D54-E21D-4DAF-6E52-8A75E838E9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B62CE12-4942-BFDB-30D7-BAC772AF3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69179AA-BDF9-8166-A085-59EF44D985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E0F026-1F59-7547-5E00-AF80EE23B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C6B5B0B-515D-486C-D9AE-85D67F74E8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3EEE886-E2AA-D218-33C1-05D46EF05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E5C0DA0-6FC0-7DED-0112-E1546D1DB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458B707-37A7-58E1-E307-78C095460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4BD061-AF93-2B2C-8B2C-03752BC18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73D4E126-6BF9-D344-17A6-F1828163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Exact Differentials in Thermodynamics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795EF7B-CFAC-B714-F6CD-8F845407D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390039"/>
            <a:ext cx="7897813" cy="4705961"/>
          </a:xfrm>
        </p:spPr>
        <p:txBody>
          <a:bodyPr/>
          <a:lstStyle/>
          <a:p>
            <a:r>
              <a:rPr lang="en-US" sz="2400" dirty="0"/>
              <a:t>Many of the thermodynamic variables are complete or exact differentials.</a:t>
            </a:r>
          </a:p>
          <a:p>
            <a:r>
              <a:rPr lang="en-US" sz="2400" dirty="0"/>
              <a:t>Their integrals are independent of the path of integration and depend only on the end equilibrium states.</a:t>
            </a:r>
          </a:p>
          <a:p>
            <a:r>
              <a:rPr lang="en-US" sz="2400" dirty="0"/>
              <a:t>This result for completed differentials may be derived by considering functions of two independent variables.</a:t>
            </a:r>
          </a:p>
          <a:p>
            <a:r>
              <a:rPr lang="en-US" sz="2400" dirty="0"/>
              <a:t>In the solution of thermodynamic problems , it may be important to use the differential calculus discussed above.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55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3486</TotalTime>
  <Words>2162</Words>
  <Application>Microsoft Office PowerPoint</Application>
  <PresentationFormat>On-screen Show (4:3)</PresentationFormat>
  <Paragraphs>257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Calibri</vt:lpstr>
      <vt:lpstr>Cambria Math</vt:lpstr>
      <vt:lpstr>Script MT Bold</vt:lpstr>
      <vt:lpstr>Symbol</vt:lpstr>
      <vt:lpstr>Times New Roman</vt:lpstr>
      <vt:lpstr>Blank Presentation</vt:lpstr>
      <vt:lpstr>Chart</vt:lpstr>
      <vt:lpstr>Slide</vt:lpstr>
      <vt:lpstr>Equation</vt:lpstr>
      <vt:lpstr>Pfaffian Differential Equations with Multiple Variables</vt:lpstr>
      <vt:lpstr>Adiabatic Transformation of an ideal gas</vt:lpstr>
      <vt:lpstr>Variation of Specific Heat of Ideal Gases</vt:lpstr>
      <vt:lpstr>PowerPoint Presentation</vt:lpstr>
      <vt:lpstr>True Phenomenological Model for Reversible Adiabatic Transformation</vt:lpstr>
      <vt:lpstr>True Phenomenological Model for Reversible Adiabatic Transformation</vt:lpstr>
      <vt:lpstr>Realistic Estimate of Work  </vt:lpstr>
      <vt:lpstr>Generalized First Order Models for Variable Specific Heats</vt:lpstr>
      <vt:lpstr>Carnot’s Concept of Air-Standard Model</vt:lpstr>
      <vt:lpstr>Carnot’s Concept of Air-Standard Model</vt:lpstr>
      <vt:lpstr>Adiabatic Transformation of an ideal gas</vt:lpstr>
      <vt:lpstr>General transformation of an ideal gas</vt:lpstr>
      <vt:lpstr>General transformation of an ideal gas</vt:lpstr>
      <vt:lpstr>Macrosystem with Mixture of Ideal Gases</vt:lpstr>
      <vt:lpstr>Total Differential of three Variable Function</vt:lpstr>
      <vt:lpstr>PowerPoint Presentation</vt:lpstr>
      <vt:lpstr>p-v-T Diagram of H2O </vt:lpstr>
      <vt:lpstr>Inaccessibility of Thermodynamic State</vt:lpstr>
      <vt:lpstr>Geometrical Interpretation Exact Differentials</vt:lpstr>
      <vt:lpstr>Integration of Exact Differential</vt:lpstr>
      <vt:lpstr>Model for Thermodynamic Property</vt:lpstr>
      <vt:lpstr>Corollaries on Properties.</vt:lpstr>
      <vt:lpstr>Functions of Several Variables</vt:lpstr>
      <vt:lpstr>Functions of Several Variables</vt:lpstr>
      <vt:lpstr>Functions of Several Variables</vt:lpstr>
      <vt:lpstr>Functions of Several Variables</vt:lpstr>
      <vt:lpstr>Functions of Two Variables</vt:lpstr>
      <vt:lpstr>Total Differential of three Variable Function</vt:lpstr>
      <vt:lpstr>Total Differentials in Thermodynamics</vt:lpstr>
      <vt:lpstr>Total Differentials in Thermodynamics</vt:lpstr>
      <vt:lpstr>Exact Differentials in Thermodynamics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327</cp:revision>
  <cp:lastPrinted>2002-07-26T02:11:33Z</cp:lastPrinted>
  <dcterms:created xsi:type="dcterms:W3CDTF">2002-07-26T01:39:54Z</dcterms:created>
  <dcterms:modified xsi:type="dcterms:W3CDTF">2026-08-21T00:00:24Z</dcterms:modified>
</cp:coreProperties>
</file>