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94" r:id="rId2"/>
    <p:sldId id="926" r:id="rId3"/>
    <p:sldId id="927" r:id="rId4"/>
    <p:sldId id="933" r:id="rId5"/>
    <p:sldId id="934" r:id="rId6"/>
    <p:sldId id="928" r:id="rId7"/>
    <p:sldId id="938" r:id="rId8"/>
    <p:sldId id="939" r:id="rId9"/>
    <p:sldId id="940" r:id="rId10"/>
    <p:sldId id="941" r:id="rId11"/>
    <p:sldId id="942" r:id="rId12"/>
    <p:sldId id="943" r:id="rId13"/>
    <p:sldId id="944" r:id="rId14"/>
    <p:sldId id="945" r:id="rId15"/>
    <p:sldId id="920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99"/>
    <a:srgbClr val="FF9900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8T02:43:15.4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9361 5940 1016 0,'2'-2'8'0,"-2"2"33"0,0 0-29 0,0-1 71 0,0 0-70 0,0 0 52 0,0 0-32 0,0 1 91 0,2-10-66 0,-1 8-34 0,-1 2 10 0,2 2-7 0,-2-2-2 0,0 8 7 0,0-8-8 0,0 0-18 0,0 1 31 0,2 14-16 0,-1 0 21 0,0-2-22 0,3 7-10 0,-3 1 6 0,1 3-8 0,0 2-3 0,1 1 5 0,-2 4-8 0,0 4 8 0,-1 2 2 0,-1 0-9 0,0 3 6 0,-5-4-8 0,1 1 6 0,0-1-2 0,-1 1 3 0,-1 4-3 0,-2 0 8 0,1 4-13 0,-3-4 6 0,-3 3-6 0,5 0 10 0,-8-6-5 0,2-1 5 0,4-5-4 0,-1-4 1 16,0 3-1-16,2 0-5 0,-11-2 5 0,13 0 6 0,-1-7-4 16,0-1 0-16,8-1-2 0,-7 0 1 0,7-5 1 15,-5-2 3-15,-2-3-2 0,2 1-2 0,1-3-3 16,10-1 2-16,-2-2-3 0,0-1-5 0,-3-3-42 15,-7-2-9-15,12-1-10 0,-4-1-34 0,3-4-56 0,1-3-75 16,14-4 5-16,-13-4-203 0</inkml:trace>
  <inkml:trace contextRef="#ctx0" brushRef="#br0" timeOffset="158.13">9327 5993 1145 0,'-3'-7'30'0,"0"0"-19"0,2-1-31 16,1 8-3-16,0 1-54 0,-1 1 20 0,1-2-117 0,0 0-98 15</inkml:trace>
  <inkml:trace contextRef="#ctx0" brushRef="#br0" timeOffset="423.47">9376 5948 172 0,'0'-3'182'0,"-2"0"-48"16,0 1-3-16,-2 0-11 0,2-1-29 0,2 3 2 15,0 4-25-15,2-4 20 0,-2 3-30 0,1-4-23 16,-1 1 8-16,0 0-15 0,0 0-8 0,2 8 12 0,0-8-11 16,2 5 12-16,0-7-7 0,0 6-3 15,1 1 6-15,0-1-5 0,3 4 5 0,1-8 24 16,1 1-3-16,3-3 13 0,3-1 7 0,4 3-25 0,0-2 6 0,7-2-13 16,1-2-4-16,-4-8-11 0,-1 3-6 15,8 5 0-15,-2-9-4 0,7 6-7 0,1-2 6 0,-6-5-6 16,3 4 3-16,-1-1-10 0,-1 1 1 0,-2 2-4 15,-6 2 1-15,-1 0 1 0,-4 2-2 16,1 3 1-16,-4-1-5 0,0 1-29 0,-6 0-8 0,-7 1-8 16,6 1-34-16,-8 0-57 0,3 3-36 0,-5-1-4 15,5 4-57-15,-11 2 22 0,-2 0-23 0</inkml:trace>
  <inkml:trace contextRef="#ctx0" brushRef="#br0" timeOffset="681.16">9575 6118 300 0,'-8'10'49'15,"-7"-2"43"-15,0 3 16 0,-5-2 8 16,3 3-4-16,4 1-39 0,0-1-25 0,6 0 7 0,-2-1-28 0,0 0-15 0,2-3 9 16,1 2-13-16,3-3-4 0,3-1 22 15,0-1-12-15,1-1 16 0,0 0-9 16,2 0 9-16,1 0 4 0,0-1-1 0,0-2-7 0,2 0 27 0,-1-1-14 16,0 0 19-16,0 3-9 0,2-3-4 15,2 0 7-15,3 1-7 0,-1-1 2 0,-1 0 2 16,3 1 0-16,-2-4 0 0,7 2-15 0,-3-1-5 0,6-2-8 0,-5 1 5 15,-3-1-15-15,11 0-1 0,-7-1 1 0,13-1 0 16,-5 0-5-16,-1-1-6 0,0 1 0 0,-6 2 0 16,5 1 0-16,-1-1 0 0,2 3-20 0,1-2 7 15,-3 0-60-15,2 1-82 0,0 0-91 16,3 0-10-16,-1 2-363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3EF26-C371-0EE8-E44F-63807B8D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566AAB86-8C40-62A4-7F91-465DD0C954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0A53CCC6-C2E5-43D5-6B14-67F81F4BB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469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Pfaffian Differential Equations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5273448"/>
            <a:ext cx="8826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Pfaffian differential equations are the mathematical tools for axiomatic thermodynamics of </a:t>
            </a:r>
            <a:r>
              <a:rPr lang="en-US" sz="3200" dirty="0" err="1">
                <a:solidFill>
                  <a:srgbClr val="00B050"/>
                </a:solidFill>
                <a:latin typeface="Script MT Bold" panose="03040602040607080904" pitchFamily="66" charset="0"/>
              </a:rPr>
              <a:t>Carathéodory</a:t>
            </a: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.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8A281-9F91-CD04-4EE5-F9102335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A8F376-A3A2-F7CB-88EE-C14F37DBA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Pfaffian Differential Equations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3B5DD5D8-BE37-B14B-5F1F-B412D714E9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160526"/>
                <a:ext cx="8670925" cy="5560949"/>
              </a:xfrm>
            </p:spPr>
            <p:txBody>
              <a:bodyPr/>
              <a:lstStyle/>
              <a:p>
                <a:r>
                  <a:rPr lang="en-US" sz="2400" dirty="0"/>
                  <a:t>Pfaffian differential equations are the mathematical tools from which the axiomatic thermodynamics of </a:t>
                </a:r>
                <a:r>
                  <a:rPr lang="en-US" sz="2400" dirty="0" err="1"/>
                  <a:t>Carathéodory</a:t>
                </a:r>
                <a:r>
                  <a:rPr lang="en-US" sz="2400" dirty="0"/>
                  <a:t> is evolved.</a:t>
                </a:r>
              </a:p>
              <a:p>
                <a:r>
                  <a:rPr lang="en-US" sz="2400" dirty="0"/>
                  <a:t>J.F. Pfaff proposed the first general method of integrating partial differential equations of the first order in 1814–1815. </a:t>
                </a:r>
              </a:p>
              <a:p>
                <a:r>
                  <a:rPr lang="en-US" sz="2400" dirty="0" err="1"/>
                  <a:t>Carathéodory’s</a:t>
                </a:r>
                <a:r>
                  <a:rPr lang="en-US" sz="2400" dirty="0"/>
                  <a:t> arguments are, in fact, derived from the geometric behavior of Pfaffian equations and their solution. </a:t>
                </a:r>
              </a:p>
              <a:p>
                <a:r>
                  <a:rPr lang="en-US" sz="2400" dirty="0"/>
                  <a:t>Pfaffians are, essentially, a set of partial differential equations that have kept the name of their originator. </a:t>
                </a:r>
              </a:p>
              <a:p>
                <a:r>
                  <a:rPr lang="en-US" sz="2400" dirty="0"/>
                  <a:t>Usually, equations of thermodynamics occur in a linear differential form that once was known as Pfaff expression or Pfaff differential form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3B5DD5D8-BE37-B14B-5F1F-B412D714E9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160526"/>
                <a:ext cx="8670925" cy="5560949"/>
              </a:xfrm>
              <a:blipFill>
                <a:blip r:embed="rId2"/>
                <a:stretch>
                  <a:fillRect l="-985" t="-876" r="-1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210C144-C837-EE9F-A188-F5C7FAF8F4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F0E328-35C0-A30E-042D-D90FAD4A64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01968CF-1092-6504-822B-4DCE82B90E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9EFAA9D-C99B-FB91-4F8D-48D1C3A444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675322B-C84D-B0FF-8A9D-118FEE238D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5368461-37D4-D627-CB4F-B0C209571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90D31A7-768B-9EE1-5433-613D50BDA7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9F96511-647B-7DD8-9174-DE271E516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4F83818-FAC8-6825-8732-F52ED2F94B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3F6BE43-F244-9E41-C3A8-AEB47D05F5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635B745-4064-F512-1239-952C9B983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F43583A-3E58-6EBA-0C1D-8E26C813D0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D864349-8751-C2B5-AB4A-F794CFA15A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E1A32FF-F50C-45A0-EFED-6BD789F1D5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6FC3D75-D3EF-1B79-F0F6-F98C8B013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88F229E-14FD-ABA3-42AA-841F40A10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47DFF6-4183-00AC-98EF-012F0B2E02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955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48C93-A474-1881-73DD-B2EF72E5A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E13E87-3509-B189-6C10-F059FA40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Pfaffian Differential Equations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314950F8-F615-C72F-EB38-1BCBE6CA51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9275" y="1524000"/>
                <a:ext cx="7908925" cy="4021075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 ……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 err="1"/>
                  <a:t>i</a:t>
                </a:r>
                <a:r>
                  <a:rPr lang="en-US" sz="2400" dirty="0"/>
                  <a:t> runs from </a:t>
                </a:r>
                <a:r>
                  <a:rPr lang="en-US" sz="2400" i="1" dirty="0"/>
                  <a:t>1 to n</a:t>
                </a:r>
                <a:r>
                  <a:rPr lang="en-US" sz="2400" dirty="0"/>
                  <a:t>, </a:t>
                </a:r>
              </a:p>
              <a:p>
                <a:r>
                  <a:rPr lang="en-US" sz="2400" i="1" dirty="0"/>
                  <a:t>X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are functions of some or all the independent variables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This equation generally cannot be considered a normal differential equation. </a:t>
                </a:r>
              </a:p>
              <a:p>
                <a:r>
                  <a:rPr lang="en-US" sz="2400" dirty="0"/>
                  <a:t>If above equation is equaled to zero, i.e., </a:t>
                </a:r>
                <a:r>
                  <a:rPr lang="en-US" sz="2400" i="1" dirty="0" err="1"/>
                  <a:t>dF</a:t>
                </a:r>
                <a:r>
                  <a:rPr lang="en-US" sz="2400" i="1" dirty="0"/>
                  <a:t>= 0</a:t>
                </a:r>
                <a:r>
                  <a:rPr lang="en-US" sz="2400" dirty="0"/>
                  <a:t>, then we have what is called a Pfaff equation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314950F8-F615-C72F-EB38-1BCBE6CA51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524000"/>
                <a:ext cx="7908925" cy="4021075"/>
              </a:xfrm>
              <a:blipFill>
                <a:blip r:embed="rId2"/>
                <a:stretch>
                  <a:fillRect l="-1002" t="-1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D58393C-78B2-B754-5DDF-AF2930F078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BE90081-7DD4-5EE5-D299-26C95979E2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A1741BD-6AFF-C68B-F7F6-3F10463571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7ED47A7-8595-7932-9FEC-DF6DF9DE01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C21664D-C019-D1FC-AE43-37E3D1EDA0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5ED2581-25D2-3B95-1F6D-35C3A6410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084CDEC-0AB7-786B-148C-3F345B8F31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B53D49D-6B0B-57E7-4CBF-EF9286D2B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EB14109-795A-2EE6-54E6-816E3DF8F8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C5162834-F433-9C61-7F09-B5D75E33AA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71C0738-8AD2-7850-6922-809EBDB59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3A7E593-3E32-8BA2-AFFD-8CAB9D2431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6DE355F-EC08-5C16-85E8-DBC3314ED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D8A821B-7462-99D8-611C-3C0333AF40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64E6FD6-DB4D-5687-4663-CCAB9F2396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9A7B546-D0DC-994D-935F-59439228B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FA09EC-D1A9-231D-1853-FFDE4949A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655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03BFC43-4DB8-E139-7475-8B0565967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25900928-A2F5-E505-60FF-7DF2680D9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Two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9BA1CE91-7635-3138-FDA8-9A2D792E0601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6875" y="1253362"/>
                <a:ext cx="8686800" cy="537603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the sake of clarity let us limit ourselves to </a:t>
                </a:r>
                <a:r>
                  <a:rPr lang="en-US" sz="2400" i="1" dirty="0" err="1"/>
                  <a:t>i</a:t>
                </a:r>
                <a:r>
                  <a:rPr lang="en-US" sz="2400" i="1" dirty="0"/>
                  <a:t> = 2</a:t>
                </a:r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Let it be,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 = x, 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 = y,</a:t>
                </a:r>
                <a:r>
                  <a:rPr lang="en-US" sz="2400" dirty="0"/>
                  <a:t>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 = 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(</a:t>
                </a:r>
                <a:r>
                  <a:rPr lang="en-US" sz="2400" i="1" dirty="0" err="1"/>
                  <a:t>x,y</a:t>
                </a:r>
                <a:r>
                  <a:rPr lang="en-US" sz="2400" i="1" dirty="0"/>
                  <a:t>) = X</a:t>
                </a:r>
                <a:r>
                  <a:rPr lang="en-US" sz="2400" dirty="0"/>
                  <a:t>, and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 = 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(</a:t>
                </a:r>
                <a:r>
                  <a:rPr lang="en-US" sz="2400" i="1" dirty="0" err="1"/>
                  <a:t>x,y</a:t>
                </a:r>
                <a:r>
                  <a:rPr lang="en-US" sz="2400" i="1" dirty="0"/>
                  <a:t>) = Y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In this case above Pfaff expression can be rewritten into the following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𝑋𝑑𝑥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𝑌𝑑𝑦</m:t>
                      </m:r>
                    </m:oMath>
                  </m:oMathPara>
                </a14:m>
                <a:endParaRPr lang="en-US" altLang="en-US" sz="2400" dirty="0"/>
              </a:p>
              <a:p>
                <a:r>
                  <a:rPr lang="en-US" sz="2400" dirty="0"/>
                  <a:t>The curvilinear integral along a path </a:t>
                </a:r>
                <a:r>
                  <a:rPr lang="en-US" sz="2400" i="1" dirty="0"/>
                  <a:t>C</a:t>
                </a:r>
                <a:r>
                  <a:rPr lang="en-US" sz="2400" dirty="0"/>
                  <a:t> of equation is path-independent </a:t>
                </a:r>
                <a:r>
                  <a:rPr lang="en-US" sz="2400" i="1" dirty="0" err="1"/>
                  <a:t>iff</a:t>
                </a:r>
                <a:endParaRPr lang="en-US" sz="2400" i="1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𝑑𝐹</m:t>
                          </m:r>
                        </m:e>
                      </m:nary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9BA1CE91-7635-3138-FDA8-9A2D792E06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6875" y="1253362"/>
                <a:ext cx="8686800" cy="5376037"/>
              </a:xfrm>
              <a:blipFill>
                <a:blip r:embed="rId3"/>
                <a:stretch>
                  <a:fillRect l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5704AA5-F301-50A2-4533-91F96DC055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E61268F-8338-696E-FB40-EFCD9D9A9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07C98A3-F633-0166-676B-E621BF6854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AE46AE9-D334-1FF9-4347-B4DDE8C1A2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6CB89D6-EA27-FEDE-403F-9DB76B7E34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F2DE3BA-D877-65E1-F803-80DD07035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28C0566-4454-7E63-38D4-F39AB7A857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E5143F5-5A32-7089-1E42-FBA2C4167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1C0871D-8D9D-A83F-7736-A3FE72A2B4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66F9FA1-45BC-F341-C054-9150CC5B89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31C3455-8E72-510F-8D47-4CFDF14055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0F14E28-40BE-89DF-9720-166A0955BF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7C52B40-B380-943D-1DBA-CB1F39885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F0FD387-86D4-BE3A-2E76-CB82D5EAD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B7AB1DF-548F-4626-A69D-3EE98A6B0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48872AA-9906-0D08-B9CD-E0881AA2F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DBF4B3-040B-4D07-ACF4-0DD08ED313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40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AABFB2D-2F25-C756-89AE-8AD25AD55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708BF3E5-49AB-DAE1-B2CE-2E2B4DE09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Two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73674966-CE33-63BF-7EF5-AE271A1CC71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77825" y="1100962"/>
                <a:ext cx="8686800" cy="557847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𝑑𝐹</m:t>
                          </m:r>
                        </m:e>
                      </m:nary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In this case function </a:t>
                </a:r>
                <a:r>
                  <a:rPr lang="en-US" sz="2400" i="1" dirty="0"/>
                  <a:t>f</a:t>
                </a:r>
                <a:r>
                  <a:rPr lang="en-US" sz="2400" dirty="0"/>
                  <a:t> is a state function, and is path-independent, i.e.,</a:t>
                </a:r>
                <a:endParaRPr lang="en-US" alt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𝑑𝐹</m:t>
                          </m:r>
                        </m:e>
                      </m:nary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where 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,y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) and 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,y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) are the end and start points of path </a:t>
                </a:r>
                <a:r>
                  <a:rPr lang="en-US" sz="2400" i="1" dirty="0"/>
                  <a:t>C</a:t>
                </a:r>
                <a:r>
                  <a:rPr lang="en-US" sz="2400" dirty="0"/>
                  <a:t>, respectively.</a:t>
                </a:r>
              </a:p>
              <a:p>
                <a:r>
                  <a:rPr lang="en-US" sz="2400" dirty="0"/>
                  <a:t>A necessary and sufficient criterium to detect a total differential equation,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alt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𝑑𝑥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𝑑𝑦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sz="2400" dirty="0"/>
                  <a:t>is given by the following Schwarz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altLang="en-US" sz="2400" dirty="0"/>
              </a:p>
              <a:p>
                <a:endParaRPr lang="en-US" altLang="en-US" sz="2400" dirty="0"/>
              </a:p>
              <a:p>
                <a:endParaRPr lang="en-US" altLang="en-US" sz="2400" dirty="0"/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73674966-CE33-63BF-7EF5-AE271A1CC7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7825" y="1100962"/>
                <a:ext cx="8686800" cy="5578475"/>
              </a:xfrm>
              <a:blipFill>
                <a:blip r:embed="rId3"/>
                <a:stretch>
                  <a:fillRect l="-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A7D8C9D-8B62-AE76-8D1B-C3A94DC4D3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9A205C0-6025-BD51-8A5D-B51EC1011E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E37C824-0139-9416-04EF-5B75B9CBBA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37543CB-B3CF-4296-E255-63680741F0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2B51187-4B18-5885-D694-ABF22490BB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4B3158B-C6BD-2D28-FD9F-1FFE81901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7FA357F-51E9-D5E2-2FED-3A959E63A5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B86A795-2D38-CAA6-6773-2984E8A903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2D16B3F-3EB5-DFCB-B989-B79B7508A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4B10D5D-C256-C4DB-3CDE-B274B09290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40E4D62-D80A-ACD8-6FF7-676F295492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77CA564-2358-AE8E-D614-006D82C0D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0215F43-4946-4DB1-EE42-717C70D3F8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96B5733-3A53-8646-84DD-6EB39CC4CB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0B2A2FD-D8EE-FC28-B58F-B317F01858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146D503-4AB5-0133-90AB-0D980B0A7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3A2DE1-937F-06C5-D268-F65CD4EA98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CD41203-61C8-4680-1365-ADFC1174D281}"/>
                  </a:ext>
                </a:extLst>
              </p14:cNvPr>
              <p14:cNvContentPartPr/>
              <p14:nvPr/>
            </p14:nvContentPartPr>
            <p14:xfrm>
              <a:off x="3292200" y="2084040"/>
              <a:ext cx="320400" cy="4680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CD41203-61C8-4680-1365-ADFC1174D2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2840" y="2074680"/>
                <a:ext cx="339120" cy="48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568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FC49D03-BC08-7BE4-652B-2D1B77132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C344FFEA-117E-0A73-A4C1-1021E51948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Two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0C6F4FA8-097B-B2BA-1808-4D973F7947EE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6875" y="1253363"/>
                <a:ext cx="8686800" cy="523951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alt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altLang="en-US" sz="2400" dirty="0"/>
              </a:p>
              <a:p>
                <a:r>
                  <a:rPr lang="en-US" sz="2400" dirty="0"/>
                  <a:t>This criterium tells us that the Pfaff equation, </a:t>
                </a:r>
                <a:r>
                  <a:rPr lang="en-US" sz="2400" i="1" dirty="0" err="1"/>
                  <a:t>dF</a:t>
                </a:r>
                <a:r>
                  <a:rPr lang="en-US" sz="2400" i="1" dirty="0"/>
                  <a:t>= 0</a:t>
                </a:r>
                <a:r>
                  <a:rPr lang="en-US" sz="2400" dirty="0"/>
                  <a:t>, is an exact differential and has the following solution: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𝑑𝐹</m:t>
                          </m:r>
                        </m:e>
                      </m:nary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𝑋𝑑𝑥</m:t>
                          </m:r>
                        </m:e>
                      </m:nary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𝑌𝑑𝑦</m:t>
                          </m:r>
                        </m:e>
                      </m:nary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𝑐𝑜𝑛𝑠𝑡𝑎𝑛𝑡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en-US" sz="2400" dirty="0"/>
              </a:p>
              <a:p>
                <a:r>
                  <a:rPr lang="en-US" sz="2400" dirty="0"/>
                  <a:t>Now, let us use these mathematical considerations to check some well-known thermodynamic Pfaffians.</a:t>
                </a:r>
                <a:endParaRPr lang="en-US" altLang="en-US" sz="2400" dirty="0"/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0C6F4FA8-097B-B2BA-1808-4D973F7947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6875" y="1253363"/>
                <a:ext cx="8686800" cy="5239512"/>
              </a:xfrm>
              <a:blipFill>
                <a:blip r:embed="rId3"/>
                <a:stretch>
                  <a:fillRect l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886B891-84C5-0495-CED1-C5131BC49D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E09D452-23A0-117A-0C4B-183552995E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F3CED35-A775-E67D-03FA-6154618C64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B9719B6-F4EF-A434-B3E5-EB9E4FA974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FC96C4A-F6FC-343E-A299-B5B5CB8A1A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8ACC99F-D3BC-B418-DE85-4E3169844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FFA247F-A290-DDDC-AE3A-A587ED763C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9F4887F-BFB4-3D0B-2B46-4F364D6CF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0864A85-9D01-79A7-2862-DDE52B9337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A351FE5-5E7D-62DB-D94E-4A4C256A37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A8D0567-3C99-EF75-0F9F-6C5EA1F838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F542C06-BBF5-B8AA-21FD-B7D85D2CF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CBA4BA2-DEEE-9E72-D117-946F37CB2B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A31B053-37E7-A267-618E-6AF44FE5AA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DF88809-0448-36C2-0877-501F8B32E6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82B95E8-6CB1-6A76-E2E4-A62F8787F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29C89D-99C4-3875-3B65-073FD3D1A4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568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EE8A6-BD07-1A37-9231-B5548D31F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>
            <a:extLst>
              <a:ext uri="{FF2B5EF4-FFF2-40B4-BE49-F238E27FC236}">
                <a16:creationId xmlns:a16="http://schemas.microsoft.com/office/drawing/2014/main" id="{F3D51F38-9E73-9E3D-2C4A-881CF4171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1100963"/>
            <a:ext cx="873537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Boyle considered a macrosystem consisting a mixture of unknown number of generally know gases at constant temperature and simplified his system to have a state equation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764" name="Object 2">
                <a:extLst>
                  <a:ext uri="{FF2B5EF4-FFF2-40B4-BE49-F238E27FC236}">
                    <a16:creationId xmlns:a16="http://schemas.microsoft.com/office/drawing/2014/main" id="{8EB3EBE6-17CE-4352-F165-8403354B5D28}"/>
                  </a:ext>
                </a:extLst>
              </p:cNvPr>
              <p:cNvSpPr txBox="1"/>
              <p:nvPr/>
            </p:nvSpPr>
            <p:spPr bwMode="auto">
              <a:xfrm>
                <a:off x="2081805" y="2312951"/>
                <a:ext cx="4813963" cy="95299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7764" name="Object 2">
                <a:extLst>
                  <a:ext uri="{FF2B5EF4-FFF2-40B4-BE49-F238E27FC236}">
                    <a16:creationId xmlns:a16="http://schemas.microsoft.com/office/drawing/2014/main" id="{8EB3EBE6-17CE-4352-F165-8403354B5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1805" y="2312951"/>
                <a:ext cx="4813963" cy="952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765" name="Text Box 5">
            <a:extLst>
              <a:ext uri="{FF2B5EF4-FFF2-40B4-BE49-F238E27FC236}">
                <a16:creationId xmlns:a16="http://schemas.microsoft.com/office/drawing/2014/main" id="{7A4BE93E-4CE8-51FD-9D6C-A779A8A42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636" y="4223078"/>
            <a:ext cx="885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766" name="Object 3">
                <a:extLst>
                  <a:ext uri="{FF2B5EF4-FFF2-40B4-BE49-F238E27FC236}">
                    <a16:creationId xmlns:a16="http://schemas.microsoft.com/office/drawing/2014/main" id="{36866626-5870-141A-6287-052CB6E504BD}"/>
                  </a:ext>
                </a:extLst>
              </p:cNvPr>
              <p:cNvSpPr txBox="1"/>
              <p:nvPr/>
            </p:nvSpPr>
            <p:spPr bwMode="auto">
              <a:xfrm>
                <a:off x="2186911" y="4410403"/>
                <a:ext cx="39084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7766" name="Object 3">
                <a:extLst>
                  <a:ext uri="{FF2B5EF4-FFF2-40B4-BE49-F238E27FC236}">
                    <a16:creationId xmlns:a16="http://schemas.microsoft.com/office/drawing/2014/main" id="{36866626-5870-141A-6287-052CB6E50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86911" y="4410403"/>
                <a:ext cx="3908425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767" name="Object 4">
                <a:extLst>
                  <a:ext uri="{FF2B5EF4-FFF2-40B4-BE49-F238E27FC236}">
                    <a16:creationId xmlns:a16="http://schemas.microsoft.com/office/drawing/2014/main" id="{5E69DE1B-1375-3BC4-3FF1-9E9BD0720925}"/>
                  </a:ext>
                </a:extLst>
              </p:cNvPr>
              <p:cNvSpPr txBox="1"/>
              <p:nvPr/>
            </p:nvSpPr>
            <p:spPr bwMode="auto">
              <a:xfrm>
                <a:off x="1295068" y="5340514"/>
                <a:ext cx="2017713" cy="977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7767" name="Object 4">
                <a:extLst>
                  <a:ext uri="{FF2B5EF4-FFF2-40B4-BE49-F238E27FC236}">
                    <a16:creationId xmlns:a16="http://schemas.microsoft.com/office/drawing/2014/main" id="{5E69DE1B-1375-3BC4-3FF1-9E9BD0720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068" y="5340514"/>
                <a:ext cx="2017713" cy="977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768" name="Text Box 8">
            <a:extLst>
              <a:ext uri="{FF2B5EF4-FFF2-40B4-BE49-F238E27FC236}">
                <a16:creationId xmlns:a16="http://schemas.microsoft.com/office/drawing/2014/main" id="{D71872C1-25D9-EBA6-D138-8A9EB85B6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793" y="5610389"/>
            <a:ext cx="504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Is an ordinary differential equation with</a:t>
            </a:r>
          </a:p>
        </p:txBody>
      </p:sp>
      <p:sp>
        <p:nvSpPr>
          <p:cNvPr id="117769" name="Text Box 9">
            <a:extLst>
              <a:ext uri="{FF2B5EF4-FFF2-40B4-BE49-F238E27FC236}">
                <a16:creationId xmlns:a16="http://schemas.microsoft.com/office/drawing/2014/main" id="{CF96A058-01DA-A38D-6D9A-8346705DB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068" y="6245225"/>
            <a:ext cx="2309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F(</a:t>
            </a:r>
            <a:r>
              <a:rPr lang="en-US" altLang="en-US" sz="2400" i="1" dirty="0" err="1"/>
              <a:t>x,y</a:t>
            </a:r>
            <a:r>
              <a:rPr lang="en-US" altLang="en-US" sz="2400" i="1" dirty="0"/>
              <a:t>) = constant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B0DCBC1-4375-2B70-A3F2-3E920CEE77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62DF407-4E6B-3837-EDBD-4BDDE2FF30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D801DCF-38AD-C8BD-F1FD-22BA5970DB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CDB7740-8130-B9A5-C8B9-BB110FA7C7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DC78B57-8F30-C7DA-71F1-40D798802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7DA2540-91A8-17D9-50A3-4CAA887948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7922DA4-8BB7-FC57-67FB-40BCEFA745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4DAB920-2233-96CD-08F7-F8D15C9455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B644533-F581-5274-5879-2A807C1DA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0E6D3D8-9614-22B0-5301-30925ACCCF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6154251-1D2C-F635-7456-C23A4188A9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B74075E-2446-0A3E-770E-F9D481DD3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3786F77-C2EB-8176-843C-08E6ED3CB2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BE0DEDC-3D2E-3711-C207-08888AB27A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73CE5B8-AE51-27EC-2BF6-6E92BE8957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387BE84-E864-33A8-D407-2B8ECB904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6C4A51-99AD-6F14-D3A9-FEAC05AB2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8">
            <a:extLst>
              <a:ext uri="{FF2B5EF4-FFF2-40B4-BE49-F238E27FC236}">
                <a16:creationId xmlns:a16="http://schemas.microsoft.com/office/drawing/2014/main" id="{8BCBAD89-3B78-2F3B-DEBC-541B49402CA0}"/>
              </a:ext>
            </a:extLst>
          </p:cNvPr>
          <p:cNvSpPr txBox="1">
            <a:spLocks/>
          </p:cNvSpPr>
          <p:nvPr/>
        </p:nvSpPr>
        <p:spPr>
          <a:xfrm>
            <a:off x="209550" y="280865"/>
            <a:ext cx="7772400" cy="78593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2800" kern="0" dirty="0"/>
              <a:t>Boyle’s Experimental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1FFFAF76-7A2A-89C8-4005-852C61E8571F}"/>
                  </a:ext>
                </a:extLst>
              </p:cNvPr>
              <p:cNvSpPr txBox="1"/>
              <p:nvPr/>
            </p:nvSpPr>
            <p:spPr bwMode="auto">
              <a:xfrm>
                <a:off x="1731298" y="3829542"/>
                <a:ext cx="5514975" cy="504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1FFFAF76-7A2A-89C8-4005-852C61E85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1298" y="3829542"/>
                <a:ext cx="5514975" cy="504825"/>
              </a:xfrm>
              <a:prstGeom prst="rect">
                <a:avLst/>
              </a:prstGeom>
              <a:blipFill>
                <a:blip r:embed="rId7"/>
                <a:stretch>
                  <a:fillRect l="-331" b="-843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3EE45A7E-E0E9-4F6E-E37F-66377CE01EC2}"/>
              </a:ext>
            </a:extLst>
          </p:cNvPr>
          <p:cNvSpPr txBox="1"/>
          <p:nvPr/>
        </p:nvSpPr>
        <p:spPr>
          <a:xfrm>
            <a:off x="458769" y="3286789"/>
            <a:ext cx="3764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function </a:t>
            </a:r>
            <a:r>
              <a:rPr lang="en-US" i="1" dirty="0"/>
              <a:t>M</a:t>
            </a:r>
            <a:r>
              <a:rPr lang="en-US" dirty="0"/>
              <a:t> and </a:t>
            </a:r>
            <a:r>
              <a:rPr lang="en-US" i="1" dirty="0"/>
              <a:t>N</a:t>
            </a:r>
            <a:r>
              <a:rPr lang="en-US" dirty="0"/>
              <a:t> as:</a:t>
            </a:r>
          </a:p>
        </p:txBody>
      </p:sp>
    </p:spTree>
    <p:extLst>
      <p:ext uri="{BB962C8B-B14F-4D97-AF65-F5344CB8AC3E}">
        <p14:creationId xmlns:p14="http://schemas.microsoft.com/office/powerpoint/2010/main" val="298645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build="p" autoUpdateAnimBg="0"/>
      <p:bldP spid="117765" grpId="0" build="p" autoUpdateAnimBg="0"/>
      <p:bldP spid="117768" grpId="0" build="p" autoUpdateAnimBg="0"/>
      <p:bldP spid="11776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2B6A2-C79A-BD7E-5D40-0CFD67F12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3">
            <a:extLst>
              <a:ext uri="{FF2B5EF4-FFF2-40B4-BE49-F238E27FC236}">
                <a16:creationId xmlns:a16="http://schemas.microsoft.com/office/drawing/2014/main" id="{3DC8287E-2FF7-2615-8D70-92727544B7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664" y="162719"/>
            <a:ext cx="8229600" cy="838200"/>
          </a:xfrm>
        </p:spPr>
        <p:txBody>
          <a:bodyPr/>
          <a:lstStyle/>
          <a:p>
            <a:r>
              <a:rPr lang="en-US" altLang="en-US" sz="2800" dirty="0"/>
              <a:t>Robert Boyle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C32D29-9264-E0FF-77CF-4630A7B55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355725"/>
            <a:ext cx="6324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17th-century natural philosopher, chemist, physicist, and inventor, also noted for his writings in theology.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Unlike most scientists of the day, Boyle did not seek to discover new things by arguing matters logically. </a:t>
            </a:r>
          </a:p>
          <a:p>
            <a:pPr>
              <a:spcBef>
                <a:spcPct val="0"/>
              </a:spcBef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103428" name="Picture 2" descr="http://upload.wikimedia.org/wikipedia/commons/b/b3/Robert_Boyle_0001.jpg">
            <a:extLst>
              <a:ext uri="{FF2B5EF4-FFF2-40B4-BE49-F238E27FC236}">
                <a16:creationId xmlns:a16="http://schemas.microsoft.com/office/drawing/2014/main" id="{47FF9E01-CC7E-BDF0-4999-268793848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58875"/>
            <a:ext cx="23622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62A12-D3CD-527F-8335-93F2D2343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4216400"/>
            <a:ext cx="8686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Instead, Boyle was interested in making observations and drawing conclusions based on these.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It was Boyle who started the practice of conducting controlled experiments.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He used to publish his experiments while noting down his practices and the various apparatus that he used. </a:t>
            </a:r>
          </a:p>
        </p:txBody>
      </p:sp>
      <p:grpSp>
        <p:nvGrpSpPr>
          <p:cNvPr id="103430" name="Group 38">
            <a:extLst>
              <a:ext uri="{FF2B5EF4-FFF2-40B4-BE49-F238E27FC236}">
                <a16:creationId xmlns:a16="http://schemas.microsoft.com/office/drawing/2014/main" id="{58A71E02-5D60-CA34-4E9C-FBE49E574813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3431" name="Group 19">
              <a:extLst>
                <a:ext uri="{FF2B5EF4-FFF2-40B4-BE49-F238E27FC236}">
                  <a16:creationId xmlns:a16="http://schemas.microsoft.com/office/drawing/2014/main" id="{2C210226-0EDF-E216-B691-BBFF73E2B1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3433" name="Group 8">
                <a:extLst>
                  <a:ext uri="{FF2B5EF4-FFF2-40B4-BE49-F238E27FC236}">
                    <a16:creationId xmlns:a16="http://schemas.microsoft.com/office/drawing/2014/main" id="{B709DD99-BEC5-C96B-B68A-D05D367614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3435" name="Group 9">
                  <a:extLst>
                    <a:ext uri="{FF2B5EF4-FFF2-40B4-BE49-F238E27FC236}">
                      <a16:creationId xmlns:a16="http://schemas.microsoft.com/office/drawing/2014/main" id="{8E7AF9CC-B695-B6AA-1803-8D54EBAAEF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3445" name="Rectangle 10">
                    <a:extLst>
                      <a:ext uri="{FF2B5EF4-FFF2-40B4-BE49-F238E27FC236}">
                        <a16:creationId xmlns:a16="http://schemas.microsoft.com/office/drawing/2014/main" id="{3CC15BB9-866C-946B-7BDF-758BCC2D3F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446" name="Rectangle 11">
                    <a:extLst>
                      <a:ext uri="{FF2B5EF4-FFF2-40B4-BE49-F238E27FC236}">
                        <a16:creationId xmlns:a16="http://schemas.microsoft.com/office/drawing/2014/main" id="{23B2B710-717E-9399-AF13-4CBE7EB54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436" name="Group 12">
                  <a:extLst>
                    <a:ext uri="{FF2B5EF4-FFF2-40B4-BE49-F238E27FC236}">
                      <a16:creationId xmlns:a16="http://schemas.microsoft.com/office/drawing/2014/main" id="{91BE6127-716B-844E-A84F-C0EFA39189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3443" name="Rectangle 13">
                    <a:extLst>
                      <a:ext uri="{FF2B5EF4-FFF2-40B4-BE49-F238E27FC236}">
                        <a16:creationId xmlns:a16="http://schemas.microsoft.com/office/drawing/2014/main" id="{8020EA79-9BD7-1161-3700-E92ADE7508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444" name="Rectangle 14">
                    <a:extLst>
                      <a:ext uri="{FF2B5EF4-FFF2-40B4-BE49-F238E27FC236}">
                        <a16:creationId xmlns:a16="http://schemas.microsoft.com/office/drawing/2014/main" id="{726A4158-7F10-8335-2D81-2561EB2200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437" name="Group 15">
                  <a:extLst>
                    <a:ext uri="{FF2B5EF4-FFF2-40B4-BE49-F238E27FC236}">
                      <a16:creationId xmlns:a16="http://schemas.microsoft.com/office/drawing/2014/main" id="{71389696-F92F-26BB-BE56-DD32DF1691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3441" name="Rectangle 16">
                    <a:extLst>
                      <a:ext uri="{FF2B5EF4-FFF2-40B4-BE49-F238E27FC236}">
                        <a16:creationId xmlns:a16="http://schemas.microsoft.com/office/drawing/2014/main" id="{848EC506-3336-5C80-C139-2E590F5788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442" name="Rectangle 17">
                    <a:extLst>
                      <a:ext uri="{FF2B5EF4-FFF2-40B4-BE49-F238E27FC236}">
                        <a16:creationId xmlns:a16="http://schemas.microsoft.com/office/drawing/2014/main" id="{14C6DEEE-EDE2-5CC2-0AE5-36837F46FD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438" name="Group 18">
                  <a:extLst>
                    <a:ext uri="{FF2B5EF4-FFF2-40B4-BE49-F238E27FC236}">
                      <a16:creationId xmlns:a16="http://schemas.microsoft.com/office/drawing/2014/main" id="{C7525973-67C4-FE5A-5FC3-777A9EE534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3439" name="Rectangle 19">
                    <a:extLst>
                      <a:ext uri="{FF2B5EF4-FFF2-40B4-BE49-F238E27FC236}">
                        <a16:creationId xmlns:a16="http://schemas.microsoft.com/office/drawing/2014/main" id="{603F930A-2CB5-C519-60A4-91F376A19A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440" name="Rectangle 20">
                    <a:extLst>
                      <a:ext uri="{FF2B5EF4-FFF2-40B4-BE49-F238E27FC236}">
                        <a16:creationId xmlns:a16="http://schemas.microsoft.com/office/drawing/2014/main" id="{FAEC2EDB-D7C1-6797-4EE6-C2A593AD7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1F80760-6872-952A-8158-90997C92FA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343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9EFD43-C6F4-41D3-72A5-2515A8BFAC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00160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D871E-ED62-B311-4D98-D935BB146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3">
            <a:extLst>
              <a:ext uri="{FF2B5EF4-FFF2-40B4-BE49-F238E27FC236}">
                <a16:creationId xmlns:a16="http://schemas.microsoft.com/office/drawing/2014/main" id="{4B607FC4-39CA-5CD5-23FB-774426D18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14313"/>
            <a:ext cx="8229600" cy="838200"/>
          </a:xfrm>
        </p:spPr>
        <p:txBody>
          <a:bodyPr/>
          <a:lstStyle/>
          <a:p>
            <a:r>
              <a:rPr lang="en-US" altLang="en-US" sz="2800"/>
              <a:t>History of Biogas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1D63A-45BF-0AC5-DAFD-1BC172403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506538"/>
            <a:ext cx="878522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 Scientific interest in the gases produced by the natural decomposition of organic matter, was first reported by Robert Boyle and Stephen Hale.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They noted that inflammable gas was released by disturbing the sediment of streams and lakes.</a:t>
            </a:r>
            <a:r>
              <a:rPr lang="en-US" altLang="en-US" sz="2400" baseline="30000" dirty="0"/>
              <a:t> </a:t>
            </a:r>
            <a:r>
              <a:rPr lang="en-US" altLang="en-US" sz="2400" dirty="0"/>
              <a:t> 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In 1808, Sir Humphry Davy determined that methane was present in the gases produced by cattle manure.</a:t>
            </a:r>
            <a:r>
              <a:rPr lang="en-US" altLang="en-US" sz="2400" baseline="30000" dirty="0"/>
              <a:t> </a:t>
            </a:r>
            <a:r>
              <a:rPr lang="en-US" altLang="en-US" sz="2400" dirty="0"/>
              <a:t> 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first anaerobic digester was built by a leper colony in Bombay, India in 1859.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In 1895 the technology was developed in Exeter, England, where a septic tank was used to generate gas for street lighting. </a:t>
            </a:r>
          </a:p>
        </p:txBody>
      </p:sp>
      <p:grpSp>
        <p:nvGrpSpPr>
          <p:cNvPr id="104452" name="Group 38">
            <a:extLst>
              <a:ext uri="{FF2B5EF4-FFF2-40B4-BE49-F238E27FC236}">
                <a16:creationId xmlns:a16="http://schemas.microsoft.com/office/drawing/2014/main" id="{7A951BF9-1455-A999-9DB6-6E72562183D5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4453" name="Group 19">
              <a:extLst>
                <a:ext uri="{FF2B5EF4-FFF2-40B4-BE49-F238E27FC236}">
                  <a16:creationId xmlns:a16="http://schemas.microsoft.com/office/drawing/2014/main" id="{4D5F8EA0-1C11-69F3-A932-46544337F3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4455" name="Group 8">
                <a:extLst>
                  <a:ext uri="{FF2B5EF4-FFF2-40B4-BE49-F238E27FC236}">
                    <a16:creationId xmlns:a16="http://schemas.microsoft.com/office/drawing/2014/main" id="{BEA4A84E-9FEA-8CAC-9F06-B192C0C300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4457" name="Group 9">
                  <a:extLst>
                    <a:ext uri="{FF2B5EF4-FFF2-40B4-BE49-F238E27FC236}">
                      <a16:creationId xmlns:a16="http://schemas.microsoft.com/office/drawing/2014/main" id="{12FB1796-E94B-C019-24B3-5454AE2372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4467" name="Rectangle 10">
                    <a:extLst>
                      <a:ext uri="{FF2B5EF4-FFF2-40B4-BE49-F238E27FC236}">
                        <a16:creationId xmlns:a16="http://schemas.microsoft.com/office/drawing/2014/main" id="{5D19EFBC-8F17-4DB5-636B-11A2F693A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4468" name="Rectangle 11">
                    <a:extLst>
                      <a:ext uri="{FF2B5EF4-FFF2-40B4-BE49-F238E27FC236}">
                        <a16:creationId xmlns:a16="http://schemas.microsoft.com/office/drawing/2014/main" id="{5697C7AF-B135-685B-2604-325154C27B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4458" name="Group 12">
                  <a:extLst>
                    <a:ext uri="{FF2B5EF4-FFF2-40B4-BE49-F238E27FC236}">
                      <a16:creationId xmlns:a16="http://schemas.microsoft.com/office/drawing/2014/main" id="{1550B122-71C8-FB1E-3687-6B06B874EB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4465" name="Rectangle 13">
                    <a:extLst>
                      <a:ext uri="{FF2B5EF4-FFF2-40B4-BE49-F238E27FC236}">
                        <a16:creationId xmlns:a16="http://schemas.microsoft.com/office/drawing/2014/main" id="{711F034C-D1BB-B318-622E-609FA388C9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4466" name="Rectangle 14">
                    <a:extLst>
                      <a:ext uri="{FF2B5EF4-FFF2-40B4-BE49-F238E27FC236}">
                        <a16:creationId xmlns:a16="http://schemas.microsoft.com/office/drawing/2014/main" id="{1C25B3B1-49F0-A8E3-3F83-1C3EE2FF7B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4459" name="Group 15">
                  <a:extLst>
                    <a:ext uri="{FF2B5EF4-FFF2-40B4-BE49-F238E27FC236}">
                      <a16:creationId xmlns:a16="http://schemas.microsoft.com/office/drawing/2014/main" id="{A68699C0-BB8C-EC90-71D7-E59A20AFB8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4463" name="Rectangle 16">
                    <a:extLst>
                      <a:ext uri="{FF2B5EF4-FFF2-40B4-BE49-F238E27FC236}">
                        <a16:creationId xmlns:a16="http://schemas.microsoft.com/office/drawing/2014/main" id="{8CA1FA09-63F8-29F4-9B84-F4EEC188A2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4464" name="Rectangle 17">
                    <a:extLst>
                      <a:ext uri="{FF2B5EF4-FFF2-40B4-BE49-F238E27FC236}">
                        <a16:creationId xmlns:a16="http://schemas.microsoft.com/office/drawing/2014/main" id="{3F318F79-C2B3-C717-1BFD-0726E71FE6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4460" name="Group 18">
                  <a:extLst>
                    <a:ext uri="{FF2B5EF4-FFF2-40B4-BE49-F238E27FC236}">
                      <a16:creationId xmlns:a16="http://schemas.microsoft.com/office/drawing/2014/main" id="{6AC0F434-E5B3-9873-3571-F9BCB394E3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4461" name="Rectangle 19">
                    <a:extLst>
                      <a:ext uri="{FF2B5EF4-FFF2-40B4-BE49-F238E27FC236}">
                        <a16:creationId xmlns:a16="http://schemas.microsoft.com/office/drawing/2014/main" id="{91A7EB96-AE78-5B59-334B-B29747BB2E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4462" name="Rectangle 20">
                    <a:extLst>
                      <a:ext uri="{FF2B5EF4-FFF2-40B4-BE49-F238E27FC236}">
                        <a16:creationId xmlns:a16="http://schemas.microsoft.com/office/drawing/2014/main" id="{E32D19CD-B4F6-F63E-9860-C02A8DC07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4F08D9B-2741-E318-6E2D-72BC2B518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445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4A218D-CC72-9D0B-66C3-F7012FA016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9630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F8158-414D-CEAF-671E-BE9822144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43">
            <a:extLst>
              <a:ext uri="{FF2B5EF4-FFF2-40B4-BE49-F238E27FC236}">
                <a16:creationId xmlns:a16="http://schemas.microsoft.com/office/drawing/2014/main" id="{B0F914A3-454C-B02F-FBCF-53A84CEB9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1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142339" name="Object 42">
            <a:extLst>
              <a:ext uri="{FF2B5EF4-FFF2-40B4-BE49-F238E27FC236}">
                <a16:creationId xmlns:a16="http://schemas.microsoft.com/office/drawing/2014/main" id="{7CE4C1A4-1012-DF31-DD41-BF0B01FD8F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0337" y="1539875"/>
          <a:ext cx="42672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nceptDraw" r:id="rId3" imgW="7336800" imgH="6321600" progId="ConceptDraw.Document">
                  <p:embed/>
                </p:oleObj>
              </mc:Choice>
              <mc:Fallback>
                <p:oleObj name="ConceptDraw" r:id="rId3" imgW="7336800" imgH="6321600" progId="ConceptDraw.Document">
                  <p:embed/>
                  <p:pic>
                    <p:nvPicPr>
                      <p:cNvPr id="142339" name="Object 42">
                        <a:extLst>
                          <a:ext uri="{FF2B5EF4-FFF2-40B4-BE49-F238E27FC236}">
                            <a16:creationId xmlns:a16="http://schemas.microsoft.com/office/drawing/2014/main" id="{14761B6D-A7D0-3578-9461-B476592794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37" y="1539875"/>
                        <a:ext cx="42672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2340" name="Picture 44" descr="Picture 061">
            <a:extLst>
              <a:ext uri="{FF2B5EF4-FFF2-40B4-BE49-F238E27FC236}">
                <a16:creationId xmlns:a16="http://schemas.microsoft.com/office/drawing/2014/main" id="{7EDD1D89-C8B9-8621-9FA1-E57C17262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412" y="1539875"/>
            <a:ext cx="3668712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5">
            <a:extLst>
              <a:ext uri="{FF2B5EF4-FFF2-40B4-BE49-F238E27FC236}">
                <a16:creationId xmlns:a16="http://schemas.microsoft.com/office/drawing/2014/main" id="{C684D262-5AF5-0F25-E383-B60DAF4F5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357514"/>
            <a:ext cx="70385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</a:rPr>
              <a:t>Biogas plant (20 m</a:t>
            </a:r>
            <a:r>
              <a:rPr lang="en-US" sz="2800" baseline="30000" dirty="0">
                <a:latin typeface="+mj-lt"/>
              </a:rPr>
              <a:t>3</a:t>
            </a:r>
            <a:r>
              <a:rPr lang="en-US" sz="2800" dirty="0">
                <a:latin typeface="+mj-lt"/>
              </a:rPr>
              <a:t>/day) Available at IIT Delhi</a:t>
            </a:r>
          </a:p>
        </p:txBody>
      </p:sp>
      <p:grpSp>
        <p:nvGrpSpPr>
          <p:cNvPr id="142343" name="Group 21">
            <a:extLst>
              <a:ext uri="{FF2B5EF4-FFF2-40B4-BE49-F238E27FC236}">
                <a16:creationId xmlns:a16="http://schemas.microsoft.com/office/drawing/2014/main" id="{458C96D1-C15B-D3A2-04FD-20C53BA9CB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2344" name="Group 19">
              <a:extLst>
                <a:ext uri="{FF2B5EF4-FFF2-40B4-BE49-F238E27FC236}">
                  <a16:creationId xmlns:a16="http://schemas.microsoft.com/office/drawing/2014/main" id="{B2F8A612-EDAA-27D6-DEBA-9E69F81E69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2346" name="Group 8">
                <a:extLst>
                  <a:ext uri="{FF2B5EF4-FFF2-40B4-BE49-F238E27FC236}">
                    <a16:creationId xmlns:a16="http://schemas.microsoft.com/office/drawing/2014/main" id="{99F26226-6817-CDB3-6912-756EE5CFC6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2348" name="Group 9">
                  <a:extLst>
                    <a:ext uri="{FF2B5EF4-FFF2-40B4-BE49-F238E27FC236}">
                      <a16:creationId xmlns:a16="http://schemas.microsoft.com/office/drawing/2014/main" id="{B24C8033-5608-5AB4-1251-3458B7886E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2358" name="Rectangle 10">
                    <a:extLst>
                      <a:ext uri="{FF2B5EF4-FFF2-40B4-BE49-F238E27FC236}">
                        <a16:creationId xmlns:a16="http://schemas.microsoft.com/office/drawing/2014/main" id="{2767FB4E-8243-39CA-8447-19271B1AF6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2359" name="Rectangle 11">
                    <a:extLst>
                      <a:ext uri="{FF2B5EF4-FFF2-40B4-BE49-F238E27FC236}">
                        <a16:creationId xmlns:a16="http://schemas.microsoft.com/office/drawing/2014/main" id="{9B397B51-7092-1555-E281-0026DF027D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2349" name="Group 12">
                  <a:extLst>
                    <a:ext uri="{FF2B5EF4-FFF2-40B4-BE49-F238E27FC236}">
                      <a16:creationId xmlns:a16="http://schemas.microsoft.com/office/drawing/2014/main" id="{F548D44D-2560-25F1-77B4-A112EB23DC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2356" name="Rectangle 13">
                    <a:extLst>
                      <a:ext uri="{FF2B5EF4-FFF2-40B4-BE49-F238E27FC236}">
                        <a16:creationId xmlns:a16="http://schemas.microsoft.com/office/drawing/2014/main" id="{5F9E3822-2BE2-8E12-8C2D-27A6B652C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2357" name="Rectangle 14">
                    <a:extLst>
                      <a:ext uri="{FF2B5EF4-FFF2-40B4-BE49-F238E27FC236}">
                        <a16:creationId xmlns:a16="http://schemas.microsoft.com/office/drawing/2014/main" id="{1DF30BB4-005C-17EB-47DC-CCC1632A3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2350" name="Group 15">
                  <a:extLst>
                    <a:ext uri="{FF2B5EF4-FFF2-40B4-BE49-F238E27FC236}">
                      <a16:creationId xmlns:a16="http://schemas.microsoft.com/office/drawing/2014/main" id="{6BC90F67-ADE7-9F27-A6AC-45721769F1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2354" name="Rectangle 16">
                    <a:extLst>
                      <a:ext uri="{FF2B5EF4-FFF2-40B4-BE49-F238E27FC236}">
                        <a16:creationId xmlns:a16="http://schemas.microsoft.com/office/drawing/2014/main" id="{EB017F79-742A-E36F-17E8-1BDFB753DB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2355" name="Rectangle 17">
                    <a:extLst>
                      <a:ext uri="{FF2B5EF4-FFF2-40B4-BE49-F238E27FC236}">
                        <a16:creationId xmlns:a16="http://schemas.microsoft.com/office/drawing/2014/main" id="{97EB17F0-C730-74EE-DB73-B74F159E82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2351" name="Group 18">
                  <a:extLst>
                    <a:ext uri="{FF2B5EF4-FFF2-40B4-BE49-F238E27FC236}">
                      <a16:creationId xmlns:a16="http://schemas.microsoft.com/office/drawing/2014/main" id="{779C1315-6037-8DE2-F96D-E70F8344E8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2352" name="Rectangle 19">
                    <a:extLst>
                      <a:ext uri="{FF2B5EF4-FFF2-40B4-BE49-F238E27FC236}">
                        <a16:creationId xmlns:a16="http://schemas.microsoft.com/office/drawing/2014/main" id="{40D26A36-B67A-7A38-ACB9-5BD5AB48F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2353" name="Rectangle 20">
                    <a:extLst>
                      <a:ext uri="{FF2B5EF4-FFF2-40B4-BE49-F238E27FC236}">
                        <a16:creationId xmlns:a16="http://schemas.microsoft.com/office/drawing/2014/main" id="{3D0D5A96-68C6-A0C6-43E2-2E18CC12D1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5CC7ECC6-FD6A-83DB-CBF9-464055B35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2345" name="Picture 23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396514-B99C-E813-7103-410D97952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97197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49034-C8A0-CBAF-2C8C-819056742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3">
            <a:extLst>
              <a:ext uri="{FF2B5EF4-FFF2-40B4-BE49-F238E27FC236}">
                <a16:creationId xmlns:a16="http://schemas.microsoft.com/office/drawing/2014/main" id="{B9B6A8E6-9135-C248-2D6E-1024DB850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14475"/>
            <a:ext cx="4252913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6" name="Ink 17">
                <a:extLst>
                  <a:ext uri="{FF2B5EF4-FFF2-40B4-BE49-F238E27FC236}">
                    <a16:creationId xmlns:a16="http://schemas.microsoft.com/office/drawing/2014/main" id="{1832E16D-0AF3-ED0A-12D2-9908A8ADB02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>
                <a:extLst>
                  <a:ext uri="{FF2B5EF4-FFF2-40B4-BE49-F238E27FC236}">
                    <a16:creationId xmlns:a16="http://schemas.microsoft.com/office/drawing/2014/main" id="{E13D638C-D482-4F8B-4ECD-CA8D9176DF1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144388" name="Title 1">
            <a:extLst>
              <a:ext uri="{FF2B5EF4-FFF2-40B4-BE49-F238E27FC236}">
                <a16:creationId xmlns:a16="http://schemas.microsoft.com/office/drawing/2014/main" id="{DC68EE77-8F83-2DAA-D96B-77ADD28733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/>
              <a:t>Biological Digester</a:t>
            </a:r>
          </a:p>
        </p:txBody>
      </p:sp>
      <p:grpSp>
        <p:nvGrpSpPr>
          <p:cNvPr id="144389" name="Group 19">
            <a:extLst>
              <a:ext uri="{FF2B5EF4-FFF2-40B4-BE49-F238E27FC236}">
                <a16:creationId xmlns:a16="http://schemas.microsoft.com/office/drawing/2014/main" id="{B4CF8EC2-E357-F00B-0B63-A1769FEE18D2}"/>
              </a:ext>
            </a:extLst>
          </p:cNvPr>
          <p:cNvGrpSpPr>
            <a:grpSpLocks/>
          </p:cNvGrpSpPr>
          <p:nvPr/>
        </p:nvGrpSpPr>
        <p:grpSpPr bwMode="auto">
          <a:xfrm>
            <a:off x="-36513" y="-26988"/>
            <a:ext cx="9144001" cy="6858001"/>
            <a:chOff x="0" y="0"/>
            <a:chExt cx="9144000" cy="6858000"/>
          </a:xfrm>
        </p:grpSpPr>
        <p:grpSp>
          <p:nvGrpSpPr>
            <p:cNvPr id="144394" name="Group 8">
              <a:extLst>
                <a:ext uri="{FF2B5EF4-FFF2-40B4-BE49-F238E27FC236}">
                  <a16:creationId xmlns:a16="http://schemas.microsoft.com/office/drawing/2014/main" id="{016FCE11-9D91-0F6B-3172-062A81AE5B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4397" name="Group 9">
                <a:extLst>
                  <a:ext uri="{FF2B5EF4-FFF2-40B4-BE49-F238E27FC236}">
                    <a16:creationId xmlns:a16="http://schemas.microsoft.com/office/drawing/2014/main" id="{BD90734F-97DC-D221-E9ED-EFBE18F8A9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4407" name="Rectangle 10">
                  <a:extLst>
                    <a:ext uri="{FF2B5EF4-FFF2-40B4-BE49-F238E27FC236}">
                      <a16:creationId xmlns:a16="http://schemas.microsoft.com/office/drawing/2014/main" id="{0BA110B2-0B24-57FC-66E0-05FD8558D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4408" name="Rectangle 11">
                  <a:extLst>
                    <a:ext uri="{FF2B5EF4-FFF2-40B4-BE49-F238E27FC236}">
                      <a16:creationId xmlns:a16="http://schemas.microsoft.com/office/drawing/2014/main" id="{76A6E71D-4096-AE50-778C-D31319608F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4398" name="Group 12">
                <a:extLst>
                  <a:ext uri="{FF2B5EF4-FFF2-40B4-BE49-F238E27FC236}">
                    <a16:creationId xmlns:a16="http://schemas.microsoft.com/office/drawing/2014/main" id="{3AC733CD-478C-5934-89F5-A21F222353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4405" name="Rectangle 13">
                  <a:extLst>
                    <a:ext uri="{FF2B5EF4-FFF2-40B4-BE49-F238E27FC236}">
                      <a16:creationId xmlns:a16="http://schemas.microsoft.com/office/drawing/2014/main" id="{E73198D3-E410-BE0A-FF8C-D0AD5907A4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4406" name="Rectangle 14">
                  <a:extLst>
                    <a:ext uri="{FF2B5EF4-FFF2-40B4-BE49-F238E27FC236}">
                      <a16:creationId xmlns:a16="http://schemas.microsoft.com/office/drawing/2014/main" id="{99FF66C7-E3A0-7404-F0E6-EE573568D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4399" name="Group 15">
                <a:extLst>
                  <a:ext uri="{FF2B5EF4-FFF2-40B4-BE49-F238E27FC236}">
                    <a16:creationId xmlns:a16="http://schemas.microsoft.com/office/drawing/2014/main" id="{63F3F6EC-2A67-7D0C-E454-6F36089C2F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4403" name="Rectangle 16">
                  <a:extLst>
                    <a:ext uri="{FF2B5EF4-FFF2-40B4-BE49-F238E27FC236}">
                      <a16:creationId xmlns:a16="http://schemas.microsoft.com/office/drawing/2014/main" id="{5E03D1B9-5C3F-84A9-F67E-DF3CB0900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4404" name="Rectangle 17">
                  <a:extLst>
                    <a:ext uri="{FF2B5EF4-FFF2-40B4-BE49-F238E27FC236}">
                      <a16:creationId xmlns:a16="http://schemas.microsoft.com/office/drawing/2014/main" id="{293D8ECB-4F89-25BC-9740-DCDAEEA162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4400" name="Group 18">
                <a:extLst>
                  <a:ext uri="{FF2B5EF4-FFF2-40B4-BE49-F238E27FC236}">
                    <a16:creationId xmlns:a16="http://schemas.microsoft.com/office/drawing/2014/main" id="{55CEE484-BC66-0414-0F1C-5C4C95048A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4401" name="Rectangle 19">
                  <a:extLst>
                    <a:ext uri="{FF2B5EF4-FFF2-40B4-BE49-F238E27FC236}">
                      <a16:creationId xmlns:a16="http://schemas.microsoft.com/office/drawing/2014/main" id="{F4C1E5D2-9433-E112-908E-A93A4839B8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4402" name="Rectangle 20">
                  <a:extLst>
                    <a:ext uri="{FF2B5EF4-FFF2-40B4-BE49-F238E27FC236}">
                      <a16:creationId xmlns:a16="http://schemas.microsoft.com/office/drawing/2014/main" id="{391876CD-4E8C-AA67-35BC-59EAA4C11C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44395" name="Rectangle 19458">
              <a:extLst>
                <a:ext uri="{FF2B5EF4-FFF2-40B4-BE49-F238E27FC236}">
                  <a16:creationId xmlns:a16="http://schemas.microsoft.com/office/drawing/2014/main" id="{3B2D1182-15B8-5F32-2A5A-0C89A3AFC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28823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714ECEC-516C-3CD2-CFFD-501D4063B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49338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44390" name="Rectangle 4">
            <a:extLst>
              <a:ext uri="{FF2B5EF4-FFF2-40B4-BE49-F238E27FC236}">
                <a16:creationId xmlns:a16="http://schemas.microsoft.com/office/drawing/2014/main" id="{D660290F-1DCE-2130-F537-8B5934631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971800"/>
            <a:ext cx="304800" cy="35052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44391" name="Rectangle 25">
            <a:extLst>
              <a:ext uri="{FF2B5EF4-FFF2-40B4-BE49-F238E27FC236}">
                <a16:creationId xmlns:a16="http://schemas.microsoft.com/office/drawing/2014/main" id="{69C61264-F9DA-2042-7C0D-20064C82B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971800"/>
            <a:ext cx="304800" cy="35052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19D6243-F847-DEB4-D4AE-1C961DF66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724400"/>
            <a:ext cx="1323975" cy="1752600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F31ECB-3BD0-42DB-9D6E-8A19EC930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738688"/>
            <a:ext cx="1325562" cy="1752600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  <p:extLst>
      <p:ext uri="{BB962C8B-B14F-4D97-AF65-F5344CB8AC3E}">
        <p14:creationId xmlns:p14="http://schemas.microsoft.com/office/powerpoint/2010/main" val="35850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0AB8F-EA5B-2A71-C2E1-2AD886DB4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7766" name="Object 3">
                <a:extLst>
                  <a:ext uri="{FF2B5EF4-FFF2-40B4-BE49-F238E27FC236}">
                    <a16:creationId xmlns:a16="http://schemas.microsoft.com/office/drawing/2014/main" id="{FABCFF32-5645-C96F-A35C-F7CE1C75AF0B}"/>
                  </a:ext>
                </a:extLst>
              </p:cNvPr>
              <p:cNvSpPr txBox="1"/>
              <p:nvPr/>
            </p:nvSpPr>
            <p:spPr bwMode="auto">
              <a:xfrm>
                <a:off x="2438068" y="1419225"/>
                <a:ext cx="39084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7766" name="Object 3">
                <a:extLst>
                  <a:ext uri="{FF2B5EF4-FFF2-40B4-BE49-F238E27FC236}">
                    <a16:creationId xmlns:a16="http://schemas.microsoft.com/office/drawing/2014/main" id="{18F4E706-777E-9A8F-7702-D4B233D5B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068" y="1419225"/>
                <a:ext cx="39084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767" name="Object 4">
                <a:extLst>
                  <a:ext uri="{FF2B5EF4-FFF2-40B4-BE49-F238E27FC236}">
                    <a16:creationId xmlns:a16="http://schemas.microsoft.com/office/drawing/2014/main" id="{BB7194AA-A73B-EF81-21C2-CA7911A86278}"/>
                  </a:ext>
                </a:extLst>
              </p:cNvPr>
              <p:cNvSpPr txBox="1"/>
              <p:nvPr/>
            </p:nvSpPr>
            <p:spPr bwMode="auto">
              <a:xfrm>
                <a:off x="2792080" y="2714869"/>
                <a:ext cx="3200400" cy="977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=Constant</a:t>
                </a:r>
              </a:p>
            </p:txBody>
          </p:sp>
        </mc:Choice>
        <mc:Fallback xmlns="">
          <p:sp>
            <p:nvSpPr>
              <p:cNvPr id="117767" name="Object 4">
                <a:extLst>
                  <a:ext uri="{FF2B5EF4-FFF2-40B4-BE49-F238E27FC236}">
                    <a16:creationId xmlns:a16="http://schemas.microsoft.com/office/drawing/2014/main" id="{9A3FCE66-5E81-A76F-5A46-98F28885B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92080" y="2714869"/>
                <a:ext cx="32004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768" name="Text Box 8">
            <a:extLst>
              <a:ext uri="{FF2B5EF4-FFF2-40B4-BE49-F238E27FC236}">
                <a16:creationId xmlns:a16="http://schemas.microsoft.com/office/drawing/2014/main" id="{D37BEE66-580D-CC3F-69E2-98DA24029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529222"/>
            <a:ext cx="504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Is an ordinary differential equation with</a:t>
            </a:r>
          </a:p>
        </p:txBody>
      </p:sp>
      <p:sp>
        <p:nvSpPr>
          <p:cNvPr id="117769" name="Text Box 9">
            <a:extLst>
              <a:ext uri="{FF2B5EF4-FFF2-40B4-BE49-F238E27FC236}">
                <a16:creationId xmlns:a16="http://schemas.microsoft.com/office/drawing/2014/main" id="{1EDF754B-F957-F2CB-4745-E83C4D22F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8798" y="4125546"/>
            <a:ext cx="1853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/>
              <a:t>pV</a:t>
            </a:r>
            <a:r>
              <a:rPr lang="en-US" altLang="en-US" sz="2400" i="1" dirty="0"/>
              <a:t>= constant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CF4A94F-EC7B-87A3-3287-A92C8042C0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7A74C60-6BE5-4709-3F81-CF1FBB865B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9D925A9-D945-8394-956A-8511B8C50F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200240C-04DA-9DDC-13F9-3F90AC885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CDF1576-808E-E1A7-AADF-092E206E9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7196241-84A7-4C79-54C7-522187CA2D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526CCA1-EDCB-0F82-D6AE-60F4A8FCC4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C236BF3-5503-7DBC-9416-2839F0405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C8EE509-4F7B-4A2F-8E7E-CDC1C910FB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D2CD992-70E5-E927-04BE-649DCD3499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16A0C0B-24F3-46C6-974C-200DA08297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3BBD118-3C07-DEAD-1278-031E0574F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6DD1E51-B8CE-ABC8-DBF0-0E49636C54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9704FEF-025A-F86D-629B-BF8C987B8D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DFB9E2D-C6AA-1E2D-ABBB-C1F58644FE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5CEE4D8-67E0-3F69-7F0B-FFBFC0CAC8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5F41F6-B4E3-D3A6-3F78-294E774D4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8">
            <a:extLst>
              <a:ext uri="{FF2B5EF4-FFF2-40B4-BE49-F238E27FC236}">
                <a16:creationId xmlns:a16="http://schemas.microsoft.com/office/drawing/2014/main" id="{E933B9BA-0CEB-9C93-DD6E-A2EF35E289AD}"/>
              </a:ext>
            </a:extLst>
          </p:cNvPr>
          <p:cNvSpPr txBox="1">
            <a:spLocks/>
          </p:cNvSpPr>
          <p:nvPr/>
        </p:nvSpPr>
        <p:spPr>
          <a:xfrm>
            <a:off x="209550" y="280865"/>
            <a:ext cx="7772400" cy="78593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2800" kern="0" dirty="0"/>
              <a:t>Boyle’s Experimental Work</a:t>
            </a:r>
          </a:p>
        </p:txBody>
      </p:sp>
    </p:spTree>
    <p:extLst>
      <p:ext uri="{BB962C8B-B14F-4D97-AF65-F5344CB8AC3E}">
        <p14:creationId xmlns:p14="http://schemas.microsoft.com/office/powerpoint/2010/main" val="311928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11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/>
      <p:bldP spid="117767" grpId="0"/>
      <p:bldP spid="117768" grpId="0" build="p" autoUpdateAnimBg="0"/>
      <p:bldP spid="11776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EC8F9-0B3E-59D5-F0D5-C8CA30C5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Title 3">
            <a:extLst>
              <a:ext uri="{FF2B5EF4-FFF2-40B4-BE49-F238E27FC236}">
                <a16:creationId xmlns:a16="http://schemas.microsoft.com/office/drawing/2014/main" id="{877EFBE5-1F12-C985-3C13-94D745E9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Pressure Volume Diagram</a:t>
            </a:r>
          </a:p>
        </p:txBody>
      </p:sp>
      <p:pic>
        <p:nvPicPr>
          <p:cNvPr id="13323" name="Picture 2">
            <a:extLst>
              <a:ext uri="{FF2B5EF4-FFF2-40B4-BE49-F238E27FC236}">
                <a16:creationId xmlns:a16="http://schemas.microsoft.com/office/drawing/2014/main" id="{0ACDDB4C-6A0F-89D2-925F-18F9B4E9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143000"/>
            <a:ext cx="6772275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3600" name="Object 2">
                <a:extLst>
                  <a:ext uri="{FF2B5EF4-FFF2-40B4-BE49-F238E27FC236}">
                    <a16:creationId xmlns:a16="http://schemas.microsoft.com/office/drawing/2014/main" id="{2B704C5D-2065-F5CF-C8FE-2F6AD93367BE}"/>
                  </a:ext>
                </a:extLst>
              </p:cNvPr>
              <p:cNvSpPr txBox="1"/>
              <p:nvPr/>
            </p:nvSpPr>
            <p:spPr bwMode="auto">
              <a:xfrm>
                <a:off x="5000625" y="3259138"/>
                <a:ext cx="3914775" cy="13668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00" name="Object 2">
                <a:extLst>
                  <a:ext uri="{FF2B5EF4-FFF2-40B4-BE49-F238E27FC236}">
                    <a16:creationId xmlns:a16="http://schemas.microsoft.com/office/drawing/2014/main" id="{2B704C5D-2065-F5CF-C8FE-2F6AD9336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5" y="3259138"/>
                <a:ext cx="3914775" cy="13668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3FC17C8-DCF3-A4D6-9162-8D6907C48C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9019A42-8350-A1B4-07A4-87E33D8D58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9CEF4EB-4C02-2E8D-E9F1-E602E7365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E7BFFBF-4F2C-53A8-2109-B4B92F572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7B39FC7-8EC8-916F-A0BF-D3BD24723D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3010F8B-1D35-B3F8-3B1A-9C579B3DF9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41B47FE-2E2C-3705-5022-89B33AE884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D79D114-651C-B5D2-F688-D0E3EDA7B5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363CA86-7426-4A62-A76A-4BCC692D9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C3DDA40-30EC-8CBF-01B1-DC72D2109B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7302D78-D58F-43A8-D0A5-C09623150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D6DBB93-5622-B49F-9F34-2A6446A9EB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B974E0F-2FBA-BA4D-24B3-D9F398EC37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D45C47C-87A1-4709-108D-76325109A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F452694-F4DB-179C-ECA9-F319A36F0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4D81B89-E274-F42F-0B58-091766AAF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29E4D46-1E25-B50A-81AD-0F181E39B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1036903C-26C9-14E7-FAA8-E936452A0717}"/>
                  </a:ext>
                </a:extLst>
              </p:cNvPr>
              <p:cNvSpPr txBox="1"/>
              <p:nvPr/>
            </p:nvSpPr>
            <p:spPr bwMode="auto">
              <a:xfrm>
                <a:off x="4647537" y="1808163"/>
                <a:ext cx="1143000" cy="75882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r>
                  <a:rPr lang="en-US" i="1" dirty="0">
                    <a:solidFill>
                      <a:schemeClr val="accent2"/>
                    </a:solidFill>
                  </a:rPr>
                  <a:t>T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𝑝𝑉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1036903C-26C9-14E7-FAA8-E936452A0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7537" y="1808163"/>
                <a:ext cx="1143000" cy="758824"/>
              </a:xfrm>
              <a:prstGeom prst="rect">
                <a:avLst/>
              </a:prstGeom>
              <a:blipFill>
                <a:blip r:embed="rId5"/>
                <a:stretch>
                  <a:fillRect l="-797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071F9B-2346-57A8-9682-976CCE133C6D}"/>
              </a:ext>
            </a:extLst>
          </p:cNvPr>
          <p:cNvCxnSpPr/>
          <p:nvPr/>
        </p:nvCxnSpPr>
        <p:spPr bwMode="auto">
          <a:xfrm flipH="1">
            <a:off x="4114800" y="2362200"/>
            <a:ext cx="609600" cy="8382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9DC9319-C1DA-C067-9FA9-EAE06BEEB564}"/>
              </a:ext>
            </a:extLst>
          </p:cNvPr>
          <p:cNvSpPr/>
          <p:nvPr/>
        </p:nvSpPr>
        <p:spPr bwMode="auto">
          <a:xfrm>
            <a:off x="3543300" y="1733550"/>
            <a:ext cx="3009900" cy="3076575"/>
          </a:xfrm>
          <a:custGeom>
            <a:avLst/>
            <a:gdLst>
              <a:gd name="csX0" fmla="*/ 0 w 3009900"/>
              <a:gd name="csY0" fmla="*/ 0 h 3076575"/>
              <a:gd name="csX1" fmla="*/ 66675 w 3009900"/>
              <a:gd name="csY1" fmla="*/ 523875 h 3076575"/>
              <a:gd name="csX2" fmla="*/ 361950 w 3009900"/>
              <a:gd name="csY2" fmla="*/ 1285875 h 3076575"/>
              <a:gd name="csX3" fmla="*/ 714375 w 3009900"/>
              <a:gd name="csY3" fmla="*/ 1857375 h 3076575"/>
              <a:gd name="csX4" fmla="*/ 1333500 w 3009900"/>
              <a:gd name="csY4" fmla="*/ 2457450 h 3076575"/>
              <a:gd name="csX5" fmla="*/ 2038350 w 3009900"/>
              <a:gd name="csY5" fmla="*/ 2790825 h 3076575"/>
              <a:gd name="csX6" fmla="*/ 3009900 w 3009900"/>
              <a:gd name="csY6" fmla="*/ 3076575 h 30765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009900" h="3076575">
                <a:moveTo>
                  <a:pt x="0" y="0"/>
                </a:moveTo>
                <a:cubicBezTo>
                  <a:pt x="3175" y="154781"/>
                  <a:pt x="6350" y="309563"/>
                  <a:pt x="66675" y="523875"/>
                </a:cubicBezTo>
                <a:cubicBezTo>
                  <a:pt x="127000" y="738187"/>
                  <a:pt x="254000" y="1063625"/>
                  <a:pt x="361950" y="1285875"/>
                </a:cubicBezTo>
                <a:cubicBezTo>
                  <a:pt x="469900" y="1508125"/>
                  <a:pt x="552450" y="1662113"/>
                  <a:pt x="714375" y="1857375"/>
                </a:cubicBezTo>
                <a:cubicBezTo>
                  <a:pt x="876300" y="2052638"/>
                  <a:pt x="1112838" y="2301875"/>
                  <a:pt x="1333500" y="2457450"/>
                </a:cubicBezTo>
                <a:cubicBezTo>
                  <a:pt x="1554163" y="2613025"/>
                  <a:pt x="1758950" y="2687638"/>
                  <a:pt x="2038350" y="2790825"/>
                </a:cubicBezTo>
                <a:cubicBezTo>
                  <a:pt x="2317750" y="2894012"/>
                  <a:pt x="2663825" y="2985293"/>
                  <a:pt x="3009900" y="3076575"/>
                </a:cubicBezTo>
              </a:path>
            </a:pathLst>
          </a:custGeom>
          <a:noFill/>
          <a:ln w="444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04FD212-FAA9-369E-6696-0D3DC53CBCFC}"/>
              </a:ext>
            </a:extLst>
          </p:cNvPr>
          <p:cNvSpPr/>
          <p:nvPr/>
        </p:nvSpPr>
        <p:spPr bwMode="auto">
          <a:xfrm>
            <a:off x="2743200" y="1724025"/>
            <a:ext cx="3810000" cy="3971400"/>
          </a:xfrm>
          <a:custGeom>
            <a:avLst/>
            <a:gdLst>
              <a:gd name="csX0" fmla="*/ 0 w 3810000"/>
              <a:gd name="csY0" fmla="*/ 0 h 3971400"/>
              <a:gd name="csX1" fmla="*/ 95250 w 3810000"/>
              <a:gd name="csY1" fmla="*/ 590550 h 3971400"/>
              <a:gd name="csX2" fmla="*/ 228600 w 3810000"/>
              <a:gd name="csY2" fmla="*/ 1209675 h 3971400"/>
              <a:gd name="csX3" fmla="*/ 419100 w 3810000"/>
              <a:gd name="csY3" fmla="*/ 1762125 h 3971400"/>
              <a:gd name="csX4" fmla="*/ 666750 w 3810000"/>
              <a:gd name="csY4" fmla="*/ 2333625 h 3971400"/>
              <a:gd name="csX5" fmla="*/ 876300 w 3810000"/>
              <a:gd name="csY5" fmla="*/ 2571750 h 3971400"/>
              <a:gd name="csX6" fmla="*/ 990600 w 3810000"/>
              <a:gd name="csY6" fmla="*/ 2724150 h 3971400"/>
              <a:gd name="csX7" fmla="*/ 1190625 w 3810000"/>
              <a:gd name="csY7" fmla="*/ 2733675 h 3971400"/>
              <a:gd name="csX8" fmla="*/ 1600200 w 3810000"/>
              <a:gd name="csY8" fmla="*/ 2838450 h 3971400"/>
              <a:gd name="csX9" fmla="*/ 2152650 w 3810000"/>
              <a:gd name="csY9" fmla="*/ 3124200 h 3971400"/>
              <a:gd name="csX10" fmla="*/ 2905125 w 3810000"/>
              <a:gd name="csY10" fmla="*/ 3533775 h 3971400"/>
              <a:gd name="csX11" fmla="*/ 3533775 w 3810000"/>
              <a:gd name="csY11" fmla="*/ 3914775 h 3971400"/>
              <a:gd name="csX12" fmla="*/ 3810000 w 3810000"/>
              <a:gd name="csY12" fmla="*/ 3962400 h 397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810000" h="3971400">
                <a:moveTo>
                  <a:pt x="0" y="0"/>
                </a:moveTo>
                <a:cubicBezTo>
                  <a:pt x="28575" y="194469"/>
                  <a:pt x="57150" y="388938"/>
                  <a:pt x="95250" y="590550"/>
                </a:cubicBezTo>
                <a:cubicBezTo>
                  <a:pt x="133350" y="792162"/>
                  <a:pt x="174625" y="1014413"/>
                  <a:pt x="228600" y="1209675"/>
                </a:cubicBezTo>
                <a:cubicBezTo>
                  <a:pt x="282575" y="1404937"/>
                  <a:pt x="346075" y="1574800"/>
                  <a:pt x="419100" y="1762125"/>
                </a:cubicBezTo>
                <a:cubicBezTo>
                  <a:pt x="492125" y="1949450"/>
                  <a:pt x="590550" y="2198688"/>
                  <a:pt x="666750" y="2333625"/>
                </a:cubicBezTo>
                <a:cubicBezTo>
                  <a:pt x="742950" y="2468563"/>
                  <a:pt x="822325" y="2506663"/>
                  <a:pt x="876300" y="2571750"/>
                </a:cubicBezTo>
                <a:cubicBezTo>
                  <a:pt x="930275" y="2636837"/>
                  <a:pt x="938213" y="2697163"/>
                  <a:pt x="990600" y="2724150"/>
                </a:cubicBezTo>
                <a:cubicBezTo>
                  <a:pt x="1042988" y="2751138"/>
                  <a:pt x="1089025" y="2714625"/>
                  <a:pt x="1190625" y="2733675"/>
                </a:cubicBezTo>
                <a:cubicBezTo>
                  <a:pt x="1292225" y="2752725"/>
                  <a:pt x="1439863" y="2773363"/>
                  <a:pt x="1600200" y="2838450"/>
                </a:cubicBezTo>
                <a:cubicBezTo>
                  <a:pt x="1760537" y="2903537"/>
                  <a:pt x="1935163" y="3008313"/>
                  <a:pt x="2152650" y="3124200"/>
                </a:cubicBezTo>
                <a:cubicBezTo>
                  <a:pt x="2370137" y="3240087"/>
                  <a:pt x="2674938" y="3402013"/>
                  <a:pt x="2905125" y="3533775"/>
                </a:cubicBezTo>
                <a:cubicBezTo>
                  <a:pt x="3135312" y="3665537"/>
                  <a:pt x="3382962" y="3843337"/>
                  <a:pt x="3533775" y="3914775"/>
                </a:cubicBezTo>
                <a:cubicBezTo>
                  <a:pt x="3684588" y="3986213"/>
                  <a:pt x="3747294" y="3974306"/>
                  <a:pt x="3810000" y="396240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8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0" grpId="0" animBg="1"/>
      <p:bldP spid="19" grpId="0"/>
      <p:bldP spid="24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16855-2E8F-E532-8A88-FA1A0A469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6F1986-B7DB-683B-3623-9E86E606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Adiabatic Transformation of an ideal gas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6D9B0B2-C1D6-34C7-04B8-CD4F425E1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</p:spPr>
            <p:txBody>
              <a:bodyPr/>
              <a:lstStyle/>
              <a:p>
                <a:r>
                  <a:rPr lang="en-US" sz="2400" dirty="0"/>
                  <a:t>For a quasi-static adiabatic changes of state, the Pfaffian equation is expressed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an ideal Gas in a closed system one possible model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6D9B0B2-C1D6-34C7-04B8-CD4F425E1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  <a:blipFill>
                <a:blip r:embed="rId2"/>
                <a:stretch>
                  <a:fillRect l="-1001" t="-883" r="-1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0EC90D1-9692-CE8C-5D68-7B4B8C56C9A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524195-06DD-6FE0-1B9B-E256DC6C18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9092A45-2449-20D1-2800-F88C3345D8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7E4D316-A801-511E-B277-BDA24DA40D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9F6BC71-D413-4FDA-001D-199F8B89E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C66F934-CCDF-CA24-B653-A0E905AFD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53489EC-D159-4256-971E-73EB7A454E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0CBB776-D746-F0C8-1802-4DE3E64E02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8B9C618-D400-FFCD-0FB9-CECAD65FF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01FE54D-8CBE-DFFC-E125-3B0445867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E703AF3-5071-3175-D6F7-F0FEC0D832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8519CEA-0327-412F-0B7B-D0DCCA34F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733D65F-EFD4-ECA2-E690-D956EBD39F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63ACB04-FDA2-6F5C-8C46-5F6B8C1663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F8C4F23-4717-C3BA-1A2B-5A8E77008E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39ABA92-7F9D-74E5-011C-B104776EC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E0493F-D46F-EEC0-7BDB-35B2834EE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33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AF26-013C-28E8-4C21-2A30E2FE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371D16-6465-CD39-7AEC-D1FC2D00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Adiabatic Transformation of an ideal gas</a:t>
            </a:r>
            <a:endParaRPr lang="en-US" sz="2800" i="1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E79827A-ABCF-EE41-FF39-D6E61160F1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FB1029D-7A9D-4D94-3C74-A4D74EE8CA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D07A441-154E-91F3-E0FE-3231EABC4C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A1DE3FE-656A-A8A8-8411-C4EDA96C1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2B2200A-2834-623D-A57A-6947188D9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DC9134A-7821-2F80-6671-8DA8BA3AC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7869CD9-DB9B-CEF9-6380-A12EF228A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2BBD776-6A5D-CB2A-5B30-34559F11B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B84E1B0-004E-660C-6EDE-534581D73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2CCB89C-7017-89F9-76BB-C38E3738A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224AAFE-6372-D3D1-2FD7-3C348505E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C38294F-2F1E-75BF-6A27-30B363CC7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F8580A4-9A90-C157-E204-0FC294FAE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D504F03-1774-E1AE-1EB3-6589A6112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902923B-4302-8DC7-C899-CB3A68D7F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952E2D1-9880-3289-13FE-F9D9C4253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294240-EC91-7199-A106-78539D6F7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8A98892-D3ED-FE22-81DA-56E9177E07F7}"/>
              </a:ext>
            </a:extLst>
          </p:cNvPr>
          <p:cNvSpPr txBox="1"/>
          <p:nvPr/>
        </p:nvSpPr>
        <p:spPr>
          <a:xfrm>
            <a:off x="2133600" y="2819400"/>
            <a:ext cx="4455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 Analysis done on Board…..</a:t>
            </a:r>
          </a:p>
        </p:txBody>
      </p:sp>
    </p:spTree>
    <p:extLst>
      <p:ext uri="{BB962C8B-B14F-4D97-AF65-F5344CB8AC3E}">
        <p14:creationId xmlns:p14="http://schemas.microsoft.com/office/powerpoint/2010/main" val="200455477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3279</TotalTime>
  <Words>877</Words>
  <Application>Microsoft Office PowerPoint</Application>
  <PresentationFormat>On-screen Show (4:3)</PresentationFormat>
  <Paragraphs>85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Cambria Math</vt:lpstr>
      <vt:lpstr>Script MT Bold</vt:lpstr>
      <vt:lpstr>Times New Roman</vt:lpstr>
      <vt:lpstr>Blank Presentation</vt:lpstr>
      <vt:lpstr>ConceptDraw</vt:lpstr>
      <vt:lpstr>Pfaffian Differential Equations</vt:lpstr>
      <vt:lpstr>Pfaffian Differential Equations</vt:lpstr>
      <vt:lpstr>Pfaffian Differential Equations</vt:lpstr>
      <vt:lpstr>Functions of Two Variables</vt:lpstr>
      <vt:lpstr>Functions of Two Variables</vt:lpstr>
      <vt:lpstr>Functions of Two Variables</vt:lpstr>
      <vt:lpstr>PowerPoint Presentation</vt:lpstr>
      <vt:lpstr>Robert Boyle</vt:lpstr>
      <vt:lpstr>History of Biogas</vt:lpstr>
      <vt:lpstr>PowerPoint Presentation</vt:lpstr>
      <vt:lpstr>Biological Digester</vt:lpstr>
      <vt:lpstr>PowerPoint Presentation</vt:lpstr>
      <vt:lpstr>Pressure Volume Diagram</vt:lpstr>
      <vt:lpstr>Adiabatic Transformation of an ideal gas</vt:lpstr>
      <vt:lpstr>Adiabatic Transformation of an ideal 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310</cp:revision>
  <cp:lastPrinted>2002-07-26T02:11:33Z</cp:lastPrinted>
  <dcterms:created xsi:type="dcterms:W3CDTF">2002-07-26T01:39:54Z</dcterms:created>
  <dcterms:modified xsi:type="dcterms:W3CDTF">2026-08-19T00:40:30Z</dcterms:modified>
</cp:coreProperties>
</file>