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294" r:id="rId2"/>
    <p:sldId id="916" r:id="rId3"/>
    <p:sldId id="929" r:id="rId4"/>
    <p:sldId id="917" r:id="rId5"/>
    <p:sldId id="928" r:id="rId6"/>
    <p:sldId id="930" r:id="rId7"/>
    <p:sldId id="918" r:id="rId8"/>
    <p:sldId id="919" r:id="rId9"/>
    <p:sldId id="932" r:id="rId10"/>
    <p:sldId id="920" r:id="rId11"/>
    <p:sldId id="921" r:id="rId12"/>
    <p:sldId id="931" r:id="rId13"/>
    <p:sldId id="922" r:id="rId14"/>
    <p:sldId id="923" r:id="rId1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9900"/>
    <a:srgbClr val="FF33CC"/>
    <a:srgbClr val="FFCC00"/>
    <a:srgbClr val="FEF8CE"/>
    <a:srgbClr val="FFCCFF"/>
    <a:srgbClr val="F8C778"/>
    <a:srgbClr val="FFCC99"/>
    <a:srgbClr val="33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Axiomatic Analysis of First Law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5560725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Analytics for Geometrization of thermodynamics…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8D23-9724-7377-A08B-8C3E7C55F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8BE97-80D2-2903-77D9-9FDDB2A47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Sequence of Point 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58CC5F8E-B391-918C-AF9E-6AA293A3BD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6419" y="1219200"/>
                <a:ext cx="8058150" cy="2934921"/>
              </a:xfrm>
            </p:spPr>
            <p:txBody>
              <a:bodyPr/>
              <a:lstStyle/>
              <a:p>
                <a:r>
                  <a:rPr lang="en-US" sz="2400" dirty="0"/>
                  <a:t>The change of form of the system </a:t>
                </a:r>
                <a:r>
                  <a:rPr lang="en-US" sz="2400" i="1" dirty="0"/>
                  <a:t>S</a:t>
                </a:r>
                <a:r>
                  <a:rPr lang="en-US" sz="2400" dirty="0"/>
                  <a:t> that takes place during an adiabatic change of state is a prescribed function of time. </a:t>
                </a:r>
              </a:p>
              <a:p>
                <a:r>
                  <a:rPr lang="en-US" sz="2400" dirty="0"/>
                  <a:t>In other words: one can prescribe </a:t>
                </a:r>
                <a:r>
                  <a:rPr lang="en-US" sz="2400" i="1" dirty="0"/>
                  <a:t>n</a:t>
                </a:r>
                <a:r>
                  <a:rPr lang="en-US" sz="2400" dirty="0"/>
                  <a:t> functions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……..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The change of state that goes through them is of a sort that the time like variation of the coordinates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……..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in sequence.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58CC5F8E-B391-918C-AF9E-6AA293A3BD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419" y="1219200"/>
                <a:ext cx="8058150" cy="2934921"/>
              </a:xfrm>
              <a:blipFill>
                <a:blip r:embed="rId2"/>
                <a:stretch>
                  <a:fillRect l="-983" t="-1663" r="-2042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BD3C0AC-15DB-3BD2-BC52-686B3D697D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ED5B0A9-A588-8828-5FB1-A6808A9613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7F69109-089D-D565-5989-F12638F18A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6884554-403D-C648-0B99-295890F484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2F9C202-EB77-D856-5A6B-0E1B69492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9191D5B-4789-7B83-45AB-1D9739CC8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D223DD4-250E-01EF-CCD9-078DE421BA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27C3269-B2CA-6CB4-A227-3068F95B8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6E862219-25D1-1E6E-1691-51B828C92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B5F463B-558B-1BCE-26DE-505938496E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C55F357-3AA3-5FEB-AB23-02F03FE9DC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EE232E2-E351-3850-04BB-5DF75F4BA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53FD7A2-7AEB-DCAF-387D-2D08F2447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A05CEAA-E2FD-C6E6-5F7D-D96904311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890D9C4-24CD-DC46-4525-D54CF8246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BFE9B55-DD78-E92D-D674-149F774B6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FB69E6-39C0-82EC-9472-F7D2C6B5D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4BCBB8-F8B1-9499-2C03-F4319A662B75}"/>
              </a:ext>
            </a:extLst>
          </p:cNvPr>
          <p:cNvGrpSpPr/>
          <p:nvPr/>
        </p:nvGrpSpPr>
        <p:grpSpPr>
          <a:xfrm>
            <a:off x="2286000" y="2020492"/>
            <a:ext cx="5487063" cy="4108133"/>
            <a:chOff x="2056737" y="2100054"/>
            <a:chExt cx="4496463" cy="410813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0AF93CA-6734-6929-031C-1BE4EBCDB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31000" contrast="94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56737" y="2100054"/>
              <a:ext cx="4496463" cy="410813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622FA9-664E-637D-ADA6-F81182FE8B0D}"/>
                </a:ext>
              </a:extLst>
            </p:cNvPr>
            <p:cNvSpPr txBox="1"/>
            <p:nvPr/>
          </p:nvSpPr>
          <p:spPr>
            <a:xfrm>
              <a:off x="4572000" y="5710535"/>
              <a:ext cx="2696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3383D86-6799-0FD1-E5B2-477F9BBEF4BF}"/>
                    </a:ext>
                  </a:extLst>
                </p:cNvPr>
                <p:cNvSpPr txBox="1"/>
                <p:nvPr/>
              </p:nvSpPr>
              <p:spPr>
                <a:xfrm>
                  <a:off x="2331973" y="3364468"/>
                  <a:ext cx="33502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3383D86-6799-0FD1-E5B2-477F9BBEF4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1973" y="3364468"/>
                  <a:ext cx="335027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7353" b="-262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FAAFAE6-1DF0-BF96-7F71-E9B27056AB67}"/>
              </a:ext>
            </a:extLst>
          </p:cNvPr>
          <p:cNvSpPr txBox="1"/>
          <p:nvPr/>
        </p:nvSpPr>
        <p:spPr>
          <a:xfrm>
            <a:off x="1616075" y="5892225"/>
            <a:ext cx="6537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Geometrization of thermodynamics…</a:t>
            </a:r>
          </a:p>
        </p:txBody>
      </p:sp>
    </p:spTree>
    <p:extLst>
      <p:ext uri="{BB962C8B-B14F-4D97-AF65-F5344CB8AC3E}">
        <p14:creationId xmlns:p14="http://schemas.microsoft.com/office/powerpoint/2010/main" val="424353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7BF9E-F1EC-0D1F-F776-BB7A90285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Content Placeholder 62">
            <a:extLst>
              <a:ext uri="{FF2B5EF4-FFF2-40B4-BE49-F238E27FC236}">
                <a16:creationId xmlns:a16="http://schemas.microsoft.com/office/drawing/2014/main" id="{26C28940-15DA-47AA-9032-41AD1C2A8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3401" y="1687997"/>
            <a:ext cx="6629400" cy="503289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9746281-A0E3-09F4-2FE5-DE0FB1097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An Important Axiom for Work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1EC1837-FCE5-01C5-AACF-894FE87736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67DA153-5BC2-8066-EF92-F842B72C63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5C31047-EBFF-F1BC-5944-E10CACFF2D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A1B33CAC-5468-57A6-A5F8-87E91E377E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44BE364-BD61-96F6-17C8-BBE828E02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5053355-6851-0C09-7FBC-585089B17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99BFD2A-CBFE-AD3C-5E12-0FDEDF14DB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294A50E-FBD7-9AE1-C940-171E897E4D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ACFCC68-5BF6-6173-1111-07F57FBD8D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C615AAEF-18C2-E5E0-790D-B0207C2587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D28B1F3-A03E-04D6-C3C5-F7B01A06CA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50AE754-2DC1-7909-3D94-DC9EE6809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E363BBC-035F-1E79-3D3A-225082E8D0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98C50AE-891D-E7A0-9923-C7973209BB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3CE1FAE-FDD2-49C2-ECD1-0CA5285AC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59BB19D-3E77-BBFD-A193-A787266537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8602A2-053E-99D0-A1A3-C61F1506B1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BDF9586-7AD2-4DDB-E424-A41838AD1AAA}"/>
              </a:ext>
            </a:extLst>
          </p:cNvPr>
          <p:cNvGrpSpPr/>
          <p:nvPr/>
        </p:nvGrpSpPr>
        <p:grpSpPr>
          <a:xfrm>
            <a:off x="2162175" y="3143250"/>
            <a:ext cx="3762375" cy="2286000"/>
            <a:chOff x="2162175" y="3143250"/>
            <a:chExt cx="3762375" cy="2286000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1954CF7-94ED-E9D0-733B-DC75D496740F}"/>
                </a:ext>
              </a:extLst>
            </p:cNvPr>
            <p:cNvSpPr/>
            <p:nvPr/>
          </p:nvSpPr>
          <p:spPr bwMode="auto">
            <a:xfrm>
              <a:off x="2162175" y="3143250"/>
              <a:ext cx="3762375" cy="2286000"/>
            </a:xfrm>
            <a:custGeom>
              <a:avLst/>
              <a:gdLst>
                <a:gd name="csX0" fmla="*/ 0 w 3762375"/>
                <a:gd name="csY0" fmla="*/ 0 h 2286000"/>
                <a:gd name="csX1" fmla="*/ 85725 w 3762375"/>
                <a:gd name="csY1" fmla="*/ 457200 h 2286000"/>
                <a:gd name="csX2" fmla="*/ 304800 w 3762375"/>
                <a:gd name="csY2" fmla="*/ 942975 h 2286000"/>
                <a:gd name="csX3" fmla="*/ 647700 w 3762375"/>
                <a:gd name="csY3" fmla="*/ 1438275 h 2286000"/>
                <a:gd name="csX4" fmla="*/ 971550 w 3762375"/>
                <a:gd name="csY4" fmla="*/ 1685925 h 2286000"/>
                <a:gd name="csX5" fmla="*/ 1400175 w 3762375"/>
                <a:gd name="csY5" fmla="*/ 1962150 h 2286000"/>
                <a:gd name="csX6" fmla="*/ 2000250 w 3762375"/>
                <a:gd name="csY6" fmla="*/ 2143125 h 2286000"/>
                <a:gd name="csX7" fmla="*/ 2714625 w 3762375"/>
                <a:gd name="csY7" fmla="*/ 2257425 h 2286000"/>
                <a:gd name="csX8" fmla="*/ 3762375 w 3762375"/>
                <a:gd name="csY8" fmla="*/ 2286000 h 2286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762375" h="2286000">
                  <a:moveTo>
                    <a:pt x="0" y="0"/>
                  </a:moveTo>
                  <a:cubicBezTo>
                    <a:pt x="17462" y="150019"/>
                    <a:pt x="34925" y="300038"/>
                    <a:pt x="85725" y="457200"/>
                  </a:cubicBezTo>
                  <a:cubicBezTo>
                    <a:pt x="136525" y="614362"/>
                    <a:pt x="211137" y="779462"/>
                    <a:pt x="304800" y="942975"/>
                  </a:cubicBezTo>
                  <a:cubicBezTo>
                    <a:pt x="398463" y="1106488"/>
                    <a:pt x="536575" y="1314450"/>
                    <a:pt x="647700" y="1438275"/>
                  </a:cubicBezTo>
                  <a:cubicBezTo>
                    <a:pt x="758825" y="1562100"/>
                    <a:pt x="846138" y="1598613"/>
                    <a:pt x="971550" y="1685925"/>
                  </a:cubicBezTo>
                  <a:cubicBezTo>
                    <a:pt x="1096963" y="1773238"/>
                    <a:pt x="1228725" y="1885950"/>
                    <a:pt x="1400175" y="1962150"/>
                  </a:cubicBezTo>
                  <a:cubicBezTo>
                    <a:pt x="1571625" y="2038350"/>
                    <a:pt x="1781175" y="2093913"/>
                    <a:pt x="2000250" y="2143125"/>
                  </a:cubicBezTo>
                  <a:cubicBezTo>
                    <a:pt x="2219325" y="2192337"/>
                    <a:pt x="2420938" y="2233613"/>
                    <a:pt x="2714625" y="2257425"/>
                  </a:cubicBezTo>
                  <a:cubicBezTo>
                    <a:pt x="3008312" y="2281237"/>
                    <a:pt x="3385343" y="2283618"/>
                    <a:pt x="3762375" y="2286000"/>
                  </a:cubicBezTo>
                </a:path>
              </a:pathLst>
            </a:custGeom>
            <a:noFill/>
            <a:ln w="571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78FE17E-19CD-9E7A-115C-A4D485C86C24}"/>
                </a:ext>
              </a:extLst>
            </p:cNvPr>
            <p:cNvSpPr/>
            <p:nvPr/>
          </p:nvSpPr>
          <p:spPr bwMode="auto">
            <a:xfrm>
              <a:off x="2819400" y="45720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52A5371-B3F5-7403-8D5D-B416E962553C}"/>
                </a:ext>
              </a:extLst>
            </p:cNvPr>
            <p:cNvSpPr/>
            <p:nvPr/>
          </p:nvSpPr>
          <p:spPr bwMode="auto">
            <a:xfrm>
              <a:off x="4038600" y="51816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9AF58CF-C285-4A97-B410-B39EAB0110AD}"/>
                </a:ext>
              </a:extLst>
            </p:cNvPr>
            <p:cNvCxnSpPr>
              <a:endCxn id="28" idx="5"/>
            </p:cNvCxnSpPr>
            <p:nvPr/>
          </p:nvCxnSpPr>
          <p:spPr bwMode="auto">
            <a:xfrm>
              <a:off x="3276600" y="4953000"/>
              <a:ext cx="285750" cy="15240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0FD575A-412F-8E8F-8FDE-AA9EBB5CB803}"/>
              </a:ext>
            </a:extLst>
          </p:cNvPr>
          <p:cNvGrpSpPr/>
          <p:nvPr/>
        </p:nvGrpSpPr>
        <p:grpSpPr>
          <a:xfrm>
            <a:off x="2181225" y="3095625"/>
            <a:ext cx="3743325" cy="2343150"/>
            <a:chOff x="2181225" y="3095625"/>
            <a:chExt cx="3743325" cy="234315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88A4560-171B-8270-CD73-CAFFF8AE9762}"/>
                </a:ext>
              </a:extLst>
            </p:cNvPr>
            <p:cNvSpPr/>
            <p:nvPr/>
          </p:nvSpPr>
          <p:spPr bwMode="auto">
            <a:xfrm>
              <a:off x="2181225" y="3095625"/>
              <a:ext cx="3743325" cy="2343150"/>
            </a:xfrm>
            <a:custGeom>
              <a:avLst/>
              <a:gdLst>
                <a:gd name="csX0" fmla="*/ 0 w 3743325"/>
                <a:gd name="csY0" fmla="*/ 0 h 2343150"/>
                <a:gd name="csX1" fmla="*/ 257175 w 3743325"/>
                <a:gd name="csY1" fmla="*/ 552450 h 2343150"/>
                <a:gd name="csX2" fmla="*/ 685800 w 3743325"/>
                <a:gd name="csY2" fmla="*/ 1019175 h 2343150"/>
                <a:gd name="csX3" fmla="*/ 1219200 w 3743325"/>
                <a:gd name="csY3" fmla="*/ 1304925 h 2343150"/>
                <a:gd name="csX4" fmla="*/ 1762125 w 3743325"/>
                <a:gd name="csY4" fmla="*/ 1619250 h 2343150"/>
                <a:gd name="csX5" fmla="*/ 2457450 w 3743325"/>
                <a:gd name="csY5" fmla="*/ 1876425 h 2343150"/>
                <a:gd name="csX6" fmla="*/ 2952750 w 3743325"/>
                <a:gd name="csY6" fmla="*/ 2085975 h 2343150"/>
                <a:gd name="csX7" fmla="*/ 3448050 w 3743325"/>
                <a:gd name="csY7" fmla="*/ 2238375 h 2343150"/>
                <a:gd name="csX8" fmla="*/ 3743325 w 3743325"/>
                <a:gd name="csY8" fmla="*/ 2343150 h 2343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743325" h="2343150">
                  <a:moveTo>
                    <a:pt x="0" y="0"/>
                  </a:moveTo>
                  <a:cubicBezTo>
                    <a:pt x="71437" y="191294"/>
                    <a:pt x="142875" y="382588"/>
                    <a:pt x="257175" y="552450"/>
                  </a:cubicBezTo>
                  <a:cubicBezTo>
                    <a:pt x="371475" y="722313"/>
                    <a:pt x="525463" y="893763"/>
                    <a:pt x="685800" y="1019175"/>
                  </a:cubicBezTo>
                  <a:cubicBezTo>
                    <a:pt x="846138" y="1144588"/>
                    <a:pt x="1039813" y="1204913"/>
                    <a:pt x="1219200" y="1304925"/>
                  </a:cubicBezTo>
                  <a:cubicBezTo>
                    <a:pt x="1398587" y="1404937"/>
                    <a:pt x="1555750" y="1524000"/>
                    <a:pt x="1762125" y="1619250"/>
                  </a:cubicBezTo>
                  <a:cubicBezTo>
                    <a:pt x="1968500" y="1714500"/>
                    <a:pt x="2259013" y="1798638"/>
                    <a:pt x="2457450" y="1876425"/>
                  </a:cubicBezTo>
                  <a:cubicBezTo>
                    <a:pt x="2655887" y="1954212"/>
                    <a:pt x="2787650" y="2025650"/>
                    <a:pt x="2952750" y="2085975"/>
                  </a:cubicBezTo>
                  <a:cubicBezTo>
                    <a:pt x="3117850" y="2146300"/>
                    <a:pt x="3316288" y="2195513"/>
                    <a:pt x="3448050" y="2238375"/>
                  </a:cubicBezTo>
                  <a:cubicBezTo>
                    <a:pt x="3579812" y="2281237"/>
                    <a:pt x="3661568" y="2312193"/>
                    <a:pt x="3743325" y="2343150"/>
                  </a:cubicBezTo>
                </a:path>
              </a:pathLst>
            </a:custGeom>
            <a:noFill/>
            <a:ln w="5397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3FC8FEF-F106-4EAB-34D4-3EFCC05D0BDA}"/>
                </a:ext>
              </a:extLst>
            </p:cNvPr>
            <p:cNvSpPr/>
            <p:nvPr/>
          </p:nvSpPr>
          <p:spPr bwMode="auto">
            <a:xfrm>
              <a:off x="2667000" y="39624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D3F616E-B5E2-9A39-5C5B-28A06A58C9CE}"/>
                </a:ext>
              </a:extLst>
            </p:cNvPr>
            <p:cNvSpPr/>
            <p:nvPr/>
          </p:nvSpPr>
          <p:spPr bwMode="auto">
            <a:xfrm>
              <a:off x="3886200" y="46482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DF33756-644A-4557-7BDF-B1A5A89607E4}"/>
                </a:ext>
              </a:extLst>
            </p:cNvPr>
            <p:cNvSpPr/>
            <p:nvPr/>
          </p:nvSpPr>
          <p:spPr bwMode="auto">
            <a:xfrm>
              <a:off x="4572000" y="4876800"/>
              <a:ext cx="152400" cy="152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B300740-5558-2E95-E186-60C9FFB09B6B}"/>
              </a:ext>
            </a:extLst>
          </p:cNvPr>
          <p:cNvGrpSpPr/>
          <p:nvPr/>
        </p:nvGrpSpPr>
        <p:grpSpPr>
          <a:xfrm>
            <a:off x="2181225" y="3057525"/>
            <a:ext cx="3781425" cy="2352675"/>
            <a:chOff x="2181225" y="3057525"/>
            <a:chExt cx="3781425" cy="235267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F610574-EDCA-62F7-89E3-6DA9C592F099}"/>
                </a:ext>
              </a:extLst>
            </p:cNvPr>
            <p:cNvSpPr/>
            <p:nvPr/>
          </p:nvSpPr>
          <p:spPr bwMode="auto">
            <a:xfrm>
              <a:off x="2181225" y="3057525"/>
              <a:ext cx="3781425" cy="2352675"/>
            </a:xfrm>
            <a:custGeom>
              <a:avLst/>
              <a:gdLst>
                <a:gd name="csX0" fmla="*/ 0 w 3781425"/>
                <a:gd name="csY0" fmla="*/ 0 h 2352675"/>
                <a:gd name="csX1" fmla="*/ 352425 w 3781425"/>
                <a:gd name="csY1" fmla="*/ 323850 h 2352675"/>
                <a:gd name="csX2" fmla="*/ 800100 w 3781425"/>
                <a:gd name="csY2" fmla="*/ 561975 h 2352675"/>
                <a:gd name="csX3" fmla="*/ 1457325 w 3781425"/>
                <a:gd name="csY3" fmla="*/ 914400 h 2352675"/>
                <a:gd name="csX4" fmla="*/ 1933575 w 3781425"/>
                <a:gd name="csY4" fmla="*/ 1009650 h 2352675"/>
                <a:gd name="csX5" fmla="*/ 2438400 w 3781425"/>
                <a:gd name="csY5" fmla="*/ 1285875 h 2352675"/>
                <a:gd name="csX6" fmla="*/ 2733675 w 3781425"/>
                <a:gd name="csY6" fmla="*/ 1457325 h 2352675"/>
                <a:gd name="csX7" fmla="*/ 3248025 w 3781425"/>
                <a:gd name="csY7" fmla="*/ 1800225 h 2352675"/>
                <a:gd name="csX8" fmla="*/ 3571875 w 3781425"/>
                <a:gd name="csY8" fmla="*/ 2076450 h 2352675"/>
                <a:gd name="csX9" fmla="*/ 3781425 w 3781425"/>
                <a:gd name="csY9" fmla="*/ 2352675 h 2352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781425" h="2352675">
                  <a:moveTo>
                    <a:pt x="0" y="0"/>
                  </a:moveTo>
                  <a:cubicBezTo>
                    <a:pt x="109537" y="115094"/>
                    <a:pt x="219075" y="230188"/>
                    <a:pt x="352425" y="323850"/>
                  </a:cubicBezTo>
                  <a:cubicBezTo>
                    <a:pt x="485775" y="417513"/>
                    <a:pt x="800100" y="561975"/>
                    <a:pt x="800100" y="561975"/>
                  </a:cubicBezTo>
                  <a:cubicBezTo>
                    <a:pt x="984250" y="660400"/>
                    <a:pt x="1268413" y="839788"/>
                    <a:pt x="1457325" y="914400"/>
                  </a:cubicBezTo>
                  <a:cubicBezTo>
                    <a:pt x="1646238" y="989013"/>
                    <a:pt x="1770063" y="947738"/>
                    <a:pt x="1933575" y="1009650"/>
                  </a:cubicBezTo>
                  <a:cubicBezTo>
                    <a:pt x="2097088" y="1071563"/>
                    <a:pt x="2305050" y="1211263"/>
                    <a:pt x="2438400" y="1285875"/>
                  </a:cubicBezTo>
                  <a:cubicBezTo>
                    <a:pt x="2571750" y="1360488"/>
                    <a:pt x="2598738" y="1371600"/>
                    <a:pt x="2733675" y="1457325"/>
                  </a:cubicBezTo>
                  <a:cubicBezTo>
                    <a:pt x="2868613" y="1543050"/>
                    <a:pt x="3108325" y="1697038"/>
                    <a:pt x="3248025" y="1800225"/>
                  </a:cubicBezTo>
                  <a:cubicBezTo>
                    <a:pt x="3387725" y="1903412"/>
                    <a:pt x="3482975" y="1984375"/>
                    <a:pt x="3571875" y="2076450"/>
                  </a:cubicBezTo>
                  <a:cubicBezTo>
                    <a:pt x="3660775" y="2168525"/>
                    <a:pt x="3721100" y="2260600"/>
                    <a:pt x="3781425" y="2352675"/>
                  </a:cubicBezTo>
                </a:path>
              </a:pathLst>
            </a:custGeom>
            <a:noFill/>
            <a:ln w="635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BD8A506-7D2A-57DC-34B3-4C451FD4C632}"/>
                </a:ext>
              </a:extLst>
            </p:cNvPr>
            <p:cNvSpPr/>
            <p:nvPr/>
          </p:nvSpPr>
          <p:spPr bwMode="auto">
            <a:xfrm>
              <a:off x="2514600" y="3352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F20784A-1D58-3EDB-0BB9-6E118A05918E}"/>
                </a:ext>
              </a:extLst>
            </p:cNvPr>
            <p:cNvSpPr/>
            <p:nvPr/>
          </p:nvSpPr>
          <p:spPr bwMode="auto">
            <a:xfrm>
              <a:off x="2895600" y="3581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D7CD594-E040-AE63-1C17-30DB14EC9F8F}"/>
                </a:ext>
              </a:extLst>
            </p:cNvPr>
            <p:cNvSpPr/>
            <p:nvPr/>
          </p:nvSpPr>
          <p:spPr bwMode="auto">
            <a:xfrm>
              <a:off x="3276600" y="3733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4DC7543-A8F7-1CAB-9A6A-B74C30BE74DB}"/>
                </a:ext>
              </a:extLst>
            </p:cNvPr>
            <p:cNvSpPr/>
            <p:nvPr/>
          </p:nvSpPr>
          <p:spPr bwMode="auto">
            <a:xfrm>
              <a:off x="3733800" y="3962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497ACD4-6B98-9FA5-C21C-9D5935BEDE39}"/>
                </a:ext>
              </a:extLst>
            </p:cNvPr>
            <p:cNvSpPr/>
            <p:nvPr/>
          </p:nvSpPr>
          <p:spPr bwMode="auto">
            <a:xfrm>
              <a:off x="4343400" y="41910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C40267C-EF9D-3829-B150-30ACB11BBFAD}"/>
                </a:ext>
              </a:extLst>
            </p:cNvPr>
            <p:cNvSpPr/>
            <p:nvPr/>
          </p:nvSpPr>
          <p:spPr bwMode="auto">
            <a:xfrm>
              <a:off x="4800600" y="44196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1805FD2-C20C-06FB-1DC3-ECEE25A49D53}"/>
                </a:ext>
              </a:extLst>
            </p:cNvPr>
            <p:cNvSpPr/>
            <p:nvPr/>
          </p:nvSpPr>
          <p:spPr bwMode="auto">
            <a:xfrm>
              <a:off x="5257800" y="4724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79264908-D6A1-B552-E8BE-ECD55180A2A8}"/>
              </a:ext>
            </a:extLst>
          </p:cNvPr>
          <p:cNvSpPr txBox="1"/>
          <p:nvPr/>
        </p:nvSpPr>
        <p:spPr>
          <a:xfrm>
            <a:off x="320675" y="1257480"/>
            <a:ext cx="8091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number of adiabatic change of States between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BE99A84-36FA-5353-B73D-23B8F3AB05BE}"/>
              </a:ext>
            </a:extLst>
          </p:cNvPr>
          <p:cNvSpPr txBox="1"/>
          <p:nvPr/>
        </p:nvSpPr>
        <p:spPr>
          <a:xfrm>
            <a:off x="1634001" y="2324100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Initial State</a:t>
            </a:r>
            <a:endParaRPr lang="en-US" sz="1800" i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3251B00-A80C-FFBF-72B6-E64F7808B845}"/>
              </a:ext>
            </a:extLst>
          </p:cNvPr>
          <p:cNvSpPr txBox="1"/>
          <p:nvPr/>
        </p:nvSpPr>
        <p:spPr>
          <a:xfrm>
            <a:off x="5713903" y="4810125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Final State</a:t>
            </a:r>
            <a:endParaRPr lang="en-US" sz="1800" i="1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AD51F8CE-0DCB-2177-64FC-289FF1E7D42A}"/>
              </a:ext>
            </a:extLst>
          </p:cNvPr>
          <p:cNvCxnSpPr>
            <a:cxnSpLocks/>
            <a:endCxn id="50" idx="0"/>
          </p:cNvCxnSpPr>
          <p:nvPr/>
        </p:nvCxnSpPr>
        <p:spPr bwMode="auto">
          <a:xfrm flipH="1">
            <a:off x="3810000" y="2895600"/>
            <a:ext cx="1371600" cy="10668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9AD3C0C7-DDAC-6278-3AF5-7567D648F07A}"/>
              </a:ext>
            </a:extLst>
          </p:cNvPr>
          <p:cNvSpPr txBox="1"/>
          <p:nvPr/>
        </p:nvSpPr>
        <p:spPr>
          <a:xfrm>
            <a:off x="3882233" y="2430334"/>
            <a:ext cx="2836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Maximum Work Path</a:t>
            </a:r>
            <a:endParaRPr lang="en-US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3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  <p:bldP spid="68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ACA89-8992-639D-1E33-921AA26C7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F6411D-BCC3-F37C-7117-9FFA6423C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Unique Determination of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79DFFE4E-BD29-9610-E5B4-4351131BD7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6987" y="1204741"/>
                <a:ext cx="8659812" cy="4354894"/>
              </a:xfrm>
            </p:spPr>
            <p:txBody>
              <a:bodyPr/>
              <a:lstStyle/>
              <a:p>
                <a:r>
                  <a:rPr lang="en-US" sz="2400" dirty="0"/>
                  <a:t>External work whose magnitude is uniquely determined by initial and final state during an adiabatic change of state will have highest value.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……..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𝑖𝑛𝑖𝑡𝑖𝑎𝑙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……..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𝑓𝑖𝑛𝑎𝑙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Ley us raise a question!</a:t>
                </a:r>
              </a:p>
              <a:p>
                <a:r>
                  <a:rPr lang="en-US" sz="2400" dirty="0"/>
                  <a:t>How to find an adiabatic change of state that makes the magnitude of the corresponding external work </a:t>
                </a:r>
                <a:r>
                  <a:rPr lang="en-US" sz="2400" i="1" dirty="0"/>
                  <a:t>W</a:t>
                </a:r>
                <a:r>
                  <a:rPr lang="en-US" sz="2400" dirty="0"/>
                  <a:t> uniquely determined by the initial state and the functions alone. </a:t>
                </a:r>
              </a:p>
              <a:p>
                <a:r>
                  <a:rPr lang="en-US" sz="2400" dirty="0"/>
                  <a:t>This may be possible, when the velocity with which the system is deformed becomes “infinitely slow.” 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79DFFE4E-BD29-9610-E5B4-4351131BD7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6987" y="1204741"/>
                <a:ext cx="8659812" cy="4354894"/>
              </a:xfrm>
              <a:blipFill>
                <a:blip r:embed="rId2"/>
                <a:stretch>
                  <a:fillRect l="-986" t="-1120" r="-1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A5FD905-948A-9EA8-3E7C-0BBA270390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2B92630-CC0A-3922-3DDB-54CF4BDE9B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7A2ADF2-DCF6-F5B9-3287-70DCF86B54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1789211-AA7A-AE39-746C-80A96A455A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4C4C244-B68C-74B0-3B6F-302F511DA3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AB920B43-825E-1E78-F25D-984F5F3D4C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FB6BFEC-D9C6-6692-0655-43DB9C6ADE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99F51E6-B087-DE8A-0443-B8B588ED6D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59FF3AF-9497-1284-5CF0-97DC726E8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F6ABB30-E5CC-4FDB-B112-A88A3CC10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C96B7C9-A633-174A-832D-3EBCF641C2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310E974-3260-E784-6C21-7D327AE602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69A6687-0F08-CF28-51E3-AD1A198290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AFF9E99-B60A-2E36-212E-33A324401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8EE1032-55BC-6016-3282-52EEB2C8DC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F54CDE8-B3D7-6195-DF2A-688FE5665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922BF8-1A4D-580F-FFEA-9329B7A195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707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1A129-2F9B-4AC8-CDB8-F1EF0F283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5F7E44-A26D-5DCC-388B-4FDFED3F2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Unique Determination of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744D8D2F-9463-C6CB-AB87-4741394FD4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2275" y="1395069"/>
                <a:ext cx="8394700" cy="4176650"/>
              </a:xfrm>
            </p:spPr>
            <p:txBody>
              <a:bodyPr/>
              <a:lstStyle/>
              <a:p>
                <a:r>
                  <a:rPr lang="en-US" sz="2400" dirty="0"/>
                  <a:t>Mathematical, when the derivatives: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,…….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converge uniformly to null, the work </a:t>
                </a:r>
                <a:r>
                  <a:rPr lang="en-US" sz="2400" i="1" dirty="0"/>
                  <a:t>W </a:t>
                </a:r>
                <a:r>
                  <a:rPr lang="en-US" sz="2400" dirty="0"/>
                  <a:t>shall go to a definite value in the limit.</a:t>
                </a:r>
              </a:p>
              <a:p>
                <a:r>
                  <a:rPr lang="en-US" sz="2400" dirty="0"/>
                  <a:t>A change of state that takes place so slowly that the difference between the actual external work and maximum possible work tends to null is called as a </a:t>
                </a:r>
                <a:r>
                  <a:rPr lang="en-US" sz="2400" b="1" i="1" dirty="0">
                    <a:solidFill>
                      <a:srgbClr val="0070C0"/>
                    </a:solidFill>
                  </a:rPr>
                  <a:t>quasistatic</a:t>
                </a:r>
                <a:r>
                  <a:rPr lang="en-US" sz="2400" dirty="0"/>
                  <a:t> change of state.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𝑣𝑒𝑙𝑜𝑐𝑖𝑡𝑦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𝐶𝑜𝑆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fun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744D8D2F-9463-C6CB-AB87-4741394FD4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2275" y="1395069"/>
                <a:ext cx="8394700" cy="4176650"/>
              </a:xfrm>
              <a:blipFill>
                <a:blip r:embed="rId2"/>
                <a:stretch>
                  <a:fillRect l="-1089" t="-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8BF668F-78A5-2E8F-B8C0-395E089018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EADAFE0-40D3-3D4F-8C08-BCE98FBA80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92A9526-9DA5-DD64-4122-FF022BA158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1E2DC60-17A0-6E9B-7DC3-A0AB68C9B0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D427239-9FD5-680D-83E8-636BDD2F2C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D1A1AF1-2068-84EA-334B-100EC3F858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6BD754A-C9C4-476E-1167-E628E8955E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7449101-9EA7-3AD1-E520-6A9750EDE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BB1F4A0-A174-91E5-8161-AC7A1ED412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A325294-E0E2-6CB5-E1BB-98C48DB268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3AB4FA1-22DA-49D8-A8F4-2243CDBD5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06925F2-DB5D-2E4C-8BA5-79109F3104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AE29318-A6EB-14CB-EE83-8F020A279E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13CBC75-7BF8-A865-F5F7-A8299E06C3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8C1DDD1-B6B3-CF99-B13C-1568365BF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84DE09A-8715-F43F-5D29-3F8C359A6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5AB38C-25AD-E5F6-2619-51CAF4EA2E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749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EB890-850F-63DC-EAD2-3C47712A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31BFA0-92D6-2197-CE07-81634A447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Maximum  Work Path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CF1B5A-B475-57C8-71BF-E49F8E027C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10E20D4-085F-F476-94E7-9E4474B603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A694826-2384-33C0-BB31-CBC999AD7F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7536856-4176-1246-8E64-3E52F85556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4689C23-E129-062A-BDC1-F6DCEA0B91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4F5FEEF-2132-2519-0741-594AC0BD4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4A8DE63-ECCE-99D3-8F57-904C07498F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E83DECB-60ED-41E0-9CCF-278ACD104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25D93C3-4AFE-4B74-016D-174C3FB97F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2C6F5A8-F577-75EA-D0E5-35B214AF73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0A9628C-5256-BBEF-80BB-930E85B36B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848484A-9587-0CCF-DEC5-D4FB980AA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8D218E2-3F32-E63D-1799-0C30E64D27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DAABA32D-94DD-B032-48FA-911D0E50BC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DB3CF7F-D373-D3E8-C3F5-527DA8B79D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FAF7509-0774-6E1C-2252-E41B5F106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7B7D5F-CA03-D1FE-FF75-400B2F047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62">
            <a:extLst>
              <a:ext uri="{FF2B5EF4-FFF2-40B4-BE49-F238E27FC236}">
                <a16:creationId xmlns:a16="http://schemas.microsoft.com/office/drawing/2014/main" id="{21C47911-B01B-74BB-8C70-8AE84C146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1367907"/>
            <a:ext cx="6629400" cy="503289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8276624-6179-7DA6-CA19-1144A897EE75}"/>
              </a:ext>
            </a:extLst>
          </p:cNvPr>
          <p:cNvGrpSpPr/>
          <p:nvPr/>
        </p:nvGrpSpPr>
        <p:grpSpPr>
          <a:xfrm>
            <a:off x="2714624" y="2737435"/>
            <a:ext cx="3781425" cy="2352675"/>
            <a:chOff x="2181225" y="3057525"/>
            <a:chExt cx="3781425" cy="235267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893FB03-B61D-32A2-37A9-8EF2946491BA}"/>
                </a:ext>
              </a:extLst>
            </p:cNvPr>
            <p:cNvSpPr/>
            <p:nvPr/>
          </p:nvSpPr>
          <p:spPr bwMode="auto">
            <a:xfrm>
              <a:off x="2181225" y="3057525"/>
              <a:ext cx="3781425" cy="2352675"/>
            </a:xfrm>
            <a:custGeom>
              <a:avLst/>
              <a:gdLst>
                <a:gd name="csX0" fmla="*/ 0 w 3781425"/>
                <a:gd name="csY0" fmla="*/ 0 h 2352675"/>
                <a:gd name="csX1" fmla="*/ 352425 w 3781425"/>
                <a:gd name="csY1" fmla="*/ 323850 h 2352675"/>
                <a:gd name="csX2" fmla="*/ 800100 w 3781425"/>
                <a:gd name="csY2" fmla="*/ 561975 h 2352675"/>
                <a:gd name="csX3" fmla="*/ 1457325 w 3781425"/>
                <a:gd name="csY3" fmla="*/ 914400 h 2352675"/>
                <a:gd name="csX4" fmla="*/ 1933575 w 3781425"/>
                <a:gd name="csY4" fmla="*/ 1009650 h 2352675"/>
                <a:gd name="csX5" fmla="*/ 2438400 w 3781425"/>
                <a:gd name="csY5" fmla="*/ 1285875 h 2352675"/>
                <a:gd name="csX6" fmla="*/ 2733675 w 3781425"/>
                <a:gd name="csY6" fmla="*/ 1457325 h 2352675"/>
                <a:gd name="csX7" fmla="*/ 3248025 w 3781425"/>
                <a:gd name="csY7" fmla="*/ 1800225 h 2352675"/>
                <a:gd name="csX8" fmla="*/ 3571875 w 3781425"/>
                <a:gd name="csY8" fmla="*/ 2076450 h 2352675"/>
                <a:gd name="csX9" fmla="*/ 3781425 w 3781425"/>
                <a:gd name="csY9" fmla="*/ 2352675 h 2352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781425" h="2352675">
                  <a:moveTo>
                    <a:pt x="0" y="0"/>
                  </a:moveTo>
                  <a:cubicBezTo>
                    <a:pt x="109537" y="115094"/>
                    <a:pt x="219075" y="230188"/>
                    <a:pt x="352425" y="323850"/>
                  </a:cubicBezTo>
                  <a:cubicBezTo>
                    <a:pt x="485775" y="417513"/>
                    <a:pt x="800100" y="561975"/>
                    <a:pt x="800100" y="561975"/>
                  </a:cubicBezTo>
                  <a:cubicBezTo>
                    <a:pt x="984250" y="660400"/>
                    <a:pt x="1268413" y="839788"/>
                    <a:pt x="1457325" y="914400"/>
                  </a:cubicBezTo>
                  <a:cubicBezTo>
                    <a:pt x="1646238" y="989013"/>
                    <a:pt x="1770063" y="947738"/>
                    <a:pt x="1933575" y="1009650"/>
                  </a:cubicBezTo>
                  <a:cubicBezTo>
                    <a:pt x="2097088" y="1071563"/>
                    <a:pt x="2305050" y="1211263"/>
                    <a:pt x="2438400" y="1285875"/>
                  </a:cubicBezTo>
                  <a:cubicBezTo>
                    <a:pt x="2571750" y="1360488"/>
                    <a:pt x="2598738" y="1371600"/>
                    <a:pt x="2733675" y="1457325"/>
                  </a:cubicBezTo>
                  <a:cubicBezTo>
                    <a:pt x="2868613" y="1543050"/>
                    <a:pt x="3108325" y="1697038"/>
                    <a:pt x="3248025" y="1800225"/>
                  </a:cubicBezTo>
                  <a:cubicBezTo>
                    <a:pt x="3387725" y="1903412"/>
                    <a:pt x="3482975" y="1984375"/>
                    <a:pt x="3571875" y="2076450"/>
                  </a:cubicBezTo>
                  <a:cubicBezTo>
                    <a:pt x="3660775" y="2168525"/>
                    <a:pt x="3721100" y="2260600"/>
                    <a:pt x="3781425" y="2352675"/>
                  </a:cubicBezTo>
                </a:path>
              </a:pathLst>
            </a:custGeom>
            <a:noFill/>
            <a:ln w="635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230585F-AE36-94D2-78FD-F24AACC32ADD}"/>
                </a:ext>
              </a:extLst>
            </p:cNvPr>
            <p:cNvSpPr/>
            <p:nvPr/>
          </p:nvSpPr>
          <p:spPr bwMode="auto">
            <a:xfrm>
              <a:off x="2514600" y="3352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34254B8-CCA0-4329-273B-3EB70517BBDF}"/>
                </a:ext>
              </a:extLst>
            </p:cNvPr>
            <p:cNvSpPr/>
            <p:nvPr/>
          </p:nvSpPr>
          <p:spPr bwMode="auto">
            <a:xfrm>
              <a:off x="2895600" y="3581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425A2A9-9444-9FC4-39FC-87A9DFE398EE}"/>
                </a:ext>
              </a:extLst>
            </p:cNvPr>
            <p:cNvSpPr/>
            <p:nvPr/>
          </p:nvSpPr>
          <p:spPr bwMode="auto">
            <a:xfrm>
              <a:off x="3276600" y="3733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8A912B8-EB80-3591-7EC3-6A4371EBF8D7}"/>
                </a:ext>
              </a:extLst>
            </p:cNvPr>
            <p:cNvSpPr/>
            <p:nvPr/>
          </p:nvSpPr>
          <p:spPr bwMode="auto">
            <a:xfrm>
              <a:off x="3733800" y="3962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F6C5463-D948-C489-998B-E65B105E96EA}"/>
                </a:ext>
              </a:extLst>
            </p:cNvPr>
            <p:cNvSpPr/>
            <p:nvPr/>
          </p:nvSpPr>
          <p:spPr bwMode="auto">
            <a:xfrm>
              <a:off x="4343400" y="41910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6663A63-201D-4C05-6330-75CE72C13ED3}"/>
                </a:ext>
              </a:extLst>
            </p:cNvPr>
            <p:cNvSpPr/>
            <p:nvPr/>
          </p:nvSpPr>
          <p:spPr bwMode="auto">
            <a:xfrm>
              <a:off x="4800600" y="44196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8BE59EA-7308-5BC9-C7CE-67A9EFA2CA8B}"/>
                </a:ext>
              </a:extLst>
            </p:cNvPr>
            <p:cNvSpPr/>
            <p:nvPr/>
          </p:nvSpPr>
          <p:spPr bwMode="auto">
            <a:xfrm>
              <a:off x="5257800" y="4724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300D68B-12D4-1172-9B94-C55B471A41DF}"/>
              </a:ext>
            </a:extLst>
          </p:cNvPr>
          <p:cNvSpPr txBox="1"/>
          <p:nvPr/>
        </p:nvSpPr>
        <p:spPr>
          <a:xfrm>
            <a:off x="2167400" y="2004010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Initial State</a:t>
            </a:r>
            <a:endParaRPr lang="en-US" sz="1800" i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F7C0F5-34CB-4817-6C2F-E388013921C6}"/>
              </a:ext>
            </a:extLst>
          </p:cNvPr>
          <p:cNvSpPr txBox="1"/>
          <p:nvPr/>
        </p:nvSpPr>
        <p:spPr>
          <a:xfrm>
            <a:off x="6247302" y="4490035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Final State</a:t>
            </a:r>
            <a:endParaRPr lang="en-US" sz="1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AB45DB5-771F-2766-05C5-F107A55A1A71}"/>
                  </a:ext>
                </a:extLst>
              </p:cNvPr>
              <p:cNvSpPr txBox="1"/>
              <p:nvPr/>
            </p:nvSpPr>
            <p:spPr>
              <a:xfrm>
                <a:off x="1785853" y="1078220"/>
                <a:ext cx="5977021" cy="71673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,…….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AB45DB5-771F-2766-05C5-F107A55A1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853" y="1078220"/>
                <a:ext cx="5977021" cy="7167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25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94CB-2F64-EB1F-02B3-8FAC48E67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495ED4-3BE2-6DDE-9FE6-967F3917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Quasistatic Change of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B86770-3A35-5F50-EB4F-436D9A43D8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937" y="1141476"/>
                <a:ext cx="8526463" cy="5529961"/>
              </a:xfrm>
            </p:spPr>
            <p:txBody>
              <a:bodyPr/>
              <a:lstStyle/>
              <a:p>
                <a:r>
                  <a:rPr lang="en-US" sz="2400" dirty="0"/>
                  <a:t>If, under a quasi-static change of state, the external work is known as a function of time 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𝑖𝑛𝑎𝑙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……..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𝑛𝑖𝑡𝑖𝑎𝑙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 quasi-static, adiabatic change of state can thus be interpreted as a sequence of equilibrium points, and each quasi-static, adiabatic change of state corresponds to a certain curve in the space of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An Important assumption: </a:t>
                </a:r>
              </a:p>
              <a:p>
                <a:r>
                  <a:rPr lang="en-US" sz="2400" dirty="0"/>
                  <a:t>Under any quasi-static change of state, one shall be able to measure the external work </a:t>
                </a:r>
                <a:r>
                  <a:rPr lang="en-US" sz="2400" i="1" dirty="0"/>
                  <a:t>W</a:t>
                </a:r>
                <a:r>
                  <a:rPr lang="en-US" sz="2400" dirty="0"/>
                  <a:t> as if the forces that bring about this work were the same as the ones that are necessary to maintain equilibrium.</a:t>
                </a:r>
              </a:p>
              <a:p>
                <a:r>
                  <a:rPr lang="en-US" sz="2400" dirty="0"/>
                  <a:t>If the change of state as a sequence of equilibrium points,  the forces are, however, functions of only the states.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B86770-3A35-5F50-EB4F-436D9A43D8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937" y="1141476"/>
                <a:ext cx="8526463" cy="5529961"/>
              </a:xfrm>
              <a:blipFill>
                <a:blip r:embed="rId2"/>
                <a:stretch>
                  <a:fillRect l="-1001" t="-882" r="-1144" b="-26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FD09698-4B13-F0EB-3E12-48A9AA38B9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D070C86-BEF0-FFD4-B14D-2A783DCC9C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7BAF40B-E16A-51A4-FA8C-BFDEE578EA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2457D63-3F3B-69E0-6338-6BE8C20199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0D71ACD-0817-0102-E252-50249A3866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F26264E-0CEB-82B7-B2CE-484A484EC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7D9F631-EE6A-9136-98BF-ABA9C1EBC1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42B5E5E-E549-9EE2-91DE-16419DADC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78C53EB-E1DC-1F06-3A3B-BC5A66242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D43FC4B-71AD-C736-A682-10FA8FA4CC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1DB565F-BEEF-A611-EBBE-6E798CEFF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B02AE74-A953-8860-C01B-CB299C61B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B63069F-1A72-16DB-2D05-1A1F71F71A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8D125C1-F75E-FF9F-B51F-1F95E3C269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C07ECDF-0452-5E4C-FAC2-97DE472AF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0AB7424-8F2D-35DB-78BE-2DA9A84372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41683C-E9D3-8EAB-6888-0F395EB67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940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A2B4B-146F-0A40-9CDB-EDD35D1C9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3556F7-8101-B60B-B8CF-79FB411C5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Model for Evaluation of </a:t>
            </a:r>
            <a:r>
              <a:rPr lang="en-US" sz="2800" i="1" dirty="0"/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F0E3571-35FF-8697-F4CE-A65FF9AA42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937" y="1329563"/>
                <a:ext cx="8526463" cy="4878324"/>
              </a:xfrm>
            </p:spPr>
            <p:txBody>
              <a:bodyPr/>
              <a:lstStyle/>
              <a:p>
                <a:r>
                  <a:rPr lang="en-US" sz="2400" dirty="0"/>
                  <a:t>For a quasistatic change of state, the expression for </a:t>
                </a:r>
                <a:r>
                  <a:rPr lang="en-US" sz="2400" i="1" dirty="0"/>
                  <a:t>W</a:t>
                </a:r>
                <a:r>
                  <a:rPr lang="en-US" sz="2400" dirty="0"/>
                  <a:t> must necessarily have the form: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represents a Pfaffian expression: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+…….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the </a:t>
                </a:r>
                <a:r>
                  <a:rPr lang="en-US" sz="2400" i="1" dirty="0"/>
                  <a:t>P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 …, </a:t>
                </a:r>
                <a:r>
                  <a:rPr lang="en-US" sz="2400" i="1" dirty="0" err="1"/>
                  <a:t>P</a:t>
                </a:r>
                <a:r>
                  <a:rPr lang="en-US" sz="2400" i="1" baseline="-25000" dirty="0" err="1"/>
                  <a:t>n</a:t>
                </a:r>
                <a:r>
                  <a:rPr lang="en-US" sz="2400" dirty="0"/>
                  <a:t> mean functions of the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0</a:t>
                </a:r>
                <a:r>
                  <a:rPr lang="en-US" sz="2400" i="1" dirty="0"/>
                  <a:t>, q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 …, q</a:t>
                </a:r>
                <a:r>
                  <a:rPr lang="en-US" sz="2400" i="1" baseline="-25000" dirty="0"/>
                  <a:t>n</a:t>
                </a:r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The functions </a:t>
                </a:r>
                <a:r>
                  <a:rPr lang="en-US" sz="2400" i="1" dirty="0"/>
                  <a:t>P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can be determined </a:t>
                </a:r>
                <a:r>
                  <a:rPr lang="en-US" sz="2400" i="1" dirty="0">
                    <a:solidFill>
                      <a:schemeClr val="accent2"/>
                    </a:solidFill>
                  </a:rPr>
                  <a:t>experimentally</a:t>
                </a:r>
                <a:r>
                  <a:rPr lang="en-US" sz="2400" dirty="0"/>
                  <a:t> when, for each state of </a:t>
                </a:r>
                <a:r>
                  <a:rPr lang="en-US" sz="2400" i="1" dirty="0"/>
                  <a:t>S.</a:t>
                </a:r>
                <a:endParaRPr lang="en-US" sz="2400" dirty="0"/>
              </a:p>
              <a:p>
                <a:r>
                  <a:rPr lang="en-US" sz="2400" dirty="0"/>
                  <a:t>The forces that must act on the system from the outside in order for equilibrium to exist are measured.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F0E3571-35FF-8697-F4CE-A65FF9AA42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937" y="1329563"/>
                <a:ext cx="8526463" cy="4878324"/>
              </a:xfrm>
              <a:blipFill>
                <a:blip r:embed="rId2"/>
                <a:stretch>
                  <a:fillRect l="-1001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AD09E25-B43B-453D-1F52-0CF070EBA9E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F380D2C-9014-77F9-B53E-3E964C2C5E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6F0D2DE-6788-5496-BCA7-91894DEADE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7AFCD52-8438-745F-65A8-6A4BA3B07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F48859E-97ED-39AC-B39F-78E5AD0F39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18AA0C-4133-E76C-302B-9D95B5F90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24B2CCE-1C12-D60A-AE0C-0F2CF402A0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7665007-612E-0FBE-38AF-82A73DCAB8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EE7DD62-F69B-6ECF-608C-7966974E4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C625BEC-BD99-5BF0-E9C5-C88ABD8E32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AC55B1E-3C1B-CAB9-4698-C0295408BE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063C07C-8E9B-3B34-FBF7-B539E5BD9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567AD3B-5A88-9C95-9EEF-75ED14BC62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DEAA9A6-AD59-9314-2448-3CBB1C5F33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C1B598E-7EE2-E04E-9445-7B3CBA898A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94BD9AB-D307-0F5E-8FDC-A511A401A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29FD5F-0F0B-DDE6-6F13-3CF718B2D4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152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F7210-D21D-A300-2413-01675E9D8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9DCF1C-B1A0-8514-3FDC-4C16A58B2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Maximum  Work Path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75BBF76-78AE-0351-A096-DCAF134410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97218F-8EEA-D861-A02D-020A2907D6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079E226-B7D1-F7FD-7604-56320100F3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3B79A99-7790-B6B8-580A-D71637E9B6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797035F-8BFD-EBAB-3625-219F8E8506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9FCF0A6-E8E1-8DF5-DF0C-A400CA868A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1997D25-8356-3E6C-6D5A-CC7E9F69F4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C50E387-4C42-2C0B-0884-B2FF24255B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8926FB0-B9EF-06EB-7C19-CF867BC51A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7310230-B36A-4D26-2907-B8198FFD78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8F2B834-A423-2E27-0D84-0C1C6F2AB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4AF041D-E1A8-6D27-B302-350F74ECF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BBA1E50-0343-02A7-56CE-53B71450F6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BBE738C-4602-7837-528C-0097AF9CAD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4D0D338-4B43-2165-D300-0C9589589E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49BF597-766A-983E-8F75-B047CE9781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932424-9100-0455-FC86-ECED45716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62">
            <a:extLst>
              <a:ext uri="{FF2B5EF4-FFF2-40B4-BE49-F238E27FC236}">
                <a16:creationId xmlns:a16="http://schemas.microsoft.com/office/drawing/2014/main" id="{F554BCF4-8218-0A97-0F23-96B3DA1CC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1367907"/>
            <a:ext cx="6629400" cy="503289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A8F1440-F573-10E5-D931-DDA3DCF608CB}"/>
              </a:ext>
            </a:extLst>
          </p:cNvPr>
          <p:cNvGrpSpPr/>
          <p:nvPr/>
        </p:nvGrpSpPr>
        <p:grpSpPr>
          <a:xfrm>
            <a:off x="2714624" y="2737435"/>
            <a:ext cx="3781425" cy="2352675"/>
            <a:chOff x="2181225" y="3057525"/>
            <a:chExt cx="3781425" cy="235267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C70A76E-D1DC-FF30-59AA-B46122B22962}"/>
                </a:ext>
              </a:extLst>
            </p:cNvPr>
            <p:cNvSpPr/>
            <p:nvPr/>
          </p:nvSpPr>
          <p:spPr bwMode="auto">
            <a:xfrm>
              <a:off x="2181225" y="3057525"/>
              <a:ext cx="3781425" cy="2352675"/>
            </a:xfrm>
            <a:custGeom>
              <a:avLst/>
              <a:gdLst>
                <a:gd name="csX0" fmla="*/ 0 w 3781425"/>
                <a:gd name="csY0" fmla="*/ 0 h 2352675"/>
                <a:gd name="csX1" fmla="*/ 352425 w 3781425"/>
                <a:gd name="csY1" fmla="*/ 323850 h 2352675"/>
                <a:gd name="csX2" fmla="*/ 800100 w 3781425"/>
                <a:gd name="csY2" fmla="*/ 561975 h 2352675"/>
                <a:gd name="csX3" fmla="*/ 1457325 w 3781425"/>
                <a:gd name="csY3" fmla="*/ 914400 h 2352675"/>
                <a:gd name="csX4" fmla="*/ 1933575 w 3781425"/>
                <a:gd name="csY4" fmla="*/ 1009650 h 2352675"/>
                <a:gd name="csX5" fmla="*/ 2438400 w 3781425"/>
                <a:gd name="csY5" fmla="*/ 1285875 h 2352675"/>
                <a:gd name="csX6" fmla="*/ 2733675 w 3781425"/>
                <a:gd name="csY6" fmla="*/ 1457325 h 2352675"/>
                <a:gd name="csX7" fmla="*/ 3248025 w 3781425"/>
                <a:gd name="csY7" fmla="*/ 1800225 h 2352675"/>
                <a:gd name="csX8" fmla="*/ 3571875 w 3781425"/>
                <a:gd name="csY8" fmla="*/ 2076450 h 2352675"/>
                <a:gd name="csX9" fmla="*/ 3781425 w 3781425"/>
                <a:gd name="csY9" fmla="*/ 2352675 h 2352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781425" h="2352675">
                  <a:moveTo>
                    <a:pt x="0" y="0"/>
                  </a:moveTo>
                  <a:cubicBezTo>
                    <a:pt x="109537" y="115094"/>
                    <a:pt x="219075" y="230188"/>
                    <a:pt x="352425" y="323850"/>
                  </a:cubicBezTo>
                  <a:cubicBezTo>
                    <a:pt x="485775" y="417513"/>
                    <a:pt x="800100" y="561975"/>
                    <a:pt x="800100" y="561975"/>
                  </a:cubicBezTo>
                  <a:cubicBezTo>
                    <a:pt x="984250" y="660400"/>
                    <a:pt x="1268413" y="839788"/>
                    <a:pt x="1457325" y="914400"/>
                  </a:cubicBezTo>
                  <a:cubicBezTo>
                    <a:pt x="1646238" y="989013"/>
                    <a:pt x="1770063" y="947738"/>
                    <a:pt x="1933575" y="1009650"/>
                  </a:cubicBezTo>
                  <a:cubicBezTo>
                    <a:pt x="2097088" y="1071563"/>
                    <a:pt x="2305050" y="1211263"/>
                    <a:pt x="2438400" y="1285875"/>
                  </a:cubicBezTo>
                  <a:cubicBezTo>
                    <a:pt x="2571750" y="1360488"/>
                    <a:pt x="2598738" y="1371600"/>
                    <a:pt x="2733675" y="1457325"/>
                  </a:cubicBezTo>
                  <a:cubicBezTo>
                    <a:pt x="2868613" y="1543050"/>
                    <a:pt x="3108325" y="1697038"/>
                    <a:pt x="3248025" y="1800225"/>
                  </a:cubicBezTo>
                  <a:cubicBezTo>
                    <a:pt x="3387725" y="1903412"/>
                    <a:pt x="3482975" y="1984375"/>
                    <a:pt x="3571875" y="2076450"/>
                  </a:cubicBezTo>
                  <a:cubicBezTo>
                    <a:pt x="3660775" y="2168525"/>
                    <a:pt x="3721100" y="2260600"/>
                    <a:pt x="3781425" y="2352675"/>
                  </a:cubicBezTo>
                </a:path>
              </a:pathLst>
            </a:custGeom>
            <a:noFill/>
            <a:ln w="635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DDE2D57-F535-2F25-3F77-F799A097942B}"/>
                </a:ext>
              </a:extLst>
            </p:cNvPr>
            <p:cNvSpPr/>
            <p:nvPr/>
          </p:nvSpPr>
          <p:spPr bwMode="auto">
            <a:xfrm>
              <a:off x="2514600" y="3352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AB157BC-9F99-872D-9499-6CF11342BA70}"/>
                </a:ext>
              </a:extLst>
            </p:cNvPr>
            <p:cNvSpPr/>
            <p:nvPr/>
          </p:nvSpPr>
          <p:spPr bwMode="auto">
            <a:xfrm>
              <a:off x="2895600" y="3581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39B3A07-2198-54C6-5AFB-067417AC9956}"/>
                </a:ext>
              </a:extLst>
            </p:cNvPr>
            <p:cNvSpPr/>
            <p:nvPr/>
          </p:nvSpPr>
          <p:spPr bwMode="auto">
            <a:xfrm>
              <a:off x="3276600" y="3733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57E7E1A-DC5F-F784-257D-D448E575613C}"/>
                </a:ext>
              </a:extLst>
            </p:cNvPr>
            <p:cNvSpPr/>
            <p:nvPr/>
          </p:nvSpPr>
          <p:spPr bwMode="auto">
            <a:xfrm>
              <a:off x="3733800" y="3962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C091686-6916-5F68-12C5-6AFCACEB76DD}"/>
                </a:ext>
              </a:extLst>
            </p:cNvPr>
            <p:cNvSpPr/>
            <p:nvPr/>
          </p:nvSpPr>
          <p:spPr bwMode="auto">
            <a:xfrm>
              <a:off x="4343400" y="41910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3445A24-7003-2CF5-740F-7FA8265EDE08}"/>
                </a:ext>
              </a:extLst>
            </p:cNvPr>
            <p:cNvSpPr/>
            <p:nvPr/>
          </p:nvSpPr>
          <p:spPr bwMode="auto">
            <a:xfrm>
              <a:off x="4800600" y="44196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66E332B-2EC7-0C61-6F2A-3AE5A3B4F288}"/>
                </a:ext>
              </a:extLst>
            </p:cNvPr>
            <p:cNvSpPr/>
            <p:nvPr/>
          </p:nvSpPr>
          <p:spPr bwMode="auto">
            <a:xfrm>
              <a:off x="5257800" y="4724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CABA68E-1FAA-4379-EFDF-25C4824439B9}"/>
              </a:ext>
            </a:extLst>
          </p:cNvPr>
          <p:cNvSpPr txBox="1"/>
          <p:nvPr/>
        </p:nvSpPr>
        <p:spPr>
          <a:xfrm>
            <a:off x="2167400" y="2004010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Initial State</a:t>
            </a:r>
            <a:endParaRPr lang="en-US" sz="1800" i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DF6D70-2E02-AFD0-BD70-2CDF59FAAC10}"/>
              </a:ext>
            </a:extLst>
          </p:cNvPr>
          <p:cNvSpPr txBox="1"/>
          <p:nvPr/>
        </p:nvSpPr>
        <p:spPr>
          <a:xfrm>
            <a:off x="6247302" y="4490035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Final State</a:t>
            </a:r>
            <a:endParaRPr lang="en-US" sz="1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FD8D8FA-5630-62CB-74E9-B98124892346}"/>
                  </a:ext>
                </a:extLst>
              </p:cNvPr>
              <p:cNvSpPr txBox="1"/>
              <p:nvPr/>
            </p:nvSpPr>
            <p:spPr>
              <a:xfrm>
                <a:off x="2804661" y="1994485"/>
                <a:ext cx="4572000" cy="963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FD8D8FA-5630-62CB-74E9-B98124892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661" y="1994485"/>
                <a:ext cx="4572000" cy="9637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321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AF26-013C-28E8-4C21-2A30E2FE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371D16-6465-CD39-7AEC-D1FC2D00C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Model for First Law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A4E710-744F-5BB2-1CC0-C03FC67195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</p:spPr>
            <p:txBody>
              <a:bodyPr/>
              <a:lstStyle/>
              <a:p>
                <a:r>
                  <a:rPr lang="en-US" sz="2400" dirty="0"/>
                  <a:t>As long it is dealt with quasi-static adiabatic changes of state, one can now give equation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of the first law the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𝑑𝑈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relation must be valid for each </a:t>
                </a:r>
                <a:r>
                  <a:rPr lang="en-US" sz="2400" i="1" dirty="0"/>
                  <a:t>t</a:t>
                </a:r>
                <a:r>
                  <a:rPr lang="en-US" sz="2400" dirty="0"/>
                  <a:t> the conclusion follows that only curves in the </a:t>
                </a:r>
                <a:r>
                  <a:rPr lang="en-US" sz="2400" i="1" dirty="0"/>
                  <a:t>(n+1)</a:t>
                </a:r>
                <a:r>
                  <a:rPr lang="en-US" sz="2400" dirty="0"/>
                  <a:t>-dimensional space of the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for which the Pfaffian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satisfied can represent a quasi-static, adiabatic change of state.</a:t>
                </a:r>
              </a:p>
              <a:p>
                <a:pPr marL="0" indent="0" algn="ctr">
                  <a:buNone/>
                </a:pPr>
                <a:r>
                  <a:rPr lang="en-US" sz="2400" b="1" i="1" dirty="0">
                    <a:solidFill>
                      <a:schemeClr val="accent2"/>
                    </a:solidFill>
                  </a:rPr>
                  <a:t>Conversely, any curve in the (n+1)-dimensional space of the q</a:t>
                </a:r>
                <a:r>
                  <a:rPr lang="en-US" sz="2400" b="1" i="1" baseline="-25000" dirty="0">
                    <a:solidFill>
                      <a:schemeClr val="accent2"/>
                    </a:solidFill>
                  </a:rPr>
                  <a:t>i</a:t>
                </a:r>
                <a:r>
                  <a:rPr lang="en-US" sz="2400" b="1" i="1" dirty="0">
                    <a:solidFill>
                      <a:schemeClr val="accent2"/>
                    </a:solidFill>
                  </a:rPr>
                  <a:t> that satisfies above equation  can be regarded as a quasi-static, adiabatic change of state in our simple system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F7A4E710-744F-5BB2-1CC0-C03FC67195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8937" y="1160526"/>
                <a:ext cx="8526463" cy="5518912"/>
              </a:xfrm>
              <a:blipFill>
                <a:blip r:embed="rId2"/>
                <a:stretch>
                  <a:fillRect l="-1001" t="-883" r="-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E79827A-ABCF-EE41-FF39-D6E61160F1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FB1029D-7A9D-4D94-3C74-A4D74EE8CA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D07A441-154E-91F3-E0FE-3231EABC4C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A1DE3FE-656A-A8A8-8411-C4EDA96C1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2B2200A-2834-623D-A57A-6947188D9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DC9134A-7821-2F80-6671-8DA8BA3AC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7869CD9-DB9B-CEF9-6380-A12EF228A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2BBD776-6A5D-CB2A-5B30-34559F11BD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B84E1B0-004E-660C-6EDE-534581D73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2CCB89C-7017-89F9-76BB-C38E3738A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224AAFE-6372-D3D1-2FD7-3C348505E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C38294F-2F1E-75BF-6A27-30B363CC7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F8580A4-9A90-C157-E204-0FC294FAE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D504F03-1774-E1AE-1EB3-6589A6112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902923B-4302-8DC7-C899-CB3A68D7F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952E2D1-9880-3289-13FE-F9D9C4253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294240-EC91-7199-A106-78539D6F7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772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24B2-7C9D-3A1C-78F5-37A3035C3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95E7A34-330D-35CB-2CCE-6A0B5C495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872362"/>
          </a:xfrm>
        </p:spPr>
        <p:txBody>
          <a:bodyPr/>
          <a:lstStyle/>
          <a:p>
            <a:r>
              <a:rPr lang="en-US" sz="2800" dirty="0"/>
              <a:t>Geometrization of </a:t>
            </a:r>
            <a:br>
              <a:rPr lang="en-US" sz="2800" dirty="0"/>
            </a:br>
            <a:r>
              <a:rPr lang="en-US" sz="2800" dirty="0"/>
              <a:t>Quasistatic Adiabatic Change of State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9B2B4834-0925-9671-5905-764B9CFE76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5126" y="1392603"/>
                <a:ext cx="8261350" cy="4859275"/>
              </a:xfrm>
            </p:spPr>
            <p:txBody>
              <a:bodyPr/>
              <a:lstStyle/>
              <a:p>
                <a:r>
                  <a:rPr lang="en-US" sz="2400" dirty="0"/>
                  <a:t>Let  a curve segment be given in parametric representation through the equations: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≤1.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one now sets: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in which </a:t>
                </a:r>
                <a:r>
                  <a:rPr lang="en-US" sz="2400" i="1" dirty="0"/>
                  <a:t>t</a:t>
                </a:r>
                <a:r>
                  <a:rPr lang="en-US" sz="2400" dirty="0"/>
                  <a:t> means time and </a:t>
                </a:r>
                <a:r>
                  <a:rPr lang="en-US" sz="2400" i="1" dirty="0">
                    <a:sym typeface="Symbol" panose="05050102010706020507" pitchFamily="18" charset="2"/>
                  </a:rPr>
                  <a:t></a:t>
                </a:r>
                <a:r>
                  <a:rPr lang="en-US" sz="2400" dirty="0"/>
                  <a:t>, a parameter, then one can introduce adiabatic changes of state that satisfy the equations: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…</m:t>
                    </m:r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…</m:t>
                    </m:r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m:rPr>
                        <m:brk m:alnAt="7"/>
                      </m:rP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for each prescribed value of </a:t>
                </a:r>
                <a:r>
                  <a:rPr lang="en-US" sz="2400" i="1" dirty="0">
                    <a:sym typeface="Symbol" panose="05050102010706020507" pitchFamily="18" charset="2"/>
                  </a:rPr>
                  <a:t></a:t>
                </a:r>
                <a:r>
                  <a:rPr lang="en-US" sz="2400" dirty="0"/>
                  <a:t>. 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9B2B4834-0925-9671-5905-764B9CFE76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5126" y="1392603"/>
                <a:ext cx="8261350" cy="4859275"/>
              </a:xfrm>
              <a:blipFill>
                <a:blip r:embed="rId2"/>
                <a:stretch>
                  <a:fillRect l="-1107" t="-1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7511A30-87AD-EF29-628C-DA969FA842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A532B4B-624D-6604-E8E0-B06E1A8A4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9D38FFC-D565-4387-9902-E1CD9BF930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994BCFE-F8F5-756A-B04C-AA50F915CA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AE5F2E1-90D9-7B5B-E191-1828241C2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A7C2812-708F-C3BF-C60A-BB6D46DCF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793EFF3-CB18-B81A-7555-8418436B5B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561AE97-888E-38AA-75D4-892D8424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C9FE1AA-A525-1E37-4FC2-1568534BC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0238C0A-0922-C30E-FC74-4AEB3F5C6A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734793F-8531-16BC-4CD6-C46459CD0F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B77936E-8196-3023-6E4E-DE550E77A6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2A58ACF-CEAE-9480-17DD-B3A9BA8974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CAE6C83-B644-4C29-FAE5-1832F97B3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1A88805-EB51-E156-937D-F2E51D9CC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E9132CB-F695-D715-20BC-3EDBE73EB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CE8820-E587-0EFA-2359-6F921F188E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853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83815-289C-E20E-7101-875D9B5F8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E5B9EC-CAC2-2906-AC0D-CAA09F6B2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Maximum  Work Path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C4CD0A2-DA74-B866-2BF2-FA8B3CBFB9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C8670D3-4811-34D0-A2F2-B228B38730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998BE89-EF33-D4A4-A6BF-526EBCD2D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FEB297E-7986-6B5B-10B3-AF11E0C13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A73E034-048B-5605-8218-42F4A75AAB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B258F7-4EC3-999D-0508-531EAD87A0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DA3FF65-972A-6210-D2A0-A2E49B4483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A4B1639-ECEB-C3F1-8E5F-58F472D72A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A701D44-0715-D3AD-B7F7-17D5CE9FD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88119E0-2401-286C-CF8C-20BC8EBBA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718A9AA-25B3-80F9-4948-4BD1B7B91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286AA2A-D2CE-A9B7-FFD0-EA229A292E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11D5311-21A3-8618-D30C-C581B07DD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9E6BC3A-43F3-6472-E789-0701A145C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1E33263-0443-55EF-D167-E0FA5A0B9A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E28B096-DD3C-DEF7-FDC1-4F3A31E96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31A403-EC9E-E023-CD78-BBC15E89C4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62">
            <a:extLst>
              <a:ext uri="{FF2B5EF4-FFF2-40B4-BE49-F238E27FC236}">
                <a16:creationId xmlns:a16="http://schemas.microsoft.com/office/drawing/2014/main" id="{408F97FA-B022-9BF6-71A5-91222713A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66800" y="1367907"/>
            <a:ext cx="6629400" cy="503289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DFE6BE0-5DAC-B99A-EDF8-B89601F1A05F}"/>
              </a:ext>
            </a:extLst>
          </p:cNvPr>
          <p:cNvGrpSpPr/>
          <p:nvPr/>
        </p:nvGrpSpPr>
        <p:grpSpPr>
          <a:xfrm>
            <a:off x="2714624" y="2737435"/>
            <a:ext cx="3781425" cy="2352675"/>
            <a:chOff x="2181225" y="3057525"/>
            <a:chExt cx="3781425" cy="235267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F19A29F-B38B-1A12-8B16-966948FE5E59}"/>
                </a:ext>
              </a:extLst>
            </p:cNvPr>
            <p:cNvSpPr/>
            <p:nvPr/>
          </p:nvSpPr>
          <p:spPr bwMode="auto">
            <a:xfrm>
              <a:off x="2181225" y="3057525"/>
              <a:ext cx="3781425" cy="2352675"/>
            </a:xfrm>
            <a:custGeom>
              <a:avLst/>
              <a:gdLst>
                <a:gd name="csX0" fmla="*/ 0 w 3781425"/>
                <a:gd name="csY0" fmla="*/ 0 h 2352675"/>
                <a:gd name="csX1" fmla="*/ 352425 w 3781425"/>
                <a:gd name="csY1" fmla="*/ 323850 h 2352675"/>
                <a:gd name="csX2" fmla="*/ 800100 w 3781425"/>
                <a:gd name="csY2" fmla="*/ 561975 h 2352675"/>
                <a:gd name="csX3" fmla="*/ 1457325 w 3781425"/>
                <a:gd name="csY3" fmla="*/ 914400 h 2352675"/>
                <a:gd name="csX4" fmla="*/ 1933575 w 3781425"/>
                <a:gd name="csY4" fmla="*/ 1009650 h 2352675"/>
                <a:gd name="csX5" fmla="*/ 2438400 w 3781425"/>
                <a:gd name="csY5" fmla="*/ 1285875 h 2352675"/>
                <a:gd name="csX6" fmla="*/ 2733675 w 3781425"/>
                <a:gd name="csY6" fmla="*/ 1457325 h 2352675"/>
                <a:gd name="csX7" fmla="*/ 3248025 w 3781425"/>
                <a:gd name="csY7" fmla="*/ 1800225 h 2352675"/>
                <a:gd name="csX8" fmla="*/ 3571875 w 3781425"/>
                <a:gd name="csY8" fmla="*/ 2076450 h 2352675"/>
                <a:gd name="csX9" fmla="*/ 3781425 w 3781425"/>
                <a:gd name="csY9" fmla="*/ 2352675 h 2352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781425" h="2352675">
                  <a:moveTo>
                    <a:pt x="0" y="0"/>
                  </a:moveTo>
                  <a:cubicBezTo>
                    <a:pt x="109537" y="115094"/>
                    <a:pt x="219075" y="230188"/>
                    <a:pt x="352425" y="323850"/>
                  </a:cubicBezTo>
                  <a:cubicBezTo>
                    <a:pt x="485775" y="417513"/>
                    <a:pt x="800100" y="561975"/>
                    <a:pt x="800100" y="561975"/>
                  </a:cubicBezTo>
                  <a:cubicBezTo>
                    <a:pt x="984250" y="660400"/>
                    <a:pt x="1268413" y="839788"/>
                    <a:pt x="1457325" y="914400"/>
                  </a:cubicBezTo>
                  <a:cubicBezTo>
                    <a:pt x="1646238" y="989013"/>
                    <a:pt x="1770063" y="947738"/>
                    <a:pt x="1933575" y="1009650"/>
                  </a:cubicBezTo>
                  <a:cubicBezTo>
                    <a:pt x="2097088" y="1071563"/>
                    <a:pt x="2305050" y="1211263"/>
                    <a:pt x="2438400" y="1285875"/>
                  </a:cubicBezTo>
                  <a:cubicBezTo>
                    <a:pt x="2571750" y="1360488"/>
                    <a:pt x="2598738" y="1371600"/>
                    <a:pt x="2733675" y="1457325"/>
                  </a:cubicBezTo>
                  <a:cubicBezTo>
                    <a:pt x="2868613" y="1543050"/>
                    <a:pt x="3108325" y="1697038"/>
                    <a:pt x="3248025" y="1800225"/>
                  </a:cubicBezTo>
                  <a:cubicBezTo>
                    <a:pt x="3387725" y="1903412"/>
                    <a:pt x="3482975" y="1984375"/>
                    <a:pt x="3571875" y="2076450"/>
                  </a:cubicBezTo>
                  <a:cubicBezTo>
                    <a:pt x="3660775" y="2168525"/>
                    <a:pt x="3721100" y="2260600"/>
                    <a:pt x="3781425" y="2352675"/>
                  </a:cubicBezTo>
                </a:path>
              </a:pathLst>
            </a:custGeom>
            <a:noFill/>
            <a:ln w="635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54EC15B-B71A-CD33-7402-53CC9C0DE918}"/>
                </a:ext>
              </a:extLst>
            </p:cNvPr>
            <p:cNvSpPr/>
            <p:nvPr/>
          </p:nvSpPr>
          <p:spPr bwMode="auto">
            <a:xfrm>
              <a:off x="2514600" y="3352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DAEDBA-3872-FC69-4C45-83DBFE492870}"/>
                </a:ext>
              </a:extLst>
            </p:cNvPr>
            <p:cNvSpPr/>
            <p:nvPr/>
          </p:nvSpPr>
          <p:spPr bwMode="auto">
            <a:xfrm>
              <a:off x="2895600" y="3581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04BF060-4644-016F-F5D8-CFFA7F39DF8C}"/>
                </a:ext>
              </a:extLst>
            </p:cNvPr>
            <p:cNvSpPr/>
            <p:nvPr/>
          </p:nvSpPr>
          <p:spPr bwMode="auto">
            <a:xfrm>
              <a:off x="3276600" y="37338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E36773B-0E77-1633-16A6-B15617FC21BC}"/>
                </a:ext>
              </a:extLst>
            </p:cNvPr>
            <p:cNvSpPr/>
            <p:nvPr/>
          </p:nvSpPr>
          <p:spPr bwMode="auto">
            <a:xfrm>
              <a:off x="3733800" y="3962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8DA9265-49A1-8687-29AA-1E750EE19FFE}"/>
                </a:ext>
              </a:extLst>
            </p:cNvPr>
            <p:cNvSpPr/>
            <p:nvPr/>
          </p:nvSpPr>
          <p:spPr bwMode="auto">
            <a:xfrm>
              <a:off x="4343400" y="41910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CAA3FF2-C4A7-D4EA-59EB-7E3856A9EC30}"/>
                </a:ext>
              </a:extLst>
            </p:cNvPr>
            <p:cNvSpPr/>
            <p:nvPr/>
          </p:nvSpPr>
          <p:spPr bwMode="auto">
            <a:xfrm>
              <a:off x="4800600" y="44196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2FA785D-2B80-C272-CAAE-EE48930E89BE}"/>
                </a:ext>
              </a:extLst>
            </p:cNvPr>
            <p:cNvSpPr/>
            <p:nvPr/>
          </p:nvSpPr>
          <p:spPr bwMode="auto">
            <a:xfrm>
              <a:off x="5257800" y="4724400"/>
              <a:ext cx="152400" cy="152400"/>
            </a:xfrm>
            <a:prstGeom prst="ellipse">
              <a:avLst/>
            </a:prstGeom>
            <a:solidFill>
              <a:srgbClr val="0000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8906383-85EF-7B19-1A62-3F087D23D5A5}"/>
              </a:ext>
            </a:extLst>
          </p:cNvPr>
          <p:cNvSpPr txBox="1"/>
          <p:nvPr/>
        </p:nvSpPr>
        <p:spPr>
          <a:xfrm>
            <a:off x="2167400" y="2004010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Initial State</a:t>
            </a:r>
            <a:endParaRPr lang="en-US" sz="1800" i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1A6F5C-33CB-6A05-B7E6-E5E1E844C6B6}"/>
              </a:ext>
            </a:extLst>
          </p:cNvPr>
          <p:cNvSpPr txBox="1"/>
          <p:nvPr/>
        </p:nvSpPr>
        <p:spPr>
          <a:xfrm>
            <a:off x="6247302" y="4490035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Final State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76638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734A6-50E3-9650-151E-1136AC216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084684-6048-561E-5E07-F57E01761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Quasistatic Adiabatic Change of State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01355A9-23DE-DDB1-2C33-35C235FD3A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160526"/>
                <a:ext cx="8670925" cy="5560949"/>
              </a:xfrm>
            </p:spPr>
            <p:txBody>
              <a:bodyPr/>
              <a:lstStyle/>
              <a:p>
                <a:r>
                  <a:rPr lang="en-US" sz="2400" dirty="0"/>
                  <a:t>For a sufficiently small </a:t>
                </a:r>
                <a:r>
                  <a:rPr lang="en-US" sz="2400" i="1" dirty="0">
                    <a:sym typeface="Symbol" panose="05050102010706020507" pitchFamily="18" charset="2"/>
                  </a:rPr>
                  <a:t></a:t>
                </a:r>
                <a:r>
                  <a:rPr lang="en-US" sz="2400" dirty="0"/>
                  <a:t>, a change of state of this sort is now quasi-static and must ultimately satisfy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By integrating this equation, however, one finds that: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𝑖𝑛𝑖𝑡𝑖𝑎𝑙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0" dirty="0"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 dirty="0">
                              <a:sym typeface="Symbol" panose="05050102010706020507" pitchFamily="18" charset="2"/>
                            </a:rPr>
                            <m:t>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we substitute: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in equation 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</m:mr>
                            <m:mr>
                              <m:e/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≤1.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then for increasing </a:t>
                </a:r>
                <a:r>
                  <a:rPr lang="en-US" sz="2400" i="1" dirty="0"/>
                  <a:t>t </a:t>
                </a:r>
                <a:r>
                  <a:rPr lang="en-US" sz="2400" dirty="0"/>
                  <a:t>and sufficiently small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/>
                  <a:t>, precisely the same curve would have been traversed, but in the opposite sense. </a:t>
                </a:r>
              </a:p>
              <a:p>
                <a:r>
                  <a:rPr lang="en-US" sz="2400" dirty="0"/>
                  <a:t>Quasi-static, adiabatic changes of state of a simple system are “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>reversible</a:t>
                </a:r>
                <a:r>
                  <a:rPr lang="en-US" sz="2400" dirty="0"/>
                  <a:t>.”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01355A9-23DE-DDB1-2C33-35C235FD3A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160526"/>
                <a:ext cx="8670925" cy="5560949"/>
              </a:xfrm>
              <a:blipFill>
                <a:blip r:embed="rId2"/>
                <a:stretch>
                  <a:fillRect l="-985" t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F985609-E59F-8FEB-9FDB-F9DCF43071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87829B-5E2C-0D1B-552E-A36A074D0A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C818D96-0B7D-DCC2-0AF6-D6EF7B4110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5388961-AD43-0D19-C293-0ECDC5C6D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9C14D50-4F2E-EF13-2C01-B7FCEF5A81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23C592DA-9A3E-26E7-594C-2DC13F5647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C6F9B8D-ACD9-0EE6-3A85-422CAB14A0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DF218D6-A848-7917-F90F-E3B92D4407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24C6B01-AC02-4B06-CCC8-42611E010F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1CE2A7D-D2B3-F248-A90A-7D062DAFA3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C6A371D-7D4F-E330-E051-738224CED1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DA2993C-02FF-DDFE-1466-EDA538FAE8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52BFC01-30D1-49B6-CB3D-811459FE1B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D6A433C-09BD-466C-C04F-B74B3BE14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81F5CA6-E097-495D-12EE-23634D025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BE0D3BB-BB07-F487-1CD6-D2FABC7DD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C60839-0B5D-F997-75C4-C62B7B726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712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B58F4-7521-BDBA-CF53-0580D23ED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97B9CA-8D41-D09B-26A1-1F4D67213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Summary of Simple System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2C9DF1E-BF02-5D20-2543-9163751D0A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160526"/>
                <a:ext cx="8670925" cy="5560949"/>
              </a:xfrm>
            </p:spPr>
            <p:txBody>
              <a:bodyPr/>
              <a:lstStyle/>
              <a:p>
                <a:r>
                  <a:rPr lang="en-US" sz="2400" dirty="0"/>
                  <a:t>A “simple” system with the (n+1) state coordinates must satisfy the following conditions: </a:t>
                </a:r>
              </a:p>
              <a:p>
                <a:r>
                  <a:rPr lang="en-US" sz="2400" i="1" dirty="0"/>
                  <a:t>n</a:t>
                </a:r>
                <a:r>
                  <a:rPr lang="en-US" sz="2400" dirty="0"/>
                  <a:t> of its coordinates – e.g.,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 q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 …, q</a:t>
                </a:r>
                <a:r>
                  <a:rPr lang="en-US" sz="2400" i="1" baseline="-25000" dirty="0"/>
                  <a:t>n</a:t>
                </a:r>
                <a:r>
                  <a:rPr lang="en-US" sz="2400" dirty="0"/>
                  <a:t> - are deformation coordinates. </a:t>
                </a:r>
              </a:p>
              <a:p>
                <a:r>
                  <a:rPr lang="en-US" sz="2400" dirty="0"/>
                  <a:t>The external work </a:t>
                </a:r>
                <a:r>
                  <a:rPr lang="en-US" sz="2400" i="1" dirty="0"/>
                  <a:t>W</a:t>
                </a:r>
                <a:r>
                  <a:rPr lang="en-US" sz="2400" dirty="0"/>
                  <a:t> is not uniquely determined by the initial state and final state of S under adiabatic changes of state. </a:t>
                </a:r>
              </a:p>
              <a:p>
                <a:r>
                  <a:rPr lang="en-US" sz="2400" dirty="0"/>
                  <a:t>The totality of all these possible values for </a:t>
                </a:r>
                <a:r>
                  <a:rPr lang="en-US" sz="2400" i="1" dirty="0"/>
                  <a:t>W</a:t>
                </a:r>
                <a:r>
                  <a:rPr lang="en-US" sz="2400" dirty="0"/>
                  <a:t> under these assumptions defines a connected set of numbers. </a:t>
                </a:r>
              </a:p>
              <a:p>
                <a:r>
                  <a:rPr lang="en-US" sz="2400" dirty="0"/>
                  <a:t>Under “quasi-static” adiabatic changes of state the external work is equal to an integral of a definite Pfaffian expression of the form: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+…….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E2C9DF1E-BF02-5D20-2543-9163751D0A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160526"/>
                <a:ext cx="8670925" cy="5560949"/>
              </a:xfrm>
              <a:blipFill>
                <a:blip r:embed="rId2"/>
                <a:stretch>
                  <a:fillRect l="-985" t="-876" r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E44DB5E-CD6E-931B-3B20-F5D95507B5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1898F83-D01A-CB30-535A-2551E5BF9C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1D6D10B-ED70-22F6-32D6-83B9E8A7B9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C00448D-6198-3867-C596-DFAE6D8B07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70BE8E4-FB7A-3168-9980-0788782350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6DD4FE9-CE23-7222-9528-B23AD605D8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52B1DA0-A75F-7AD1-E790-7EFA3114F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D55B0DF-C758-F66E-824E-CCBC5CFCC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DCBA6FE-ED42-D8FB-293E-CBF0F7284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2A58114-D16A-784C-0E69-3F825CA74A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4424EB9-253F-5F76-AC18-111DCB0E8E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0564A89-1613-E8BC-C904-97BF8DD296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1B4175F-75A4-4ED8-FA71-449E7DE5E3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E353FBF-6457-2BAA-5E2D-04BA405205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767E6A6-75D2-33E8-41D6-F193ADA4C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1F68A7F-2973-4F65-0036-2D34277DB0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99563F-6C09-240A-E6B6-EE62CC8793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15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3043</TotalTime>
  <Words>986</Words>
  <Application>Microsoft Office PowerPoint</Application>
  <PresentationFormat>On-screen Show (4:3)</PresentationFormat>
  <Paragraphs>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Cambria Math</vt:lpstr>
      <vt:lpstr>Script MT Bold</vt:lpstr>
      <vt:lpstr>Symbol</vt:lpstr>
      <vt:lpstr>Times New Roman</vt:lpstr>
      <vt:lpstr>Blank Presentation</vt:lpstr>
      <vt:lpstr>Axiomatic Analysis of First Law</vt:lpstr>
      <vt:lpstr>Sequence of Point Sets</vt:lpstr>
      <vt:lpstr>An Important Axiom for Work</vt:lpstr>
      <vt:lpstr>Unique Determination of Work</vt:lpstr>
      <vt:lpstr>Unique Determination of Work</vt:lpstr>
      <vt:lpstr>Maximum  Work Path</vt:lpstr>
      <vt:lpstr>Quasistatic Change of State</vt:lpstr>
      <vt:lpstr>Model for Evaluation of W</vt:lpstr>
      <vt:lpstr>Maximum  Work Path</vt:lpstr>
      <vt:lpstr>Model for First Law</vt:lpstr>
      <vt:lpstr>Geometrization of  Quasistatic Adiabatic Change of State</vt:lpstr>
      <vt:lpstr>Maximum  Work Path</vt:lpstr>
      <vt:lpstr>Quasistatic Adiabatic Change of State</vt:lpstr>
      <vt:lpstr>Summary of Simple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291</cp:revision>
  <cp:lastPrinted>2002-07-26T02:11:33Z</cp:lastPrinted>
  <dcterms:created xsi:type="dcterms:W3CDTF">2002-07-26T01:39:54Z</dcterms:created>
  <dcterms:modified xsi:type="dcterms:W3CDTF">2026-08-15T04:47:26Z</dcterms:modified>
</cp:coreProperties>
</file>