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sldIdLst>
    <p:sldId id="1292" r:id="rId2"/>
    <p:sldId id="1315" r:id="rId3"/>
    <p:sldId id="1294" r:id="rId4"/>
    <p:sldId id="1317" r:id="rId5"/>
    <p:sldId id="1316" r:id="rId6"/>
    <p:sldId id="1295" r:id="rId7"/>
    <p:sldId id="1296" r:id="rId8"/>
    <p:sldId id="1297" r:id="rId9"/>
    <p:sldId id="1298" r:id="rId10"/>
    <p:sldId id="1299" r:id="rId11"/>
    <p:sldId id="1300" r:id="rId12"/>
    <p:sldId id="1313" r:id="rId13"/>
    <p:sldId id="1291" r:id="rId14"/>
    <p:sldId id="333" r:id="rId1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9900"/>
    <a:srgbClr val="FF33CC"/>
    <a:srgbClr val="FF0066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868" autoAdjust="0"/>
    <p:restoredTop sz="90929"/>
  </p:normalViewPr>
  <p:slideViewPr>
    <p:cSldViewPr>
      <p:cViewPr varScale="1">
        <p:scale>
          <a:sx n="67" d="100"/>
          <a:sy n="67" d="100"/>
        </p:scale>
        <p:origin x="117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2T06:04:20.8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18 18060,'35'5'5547,"-23"-6"-1032,5-6-4386,-17 7-4902,-7-15-645,7 15-387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2T06:09:35.7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12 15609,'0'0'5160,"0"0"-387,0 0-258,0 0-5289,0 0-3354,0 0-645,0 0-387,48-12-129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10T05:53:13.56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7-29T02:37:02.8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5853 9950 1147 0,'-49'-17'2'0,"4"2"1"0,-1 4-2 0,-1 0 6 0,3 3-5 0,-2-1 6 0,-9-1-4 0,3 3 0 0,4-2 4 0,-1 4-12 0,6 0 10 0,-1 1-3 0,-5 1-2 0,-3-1 7 0,-14 1-8 16,2 0-13-16,5 1 22 0,1 2-15 0,0-1 19 16,3 2-5-16,-4-1-5 0,1 0 9 0,0 2-10 15,-3 0-6-15,4 2 9 0,0 0-11 0,-1 2 11 16,3-2 0-16,-5 3-4 0,5 2 5 0,-2-1-6 16,-1 0 0-16,3-1 0 0,-3 0 0 0,4-1-1 0,-5 2 9 15,1-1-11-15,3 3 10 0,-4-2-12 0,6 2-4 16,-5-3 23-16,3 0-7 15,-5-2 15 1,-2 1-2-16,-3-1-3 0,-1 2 1 0,4-2-2 0,2 5-6 0,-1-3-6 16,5-1-4-16,-2 2 0 0,-3-7 9 0,3 5-6 0,-2-1 8 0,7 0-9 0,4 2 3 0,-5 0-4 15,2 1 0-15,-6-1 0 0,-3-1 2 0,2 0-3 16,3 2 5-16,4 0-5 0,2 1-7 0,-3 3 12 16,2-1-9-16,-2 2 11 0,1 1-4 0,3-1 4 15,2 0 2-15,2 3-2 0,4 1-9 0,2 0 10 0,-4 4-8 16,6-1 9-16,0 1-2 0,-4 1-1 0,5 0 2 15,-3 2-3-15,2 2-6 0,6 3 3 0,2 2-2 16,3 3 5-16,-1-2 10 0,1 3-17 0,2 0 10 16,-1 1-12-16,-3 3 9 0,2 0-5 0,-3 1-1 15,11 2-1-15,-4 5 5 0,5 2-3 0,-2 1 0 16,1-1-3-16,6-1-16 0,2-1 18 0,8 4-5 0,-2-3 9 16,0 4-12-16,1 2 9 0,-3 0-6 0,6 0 6 15,-3 1-11-15,6-2 12 0,-2-1-9 0,4 3 10 16,1-5 2-16,3 6-3 0,-1 0 9 0,5-1-10 15,3 8-14-15,1-8 1 0,16 0-20 0,3 3 14 16,2 1-28-16,6 3 1 0,-3 1-1 0,2 1-3 0,1-2-12 0,9 0 40 16,0-2-4-16,7 2 16 15,4-3 9-15,-6 3 1 0,7 0 7 0,-7-2-7 16,2-1-13-16,7-2 20 0,3 1-15 0,1-1 20 16,-1 0-11-16,3 2 6 0,1-4 2 0,4 0-2 0,5-2-12 15,0-1 8-15,-3-2-14 0,4 3 13 0,-1 1-3 0,6-3 1 16,2 0 8-16,-2-6-7 0,2-1-2 0,0-2 7 15,-1-2-2-15,-4-5 4 0,-1 2 1 0,-5-1 3 16,9-1 3-16,2-2-2 0,-6-4 0 0,4 1-9 16,-4-2 2-16,2-3-2 0,4-2 9 0,0-3-7 15,-7-4 2-15,0 0-5 0,1-2-8 0,1-2 16 0,-3-2-11 16,0-3 11-16,-4-1-13 0,3-1 6 16,2-2 6-16,-4-2-3 0,0-2-3 0,-8-3 17 0,-3-1 6 0,8 0 5 15,2-3 12-15,2 1 5 16,-2-4-6-16,-4 0 7 0,0 1-8 0,4-1 10 15,0 0-5-15,-2-1 8 0,-3-1-10 0,-2 0-20 0,-5-1 5 0,7-1-10 16,-2 0 0-16,-2-2-11 0,0 2-9 0,-7 2 3 16,6 0 0-16,3-4-6 15,-5 1 2-15,-1-7-8 0,-7-1-16 0,-10-1 6 0,3-1-4 0,-6 1 5 0,2-2 2 16,-2-3-14-16,2-1 12 0,-4-5-12 16,-1-2 16-16,-5-3 16 0,-7-3-4 0,-1-1 9 15,-4-1 14-15,-1 1 2 0,-2 0 17 0,-2 0-11 16,3 0 2-16,-4-2-15 0,-3 1-4 15,0-4 2-15,-1 2 7 0,-2 0-5 0,1 1 1 0,0 4-2 16,-5 1-11-16,2-3 5 0,0 2-5 0,-3-2 5 0,-3 1-9 0,3-1 0 16,-9 2-2-16,0-1 2 0,0-1-4 0,-4 1 1 15,2 2-4-15,-1-1 4 16,3 0-12-16,-3 0 8 0,-8-2-5 0,1-1 6 16,-6-2-10-16,1-1 7 0,1-3-5 0,-2 3 5 15,-3-2-5-15,-1 0 1 0,-2-2 2 0,-1-2-1 16,-3-1 0-16,1-1 6 0,-3 2-9 0,0-1 9 0,-1-1-3 15,0 2 1-15,-1-2 9 0,-7-1-6 0,-1-1-1 16,-2 2 21-16,1 3-4 0,2 3 11 0,1 3-5 16,0-1-2-16,0 0-3 0,2 1 1 0,-3-1-16 15,0 2 11-15,-1 1-4 0,-10-2 7 0,1 5-10 16,-9-1 0-16,4 2-2 0,1 0 1 0,-3 0 2 0,-2 1-3 16,4-2 1-16,-7 1-1 0,1-2-3 0,-2 4 1 15,-7-1-4-15,4 3 4 0,-1 1 7 0,-4-2-11 16,-5 1 7-16,-1 1-8 0,-6 0 6 0,3 3-2 15,1 0-6-15,-7 0 2 0,0 2-16 0,-1-1-7 16,0 5-3-16,7 5-1 0,-5-1-11 0,-1 2-45 16,-4 4-21-16,1 1-9 0,3 6-66 0,-1-2-107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6-01-22T06:17:11.10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2T06:04:20.8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18 18060,'35'5'5547,"-23"-6"-1032,5-6-4386,-17 7-4902,-7-15-645,7 15-387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2T06:09:35.7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12 15609,'0'0'5160,"0"0"-387,0 0-258,0 0-5289,0 0-3354,0 0-645,0 0-387,48-12-129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10T05:53:13.56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3-08-22T05:18:19.56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10T06:07:14.73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2T06:04:20.8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18 18060,'35'5'5547,"-23"-6"-1032,5-6-4386,-17 7-4902,-7-15-645,7 15-387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2T06:09:35.7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12 15609,'0'0'5160,"0"0"-387,0 0-258,0 0-5289,0 0-3354,0 0-645,0 0-387,48-12-129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10T05:53:13.56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188C662-3BB9-D4A7-A8D2-B69414E4A93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535F5-A1E4-8424-17CD-D78D990474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A02D81E-2E9E-4274-8C5D-8E37AFEFE0F9}" type="datetimeFigureOut">
              <a:rPr lang="en-US"/>
              <a:pPr>
                <a:defRPr/>
              </a:pPr>
              <a:t>8/1/2026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2D254B7-1F15-EB46-2FAC-D8F8E3D38D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FBDF13-9EF1-D333-2FDD-D39EFD9B8C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7CEB8A-F8D9-F770-C27F-AE0D817685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160269-FFAD-3B2F-32F3-AA6D764AA9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7CD720-D43D-4FB3-8313-2DD6A43D7A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8B7A8455-F0AC-4890-B7F1-237C5E7265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6AECB58E-6942-80A3-9000-06A91C8F0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>
              <a:latin typeface="Arial" panose="020B0604020202020204" pitchFamily="34" charset="0"/>
            </a:endParaRP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56336F71-BD41-3948-4B36-F9AD8DB1A8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fld id="{02F5B947-F534-47A3-8E85-9AF43482A7BB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CC46BDB-880B-E791-826D-2EBB3C293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C3ACED-E673-666B-4890-FAAA299E9F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0BF4A5-DDE8-7411-F741-927E15FE34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FA0BC-F67D-457F-9F91-3A836E7DE7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409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FB9EAD-1F74-D3B0-0B9A-CC13A328D4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79CC83-661B-4BA6-3786-9C96DFAF48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A3F287-B94A-1FEE-DEA5-0DA71DD501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C9714B-577D-4442-B633-4143C69912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888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86638E9-56D0-C024-6F11-BB54901F1A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6DBF2F-7497-1CDC-2A28-9BADD97D6B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F3B715-5EA4-B375-3905-E9EEECB982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96F2BA-C502-45A9-855F-9B747ABCAE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981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6DDEA6-6D57-86F1-8741-0A746322FC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1CF3CA-DBA9-2F6D-0C9F-C11E49A437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85F712-B597-BC02-3203-51EB8591D8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3DB24-44C0-4D64-937C-39E408A663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622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676AD8-2896-7938-8625-2A15AB71E5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820E435-6714-03F4-431C-5011EED8B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E803020-38AB-F0E9-07DE-F3B5C1B5CC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CC34C-39CA-4BBD-8286-A12F16EDC3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79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099CA5B-5B22-938C-71EA-85AEE0708D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697AC54-FBE5-80F2-CC5F-93592875C4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6E8B91F-DEF8-7C84-805B-F29F7CAC78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41A8A-7D33-44BD-8F23-915095A282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14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169E546-5BC1-969C-58D7-9ACAAB74FA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65B60BF-4863-28F4-94A2-CE7FCD1C80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885EA5C-0574-E8B3-93D0-9D4DD87412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0027A-0ED3-4C77-942C-320A59F651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8868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6D46D7-B35C-DE1E-E093-9DC35308CF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4F2C39-D1A3-42E5-AB51-D96A20DA23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6CBDE3-90D4-82A8-F285-361EFBC64E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E6A64-2847-4874-B32A-1C198E9830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488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FFCE52-CF53-2573-5725-9CACDAC164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26CB35-5E3D-9375-27B0-9EBCF678A1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4A4670-21A9-B165-8BEB-F6446CA067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749FB0-21B7-49CE-B7C4-BB72223F04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55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3D092A-333C-E751-D619-FBA0580EE2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4D357C-7B1C-EC01-28CD-16AD9E5D98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C0CEEA-8300-7C16-6C30-7C6AF72416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F81B8-FFB0-40BC-8CEC-3E9915DD24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094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1F2DD1-3A95-7687-7353-2380276AE2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797F71-C5E7-6AC7-EA30-FF5FFF653F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31F9F7-BEEB-16B4-D401-E93EBB0280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693CB-1B3A-4E10-A507-7C2D4935F3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655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323FB9B-C381-9768-D6CD-F6BE82BE0C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9FAFBBE-0C8C-E461-60E6-42B6EAA76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5E751E1-27D2-9603-CE53-9D8A1F535D0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E83F85-4BD0-1327-38C2-8471C72CE64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620B02-E270-F272-8FE1-185D9288CB1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0545513-25F4-474E-9671-B958A2EA1A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customXml" Target="../ink/ink5.xml"/><Relationship Id="rId3" Type="http://schemas.openxmlformats.org/officeDocument/2006/relationships/image" Target="../media/image60.png"/><Relationship Id="rId7" Type="http://schemas.openxmlformats.org/officeDocument/2006/relationships/image" Target="../media/image80.png"/><Relationship Id="rId12" Type="http://schemas.openxmlformats.org/officeDocument/2006/relationships/image" Target="../media/image7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4.xml"/><Relationship Id="rId11" Type="http://schemas.openxmlformats.org/officeDocument/2006/relationships/image" Target="../media/image6.png"/><Relationship Id="rId5" Type="http://schemas.openxmlformats.org/officeDocument/2006/relationships/image" Target="../media/image70.png"/><Relationship Id="rId10" Type="http://schemas.openxmlformats.org/officeDocument/2006/relationships/image" Target="../media/image3.png"/><Relationship Id="rId4" Type="http://schemas.openxmlformats.org/officeDocument/2006/relationships/customXml" Target="../ink/ink3.xml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2.jpeg"/><Relationship Id="rId4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0.png"/><Relationship Id="rId7" Type="http://schemas.openxmlformats.org/officeDocument/2006/relationships/image" Target="../media/image8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9.xml"/><Relationship Id="rId5" Type="http://schemas.openxmlformats.org/officeDocument/2006/relationships/image" Target="../media/image70.png"/><Relationship Id="rId4" Type="http://schemas.openxmlformats.org/officeDocument/2006/relationships/customXml" Target="../ink/ink8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11.xml"/><Relationship Id="rId4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7" Type="http://schemas.openxmlformats.org/officeDocument/2006/relationships/customXml" Target="../ink/ink14.xml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png"/><Relationship Id="rId11" Type="http://schemas.openxmlformats.org/officeDocument/2006/relationships/image" Target="../media/image16.jpeg"/><Relationship Id="rId5" Type="http://schemas.openxmlformats.org/officeDocument/2006/relationships/customXml" Target="../ink/ink13.xml"/><Relationship Id="rId10" Type="http://schemas.openxmlformats.org/officeDocument/2006/relationships/image" Target="../media/image3.png"/><Relationship Id="rId4" Type="http://schemas.openxmlformats.org/officeDocument/2006/relationships/image" Target="../media/image6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7983B1D-6EB7-7890-3962-C4A7A8181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6002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sp>
        <p:nvSpPr>
          <p:cNvPr id="1027" name="Text Box 2">
            <a:extLst>
              <a:ext uri="{FF2B5EF4-FFF2-40B4-BE49-F238E27FC236}">
                <a16:creationId xmlns:a16="http://schemas.microsoft.com/office/drawing/2014/main" id="{2176B607-BFBD-B27E-0642-2A65CFED6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F10019B6-2D7D-AFAC-5E73-37137F5621E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3600" dirty="0"/>
              <a:t>Thermodynamics of Material to Life</a:t>
            </a:r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50397324-92B9-618B-5B49-84B76B7191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&amp; Head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BCA76E9E-2453-E17F-562F-D4AC4D94F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" y="4876800"/>
            <a:ext cx="88265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sz="2800" dirty="0">
                <a:solidFill>
                  <a:srgbClr val="FF9900"/>
                </a:solidFill>
                <a:latin typeface="Script MT Bold" panose="03040602040607080904" pitchFamily="66" charset="0"/>
              </a:rPr>
              <a:t>Thus Spake Einstein</a:t>
            </a:r>
          </a:p>
          <a:p>
            <a:pPr algn="ctr"/>
            <a:r>
              <a:rPr lang="en-US" sz="2800" dirty="0">
                <a:latin typeface="Script MT Bold" panose="03040602040607080904" pitchFamily="66" charset="0"/>
              </a:rPr>
              <a:t>"</a:t>
            </a:r>
            <a:r>
              <a:rPr lang="en-US" sz="2800" dirty="0">
                <a:solidFill>
                  <a:srgbClr val="00B050"/>
                </a:solidFill>
                <a:latin typeface="Script MT Bold" panose="03040602040607080904" pitchFamily="66" charset="0"/>
              </a:rPr>
              <a:t>It is a magnificent feeling to recognize the unity of a complex of phenomena which appear to be things quite apart from the direct visible truth.</a:t>
            </a:r>
            <a:r>
              <a:rPr lang="en-US" sz="2800" dirty="0">
                <a:latin typeface="Script MT Bold" panose="03040602040607080904" pitchFamily="66" charset="0"/>
              </a:rPr>
              <a:t>”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46B64D4C-022E-48C8-3C6F-B409CB6DD0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82C6609C-2F8E-9CAA-87DA-CA2A509FDF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6288CF8F-5A9B-D9AD-0E75-8F20F39533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F18A6B10-B62B-1C57-105E-967B45B5B1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483AD81B-7A32-C90A-2B49-51D69D77D7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5C33A054-D46F-BDC5-7974-DBD574062D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40A643FB-8D4E-17E4-5C64-E80257F8A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A44059DB-6317-EED0-BB5B-CA4CBB0037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E591A6E-71B0-96CF-59D6-A54AB67507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45496650-21B5-EBD0-A1D8-80986A642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D175D4A4-8BD8-545F-D80E-408018DBA1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375CAA34-2487-DBA8-265B-FDD717D9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EDC441E-B342-AA97-B284-36DB694D70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055BAE86-0ACB-3700-6FD3-A3A41DE2589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055BAE86-0ACB-3700-6FD3-A3A41DE2589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E960ADC-52F8-DC4A-8C80-F8B2A9E78E61}"/>
              </a:ext>
            </a:extLst>
          </p:cNvPr>
          <p:cNvSpPr txBox="1"/>
          <p:nvPr/>
        </p:nvSpPr>
        <p:spPr>
          <a:xfrm>
            <a:off x="1219200" y="3013502"/>
            <a:ext cx="6965155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/>
              <a:t>https://web.iitd.ac.in/~pmvs/course_mel7401.php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2E27A-6253-D63F-28A5-35E6FC54A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42028-163C-8602-AE0B-727051BC9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04800"/>
            <a:ext cx="7162800" cy="685800"/>
          </a:xfrm>
        </p:spPr>
        <p:txBody>
          <a:bodyPr/>
          <a:lstStyle/>
          <a:p>
            <a:r>
              <a:rPr lang="en-US" sz="2800" dirty="0"/>
              <a:t>Origin of Life: Primary Thermodynamic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6C47C-3695-585B-39D3-04927AF36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/>
          <a:lstStyle/>
          <a:p>
            <a:r>
              <a:rPr lang="en-US" sz="2400" dirty="0"/>
              <a:t>There are two basic ways to harness environmentally available energy: photosynthesis and chemical reactions. </a:t>
            </a:r>
          </a:p>
          <a:p>
            <a:r>
              <a:rPr lang="en-US" sz="2400" dirty="0"/>
              <a:t>The former involves converting light energy into ion gradients for chemiosmotic ATP synthesis (</a:t>
            </a:r>
            <a:r>
              <a:rPr lang="en-US" sz="2400" dirty="0" err="1"/>
              <a:t>phototrophy</a:t>
            </a:r>
            <a:r>
              <a:rPr lang="en-US" sz="2400" dirty="0"/>
              <a:t>). </a:t>
            </a:r>
          </a:p>
          <a:p>
            <a:r>
              <a:rPr lang="en-US" sz="2400" dirty="0"/>
              <a:t>The latter involves chemical reactions to generate ion gradients or to perform substrate-level phosphorylation (SLP) (</a:t>
            </a:r>
            <a:r>
              <a:rPr lang="en-US" sz="2400" dirty="0" err="1"/>
              <a:t>chemotrophy</a:t>
            </a:r>
            <a:r>
              <a:rPr lang="en-US" sz="2400" dirty="0"/>
              <a:t>).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E04A2F8-D8ED-B7BC-B21F-7EEDCBDC2EB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C7112B7-34CE-FEE7-0261-9AE9A1BDF8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4E9FDCC4-D3F7-DF16-8F5C-888E2870B3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3361EA6-954B-4C32-81EB-EE584B0671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91423F6-3042-9CE0-BB6A-5629C95B3D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E8FC114-038C-AD5B-D139-5DBAFBABBC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EC85D26-BC88-3641-D4A3-4438ED18B4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B24B93F-2D85-1519-8453-3BF23933FD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0107A59-E55F-1CAA-15E0-6A4AF93F9D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ECD9D9E4-A722-87BF-2478-E5953FD58F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3F28321-CAD7-8149-CB5B-F0E7BA4C74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73A9423-0880-142D-4054-975D4435F6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47B6B19-808B-057D-5A8D-F71B687B1B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FF2E3C3-E7A0-3CB4-2044-66E20BAFE1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A6CEA50-DAB9-F554-0372-A6AC2BF0E5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EAD91EA-FEB6-242D-123A-2E036801EE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6D5C6E9-DE6A-E3CF-15C7-A2B7222B44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5147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0BE1C4DB-D02B-CF8C-61F7-003390D20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" y="228600"/>
            <a:ext cx="7099300" cy="838200"/>
          </a:xfrm>
        </p:spPr>
        <p:txBody>
          <a:bodyPr/>
          <a:lstStyle/>
          <a:p>
            <a:r>
              <a:rPr lang="en-US" altLang="en-US" sz="2800" dirty="0"/>
              <a:t>Thermodynamic of Life from Material</a:t>
            </a:r>
          </a:p>
        </p:txBody>
      </p:sp>
      <p:sp>
        <p:nvSpPr>
          <p:cNvPr id="13315" name="TextBox 2">
            <a:extLst>
              <a:ext uri="{FF2B5EF4-FFF2-40B4-BE49-F238E27FC236}">
                <a16:creationId xmlns:a16="http://schemas.microsoft.com/office/drawing/2014/main" id="{3AAAB4FE-863C-481C-EDBD-DD2D2F693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138" y="1176338"/>
            <a:ext cx="2895600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Life on Earth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020B8C2-CF79-C09D-19FF-90B398C2DB15}"/>
              </a:ext>
            </a:extLst>
          </p:cNvPr>
          <p:cNvCxnSpPr>
            <a:endCxn id="13317" idx="0"/>
          </p:cNvCxnSpPr>
          <p:nvPr/>
        </p:nvCxnSpPr>
        <p:spPr>
          <a:xfrm flipH="1">
            <a:off x="1576388" y="1614487"/>
            <a:ext cx="2552700" cy="228123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7" name="TextBox 5">
            <a:extLst>
              <a:ext uri="{FF2B5EF4-FFF2-40B4-BE49-F238E27FC236}">
                <a16:creationId xmlns:a16="http://schemas.microsoft.com/office/drawing/2014/main" id="{976B992A-38F5-BB6A-5CEF-ACDB411F3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895725"/>
            <a:ext cx="1933575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Autotrophs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0" name="Ink 16">
                <a:extLst>
                  <a:ext uri="{FF2B5EF4-FFF2-40B4-BE49-F238E27FC236}">
                    <a16:creationId xmlns:a16="http://schemas.microsoft.com/office/drawing/2014/main" id="{72B942EF-046D-2411-42F9-E55D429E78F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222677" y="4310112"/>
              <a:ext cx="19050" cy="7938"/>
            </p14:xfrm>
          </p:contentPart>
        </mc:Choice>
        <mc:Fallback xmlns="">
          <p:pic>
            <p:nvPicPr>
              <p:cNvPr id="2050" name="Ink 16">
                <a:extLst>
                  <a:ext uri="{FF2B5EF4-FFF2-40B4-BE49-F238E27FC236}">
                    <a16:creationId xmlns:a16="http://schemas.microsoft.com/office/drawing/2014/main" id="{72B942EF-046D-2411-42F9-E55D429E78F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214137" y="4301512"/>
                <a:ext cx="36129" cy="251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1" name="Ink 18">
                <a:extLst>
                  <a:ext uri="{FF2B5EF4-FFF2-40B4-BE49-F238E27FC236}">
                    <a16:creationId xmlns:a16="http://schemas.microsoft.com/office/drawing/2014/main" id="{D4972285-6554-837A-DDF8-3F80CC07683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523089" y="2436862"/>
              <a:ext cx="17463" cy="4763"/>
            </p14:xfrm>
          </p:contentPart>
        </mc:Choice>
        <mc:Fallback xmlns="">
          <p:pic>
            <p:nvPicPr>
              <p:cNvPr id="2051" name="Ink 18">
                <a:extLst>
                  <a:ext uri="{FF2B5EF4-FFF2-40B4-BE49-F238E27FC236}">
                    <a16:creationId xmlns:a16="http://schemas.microsoft.com/office/drawing/2014/main" id="{D4972285-6554-837A-DDF8-3F80CC07683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13823" y="2427336"/>
                <a:ext cx="35995" cy="23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52" name="Ink 34">
                <a:extLst>
                  <a:ext uri="{FF2B5EF4-FFF2-40B4-BE49-F238E27FC236}">
                    <a16:creationId xmlns:a16="http://schemas.microsoft.com/office/drawing/2014/main" id="{B7A97558-B637-F3E5-8653-61AF93299C5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15038" y="6110288"/>
              <a:ext cx="1587" cy="1587"/>
            </p14:xfrm>
          </p:contentPart>
        </mc:Choice>
        <mc:Fallback xmlns="">
          <p:pic>
            <p:nvPicPr>
              <p:cNvPr id="2052" name="Ink 34">
                <a:extLst>
                  <a:ext uri="{FF2B5EF4-FFF2-40B4-BE49-F238E27FC236}">
                    <a16:creationId xmlns:a16="http://schemas.microsoft.com/office/drawing/2014/main" id="{B7A97558-B637-F3E5-8653-61AF93299C5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73776" y="6069026"/>
                <a:ext cx="84111" cy="84111"/>
              </a:xfrm>
              <a:prstGeom prst="rect">
                <a:avLst/>
              </a:prstGeom>
            </p:spPr>
          </p:pic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1EDDDA3-1835-AAB7-4749-E011625E8D4D}"/>
              </a:ext>
            </a:extLst>
          </p:cNvPr>
          <p:cNvCxnSpPr/>
          <p:nvPr/>
        </p:nvCxnSpPr>
        <p:spPr>
          <a:xfrm flipH="1">
            <a:off x="4287838" y="3817938"/>
            <a:ext cx="1477962" cy="1778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FA78A18-7666-CA5C-F680-E7BC32DA79D3}"/>
              </a:ext>
            </a:extLst>
          </p:cNvPr>
          <p:cNvCxnSpPr/>
          <p:nvPr/>
        </p:nvCxnSpPr>
        <p:spPr>
          <a:xfrm flipV="1">
            <a:off x="2595563" y="4252913"/>
            <a:ext cx="3227387" cy="285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2D457A68-17C4-B674-3057-9382B79E5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638" y="3178175"/>
            <a:ext cx="2676525" cy="954088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Carbon Energy Reservoirs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F6DC17-863D-6725-B328-BF063ADAD57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263" y="4391025"/>
            <a:ext cx="2836862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973047-7D7F-ECA3-E931-82A23F32B8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63" y="4564063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28" name="Group 38">
            <a:extLst>
              <a:ext uri="{FF2B5EF4-FFF2-40B4-BE49-F238E27FC236}">
                <a16:creationId xmlns:a16="http://schemas.microsoft.com/office/drawing/2014/main" id="{AF6C051D-AF2B-6413-5DE6-2C5308BAB60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329" name="Group 19">
              <a:extLst>
                <a:ext uri="{FF2B5EF4-FFF2-40B4-BE49-F238E27FC236}">
                  <a16:creationId xmlns:a16="http://schemas.microsoft.com/office/drawing/2014/main" id="{AF7E87F0-227F-190F-3C0E-6EEBA09350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331" name="Group 8">
                <a:extLst>
                  <a:ext uri="{FF2B5EF4-FFF2-40B4-BE49-F238E27FC236}">
                    <a16:creationId xmlns:a16="http://schemas.microsoft.com/office/drawing/2014/main" id="{0107EE9B-40CA-E60F-DA2E-6B95CCD864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333" name="Group 9">
                  <a:extLst>
                    <a:ext uri="{FF2B5EF4-FFF2-40B4-BE49-F238E27FC236}">
                      <a16:creationId xmlns:a16="http://schemas.microsoft.com/office/drawing/2014/main" id="{92DFB8E0-F6B7-0CFE-EB83-456CD1E8C8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3343" name="Rectangle 10">
                    <a:extLst>
                      <a:ext uri="{FF2B5EF4-FFF2-40B4-BE49-F238E27FC236}">
                        <a16:creationId xmlns:a16="http://schemas.microsoft.com/office/drawing/2014/main" id="{13173F3A-A979-B531-6FB8-8233DD2A34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44" name="Rectangle 11">
                    <a:extLst>
                      <a:ext uri="{FF2B5EF4-FFF2-40B4-BE49-F238E27FC236}">
                        <a16:creationId xmlns:a16="http://schemas.microsoft.com/office/drawing/2014/main" id="{79DDE47B-FC86-A53A-A82E-F5E8C6A4EF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34" name="Group 12">
                  <a:extLst>
                    <a:ext uri="{FF2B5EF4-FFF2-40B4-BE49-F238E27FC236}">
                      <a16:creationId xmlns:a16="http://schemas.microsoft.com/office/drawing/2014/main" id="{03D82AC0-74B1-A7DF-51C0-07F94072C3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3341" name="Rectangle 13">
                    <a:extLst>
                      <a:ext uri="{FF2B5EF4-FFF2-40B4-BE49-F238E27FC236}">
                        <a16:creationId xmlns:a16="http://schemas.microsoft.com/office/drawing/2014/main" id="{D19A0AB7-FE51-B305-E24F-97497ABD70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42" name="Rectangle 14">
                    <a:extLst>
                      <a:ext uri="{FF2B5EF4-FFF2-40B4-BE49-F238E27FC236}">
                        <a16:creationId xmlns:a16="http://schemas.microsoft.com/office/drawing/2014/main" id="{9796C129-97AA-C100-8874-1562F81DB8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35" name="Group 15">
                  <a:extLst>
                    <a:ext uri="{FF2B5EF4-FFF2-40B4-BE49-F238E27FC236}">
                      <a16:creationId xmlns:a16="http://schemas.microsoft.com/office/drawing/2014/main" id="{5E1CE284-2ACC-106F-D28B-9E1BFF537E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339" name="Rectangle 16">
                    <a:extLst>
                      <a:ext uri="{FF2B5EF4-FFF2-40B4-BE49-F238E27FC236}">
                        <a16:creationId xmlns:a16="http://schemas.microsoft.com/office/drawing/2014/main" id="{A2108110-50F7-6527-5D46-12642D626E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40" name="Rectangle 17">
                    <a:extLst>
                      <a:ext uri="{FF2B5EF4-FFF2-40B4-BE49-F238E27FC236}">
                        <a16:creationId xmlns:a16="http://schemas.microsoft.com/office/drawing/2014/main" id="{94DB97AC-010B-C398-F31A-F40B1CB86C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336" name="Group 18">
                  <a:extLst>
                    <a:ext uri="{FF2B5EF4-FFF2-40B4-BE49-F238E27FC236}">
                      <a16:creationId xmlns:a16="http://schemas.microsoft.com/office/drawing/2014/main" id="{AEB4FEC5-4063-983E-0BEE-32967A68BF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337" name="Rectangle 19">
                    <a:extLst>
                      <a:ext uri="{FF2B5EF4-FFF2-40B4-BE49-F238E27FC236}">
                        <a16:creationId xmlns:a16="http://schemas.microsoft.com/office/drawing/2014/main" id="{D33B1817-E6FF-5AAF-ACE6-D1E2259B62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338" name="Rectangle 20">
                    <a:extLst>
                      <a:ext uri="{FF2B5EF4-FFF2-40B4-BE49-F238E27FC236}">
                        <a16:creationId xmlns:a16="http://schemas.microsoft.com/office/drawing/2014/main" id="{3820DAD0-816B-9769-B430-77C960B45F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CD1E5899-6B64-B75F-53DD-CE98E8F583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33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970C85-F148-299B-EF68-0977897D86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8C9EC84-FE2F-AECD-B882-4EF808301F99}"/>
              </a:ext>
            </a:extLst>
          </p:cNvPr>
          <p:cNvGrpSpPr>
            <a:grpSpLocks/>
          </p:cNvGrpSpPr>
          <p:nvPr/>
        </p:nvGrpSpPr>
        <p:grpSpPr bwMode="auto">
          <a:xfrm>
            <a:off x="468313" y="1363663"/>
            <a:ext cx="2679700" cy="5037137"/>
            <a:chOff x="467544" y="1363687"/>
            <a:chExt cx="2679747" cy="5036228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A953A3E-E2E8-B4F7-D0A6-FBAE75DBF4F5}"/>
                </a:ext>
              </a:extLst>
            </p:cNvPr>
            <p:cNvCxnSpPr/>
            <p:nvPr/>
          </p:nvCxnSpPr>
          <p:spPr>
            <a:xfrm>
              <a:off x="827912" y="1874770"/>
              <a:ext cx="0" cy="1942750"/>
            </a:xfrm>
            <a:prstGeom prst="straightConnector1">
              <a:avLst/>
            </a:prstGeom>
            <a:ln w="101600" cmpd="dbl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9D7B3EB-71A5-D362-1C5B-0DFA3A94F85E}"/>
                </a:ext>
              </a:extLst>
            </p:cNvPr>
            <p:cNvCxnSpPr/>
            <p:nvPr/>
          </p:nvCxnSpPr>
          <p:spPr>
            <a:xfrm flipV="1">
              <a:off x="1115255" y="4861904"/>
              <a:ext cx="0" cy="1538011"/>
            </a:xfrm>
            <a:prstGeom prst="straightConnector1">
              <a:avLst/>
            </a:prstGeom>
            <a:ln w="101600" cmpd="dbl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Lightning Bolt 10">
              <a:extLst>
                <a:ext uri="{FF2B5EF4-FFF2-40B4-BE49-F238E27FC236}">
                  <a16:creationId xmlns:a16="http://schemas.microsoft.com/office/drawing/2014/main" id="{A96DFE10-0BEB-C2AE-9E36-677859E94FB9}"/>
                </a:ext>
              </a:extLst>
            </p:cNvPr>
            <p:cNvSpPr/>
            <p:nvPr/>
          </p:nvSpPr>
          <p:spPr>
            <a:xfrm>
              <a:off x="1403648" y="1874227"/>
              <a:ext cx="1191591" cy="1943711"/>
            </a:xfrm>
            <a:prstGeom prst="lightningBolt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IN"/>
            </a:p>
          </p:txBody>
        </p:sp>
        <p:sp>
          <p:nvSpPr>
            <p:cNvPr id="13348" name="TextBox 11">
              <a:extLst>
                <a:ext uri="{FF2B5EF4-FFF2-40B4-BE49-F238E27FC236}">
                  <a16:creationId xmlns:a16="http://schemas.microsoft.com/office/drawing/2014/main" id="{5D782666-E695-47D8-2B70-6A0EBADB95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544" y="1412776"/>
              <a:ext cx="71526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 i="1"/>
                <a:t>CO</a:t>
              </a:r>
              <a:r>
                <a:rPr lang="en-IN" altLang="en-US" sz="2400" i="1" baseline="-25000"/>
                <a:t>2</a:t>
              </a:r>
            </a:p>
          </p:txBody>
        </p:sp>
        <p:sp>
          <p:nvSpPr>
            <p:cNvPr id="13349" name="TextBox 39">
              <a:extLst>
                <a:ext uri="{FF2B5EF4-FFF2-40B4-BE49-F238E27FC236}">
                  <a16:creationId xmlns:a16="http://schemas.microsoft.com/office/drawing/2014/main" id="{39C16C10-9D7E-AAA1-6DDA-3223FB5026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0034" y="5395069"/>
              <a:ext cx="73289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 i="1" dirty="0"/>
                <a:t>H</a:t>
              </a:r>
              <a:r>
                <a:rPr lang="en-IN" altLang="en-US" sz="2400" i="1" baseline="-25000" dirty="0"/>
                <a:t>2</a:t>
              </a:r>
              <a:r>
                <a:rPr lang="en-IN" altLang="en-US" sz="2400" i="1" dirty="0"/>
                <a:t>O</a:t>
              </a:r>
              <a:endParaRPr lang="en-IN" altLang="en-US" sz="2400" i="1" baseline="-25000" dirty="0"/>
            </a:p>
          </p:txBody>
        </p:sp>
        <p:sp>
          <p:nvSpPr>
            <p:cNvPr id="13350" name="TextBox 40">
              <a:extLst>
                <a:ext uri="{FF2B5EF4-FFF2-40B4-BE49-F238E27FC236}">
                  <a16:creationId xmlns:a16="http://schemas.microsoft.com/office/drawing/2014/main" id="{496E31F7-529F-CA7C-0B93-8CC2E3188D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2181" y="1363687"/>
              <a:ext cx="18051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 i="1"/>
                <a:t>Solar Energy</a:t>
              </a:r>
              <a:endParaRPr lang="en-IN" altLang="en-US" sz="2400" i="1" baseline="-25000"/>
            </a:p>
          </p:txBody>
        </p:sp>
      </p:grpSp>
      <p:pic>
        <p:nvPicPr>
          <p:cNvPr id="3" name="Picture 2" descr="Rare Yellow Banana Plant Live for Planting, Banana Trees Live Plants for Outdoor Indoor Planting, Cold Hardy, 4-7&quot; in Tall, No Pot, Musa Plant">
            <a:extLst>
              <a:ext uri="{FF2B5EF4-FFF2-40B4-BE49-F238E27FC236}">
                <a16:creationId xmlns:a16="http://schemas.microsoft.com/office/drawing/2014/main" id="{590524D8-7AE7-7E98-A44B-A9F0ADC3674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756" y="3710354"/>
            <a:ext cx="2207057" cy="2207057"/>
          </a:xfrm>
          <a:prstGeom prst="rect">
            <a:avLst/>
          </a:prstGeom>
          <a:ln w="53975">
            <a:solidFill>
              <a:srgbClr val="7030A0"/>
            </a:solidFill>
            <a:prstDash val="dash"/>
          </a:ln>
        </p:spPr>
      </p:pic>
      <p:pic>
        <p:nvPicPr>
          <p:cNvPr id="2" name="Picture 1" descr="Fuji Apple Tree - Grow Fresh Fruit - Live Plant Shipped 3 Feet Tall by DAS Farms">
            <a:extLst>
              <a:ext uri="{FF2B5EF4-FFF2-40B4-BE49-F238E27FC236}">
                <a16:creationId xmlns:a16="http://schemas.microsoft.com/office/drawing/2014/main" id="{F4C10902-F64B-4B65-ECB5-32586EDC19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6817" y="3907982"/>
            <a:ext cx="1883218" cy="1883218"/>
          </a:xfrm>
          <a:prstGeom prst="rect">
            <a:avLst/>
          </a:prstGeom>
          <a:ln w="66675">
            <a:solidFill>
              <a:srgbClr val="7030A0"/>
            </a:solidFill>
            <a:prstDash val="dash"/>
          </a:ln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10B39114-EAC0-E8C1-A016-B4A877F84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813" y="2590800"/>
            <a:ext cx="791845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Energy captured slowly by photosynthesis is stored up, and as denser reservoirs of energy have come into being over the course of Earth's history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3003BB1-F460-1666-181B-0F66ABA25FEB}"/>
                  </a:ext>
                </a:extLst>
              </p14:cNvPr>
              <p14:cNvContentPartPr/>
              <p14:nvPr/>
            </p14:nvContentPartPr>
            <p14:xfrm>
              <a:off x="426600" y="3521160"/>
              <a:ext cx="2396880" cy="1586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3003BB1-F460-1666-181B-0F66ABA25FE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17240" y="3511800"/>
                <a:ext cx="2415600" cy="16052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6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>
            <a:extLst>
              <a:ext uri="{FF2B5EF4-FFF2-40B4-BE49-F238E27FC236}">
                <a16:creationId xmlns:a16="http://schemas.microsoft.com/office/drawing/2014/main" id="{4C1DD5E1-22DB-D897-333A-DC41E30068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149383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/>
              <a:t>The flow of energy from a source to a sink through an intermediate system orders that system. </a:t>
            </a:r>
          </a:p>
        </p:txBody>
      </p:sp>
      <p:sp>
        <p:nvSpPr>
          <p:cNvPr id="416771" name="Rectangle 3">
            <a:extLst>
              <a:ext uri="{FF2B5EF4-FFF2-40B4-BE49-F238E27FC236}">
                <a16:creationId xmlns:a16="http://schemas.microsoft.com/office/drawing/2014/main" id="{28746596-39F6-FEF1-37AF-2587FCBE5B3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5638800"/>
            <a:ext cx="6400800" cy="685800"/>
          </a:xfrm>
        </p:spPr>
        <p:txBody>
          <a:bodyPr/>
          <a:lstStyle/>
          <a:p>
            <a:pPr eaLnBrk="1" hangingPunct="1"/>
            <a:r>
              <a:rPr lang="en-US" altLang="en-US" b="1">
                <a:latin typeface="Arial Black" panose="020B0A04020102020204" pitchFamily="34" charset="0"/>
              </a:rPr>
              <a:t>Morowitz</a:t>
            </a:r>
            <a:r>
              <a:rPr lang="en-US" altLang="en-US">
                <a:latin typeface="Helvetica" panose="020B0604020202020204" pitchFamily="34" charset="0"/>
              </a:rPr>
              <a:t> [1992]</a:t>
            </a:r>
            <a:r>
              <a:rPr lang="en-US" altLang="en-US"/>
              <a:t> 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BE02F74D-E7C2-47C5-6293-423416BA9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838" y="161925"/>
            <a:ext cx="68738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The Earth : A System with </a:t>
            </a:r>
            <a:r>
              <a:rPr lang="en-US" altLang="en-US" sz="2800" dirty="0" err="1"/>
              <a:t>substems</a:t>
            </a:r>
            <a:r>
              <a:rPr lang="en-US" altLang="en-US" sz="2800" dirty="0"/>
              <a:t> to Create Diversity in Energy Sources</a:t>
            </a:r>
          </a:p>
        </p:txBody>
      </p:sp>
      <p:pic>
        <p:nvPicPr>
          <p:cNvPr id="16392" name="Picture 8" descr="ImageDisplay">
            <a:extLst>
              <a:ext uri="{FF2B5EF4-FFF2-40B4-BE49-F238E27FC236}">
                <a16:creationId xmlns:a16="http://schemas.microsoft.com/office/drawing/2014/main" id="{CC767E96-C919-F482-477D-69F9FE743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43025"/>
            <a:ext cx="6308725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>
            <a:extLst>
              <a:ext uri="{FF2B5EF4-FFF2-40B4-BE49-F238E27FC236}">
                <a16:creationId xmlns:a16="http://schemas.microsoft.com/office/drawing/2014/main" id="{8275FB96-7897-7A1F-C471-F1CAC454E42D}"/>
              </a:ext>
            </a:extLst>
          </p:cNvPr>
          <p:cNvGrpSpPr>
            <a:grpSpLocks/>
          </p:cNvGrpSpPr>
          <p:nvPr/>
        </p:nvGrpSpPr>
        <p:grpSpPr bwMode="auto">
          <a:xfrm>
            <a:off x="2209800" y="2065338"/>
            <a:ext cx="4572000" cy="3422650"/>
            <a:chOff x="2209800" y="1600200"/>
            <a:chExt cx="4572000" cy="3422650"/>
          </a:xfrm>
        </p:grpSpPr>
        <p:pic>
          <p:nvPicPr>
            <p:cNvPr id="4119" name="Picture 10" descr="5bdivernal">
              <a:extLst>
                <a:ext uri="{FF2B5EF4-FFF2-40B4-BE49-F238E27FC236}">
                  <a16:creationId xmlns:a16="http://schemas.microsoft.com/office/drawing/2014/main" id="{07D3B6C5-54F1-C963-E28F-4027429DED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9800" y="1600200"/>
              <a:ext cx="4572000" cy="3422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0" name="Picture 8" descr="http://cthumb.sourceforge.net/ex22-oak/marsglobe1.jpg">
              <a:extLst>
                <a:ext uri="{FF2B5EF4-FFF2-40B4-BE49-F238E27FC236}">
                  <a16:creationId xmlns:a16="http://schemas.microsoft.com/office/drawing/2014/main" id="{D605A120-0477-DBA3-8617-0D02390C87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5984" y="3000372"/>
              <a:ext cx="2000264" cy="2000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38">
            <a:extLst>
              <a:ext uri="{FF2B5EF4-FFF2-40B4-BE49-F238E27FC236}">
                <a16:creationId xmlns:a16="http://schemas.microsoft.com/office/drawing/2014/main" id="{8A7561F1-8A6D-617A-7A51-E6F623F6DB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BAFF3F1E-62EC-19B6-414A-4B64FA437E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CB407A5-8515-6AA6-F744-D0F62DB27C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C8EE0D1-9957-16D5-04BC-464ADD7C7C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3835B1F-257B-B110-68EF-09C59FB209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E34EEDB-C21B-90A9-F3FA-B8B59EBF8E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9CF6669-E369-B5AC-6260-052BEA7A6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2331E88-2FE5-7421-9E93-9AA02AAA5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246CB56-C54F-3735-A246-62423CDF9A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26CD8F0E-8FE1-7762-BF8E-A70222F129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D6DBF7D-A4D9-01AE-8E66-A9ED60230D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6CFE645-D750-B3E6-6ACD-E66234D6C2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15BD569-A3F0-D7E8-3FD2-703A54F1B3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3276E88-96A2-1677-6CB7-5645161112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C93D09D-60D9-E445-F5F5-B2865F6CA9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6BA1961-6DB9-EFA5-6D67-F4B54192CF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84DE4A2-2CAF-F584-FE05-B5AF7C19C8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500"/>
                                        <p:tgtEl>
                                          <p:spTgt spid="416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16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0" grpId="0" build="p" autoUpdateAnimBg="0"/>
      <p:bldP spid="41677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BDA76-EAA6-C80F-18D0-38AC9BBB5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E1F63-BB12-F31D-8AFD-9A9901C1C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4800"/>
            <a:ext cx="7772400" cy="685800"/>
          </a:xfrm>
        </p:spPr>
        <p:txBody>
          <a:bodyPr/>
          <a:lstStyle/>
          <a:p>
            <a:r>
              <a:rPr lang="en-US" sz="2800" dirty="0"/>
              <a:t>Origin of Heterotrophy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C1C57-3DA1-0E21-2DD8-9ED57ED3A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8610600" cy="4876800"/>
          </a:xfrm>
        </p:spPr>
        <p:txBody>
          <a:bodyPr/>
          <a:lstStyle/>
          <a:p>
            <a:r>
              <a:rPr lang="en-US" sz="2400" dirty="0"/>
              <a:t>Heterotrophic origin  theories have it that the first cells lived from the fermentations of reduced organic compounds present in some kind of rich organic soup. </a:t>
            </a:r>
          </a:p>
          <a:p>
            <a:r>
              <a:rPr lang="en-US" sz="2400" dirty="0"/>
              <a:t>Though they are created thru rich organic soup, their survival and grows required biological carbon reservoirs.</a:t>
            </a:r>
          </a:p>
          <a:p>
            <a:r>
              <a:rPr lang="en-US" sz="2400" dirty="0"/>
              <a:t>Autotrophs were not only the ancestors of the first heterotrophs.</a:t>
            </a:r>
          </a:p>
          <a:p>
            <a:r>
              <a:rPr lang="en-US" sz="2400" dirty="0"/>
              <a:t>They were also the first viable substrate for heterotrophic growth.</a:t>
            </a:r>
          </a:p>
          <a:p>
            <a:r>
              <a:rPr lang="en-US" sz="2400" dirty="0"/>
              <a:t>Organisms that obtain more than 50% of their carbon from CO</a:t>
            </a:r>
            <a:r>
              <a:rPr lang="en-US" sz="2400" baseline="-25000" dirty="0"/>
              <a:t>2</a:t>
            </a:r>
            <a:r>
              <a:rPr lang="en-US" sz="2400" dirty="0"/>
              <a:t> alone are autotrophs. </a:t>
            </a:r>
          </a:p>
          <a:p>
            <a:r>
              <a:rPr lang="en-US" sz="2400" dirty="0"/>
              <a:t>Organisms that obtain less than 50% of their cellular carbon from CO</a:t>
            </a:r>
            <a:r>
              <a:rPr lang="en-US" sz="2400" baseline="-25000" dirty="0"/>
              <a:t>2</a:t>
            </a:r>
            <a:r>
              <a:rPr lang="en-US" sz="2400" dirty="0"/>
              <a:t> are termed heterotrophs.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259EF1F4-4FEB-A027-7CD1-1B8DC10CB5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BFD9F54-D228-FD52-39A2-86292223F2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953DC13B-FFB6-2162-7792-DE13AE690D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805B3875-0947-85FA-C056-F993D167AF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8804FC9-9849-AC7F-2F2A-13C188E531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34FC99B-0962-730A-B1CE-6A3984BFA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A993551-FC67-AF2B-8B6E-294A88C7CF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997F029-B91F-E91A-8F7C-0B90C83B73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2515768-6C25-9A16-9FF3-7FE03FC086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086BFC5-F73A-0763-1BE7-7857E13BE6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8EE1B57-2F1E-3DDF-4B88-D9A5FB1048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A8B1397-45C8-6B30-D0B7-20A37BBC4E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2A617C41-C341-82AB-B559-B63A0B7636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4CEDBC7-30C7-F228-141A-AF466267E8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995F5EF-E5FA-B8F5-EC74-63B0551B81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16DB31A-CFBF-43F8-A141-FA3D360999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D8D6EC-E4B6-9550-250C-88F2214FA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433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library.thinkquest.org/11226/image/ccycle.jpg">
            <a:extLst>
              <a:ext uri="{FF2B5EF4-FFF2-40B4-BE49-F238E27FC236}">
                <a16:creationId xmlns:a16="http://schemas.microsoft.com/office/drawing/2014/main" id="{D4DD5FBE-E081-066A-11BA-9743A49DD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74453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le 5">
            <a:extLst>
              <a:ext uri="{FF2B5EF4-FFF2-40B4-BE49-F238E27FC236}">
                <a16:creationId xmlns:a16="http://schemas.microsoft.com/office/drawing/2014/main" id="{637FE9C2-7854-8637-26F4-C93FCAC2A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338" y="320675"/>
            <a:ext cx="6942137" cy="684213"/>
          </a:xfrm>
        </p:spPr>
        <p:txBody>
          <a:bodyPr/>
          <a:lstStyle/>
          <a:p>
            <a:pPr eaLnBrk="1" hangingPunct="1"/>
            <a:r>
              <a:rPr lang="en-US" altLang="en-US" sz="2800"/>
              <a:t>Creators and Exploiters of  Energy Reservoirs</a:t>
            </a:r>
          </a:p>
        </p:txBody>
      </p:sp>
      <p:sp>
        <p:nvSpPr>
          <p:cNvPr id="13316" name="Rectangle 6">
            <a:extLst>
              <a:ext uri="{FF2B5EF4-FFF2-40B4-BE49-F238E27FC236}">
                <a16:creationId xmlns:a16="http://schemas.microsoft.com/office/drawing/2014/main" id="{C4D0C1CA-F7A1-0CF7-DEB8-C66942A43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219200"/>
            <a:ext cx="6324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Heterotrophs take Energy for thermodynamic actions from autotrophs.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123" name="Ink 8">
                <a:extLst>
                  <a:ext uri="{FF2B5EF4-FFF2-40B4-BE49-F238E27FC236}">
                    <a16:creationId xmlns:a16="http://schemas.microsoft.com/office/drawing/2014/main" id="{D367FC04-2AEE-E196-84AA-76AADD73C65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34475" y="231775"/>
              <a:ext cx="1588" cy="1588"/>
            </p14:xfrm>
          </p:contentPart>
        </mc:Choice>
        <mc:Fallback xmlns="">
          <p:pic>
            <p:nvPicPr>
              <p:cNvPr id="5123" name="Ink 8">
                <a:extLst>
                  <a:ext uri="{FF2B5EF4-FFF2-40B4-BE49-F238E27FC236}">
                    <a16:creationId xmlns:a16="http://schemas.microsoft.com/office/drawing/2014/main" id="{D367FC04-2AEE-E196-84AA-76AADD73C65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93187" y="190487"/>
                <a:ext cx="84164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16391" name="Picture 7" descr="http://media.nj.com/ledgerupdates_impact/photo/dinosaur-2jpg-9301e4bbc4891d42.jpg">
            <a:extLst>
              <a:ext uri="{FF2B5EF4-FFF2-40B4-BE49-F238E27FC236}">
                <a16:creationId xmlns:a16="http://schemas.microsoft.com/office/drawing/2014/main" id="{DBC8241A-9275-1952-6C4F-CF363A643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438400"/>
            <a:ext cx="5846763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3" name="Group 38">
            <a:extLst>
              <a:ext uri="{FF2B5EF4-FFF2-40B4-BE49-F238E27FC236}">
                <a16:creationId xmlns:a16="http://schemas.microsoft.com/office/drawing/2014/main" id="{69A23EBB-BD8B-9459-9309-EFA4D6BF5EC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344" name="Group 19">
              <a:extLst>
                <a:ext uri="{FF2B5EF4-FFF2-40B4-BE49-F238E27FC236}">
                  <a16:creationId xmlns:a16="http://schemas.microsoft.com/office/drawing/2014/main" id="{B5865D3D-D9DA-8A12-5427-AD88F2C1CB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346" name="Group 8">
                <a:extLst>
                  <a:ext uri="{FF2B5EF4-FFF2-40B4-BE49-F238E27FC236}">
                    <a16:creationId xmlns:a16="http://schemas.microsoft.com/office/drawing/2014/main" id="{4C088E1A-95E4-A738-E36C-3E221377EE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348" name="Group 9">
                  <a:extLst>
                    <a:ext uri="{FF2B5EF4-FFF2-40B4-BE49-F238E27FC236}">
                      <a16:creationId xmlns:a16="http://schemas.microsoft.com/office/drawing/2014/main" id="{2B8E07DC-74C9-87A6-167B-666DE9DC81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4358" name="Rectangle 10">
                    <a:extLst>
                      <a:ext uri="{FF2B5EF4-FFF2-40B4-BE49-F238E27FC236}">
                        <a16:creationId xmlns:a16="http://schemas.microsoft.com/office/drawing/2014/main" id="{92896629-F234-2372-9D1A-8A451C158D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9" name="Rectangle 11">
                    <a:extLst>
                      <a:ext uri="{FF2B5EF4-FFF2-40B4-BE49-F238E27FC236}">
                        <a16:creationId xmlns:a16="http://schemas.microsoft.com/office/drawing/2014/main" id="{907C6D92-7B7F-F44A-0FB9-9FA73856A0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49" name="Group 12">
                  <a:extLst>
                    <a:ext uri="{FF2B5EF4-FFF2-40B4-BE49-F238E27FC236}">
                      <a16:creationId xmlns:a16="http://schemas.microsoft.com/office/drawing/2014/main" id="{7A16168C-5460-0AB0-4972-1FF511792B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4356" name="Rectangle 13">
                    <a:extLst>
                      <a:ext uri="{FF2B5EF4-FFF2-40B4-BE49-F238E27FC236}">
                        <a16:creationId xmlns:a16="http://schemas.microsoft.com/office/drawing/2014/main" id="{D90EEB83-B1B9-4A22-5E04-FC3A6338B5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7" name="Rectangle 14">
                    <a:extLst>
                      <a:ext uri="{FF2B5EF4-FFF2-40B4-BE49-F238E27FC236}">
                        <a16:creationId xmlns:a16="http://schemas.microsoft.com/office/drawing/2014/main" id="{BE399FCD-21DE-BD31-717C-BA2D33576E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0" name="Group 15">
                  <a:extLst>
                    <a:ext uri="{FF2B5EF4-FFF2-40B4-BE49-F238E27FC236}">
                      <a16:creationId xmlns:a16="http://schemas.microsoft.com/office/drawing/2014/main" id="{4E672070-740E-4097-E306-AD81411D9A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354" name="Rectangle 16">
                    <a:extLst>
                      <a:ext uri="{FF2B5EF4-FFF2-40B4-BE49-F238E27FC236}">
                        <a16:creationId xmlns:a16="http://schemas.microsoft.com/office/drawing/2014/main" id="{63883520-B8C7-4C72-4F83-0D4FBEDA8E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5" name="Rectangle 17">
                    <a:extLst>
                      <a:ext uri="{FF2B5EF4-FFF2-40B4-BE49-F238E27FC236}">
                        <a16:creationId xmlns:a16="http://schemas.microsoft.com/office/drawing/2014/main" id="{EA31CD40-55A7-40DF-B910-59C1756793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351" name="Group 18">
                  <a:extLst>
                    <a:ext uri="{FF2B5EF4-FFF2-40B4-BE49-F238E27FC236}">
                      <a16:creationId xmlns:a16="http://schemas.microsoft.com/office/drawing/2014/main" id="{66611336-BCDC-675F-69A9-EE20488B36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352" name="Rectangle 19">
                    <a:extLst>
                      <a:ext uri="{FF2B5EF4-FFF2-40B4-BE49-F238E27FC236}">
                        <a16:creationId xmlns:a16="http://schemas.microsoft.com/office/drawing/2014/main" id="{2E46EB39-AB56-327D-D93D-EC81D5E52F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353" name="Rectangle 20">
                    <a:extLst>
                      <a:ext uri="{FF2B5EF4-FFF2-40B4-BE49-F238E27FC236}">
                        <a16:creationId xmlns:a16="http://schemas.microsoft.com/office/drawing/2014/main" id="{9EA858C9-EB01-F62E-7CBB-4A0D7E2803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D8556E62-69E5-305E-1D79-28BCE803F7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34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E9E169-6283-C45C-598A-65E541B172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AFB3678-C43E-073B-1FFD-DDC8D799B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6160" y="214313"/>
            <a:ext cx="7099300" cy="838200"/>
          </a:xfrm>
        </p:spPr>
        <p:txBody>
          <a:bodyPr/>
          <a:lstStyle/>
          <a:p>
            <a:r>
              <a:rPr lang="en-US" altLang="en-US" sz="2800" dirty="0"/>
              <a:t>Thermodynamic Classification of Living Species</a:t>
            </a:r>
          </a:p>
        </p:txBody>
      </p:sp>
      <p:sp>
        <p:nvSpPr>
          <p:cNvPr id="15363" name="TextBox 2">
            <a:extLst>
              <a:ext uri="{FF2B5EF4-FFF2-40B4-BE49-F238E27FC236}">
                <a16:creationId xmlns:a16="http://schemas.microsoft.com/office/drawing/2014/main" id="{547777AF-A20A-DFBA-4136-D4CCDC199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219200"/>
            <a:ext cx="2895600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Life on Earth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0A0076E-D318-0B37-3CCB-B203A7E51F8F}"/>
              </a:ext>
            </a:extLst>
          </p:cNvPr>
          <p:cNvCxnSpPr>
            <a:endCxn id="15365" idx="0"/>
          </p:cNvCxnSpPr>
          <p:nvPr/>
        </p:nvCxnSpPr>
        <p:spPr>
          <a:xfrm flipH="1">
            <a:off x="1146175" y="1765300"/>
            <a:ext cx="2355850" cy="15113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5" name="TextBox 5">
            <a:extLst>
              <a:ext uri="{FF2B5EF4-FFF2-40B4-BE49-F238E27FC236}">
                <a16:creationId xmlns:a16="http://schemas.microsoft.com/office/drawing/2014/main" id="{166FC6CB-95E8-E0E6-7A6D-DE653B0CC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276600"/>
            <a:ext cx="1933575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Autotrophs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11D787A-BF5D-5D02-8149-E8C485A3810F}"/>
              </a:ext>
            </a:extLst>
          </p:cNvPr>
          <p:cNvCxnSpPr/>
          <p:nvPr/>
        </p:nvCxnSpPr>
        <p:spPr>
          <a:xfrm>
            <a:off x="5227638" y="1743075"/>
            <a:ext cx="1289050" cy="15398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8" name="TextBox 7">
            <a:extLst>
              <a:ext uri="{FF2B5EF4-FFF2-40B4-BE49-F238E27FC236}">
                <a16:creationId xmlns:a16="http://schemas.microsoft.com/office/drawing/2014/main" id="{7B9010A3-643E-257B-7014-2CF00CA58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3276600"/>
            <a:ext cx="2895600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Heterotrophs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25B9CF-EFF2-4EE8-F240-DF34A776D0D4}"/>
              </a:ext>
            </a:extLst>
          </p:cNvPr>
          <p:cNvCxnSpPr/>
          <p:nvPr/>
        </p:nvCxnSpPr>
        <p:spPr>
          <a:xfrm>
            <a:off x="7164388" y="3789363"/>
            <a:ext cx="647700" cy="8461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0" name="Ink 16">
                <a:extLst>
                  <a:ext uri="{FF2B5EF4-FFF2-40B4-BE49-F238E27FC236}">
                    <a16:creationId xmlns:a16="http://schemas.microsoft.com/office/drawing/2014/main" id="{F949CDAB-CB72-C49F-98A6-9D562A596F0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91188" y="3673475"/>
              <a:ext cx="19050" cy="7938"/>
            </p14:xfrm>
          </p:contentPart>
        </mc:Choice>
        <mc:Fallback xmlns="">
          <p:pic>
            <p:nvPicPr>
              <p:cNvPr id="2050" name="Ink 16">
                <a:extLst>
                  <a:ext uri="{FF2B5EF4-FFF2-40B4-BE49-F238E27FC236}">
                    <a16:creationId xmlns:a16="http://schemas.microsoft.com/office/drawing/2014/main" id="{F949CDAB-CB72-C49F-98A6-9D562A596F0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82648" y="3664875"/>
                <a:ext cx="36129" cy="251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51" name="Ink 18">
                <a:extLst>
                  <a:ext uri="{FF2B5EF4-FFF2-40B4-BE49-F238E27FC236}">
                    <a16:creationId xmlns:a16="http://schemas.microsoft.com/office/drawing/2014/main" id="{BEBE8D65-ACEA-59DD-8284-718B6A6ADB5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991600" y="1800225"/>
              <a:ext cx="17463" cy="4763"/>
            </p14:xfrm>
          </p:contentPart>
        </mc:Choice>
        <mc:Fallback xmlns="">
          <p:pic>
            <p:nvPicPr>
              <p:cNvPr id="2051" name="Ink 18">
                <a:extLst>
                  <a:ext uri="{FF2B5EF4-FFF2-40B4-BE49-F238E27FC236}">
                    <a16:creationId xmlns:a16="http://schemas.microsoft.com/office/drawing/2014/main" id="{BEBE8D65-ACEA-59DD-8284-718B6A6ADB5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982334" y="1790699"/>
                <a:ext cx="35995" cy="23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52" name="Ink 34">
                <a:extLst>
                  <a:ext uri="{FF2B5EF4-FFF2-40B4-BE49-F238E27FC236}">
                    <a16:creationId xmlns:a16="http://schemas.microsoft.com/office/drawing/2014/main" id="{813F5024-844C-06BD-6B04-717E06C19DB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15038" y="6110288"/>
              <a:ext cx="1587" cy="1587"/>
            </p14:xfrm>
          </p:contentPart>
        </mc:Choice>
        <mc:Fallback xmlns="">
          <p:pic>
            <p:nvPicPr>
              <p:cNvPr id="2052" name="Ink 34">
                <a:extLst>
                  <a:ext uri="{FF2B5EF4-FFF2-40B4-BE49-F238E27FC236}">
                    <a16:creationId xmlns:a16="http://schemas.microsoft.com/office/drawing/2014/main" id="{813F5024-844C-06BD-6B04-717E06C19DB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73776" y="6069026"/>
                <a:ext cx="84111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15374" name="TextBox 31">
            <a:extLst>
              <a:ext uri="{FF2B5EF4-FFF2-40B4-BE49-F238E27FC236}">
                <a16:creationId xmlns:a16="http://schemas.microsoft.com/office/drawing/2014/main" id="{FE666B2F-B9B5-6CE3-142A-E31D3FD2E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450" y="4633913"/>
            <a:ext cx="2260600" cy="954087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Somatic Heterotrophs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E81168F-0180-FFB0-D50A-E838A3C1C855}"/>
              </a:ext>
            </a:extLst>
          </p:cNvPr>
          <p:cNvCxnSpPr/>
          <p:nvPr/>
        </p:nvCxnSpPr>
        <p:spPr>
          <a:xfrm flipV="1">
            <a:off x="2063750" y="3616325"/>
            <a:ext cx="3227388" cy="285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42">
            <a:extLst>
              <a:ext uri="{FF2B5EF4-FFF2-40B4-BE49-F238E27FC236}">
                <a16:creationId xmlns:a16="http://schemas.microsoft.com/office/drawing/2014/main" id="{4CFB2EF0-6C52-0109-D835-C9F05CBF7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3" y="2662238"/>
            <a:ext cx="2676525" cy="954087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Carbon Energy Reservoirs</a:t>
            </a:r>
          </a:p>
        </p:txBody>
      </p:sp>
      <p:sp>
        <p:nvSpPr>
          <p:cNvPr id="34" name="TextBox 31">
            <a:extLst>
              <a:ext uri="{FF2B5EF4-FFF2-40B4-BE49-F238E27FC236}">
                <a16:creationId xmlns:a16="http://schemas.microsoft.com/office/drawing/2014/main" id="{715DA3F5-102B-E9DC-E8E6-F63F052476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563" y="4856163"/>
            <a:ext cx="5360987" cy="9556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Consumption of Energy within the body is known as Somatism</a:t>
            </a:r>
          </a:p>
        </p:txBody>
      </p:sp>
      <p:pic>
        <p:nvPicPr>
          <p:cNvPr id="36" name="Picture 71">
            <a:extLst>
              <a:ext uri="{FF2B5EF4-FFF2-40B4-BE49-F238E27FC236}">
                <a16:creationId xmlns:a16="http://schemas.microsoft.com/office/drawing/2014/main" id="{D5D0B4F3-7863-B83B-CE84-42B266FB3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4" y="1742281"/>
            <a:ext cx="5865812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77" name="Group 38">
            <a:extLst>
              <a:ext uri="{FF2B5EF4-FFF2-40B4-BE49-F238E27FC236}">
                <a16:creationId xmlns:a16="http://schemas.microsoft.com/office/drawing/2014/main" id="{E0F3989E-CDEC-5395-6D4C-76C602751E0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378" name="Group 19">
              <a:extLst>
                <a:ext uri="{FF2B5EF4-FFF2-40B4-BE49-F238E27FC236}">
                  <a16:creationId xmlns:a16="http://schemas.microsoft.com/office/drawing/2014/main" id="{344E8D6B-C3AE-D5C2-AACF-8DD8DE5374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380" name="Group 8">
                <a:extLst>
                  <a:ext uri="{FF2B5EF4-FFF2-40B4-BE49-F238E27FC236}">
                    <a16:creationId xmlns:a16="http://schemas.microsoft.com/office/drawing/2014/main" id="{208858F7-2F06-88E6-5FEF-84315401ED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382" name="Group 9">
                  <a:extLst>
                    <a:ext uri="{FF2B5EF4-FFF2-40B4-BE49-F238E27FC236}">
                      <a16:creationId xmlns:a16="http://schemas.microsoft.com/office/drawing/2014/main" id="{9DA29946-7C78-F62E-124C-8349FD206D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5392" name="Rectangle 10">
                    <a:extLst>
                      <a:ext uri="{FF2B5EF4-FFF2-40B4-BE49-F238E27FC236}">
                        <a16:creationId xmlns:a16="http://schemas.microsoft.com/office/drawing/2014/main" id="{D1745DB8-A481-73CD-9344-E295E8ECEE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3" name="Rectangle 11">
                    <a:extLst>
                      <a:ext uri="{FF2B5EF4-FFF2-40B4-BE49-F238E27FC236}">
                        <a16:creationId xmlns:a16="http://schemas.microsoft.com/office/drawing/2014/main" id="{C9D4BF96-32B6-D519-CB8F-0CBA56C752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3" name="Group 12">
                  <a:extLst>
                    <a:ext uri="{FF2B5EF4-FFF2-40B4-BE49-F238E27FC236}">
                      <a16:creationId xmlns:a16="http://schemas.microsoft.com/office/drawing/2014/main" id="{53AC38A8-3CCE-A76A-CC8D-F5371A606D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390" name="Rectangle 13">
                    <a:extLst>
                      <a:ext uri="{FF2B5EF4-FFF2-40B4-BE49-F238E27FC236}">
                        <a16:creationId xmlns:a16="http://schemas.microsoft.com/office/drawing/2014/main" id="{CCE6AB1F-BDCD-81E5-212F-8C0D1C7026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91" name="Rectangle 14">
                    <a:extLst>
                      <a:ext uri="{FF2B5EF4-FFF2-40B4-BE49-F238E27FC236}">
                        <a16:creationId xmlns:a16="http://schemas.microsoft.com/office/drawing/2014/main" id="{A357265D-F11E-55E7-4BB0-60F7A9D233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4" name="Group 15">
                  <a:extLst>
                    <a:ext uri="{FF2B5EF4-FFF2-40B4-BE49-F238E27FC236}">
                      <a16:creationId xmlns:a16="http://schemas.microsoft.com/office/drawing/2014/main" id="{A3417348-2007-36CF-C24F-0F900DA53C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388" name="Rectangle 16">
                    <a:extLst>
                      <a:ext uri="{FF2B5EF4-FFF2-40B4-BE49-F238E27FC236}">
                        <a16:creationId xmlns:a16="http://schemas.microsoft.com/office/drawing/2014/main" id="{B7F3E43F-D9DF-04EA-7D17-DFCEA8B7DD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9" name="Rectangle 17">
                    <a:extLst>
                      <a:ext uri="{FF2B5EF4-FFF2-40B4-BE49-F238E27FC236}">
                        <a16:creationId xmlns:a16="http://schemas.microsoft.com/office/drawing/2014/main" id="{55EC0963-B5FE-5DCC-03EE-1A74E350F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385" name="Group 18">
                  <a:extLst>
                    <a:ext uri="{FF2B5EF4-FFF2-40B4-BE49-F238E27FC236}">
                      <a16:creationId xmlns:a16="http://schemas.microsoft.com/office/drawing/2014/main" id="{3E302092-9194-D9D3-2DEE-2FA84DD2BC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386" name="Rectangle 19">
                    <a:extLst>
                      <a:ext uri="{FF2B5EF4-FFF2-40B4-BE49-F238E27FC236}">
                        <a16:creationId xmlns:a16="http://schemas.microsoft.com/office/drawing/2014/main" id="{F5AC6A32-EA33-0C3C-AC3C-E4E4D97D2D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387" name="Rectangle 20">
                    <a:extLst>
                      <a:ext uri="{FF2B5EF4-FFF2-40B4-BE49-F238E27FC236}">
                        <a16:creationId xmlns:a16="http://schemas.microsoft.com/office/drawing/2014/main" id="{FA4D1DB3-F61F-E4D6-1015-D62FB529BC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8" name="Rectangle 21">
                <a:extLst>
                  <a:ext uri="{FF2B5EF4-FFF2-40B4-BE49-F238E27FC236}">
                    <a16:creationId xmlns:a16="http://schemas.microsoft.com/office/drawing/2014/main" id="{DF1406F1-0934-836A-8C98-5CBC199C2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37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86DA8B2-EF43-A078-05B2-CEBE7605F8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8" grpId="0" animBg="1"/>
      <p:bldP spid="15374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ubtitle 2">
            <a:extLst>
              <a:ext uri="{FF2B5EF4-FFF2-40B4-BE49-F238E27FC236}">
                <a16:creationId xmlns:a16="http://schemas.microsoft.com/office/drawing/2014/main" id="{5DEC320B-9887-F59F-39E4-C887F5746E6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58763" y="307975"/>
            <a:ext cx="6905625" cy="646113"/>
          </a:xfrm>
        </p:spPr>
        <p:txBody>
          <a:bodyPr/>
          <a:lstStyle/>
          <a:p>
            <a:pPr eaLnBrk="1" hangingPunct="1"/>
            <a:r>
              <a:rPr lang="en-US" altLang="en-US" sz="2800"/>
              <a:t>Organic Energy Cycles on Earth w/o Humans</a:t>
            </a:r>
            <a:endParaRPr lang="en-IN" altLang="en-US" sz="2800"/>
          </a:p>
        </p:txBody>
      </p:sp>
      <p:pic>
        <p:nvPicPr>
          <p:cNvPr id="36869" name="Picture 5" descr="http://www.scienceclarified.com/images/uesc_02_img0109.jpg">
            <a:extLst>
              <a:ext uri="{FF2B5EF4-FFF2-40B4-BE49-F238E27FC236}">
                <a16:creationId xmlns:a16="http://schemas.microsoft.com/office/drawing/2014/main" id="{7D400CB2-3A6E-6EE6-676C-685EA49A2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166813"/>
            <a:ext cx="7740650" cy="535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8">
            <a:extLst>
              <a:ext uri="{FF2B5EF4-FFF2-40B4-BE49-F238E27FC236}">
                <a16:creationId xmlns:a16="http://schemas.microsoft.com/office/drawing/2014/main" id="{ED9E2BE9-0AC0-210B-9E36-08C3492B2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371600"/>
            <a:ext cx="1219200" cy="609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6" name="Ink 5">
                <a:extLst>
                  <a:ext uri="{FF2B5EF4-FFF2-40B4-BE49-F238E27FC236}">
                    <a16:creationId xmlns:a16="http://schemas.microsoft.com/office/drawing/2014/main" id="{28DD452B-2FB2-B53D-2345-2408084F0F4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311775" y="3971925"/>
              <a:ext cx="1588" cy="1588"/>
            </p14:xfrm>
          </p:contentPart>
        </mc:Choice>
        <mc:Fallback xmlns="">
          <p:pic>
            <p:nvPicPr>
              <p:cNvPr id="6146" name="Ink 5">
                <a:extLst>
                  <a:ext uri="{FF2B5EF4-FFF2-40B4-BE49-F238E27FC236}">
                    <a16:creationId xmlns:a16="http://schemas.microsoft.com/office/drawing/2014/main" id="{28DD452B-2FB2-B53D-2345-2408084F0F4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70487" y="39306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149" name="Ink 24">
                <a:extLst>
                  <a:ext uri="{FF2B5EF4-FFF2-40B4-BE49-F238E27FC236}">
                    <a16:creationId xmlns:a16="http://schemas.microsoft.com/office/drawing/2014/main" id="{01486F2D-6204-A546-E009-300A2B82CF8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18475" y="6597650"/>
              <a:ext cx="1588" cy="1588"/>
            </p14:xfrm>
          </p:contentPart>
        </mc:Choice>
        <mc:Fallback xmlns="">
          <p:pic>
            <p:nvPicPr>
              <p:cNvPr id="6149" name="Ink 24">
                <a:extLst>
                  <a:ext uri="{FF2B5EF4-FFF2-40B4-BE49-F238E27FC236}">
                    <a16:creationId xmlns:a16="http://schemas.microsoft.com/office/drawing/2014/main" id="{01486F2D-6204-A546-E009-300A2B82CF8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77187" y="65563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16391" name="Group 38">
            <a:extLst>
              <a:ext uri="{FF2B5EF4-FFF2-40B4-BE49-F238E27FC236}">
                <a16:creationId xmlns:a16="http://schemas.microsoft.com/office/drawing/2014/main" id="{139B9398-A0FF-2650-6D20-2BB5614F839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6392" name="Group 19">
              <a:extLst>
                <a:ext uri="{FF2B5EF4-FFF2-40B4-BE49-F238E27FC236}">
                  <a16:creationId xmlns:a16="http://schemas.microsoft.com/office/drawing/2014/main" id="{36353E6F-934D-F419-C83B-C963F7C062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394" name="Group 8">
                <a:extLst>
                  <a:ext uri="{FF2B5EF4-FFF2-40B4-BE49-F238E27FC236}">
                    <a16:creationId xmlns:a16="http://schemas.microsoft.com/office/drawing/2014/main" id="{87192E5B-CBED-4679-925F-298137A759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396" name="Group 9">
                  <a:extLst>
                    <a:ext uri="{FF2B5EF4-FFF2-40B4-BE49-F238E27FC236}">
                      <a16:creationId xmlns:a16="http://schemas.microsoft.com/office/drawing/2014/main" id="{4E2E1203-D81C-6FAB-6E08-DE05676F4F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6406" name="Rectangle 10">
                    <a:extLst>
                      <a:ext uri="{FF2B5EF4-FFF2-40B4-BE49-F238E27FC236}">
                        <a16:creationId xmlns:a16="http://schemas.microsoft.com/office/drawing/2014/main" id="{4E72E7A8-C92D-15A9-9DCA-304E628495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7" name="Rectangle 11">
                    <a:extLst>
                      <a:ext uri="{FF2B5EF4-FFF2-40B4-BE49-F238E27FC236}">
                        <a16:creationId xmlns:a16="http://schemas.microsoft.com/office/drawing/2014/main" id="{5F54BAB5-3D6A-0A01-3F78-B88E0C0A3B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7" name="Group 12">
                  <a:extLst>
                    <a:ext uri="{FF2B5EF4-FFF2-40B4-BE49-F238E27FC236}">
                      <a16:creationId xmlns:a16="http://schemas.microsoft.com/office/drawing/2014/main" id="{2E5A55A2-4A8B-FF49-A429-4BF3E8AD8E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404" name="Rectangle 13">
                    <a:extLst>
                      <a:ext uri="{FF2B5EF4-FFF2-40B4-BE49-F238E27FC236}">
                        <a16:creationId xmlns:a16="http://schemas.microsoft.com/office/drawing/2014/main" id="{CBA79510-4F65-9D10-D224-CA4EEE7C56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5" name="Rectangle 14">
                    <a:extLst>
                      <a:ext uri="{FF2B5EF4-FFF2-40B4-BE49-F238E27FC236}">
                        <a16:creationId xmlns:a16="http://schemas.microsoft.com/office/drawing/2014/main" id="{F859519E-30E5-6AB6-35CC-586527E8B0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8" name="Group 15">
                  <a:extLst>
                    <a:ext uri="{FF2B5EF4-FFF2-40B4-BE49-F238E27FC236}">
                      <a16:creationId xmlns:a16="http://schemas.microsoft.com/office/drawing/2014/main" id="{0F8C7152-C555-E7C5-4901-F43A19AA34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402" name="Rectangle 16">
                    <a:extLst>
                      <a:ext uri="{FF2B5EF4-FFF2-40B4-BE49-F238E27FC236}">
                        <a16:creationId xmlns:a16="http://schemas.microsoft.com/office/drawing/2014/main" id="{4F18B37C-267C-42D8-517B-8AD8C11F42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3" name="Rectangle 17">
                    <a:extLst>
                      <a:ext uri="{FF2B5EF4-FFF2-40B4-BE49-F238E27FC236}">
                        <a16:creationId xmlns:a16="http://schemas.microsoft.com/office/drawing/2014/main" id="{1680C860-BA06-5C69-9E79-6ED200D529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399" name="Group 18">
                  <a:extLst>
                    <a:ext uri="{FF2B5EF4-FFF2-40B4-BE49-F238E27FC236}">
                      <a16:creationId xmlns:a16="http://schemas.microsoft.com/office/drawing/2014/main" id="{8B55761A-9BB7-6EE8-57F7-CBBB8EC632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400" name="Rectangle 19">
                    <a:extLst>
                      <a:ext uri="{FF2B5EF4-FFF2-40B4-BE49-F238E27FC236}">
                        <a16:creationId xmlns:a16="http://schemas.microsoft.com/office/drawing/2014/main" id="{46589CDD-CBD2-E40A-87C4-2D1DED2D49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401" name="Rectangle 20">
                    <a:extLst>
                      <a:ext uri="{FF2B5EF4-FFF2-40B4-BE49-F238E27FC236}">
                        <a16:creationId xmlns:a16="http://schemas.microsoft.com/office/drawing/2014/main" id="{0693D452-22F6-7CC8-A9E2-2194AD2854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E88F3B4B-3B1D-5C1A-B104-A695DA6B8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39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56EEC68-7660-9365-4D8D-354891D6C9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>
            <a:extLst>
              <a:ext uri="{FF2B5EF4-FFF2-40B4-BE49-F238E27FC236}">
                <a16:creationId xmlns:a16="http://schemas.microsoft.com/office/drawing/2014/main" id="{FF794253-6C6C-CB9A-DBA9-D52429A4C7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088" y="214313"/>
            <a:ext cx="7099300" cy="838200"/>
          </a:xfrm>
        </p:spPr>
        <p:txBody>
          <a:bodyPr/>
          <a:lstStyle/>
          <a:p>
            <a:r>
              <a:rPr lang="en-US" altLang="en-US" sz="2800"/>
              <a:t>Thermodynamic Classification of Living Species</a:t>
            </a:r>
          </a:p>
        </p:txBody>
      </p:sp>
      <p:sp>
        <p:nvSpPr>
          <p:cNvPr id="17412" name="TextBox 2">
            <a:extLst>
              <a:ext uri="{FF2B5EF4-FFF2-40B4-BE49-F238E27FC236}">
                <a16:creationId xmlns:a16="http://schemas.microsoft.com/office/drawing/2014/main" id="{1D53B09E-526A-BAB7-B054-1EECCB91E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219200"/>
            <a:ext cx="2895600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Life on Earth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22B8DA5-1303-0680-CEE5-1BB8BE0EE5FF}"/>
              </a:ext>
            </a:extLst>
          </p:cNvPr>
          <p:cNvCxnSpPr>
            <a:endCxn id="17414" idx="0"/>
          </p:cNvCxnSpPr>
          <p:nvPr/>
        </p:nvCxnSpPr>
        <p:spPr>
          <a:xfrm flipH="1">
            <a:off x="1146175" y="1765300"/>
            <a:ext cx="2355850" cy="15113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4" name="TextBox 5">
            <a:extLst>
              <a:ext uri="{FF2B5EF4-FFF2-40B4-BE49-F238E27FC236}">
                <a16:creationId xmlns:a16="http://schemas.microsoft.com/office/drawing/2014/main" id="{05FDC87F-3C30-44E6-697C-513DD04E4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276600"/>
            <a:ext cx="1933575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Autotrophs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5C8AC5F-6010-9E3D-E608-940CDE9D4B67}"/>
              </a:ext>
            </a:extLst>
          </p:cNvPr>
          <p:cNvCxnSpPr/>
          <p:nvPr/>
        </p:nvCxnSpPr>
        <p:spPr>
          <a:xfrm>
            <a:off x="5227638" y="1743075"/>
            <a:ext cx="1289050" cy="15398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6" name="TextBox 7">
            <a:extLst>
              <a:ext uri="{FF2B5EF4-FFF2-40B4-BE49-F238E27FC236}">
                <a16:creationId xmlns:a16="http://schemas.microsoft.com/office/drawing/2014/main" id="{98DA2076-FBED-BAF6-914F-EE11DCD8F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3276600"/>
            <a:ext cx="2895600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Heterotrophs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F60ACA-1142-9BB3-F8AC-D65D7C550AC5}"/>
              </a:ext>
            </a:extLst>
          </p:cNvPr>
          <p:cNvCxnSpPr/>
          <p:nvPr/>
        </p:nvCxnSpPr>
        <p:spPr>
          <a:xfrm>
            <a:off x="7164388" y="3789363"/>
            <a:ext cx="647700" cy="8461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0" name="Ink 16">
                <a:extLst>
                  <a:ext uri="{FF2B5EF4-FFF2-40B4-BE49-F238E27FC236}">
                    <a16:creationId xmlns:a16="http://schemas.microsoft.com/office/drawing/2014/main" id="{2413BC16-89E2-2A4D-F7ED-02144C3909E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91188" y="3673475"/>
              <a:ext cx="19050" cy="7938"/>
            </p14:xfrm>
          </p:contentPart>
        </mc:Choice>
        <mc:Fallback xmlns="">
          <p:pic>
            <p:nvPicPr>
              <p:cNvPr id="2050" name="Ink 16">
                <a:extLst>
                  <a:ext uri="{FF2B5EF4-FFF2-40B4-BE49-F238E27FC236}">
                    <a16:creationId xmlns:a16="http://schemas.microsoft.com/office/drawing/2014/main" id="{2413BC16-89E2-2A4D-F7ED-02144C3909E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82648" y="3664875"/>
                <a:ext cx="36129" cy="251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51" name="Ink 18">
                <a:extLst>
                  <a:ext uri="{FF2B5EF4-FFF2-40B4-BE49-F238E27FC236}">
                    <a16:creationId xmlns:a16="http://schemas.microsoft.com/office/drawing/2014/main" id="{846CA6AF-CE40-A498-4E67-463133B973F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991600" y="1800225"/>
              <a:ext cx="17463" cy="4763"/>
            </p14:xfrm>
          </p:contentPart>
        </mc:Choice>
        <mc:Fallback xmlns="">
          <p:pic>
            <p:nvPicPr>
              <p:cNvPr id="2051" name="Ink 18">
                <a:extLst>
                  <a:ext uri="{FF2B5EF4-FFF2-40B4-BE49-F238E27FC236}">
                    <a16:creationId xmlns:a16="http://schemas.microsoft.com/office/drawing/2014/main" id="{846CA6AF-CE40-A498-4E67-463133B973F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82334" y="1790699"/>
                <a:ext cx="35995" cy="23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52" name="Ink 34">
                <a:extLst>
                  <a:ext uri="{FF2B5EF4-FFF2-40B4-BE49-F238E27FC236}">
                    <a16:creationId xmlns:a16="http://schemas.microsoft.com/office/drawing/2014/main" id="{0AD9E20C-0452-8FCB-F00A-E366E4E041A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15038" y="6110288"/>
              <a:ext cx="1587" cy="1587"/>
            </p14:xfrm>
          </p:contentPart>
        </mc:Choice>
        <mc:Fallback xmlns="">
          <p:pic>
            <p:nvPicPr>
              <p:cNvPr id="2052" name="Ink 34">
                <a:extLst>
                  <a:ext uri="{FF2B5EF4-FFF2-40B4-BE49-F238E27FC236}">
                    <a16:creationId xmlns:a16="http://schemas.microsoft.com/office/drawing/2014/main" id="{0AD9E20C-0452-8FCB-F00A-E366E4E041A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73776" y="6069026"/>
                <a:ext cx="84111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17421" name="TextBox 31">
            <a:extLst>
              <a:ext uri="{FF2B5EF4-FFF2-40B4-BE49-F238E27FC236}">
                <a16:creationId xmlns:a16="http://schemas.microsoft.com/office/drawing/2014/main" id="{4F2BB735-CFA1-73BF-7296-E05974C8E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450" y="4633913"/>
            <a:ext cx="2260600" cy="954087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Somatic Heterotrophs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E7F5B5D4-59B7-DBF6-06D5-A38988A84565}"/>
              </a:ext>
            </a:extLst>
          </p:cNvPr>
          <p:cNvCxnSpPr>
            <a:endCxn id="35" idx="0"/>
          </p:cNvCxnSpPr>
          <p:nvPr/>
        </p:nvCxnSpPr>
        <p:spPr>
          <a:xfrm flipH="1">
            <a:off x="4287838" y="3817938"/>
            <a:ext cx="1477962" cy="1778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186FEFF-55E8-9DB1-D6AE-FE522AC186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538" y="5595938"/>
            <a:ext cx="2260600" cy="954087"/>
          </a:xfrm>
          <a:prstGeom prst="rect">
            <a:avLst/>
          </a:prstGeom>
          <a:solidFill>
            <a:schemeClr val="bg1"/>
          </a:solidFill>
          <a:ln w="28575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Extra-Somatic Heterotrophs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0D05007-F328-7B96-AA43-42FF0B54FCF5}"/>
              </a:ext>
            </a:extLst>
          </p:cNvPr>
          <p:cNvCxnSpPr/>
          <p:nvPr/>
        </p:nvCxnSpPr>
        <p:spPr>
          <a:xfrm flipV="1">
            <a:off x="2063750" y="3616325"/>
            <a:ext cx="3227388" cy="285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5" name="TextBox 42">
            <a:extLst>
              <a:ext uri="{FF2B5EF4-FFF2-40B4-BE49-F238E27FC236}">
                <a16:creationId xmlns:a16="http://schemas.microsoft.com/office/drawing/2014/main" id="{0A6BFFE3-03AD-0984-806D-4A400E1F9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3" y="2662238"/>
            <a:ext cx="2676525" cy="954087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Carbon Energy Reservoirs</a:t>
            </a:r>
          </a:p>
        </p:txBody>
      </p:sp>
      <p:pic>
        <p:nvPicPr>
          <p:cNvPr id="17426" name="Rectangle 19458">
            <a:extLst>
              <a:ext uri="{FF2B5EF4-FFF2-40B4-BE49-F238E27FC236}">
                <a16:creationId xmlns:a16="http://schemas.microsoft.com/office/drawing/2014/main" id="{6DEAD1A7-763D-B9F9-8005-95A5FA5D89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119063"/>
            <a:ext cx="18891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27" name="Group 38">
            <a:extLst>
              <a:ext uri="{FF2B5EF4-FFF2-40B4-BE49-F238E27FC236}">
                <a16:creationId xmlns:a16="http://schemas.microsoft.com/office/drawing/2014/main" id="{23307040-EFE4-B6DE-5D49-DF5BECD7A4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28" name="Group 19">
              <a:extLst>
                <a:ext uri="{FF2B5EF4-FFF2-40B4-BE49-F238E27FC236}">
                  <a16:creationId xmlns:a16="http://schemas.microsoft.com/office/drawing/2014/main" id="{0C4EDCDB-04E6-E800-F4A5-245F985241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30" name="Group 8">
                <a:extLst>
                  <a:ext uri="{FF2B5EF4-FFF2-40B4-BE49-F238E27FC236}">
                    <a16:creationId xmlns:a16="http://schemas.microsoft.com/office/drawing/2014/main" id="{10A24F6E-386B-3A19-2357-0C5187A4C7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32" name="Group 9">
                  <a:extLst>
                    <a:ext uri="{FF2B5EF4-FFF2-40B4-BE49-F238E27FC236}">
                      <a16:creationId xmlns:a16="http://schemas.microsoft.com/office/drawing/2014/main" id="{13E6030F-3EAE-B177-FDEA-5F7C99F2B9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42" name="Rectangle 10">
                    <a:extLst>
                      <a:ext uri="{FF2B5EF4-FFF2-40B4-BE49-F238E27FC236}">
                        <a16:creationId xmlns:a16="http://schemas.microsoft.com/office/drawing/2014/main" id="{50264D59-B083-E155-4757-9FF3F8E128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43" name="Rectangle 11">
                    <a:extLst>
                      <a:ext uri="{FF2B5EF4-FFF2-40B4-BE49-F238E27FC236}">
                        <a16:creationId xmlns:a16="http://schemas.microsoft.com/office/drawing/2014/main" id="{3E82A874-4717-D91A-91B8-0B800683B4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3" name="Group 12">
                  <a:extLst>
                    <a:ext uri="{FF2B5EF4-FFF2-40B4-BE49-F238E27FC236}">
                      <a16:creationId xmlns:a16="http://schemas.microsoft.com/office/drawing/2014/main" id="{C5555105-D176-8170-859D-33C5171DA9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40" name="Rectangle 13">
                    <a:extLst>
                      <a:ext uri="{FF2B5EF4-FFF2-40B4-BE49-F238E27FC236}">
                        <a16:creationId xmlns:a16="http://schemas.microsoft.com/office/drawing/2014/main" id="{9A73A74B-A1F4-A4F9-3820-074785B9C2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41" name="Rectangle 14">
                    <a:extLst>
                      <a:ext uri="{FF2B5EF4-FFF2-40B4-BE49-F238E27FC236}">
                        <a16:creationId xmlns:a16="http://schemas.microsoft.com/office/drawing/2014/main" id="{1FEAD7E2-C14C-8E14-3D13-ED7AEECC2C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4" name="Group 15">
                  <a:extLst>
                    <a:ext uri="{FF2B5EF4-FFF2-40B4-BE49-F238E27FC236}">
                      <a16:creationId xmlns:a16="http://schemas.microsoft.com/office/drawing/2014/main" id="{D48C320A-20E7-C931-96B4-6DEFE932F8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38" name="Rectangle 16">
                    <a:extLst>
                      <a:ext uri="{FF2B5EF4-FFF2-40B4-BE49-F238E27FC236}">
                        <a16:creationId xmlns:a16="http://schemas.microsoft.com/office/drawing/2014/main" id="{B1E8C10F-D06A-AE49-9AD4-CF9CDE996D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9" name="Rectangle 17">
                    <a:extLst>
                      <a:ext uri="{FF2B5EF4-FFF2-40B4-BE49-F238E27FC236}">
                        <a16:creationId xmlns:a16="http://schemas.microsoft.com/office/drawing/2014/main" id="{C30711D9-9E4A-AF8A-8E5B-A5AC2A28D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35" name="Group 18">
                  <a:extLst>
                    <a:ext uri="{FF2B5EF4-FFF2-40B4-BE49-F238E27FC236}">
                      <a16:creationId xmlns:a16="http://schemas.microsoft.com/office/drawing/2014/main" id="{99384076-6D65-B9F5-5E07-5224AFBA0E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36" name="Rectangle 19">
                    <a:extLst>
                      <a:ext uri="{FF2B5EF4-FFF2-40B4-BE49-F238E27FC236}">
                        <a16:creationId xmlns:a16="http://schemas.microsoft.com/office/drawing/2014/main" id="{F5381261-D4D2-9C66-5B89-8940F45440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7" name="Rectangle 20">
                    <a:extLst>
                      <a:ext uri="{FF2B5EF4-FFF2-40B4-BE49-F238E27FC236}">
                        <a16:creationId xmlns:a16="http://schemas.microsoft.com/office/drawing/2014/main" id="{E165E527-02F1-6E0A-B2B2-A867D698B2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88DFF099-2EFD-9C39-634E-338BF8E48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2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97B6C92-CE33-DEE3-DE91-928FA4B12B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994" name="Picture 2" descr="http://www.indiantelevision.com/images18/menthos_add.jpg">
            <a:extLst>
              <a:ext uri="{FF2B5EF4-FFF2-40B4-BE49-F238E27FC236}">
                <a16:creationId xmlns:a16="http://schemas.microsoft.com/office/drawing/2014/main" id="{8B58DCB2-DDE6-0E4B-21B2-C6E2A6763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38" y="2151062"/>
            <a:ext cx="5934075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2">
            <a:extLst>
              <a:ext uri="{FF2B5EF4-FFF2-40B4-BE49-F238E27FC236}">
                <a16:creationId xmlns:a16="http://schemas.microsoft.com/office/drawing/2014/main" id="{609CE9F2-F5C8-0CEB-4689-6EB657BA1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488" y="96838"/>
            <a:ext cx="7011987" cy="1143000"/>
          </a:xfrm>
        </p:spPr>
        <p:txBody>
          <a:bodyPr/>
          <a:lstStyle/>
          <a:p>
            <a:r>
              <a:rPr lang="en-US" altLang="en-US" sz="2800" dirty="0"/>
              <a:t>Humans : Extra-somatic Heterotrophs</a:t>
            </a:r>
          </a:p>
        </p:txBody>
      </p:sp>
      <p:sp>
        <p:nvSpPr>
          <p:cNvPr id="19459" name="Content Placeholder 3">
            <a:extLst>
              <a:ext uri="{FF2B5EF4-FFF2-40B4-BE49-F238E27FC236}">
                <a16:creationId xmlns:a16="http://schemas.microsoft.com/office/drawing/2014/main" id="{961DDA5B-15E5-9C8F-A7C5-DC6FB4FC8D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0675" y="1371600"/>
            <a:ext cx="8670925" cy="3733800"/>
          </a:xfrm>
        </p:spPr>
        <p:txBody>
          <a:bodyPr/>
          <a:lstStyle/>
          <a:p>
            <a:r>
              <a:rPr lang="en-US" altLang="en-US" sz="2400" dirty="0"/>
              <a:t>The humans are extrasomatic heterotrophs.</a:t>
            </a:r>
          </a:p>
          <a:p>
            <a:r>
              <a:rPr lang="en-US" altLang="en-US" sz="2400" dirty="0"/>
              <a:t>The ability to use energy </a:t>
            </a:r>
            <a:r>
              <a:rPr lang="en-US" altLang="en-US" sz="2400" dirty="0" err="1"/>
              <a:t>extrasomatically</a:t>
            </a:r>
            <a:r>
              <a:rPr lang="en-US" altLang="en-US" sz="2400" dirty="0"/>
              <a:t> enables human beings to use far more energy than any other heterotroph that has ever evolved. </a:t>
            </a:r>
          </a:p>
          <a:p>
            <a:r>
              <a:rPr lang="en-US" altLang="en-US" sz="2400" dirty="0"/>
              <a:t>The human population modified more and more of its environment by using extrasomatic energy (Classical &amp; Advanced Thermodynamics) to  suit human needs.</a:t>
            </a:r>
          </a:p>
          <a:p>
            <a:r>
              <a:rPr lang="en-US" altLang="en-US" sz="2400" dirty="0"/>
              <a:t>The world's present population of over 8.3 billion is sustained and continues to grow through the use of extrasomatic energy.</a:t>
            </a:r>
          </a:p>
        </p:txBody>
      </p:sp>
      <p:grpSp>
        <p:nvGrpSpPr>
          <p:cNvPr id="18436" name="Group 38">
            <a:extLst>
              <a:ext uri="{FF2B5EF4-FFF2-40B4-BE49-F238E27FC236}">
                <a16:creationId xmlns:a16="http://schemas.microsoft.com/office/drawing/2014/main" id="{7E0C0B1B-A7B9-0C3E-4230-82AA7D9DDC7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8437" name="Group 19">
              <a:extLst>
                <a:ext uri="{FF2B5EF4-FFF2-40B4-BE49-F238E27FC236}">
                  <a16:creationId xmlns:a16="http://schemas.microsoft.com/office/drawing/2014/main" id="{B92B1FE0-D052-2E5B-6E17-0E783C7D3D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39" name="Group 8">
                <a:extLst>
                  <a:ext uri="{FF2B5EF4-FFF2-40B4-BE49-F238E27FC236}">
                    <a16:creationId xmlns:a16="http://schemas.microsoft.com/office/drawing/2014/main" id="{CF4C9782-3FE7-9543-E2D4-F1A0F0CA4A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441" name="Group 9">
                  <a:extLst>
                    <a:ext uri="{FF2B5EF4-FFF2-40B4-BE49-F238E27FC236}">
                      <a16:creationId xmlns:a16="http://schemas.microsoft.com/office/drawing/2014/main" id="{49CA2699-7F98-BE2D-BCAB-A407BE39DD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451" name="Rectangle 10">
                    <a:extLst>
                      <a:ext uri="{FF2B5EF4-FFF2-40B4-BE49-F238E27FC236}">
                        <a16:creationId xmlns:a16="http://schemas.microsoft.com/office/drawing/2014/main" id="{5BE5561D-ED18-B659-0D5C-2FE55B837B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2" name="Rectangle 11">
                    <a:extLst>
                      <a:ext uri="{FF2B5EF4-FFF2-40B4-BE49-F238E27FC236}">
                        <a16:creationId xmlns:a16="http://schemas.microsoft.com/office/drawing/2014/main" id="{62794083-CDFF-8C80-CCC5-BA7CD933F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2" name="Group 12">
                  <a:extLst>
                    <a:ext uri="{FF2B5EF4-FFF2-40B4-BE49-F238E27FC236}">
                      <a16:creationId xmlns:a16="http://schemas.microsoft.com/office/drawing/2014/main" id="{4A4CFBBB-2394-26D7-4868-DE66D36096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449" name="Rectangle 13">
                    <a:extLst>
                      <a:ext uri="{FF2B5EF4-FFF2-40B4-BE49-F238E27FC236}">
                        <a16:creationId xmlns:a16="http://schemas.microsoft.com/office/drawing/2014/main" id="{EC3ED463-0E39-B656-7A63-D1F03725A0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50" name="Rectangle 14">
                    <a:extLst>
                      <a:ext uri="{FF2B5EF4-FFF2-40B4-BE49-F238E27FC236}">
                        <a16:creationId xmlns:a16="http://schemas.microsoft.com/office/drawing/2014/main" id="{2A1F5266-0DD2-B4C6-FD78-05928A7A2B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3" name="Group 15">
                  <a:extLst>
                    <a:ext uri="{FF2B5EF4-FFF2-40B4-BE49-F238E27FC236}">
                      <a16:creationId xmlns:a16="http://schemas.microsoft.com/office/drawing/2014/main" id="{E78E40C6-0DA1-6EC6-2802-9983391490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447" name="Rectangle 16">
                    <a:extLst>
                      <a:ext uri="{FF2B5EF4-FFF2-40B4-BE49-F238E27FC236}">
                        <a16:creationId xmlns:a16="http://schemas.microsoft.com/office/drawing/2014/main" id="{58F48484-E907-143C-2BC1-1F197F1C3A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48" name="Rectangle 17">
                    <a:extLst>
                      <a:ext uri="{FF2B5EF4-FFF2-40B4-BE49-F238E27FC236}">
                        <a16:creationId xmlns:a16="http://schemas.microsoft.com/office/drawing/2014/main" id="{50E13D72-891D-D80D-F1AC-5730BB2168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444" name="Group 18">
                  <a:extLst>
                    <a:ext uri="{FF2B5EF4-FFF2-40B4-BE49-F238E27FC236}">
                      <a16:creationId xmlns:a16="http://schemas.microsoft.com/office/drawing/2014/main" id="{7918BACC-6C4F-A31B-E0B8-47FAFCAA20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445" name="Rectangle 19">
                    <a:extLst>
                      <a:ext uri="{FF2B5EF4-FFF2-40B4-BE49-F238E27FC236}">
                        <a16:creationId xmlns:a16="http://schemas.microsoft.com/office/drawing/2014/main" id="{B7D11972-3102-ED0B-5E40-DCF06995D3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446" name="Rectangle 20">
                    <a:extLst>
                      <a:ext uri="{FF2B5EF4-FFF2-40B4-BE49-F238E27FC236}">
                        <a16:creationId xmlns:a16="http://schemas.microsoft.com/office/drawing/2014/main" id="{D8C64ED5-AA08-55F3-C6AC-311D50DED4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C5FE0914-DEFB-22A7-8E57-34330063B9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4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CBD0B82-7A79-5FB6-2B98-0385F504BD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 descr="Global Population Growth Is Slowing Down. Here's One Reason Why |  Scientific American">
            <a:extLst>
              <a:ext uri="{FF2B5EF4-FFF2-40B4-BE49-F238E27FC236}">
                <a16:creationId xmlns:a16="http://schemas.microsoft.com/office/drawing/2014/main" id="{37A289DB-F46B-CE6C-D12B-2C44CB48E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140" y="1203282"/>
            <a:ext cx="6192460" cy="42831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B97E5C-F2CB-2733-85E5-212CC6328BBD}"/>
              </a:ext>
            </a:extLst>
          </p:cNvPr>
          <p:cNvSpPr txBox="1"/>
          <p:nvPr/>
        </p:nvSpPr>
        <p:spPr>
          <a:xfrm>
            <a:off x="227013" y="5637212"/>
            <a:ext cx="87645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Script MT Bold" panose="03040602040607080904" pitchFamily="66" charset="0"/>
              </a:rPr>
              <a:t>The human race expanded its Energy resource base so that for long periods it has exceeded contemporary requirements.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47FDBFEE-1D17-2311-C048-E3E52490A0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28600"/>
            <a:ext cx="6219825" cy="762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N" altLang="en-US" sz="2800" dirty="0"/>
              <a:t>Extra Somatic Energy Usage Played/Plays A Vital Role in Human Evolution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5EAC37B-6676-136A-11E7-AEC616DA0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86772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72B14A8-A7DB-5161-D7DD-20DA16DD06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589088"/>
            <a:ext cx="6629400" cy="494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1" name="Group 38">
            <a:extLst>
              <a:ext uri="{FF2B5EF4-FFF2-40B4-BE49-F238E27FC236}">
                <a16:creationId xmlns:a16="http://schemas.microsoft.com/office/drawing/2014/main" id="{81908F20-40E8-AE58-21F8-7340468E17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2" name="Group 19">
              <a:extLst>
                <a:ext uri="{FF2B5EF4-FFF2-40B4-BE49-F238E27FC236}">
                  <a16:creationId xmlns:a16="http://schemas.microsoft.com/office/drawing/2014/main" id="{6F042EC2-DC04-D71D-83DA-F1AA698989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4" name="Group 8">
                <a:extLst>
                  <a:ext uri="{FF2B5EF4-FFF2-40B4-BE49-F238E27FC236}">
                    <a16:creationId xmlns:a16="http://schemas.microsoft.com/office/drawing/2014/main" id="{C7D8C28C-A0F8-0016-24C4-E497A247DA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6" name="Group 9">
                  <a:extLst>
                    <a:ext uri="{FF2B5EF4-FFF2-40B4-BE49-F238E27FC236}">
                      <a16:creationId xmlns:a16="http://schemas.microsoft.com/office/drawing/2014/main" id="{C4CBE3D9-7F06-DB83-3872-9C746738ED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6" name="Rectangle 10">
                    <a:extLst>
                      <a:ext uri="{FF2B5EF4-FFF2-40B4-BE49-F238E27FC236}">
                        <a16:creationId xmlns:a16="http://schemas.microsoft.com/office/drawing/2014/main" id="{3C1B1BE7-9C0E-8FB7-3458-03C8DCC5B7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1">
                    <a:extLst>
                      <a:ext uri="{FF2B5EF4-FFF2-40B4-BE49-F238E27FC236}">
                        <a16:creationId xmlns:a16="http://schemas.microsoft.com/office/drawing/2014/main" id="{0E56E5D1-E462-59D2-60D8-7C61B90B56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7" name="Group 12">
                  <a:extLst>
                    <a:ext uri="{FF2B5EF4-FFF2-40B4-BE49-F238E27FC236}">
                      <a16:creationId xmlns:a16="http://schemas.microsoft.com/office/drawing/2014/main" id="{8894AA5B-59B8-7BD2-911B-DA626E13AF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4" name="Rectangle 13">
                    <a:extLst>
                      <a:ext uri="{FF2B5EF4-FFF2-40B4-BE49-F238E27FC236}">
                        <a16:creationId xmlns:a16="http://schemas.microsoft.com/office/drawing/2014/main" id="{25F926FD-4B71-3C1A-030A-4E98C0D598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14">
                    <a:extLst>
                      <a:ext uri="{FF2B5EF4-FFF2-40B4-BE49-F238E27FC236}">
                        <a16:creationId xmlns:a16="http://schemas.microsoft.com/office/drawing/2014/main" id="{32B5FE35-5010-C9AF-D68B-D66B8F2BEA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5">
                  <a:extLst>
                    <a:ext uri="{FF2B5EF4-FFF2-40B4-BE49-F238E27FC236}">
                      <a16:creationId xmlns:a16="http://schemas.microsoft.com/office/drawing/2014/main" id="{5C3766C1-1B01-4319-42C6-948A070DD4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2" name="Rectangle 16">
                    <a:extLst>
                      <a:ext uri="{FF2B5EF4-FFF2-40B4-BE49-F238E27FC236}">
                        <a16:creationId xmlns:a16="http://schemas.microsoft.com/office/drawing/2014/main" id="{535D42CA-5596-FE50-BF82-09A97FB29C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3" name="Rectangle 17">
                    <a:extLst>
                      <a:ext uri="{FF2B5EF4-FFF2-40B4-BE49-F238E27FC236}">
                        <a16:creationId xmlns:a16="http://schemas.microsoft.com/office/drawing/2014/main" id="{2F48BB85-D8EC-F959-AA44-6E67D06ED0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8">
                  <a:extLst>
                    <a:ext uri="{FF2B5EF4-FFF2-40B4-BE49-F238E27FC236}">
                      <a16:creationId xmlns:a16="http://schemas.microsoft.com/office/drawing/2014/main" id="{223880DB-0F01-4FE4-19A9-0C4BE7BC44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0" name="Rectangle 19">
                    <a:extLst>
                      <a:ext uri="{FF2B5EF4-FFF2-40B4-BE49-F238E27FC236}">
                        <a16:creationId xmlns:a16="http://schemas.microsoft.com/office/drawing/2014/main" id="{F6F5D353-FF50-256E-5D38-9899C629E3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1" name="Rectangle 20">
                    <a:extLst>
                      <a:ext uri="{FF2B5EF4-FFF2-40B4-BE49-F238E27FC236}">
                        <a16:creationId xmlns:a16="http://schemas.microsoft.com/office/drawing/2014/main" id="{233CDF45-A152-1CF4-3D9A-E0BAB779BA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DB8A8FFA-3FEB-2DCC-65D3-7A92E62786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CCFDEA1-89CA-6FA5-362F-FDB732519F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594274A-2891-D4AC-4404-D4F024F74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C425EA7B-4F4F-5E2F-1A3E-3838DF0C13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8860" y="192902"/>
            <a:ext cx="7027521" cy="974980"/>
          </a:xfrm>
        </p:spPr>
        <p:txBody>
          <a:bodyPr/>
          <a:lstStyle/>
          <a:p>
            <a:r>
              <a:rPr lang="en-US" altLang="en-US" sz="2800" dirty="0"/>
              <a:t>Evolution of Human Species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1CD9363-8628-6578-CE37-8025B9EC454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AACCD85-C705-DCD0-CA53-F5C98FE568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47A3B72-51C3-AFD6-4D37-513878BBCB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562179D-A2E0-9721-DDDB-085106E687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E1B605B-4BBF-DBBF-E5FD-423C0F84EF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E3DC067-CCB4-52B4-3E85-394F2AC4E4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3EB8813-DC3B-6521-311D-8AE1FD51BE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CC4443E-598C-C040-D047-4289ED6EEE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CC45CC4-5C55-B71F-DEA5-B173681625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D2A3A51-12FD-3AEE-1E27-C975D4516E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D4CB2FC-E56E-0288-20BA-279F6757D0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E39971B7-9EEA-6FB1-7E47-376AB8CB09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88CA898-3F8A-FAB7-C011-455DCB40D0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14F6A993-31A9-273C-14B1-8F2AEFB9BA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F13D139-7947-50BF-2496-77B5F00A79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D60636F-A082-0417-1086-EEFC38C5B3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18EC93F-50D0-9E71-8DA1-819AEE5463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4" name="Picture 2" descr="How Did Humans Evolve? | HISTORY">
            <a:extLst>
              <a:ext uri="{FF2B5EF4-FFF2-40B4-BE49-F238E27FC236}">
                <a16:creationId xmlns:a16="http://schemas.microsoft.com/office/drawing/2014/main" id="{023D5621-259A-2D66-5263-A6FE3BEC0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40" y="2283453"/>
            <a:ext cx="8382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23F9EB9-C4C5-7516-58DA-439A12BFCCE9}"/>
              </a:ext>
            </a:extLst>
          </p:cNvPr>
          <p:cNvCxnSpPr>
            <a:cxnSpLocks/>
          </p:cNvCxnSpPr>
          <p:nvPr/>
        </p:nvCxnSpPr>
        <p:spPr bwMode="auto">
          <a:xfrm>
            <a:off x="2819400" y="1676400"/>
            <a:ext cx="76200" cy="4953000"/>
          </a:xfrm>
          <a:prstGeom prst="line">
            <a:avLst/>
          </a:prstGeom>
          <a:solidFill>
            <a:schemeClr val="accent1"/>
          </a:solidFill>
          <a:ln w="82550" cap="flat" cmpd="dbl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5336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779CA-3646-8760-C94F-9FB825F1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>
            <a:extLst>
              <a:ext uri="{FF2B5EF4-FFF2-40B4-BE49-F238E27FC236}">
                <a16:creationId xmlns:a16="http://schemas.microsoft.com/office/drawing/2014/main" id="{7DECBA17-9AB0-85C5-D8D9-8B26DC139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1079500"/>
            <a:ext cx="7535862" cy="57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4F80EC-A5C7-0DBC-DB21-4E6570AD1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6019800"/>
            <a:ext cx="3681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Pre-historic Energy Systems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5DDE24-F269-710C-95E4-EE90CC8DF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2400" y="51054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Pre-historic Technology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53AE7F-9CE0-4C8F-74BA-11155A286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1910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Single body Tool Era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1E3E5-1C1D-C389-7DA4-8830A3C6D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5181600"/>
            <a:ext cx="2590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Humans as Energy  Systems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943E1-E202-EB80-9469-CA64A5377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3528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Compound Tool Era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50EA2F-E61B-186D-8F1D-9251FCBF6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198938"/>
            <a:ext cx="2667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Cattle  as Energy Systems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8D9461-DD8C-9D2F-AD0E-2EE4B58AA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513" y="1158875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/>
              <a:t>Quantum  Era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D085A5-8DAD-E468-5857-FE85D3A2A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2971800"/>
            <a:ext cx="259238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Water Mills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Wind Mills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Heat Engines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Steam /gas turbines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81207C-397C-218C-1617-D5B06F55B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743200"/>
            <a:ext cx="2057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Machines Era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B8274E-FE1B-F643-B07E-CEA0C5BE9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2133600"/>
            <a:ext cx="2057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Machine Free  Era ???</a:t>
            </a:r>
          </a:p>
        </p:txBody>
      </p:sp>
      <p:sp>
        <p:nvSpPr>
          <p:cNvPr id="17421" name="Title 32">
            <a:extLst>
              <a:ext uri="{FF2B5EF4-FFF2-40B4-BE49-F238E27FC236}">
                <a16:creationId xmlns:a16="http://schemas.microsoft.com/office/drawing/2014/main" id="{99C4B597-46B1-A2EC-61BA-B4D739C93C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475" y="252413"/>
            <a:ext cx="6731000" cy="762000"/>
          </a:xfrm>
        </p:spPr>
        <p:txBody>
          <a:bodyPr/>
          <a:lstStyle/>
          <a:p>
            <a:r>
              <a:rPr lang="en-IN" altLang="en-US" sz="2800" dirty="0"/>
              <a:t>Human Evolution thru Use of Extra-somatic Mechanics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9AA80DB-CA66-8957-48EF-27F817963D5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4C382000-BD21-4A73-4F45-EA400609B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93DECE7D-FBED-DBF7-510B-9A4CD6BAB9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9">
                  <a:extLst>
                    <a:ext uri="{FF2B5EF4-FFF2-40B4-BE49-F238E27FC236}">
                      <a16:creationId xmlns:a16="http://schemas.microsoft.com/office/drawing/2014/main" id="{4C3D8E3C-10AF-8CFC-3202-EFB28D8912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>
                    <a:extLst>
                      <a:ext uri="{FF2B5EF4-FFF2-40B4-BE49-F238E27FC236}">
                        <a16:creationId xmlns:a16="http://schemas.microsoft.com/office/drawing/2014/main" id="{8E9442A1-1C95-44A9-C15D-D231B2A0E0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1">
                    <a:extLst>
                      <a:ext uri="{FF2B5EF4-FFF2-40B4-BE49-F238E27FC236}">
                        <a16:creationId xmlns:a16="http://schemas.microsoft.com/office/drawing/2014/main" id="{146A1D7C-207E-D156-77F3-4458C269A9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>
                  <a:extLst>
                    <a:ext uri="{FF2B5EF4-FFF2-40B4-BE49-F238E27FC236}">
                      <a16:creationId xmlns:a16="http://schemas.microsoft.com/office/drawing/2014/main" id="{DED6D13A-96DE-CB9C-919B-F01019B3D4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>
                    <a:extLst>
                      <a:ext uri="{FF2B5EF4-FFF2-40B4-BE49-F238E27FC236}">
                        <a16:creationId xmlns:a16="http://schemas.microsoft.com/office/drawing/2014/main" id="{5BBF6A75-DFAB-1FFF-F0E7-A47933BF69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>
                    <a:extLst>
                      <a:ext uri="{FF2B5EF4-FFF2-40B4-BE49-F238E27FC236}">
                        <a16:creationId xmlns:a16="http://schemas.microsoft.com/office/drawing/2014/main" id="{9A6A2A44-5EC3-6172-9EC9-8E801FB2FA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>
                  <a:extLst>
                    <a:ext uri="{FF2B5EF4-FFF2-40B4-BE49-F238E27FC236}">
                      <a16:creationId xmlns:a16="http://schemas.microsoft.com/office/drawing/2014/main" id="{3ED92713-3117-41CC-EA9B-223B322D36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>
                    <a:extLst>
                      <a:ext uri="{FF2B5EF4-FFF2-40B4-BE49-F238E27FC236}">
                        <a16:creationId xmlns:a16="http://schemas.microsoft.com/office/drawing/2014/main" id="{604D8241-35CC-CE01-550E-8153D859A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>
                    <a:extLst>
                      <a:ext uri="{FF2B5EF4-FFF2-40B4-BE49-F238E27FC236}">
                        <a16:creationId xmlns:a16="http://schemas.microsoft.com/office/drawing/2014/main" id="{388B93A2-5806-C86C-7144-45C6854BCD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8">
                  <a:extLst>
                    <a:ext uri="{FF2B5EF4-FFF2-40B4-BE49-F238E27FC236}">
                      <a16:creationId xmlns:a16="http://schemas.microsoft.com/office/drawing/2014/main" id="{5A77EEF0-F744-B951-EA93-D4B388C0C7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19">
                    <a:extLst>
                      <a:ext uri="{FF2B5EF4-FFF2-40B4-BE49-F238E27FC236}">
                        <a16:creationId xmlns:a16="http://schemas.microsoft.com/office/drawing/2014/main" id="{FA127C90-BF60-E302-D93E-26E6EDEE55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>
                    <a:extLst>
                      <a:ext uri="{FF2B5EF4-FFF2-40B4-BE49-F238E27FC236}">
                        <a16:creationId xmlns:a16="http://schemas.microsoft.com/office/drawing/2014/main" id="{125D1E45-21E9-2CB4-9435-C195590C73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196D6252-1990-2844-C240-CC7C11C7AE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7D90A6-1284-7CCC-2D3F-374AFEEC34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2472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>
            <a:extLst>
              <a:ext uri="{FF2B5EF4-FFF2-40B4-BE49-F238E27FC236}">
                <a16:creationId xmlns:a16="http://schemas.microsoft.com/office/drawing/2014/main" id="{8CD33B7A-F95C-1702-9E18-D080B01F2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538" y="2607895"/>
            <a:ext cx="7772400" cy="1470025"/>
          </a:xfrm>
        </p:spPr>
        <p:txBody>
          <a:bodyPr/>
          <a:lstStyle/>
          <a:p>
            <a:r>
              <a:rPr lang="en-US" altLang="en-US" sz="3200" i="1" dirty="0">
                <a:solidFill>
                  <a:srgbClr val="00B050"/>
                </a:solidFill>
              </a:rPr>
              <a:t>Human Practices using Materials Lead to the Origin of  Classical Thermodynamics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1ECD6E0-5D77-6CB3-9C3D-35EFE3D877E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32AFAFA-4B7B-D4C6-CC45-F94F81533D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4FA0C30-7E9A-83E6-DF0F-71654BCFCB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32386AD-AE63-65B9-431D-4BA5D3AFA8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3B313DB2-8F6D-28B7-E3D8-5AA82CA2C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10898DF-BE47-DCDD-BB8C-7CA9505780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48EDE59-CF30-2CFF-3A67-C483866080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B4DAB40-1E44-B8F7-4E9F-CA4CBE227D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2FFEEFB-3164-A6BC-1F84-1455D6986E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9430B672-B896-E299-602B-E5A2598A2D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F3ABF63F-4967-20B9-D1E2-A838CF08D3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7AD3F94-F4A9-F38A-578F-AA1EC5DF3E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4DEB7B2-3537-1619-7CCC-D7497C8456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68A76FBC-C762-6E34-4F78-7FB8902F95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8AA1E45-BDC0-FB24-8890-C6D3A7FAE5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511AA663-0AA7-A93B-17A9-999B83D4E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90D4EE2-FA21-E0C2-586A-491F3959FE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2007</TotalTime>
  <Words>542</Words>
  <Application>Microsoft Office PowerPoint</Application>
  <PresentationFormat>On-screen Show (4:3)</PresentationFormat>
  <Paragraphs>71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Helvetica</vt:lpstr>
      <vt:lpstr>Script MT Bold</vt:lpstr>
      <vt:lpstr>Times New Roman</vt:lpstr>
      <vt:lpstr>Blank Presentation</vt:lpstr>
      <vt:lpstr>Thermodynamics of Material to Life</vt:lpstr>
      <vt:lpstr>Origin of Life: Primary Thermodynamic Action</vt:lpstr>
      <vt:lpstr>Thermodynamic of Life from Material</vt:lpstr>
      <vt:lpstr>The flow of energy from a source to a sink through an intermediate system orders that system. </vt:lpstr>
      <vt:lpstr>Origin of Heterotrophy</vt:lpstr>
      <vt:lpstr>Creators and Exploiters of  Energy Reservoirs</vt:lpstr>
      <vt:lpstr>Thermodynamic Classification of Living Species</vt:lpstr>
      <vt:lpstr>PowerPoint Presentation</vt:lpstr>
      <vt:lpstr>Thermodynamic Classification of Living Species</vt:lpstr>
      <vt:lpstr>Humans : Extra-somatic Heterotrophs</vt:lpstr>
      <vt:lpstr>Extra Somatic Energy Usage Played/Plays A Vital Role in Human Evolution</vt:lpstr>
      <vt:lpstr>Evolution of Human Species</vt:lpstr>
      <vt:lpstr>Human Evolution thru Use of Extra-somatic Mechanics</vt:lpstr>
      <vt:lpstr>Human Practices using Materials Lead to the Origin of  Classical Thermodynamics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217</cp:revision>
  <cp:lastPrinted>2002-07-26T02:11:33Z</cp:lastPrinted>
  <dcterms:created xsi:type="dcterms:W3CDTF">2002-07-26T01:39:54Z</dcterms:created>
  <dcterms:modified xsi:type="dcterms:W3CDTF">2026-08-01T01:34:40Z</dcterms:modified>
</cp:coreProperties>
</file>