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sldIdLst>
    <p:sldId id="274" r:id="rId2"/>
    <p:sldId id="577" r:id="rId3"/>
    <p:sldId id="1287" r:id="rId4"/>
    <p:sldId id="1020" r:id="rId5"/>
    <p:sldId id="507" r:id="rId6"/>
    <p:sldId id="706" r:id="rId7"/>
    <p:sldId id="707" r:id="rId8"/>
    <p:sldId id="708" r:id="rId9"/>
    <p:sldId id="709" r:id="rId10"/>
    <p:sldId id="1284" r:id="rId11"/>
    <p:sldId id="1289" r:id="rId12"/>
    <p:sldId id="1290" r:id="rId13"/>
    <p:sldId id="1291" r:id="rId14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66FF"/>
    <a:srgbClr val="FF9900"/>
    <a:srgbClr val="FF0066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868" autoAdjust="0"/>
    <p:restoredTop sz="90929"/>
  </p:normalViewPr>
  <p:slideViewPr>
    <p:cSldViewPr>
      <p:cViewPr varScale="1">
        <p:scale>
          <a:sx n="67" d="100"/>
          <a:sy n="67" d="100"/>
        </p:scale>
        <p:origin x="117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7-24T06:30:47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88C662-3BB9-D4A7-A8D2-B69414E4A9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535F5-A1E4-8424-17CD-D78D990474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A02D81E-2E9E-4274-8C5D-8E37AFEFE0F9}" type="datetimeFigureOut">
              <a:rPr lang="en-US"/>
              <a:pPr>
                <a:defRPr/>
              </a:pPr>
              <a:t>8/1/2026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2D254B7-1F15-EB46-2FAC-D8F8E3D38D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CFBDF13-9EF1-D333-2FDD-D39EFD9B8C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7CEB8A-F8D9-F770-C27F-AE0D8176850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160269-FFAD-3B2F-32F3-AA6D764AA9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7CD720-D43D-4FB3-8313-2DD6A43D7A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C46BDB-880B-E791-826D-2EBB3C2931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C3ACED-E673-666B-4890-FAAA299E9F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0BF4A5-DDE8-7411-F741-927E15FE34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FA0BC-F67D-457F-9F91-3A836E7DE7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409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FB9EAD-1F74-D3B0-0B9A-CC13A328D4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79CC83-661B-4BA6-3786-9C96DFAF48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A3F287-B94A-1FEE-DEA5-0DA71DD501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9714B-577D-4442-B633-4143C69912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888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6638E9-56D0-C024-6F11-BB54901F1A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6DBF2F-7497-1CDC-2A28-9BADD97D6B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F3B715-5EA4-B375-3905-E9EEECB982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6F2BA-C502-45A9-855F-9B747ABCAE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81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6DDEA6-6D57-86F1-8741-0A746322FC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1CF3CA-DBA9-2F6D-0C9F-C11E49A437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85F712-B597-BC02-3203-51EB8591D8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3DB24-44C0-4D64-937C-39E408A663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22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4676AD8-2896-7938-8625-2A15AB71E5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820E435-6714-03F4-431C-5011EED8B0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E803020-38AB-F0E9-07DE-F3B5C1B5CC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CC34C-39CA-4BBD-8286-A12F16EDC3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79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099CA5B-5B22-938C-71EA-85AEE0708D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697AC54-FBE5-80F2-CC5F-93592875C4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6E8B91F-DEF8-7C84-805B-F29F7CAC78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41A8A-7D33-44BD-8F23-915095A282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414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169E546-5BC1-969C-58D7-9ACAAB74FA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65B60BF-4863-28F4-94A2-CE7FCD1C80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885EA5C-0574-E8B3-93D0-9D4DD87412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0027A-0ED3-4C77-942C-320A59F651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8868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6D46D7-B35C-DE1E-E093-9DC35308CF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4F2C39-D1A3-42E5-AB51-D96A20DA23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6CBDE3-90D4-82A8-F285-361EFBC64E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E6A64-2847-4874-B32A-1C198E9830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2488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FFCE52-CF53-2573-5725-9CACDAC164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26CB35-5E3D-9375-27B0-9EBCF678A1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4A4670-21A9-B165-8BEB-F6446CA067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49FB0-21B7-49CE-B7C4-BB72223F04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0552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3D092A-333C-E751-D619-FBA0580EE2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4D357C-7B1C-EC01-28CD-16AD9E5D98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C0CEEA-8300-7C16-6C30-7C6AF72416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F81B8-FFB0-40BC-8CEC-3E9915DD24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094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1F2DD1-3A95-7687-7353-2380276AE2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797F71-C5E7-6AC7-EA30-FF5FFF653F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31F9F7-BEEB-16B4-D401-E93EBB0280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693CB-1B3A-4E10-A507-7C2D4935F3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6655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323FB9B-C381-9768-D6CD-F6BE82BE0C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9FAFBBE-0C8C-E461-60E6-42B6EAA760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5E751E1-27D2-9603-CE53-9D8A1F535D0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7E83F85-4BD0-1327-38C2-8471C72CE64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B620B02-E270-F272-8FE1-185D9288CB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0545513-25F4-474E-9671-B958A2EA1A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15D3DD9-6C42-7255-CDBB-066482F6642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MEL7401 : Introduction to Advanced Thermodynamics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1F45949-2E79-AB5E-D23F-0667665FD4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17838"/>
            <a:ext cx="6400800" cy="1038227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/>
              </a:rPr>
              <a:t>Professor &amp; Head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0B67F7F4-F7FA-E27A-5EFE-A64528C34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077" name="Rectangle 19458">
            <a:extLst>
              <a:ext uri="{FF2B5EF4-FFF2-40B4-BE49-F238E27FC236}">
                <a16:creationId xmlns:a16="http://schemas.microsoft.com/office/drawing/2014/main" id="{2DB27AA5-2694-DF20-30A5-D60D0FFA4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19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8">
            <a:extLst>
              <a:ext uri="{FF2B5EF4-FFF2-40B4-BE49-F238E27FC236}">
                <a16:creationId xmlns:a16="http://schemas.microsoft.com/office/drawing/2014/main" id="{5C451C48-40DE-8633-41E2-25908E10F0C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2" name="Group 9">
              <a:extLst>
                <a:ext uri="{FF2B5EF4-FFF2-40B4-BE49-F238E27FC236}">
                  <a16:creationId xmlns:a16="http://schemas.microsoft.com/office/drawing/2014/main" id="{751170A8-B236-4BEB-2A74-3209EE776A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2" name="Rectangle 10">
                <a:extLst>
                  <a:ext uri="{FF2B5EF4-FFF2-40B4-BE49-F238E27FC236}">
                    <a16:creationId xmlns:a16="http://schemas.microsoft.com/office/drawing/2014/main" id="{63A9353D-A0DB-3EA3-16A8-C1A5E1FC09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3" name="Rectangle 11">
                <a:extLst>
                  <a:ext uri="{FF2B5EF4-FFF2-40B4-BE49-F238E27FC236}">
                    <a16:creationId xmlns:a16="http://schemas.microsoft.com/office/drawing/2014/main" id="{BE80E3AE-1660-9925-729F-3FCFD249AF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2">
              <a:extLst>
                <a:ext uri="{FF2B5EF4-FFF2-40B4-BE49-F238E27FC236}">
                  <a16:creationId xmlns:a16="http://schemas.microsoft.com/office/drawing/2014/main" id="{14FACB7C-BD93-DDCC-FD5F-DD9F933004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0" name="Rectangle 13">
                <a:extLst>
                  <a:ext uri="{FF2B5EF4-FFF2-40B4-BE49-F238E27FC236}">
                    <a16:creationId xmlns:a16="http://schemas.microsoft.com/office/drawing/2014/main" id="{04AD31A7-894A-7CE9-8973-A56018A1DB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1" name="Rectangle 14">
                <a:extLst>
                  <a:ext uri="{FF2B5EF4-FFF2-40B4-BE49-F238E27FC236}">
                    <a16:creationId xmlns:a16="http://schemas.microsoft.com/office/drawing/2014/main" id="{40B54DB2-ED78-5999-912A-9D82979B67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5">
              <a:extLst>
                <a:ext uri="{FF2B5EF4-FFF2-40B4-BE49-F238E27FC236}">
                  <a16:creationId xmlns:a16="http://schemas.microsoft.com/office/drawing/2014/main" id="{981A2F44-C839-DDC2-E43F-A403A615EC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8" name="Rectangle 16">
                <a:extLst>
                  <a:ext uri="{FF2B5EF4-FFF2-40B4-BE49-F238E27FC236}">
                    <a16:creationId xmlns:a16="http://schemas.microsoft.com/office/drawing/2014/main" id="{2EB12AEA-B2AD-1094-596C-6A3E5FF070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9" name="Rectangle 17">
                <a:extLst>
                  <a:ext uri="{FF2B5EF4-FFF2-40B4-BE49-F238E27FC236}">
                    <a16:creationId xmlns:a16="http://schemas.microsoft.com/office/drawing/2014/main" id="{985DCD76-69AE-0B8C-ECAD-FC8EC5DF01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5" name="Group 18">
              <a:extLst>
                <a:ext uri="{FF2B5EF4-FFF2-40B4-BE49-F238E27FC236}">
                  <a16:creationId xmlns:a16="http://schemas.microsoft.com/office/drawing/2014/main" id="{3607BC78-4631-05E8-2E6E-D456AEC35B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6" name="Rectangle 19">
                <a:extLst>
                  <a:ext uri="{FF2B5EF4-FFF2-40B4-BE49-F238E27FC236}">
                    <a16:creationId xmlns:a16="http://schemas.microsoft.com/office/drawing/2014/main" id="{32686EEA-ED2A-3BEE-C2B7-C0E404560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7" name="Rectangle 20">
                <a:extLst>
                  <a:ext uri="{FF2B5EF4-FFF2-40B4-BE49-F238E27FC236}">
                    <a16:creationId xmlns:a16="http://schemas.microsoft.com/office/drawing/2014/main" id="{4D5ED88D-0D19-128D-A0A7-2CD1685B97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B31743AD-BA61-57A5-CD48-2F8A13CB5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4013009"/>
            <a:ext cx="8529899" cy="275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chemeClr val="accent2"/>
                </a:solidFill>
                <a:latin typeface="Script MT Bold" panose="03040602040607080904" pitchFamily="66" charset="0"/>
              </a:rPr>
              <a:t>Classical Thermodynamics: Models for Natural Substance leading to Energy Appliances</a:t>
            </a:r>
          </a:p>
          <a:p>
            <a:pPr algn="ctr"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  <a:latin typeface="Script MT Bold" panose="03040602040607080904" pitchFamily="66" charset="0"/>
              </a:rPr>
              <a:t>Advanced Thermodynamics: Creation of Substances as per Models to Build Sustainable &amp; Digital 21</a:t>
            </a:r>
            <a:r>
              <a:rPr lang="en-US" altLang="en-US" b="1" baseline="30000" dirty="0">
                <a:solidFill>
                  <a:srgbClr val="00B050"/>
                </a:solidFill>
                <a:latin typeface="Script MT Bold" panose="03040602040607080904" pitchFamily="66" charset="0"/>
              </a:rPr>
              <a:t>st</a:t>
            </a:r>
            <a:r>
              <a:rPr lang="en-US" altLang="en-US" b="1" dirty="0">
                <a:solidFill>
                  <a:srgbClr val="00B050"/>
                </a:solidFill>
                <a:latin typeface="Script MT Bold" panose="03040602040607080904" pitchFamily="66" charset="0"/>
              </a:rPr>
              <a:t> Century!!!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4E14A097-C15A-04B0-03DA-CBBE71DDBBB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017838"/>
              <a:ext cx="1587" cy="1587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4E14A097-C15A-04B0-03DA-CBBE71DDBBB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4751" y="2976576"/>
                <a:ext cx="84111" cy="84111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9163C5-5683-32E5-5F49-1C589338A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3" y="1257300"/>
            <a:ext cx="8458200" cy="1816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Script MT Bold" panose="03040602040607080904" pitchFamily="66" charset="0"/>
              </a:rPr>
              <a:t>Every experimentalist/inventor must have the planned arrangement in his head before translating it into fact.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800">
                <a:latin typeface="Arial" panose="020B0604020202020204" pitchFamily="34" charset="0"/>
              </a:rPr>
              <a:t>				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800">
                <a:latin typeface="Arial" panose="020B0604020202020204" pitchFamily="34" charset="0"/>
              </a:rPr>
              <a:t>	</a:t>
            </a:r>
            <a:r>
              <a:rPr lang="en-US" altLang="en-US" sz="2800">
                <a:latin typeface="Arial" panose="020B0604020202020204" pitchFamily="34" charset="0"/>
              </a:rPr>
              <a:t>— </a:t>
            </a:r>
            <a:r>
              <a:rPr lang="en-US" altLang="en-US" sz="2800" i="1">
                <a:latin typeface="Arial" panose="020B0604020202020204" pitchFamily="34" charset="0"/>
              </a:rPr>
              <a:t>Ernst Mach</a:t>
            </a:r>
          </a:p>
        </p:txBody>
      </p:sp>
      <p:sp>
        <p:nvSpPr>
          <p:cNvPr id="24579" name="Title 1">
            <a:extLst>
              <a:ext uri="{FF2B5EF4-FFF2-40B4-BE49-F238E27FC236}">
                <a16:creationId xmlns:a16="http://schemas.microsoft.com/office/drawing/2014/main" id="{108CEBDA-A423-DFA2-5592-AB1B57C32B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38" y="9525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Sustainable Way of Invention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A84AA6-67F0-D945-1E32-7F188ADDFC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0713" y="3144838"/>
            <a:ext cx="7772400" cy="3140075"/>
          </a:xfrm>
        </p:spPr>
        <p:txBody>
          <a:bodyPr/>
          <a:lstStyle/>
          <a:p>
            <a:r>
              <a:rPr lang="en-IN" altLang="en-US" sz="2800"/>
              <a:t>A three-layered Innovation:</a:t>
            </a:r>
          </a:p>
          <a:p>
            <a:r>
              <a:rPr lang="en-IN" altLang="en-US" sz="2800"/>
              <a:t>Think</a:t>
            </a:r>
          </a:p>
          <a:p>
            <a:r>
              <a:rPr lang="en-IN" altLang="en-US" sz="2800"/>
              <a:t>Model &amp; Analyse….</a:t>
            </a:r>
          </a:p>
          <a:p>
            <a:r>
              <a:rPr lang="en-IN" altLang="en-US" sz="2800"/>
              <a:t>Build</a:t>
            </a:r>
          </a:p>
        </p:txBody>
      </p:sp>
      <p:grpSp>
        <p:nvGrpSpPr>
          <p:cNvPr id="24581" name="Group 20">
            <a:extLst>
              <a:ext uri="{FF2B5EF4-FFF2-40B4-BE49-F238E27FC236}">
                <a16:creationId xmlns:a16="http://schemas.microsoft.com/office/drawing/2014/main" id="{F512F2A9-6250-F020-ABFC-E2706F1E868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582" name="Group 19">
              <a:extLst>
                <a:ext uri="{FF2B5EF4-FFF2-40B4-BE49-F238E27FC236}">
                  <a16:creationId xmlns:a16="http://schemas.microsoft.com/office/drawing/2014/main" id="{1C32B02D-F60C-E533-E633-FABF480422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584" name="Group 8">
                <a:extLst>
                  <a:ext uri="{FF2B5EF4-FFF2-40B4-BE49-F238E27FC236}">
                    <a16:creationId xmlns:a16="http://schemas.microsoft.com/office/drawing/2014/main" id="{2F511CF5-D893-2656-7D35-39D5D0AC94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586" name="Group 9">
                  <a:extLst>
                    <a:ext uri="{FF2B5EF4-FFF2-40B4-BE49-F238E27FC236}">
                      <a16:creationId xmlns:a16="http://schemas.microsoft.com/office/drawing/2014/main" id="{5CEACB9C-6875-8827-513A-FA41F8EF3A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596" name="Rectangle 10">
                    <a:extLst>
                      <a:ext uri="{FF2B5EF4-FFF2-40B4-BE49-F238E27FC236}">
                        <a16:creationId xmlns:a16="http://schemas.microsoft.com/office/drawing/2014/main" id="{DF5203F7-0EA2-355C-A965-128F350B16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7" name="Rectangle 11">
                    <a:extLst>
                      <a:ext uri="{FF2B5EF4-FFF2-40B4-BE49-F238E27FC236}">
                        <a16:creationId xmlns:a16="http://schemas.microsoft.com/office/drawing/2014/main" id="{95686BE3-320D-7B3D-F6F9-E54B856B79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87" name="Group 12">
                  <a:extLst>
                    <a:ext uri="{FF2B5EF4-FFF2-40B4-BE49-F238E27FC236}">
                      <a16:creationId xmlns:a16="http://schemas.microsoft.com/office/drawing/2014/main" id="{37795AB9-DEBD-DED7-84B8-1E5E319586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594" name="Rectangle 13">
                    <a:extLst>
                      <a:ext uri="{FF2B5EF4-FFF2-40B4-BE49-F238E27FC236}">
                        <a16:creationId xmlns:a16="http://schemas.microsoft.com/office/drawing/2014/main" id="{0C8F84C7-A7CD-F019-A66F-DE298EA714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5" name="Rectangle 14">
                    <a:extLst>
                      <a:ext uri="{FF2B5EF4-FFF2-40B4-BE49-F238E27FC236}">
                        <a16:creationId xmlns:a16="http://schemas.microsoft.com/office/drawing/2014/main" id="{96A995F5-41AC-AAC3-525E-ED53422D85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88" name="Group 15">
                  <a:extLst>
                    <a:ext uri="{FF2B5EF4-FFF2-40B4-BE49-F238E27FC236}">
                      <a16:creationId xmlns:a16="http://schemas.microsoft.com/office/drawing/2014/main" id="{C45F93D4-937C-3574-8613-FB2AA15C41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592" name="Rectangle 16">
                    <a:extLst>
                      <a:ext uri="{FF2B5EF4-FFF2-40B4-BE49-F238E27FC236}">
                        <a16:creationId xmlns:a16="http://schemas.microsoft.com/office/drawing/2014/main" id="{0009689B-0CB4-6376-B3F6-30B5E7B12D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3" name="Rectangle 17">
                    <a:extLst>
                      <a:ext uri="{FF2B5EF4-FFF2-40B4-BE49-F238E27FC236}">
                        <a16:creationId xmlns:a16="http://schemas.microsoft.com/office/drawing/2014/main" id="{70F2920D-A711-6B3A-5B9D-C883C4C0C7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89" name="Group 18">
                  <a:extLst>
                    <a:ext uri="{FF2B5EF4-FFF2-40B4-BE49-F238E27FC236}">
                      <a16:creationId xmlns:a16="http://schemas.microsoft.com/office/drawing/2014/main" id="{F8D4EC43-909A-ACF8-00A3-AAB8BF9887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4590" name="Rectangle 19">
                    <a:extLst>
                      <a:ext uri="{FF2B5EF4-FFF2-40B4-BE49-F238E27FC236}">
                        <a16:creationId xmlns:a16="http://schemas.microsoft.com/office/drawing/2014/main" id="{B7F39CD8-6A80-0313-FAF6-ECF593F890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1" name="Rectangle 20">
                    <a:extLst>
                      <a:ext uri="{FF2B5EF4-FFF2-40B4-BE49-F238E27FC236}">
                        <a16:creationId xmlns:a16="http://schemas.microsoft.com/office/drawing/2014/main" id="{EFD83412-2E65-A047-5CF5-B60E6129F6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E35B9F22-ACBA-DB5D-666B-B9A31B630D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583" name="Picture 2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613870-8921-AB1C-FB56-265F8BEF8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 descr="Projected fossil fuel emissions for 2025">
            <a:extLst>
              <a:ext uri="{FF2B5EF4-FFF2-40B4-BE49-F238E27FC236}">
                <a16:creationId xmlns:a16="http://schemas.microsoft.com/office/drawing/2014/main" id="{F8960C50-B7C2-27DB-9247-EFD07B91E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226" y="1200150"/>
            <a:ext cx="5796310" cy="32617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B362E8-9DD6-7318-0B9F-AABC6B28AD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3420065"/>
            <a:ext cx="4026304" cy="3244050"/>
          </a:xfrm>
          <a:prstGeom prst="rect">
            <a:avLst/>
          </a:prstGeom>
        </p:spPr>
      </p:pic>
      <p:pic>
        <p:nvPicPr>
          <p:cNvPr id="9" name="Picture 8" descr="Deforestation and reforestation rates at the departmental scale. | Download  Scientific Diagram">
            <a:extLst>
              <a:ext uri="{FF2B5EF4-FFF2-40B4-BE49-F238E27FC236}">
                <a16:creationId xmlns:a16="http://schemas.microsoft.com/office/drawing/2014/main" id="{6EE78BE5-4205-EAA6-A73C-E7A3C94D1B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7022" y="2279175"/>
            <a:ext cx="3943751" cy="2909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C32A0-AD8B-978D-8495-55EF46501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CE566469-79F3-01FB-8452-330E2AAA01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0100" y="2994352"/>
            <a:ext cx="7772400" cy="869295"/>
          </a:xfrm>
        </p:spPr>
        <p:txBody>
          <a:bodyPr/>
          <a:lstStyle/>
          <a:p>
            <a:r>
              <a:rPr lang="en-US" altLang="en-US" sz="2800" dirty="0"/>
              <a:t>Why 20</a:t>
            </a:r>
            <a:r>
              <a:rPr lang="en-US" altLang="en-US" sz="2800" baseline="30000" dirty="0"/>
              <a:t>th</a:t>
            </a:r>
            <a:r>
              <a:rPr lang="en-US" altLang="en-US" sz="2800" dirty="0"/>
              <a:t> Century Innovations were Eco-harsh???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3DEDA1D-8FD8-20AC-3505-C65CA5EAAF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4C325F1-2B57-82FE-107D-FDB7A8564F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6CC8EFE1-CEFB-BDC0-B7D1-00FA604C6B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FCA0D8B0-83A5-6469-006B-01D922E907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82FCC3F1-D163-C740-CDD9-48BC2BEC5C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17F41328-7429-D743-887C-9DFC6C0367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0D7B0AB6-CCA8-BD6F-3887-0A14C1AAAA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28DF149C-70AA-D84A-073B-5E03C1ED8E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9C9103E-1C5C-D883-5591-4DBD34224B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E60F8A4-B61B-A823-BA06-D2126DD29C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22EF852-DCE3-1BAE-74CE-D9C5E12282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271563F2-6D24-1765-C53D-E4E13861EB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326CCD6-743C-22B3-EA6A-BD277A47A8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3B974F24-6AE9-EDE1-6992-AE8AAA4A07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E83DB73-E298-1C68-5C44-B3FEC45C7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48E3CA18-3E42-B815-7BE1-B390059D2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97B72D7-D953-6DC6-85CD-20AC9569BE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2325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4745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CFDB42B-D2B2-6A7C-886E-2635A04BA59C}"/>
              </a:ext>
            </a:extLst>
          </p:cNvPr>
          <p:cNvSpPr txBox="1">
            <a:spLocks noChangeArrowheads="1"/>
          </p:cNvSpPr>
          <p:nvPr/>
        </p:nvSpPr>
        <p:spPr>
          <a:xfrm>
            <a:off x="1485900" y="1417637"/>
            <a:ext cx="6229350" cy="12001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4050" b="1" dirty="0">
                <a:solidFill>
                  <a:srgbClr val="002060"/>
                </a:solidFill>
                <a:latin typeface="Blackadder ITC" panose="04020505051007020D02" pitchFamily="82" charset="0"/>
              </a:rPr>
              <a:t>"It is possible to fly without motors, but not without knowledge and skill."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B08F228-D56C-E12A-B324-A2C91F9CED41}"/>
              </a:ext>
            </a:extLst>
          </p:cNvPr>
          <p:cNvSpPr txBox="1">
            <a:spLocks noChangeArrowheads="1"/>
          </p:cNvSpPr>
          <p:nvPr/>
        </p:nvSpPr>
        <p:spPr>
          <a:xfrm>
            <a:off x="1457325" y="2649537"/>
            <a:ext cx="6229350" cy="109061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sz="1800" dirty="0"/>
              <a:t>By</a:t>
            </a:r>
          </a:p>
          <a:p>
            <a:pPr marL="0" indent="0" algn="ctr">
              <a:buNone/>
            </a:pPr>
            <a:r>
              <a:rPr lang="en-US" altLang="en-US" sz="4500" dirty="0">
                <a:solidFill>
                  <a:srgbClr val="FF0000"/>
                </a:solidFill>
                <a:latin typeface="Edwardian Script ITC" panose="030303020407070D0804" pitchFamily="66" charset="0"/>
              </a:rPr>
              <a:t>Wright Brothers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DB8B6AB-C43D-626C-88B9-53832A609C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>
              <a:extLst>
                <a:ext uri="{FF2B5EF4-FFF2-40B4-BE49-F238E27FC236}">
                  <a16:creationId xmlns:a16="http://schemas.microsoft.com/office/drawing/2014/main" id="{8E96D541-8C96-8B57-BF85-1215AFA906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>
                <a:extLst>
                  <a:ext uri="{FF2B5EF4-FFF2-40B4-BE49-F238E27FC236}">
                    <a16:creationId xmlns:a16="http://schemas.microsoft.com/office/drawing/2014/main" id="{FF769944-C75A-F3C5-066B-678B1FCC4E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C1B5C9B2-22E8-D465-D3EB-8C775017D3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B908F09F-5EAC-5F70-1E4C-4F40E537FA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5E5DBEFE-ECF1-A7AE-5ABF-BD4A1C718E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86196CF0-AC97-A99C-F5C5-07018D2597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E8BE1675-7D9F-9A9A-B597-F30E2F6F5B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5FFEB3D5-0C0D-C1A8-E7C3-D9CB6FC2FB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839B7ED0-1F32-8EF1-E144-809837FC3A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3708F324-24FB-D0C1-6B3B-7024C3DF3A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AC5F5F6E-876D-81C4-7AEB-9B15B28E67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5A552DDF-2C04-0AC8-BA59-18D63F4F83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DC428B51-011D-58DA-7D38-E4B974554A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9374C796-3A1E-CCA3-9236-FC0DD8A76B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EA020887-5A26-B95C-A77D-C328840B66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37C7897-968A-F4DF-D803-8D2F1C34AD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0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9302171B-4D6C-74BC-F9DF-B599E983CE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0158" y="3733800"/>
            <a:ext cx="3443683" cy="270668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65425D-57CE-89A0-C4A3-8CB0490787AA}"/>
              </a:ext>
            </a:extLst>
          </p:cNvPr>
          <p:cNvSpPr txBox="1"/>
          <p:nvPr/>
        </p:nvSpPr>
        <p:spPr>
          <a:xfrm>
            <a:off x="5638800" y="4874432"/>
            <a:ext cx="2514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altLang="en-US" sz="28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Aha! moment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87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E42E9427-BF40-C602-F094-1FFF023EE3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32417"/>
            <a:ext cx="7772400" cy="869295"/>
          </a:xfrm>
        </p:spPr>
        <p:txBody>
          <a:bodyPr/>
          <a:lstStyle/>
          <a:p>
            <a:r>
              <a:rPr lang="en-US" altLang="en-US" sz="2800" dirty="0"/>
              <a:t>The Law of High-Level Learning</a:t>
            </a:r>
          </a:p>
        </p:txBody>
      </p:sp>
      <p:pic>
        <p:nvPicPr>
          <p:cNvPr id="43011" name="Picture 2" descr="[gen-aachaaryaat-paadamaadatte.png]">
            <a:extLst>
              <a:ext uri="{FF2B5EF4-FFF2-40B4-BE49-F238E27FC236}">
                <a16:creationId xmlns:a16="http://schemas.microsoft.com/office/drawing/2014/main" id="{4EF3BE0D-309F-308F-C96C-561C9068D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31520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Rectangle 3">
            <a:extLst>
              <a:ext uri="{FF2B5EF4-FFF2-40B4-BE49-F238E27FC236}">
                <a16:creationId xmlns:a16="http://schemas.microsoft.com/office/drawing/2014/main" id="{7BE4C9D4-67F8-EF69-CE84-512445454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810000"/>
            <a:ext cx="8305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b="1" i="1" dirty="0">
                <a:latin typeface="+mn-lt"/>
              </a:rPr>
              <a:t>one fourth from the teacher, one fourth from own intelligence,</a:t>
            </a:r>
            <a:br>
              <a:rPr lang="en-US" b="1" i="1" dirty="0">
                <a:latin typeface="+mn-lt"/>
              </a:rPr>
            </a:br>
            <a:endParaRPr lang="en-US" b="1" i="1" dirty="0">
              <a:latin typeface="+mn-lt"/>
            </a:endParaRPr>
          </a:p>
          <a:p>
            <a:pPr eaLnBrk="1" hangingPunct="1">
              <a:defRPr/>
            </a:pPr>
            <a:r>
              <a:rPr lang="en-US" b="1" i="1" dirty="0">
                <a:latin typeface="+mn-lt"/>
              </a:rPr>
              <a:t>one fourth from classmates, and one fourth only with time.</a:t>
            </a:r>
            <a:br>
              <a:rPr lang="en-US" b="1" i="1" dirty="0">
                <a:latin typeface="+mn-lt"/>
              </a:rPr>
            </a:br>
            <a:br>
              <a:rPr lang="en-US" b="1" i="1" dirty="0">
                <a:latin typeface="+mn-lt"/>
              </a:rPr>
            </a:br>
            <a:endParaRPr lang="en-US" b="1" i="1" dirty="0">
              <a:latin typeface="+mn-lt"/>
            </a:endParaRPr>
          </a:p>
        </p:txBody>
      </p:sp>
      <p:sp>
        <p:nvSpPr>
          <p:cNvPr id="53253" name="TextBox 4">
            <a:extLst>
              <a:ext uri="{FF2B5EF4-FFF2-40B4-BE49-F238E27FC236}">
                <a16:creationId xmlns:a16="http://schemas.microsoft.com/office/drawing/2014/main" id="{0A13E13D-9B8A-7025-AA96-926258F62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5486400"/>
            <a:ext cx="1806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 err="1">
                <a:latin typeface="+mn-lt"/>
              </a:rPr>
              <a:t>Mahabharath</a:t>
            </a:r>
            <a:endParaRPr lang="en-US" dirty="0">
              <a:latin typeface="+mn-lt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5528BD4-0BF7-BA50-1473-037887CE78B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8B66843-8635-C5DF-AC97-CBB0F82EE0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7FB1A7C-AEC6-B09A-99A5-913246D8B9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C21C0545-97A7-2471-8C0E-5F9F0E104D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140FA90-4DC4-16B5-1206-B7D10AA14A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B02FBF64-874D-CF8B-51EE-FA985C2B69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901497F-7EDE-754D-4521-D20F10F260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8920F5D-A63A-3857-13D5-D7B6323EB0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9C4616D3-08D9-7A42-2C30-9633E19064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B7CCBCD4-8DCC-7672-485A-26E09B9933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721CD13C-D63D-97AC-451B-3389B4CB7A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DDF68E6-54DC-262D-A8E8-E70F704015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6707B105-C0DB-964D-416F-D936C85523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73851353-75B7-957A-FD94-6BD03F0A7D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75B84CBC-6F0A-3E6C-55B4-93EF6B38E5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B6DC30CF-BB62-B224-BE43-67F531DDD4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1D19DCB-16DC-AA04-7640-BDE7779328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E7A59-0BD4-DEA4-0F4C-EC9207C9B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2852EFD5-0272-C799-D91B-9CF5C0B586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1830" y="17564"/>
            <a:ext cx="4114137" cy="1143000"/>
          </a:xfrm>
        </p:spPr>
        <p:txBody>
          <a:bodyPr/>
          <a:lstStyle/>
          <a:p>
            <a:r>
              <a:rPr lang="en-US" altLang="en-US" sz="2800" dirty="0"/>
              <a:t>Acquisition of Skills thru The Law of Learning</a:t>
            </a:r>
          </a:p>
        </p:txBody>
      </p:sp>
      <p:pic>
        <p:nvPicPr>
          <p:cNvPr id="43011" name="Picture 2" descr="[gen-aachaaryaat-paadamaadatte.png]">
            <a:extLst>
              <a:ext uri="{FF2B5EF4-FFF2-40B4-BE49-F238E27FC236}">
                <a16:creationId xmlns:a16="http://schemas.microsoft.com/office/drawing/2014/main" id="{95B0AAD6-5D35-2E53-BD28-3C1253CF6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7" y="3269392"/>
            <a:ext cx="731520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75A83F7-86BA-4181-13C7-5AB310A14F04}"/>
              </a:ext>
            </a:extLst>
          </p:cNvPr>
          <p:cNvGrpSpPr/>
          <p:nvPr/>
        </p:nvGrpSpPr>
        <p:grpSpPr>
          <a:xfrm>
            <a:off x="539551" y="1454230"/>
            <a:ext cx="3661171" cy="1653925"/>
            <a:chOff x="539551" y="1454230"/>
            <a:chExt cx="3661171" cy="1653925"/>
          </a:xfrm>
        </p:grpSpPr>
        <p:sp>
          <p:nvSpPr>
            <p:cNvPr id="13" name="Speech Bubble: Rectangle with Corners Rounded 12">
              <a:extLst>
                <a:ext uri="{FF2B5EF4-FFF2-40B4-BE49-F238E27FC236}">
                  <a16:creationId xmlns:a16="http://schemas.microsoft.com/office/drawing/2014/main" id="{D8594B03-E617-0C34-8331-1E0445321A74}"/>
                </a:ext>
              </a:extLst>
            </p:cNvPr>
            <p:cNvSpPr/>
            <p:nvPr/>
          </p:nvSpPr>
          <p:spPr>
            <a:xfrm>
              <a:off x="539551" y="1454230"/>
              <a:ext cx="3661171" cy="1637749"/>
            </a:xfrm>
            <a:prstGeom prst="wedgeRoundRectCallou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7845896-42F4-7C35-63BF-2EDE3EFA18DC}"/>
                </a:ext>
              </a:extLst>
            </p:cNvPr>
            <p:cNvSpPr txBox="1"/>
            <p:nvPr/>
          </p:nvSpPr>
          <p:spPr>
            <a:xfrm>
              <a:off x="798381" y="1709374"/>
              <a:ext cx="3297560" cy="13987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ts val="1500"/>
                </a:lnSpc>
                <a:spcAft>
                  <a:spcPts val="225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accent2"/>
                  </a:solidFill>
                  <a:latin typeface="+mj-lt"/>
                </a:rPr>
                <a:t>Mathematical ability</a:t>
              </a:r>
            </a:p>
            <a:p>
              <a:pPr algn="l">
                <a:lnSpc>
                  <a:spcPts val="1500"/>
                </a:lnSpc>
                <a:spcAft>
                  <a:spcPts val="225"/>
                </a:spcAft>
                <a:buFont typeface="Arial" panose="020B0604020202020204" pitchFamily="34" charset="0"/>
                <a:buChar char="•"/>
              </a:pPr>
              <a:endParaRPr lang="en-US" b="0" i="0" dirty="0">
                <a:solidFill>
                  <a:schemeClr val="accent2"/>
                </a:solidFill>
                <a:effectLst/>
                <a:latin typeface="+mj-lt"/>
              </a:endParaRPr>
            </a:p>
            <a:p>
              <a:pPr algn="l">
                <a:lnSpc>
                  <a:spcPts val="1500"/>
                </a:lnSpc>
                <a:spcAft>
                  <a:spcPts val="225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accent2"/>
                  </a:solidFill>
                  <a:latin typeface="+mj-lt"/>
                </a:rPr>
                <a:t>Scientific acumen</a:t>
              </a:r>
            </a:p>
            <a:p>
              <a:pPr algn="l">
                <a:lnSpc>
                  <a:spcPts val="1500"/>
                </a:lnSpc>
                <a:spcAft>
                  <a:spcPts val="225"/>
                </a:spcAft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accent2"/>
                </a:solidFill>
                <a:latin typeface="+mj-lt"/>
              </a:endParaRPr>
            </a:p>
            <a:p>
              <a:pPr>
                <a:lnSpc>
                  <a:spcPts val="1500"/>
                </a:lnSpc>
                <a:spcAft>
                  <a:spcPts val="225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accent2"/>
                  </a:solidFill>
                </a:rPr>
                <a:t>Analytical skills</a:t>
              </a:r>
            </a:p>
            <a:p>
              <a:pPr algn="l">
                <a:lnSpc>
                  <a:spcPts val="1500"/>
                </a:lnSpc>
                <a:spcAft>
                  <a:spcPts val="225"/>
                </a:spcAft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accent2"/>
                </a:solidFill>
                <a:latin typeface="+mj-lt"/>
              </a:endParaRP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27E87924-A388-78FF-F142-45EFB3E77CEE}"/>
              </a:ext>
            </a:extLst>
          </p:cNvPr>
          <p:cNvSpPr/>
          <p:nvPr/>
        </p:nvSpPr>
        <p:spPr>
          <a:xfrm>
            <a:off x="539552" y="3269392"/>
            <a:ext cx="3661171" cy="71208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DE7374F-EB56-5A1A-E516-5B75A160C7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862C7E79-15DC-2CBC-7B20-BB7B0C8C5E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C61B15D-DB6E-6BE4-C762-3B098BD511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9BF145A-B605-0DB0-7F7B-AECE1AA0F0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3E06331C-1082-E6F8-12EA-250F859F89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69AA993E-4109-09CE-8201-03652AFE5B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6DECE2F-493E-68B6-D898-4F79E8E823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40CA8659-31E0-6CE8-1C5D-EE69C9CD49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F2ABC67A-9F1A-8216-D172-2F61A3B175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25BB4FE-4291-5511-450D-D215607CB5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F6482388-F433-BD87-E0CF-B715752236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78594DC7-6CED-1AB4-B4C5-ACD1D22831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75EACC57-AFC7-FB23-AC03-FD7A91D71B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A2FE4624-3916-415E-738C-2EA58993CD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CC6890C2-7482-C962-CCBD-B4A2EEBD9A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D0F7081-07CE-5593-E007-F031F449D8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CFF36A-DF1E-5BD4-D168-9BD427A330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004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2E970-4534-60BC-8506-8F4BFBE2A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FA5FEB65-7E13-6337-46B2-30098F12FA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1830" y="17564"/>
            <a:ext cx="4114137" cy="1143000"/>
          </a:xfrm>
        </p:spPr>
        <p:txBody>
          <a:bodyPr/>
          <a:lstStyle/>
          <a:p>
            <a:r>
              <a:rPr lang="en-US" altLang="en-US" sz="2800" dirty="0"/>
              <a:t>Acquisition of Skills thru The Law of Learning</a:t>
            </a:r>
          </a:p>
        </p:txBody>
      </p:sp>
      <p:pic>
        <p:nvPicPr>
          <p:cNvPr id="43011" name="Picture 2" descr="[gen-aachaaryaat-paadamaadatte.png]">
            <a:extLst>
              <a:ext uri="{FF2B5EF4-FFF2-40B4-BE49-F238E27FC236}">
                <a16:creationId xmlns:a16="http://schemas.microsoft.com/office/drawing/2014/main" id="{B59714C8-F74C-92E1-694A-206492DB7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7" y="3269392"/>
            <a:ext cx="731520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EB2339-6AE6-ACEE-9CE5-6E08280C9182}"/>
              </a:ext>
            </a:extLst>
          </p:cNvPr>
          <p:cNvSpPr txBox="1"/>
          <p:nvPr/>
        </p:nvSpPr>
        <p:spPr>
          <a:xfrm>
            <a:off x="5216334" y="1761222"/>
            <a:ext cx="3475037" cy="744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500"/>
              </a:lnSpc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Logical thinking</a:t>
            </a:r>
          </a:p>
          <a:p>
            <a:pPr algn="l">
              <a:lnSpc>
                <a:spcPts val="1500"/>
              </a:lnSpc>
              <a:spcAft>
                <a:spcPts val="225"/>
              </a:spcAft>
              <a:buFont typeface="Arial" panose="020B0604020202020204" pitchFamily="34" charset="0"/>
              <a:buChar char="•"/>
            </a:pPr>
            <a:endParaRPr lang="en-US" i="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+mj-lt"/>
            </a:endParaRPr>
          </a:p>
          <a:p>
            <a:pPr algn="l">
              <a:lnSpc>
                <a:spcPts val="1500"/>
              </a:lnSpc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Creative problem-solving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31C5A1-1CFF-ACE5-9F3D-D382881BAEDB}"/>
              </a:ext>
            </a:extLst>
          </p:cNvPr>
          <p:cNvSpPr/>
          <p:nvPr/>
        </p:nvSpPr>
        <p:spPr>
          <a:xfrm>
            <a:off x="4151189" y="3220972"/>
            <a:ext cx="3661171" cy="71208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A9CC6465-608B-0E4E-0B3B-5C6457F18422}"/>
              </a:ext>
            </a:extLst>
          </p:cNvPr>
          <p:cNvSpPr/>
          <p:nvPr/>
        </p:nvSpPr>
        <p:spPr>
          <a:xfrm>
            <a:off x="5087293" y="1340768"/>
            <a:ext cx="3661171" cy="1637749"/>
          </a:xfrm>
          <a:prstGeom prst="wedgeRoundRect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449BD96A-FAF9-4E3C-322C-F28CCE77F0A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3AED2484-0DF4-8E57-A04F-199131C627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4A856735-FAEF-6F55-0076-2647719860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AB36C7E-CB86-1225-712E-A4EB0D6CB6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AC36A9D3-CBC7-C083-26AD-EF40433BE9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429E180-22C9-DD67-BF25-08F5FAD716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7D86C89-12E7-E053-4BFA-18EC833994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790403DC-722B-4C7D-5311-AA0BCE1F42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138002FD-F4F5-4BBD-CCCC-8B69211787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9EC12AA-FEE6-10E9-55D6-E6EA508C25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FF599360-E613-19D2-9C6C-D930E04217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F6B5DB2E-ECE9-0E11-8844-A0CC4C0B25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38ABF39-44C5-3853-071E-56FB8FB97C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2EFBA04-CFD2-00ED-A07F-E859F990DA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A5E6918-0105-441D-BF0B-0D5D164608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72BFE9D-2F6E-5D74-956A-ECC3FDFD7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5F57AAE-E31A-A378-2D02-41999D5F84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7118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EC298-CE70-FB6C-4B3E-A3DD887DA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86FEC985-4FD1-9648-26AE-66BF338187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1830" y="17564"/>
            <a:ext cx="4114137" cy="1143000"/>
          </a:xfrm>
        </p:spPr>
        <p:txBody>
          <a:bodyPr/>
          <a:lstStyle/>
          <a:p>
            <a:r>
              <a:rPr lang="en-US" altLang="en-US" sz="2800" dirty="0"/>
              <a:t>Acquisition of Skills thru The Law of Learning</a:t>
            </a:r>
          </a:p>
        </p:txBody>
      </p:sp>
      <p:pic>
        <p:nvPicPr>
          <p:cNvPr id="43011" name="Picture 2" descr="[gen-aachaaryaat-paadamaadatte.png]">
            <a:extLst>
              <a:ext uri="{FF2B5EF4-FFF2-40B4-BE49-F238E27FC236}">
                <a16:creationId xmlns:a16="http://schemas.microsoft.com/office/drawing/2014/main" id="{F0E580D3-895E-5F02-3AD7-EDF18413C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66" y="1772816"/>
            <a:ext cx="731520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06C2DB-1EDD-2F10-05FB-2E455145DBEB}"/>
              </a:ext>
            </a:extLst>
          </p:cNvPr>
          <p:cNvSpPr txBox="1"/>
          <p:nvPr/>
        </p:nvSpPr>
        <p:spPr>
          <a:xfrm>
            <a:off x="545386" y="3666009"/>
            <a:ext cx="4572000" cy="1398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500"/>
              </a:lnSpc>
              <a:spcAft>
                <a:spcPts val="225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00B050"/>
              </a:solidFill>
              <a:latin typeface="+mj-lt"/>
            </a:endParaRPr>
          </a:p>
          <a:p>
            <a:pPr algn="l">
              <a:lnSpc>
                <a:spcPts val="1500"/>
              </a:lnSpc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+mj-lt"/>
              </a:rPr>
              <a:t>Technical skills</a:t>
            </a:r>
          </a:p>
          <a:p>
            <a:pPr algn="l">
              <a:lnSpc>
                <a:spcPts val="1500"/>
              </a:lnSpc>
              <a:spcAft>
                <a:spcPts val="225"/>
              </a:spcAft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B050"/>
              </a:solidFill>
              <a:effectLst/>
              <a:latin typeface="+mj-lt"/>
            </a:endParaRPr>
          </a:p>
          <a:p>
            <a:pPr algn="l">
              <a:lnSpc>
                <a:spcPts val="1500"/>
              </a:lnSpc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+mj-lt"/>
              </a:rPr>
              <a:t>Project management &amp; teamwork</a:t>
            </a:r>
          </a:p>
          <a:p>
            <a:pPr algn="l">
              <a:lnSpc>
                <a:spcPts val="1500"/>
              </a:lnSpc>
              <a:spcAft>
                <a:spcPts val="225"/>
              </a:spcAft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B050"/>
              </a:solidFill>
              <a:effectLst/>
              <a:latin typeface="+mj-lt"/>
            </a:endParaRPr>
          </a:p>
          <a:p>
            <a:pPr algn="l">
              <a:lnSpc>
                <a:spcPts val="1500"/>
              </a:lnSpc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+mj-lt"/>
              </a:rPr>
              <a:t>Communication skills</a:t>
            </a:r>
            <a:endParaRPr lang="en-US" b="0" i="0" dirty="0">
              <a:solidFill>
                <a:srgbClr val="00B050"/>
              </a:solidFill>
              <a:effectLst/>
              <a:latin typeface="+mj-lt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F84354-E176-31F9-7E31-86ABD1AFD30A}"/>
              </a:ext>
            </a:extLst>
          </p:cNvPr>
          <p:cNvSpPr/>
          <p:nvPr/>
        </p:nvSpPr>
        <p:spPr>
          <a:xfrm>
            <a:off x="784597" y="2444476"/>
            <a:ext cx="3661171" cy="71208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hought Bubble: Cloud 16">
            <a:extLst>
              <a:ext uri="{FF2B5EF4-FFF2-40B4-BE49-F238E27FC236}">
                <a16:creationId xmlns:a16="http://schemas.microsoft.com/office/drawing/2014/main" id="{F4187B0F-AA06-8ECB-B55C-DDF1394EACDB}"/>
              </a:ext>
            </a:extLst>
          </p:cNvPr>
          <p:cNvSpPr/>
          <p:nvPr/>
        </p:nvSpPr>
        <p:spPr>
          <a:xfrm rot="11165109">
            <a:off x="380284" y="3352950"/>
            <a:ext cx="4827482" cy="1939268"/>
          </a:xfrm>
          <a:prstGeom prst="cloud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3FBF184-1FD0-1E81-761B-F4208AD6994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886FDE8-3F52-848A-5E60-1EE28BDB0E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0EAA98A-0DEA-559C-88BA-B6A3D239E4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03C3EA1-EBFA-88AD-8BAF-90D29C1F3F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B489B616-6852-4035-681E-4814FAD35F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26C53F3-1D30-AA20-65AC-76A17F8CF8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B7D006D-8803-41E1-990E-F2E812759A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38987ACC-102F-188D-C804-BB8948744F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2D73AFF9-8BE5-470E-EFFD-71F8801CBC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D7371FA-2685-602B-EDD7-8E82B1EDB4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25EB187-7B91-E086-EF71-09A0FF44A8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F85CF112-D9BC-8249-4E3C-0850B16C2B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AF5E5C8-B286-0209-FE4A-E967FD4F51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C201BD1-4679-D182-E0FD-E6EC3D1C45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BFA7246-F7DF-82EC-9577-A8238FF34B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687FCE0-BB86-9882-0501-6E7F9ADE9E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1E7F72-3720-126A-1D14-0CAD9876E2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146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77E14-51C8-0469-57E0-8AFC81A2E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645FD8CE-7678-432F-FF82-CB2FC96090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1830" y="17564"/>
            <a:ext cx="4114137" cy="1143000"/>
          </a:xfrm>
        </p:spPr>
        <p:txBody>
          <a:bodyPr/>
          <a:lstStyle/>
          <a:p>
            <a:r>
              <a:rPr lang="en-US" altLang="en-US" sz="2800" dirty="0"/>
              <a:t>Acquisition of Skills thru The Law of Learning</a:t>
            </a:r>
          </a:p>
        </p:txBody>
      </p:sp>
      <p:pic>
        <p:nvPicPr>
          <p:cNvPr id="43011" name="Picture 2" descr="[gen-aachaaryaat-paadamaadatte.png]">
            <a:extLst>
              <a:ext uri="{FF2B5EF4-FFF2-40B4-BE49-F238E27FC236}">
                <a16:creationId xmlns:a16="http://schemas.microsoft.com/office/drawing/2014/main" id="{2A7084F0-643C-2F58-22F8-34A7871EA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7" y="1861728"/>
            <a:ext cx="731520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C06DFF-69C4-FD5F-39BE-9869C01F09EA}"/>
              </a:ext>
            </a:extLst>
          </p:cNvPr>
          <p:cNvSpPr txBox="1"/>
          <p:nvPr/>
        </p:nvSpPr>
        <p:spPr>
          <a:xfrm rot="438482">
            <a:off x="5123675" y="4276761"/>
            <a:ext cx="3865208" cy="937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500"/>
              </a:lnSpc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C000"/>
                </a:solidFill>
                <a:latin typeface="+mj-lt"/>
              </a:rPr>
              <a:t>Attention to detail</a:t>
            </a:r>
          </a:p>
          <a:p>
            <a:pPr algn="l">
              <a:lnSpc>
                <a:spcPts val="1500"/>
              </a:lnSpc>
              <a:spcAft>
                <a:spcPts val="225"/>
              </a:spcAft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FFC000"/>
              </a:solidFill>
              <a:effectLst/>
              <a:latin typeface="+mj-lt"/>
            </a:endParaRPr>
          </a:p>
          <a:p>
            <a:pPr algn="l">
              <a:lnSpc>
                <a:spcPts val="1500"/>
              </a:lnSpc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C000"/>
                </a:solidFill>
                <a:latin typeface="+mj-lt"/>
              </a:rPr>
              <a:t>Adaptability and continuous learning</a:t>
            </a:r>
            <a:endParaRPr lang="en-US" b="1" i="0" dirty="0">
              <a:solidFill>
                <a:srgbClr val="FFC000"/>
              </a:solidFill>
              <a:effectLst/>
              <a:latin typeface="+mj-lt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48E1298-7E89-1B1B-8FEF-77E71BF5C807}"/>
              </a:ext>
            </a:extLst>
          </p:cNvPr>
          <p:cNvSpPr/>
          <p:nvPr/>
        </p:nvSpPr>
        <p:spPr>
          <a:xfrm>
            <a:off x="4360731" y="2506945"/>
            <a:ext cx="3096344" cy="71208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hought Bubble: Cloud 17">
            <a:extLst>
              <a:ext uri="{FF2B5EF4-FFF2-40B4-BE49-F238E27FC236}">
                <a16:creationId xmlns:a16="http://schemas.microsoft.com/office/drawing/2014/main" id="{802AEC37-7338-7803-7960-25B61603F6B8}"/>
              </a:ext>
            </a:extLst>
          </p:cNvPr>
          <p:cNvSpPr/>
          <p:nvPr/>
        </p:nvSpPr>
        <p:spPr>
          <a:xfrm rot="11060708">
            <a:off x="4566518" y="3683502"/>
            <a:ext cx="4827482" cy="1939268"/>
          </a:xfrm>
          <a:prstGeom prst="cloudCallout">
            <a:avLst/>
          </a:prstGeom>
          <a:noFill/>
          <a:scene3d>
            <a:camera prst="orthographicFront">
              <a:rot lat="0" lon="960000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14D4123-CDFC-A519-2830-630DF14957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A8BAF2E-15A5-8596-51E2-8B3DC7DBDD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C87FB12A-06DF-243D-4486-B8144ED914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473DFEE4-E649-74D1-8376-3A0E5090C5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96B0860F-72F4-4646-62A4-D4FD8A34B2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2A2132BA-E3A8-C814-4E82-7667070C0D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3D86405-0AEF-3684-B082-C179B53291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F962954F-568B-3BE4-10C7-AC0ABFE59C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A76DB363-ECEF-A67B-3384-4096184C6A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8CC2CD86-DAC7-CECC-19A5-9731862C5B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179A6B4-5C7E-E4A5-B75B-8DD67C872A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7C63F78-C616-4909-32E2-B9BCFE3634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67CFE49-7162-351E-D4DF-41421A6023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9A40D92-3CF6-E51E-0FD7-3BB1AA6D1A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7F0B865-D117-D43E-B8FC-D619773467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74F99B6-85CB-2120-D81F-8D0BAEF6F0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D552561-12CC-1FC2-00E3-6195949CC3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04216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ED721-9D33-5BD3-C678-2FBBA3781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11531C24-1557-FDEE-6317-A28D0049E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422504F-55FB-466F-EB14-C8E91CF6B79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74662" y="350837"/>
            <a:ext cx="6690936" cy="609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Two Centuries old Thermodynamics</a:t>
            </a:r>
          </a:p>
        </p:txBody>
      </p:sp>
      <p:sp>
        <p:nvSpPr>
          <p:cNvPr id="15364" name="Text Box 5">
            <a:extLst>
              <a:ext uri="{FF2B5EF4-FFF2-40B4-BE49-F238E27FC236}">
                <a16:creationId xmlns:a16="http://schemas.microsoft.com/office/drawing/2014/main" id="{10DF3764-C5ED-4A0D-D6A0-032DB04C7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7B1CDB-1DD4-56AA-8F17-06C57D4B0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775" y="1310881"/>
            <a:ext cx="6705600" cy="53213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C70CA3-1B5A-3817-E146-89E1DCBE63A3}"/>
              </a:ext>
            </a:extLst>
          </p:cNvPr>
          <p:cNvSpPr txBox="1"/>
          <p:nvPr/>
        </p:nvSpPr>
        <p:spPr>
          <a:xfrm>
            <a:off x="474662" y="986812"/>
            <a:ext cx="84407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In 2024 Thermodynamics turns 200 years old! </a:t>
            </a: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B60922F1-0827-CB3E-4DFA-026E9D040EB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99D569DF-3132-F8FB-641B-1DEA54816E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B794C0C-87E3-5D85-2D58-2EC3D357B0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7D8B4039-1E64-1A44-93F7-1926A25891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74FE9536-382D-5494-3A1C-9B9F7598F0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495BBEB0-30AC-D15E-A7BE-5C299FE852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52B3B1F6-24C5-3F54-C163-054C486FCD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1AEE0369-CE6C-33E4-9BA8-D35613743F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4EBA06B1-B902-A301-9FC2-70EED8C926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9C88E7BC-E0A9-B986-58A0-CCD4729B08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E0FC0D53-AE3F-2C33-274D-2AC2D90A7C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B4D20B6F-3275-34AF-47A6-8ADFA5C24A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D7F13F85-5F33-F862-E71C-B62A2E3D11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B0139EBA-0938-0F91-CF58-CE945E3CF7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EC45480B-8A9B-186E-A87D-DAD388A583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576E702A-5403-8B8D-4D04-72B43DA372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CC1BD8A-319B-DE06-8539-0C8FAD433C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11519"/>
              <a:ext cx="1656140" cy="775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5170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2BD2C22-77D0-D3FA-6BB1-65A4F3685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BDCC3158-8DAD-AD2D-21BE-5522107CF7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8860" y="192902"/>
            <a:ext cx="7027521" cy="974980"/>
          </a:xfrm>
        </p:spPr>
        <p:txBody>
          <a:bodyPr/>
          <a:lstStyle/>
          <a:p>
            <a:r>
              <a:rPr lang="en-US" altLang="en-US" sz="2800" dirty="0"/>
              <a:t>Humans as Hunters and Gatherers : No use of Extrasomatic Mechanics</a:t>
            </a:r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F161A1EC-48C6-6832-6117-F274A3BBC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49426" y="2446337"/>
            <a:ext cx="5857849" cy="359605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7BE79AD-BDB6-1083-09C8-0B028D644C0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74A9601-B5A2-55E1-1D6E-8C1CCD5DD3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647F28C-1BEB-FE0B-09CD-DCCAFE11C3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33EE793-C235-3614-8E20-288BCE03FC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B2145A7-54FE-3ED5-D5F0-9C2A2B5F33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C754D81-D6D0-CF6C-4CBD-C51E7AD511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3F48CA1-7A08-B411-AC77-231D21BD64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AD637E9-6FB7-BF17-AD5F-117DD3A80F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3BA3A4D-0C40-5FE0-C8F8-2F662F253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3A0A3A7-6F00-1ACF-4687-71B3058232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44C3778-A6D9-1040-0D6D-AF650AB5AC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815ED4B-D3D2-71E3-2DA1-DF0D518A6E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0EF2F96-62B5-89D0-2634-1E0C8ACD19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2247348-F589-A4FE-AD3A-F5FEA07E96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EBEFF19-5A46-CA03-338F-673F584561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B0B2501-2022-2762-2833-F7B1614EB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75BC488-8B77-2E26-EB74-D7F9322D3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5056ACD5-64D9-C27F-8A7D-74FCCBA28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88" y="1219200"/>
            <a:ext cx="6827052" cy="467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55AC73A-4AE7-621F-13CD-B3FF00768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527" y="2906917"/>
            <a:ext cx="6655288" cy="332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35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085E68F-92C7-ADDD-AC55-965EF92BF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C1C830BA-AEA4-5D10-6D37-3C74ED3886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223" y="270637"/>
            <a:ext cx="7100977" cy="765991"/>
          </a:xfrm>
        </p:spPr>
        <p:txBody>
          <a:bodyPr/>
          <a:lstStyle/>
          <a:p>
            <a:r>
              <a:rPr lang="en-US" altLang="en-US" sz="2800" dirty="0"/>
              <a:t>Humans as Farmers : Use of Extra-somatic Mechanics</a:t>
            </a:r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C6FDCAEF-5AD6-481E-213E-36F0289D92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6525" y="1783152"/>
            <a:ext cx="3729375" cy="3040471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9D69CE6-0C30-8FCA-FC83-96B0BAE4DE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3F93CC1-68CE-ADD9-87E9-E7346C45E1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CDE612B-428F-1B8B-10FB-F33F23B411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4D6E4A1-3C83-1A93-C29A-060C2A27E1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E93E475-72F6-2BC3-DAF9-277E6C8AA6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0D9E3A5-9CBE-31AC-6A30-6289029A66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2823F0B-8A35-68A6-84FA-53D9A0E388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BEE38E0-F175-DFA3-B37A-302DB1F0FD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A635256-0629-65C9-7552-5259B22F93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84F7AB2-DEBD-847E-E490-E841E2BC27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0EB16F4-E152-B8F1-B3E5-7F8D156820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269F3FD-62D2-A571-B849-5A5ADF4622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390607F-B6BF-032B-AAB6-EF2498BC8E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8118150-B365-8895-B16B-6E17DDC36C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D7D47D4-DE38-80D1-90EA-987881C739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5BE1AFC-A762-B34A-2DAB-A41BD8C4ED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528B1C5-C73D-BA1A-1659-D590104EE7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 descr="New research reveals human interaction drove farming's spread, not just climate.">
            <a:extLst>
              <a:ext uri="{FF2B5EF4-FFF2-40B4-BE49-F238E27FC236}">
                <a16:creationId xmlns:a16="http://schemas.microsoft.com/office/drawing/2014/main" id="{D1497D5E-011A-5B8F-5839-A306757F3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49733"/>
            <a:ext cx="4521623" cy="310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E0C5E141-C21F-5778-8933-B68E82DA0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117051"/>
            <a:ext cx="5185755" cy="339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00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779CA-3646-8760-C94F-9FB825F1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>
            <a:extLst>
              <a:ext uri="{FF2B5EF4-FFF2-40B4-BE49-F238E27FC236}">
                <a16:creationId xmlns:a16="http://schemas.microsoft.com/office/drawing/2014/main" id="{7DECBA17-9AB0-85C5-D8D9-8B26DC139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1079500"/>
            <a:ext cx="7535862" cy="57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4F80EC-A5C7-0DBC-DB21-4E6570AD1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6019800"/>
            <a:ext cx="3681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Pre-historic Energy Systems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5DDE24-F269-710C-95E4-EE90CC8DF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2400" y="51054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Pre-historic Technology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53AE7F-9CE0-4C8F-74BA-11155A286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1910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Single body Tool Era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01E3E5-1C1D-C389-7DA4-8830A3C6D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181600"/>
            <a:ext cx="2590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Humans as Energy  Systems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9943E1-E202-EB80-9469-CA64A5377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3528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Compound Tool Era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50EA2F-E61B-186D-8F1D-9251FCBF6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198938"/>
            <a:ext cx="2667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Cattle  as Energy Systems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8D9461-DD8C-9D2F-AD0E-2EE4B58AA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513" y="1158875"/>
            <a:ext cx="205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dirty="0"/>
              <a:t>Quantum  Era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D085A5-8DAD-E468-5857-FE85D3A2A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971800"/>
            <a:ext cx="259238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Water Mills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Wind Mills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Heat Engines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Steam /gas turbines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81207C-397C-218C-1617-D5B06F55B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743200"/>
            <a:ext cx="205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Machines Era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B8274E-FE1B-F643-B07E-CEA0C5BE9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21336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Machine Free  Era ???</a:t>
            </a:r>
          </a:p>
        </p:txBody>
      </p:sp>
      <p:sp>
        <p:nvSpPr>
          <p:cNvPr id="17421" name="Title 32">
            <a:extLst>
              <a:ext uri="{FF2B5EF4-FFF2-40B4-BE49-F238E27FC236}">
                <a16:creationId xmlns:a16="http://schemas.microsoft.com/office/drawing/2014/main" id="{99C4B597-46B1-A2EC-61BA-B4D739C93C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1475" y="252413"/>
            <a:ext cx="6731000" cy="762000"/>
          </a:xfrm>
        </p:spPr>
        <p:txBody>
          <a:bodyPr/>
          <a:lstStyle/>
          <a:p>
            <a:r>
              <a:rPr lang="en-IN" altLang="en-US" sz="2800" dirty="0"/>
              <a:t>Human Evolution thru Use of Extra-somatic Mechanics</a:t>
            </a:r>
          </a:p>
        </p:txBody>
      </p:sp>
      <p:grpSp>
        <p:nvGrpSpPr>
          <p:cNvPr id="17422" name="Group 29">
            <a:extLst>
              <a:ext uri="{FF2B5EF4-FFF2-40B4-BE49-F238E27FC236}">
                <a16:creationId xmlns:a16="http://schemas.microsoft.com/office/drawing/2014/main" id="{7343CE20-3D3E-AC04-AA16-E637160B5E3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23" name="Group 8">
              <a:extLst>
                <a:ext uri="{FF2B5EF4-FFF2-40B4-BE49-F238E27FC236}">
                  <a16:creationId xmlns:a16="http://schemas.microsoft.com/office/drawing/2014/main" id="{9747192F-6A95-4806-4235-ECC7AAA879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7426" name="Group 9">
                <a:extLst>
                  <a:ext uri="{FF2B5EF4-FFF2-40B4-BE49-F238E27FC236}">
                    <a16:creationId xmlns:a16="http://schemas.microsoft.com/office/drawing/2014/main" id="{1F175B87-D2AF-D57F-D2DB-D16E37810C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436" name="Rectangle 10">
                  <a:extLst>
                    <a:ext uri="{FF2B5EF4-FFF2-40B4-BE49-F238E27FC236}">
                      <a16:creationId xmlns:a16="http://schemas.microsoft.com/office/drawing/2014/main" id="{C9B8444D-3F81-36B5-A26A-A6ED41319E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37" name="Rectangle 11">
                  <a:extLst>
                    <a:ext uri="{FF2B5EF4-FFF2-40B4-BE49-F238E27FC236}">
                      <a16:creationId xmlns:a16="http://schemas.microsoft.com/office/drawing/2014/main" id="{0761DBFF-5141-CD90-83E3-ABCCE5F1CA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27" name="Group 12">
                <a:extLst>
                  <a:ext uri="{FF2B5EF4-FFF2-40B4-BE49-F238E27FC236}">
                    <a16:creationId xmlns:a16="http://schemas.microsoft.com/office/drawing/2014/main" id="{D3A8421A-B137-521E-B562-632F5AEDDA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434" name="Rectangle 13">
                  <a:extLst>
                    <a:ext uri="{FF2B5EF4-FFF2-40B4-BE49-F238E27FC236}">
                      <a16:creationId xmlns:a16="http://schemas.microsoft.com/office/drawing/2014/main" id="{364C04F6-81B3-1571-425E-4A7F330B66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35" name="Rectangle 14">
                  <a:extLst>
                    <a:ext uri="{FF2B5EF4-FFF2-40B4-BE49-F238E27FC236}">
                      <a16:creationId xmlns:a16="http://schemas.microsoft.com/office/drawing/2014/main" id="{0B06182D-5E30-21B0-8D88-5934519141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28" name="Group 15">
                <a:extLst>
                  <a:ext uri="{FF2B5EF4-FFF2-40B4-BE49-F238E27FC236}">
                    <a16:creationId xmlns:a16="http://schemas.microsoft.com/office/drawing/2014/main" id="{EB23A316-3449-9E86-3B87-D455EB00CC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432" name="Rectangle 16">
                  <a:extLst>
                    <a:ext uri="{FF2B5EF4-FFF2-40B4-BE49-F238E27FC236}">
                      <a16:creationId xmlns:a16="http://schemas.microsoft.com/office/drawing/2014/main" id="{B13B31E1-3DD6-14D8-18E6-48784A82EA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33" name="Rectangle 17">
                  <a:extLst>
                    <a:ext uri="{FF2B5EF4-FFF2-40B4-BE49-F238E27FC236}">
                      <a16:creationId xmlns:a16="http://schemas.microsoft.com/office/drawing/2014/main" id="{3006836E-3AC5-5976-FD8B-22D30B663F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29" name="Group 18">
                <a:extLst>
                  <a:ext uri="{FF2B5EF4-FFF2-40B4-BE49-F238E27FC236}">
                    <a16:creationId xmlns:a16="http://schemas.microsoft.com/office/drawing/2014/main" id="{807BD680-E97F-5387-0E63-2214200F6E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430" name="Rectangle 19">
                  <a:extLst>
                    <a:ext uri="{FF2B5EF4-FFF2-40B4-BE49-F238E27FC236}">
                      <a16:creationId xmlns:a16="http://schemas.microsoft.com/office/drawing/2014/main" id="{DFC0CD34-7546-E147-A17A-BBC159EB6C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31" name="Rectangle 20">
                  <a:extLst>
                    <a:ext uri="{FF2B5EF4-FFF2-40B4-BE49-F238E27FC236}">
                      <a16:creationId xmlns:a16="http://schemas.microsoft.com/office/drawing/2014/main" id="{264B3B2E-93FD-E176-58F6-4D06360BF7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7424" name="Rectangle 19458">
              <a:extLst>
                <a:ext uri="{FF2B5EF4-FFF2-40B4-BE49-F238E27FC236}">
                  <a16:creationId xmlns:a16="http://schemas.microsoft.com/office/drawing/2014/main" id="{D2B2DA42-EF6A-8CB6-AA70-F071ECC60D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6C1F070C-BDC0-D75F-F4A0-7B13E66C54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472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1702</TotalTime>
  <Words>280</Words>
  <Application>Microsoft Office PowerPoint</Application>
  <PresentationFormat>On-screen Show (4:3)</PresentationFormat>
  <Paragraphs>62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Blackadder ITC</vt:lpstr>
      <vt:lpstr>Calibri</vt:lpstr>
      <vt:lpstr>CommercialScript BT</vt:lpstr>
      <vt:lpstr>Edwardian Script ITC</vt:lpstr>
      <vt:lpstr>Script MT Bold</vt:lpstr>
      <vt:lpstr>Tempus Sans ITC</vt:lpstr>
      <vt:lpstr>Times New Roman</vt:lpstr>
      <vt:lpstr>Blank Presentation</vt:lpstr>
      <vt:lpstr>MEL7401 : Introduction to Advanced Thermodynamics</vt:lpstr>
      <vt:lpstr>Sustainable Way of Invention</vt:lpstr>
      <vt:lpstr>Why 20th Century Innovations were Eco-harsh???</vt:lpstr>
      <vt:lpstr>PowerPoint Presentation</vt:lpstr>
      <vt:lpstr>The Law of High-Level Learning</vt:lpstr>
      <vt:lpstr>Acquisition of Skills thru The Law of Learning</vt:lpstr>
      <vt:lpstr>Acquisition of Skills thru The Law of Learning</vt:lpstr>
      <vt:lpstr>Acquisition of Skills thru The Law of Learning</vt:lpstr>
      <vt:lpstr>Acquisition of Skills thru The Law of Learning</vt:lpstr>
      <vt:lpstr>Two Centuries old Thermodynamics</vt:lpstr>
      <vt:lpstr>Humans as Hunters and Gatherers : No use of Extrasomatic Mechanics</vt:lpstr>
      <vt:lpstr>Humans as Farmers : Use of Extra-somatic Mechanics</vt:lpstr>
      <vt:lpstr>Human Evolution thru Use of Extra-somatic Mechanics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193</cp:revision>
  <cp:lastPrinted>2002-07-26T02:11:33Z</cp:lastPrinted>
  <dcterms:created xsi:type="dcterms:W3CDTF">2002-07-26T01:39:54Z</dcterms:created>
  <dcterms:modified xsi:type="dcterms:W3CDTF">2026-08-01T01:31:56Z</dcterms:modified>
</cp:coreProperties>
</file>