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"/>
  </p:notesMasterIdLst>
  <p:sldIdLst>
    <p:sldId id="1319" r:id="rId2"/>
    <p:sldId id="1320" r:id="rId3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FF0066"/>
    <a:srgbClr val="FF9900"/>
    <a:srgbClr val="000099"/>
    <a:srgbClr val="FFCC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9" autoAdjust="0"/>
    <p:restoredTop sz="90929"/>
  </p:normalViewPr>
  <p:slideViewPr>
    <p:cSldViewPr>
      <p:cViewPr varScale="1">
        <p:scale>
          <a:sx n="80" d="100"/>
          <a:sy n="80" d="100"/>
        </p:scale>
        <p:origin x="132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9-15T05:43:14.69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87 222,'0'0,"0"0,0 0,0 0,0 0,0 0,0 0,0 0,0 0,0 0,0 0,0 0,0 0,0 0,0 0,0 0,0 0,0 0,0 0,0 0,0 0,0 0,0 0,0 0,0 0,0 0,0 0,0 0,0 0,0 0,0 0,-29-129,29 129,0 0,0 0,0 0,0 0,0 0,0 0,0 0,0 0,0 0,-39-58,39 58,0 0,0 0,-19-35,19 35,0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9-15T05:43:14.75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623 0,'0'0,"0"0,0 0,0 0,0 0,0 0,0 0</inkml:trace>
  <inkml:trace contextRef="#ctx0" brushRef="#br0" timeOffset="390">39 35,'0'0,"0"0,0 0,0 0,0 0,0 0,0 0,0 0,0 0,0 0,0 0,0 0,0 0,0 0,0 0,0 0,0 0,0 0,0 0,0 0,0 0,0 0,0 0,-39 129,39-129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20T04:17:49.0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2346 18067 318 0,'0'0'116'16,"0"0"-4"-16,0 0-94 15,0 0-7-15,0 0-5 16,0 0 3-16,0 0-13 15,0 0-7-15,0 0-43 16,0 0-66-16,-10 63 5 0,10-63-6 16,0 0 10-1,0 0 58-15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6084995-AD5E-D0F0-1E03-24737D65C8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03E190-6B19-A584-C26A-8DAD848E038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A5D256D-D5A8-4EFA-A6E5-DFCEBB83EC4F}" type="datetimeFigureOut">
              <a:rPr lang="en-US"/>
              <a:pPr>
                <a:defRPr/>
              </a:pPr>
              <a:t>9/19/2026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4663E60-983D-F765-9BD1-7D6C74F834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DE960DA-DC59-218E-AA27-75AE64826A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D3BA39-C577-ECF0-F62A-150212F59BE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ECAB27-72B4-99FB-3C53-049231B717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79DD904-8BAB-428F-8997-1BC06B7053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82BBA5-7429-6BDB-0714-E8BF0AFF3C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142A35-39B2-BA7F-8B56-BAE5033AFF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F91710-1026-5F82-98BD-E2232BDF2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4C9E3-7DE4-4F59-9E2C-6AB38D1E1C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6899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051AEF-37A8-46BB-187D-9AA12BD484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332FB2-C1CA-6FAA-BD1E-2EA2870210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3302FD-5046-854B-ECF4-13B0F9418D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CB97C-4EF4-445F-9A1C-DE928C36CC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2419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8282D0-8C91-4F14-AAF3-9DAB9EAC8F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7C4E49-3A9D-8E6C-EF7D-F009D2840D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057392-4631-3B43-8B94-080483009C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2E730-9E84-4459-8FAF-19B43C72AB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302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D80D6C-76FD-2C29-D3A2-993F55DEC7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039011-6DDC-0D15-41D9-9473ACFC62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0E6376-F37A-9527-9A30-9EAC97EDE6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8D8B4-EAD8-48D5-9442-4B492BF8F0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7727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DC6B1C-EE5C-CC8B-5899-27259BDED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77DE378-D498-E2D0-AA2C-4F72C44E5D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334709D-1F52-B8E8-A263-9F237BF655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1FCC1-511E-4871-9B06-92E2517996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5399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3BFC0A6-DAD6-3BB2-4467-D59543E1FF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F4AE633-BEC8-2439-3FBC-DA63A52D44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6537BFF-4706-0F17-3555-B4C2097B93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98E86-C588-4989-A518-AFD358F9E9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13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0E3859-0B97-01A8-A683-57A596C1DA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E82918B-C085-DDAA-B172-2E7D31BEA8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0638A01-E12F-937A-F4E8-7225CDEB52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5ABE6-51D8-45A2-B0B9-D5FA777693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523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150B33-78F1-DCAF-5EFC-EC5F95AEA1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E8B653-40DB-11B4-D939-ACED14F85D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48B9C8-38E9-0987-2620-BC3537C0E7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B24C9-94FB-4DF3-B53B-46EAB04FF0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244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D59E73-BB9B-CF6B-D561-97ECEDAAAD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146736-E1EE-2FEF-469E-6D822D2776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12A781-17FF-5B95-181E-EFE4234B5B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E7C5D-E4BB-41E6-AA7C-15569B2230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65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CACD9F-D639-B082-9F32-E3BB02A891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A0EDCD-7FFE-0F98-D95B-CA4DF48DC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C0F9D4-E7C5-0BE3-E7C6-31E57BFA0D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D0E22-450C-47C9-9931-7E6E840D14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235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02CE7E-CE58-4933-D132-D4630BB3A1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217F62-B96E-B6D6-3C4E-1C3C1A260A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15D3BC-73DA-51F5-C0E7-F577DBEE16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DB410-E207-4EC8-A1C9-5CD57F3E71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7391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FB3266A-28F9-8D8A-B332-BAEA3970CC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93DB96B-1243-623D-A1D3-B5B48C72E9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827028B-75E0-DB5D-8427-526DA1DA603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B21BD3-8D44-FA33-70C1-554A6119DA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8EBD7AE-4746-7386-DEE1-8EBFC92E2AF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2018820-5C12-43B2-BAF7-FA09D1C254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7" Type="http://schemas.openxmlformats.org/officeDocument/2006/relationships/image" Target="../media/image26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6.xml"/><Relationship Id="rId11" Type="http://schemas.openxmlformats.org/officeDocument/2006/relationships/customXml" Target="../ink/ink3.xml"/><Relationship Id="rId15" Type="http://schemas.openxmlformats.org/officeDocument/2006/relationships/image" Target="../media/image100.png"/><Relationship Id="rId10" Type="http://schemas.openxmlformats.org/officeDocument/2006/relationships/image" Target="../media/image1.png"/><Relationship Id="rId9" Type="http://schemas.openxmlformats.org/officeDocument/2006/relationships/image" Target="../media/image270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082" name="Ink 11">
                <a:extLst>
                  <a:ext uri="{FF2B5EF4-FFF2-40B4-BE49-F238E27FC236}">
                    <a16:creationId xmlns:a16="http://schemas.microsoft.com/office/drawing/2014/main" id="{50AEB1DE-8947-9B8F-6406-A6391CE1688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972300" y="6370638"/>
              <a:ext cx="31750" cy="80962"/>
            </p14:xfrm>
          </p:contentPart>
        </mc:Choice>
        <mc:Fallback xmlns="">
          <p:pic>
            <p:nvPicPr>
              <p:cNvPr id="3082" name="Ink 11">
                <a:extLst>
                  <a:ext uri="{FF2B5EF4-FFF2-40B4-BE49-F238E27FC236}">
                    <a16:creationId xmlns:a16="http://schemas.microsoft.com/office/drawing/2014/main" id="{50AEB1DE-8947-9B8F-6406-A6391CE1688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962919" y="6361198"/>
                <a:ext cx="50511" cy="998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083" name="Ink 12">
                <a:extLst>
                  <a:ext uri="{FF2B5EF4-FFF2-40B4-BE49-F238E27FC236}">
                    <a16:creationId xmlns:a16="http://schemas.microsoft.com/office/drawing/2014/main" id="{2F877C2A-C66D-99EA-8274-42165CD1C58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594475" y="6303963"/>
              <a:ext cx="225425" cy="58737"/>
            </p14:xfrm>
          </p:contentPart>
        </mc:Choice>
        <mc:Fallback xmlns="">
          <p:pic>
            <p:nvPicPr>
              <p:cNvPr id="3083" name="Ink 12">
                <a:extLst>
                  <a:ext uri="{FF2B5EF4-FFF2-40B4-BE49-F238E27FC236}">
                    <a16:creationId xmlns:a16="http://schemas.microsoft.com/office/drawing/2014/main" id="{2F877C2A-C66D-99EA-8274-42165CD1C58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85082" y="6294707"/>
                <a:ext cx="244210" cy="77248"/>
              </a:xfrm>
              <a:prstGeom prst="rect">
                <a:avLst/>
              </a:prstGeom>
            </p:spPr>
          </p:pic>
        </mc:Fallback>
      </mc:AlternateContent>
      <p:sp>
        <p:nvSpPr>
          <p:cNvPr id="15368" name="Title 1">
            <a:extLst>
              <a:ext uri="{FF2B5EF4-FFF2-40B4-BE49-F238E27FC236}">
                <a16:creationId xmlns:a16="http://schemas.microsoft.com/office/drawing/2014/main" id="{8C522784-7A1F-C3EB-BA9D-620CB2B124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36525"/>
            <a:ext cx="6950075" cy="898300"/>
          </a:xfrm>
        </p:spPr>
        <p:txBody>
          <a:bodyPr/>
          <a:lstStyle/>
          <a:p>
            <a:r>
              <a:rPr lang="en-IN" altLang="en-US" sz="2800" dirty="0"/>
              <a:t>MEL7401: Assignment – 1</a:t>
            </a:r>
          </a:p>
        </p:txBody>
      </p:sp>
      <p:grpSp>
        <p:nvGrpSpPr>
          <p:cNvPr id="17" name="Group 38">
            <a:extLst>
              <a:ext uri="{FF2B5EF4-FFF2-40B4-BE49-F238E27FC236}">
                <a16:creationId xmlns:a16="http://schemas.microsoft.com/office/drawing/2014/main" id="{BAF47EC1-267F-95F4-4CBF-A5BDF5A1747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" name="Group 19">
              <a:extLst>
                <a:ext uri="{FF2B5EF4-FFF2-40B4-BE49-F238E27FC236}">
                  <a16:creationId xmlns:a16="http://schemas.microsoft.com/office/drawing/2014/main" id="{6A2F7C78-4973-9FF0-C2B8-E28DA6AA2D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6C7E387C-0BBA-D423-8DFD-96B501CFCA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8DD0BCC5-0702-1378-7F80-D61EAD343C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5364" name="Rectangle 10">
                    <a:extLst>
                      <a:ext uri="{FF2B5EF4-FFF2-40B4-BE49-F238E27FC236}">
                        <a16:creationId xmlns:a16="http://schemas.microsoft.com/office/drawing/2014/main" id="{0BDF41E9-26DF-5312-D71A-4B6D50420B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5" name="Rectangle 11">
                    <a:extLst>
                      <a:ext uri="{FF2B5EF4-FFF2-40B4-BE49-F238E27FC236}">
                        <a16:creationId xmlns:a16="http://schemas.microsoft.com/office/drawing/2014/main" id="{675585E6-D27B-462C-7B8B-EB8041F876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" name="Group 12">
                  <a:extLst>
                    <a:ext uri="{FF2B5EF4-FFF2-40B4-BE49-F238E27FC236}">
                      <a16:creationId xmlns:a16="http://schemas.microsoft.com/office/drawing/2014/main" id="{2F064659-7F58-5F6B-FBEF-85736AA5D3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362" name="Rectangle 13">
                    <a:extLst>
                      <a:ext uri="{FF2B5EF4-FFF2-40B4-BE49-F238E27FC236}">
                        <a16:creationId xmlns:a16="http://schemas.microsoft.com/office/drawing/2014/main" id="{9CCB4464-FD82-963A-CDF1-C7EEDF9254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3" name="Rectangle 14">
                    <a:extLst>
                      <a:ext uri="{FF2B5EF4-FFF2-40B4-BE49-F238E27FC236}">
                        <a16:creationId xmlns:a16="http://schemas.microsoft.com/office/drawing/2014/main" id="{371D087D-FB45-2519-374E-185AC3560E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5">
                  <a:extLst>
                    <a:ext uri="{FF2B5EF4-FFF2-40B4-BE49-F238E27FC236}">
                      <a16:creationId xmlns:a16="http://schemas.microsoft.com/office/drawing/2014/main" id="{12A7DEDF-05D1-E8BA-79F9-3FECE6A00D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360" name="Rectangle 15359">
                    <a:extLst>
                      <a:ext uri="{FF2B5EF4-FFF2-40B4-BE49-F238E27FC236}">
                        <a16:creationId xmlns:a16="http://schemas.microsoft.com/office/drawing/2014/main" id="{83196437-F5D9-3960-1714-61F2D530A2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61" name="Rectangle 15360">
                    <a:extLst>
                      <a:ext uri="{FF2B5EF4-FFF2-40B4-BE49-F238E27FC236}">
                        <a16:creationId xmlns:a16="http://schemas.microsoft.com/office/drawing/2014/main" id="{8132E5F4-51BA-5728-063F-A9E79DBFDB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>
                  <a:extLst>
                    <a:ext uri="{FF2B5EF4-FFF2-40B4-BE49-F238E27FC236}">
                      <a16:creationId xmlns:a16="http://schemas.microsoft.com/office/drawing/2014/main" id="{467EC1B6-1018-3D32-53BA-E086B9DE2B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>
                    <a:extLst>
                      <a:ext uri="{FF2B5EF4-FFF2-40B4-BE49-F238E27FC236}">
                        <a16:creationId xmlns:a16="http://schemas.microsoft.com/office/drawing/2014/main" id="{C62E0BF4-6824-6DC0-BC5F-EE360F656D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>
                    <a:extLst>
                      <a:ext uri="{FF2B5EF4-FFF2-40B4-BE49-F238E27FC236}">
                        <a16:creationId xmlns:a16="http://schemas.microsoft.com/office/drawing/2014/main" id="{5EE89C59-22CB-DAC4-E213-CA87FCAEFC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1" name="Rectangle 21">
                <a:extLst>
                  <a:ext uri="{FF2B5EF4-FFF2-40B4-BE49-F238E27FC236}">
                    <a16:creationId xmlns:a16="http://schemas.microsoft.com/office/drawing/2014/main" id="{AB33C209-571F-7C40-C188-2F0B5FDFFC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83E8DDA-8F28-8EC4-C464-A4F06B2B63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D79E3FD-1BA9-2947-67AD-C693E004ABEB}"/>
                  </a:ext>
                </a:extLst>
              </p14:cNvPr>
              <p14:cNvContentPartPr/>
              <p14:nvPr/>
            </p14:nvContentPartPr>
            <p14:xfrm>
              <a:off x="840960" y="6504120"/>
              <a:ext cx="3960" cy="23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D79E3FD-1BA9-2947-67AD-C693E004ABE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31600" y="6494760"/>
                <a:ext cx="22680" cy="4176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14E6B094-9F57-21B7-BC67-64D390E180F5}"/>
              </a:ext>
            </a:extLst>
          </p:cNvPr>
          <p:cNvSpPr txBox="1"/>
          <p:nvPr/>
        </p:nvSpPr>
        <p:spPr>
          <a:xfrm>
            <a:off x="685800" y="1448495"/>
            <a:ext cx="819056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Draw a neat sketch of Newcomen engine.</a:t>
            </a:r>
          </a:p>
          <a:p>
            <a:pPr marL="457200" indent="-457200">
              <a:buAutoNum type="arabicPeriod"/>
            </a:pPr>
            <a:r>
              <a:rPr lang="en-US" dirty="0">
                <a:solidFill>
                  <a:srgbClr val="292526"/>
                </a:solidFill>
                <a:latin typeface="TimesLTStd-Roman"/>
              </a:rPr>
              <a:t>Prove that this engine is working in a cycle. </a:t>
            </a:r>
          </a:p>
          <a:p>
            <a:pPr marL="457200" indent="-457200">
              <a:buAutoNum type="arabicPeriod"/>
            </a:pP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Select</a:t>
            </a:r>
            <a:r>
              <a:rPr lang="en-US" sz="2400" b="0" i="0" u="none" strike="noStrike" dirty="0">
                <a:solidFill>
                  <a:srgbClr val="292526"/>
                </a:solidFill>
                <a:latin typeface="TimesLTStd-Roman"/>
              </a:rPr>
              <a:t> parameters </a:t>
            </a:r>
            <a:r>
              <a:rPr lang="en-US" dirty="0">
                <a:solidFill>
                  <a:srgbClr val="292526"/>
                </a:solidFill>
                <a:latin typeface="TimesLTStd-Roman"/>
              </a:rPr>
              <a:t>other than pressure, volume and temperature for description of cycle. </a:t>
            </a:r>
          </a:p>
          <a:p>
            <a:pPr marL="457200" indent="-457200">
              <a:buAutoNum type="arabicPeriod"/>
            </a:pP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Carryout</a:t>
            </a:r>
            <a:r>
              <a:rPr lang="en-US" sz="2400" b="0" i="0" u="none" strike="noStrike" dirty="0">
                <a:solidFill>
                  <a:srgbClr val="292526"/>
                </a:solidFill>
                <a:latin typeface="TimesLTStd-Roman"/>
              </a:rPr>
              <a:t> first law analysis of each CV of the engine.</a:t>
            </a:r>
          </a:p>
          <a:p>
            <a:pPr marL="457200" indent="-457200">
              <a:buAutoNum type="arabicPeriod"/>
            </a:pPr>
            <a:r>
              <a:rPr lang="en-US" baseline="0" dirty="0">
                <a:solidFill>
                  <a:srgbClr val="292526"/>
                </a:solidFill>
                <a:latin typeface="TimesLTStd-Roman"/>
              </a:rPr>
              <a:t>Highlight</a:t>
            </a:r>
            <a:r>
              <a:rPr lang="en-US" dirty="0">
                <a:solidFill>
                  <a:srgbClr val="292526"/>
                </a:solidFill>
                <a:latin typeface="TimesLTStd-Roman"/>
              </a:rPr>
              <a:t> major drawbacks in this engine.</a:t>
            </a:r>
          </a:p>
          <a:p>
            <a:pPr marL="457200" indent="-457200">
              <a:buAutoNum type="arabicPeriod"/>
            </a:pPr>
            <a:endParaRPr lang="en-US" dirty="0">
              <a:solidFill>
                <a:srgbClr val="292526"/>
              </a:solidFill>
              <a:latin typeface="TimesLTStd-Roman"/>
            </a:endParaRPr>
          </a:p>
          <a:p>
            <a:pPr marL="457200" indent="-457200">
              <a:buAutoNum type="arabicPeriod"/>
            </a:pPr>
            <a:r>
              <a:rPr lang="en-US" dirty="0">
                <a:solidFill>
                  <a:srgbClr val="292526"/>
                </a:solidFill>
                <a:latin typeface="TimesLTStd-Roman"/>
                <a:sym typeface="Symbol" panose="05050102010706020507" pitchFamily="18" charset="2"/>
              </a:rPr>
              <a:t>Time and Date of submission: 5 pm &amp;5 October 2026.</a:t>
            </a:r>
          </a:p>
          <a:p>
            <a:pPr marL="457200" indent="-457200">
              <a:buAutoNum type="arabicPeriod"/>
            </a:pPr>
            <a:r>
              <a:rPr lang="en-US" dirty="0">
                <a:solidFill>
                  <a:srgbClr val="292526"/>
                </a:solidFill>
                <a:latin typeface="TimesLTStd-Roman"/>
                <a:sym typeface="Symbol" panose="05050102010706020507" pitchFamily="18" charset="2"/>
              </a:rPr>
              <a:t>TA will mail you the google link for submission of pdf scanned report.</a:t>
            </a:r>
          </a:p>
          <a:p>
            <a:pPr marL="457200" indent="-457200">
              <a:buAutoNum type="arabicPeriod"/>
            </a:pPr>
            <a:r>
              <a:rPr lang="en-US" dirty="0">
                <a:solidFill>
                  <a:srgbClr val="292526"/>
                </a:solidFill>
                <a:latin typeface="TimesLTStd-Roman"/>
                <a:sym typeface="Symbol" panose="05050102010706020507" pitchFamily="18" charset="2"/>
              </a:rPr>
              <a:t>Symbols must be same as those used in lecture slides.</a:t>
            </a:r>
          </a:p>
          <a:p>
            <a:pPr marL="457200" indent="-457200">
              <a:buAutoNum type="arabicPeriod"/>
            </a:pPr>
            <a:r>
              <a:rPr lang="en-US" dirty="0">
                <a:solidFill>
                  <a:srgbClr val="292526"/>
                </a:solidFill>
                <a:latin typeface="TimesLTStd-Roman"/>
                <a:sym typeface="Symbol" panose="05050102010706020507" pitchFamily="18" charset="2"/>
              </a:rPr>
              <a:t>All copied reports will get zero marks.</a:t>
            </a:r>
            <a:endParaRPr lang="en-US" dirty="0">
              <a:solidFill>
                <a:srgbClr val="292526"/>
              </a:solidFill>
              <a:latin typeface="TimesLTStd-Roman"/>
            </a:endParaRPr>
          </a:p>
        </p:txBody>
      </p:sp>
    </p:spTree>
    <p:extLst>
      <p:ext uri="{BB962C8B-B14F-4D97-AF65-F5344CB8AC3E}">
        <p14:creationId xmlns:p14="http://schemas.microsoft.com/office/powerpoint/2010/main" val="965865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203773D-1408-4535-7770-1F30F14DB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52400"/>
            <a:ext cx="7772400" cy="1143000"/>
          </a:xfrm>
        </p:spPr>
        <p:txBody>
          <a:bodyPr/>
          <a:lstStyle/>
          <a:p>
            <a:r>
              <a:rPr lang="en-US" sz="2800" dirty="0"/>
              <a:t>Additional Instructions</a:t>
            </a:r>
            <a:endParaRPr lang="en-IN" sz="2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689CB2-4A26-5B46-6C56-27E83D81C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337" y="1447800"/>
            <a:ext cx="7772400" cy="4590289"/>
          </a:xfrm>
        </p:spPr>
        <p:txBody>
          <a:bodyPr/>
          <a:lstStyle/>
          <a:p>
            <a:r>
              <a:rPr lang="en-US" sz="2000" b="0" i="0" dirty="0">
                <a:solidFill>
                  <a:srgbClr val="2C363A"/>
                </a:solidFill>
                <a:effectLst/>
              </a:rPr>
              <a:t>Do not copy and paste the equations. You must use uniform symbols</a:t>
            </a:r>
            <a:br>
              <a:rPr lang="en-US" sz="2000" dirty="0"/>
            </a:br>
            <a:r>
              <a:rPr lang="en-US" sz="2000" b="0" i="0" dirty="0">
                <a:solidFill>
                  <a:srgbClr val="2C363A"/>
                </a:solidFill>
                <a:effectLst/>
              </a:rPr>
              <a:t>through out your report.</a:t>
            </a:r>
          </a:p>
          <a:p>
            <a:r>
              <a:rPr lang="en-US" sz="2000" b="0" i="0" dirty="0">
                <a:solidFill>
                  <a:srgbClr val="2C363A"/>
                </a:solidFill>
                <a:effectLst/>
              </a:rPr>
              <a:t>Your assignment report must be complete with respect to all the intermediate algebraic operations and description of concepts. </a:t>
            </a:r>
          </a:p>
          <a:p>
            <a:r>
              <a:rPr lang="en-US" sz="2000" b="0" i="0" dirty="0">
                <a:solidFill>
                  <a:srgbClr val="2C363A"/>
                </a:solidFill>
                <a:effectLst/>
              </a:rPr>
              <a:t>Original Assignments with recent models will get highest marks.</a:t>
            </a:r>
          </a:p>
          <a:p>
            <a:r>
              <a:rPr lang="en-US" sz="2000" dirty="0">
                <a:solidFill>
                  <a:srgbClr val="2C363A"/>
                </a:solidFill>
              </a:rPr>
              <a:t>You are free to submit scanned copies of handwritten or typed document in pdf.</a:t>
            </a:r>
          </a:p>
          <a:p>
            <a:r>
              <a:rPr lang="en-US" sz="2000" dirty="0">
                <a:solidFill>
                  <a:srgbClr val="2C363A"/>
                </a:solidFill>
              </a:rPr>
              <a:t>Do not copy and paste the equations. You must use uniform symbols</a:t>
            </a:r>
            <a:br>
              <a:rPr lang="en-US" sz="2000" dirty="0"/>
            </a:br>
            <a:r>
              <a:rPr lang="en-US" sz="2000" dirty="0">
                <a:solidFill>
                  <a:srgbClr val="2C363A"/>
                </a:solidFill>
              </a:rPr>
              <a:t>through out your report.</a:t>
            </a:r>
          </a:p>
          <a:p>
            <a:r>
              <a:rPr lang="en-US" sz="2000" dirty="0">
                <a:solidFill>
                  <a:srgbClr val="2C363A"/>
                </a:solidFill>
              </a:rPr>
              <a:t>Your assignment report must be complete with respect to all the intermediate algebraic operations and description of concepts. </a:t>
            </a:r>
          </a:p>
          <a:p>
            <a:r>
              <a:rPr lang="en-US" sz="2000" dirty="0">
                <a:solidFill>
                  <a:srgbClr val="2C363A"/>
                </a:solidFill>
              </a:rPr>
              <a:t>Original Assignments with recent models will get highest marks.</a:t>
            </a:r>
          </a:p>
          <a:p>
            <a:endParaRPr lang="en-IN" sz="2000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8C13B7ED-F0DB-F945-848E-BE9D611614F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86D4388-B602-4BEE-5368-0D6141A8F4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7F1FDE75-D78F-1731-29B7-EA306716A7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257E360-3DE0-497D-889B-D855750204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A78F067-A7C8-B6B8-F8B2-F7BFAA2E2C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C23A9D4-24D5-A73B-4348-1120F0EC1F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E50DFA2F-8F61-2990-B142-C71B62BC6B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ACCDAB9-43AE-A85E-D22D-E9190C845A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5C887FE-1B5F-0CE7-B766-C76D4AEDD5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CAFACE3-A461-10CA-D6F3-676B1967F4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EB93FFAC-59AA-1844-2E9D-8B0FF0240B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DEEC73A5-8282-D3AA-9403-B0D3023A13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D78AADE-FDC8-B56F-4DE5-7387ED1355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A9DEAD3-4C35-5388-1116-BBDF74F923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EDFA198-D844-6EA7-F309-40C138FBBB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8FE90D8-ED66-30AA-95C9-2E9786943F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2A047BB-A0FB-A473-C04A-E957B919F8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10399584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4379</TotalTime>
  <Words>214</Words>
  <Application>Microsoft Office PowerPoint</Application>
  <PresentationFormat>On-screen Show (4:3)</PresentationFormat>
  <Paragraphs>19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Calibri</vt:lpstr>
      <vt:lpstr>Times New Roman</vt:lpstr>
      <vt:lpstr>TimesLTStd-Roman</vt:lpstr>
      <vt:lpstr>Blank Presentation</vt:lpstr>
      <vt:lpstr>MEL7401: Assignment – 1</vt:lpstr>
      <vt:lpstr>Additional Instructions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PMV Subbarao</cp:lastModifiedBy>
  <cp:revision>334</cp:revision>
  <cp:lastPrinted>2002-07-26T02:11:33Z</cp:lastPrinted>
  <dcterms:created xsi:type="dcterms:W3CDTF">2002-07-26T01:39:54Z</dcterms:created>
  <dcterms:modified xsi:type="dcterms:W3CDTF">2026-09-19T03:55:35Z</dcterms:modified>
</cp:coreProperties>
</file>