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74" r:id="rId2"/>
    <p:sldId id="1274" r:id="rId3"/>
    <p:sldId id="1285" r:id="rId4"/>
    <p:sldId id="447" r:id="rId5"/>
    <p:sldId id="472" r:id="rId6"/>
    <p:sldId id="473" r:id="rId7"/>
    <p:sldId id="475" r:id="rId8"/>
    <p:sldId id="480" r:id="rId9"/>
    <p:sldId id="481" r:id="rId10"/>
    <p:sldId id="482" r:id="rId11"/>
    <p:sldId id="1288" r:id="rId1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66"/>
    <a:srgbClr val="FF33CC"/>
    <a:srgbClr val="000099"/>
    <a:srgbClr val="3366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6T09:24:33.3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22061 16644 1644 0,'-7'-28'38'0,"-1"4"-32"0,-1 1 5 0,0 5-7 0,-2 3 20 0,-1 3-20 0,2 8 6 0,-1 0-4 0,5 6 15 0,-2 4-21 0,-1-5 2 0,-6 7 6 0,7 4 125 0,-6-2-190 0,11 10 80 0,5 4-116 0,-4-1 99 0,2 2 4 0,-5 0-1 0,3-1 1 0,0 1-8 0,2 0 2 0,1-1-2 0,2-1 3 0,4 1-2 0,0-3-3 0,1-2 5 0,7-3-5 0,-4-1 3 0,0-4-2 0,5 1-4 0,-3-4 3 0,0-2-3 0,5-3 3 0,-3-2-2 0,-1-1 3 0,0-2-1 0,2-3-7 0,-2-1 6 0,1-6-8 0,0 1-3 0,-1-1 12 0,1-4-7 0,-1 1 9 0,-1-1 0 0,2-2-4 0,-5 0 6 0,4-1-5 15,-2 3-2-15,1 0 2 0,4 3-5 0,-5 2 5 16,5 1-10-16,-4 2 9 0,2 1-2 0,1 2 5 15,0 0 9-15,6 3-8 0,-5 0 2 0,5 2-3 16,0 0 7-16,-2 1-2 0,2 2 1 0,-4 0-2 16,0 1-7-16,-4-1 14 0,1 0-6 0,-3-3 11 31,1 1-7-15,-4-2 3-1,2 0 1-15,1-1-1 0,-3-2-4 16,0-2 5-16,1-2-6 0,0 1 6 0,2-2-3 0,-3-2-7 0,3 1 4 0,0-2-6 0,0 4 1 0,1 0-4 15,-3-1 1-15,4 4-2 0,0 1 0 0,-3 4 4 0,1-2 0 0,1 3 2 0,-2 1 2 0,2 2-6 0,3 3-6 16,1 1 1-16,-4-1 3 0,3 0 2 0,0-2 10 0,-4-1-9 0,-1-1-8 16,-1-2 18-16,0 2-5 0,0-2 12 0,-4-1-9 0,2-1 9 15,-2-2-6-15,1-1 6 0,1-1-13 0,0-2-22 16,0-2-20-16,1 0-1 0,0 2-45 0,0-4-32 16,0 0-16-16,-3-2-8 0,0 1-34 0,-3 3-88 0,0 1 35 15,0 4-51-15,-2-3 74 0</inkml:trace>
  <inkml:trace contextRef="#ctx0" brushRef="#br0" timeOffset="146.22">23097 16537 652 0,'1'-2'127'0,"-1"-1"231"0,2 1-231 0,3-3-16 0,-5-2-6 0,4 1 8 16,0-1 8-16,-1 0-29 0,2 2-8 0,-3 0-6 16,5 1-33-16,-5 0-27 0,4-1-4 0,-3 1-5 15,-1-1-2-15,1 0-10 0,6 2-4 0,-2-2-4 16,-1 2-25-16,1-1-130 0,-3-1-89 0,1 3-14 15,1 1-246-15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6T10:10:39.3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21569 8308 156 0,'-8'-5'27'0,"6"6"11"0,2-1-20 0,0 0 65 0,0 0-36 0,0 0 1 0,0 0-20 0,0-1 18 0,0 0 1 0,0 0-18 15,0 0 17-15,0 0-21 0,0 0-12 0,0 0 24 16,1 0-5-16,-1 0 17 0,0 0 9 0,0 0 3 16,0 0-2-16,0 0 2 0,0 0-25 0,0 0 9 15,0 0-12-15,0 0 12 16,0 0-16-16,0 0-11 0,-1 0 1 0,1 0-4 0,0 0-3 0,-2 0-1 0,2 1-2 16,-1-1 1-16,1 1 0 0,0 0 5 0,0 0 1 15,0-1 0 1,0 0-4-16,0 0 7 0,0 0-7 0,7-12 7 0,2 15-4 0,-4-3-1 0,-4 0 2 0,1-1-4 15,-1-3-11 1,2 4 11-16,0-2-9 0,-2 1 9 0,0 1-11 0,3 0 5 16,-1-1 1-16,2 2 1 0,-1-4-2 15,-1-5-1-15,-2 3 5 0,0-4-3 0,0 4-2 0,2-3 0 16,0 3 0-16,-2-1 1 0,0-5-8 0,-1 0 14 0,0-1-12 16,-1 0 15-16,1 2-2 0,-1-2-3 15,-2 0 4-15,-1-1-4 0,-3 0 8 0,3 0-13 0,-2-1 7 16,-1-3-8-16,5 1 12 0,-6-1-8 0,1 1 6 0,-1 0-8 0,-1 0-7 0,3 2 12 15,0-3-5-15,2 2 11 16,0-2-2-16,-1 0-11 16,-1 1 1-16,4-1-4 0,-4 1 5 0,2 0-5 15,-4-2 2-15,1 5-3 0,0 2 0 0,4-3 0 16,-4 6 0-16,1-1 0 0,4-1-8 0,-5 2 13 16,7 0-1-16,-1-1 6 0,-2-1-10 0,-1-1 7 15,-3 0-5-15,0 0 7 0,3-2-4 0,-4 1-2 16,0-2 2-16,-1 1-1 0,0 0 5 0,-1-1-4 15,5 3 1-15,0 1-1 0,-3 0-3 0,2 1 4 16,0-1-2-16,0-1 3 0,1 2-6 16,0 1 2-16,-2 0 0 0,1 1 1 0,2-1 0 15,-4 3-4-15,1-1 6 0,1 0-5 0,-2 0-1 16,3 3 2-16,-2-2-9 0,-1 3 7 0,0-1-3 16,-3 1-1-16,1 1 7 0,1 1-3 15,1 0 1-15,-3-2 3 0,-1 1-4 0,0-1 3 16,-1 2 6-16,0 3-12 0,-2 1 3 0,-1 2-4 15,-2-2 6-15,1 0-1 0,1 1-1 0,0-3 0 16,-4 2 5-16,-1-2-5 0,4 2 2 0,-2 0-3 16,4 0 2-16,-5 0-1 0,-3-2-2 0,3 2 0 15,-2-1 4-15,2 4-8 0,-2 1 5 16,-3-1-7-16,0 1 9 0,-1-1-1 0,-4 1-3 16,1 1 0-16,-4 0 4 0,-1 1-2 0,4 2-1 15,4-2-2-15,2 0 4 0,-1 0-1 0,5 2 0 16,-2 2-3-16,2 0 2 0,2 3-6 0,-5 0 8 15,3 1-5-15,-1-1 5 0,0 2-2 0,-3 1-4 16,1-3 2-16,3 3 8 0,-3-1-5 0,1-1-3 16,2 2-2-16,-7-2 11 0,5 3-8 0,-1 1 7 15,2-4-8-15,10 3 3 0,-4-5 0 0,5 2 0 16,-1 0 0-16,-4-2 0 0,2 3-1 16,-5-3 4-16,6 2-2 0,-1 2-3 0,3 0 2 15,-2 0-3-15,2-1 4 0,-5-1-4 0,1 1 4 16,0-1-4-16,1-1 4 0,0 3-6 0,1 0 6 15,0 0 0-15,0 0 1 0,-2-4 0 0,0 5 1 16,0-1-2-16,2 2 0 0,-3-1 0 0,1-2-2 16,1 0 3-16,-1-1-3 0,6 4 8 0,-2-3-4 15,1 0-1-15,1-1-1 0,-5-1 4 16,5 1-4-16,1-1 0 0,0 0-1 0,5 0-2 0,0-2 1 16,1 2 6-16,1-2-4 15,1 1-5-15,-3-4 6 0,2 1-4 0,2 1 5 16,0 2 1-16,4-1-4 0,4-1 2 0,-3 2-2 0,3-2 3 15,2 2-3-15,-2 1 2 0,1-2-1 0,1 2 2 0,2-3 1 16,-3 0-4-16,-1-1 1 0,0-4-9 0,-1 0 17 16,2 2-8-16,-3-2 11 0,1 1-7 15,-1-2-1-15,-2 0 3 0,2-1-4 0,-2-1-7 16,-1-1 12-16,-2 0-1 0,0 1 6 0,0-3-9 16,-3-2 2-16,0 0-4 0,0 0 4 0,0 0 1 15,0 0-5-15,0 0 6 0,0 0-6 16,0 0 2-16,0 0 1 0,0 0-4 0,0 0 0 15,0 0-10-15,0 0-6 0,0 0-17 0,0 0 4 16,0-1-51-16,-9-16-60 0,4 10-18 0,0 2-18 16,-1-2-42-16,-2 1-50 0</inkml:trace>
  <inkml:trace contextRef="#ctx0" brushRef="#br0" timeOffset="620.12">19529 8639 444 0,'-7'-1'60'0,"1"0"233"0,2 0-304 0,1 1 9 0,3 0-21 0,0 0 15 0,0 0-19 15,0 0-8-15,0 0 21 0,0 0-18 0,0 0 16 0,0 0 21 0,0 0-11 16,0-1 16-16,0 0 12 0,0 0 22 0,0 0 16 15,0 0-4-15,0 0-9 0,0 0 2 0,0 0-27 0,0 0 19 16,0 0-25-16,2 0-10 0,-1 0 11 0,-1 0-13 16,23-15-14-16,-17 17 14 0,1 0-11 15,0 1 15 1,2 1 5-16,2 4-10 0,0 2 10 0,1 4-12 16,1 0 0-16,-2-1 7 0,3 0-5 0,2 3 7 15,-4 2-3-15,6 2-1 0,-3-1 1 0,3-2-2 16,-2 1-10-16,-1-2 13 0,1 1-7 0,-3-4 11 15,4 0-2-15,-4-2-3 0,-1-2 10 0,-4-2-8 16,-4-3 0-16,0-1 16 0,-4-2 9 16,0 0 3-16,0 0 11 0,0 0-7 0,-5-13-3 15,-2 2 2-15,0 0-6 0,-5-3-2 16,-1-3-15-16,1-1 11 0,-3-2-6 0,1 0-17 16,2 1 8-16,3-2-13 0,0 1-4 0,3 0 11 15,-1 1-7-15,2 4 10 0,-1 0-5 0,5 8-5 16,-2-1 1-16,3 2-1 0,0 4 3 0,0 2-8 15,0 0 8-15,0-1-8 0,0 0 2 0,0 0 3 16,-6-15-2-16,3 15 3 0,3 1 6 0,0 0-4 16,-3-9 1-16,2 4 0 0,-4-1 9 0,-1 0 2 15,1-1 4-15,-2-1 0 0,1 2 11 0,-1-1-21 16,-3 0 1-16,3 1-8 0,-1-1 15 0,2 2-15 16,-1 0 11-16,1 3-13 0,3 0-9 0,-2 2 12 15,2 0-13-15,-2 1 12 0,2 2-4 0,-2 1-3 16,1 4 1-16,-2 1-5 0,0 1-11 0,0 3 14 15,1-1 1-15,-2 3 3 0,0 2-5 0,0 5-57 16,-4-1-38-16,1 3-8 0,1 2-104 0,-5-2-67 16</inkml:trace>
  <inkml:trace contextRef="#ctx0" brushRef="#br0" timeOffset="1703.09">19911 6669 337 0,'-3'-7'224'0,"-1"1"-70"0,1 1-96 0,2 1-4 0,1 4-13 0,0 0-25 0,0 0-4 0,0 0-6 31,0-1-7-31,0 0 1 0,0 0-8 0,0 0 7 16,0 0-2-16,0 1 10 0,0-1 7 0,0 1-2 15,0 0-20-15,0 0 11 0,0 0-15 16,0 0 14-16,1 0 2 0,7 7-7 0,-7-1 10 15,1 2-11-15,1 2-10 0,-2 1 18 0,1 3-13 16,0 2 14-16,1 3-2 0,-1 3-4 0,2 0 5 16,0 2-8-16,2 3-12 0,-1 1 21 0,0 2-12 15,3 3 15-15,-1-2-4 0,1-1-4 16,1 1 6-16,-1-3-6 0,0-1 9 0,0-1-4 16,0 0-4-16,1-2 1 0,0-1 6 0,0-3-4 15,0-2 12-15,0-1-11 0,1-2-2 0,-1-2 10 16,-3-3-10-16,3-3 12 0,-1 0 5 0,-1-3-3 15,3-4 19-15,-4-3-14 0,3 1 0 0,1-6 12 16,1 2-17-16,-3-5 17 0,1-2-4 0,-2-1-16 16,-5-1 6-16,10-2-11 0,-4 0-11 0,-2-5 15 15,9 1-7-15,-11-2 12 0,0-2-12 0,-1 1-3 16,-5-1 5-16,5 0-4 0,-3-2-4 0,0 1 8 16,1 2-6-16,-5-5 9 0,-2 8-6 15,2-1 9-15,-6 0-2 0,4 6 5 0,-3-5-13 16,-6 5 14-16,3 2-7 0,0 0 11 15,2 1 2-15,1 2-9 0,-7-1 8 0,1 0-9 16,0 1 5-16,-3 0-16 0,6 0 0 0,-2 2-4 16,-4 1 7-16,5 3-8 0,1 3 0 0,0 1-5 15,2 1-10-15,-1 1 13 0,1 2-14 0,1 3 13 16,-2 1-6-16,3 2 0 0,0 2 8 0,0 1-7 16,2 2-3-16,1 3 11 0,2-1-7 0,3 3 9 0,0 0-1 15,5 2 3-15,0 2 4 16,4 1-3-16,1-1-9 0,0 1 13 0,3-2-9 0,0 0 11 15,1 1-5-15,2-5 0 0,-4 4 10 0,2-5-8 16,-3-1-6-16,1-2 10 0,-3-4-8 16,-1-1 10-16,0-2-1 0,2-3-6 0,-4-1 7 15,4-3-6-15,-3-2 8 0,-2-3-5 0,6-1-13 16,-6-4 4-16,7-1-10 0,-4-2-29 0,2-1-4 16,5-1-13-16,-8-2-32 0,8 1-36 0,-4-1-21 15,-2-1-6-15,3 4-31 0,-4 1-16 16</inkml:trace>
  <inkml:trace contextRef="#ctx0" brushRef="#br0" timeOffset="1936.6">20305 6883 1465 0,'0'6'34'0,"0"-5"21"0,5 1-83 0,-2-3 15 0,4 1 2 0,5 3 4 0,1-3 12 0,1-1-62 16,3-5-27-16,-1-3-19 0,1-1-93 0,-1-3 75 16,-1 0 18-16,-3-4 21 0,1-3 77 0,-3 4 10 15,1-2 5-15,-1 1-1 0,1 0-16 0,-1 1 14 16,1 2-16-16,1 0 15 16,-2 1-5-16,-3 1-5 0,2 0-29 0,-4 3 1 0,2 0-124 15,4 2 24-15</inkml:trace>
  <inkml:trace contextRef="#ctx0" brushRef="#br0" timeOffset="2163">20465 6625 963 0,'1'0'57'15,"1"-1"-24"-15,-2 1-24 16,0 0 9-16,11 4-19 0,-6 2-13 0,1 2 11 15,-1 2-13-15,2 4 3 0,2 2 10 16,1 2-8-16,0 2 9 0,-1 0 1 0,-2 2-2 16,-2-1 5-16,0 3-4 0,-1-2-10 0,2 2 11 15,0 2-8-15,-4-1 9 0,2 4 4 0,-1-8-3 16,-3-3-5-16,3-4-6 0,-5-3-66 0,2-1-112 16</inkml:trace>
  <inkml:trace contextRef="#ctx0" brushRef="#br0" timeOffset="2668.93">20697 6421 481 0,'0'0'71'0,"0"0"140"0,0 0 83 0,0 0-255 0,-1 0-52 0,1 1 3 16,-15 13-5-16,11-7 5 0,6 6 1 0,-5-1 6 15,3-1-1-15,0 3 1 16,0 0-11-16,4 1 12 0,-3 0-9 0,3-1 11 16,-1 0 17-16,0 0-6 0,2 1 14 0,-1-1-14 0,1 3-4 15,-3-2 0-15,3 2-10 0,-1 0 8 16,1 0 10-16,-2-1-11 0,2-1 10 0,-3-6-12 16,-1 0-3-16,1-2 18 0,-2-2-5 0,0 0 12 15,2-1 1-15,-2-4 6 0,0 0 3 0,-4-7 0 16,0-2-15-16,-2 0-6 0,2-1-1 0,-1-6 0 15,0-1-4-15,-3-5-8 0,-1-1 0 0,-2-4-1 16,-2-3-2-16,1 1 5 0,1-3-6 16,1-2 7-16,1 3 10 0,8 1-10 0,-1 6 7 15,6 7-10-15,2 4-12 0,0 5 15 0,2 2-16 16,-2 4 15-16,6 0-8 0,-1 4-13 0,2 1 8 16,4 3-12-16,-4 6 3 0,6-1 17 0,-1 0-10 15,0 7 13-15,4 2 6 0,-5 0-6 0,2 3 10 16,0-2-11-16,-3-1-12 0,0-1 23 15,0 0-10-15,-1-2 14 0,2-1-11 0,-3 0 4 16,-3-1 3-16,-2-3-3 0,-3-1-10 0,3-3 15 16,-2-1 0-16,-1-3 8 0,-4-1-3 0,1-2-10 15,0-1-8-15,-2 0-1 0,-1-1-27 0,-1-3-40 16,1-1-52-16,-2-3 0 0,2 0-160 0</inkml:trace>
  <inkml:trace contextRef="#ctx0" brushRef="#br0" timeOffset="2885.35">20521 6629 1081 0,'-8'-5'84'0,"-4"-2"274"0,3 4-351 0,4 1-5 0,5 2 3 0,0 0-5 15,0 0-18-15,1-3 12 0,7-1-11 0,4-3 9 0,-3-3-34 16,6-6 5-16,2-2 1 0,5-2 3 15,6-5 5-15,6-4 20 0,2-5-7 0,7-7 13 0,0 2 10 16,4-2-13-16,1 1 0 0,-3 1-12 0,7-3-50 16,3 2-133-16,5-2-54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1D509-6E49-0187-E622-D041DCADD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9B9C5D-5958-D4AB-EFFD-FD2B8DA011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6C51B-0D2C-5C84-C754-770DE39C9D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6028C299-6D20-485C-A17C-1704131A8226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5E390-DFD5-F594-17BE-677D7C820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516806-8969-B249-F31A-2D1FCD7216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A666E-9CEC-75CB-04F5-40A1578E5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4B4B336-9B7A-4CBC-9D26-292ABAB6F581}" type="slidenum"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7CDEE-31F9-3AC0-565E-5CCF3252F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73B4A-C8AD-F136-0EE4-3D3E1276BB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13EDB-80A2-DE9F-1523-AA1209E3AF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14FD6376-2435-4D0D-927D-73854531619E}" type="slidenum"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3B948-3442-23D3-B127-F573CC8EE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5E38E4-AA1D-6BB0-76F1-96A642B80C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6C97F-8866-0742-8EB9-48AB3370CA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37B62C07-36FD-4A60-A046-D4C086DFE83E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81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35D6A-89E9-9493-DE31-3298B34FB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AC009-B6E7-70E9-6BB0-E94B73CA30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2F49C-81EE-62D9-9583-839125FDE9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8A34AB32-3CBB-4C24-A4A9-36F0449CED3D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8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154FB-769F-E1B8-6700-A3F69E206B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D820C7-F7D8-D4B1-36F4-02E721933B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BC48A-C837-7836-6A4C-FFF6E2C632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324A6891-7AA2-45D0-B9AF-6DB6B444AE97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77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86E2B3-DA90-34FF-83E0-F1F15D32DC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2EBA8-3C99-3B83-32AA-5C16ACA2E8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DA761-F8F2-1F14-CE2A-BB7587194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535B61E-53A6-44E7-8B5D-52AA7633CE43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32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2885E-3152-2C3A-15E1-9A60976AC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CA434C-9FED-42E0-CB26-893786C04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32A4AD-F582-E15B-EC5E-DE4579A5C63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05C48-7833-0134-CE98-133EBF8408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535B61E-53A6-44E7-8B5D-52AA7633CE43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5" Type="http://schemas.openxmlformats.org/officeDocument/2006/relationships/image" Target="../media/image510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png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70.png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customXml" Target="../ink/ink3.xml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27.png"/><Relationship Id="rId19" Type="http://schemas.openxmlformats.org/officeDocument/2006/relationships/image" Target="../media/image42.png"/><Relationship Id="rId4" Type="http://schemas.openxmlformats.org/officeDocument/2006/relationships/image" Target="../media/image22.png"/><Relationship Id="rId9" Type="http://schemas.openxmlformats.org/officeDocument/2006/relationships/image" Target="../media/image32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37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37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Preliminary Vector Analysis for Engineering Mechanics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45" y="5300990"/>
            <a:ext cx="861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2800" b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A Tradition Driven Practice &amp; Theory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2C8AF6-0C6C-D198-2C85-AE8480BC1000}"/>
                  </a:ext>
                </a:extLst>
              </p14:cNvPr>
              <p14:cNvContentPartPr/>
              <p14:nvPr/>
            </p14:nvContentPartPr>
            <p14:xfrm>
              <a:off x="7888320" y="5917680"/>
              <a:ext cx="460440" cy="177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2C8AF6-0C6C-D198-2C85-AE8480BC100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78960" y="5908320"/>
                <a:ext cx="479160" cy="195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F70C52-5995-C8D4-37BF-39CCDD3C1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3831D66-8E83-454F-CF31-4D0F74293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Vector Formulation:</a:t>
            </a:r>
            <a:r>
              <a:rPr lang="en-US" sz="2400" dirty="0"/>
              <a:t> Emphasizes force (Newton, Euler).</a:t>
            </a:r>
          </a:p>
          <a:p>
            <a:r>
              <a:rPr lang="en-US" sz="2400" b="1" dirty="0"/>
              <a:t>Analytic Formulation:</a:t>
            </a:r>
            <a:r>
              <a:rPr lang="en-US" sz="2400" dirty="0"/>
              <a:t> Emphasizes work and energy (Leibniz, Lagrange).</a:t>
            </a:r>
          </a:p>
          <a:p>
            <a:r>
              <a:rPr lang="en-US" sz="2400" b="1" dirty="0"/>
              <a:t>Theory &amp; Practice:</a:t>
            </a:r>
            <a:r>
              <a:rPr lang="en-US" sz="2400" dirty="0"/>
              <a:t> A continuous interplay, from Hero's devices to modern engineering applications.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91A6EAE-A314-1CF3-47A9-0738364C4E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EC2D7D3-7077-A635-0CCA-9A0258F488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95477C3-B3B0-409D-2A41-BA183BB488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B0D6EFB-3CE2-D990-8404-0E79D3E04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C9FB8E-4C48-A961-36AB-A7A04F7B7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1ACA816-D2F8-9608-5484-1C0DCF528C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0018E50-A35D-0033-2F21-A5530A4785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6A86822-9004-ECE0-F2DF-285992DA5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866B0E0-30CD-27DA-FD05-4CA1CF15E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5493871-9F67-3EEF-F259-835F4D5D7D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C12E5B2-FCD8-9795-A242-9EF1D64CC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0662E2-ADC6-2D5D-A82C-0D0D4C6DF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757E6C3-C36F-14B7-7711-A6C0B02793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15B0A2-7C07-A809-A730-AFFD98F964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89D2241-60C1-1F49-6803-C6DDB587D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7DAB680-0B14-F18D-5BDC-2CCEB51A2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F2341D-C949-4B2F-B395-8ADD34BE3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B2FC6FE4-A7F1-7EA4-189B-048631B2C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81928" y="381837"/>
            <a:ext cx="4842672" cy="6039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</a:rPr>
              <a:t>Key Traditions within Mechanics</a:t>
            </a:r>
            <a:endParaRPr kumimoji="0" lang="en-US" alt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98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437B663-06BE-67E3-10F9-D8AD25C9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E9384E6-6BC0-91FB-EDF1-B026142B1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47800"/>
            <a:ext cx="8361740" cy="4114800"/>
          </a:xfrm>
        </p:spPr>
        <p:txBody>
          <a:bodyPr/>
          <a:lstStyle/>
          <a:p>
            <a:r>
              <a:rPr lang="en-US" sz="2400" dirty="0"/>
              <a:t>Origin of word </a:t>
            </a:r>
            <a:r>
              <a:rPr lang="en-US" sz="2400" b="1" i="1" dirty="0">
                <a:solidFill>
                  <a:schemeClr val="accent2"/>
                </a:solidFill>
              </a:rPr>
              <a:t>VECTOR</a:t>
            </a:r>
          </a:p>
          <a:p>
            <a:r>
              <a:rPr lang="en-US" sz="2400" dirty="0"/>
              <a:t>Sanskrit </a:t>
            </a:r>
            <a:r>
              <a:rPr lang="en-US" sz="2400" i="1" dirty="0" err="1"/>
              <a:t>vahati</a:t>
            </a:r>
            <a:r>
              <a:rPr lang="en-US" sz="2400" dirty="0"/>
              <a:t> "carries, conveys," </a:t>
            </a:r>
          </a:p>
          <a:p>
            <a:r>
              <a:rPr lang="en-US" sz="2400" dirty="0"/>
              <a:t>Latin </a:t>
            </a:r>
            <a:r>
              <a:rPr lang="en-US" sz="2400" i="1" dirty="0" err="1"/>
              <a:t>vehere</a:t>
            </a:r>
            <a:r>
              <a:rPr lang="en-US" sz="2400" dirty="0"/>
              <a:t> "to carry, convey," </a:t>
            </a:r>
          </a:p>
          <a:p>
            <a:r>
              <a:rPr lang="en-US" sz="2400" dirty="0"/>
              <a:t>Earlier in astronomy, "line joining a fixed point and a variable point" (1704); </a:t>
            </a:r>
          </a:p>
          <a:p>
            <a:r>
              <a:rPr lang="en-US" sz="2400" dirty="0"/>
              <a:t>In mathematical Mechanics: "quantity having magnitude and direction," 1846; 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32DC313-3E8D-70A0-E466-08750B2C45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01ECAAF-921D-D6B3-1C5B-D6E578878F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1674ED4-70B1-3A3E-4F87-270277342C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8CDAA59-290C-7610-6ED4-C144F51361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87F3184-348C-3606-B593-E5BAC2FE67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1833FE7-2796-C67C-D9D4-95C5B9EABD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94F3415-25D0-0E66-BF19-47FBF5F09B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FD2543E-B770-A895-0E73-7932A3DAD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4F72F37-E58B-9011-B043-5C78EB7E3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011C28D-BD30-F4B1-D370-172204E530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A27625B-D3AB-DFD4-5103-1917D66E9F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58645F6-785E-669A-A6C5-5881BD23E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DED1842-A21C-1D9C-A617-C361C539D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9C0857B-4FE7-5E1E-5581-257D3F116F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9E2175B-4A34-A9C0-A2F5-28FDA99FC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8D4182A-965E-2086-DC69-009565269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699C89-31CC-D974-0FCE-2C85CACB7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08223317-BDAF-2229-A93F-7CA4EA0B3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81928" y="381837"/>
            <a:ext cx="4850687" cy="6039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</a:rPr>
              <a:t>Vector Formulation in Mechanics</a:t>
            </a:r>
            <a:endParaRPr kumimoji="0" lang="en-US" alt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04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0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CAB9D-568B-E74E-10E5-8458C0476F5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7086597" cy="533396"/>
          </a:xfrm>
          <a:noFill/>
        </p:spPr>
        <p:txBody>
          <a:bodyPr/>
          <a:lstStyle/>
          <a:p>
            <a:pPr lvl="0"/>
            <a:r>
              <a:rPr lang="en-US" sz="2400" dirty="0">
                <a:solidFill>
                  <a:schemeClr val="tx1"/>
                </a:solidFill>
                <a:ea typeface="Calibri"/>
                <a:cs typeface="Calibri"/>
              </a:rPr>
              <a:t>Classification of Physical Quantities in Mechanics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856FB-BC7B-9CF9-5042-829C6F323B8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3943" y="1393287"/>
            <a:ext cx="8382003" cy="4953000"/>
          </a:xfrm>
        </p:spPr>
        <p:txBody>
          <a:bodyPr anchorCtr="0"/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Physical Quantities in Mechanics are classified into Scalar Quantity  and Vector Quantity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Scalar Quantity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: Physical quantity with which only a magnitude is associated </a:t>
            </a:r>
          </a:p>
          <a:p>
            <a:pPr marL="914400" lvl="1" indent="-457200"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sz="2000" dirty="0">
                <a:ea typeface="Calibri"/>
                <a:cs typeface="Calibri"/>
              </a:rPr>
              <a:t>Examples: Time, Mass, Density, Volume, Speed, Energy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Vector Quantity : </a:t>
            </a:r>
          </a:p>
          <a:p>
            <a:pPr lvl="0" algn="just"/>
            <a:r>
              <a:rPr lang="en-US" sz="2400" dirty="0">
                <a:solidFill>
                  <a:srgbClr val="7030A0"/>
                </a:solidFill>
                <a:ea typeface="Calibri"/>
                <a:cs typeface="Calibri"/>
              </a:rPr>
              <a:t>Any physical quantity that involves both magnitude and direction, so that it may be represented by a line segment of definite length and direction, and which moreover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conforms to the parallelogram law of addition is called a vector quantity.</a:t>
            </a:r>
            <a:endParaRPr lang="en-US" dirty="0">
              <a:solidFill>
                <a:srgbClr val="FF0000"/>
              </a:solidFill>
            </a:endParaRPr>
          </a:p>
          <a:p>
            <a:pPr marL="800100" lvl="1" indent="-342900" algn="just">
              <a:spcBef>
                <a:spcPts val="500"/>
              </a:spcBef>
              <a:buChar char="•"/>
            </a:pPr>
            <a:r>
              <a:rPr lang="en-US" sz="2000" dirty="0">
                <a:ea typeface="Calibri"/>
                <a:cs typeface="Calibri"/>
              </a:rPr>
              <a:t>Examples: Displacement, Velocity, Acceleration, Momentum, Force…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Velocity is a superposition of  direction on speed.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3FAC824-39E5-CD4A-F4A8-E793D5126C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4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D8B258B-0D3B-8166-E705-F3FC097B54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347BD16-E4D8-75BF-697A-A71AB25678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F8B757E-EB5F-FB9A-9A68-49AF20D491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0324F10-DB31-B237-BA94-30726D3F8E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54E6A34-1321-D2B0-4D8E-AC7430D9E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3D7824D-6BDE-074E-2B9F-9F061DA28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2794E7B-E5D4-23F2-80AC-07EA0D1FD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EB2B386-2208-694D-A497-ECD39B4055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21013C2-0716-65FD-741C-5ADBB3000E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FAA26E9-8EC8-5E8F-F3B8-49921F5224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E5BE849-BC10-D63C-2105-93E36496F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FEE5FD1-CAA6-F1BE-5D92-F5CC98745E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9423EA3-65C0-DB76-FB8C-76920653C6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5E23022-CF8E-62F3-E0B1-18A6B44A1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2CEEE68-9AFF-D296-B1A3-DCEEA95F9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FE57065-5EA6-985E-7AC2-B3025FF0E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70376F-B74F-8983-8AE0-9A75A8B27F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93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0A1FE-7D11-E740-8BF9-A584D5BDB9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7797" y="228600"/>
            <a:ext cx="6851203" cy="872362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Definition of a Vector (Euclidean Vector)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C7F2A-9C3F-2CCA-1984-0AAFF369381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1168533"/>
          </a:xfrm>
        </p:spPr>
        <p:txBody>
          <a:bodyPr anchorCtr="0"/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 vector is a segment of a straight line (line segment) regarded as having </a:t>
            </a:r>
            <a:r>
              <a:rPr lang="en-US" sz="2400" dirty="0">
                <a:solidFill>
                  <a:srgbClr val="7030A0"/>
                </a:solidFill>
                <a:ea typeface="Calibri"/>
                <a:cs typeface="Calibri"/>
              </a:rPr>
              <a:t>definite length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and 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direction</a:t>
            </a:r>
          </a:p>
          <a:p>
            <a:pPr marL="914400" lvl="1" indent="-457200" algn="just"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Directed line segment</a:t>
            </a: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19E9F18-73F1-44DA-BA3A-A7318B4CC2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5</a:t>
            </a:fld>
            <a:endParaRPr lang="en-US"/>
          </a:p>
        </p:txBody>
      </p:sp>
      <p:pic>
        <p:nvPicPr>
          <p:cNvPr id="5" name="Picture 4" descr="A drawing of a person walking on a red line&#10;&#10;AI-generated content may be incorrect.">
            <a:extLst>
              <a:ext uri="{FF2B5EF4-FFF2-40B4-BE49-F238E27FC236}">
                <a16:creationId xmlns:a16="http://schemas.microsoft.com/office/drawing/2014/main" id="{45CAB2FD-75A1-EB53-D27E-197DCC39A6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6" b="1274"/>
          <a:stretch>
            <a:fillRect/>
          </a:stretch>
        </p:blipFill>
        <p:spPr>
          <a:xfrm>
            <a:off x="5863937" y="3487964"/>
            <a:ext cx="2577428" cy="161743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2" name="Group 38">
            <a:extLst>
              <a:ext uri="{FF2B5EF4-FFF2-40B4-BE49-F238E27FC236}">
                <a16:creationId xmlns:a16="http://schemas.microsoft.com/office/drawing/2014/main" id="{37077ECC-20C6-0588-A8C3-01D115CC5A81}"/>
              </a:ext>
            </a:extLst>
          </p:cNvPr>
          <p:cNvGrpSpPr>
            <a:grpSpLocks/>
          </p:cNvGrpSpPr>
          <p:nvPr/>
        </p:nvGrpSpPr>
        <p:grpSpPr bwMode="auto">
          <a:xfrm>
            <a:off x="-4947" y="0"/>
            <a:ext cx="9144000" cy="6858000"/>
            <a:chOff x="0" y="0"/>
            <a:chExt cx="9144000" cy="6858000"/>
          </a:xfrm>
        </p:grpSpPr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B06307BA-7520-B5E2-8FFC-829CFFDEAF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>
                <a:extLst>
                  <a:ext uri="{FF2B5EF4-FFF2-40B4-BE49-F238E27FC236}">
                    <a16:creationId xmlns:a16="http://schemas.microsoft.com/office/drawing/2014/main" id="{A91E272C-802F-E847-69FF-F1F7A6A5CF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>
                  <a:extLst>
                    <a:ext uri="{FF2B5EF4-FFF2-40B4-BE49-F238E27FC236}">
                      <a16:creationId xmlns:a16="http://schemas.microsoft.com/office/drawing/2014/main" id="{A2CB7356-9CB3-62C9-4906-E1506D8E9C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EB2261F4-A126-8709-5BE2-A1FF3C0C29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FFC39E94-38CE-9626-75CC-0B4F307AA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4C4EA2D4-EEA9-7EA6-F21A-8BB3B9FCF6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6F015629-DD7C-23C8-8466-F991A7678C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5412B7B5-5993-BD44-157B-CDB4DA8D08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>
                  <a:extLst>
                    <a:ext uri="{FF2B5EF4-FFF2-40B4-BE49-F238E27FC236}">
                      <a16:creationId xmlns:a16="http://schemas.microsoft.com/office/drawing/2014/main" id="{A29788A2-8BD8-1A12-4B5F-F75D246878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745DF470-BFC4-FDF6-C89B-C666DBE763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94D0EFE1-462B-B957-5F68-0F315EE8D4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>
                  <a:extLst>
                    <a:ext uri="{FF2B5EF4-FFF2-40B4-BE49-F238E27FC236}">
                      <a16:creationId xmlns:a16="http://schemas.microsoft.com/office/drawing/2014/main" id="{E62D8AC3-2734-BF67-8A16-EAE70AFA59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7A3D88D6-CA3F-3B25-757F-39362C04BF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902B1943-5CBD-681C-EFF3-491CC1A60C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21DCE4E2-783B-28DF-73CD-3F930C059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0194C8-A3F4-A506-F205-E11B368B6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Subtitle 2">
                <a:extLst>
                  <a:ext uri="{FF2B5EF4-FFF2-40B4-BE49-F238E27FC236}">
                    <a16:creationId xmlns:a16="http://schemas.microsoft.com/office/drawing/2014/main" id="{6B6BA829-3CE6-7F01-2E7A-14D987978B1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39943" y="2883204"/>
                <a:ext cx="8382003" cy="1571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2860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743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200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657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457200"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kern="0" dirty="0">
                    <a:solidFill>
                      <a:srgbClr val="000000"/>
                    </a:solidFill>
                    <a:ea typeface="Calibri"/>
                    <a:cs typeface="Calibri"/>
                  </a:rPr>
                  <a:t>Representation in the Books:</a:t>
                </a:r>
              </a:p>
              <a:p>
                <a:pPr marL="914400" lvl="1" indent="-457200" algn="just">
                  <a:buClr>
                    <a:srgbClr val="000000"/>
                  </a:buClr>
                  <a:buFontTx/>
                  <a:buChar char="•"/>
                </a:pPr>
                <a:r>
                  <a:rPr lang="en-US" sz="2000" kern="0" dirty="0">
                    <a:ea typeface="Calibri"/>
                    <a:cs typeface="Calibri"/>
                  </a:rPr>
                  <a:t>Written as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kern="0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000" i="1" kern="0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sz="2000" kern="0" dirty="0">
                    <a:ea typeface="Calibri"/>
                    <a:cs typeface="Calibri"/>
                  </a:rPr>
                  <a:t> </a:t>
                </a:r>
                <a:endParaRPr lang="en-US" kern="0" dirty="0">
                  <a:ea typeface="Calibri"/>
                  <a:cs typeface="Calibri"/>
                </a:endParaRPr>
              </a:p>
              <a:p>
                <a:pPr marL="914400" lvl="1"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000" kern="0" dirty="0">
                    <a:ea typeface="Calibri"/>
                    <a:cs typeface="Calibri"/>
                  </a:rPr>
                  <a:t>Also written in </a:t>
                </a:r>
                <a:r>
                  <a:rPr lang="en-US" sz="2000" b="1" kern="0" dirty="0">
                    <a:ea typeface="Calibri"/>
                    <a:cs typeface="Calibri"/>
                  </a:rPr>
                  <a:t>BOLD-FACE  </a:t>
                </a:r>
                <a:r>
                  <a:rPr lang="en-US" sz="2000" kern="0" dirty="0">
                    <a:ea typeface="Calibri"/>
                    <a:cs typeface="Calibri"/>
                  </a:rPr>
                  <a:t>as</a:t>
                </a:r>
                <a:r>
                  <a:rPr lang="en-US" sz="2000" b="1" kern="0" dirty="0">
                    <a:ea typeface="Calibri"/>
                    <a:cs typeface="Calibri"/>
                  </a:rPr>
                  <a:t> </a:t>
                </a:r>
                <a:r>
                  <a:rPr lang="en-US" sz="2400" b="1" kern="0" dirty="0">
                    <a:latin typeface="Century Schoolbook"/>
                    <a:ea typeface="Calibri"/>
                    <a:cs typeface="Calibri"/>
                  </a:rPr>
                  <a:t>V</a:t>
                </a:r>
                <a:endParaRPr lang="en-US" sz="2400" kern="0" dirty="0">
                  <a:latin typeface="Century Schoolbook"/>
                  <a:ea typeface="Calibri"/>
                  <a:cs typeface="Calibri"/>
                </a:endParaRPr>
              </a:p>
              <a:p>
                <a:pPr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endParaRPr lang="en-US" sz="2400" kern="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Subtitle 2">
                <a:extLst>
                  <a:ext uri="{FF2B5EF4-FFF2-40B4-BE49-F238E27FC236}">
                    <a16:creationId xmlns:a16="http://schemas.microsoft.com/office/drawing/2014/main" id="{6B6BA829-3CE6-7F01-2E7A-14D987978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9943" y="2883204"/>
                <a:ext cx="8382003" cy="1571949"/>
              </a:xfrm>
              <a:prstGeom prst="rect">
                <a:avLst/>
              </a:prstGeom>
              <a:blipFill>
                <a:blip r:embed="rId5"/>
                <a:stretch>
                  <a:fillRect l="-1018" t="-31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289202-B023-FBFE-1A18-B6B2B41CC7EE}"/>
                  </a:ext>
                </a:extLst>
              </p:cNvPr>
              <p:cNvSpPr txBox="1"/>
              <p:nvPr/>
            </p:nvSpPr>
            <p:spPr>
              <a:xfrm>
                <a:off x="457200" y="4318693"/>
                <a:ext cx="5562600" cy="22320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l"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     Vector may be written as        </a:t>
                </a: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lvl="0" algn="l"/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               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  overhead arrow  or  </a:t>
                </a:r>
                <a:endParaRPr lang="en-US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lvl="0" algn="just"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                 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bar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𝑉</m:t>
                        </m:r>
                      </m:e>
                    </m:bar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 underline        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289202-B023-FBFE-1A18-B6B2B41CC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318693"/>
                <a:ext cx="5562600" cy="2232021"/>
              </a:xfrm>
              <a:prstGeom prst="rect">
                <a:avLst/>
              </a:prstGeom>
              <a:blipFill>
                <a:blip r:embed="rId7"/>
                <a:stretch>
                  <a:fillRect t="-2180" b="-4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AA3CC52B-0698-F314-71D1-791AEB8F6390}"/>
              </a:ext>
            </a:extLst>
          </p:cNvPr>
          <p:cNvSpPr txBox="1"/>
          <p:nvPr/>
        </p:nvSpPr>
        <p:spPr>
          <a:xfrm>
            <a:off x="3915387" y="5787977"/>
            <a:ext cx="45849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Note: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alphabet used is small or capital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D2774B-8B68-F078-606B-EBDF9A18F2F1}"/>
              </a:ext>
            </a:extLst>
          </p:cNvPr>
          <p:cNvGrpSpPr/>
          <p:nvPr/>
        </p:nvGrpSpPr>
        <p:grpSpPr>
          <a:xfrm>
            <a:off x="5226628" y="1953816"/>
            <a:ext cx="3231571" cy="1277435"/>
            <a:chOff x="5226628" y="1953816"/>
            <a:chExt cx="3231571" cy="1277435"/>
          </a:xfrm>
        </p:grpSpPr>
        <p:pic>
          <p:nvPicPr>
            <p:cNvPr id="8" name="Picture 3" descr="undefined">
              <a:extLst>
                <a:ext uri="{FF2B5EF4-FFF2-40B4-BE49-F238E27FC236}">
                  <a16:creationId xmlns:a16="http://schemas.microsoft.com/office/drawing/2014/main" id="{ACF4526F-D7FA-09D4-EF20-22D6E5C41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26628" y="1953816"/>
              <a:ext cx="3231571" cy="127743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E6AC75-7187-0D4D-E6A1-17EF26CBA0F3}"/>
                </a:ext>
              </a:extLst>
            </p:cNvPr>
            <p:cNvSpPr txBox="1"/>
            <p:nvPr/>
          </p:nvSpPr>
          <p:spPr>
            <a:xfrm>
              <a:off x="6696443" y="2600453"/>
              <a:ext cx="415640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1" i="0" u="none" strike="noStrike" kern="1200" cap="none" spc="0" baseline="0" dirty="0">
                  <a:solidFill>
                    <a:srgbClr val="000000"/>
                  </a:solidFill>
                  <a:uFillTx/>
                  <a:latin typeface="Century Schoolbook"/>
                  <a:ea typeface="Calibri"/>
                  <a:cs typeface="Calibri"/>
                </a:rPr>
                <a:t>V</a:t>
              </a:r>
              <a:endPara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Century Schoolbook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21BA8F-926E-5A15-82F7-A5390E149ACE}"/>
                </a:ext>
              </a:extLst>
            </p:cNvPr>
            <p:cNvSpPr txBox="1"/>
            <p:nvPr/>
          </p:nvSpPr>
          <p:spPr>
            <a:xfrm>
              <a:off x="6101443" y="2284765"/>
              <a:ext cx="592284" cy="313803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5115F1-1916-4381-3998-E6530F21ACB1}"/>
                  </a:ext>
                </a:extLst>
              </p:cNvPr>
              <p:cNvSpPr txBox="1"/>
              <p:nvPr/>
            </p:nvSpPr>
            <p:spPr>
              <a:xfrm>
                <a:off x="7366786" y="2708487"/>
                <a:ext cx="421147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B5115F1-1916-4381-3998-E6530F21A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786" y="2708487"/>
                <a:ext cx="421147" cy="5064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FB11A4D-1071-7002-5F53-B3C0D784EC87}"/>
                  </a:ext>
                </a:extLst>
              </p:cNvPr>
              <p:cNvSpPr txBox="1"/>
              <p:nvPr/>
            </p:nvSpPr>
            <p:spPr>
              <a:xfrm>
                <a:off x="7887187" y="3514002"/>
                <a:ext cx="421147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FB11A4D-1071-7002-5F53-B3C0D784E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187" y="3514002"/>
                <a:ext cx="421147" cy="50642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B25DFCE-7405-EF0E-C889-174482D9B833}"/>
                  </a:ext>
                </a:extLst>
              </p:cNvPr>
              <p:cNvSpPr txBox="1"/>
              <p:nvPr/>
            </p:nvSpPr>
            <p:spPr>
              <a:xfrm>
                <a:off x="5943600" y="4343400"/>
                <a:ext cx="421147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B25DFCE-7405-EF0E-C889-174482D9B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4343400"/>
                <a:ext cx="421147" cy="506421"/>
              </a:xfrm>
              <a:prstGeom prst="rect">
                <a:avLst/>
              </a:prstGeom>
              <a:blipFill>
                <a:blip r:embed="rId11"/>
                <a:stretch>
                  <a:fillRect r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  <p:bldP spid="11" grpId="0"/>
      <p:bldP spid="32" grpId="0"/>
      <p:bldP spid="31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5A741-B423-B19E-4716-4C6FF4E302E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Diagnosis of A Vector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CC38E02C-A239-6460-A193-D609182FE345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7797" y="1212272"/>
                <a:ext cx="8361218" cy="5433003"/>
              </a:xfrm>
            </p:spPr>
            <p:txBody>
              <a:bodyPr anchorCtr="0"/>
              <a:lstStyle/>
              <a:p>
                <a:pPr marL="457200" lvl="0" indent="-457200" algn="l"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On paper 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is graphically represented as line segment with arrowhead to indicate direction</a:t>
                </a:r>
                <a:endParaRPr lang="en-US" dirty="0">
                  <a:solidFill>
                    <a:srgbClr val="000000"/>
                  </a:solidFill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Length of your directed line segment on paper </a:t>
                </a:r>
                <a:r>
                  <a:rPr lang="en-US" sz="2400" dirty="0">
                    <a:solidFill>
                      <a:srgbClr val="E76E0A"/>
                    </a:solidFill>
                    <a:ea typeface="Calibri"/>
                    <a:cs typeface="Calibri"/>
                  </a:rPr>
                  <a:t>represents to some chosen scale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, the magnitude |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𝑉</m:t>
                        </m:r>
                      </m:e>
                    </m:acc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| of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𝑉</m:t>
                        </m:r>
                      </m:e>
                    </m:acc>
                  </m:oMath>
                </a14:m>
                <a:endParaRPr lang="en-US" b="1" dirty="0">
                  <a:solidFill>
                    <a:srgbClr val="000000"/>
                  </a:solidFill>
                  <a:latin typeface="Century Schoolbook"/>
                </a:endParaRPr>
              </a:p>
              <a:p>
                <a:pPr marL="457200" lvl="0" indent="-457200" algn="l"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For example, you may choose a scale such that a directed line-segment of </a:t>
                </a: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5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cm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represents a force of </a:t>
                </a: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50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N</a:t>
                </a:r>
                <a:endParaRPr lang="en-US" dirty="0"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Boldface type is used for vector quantities whenever directional aspect of vectors is part of mathematical representation</a:t>
                </a: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A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+ </a:t>
                </a: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B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  = </a:t>
                </a:r>
                <a:r>
                  <a:rPr lang="en-US" sz="240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C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is different from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𝐶</m:t>
                        </m:r>
                      </m:e>
                    </m:acc>
                  </m:oMath>
                </a14:m>
                <a:endParaRPr lang="en-US" sz="2400" b="1" dirty="0">
                  <a:solidFill>
                    <a:srgbClr val="000000"/>
                  </a:solidFill>
                  <a:latin typeface="Century Schoolbook"/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CC38E02C-A239-6460-A193-D609182FE34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7797" y="1212272"/>
                <a:ext cx="8361218" cy="5433003"/>
              </a:xfrm>
              <a:blipFill>
                <a:blip r:embed="rId3"/>
                <a:stretch>
                  <a:fillRect l="-1167" r="-1094" b="-4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E44E44C3-757D-7129-5A2E-5EF1CD2FDC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6</a:t>
            </a:fld>
            <a:endParaRPr lang="en-US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038BB2B-7BCB-8374-886A-912C79D2FD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C9BAB745-7BAC-9D37-11C1-70AB3BD88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4C825C1-B962-3BAF-0C5C-C6ECF80AB1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8C3DBFCC-D0FE-7472-E28D-ED3757E756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CAB0DD9-2E23-C0F5-7119-B8FFB0E4FF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55FB84C9-D13C-D148-65D9-EE3D7EAAD1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EB3AD984-822A-F369-143D-9CCCAB790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1927050-5549-CFC3-C18C-C6D5B9A3E1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906E09AE-2DFD-8DBD-685B-32B9DD47A2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4F11A0B2-91DB-2DAB-8C71-8BE2164693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7A25F1B-1D96-8C24-5B64-48F409CEBE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34F37374-714C-63C0-7578-C092125F5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DB504BF-BC2C-E40E-224F-296269963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6F19747-1A4B-DF41-3274-E6E16BC8B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027F817-5AD3-BA14-A76F-DC1E423597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DB5A40F7-A762-1DAF-B71D-F48028603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EE6889C-7763-365D-194A-58A636025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2CA1622D-5717-D2F4-A554-89D3751A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931" y="1741098"/>
            <a:ext cx="3381375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A29401F-A5B9-73A5-694A-25A7005F9A19}"/>
              </a:ext>
            </a:extLst>
          </p:cNvPr>
          <p:cNvGrpSpPr/>
          <p:nvPr/>
        </p:nvGrpSpPr>
        <p:grpSpPr>
          <a:xfrm>
            <a:off x="6171587" y="1752600"/>
            <a:ext cx="2577428" cy="1617436"/>
            <a:chOff x="6171587" y="1752600"/>
            <a:chExt cx="2577428" cy="1617436"/>
          </a:xfrm>
        </p:grpSpPr>
        <p:pic>
          <p:nvPicPr>
            <p:cNvPr id="5" name="Picture 8" descr="A drawing of a person walking on a red line&#10;&#10;AI-generated content may be incorrect.">
              <a:extLst>
                <a:ext uri="{FF2B5EF4-FFF2-40B4-BE49-F238E27FC236}">
                  <a16:creationId xmlns:a16="http://schemas.microsoft.com/office/drawing/2014/main" id="{2EFD47D3-C748-C849-8192-8FE3798DD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516" b="1274"/>
            <a:stretch>
              <a:fillRect/>
            </a:stretch>
          </p:blipFill>
          <p:spPr>
            <a:xfrm>
              <a:off x="6171587" y="1752600"/>
              <a:ext cx="2577428" cy="1617436"/>
            </a:xfrm>
            <a:prstGeom prst="rect">
              <a:avLst/>
            </a:prstGeom>
            <a:noFill/>
            <a:ln cap="flat"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8934B94-FB9C-7456-B4ED-0C1AAF6CC935}"/>
                    </a:ext>
                  </a:extLst>
                </p:cNvPr>
                <p:cNvSpPr txBox="1"/>
                <p:nvPr/>
              </p:nvSpPr>
              <p:spPr>
                <a:xfrm>
                  <a:off x="6324600" y="2529588"/>
                  <a:ext cx="421147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𝑉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8934B94-FB9C-7456-B4ED-0C1AAF6CC9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600" y="2529588"/>
                  <a:ext cx="421147" cy="506421"/>
                </a:xfrm>
                <a:prstGeom prst="rect">
                  <a:avLst/>
                </a:prstGeom>
                <a:blipFill>
                  <a:blip r:embed="rId7"/>
                  <a:stretch>
                    <a:fillRect r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8875BF6-1642-2DAD-B111-8CD98AD0EFB7}"/>
                    </a:ext>
                  </a:extLst>
                </p:cNvPr>
                <p:cNvSpPr txBox="1"/>
                <p:nvPr/>
              </p:nvSpPr>
              <p:spPr>
                <a:xfrm>
                  <a:off x="8113253" y="1752600"/>
                  <a:ext cx="421147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𝑉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8875BF6-1642-2DAD-B111-8CD98AD0EF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3253" y="1752600"/>
                  <a:ext cx="421147" cy="50642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4B5C-C3A9-6442-9014-989FCE2DB3B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>
                <a:solidFill>
                  <a:schemeClr val="tx1"/>
                </a:solidFill>
                <a:ea typeface="Calibri"/>
                <a:cs typeface="Calibri"/>
              </a:rPr>
              <a:t>Working with Vectors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1E9B8-DB1C-34A8-3C52-3126663D6FF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797049"/>
            <a:ext cx="8382003" cy="4070351"/>
          </a:xfrm>
        </p:spPr>
        <p:txBody>
          <a:bodyPr anchorCtr="0"/>
          <a:lstStyle/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Rules for mathematical manipulation of vectors do not involve location; therefore, from the mathematical point of view, the only quantities of interest are magnitude and directions</a:t>
            </a:r>
          </a:p>
          <a:p>
            <a:pPr lvl="0" algn="l">
              <a:spcBef>
                <a:spcPts val="600"/>
              </a:spcBef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Vectors are treated as free vectors for mathematical manipulations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66FF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Let us look into some things (mathematical) we do with vectors.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62A91CCD-1F08-2420-740E-6ED4475382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3164A63-8A82-8F70-7DF9-AFE369ADAC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9BF6A28-876F-5D02-DC56-CE88FE64D3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41C28AD-B117-829A-CA86-78DDE7497D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1EE8285-F2E1-139C-8B1A-66E092695A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DF2EEAE-3C71-362C-EC78-2C9166F8D2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839B801-86D1-8DA5-7885-33662E4469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EB6DCDD-3CBF-688C-A4B5-20476E7EE6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077C17A-DC33-E5F7-5606-3593B04A6E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B6FC615-D1F7-8221-9EA3-943114ED8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1C3BEF0-D8F3-B1EF-E0D8-34F5173DB6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CA1530D-2F5E-97C5-CFF3-3A6FA0420F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C75DD76-9CD8-4333-909B-7D22B94EF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11AEBF9-2FC3-5952-49E2-A979E932A4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2A94B02-5DD7-EEDC-9122-E6D58D1575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011A78-62EC-B3C1-A4AF-E73531853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95A09DC-2904-6548-406D-C527819BA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23C27B-CCFF-EABC-07DA-8C0E8C7023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261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245B-096B-7642-0FAB-29678B51D1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Working with Vectors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321D9F-59F6-E464-BB9A-A56975D291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143000"/>
            <a:ext cx="8382003" cy="1524000"/>
          </a:xfrm>
        </p:spPr>
        <p:txBody>
          <a:bodyPr anchorCtr="0"/>
          <a:lstStyle/>
          <a:p>
            <a:pPr marL="457200" lvl="0" indent="-457200" algn="just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Direction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lvl="0" algn="just">
              <a:spcBef>
                <a:spcPts val="600"/>
              </a:spcBef>
            </a:pP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       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Measured by angle  </a:t>
            </a:r>
            <a:r>
              <a:rPr lang="en-US" sz="2400" i="1" dirty="0">
                <a:solidFill>
                  <a:srgbClr val="000000"/>
                </a:solidFill>
                <a:latin typeface="Century Schoolbook"/>
                <a:ea typeface="Calibri"/>
                <a:cs typeface="Lucida Sans Unicode"/>
              </a:rPr>
              <a:t>θ</a:t>
            </a:r>
            <a:r>
              <a:rPr lang="en-US" sz="1400" i="1" dirty="0">
                <a:solidFill>
                  <a:srgbClr val="000000"/>
                </a:solidFill>
                <a:latin typeface="Lucida Sans Unicode"/>
                <a:ea typeface="Calibri"/>
                <a:cs typeface="Lucida Sans Unicode"/>
              </a:rPr>
              <a:t>   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from some known reference direction</a:t>
            </a:r>
          </a:p>
          <a:p>
            <a:pPr lvl="0" algn="just">
              <a:spcBef>
                <a:spcPts val="600"/>
              </a:spcBef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         Angular orientation of  is  </a:t>
            </a:r>
            <a:r>
              <a:rPr lang="en-US" sz="2400" i="1" dirty="0">
                <a:solidFill>
                  <a:srgbClr val="000000"/>
                </a:solidFill>
                <a:latin typeface="Century Schoolbook"/>
                <a:ea typeface="Calibri"/>
                <a:cs typeface="Lucida Sans Unicode"/>
              </a:rPr>
              <a:t>θ </a:t>
            </a:r>
            <a:r>
              <a:rPr lang="en-US" sz="2400" dirty="0">
                <a:solidFill>
                  <a:srgbClr val="000000"/>
                </a:solidFill>
                <a:latin typeface="Century Schoolbook"/>
                <a:ea typeface="Calibri"/>
                <a:cs typeface="Lucida Sans Unicode"/>
              </a:rPr>
              <a:t>+</a:t>
            </a:r>
            <a:r>
              <a:rPr lang="en-US" sz="2400" i="1" dirty="0">
                <a:solidFill>
                  <a:srgbClr val="000000"/>
                </a:solidFill>
                <a:latin typeface="Century Schoolbook"/>
                <a:ea typeface="Calibri"/>
                <a:cs typeface="Lucida Sans Unicode"/>
              </a:rPr>
              <a:t> 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Lucida Sans Unicode"/>
              </a:rPr>
              <a:t>π</a:t>
            </a:r>
          </a:p>
          <a:p>
            <a:pPr lvl="0" algn="just">
              <a:spcBef>
                <a:spcPts val="600"/>
              </a:spcBef>
            </a:pPr>
            <a:endParaRPr lang="en-US" sz="2400" dirty="0">
              <a:solidFill>
                <a:srgbClr val="000000"/>
              </a:solidFill>
              <a:latin typeface="Century Schoolbook"/>
              <a:ea typeface="Calibri"/>
              <a:cs typeface="Lucida Sans Unicode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66FF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6F2407F8-9D48-2060-65EB-7EB9694FD4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ABEFBEA3-02E3-07B9-E8AE-B7B0BDBC5A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DFD6CF27-FF33-2087-C068-09A751BF19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EECCA7F1-D497-55D6-FDBA-B269A2D86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C4E521B6-879F-8971-DAEA-BE10E23F7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418BC162-F90E-1D91-9978-B34EAD8D89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181EE5B3-4707-AA92-21A5-879F4976C7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B0B83517-5C33-AA29-3033-5602830BDD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F195F17C-2301-60A7-A7EC-D3C3406EE8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7623BE3-0AAD-7C0F-4B99-55501A9833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D2FEF1BE-8C28-D26B-F32E-F2F0B91554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A42E9D89-EA83-A61E-8354-E75260D58D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4A05851C-6B3F-A6A8-99BC-4BC40B842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749CBD92-5A93-097F-1772-420172AD5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DB099BDB-C59F-AE0B-8BEB-C3ADAE4EB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60A0A2AF-E5F3-EC92-AE7D-A92EA16C4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4EAEAE-A87D-FD04-1677-79D4FAB6F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936EB10-67B5-69BF-4F34-DBCC60B5267A}"/>
              </a:ext>
            </a:extLst>
          </p:cNvPr>
          <p:cNvGrpSpPr/>
          <p:nvPr/>
        </p:nvGrpSpPr>
        <p:grpSpPr>
          <a:xfrm>
            <a:off x="6019800" y="2024717"/>
            <a:ext cx="2577428" cy="1633546"/>
            <a:chOff x="5988625" y="2405054"/>
            <a:chExt cx="2577428" cy="1633546"/>
          </a:xfrm>
        </p:grpSpPr>
        <p:pic>
          <p:nvPicPr>
            <p:cNvPr id="26" name="Picture 8" descr="A drawing of a person walking on a red line&#10;&#10;AI-generated content may be incorrect.">
              <a:extLst>
                <a:ext uri="{FF2B5EF4-FFF2-40B4-BE49-F238E27FC236}">
                  <a16:creationId xmlns:a16="http://schemas.microsoft.com/office/drawing/2014/main" id="{3B98AFBC-E6F2-8EE5-08B1-CE2B5711C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16" b="1274"/>
            <a:stretch>
              <a:fillRect/>
            </a:stretch>
          </p:blipFill>
          <p:spPr>
            <a:xfrm>
              <a:off x="5988625" y="2421164"/>
              <a:ext cx="2577428" cy="1617436"/>
            </a:xfrm>
            <a:prstGeom prst="rect">
              <a:avLst/>
            </a:prstGeom>
            <a:noFill/>
            <a:ln cap="flat"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69EB486-FDE5-F08C-44D7-70C27574169C}"/>
                    </a:ext>
                  </a:extLst>
                </p:cNvPr>
                <p:cNvSpPr txBox="1"/>
                <p:nvPr/>
              </p:nvSpPr>
              <p:spPr>
                <a:xfrm>
                  <a:off x="7995622" y="2405054"/>
                  <a:ext cx="421147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𝑉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69EB486-FDE5-F08C-44D7-70C2757416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95622" y="2405054"/>
                  <a:ext cx="421147" cy="5064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8FC2059-7102-FBCB-470F-1F4C56C6E9B3}"/>
                    </a:ext>
                  </a:extLst>
                </p:cNvPr>
                <p:cNvSpPr txBox="1"/>
                <p:nvPr/>
              </p:nvSpPr>
              <p:spPr>
                <a:xfrm>
                  <a:off x="6195786" y="3239721"/>
                  <a:ext cx="421147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𝑉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8FC2059-7102-FBCB-470F-1F4C56C6E9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5786" y="3239721"/>
                  <a:ext cx="421147" cy="506421"/>
                </a:xfrm>
                <a:prstGeom prst="rect">
                  <a:avLst/>
                </a:prstGeom>
                <a:blipFill>
                  <a:blip r:embed="rId6"/>
                  <a:stretch>
                    <a:fillRect r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D0AEE5E-B0B7-9250-F7DD-6FE8D4965558}"/>
                  </a:ext>
                </a:extLst>
              </p:cNvPr>
              <p:cNvSpPr txBox="1"/>
              <p:nvPr/>
            </p:nvSpPr>
            <p:spPr>
              <a:xfrm>
                <a:off x="6226961" y="2849545"/>
                <a:ext cx="421147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D0AEE5E-B0B7-9250-F7DD-6FE8D4965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961" y="2849545"/>
                <a:ext cx="421147" cy="506421"/>
              </a:xfrm>
              <a:prstGeom prst="rect">
                <a:avLst/>
              </a:prstGeom>
              <a:blipFill>
                <a:blip r:embed="rId7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707C5F97-E308-6834-F2CC-5CB642D130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3044" y="4006743"/>
            <a:ext cx="1743318" cy="60968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FCCC63-14AF-DBA4-5ECA-FDBD689A8E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4766" y="4968874"/>
            <a:ext cx="1952898" cy="117173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6E97AA8-614C-2180-2D65-BA4404737E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0913" y="4860837"/>
            <a:ext cx="2038635" cy="1276528"/>
          </a:xfrm>
          <a:prstGeom prst="rect">
            <a:avLst/>
          </a:prstGeom>
        </p:spPr>
      </p:pic>
      <p:sp>
        <p:nvSpPr>
          <p:cNvPr id="42" name="Subtitle 2">
            <a:extLst>
              <a:ext uri="{FF2B5EF4-FFF2-40B4-BE49-F238E27FC236}">
                <a16:creationId xmlns:a16="http://schemas.microsoft.com/office/drawing/2014/main" id="{2A9633F2-3BDA-D4AD-4585-E19BDC48AE50}"/>
              </a:ext>
            </a:extLst>
          </p:cNvPr>
          <p:cNvSpPr txBox="1">
            <a:spLocks/>
          </p:cNvSpPr>
          <p:nvPr/>
        </p:nvSpPr>
        <p:spPr bwMode="auto">
          <a:xfrm>
            <a:off x="473736" y="3522465"/>
            <a:ext cx="8382003" cy="64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just">
              <a:buClr>
                <a:srgbClr val="000000"/>
              </a:buClr>
              <a:buFontTx/>
              <a:buChar char="•"/>
            </a:pPr>
            <a:r>
              <a:rPr lang="en-US" sz="2400" kern="0" dirty="0">
                <a:solidFill>
                  <a:srgbClr val="0066FF"/>
                </a:solidFill>
                <a:ea typeface="Calibri"/>
                <a:cs typeface="Calibri"/>
              </a:rPr>
              <a:t>Parallelogram Law and Triangle Law of Addition</a:t>
            </a:r>
            <a:endParaRPr lang="en-US" kern="0" dirty="0"/>
          </a:p>
          <a:p>
            <a:pPr marL="457200" indent="-457200" algn="just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endParaRPr lang="en-US" sz="2400" kern="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C3DE60-B5EE-8772-BB34-4F653DEDA641}"/>
              </a:ext>
            </a:extLst>
          </p:cNvPr>
          <p:cNvCxnSpPr>
            <a:cxnSpLocks/>
          </p:cNvCxnSpPr>
          <p:nvPr/>
        </p:nvCxnSpPr>
        <p:spPr bwMode="auto">
          <a:xfrm>
            <a:off x="1066800" y="6019800"/>
            <a:ext cx="158624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E50AD1-402E-0E2B-25FE-A2797E4C0588}"/>
              </a:ext>
            </a:extLst>
          </p:cNvPr>
          <p:cNvCxnSpPr>
            <a:cxnSpLocks/>
          </p:cNvCxnSpPr>
          <p:nvPr/>
        </p:nvCxnSpPr>
        <p:spPr bwMode="auto">
          <a:xfrm flipV="1">
            <a:off x="1746153" y="4615112"/>
            <a:ext cx="505253" cy="8712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2E31768-4601-7F60-5EF6-D4EADCC7A07F}"/>
                  </a:ext>
                </a:extLst>
              </p:cNvPr>
              <p:cNvSpPr txBox="1"/>
              <p:nvPr/>
            </p:nvSpPr>
            <p:spPr>
              <a:xfrm>
                <a:off x="1752600" y="6078594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2E31768-4601-7F60-5EF6-D4EADCC7A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6078594"/>
                <a:ext cx="363946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24B734-4A69-D125-F8DF-54509CB647B4}"/>
                  </a:ext>
                </a:extLst>
              </p:cNvPr>
              <p:cNvSpPr txBox="1"/>
              <p:nvPr/>
            </p:nvSpPr>
            <p:spPr>
              <a:xfrm>
                <a:off x="1600200" y="4615112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24B734-4A69-D125-F8DF-54509CB64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4615112"/>
                <a:ext cx="371063" cy="4140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F5B815A-8891-BA99-DB2E-0B8E54E4C11B}"/>
                  </a:ext>
                </a:extLst>
              </p:cNvPr>
              <p:cNvSpPr txBox="1"/>
              <p:nvPr/>
            </p:nvSpPr>
            <p:spPr>
              <a:xfrm>
                <a:off x="4284254" y="6019800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F5B815A-8891-BA99-DB2E-0B8E54E4C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54" y="6019800"/>
                <a:ext cx="363946" cy="4140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C67FB4B-925E-5BBA-4CFE-9DCF7AB3671D}"/>
                  </a:ext>
                </a:extLst>
              </p:cNvPr>
              <p:cNvSpPr txBox="1"/>
              <p:nvPr/>
            </p:nvSpPr>
            <p:spPr>
              <a:xfrm>
                <a:off x="3667537" y="5224712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C67FB4B-925E-5BBA-4CFE-9DCF7AB36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537" y="5224712"/>
                <a:ext cx="371063" cy="4140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16F53E-3D4E-2C20-87FB-2BD3F64C4E6D}"/>
                  </a:ext>
                </a:extLst>
              </p:cNvPr>
              <p:cNvSpPr txBox="1"/>
              <p:nvPr/>
            </p:nvSpPr>
            <p:spPr>
              <a:xfrm>
                <a:off x="7169917" y="5834312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16F53E-3D4E-2C20-87FB-2BD3F64C4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9917" y="5834312"/>
                <a:ext cx="363946" cy="4140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FC6F1FE-3878-9FC1-CC15-EA3D9F6A4977}"/>
                  </a:ext>
                </a:extLst>
              </p:cNvPr>
              <p:cNvSpPr txBox="1"/>
              <p:nvPr/>
            </p:nvSpPr>
            <p:spPr>
              <a:xfrm>
                <a:off x="8026812" y="5431756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FC6F1FE-3878-9FC1-CC15-EA3D9F6A4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6812" y="5431756"/>
                <a:ext cx="371063" cy="41408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AEFFD9-780B-F737-501C-B2D167769B3B}"/>
                  </a:ext>
                </a:extLst>
              </p:cNvPr>
              <p:cNvSpPr txBox="1"/>
              <p:nvPr/>
            </p:nvSpPr>
            <p:spPr>
              <a:xfrm>
                <a:off x="6875054" y="5029200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AAEFFD9-780B-F737-501C-B2D167769B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054" y="5029200"/>
                <a:ext cx="371063" cy="4140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6143852-C987-4122-9938-E4ABFCB8ECCB}"/>
                  </a:ext>
                </a:extLst>
              </p:cNvPr>
              <p:cNvSpPr txBox="1"/>
              <p:nvPr/>
            </p:nvSpPr>
            <p:spPr>
              <a:xfrm>
                <a:off x="4495800" y="5105400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6143852-C987-4122-9938-E4ABFCB8E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105400"/>
                <a:ext cx="371063" cy="4140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A9FE7D4-95ED-6380-78F3-788B82FE861D}"/>
                  </a:ext>
                </a:extLst>
              </p14:cNvPr>
              <p14:cNvContentPartPr/>
              <p14:nvPr/>
            </p14:nvContentPartPr>
            <p14:xfrm>
              <a:off x="7013160" y="2203920"/>
              <a:ext cx="770040" cy="988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A9FE7D4-95ED-6380-78F3-788B82FE861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003800" y="2194560"/>
                <a:ext cx="788760" cy="100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851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2" grpId="0" build="p"/>
      <p:bldP spid="31" grpId="0"/>
      <p:bldP spid="32" grpId="0"/>
      <p:bldP spid="33" grpId="0"/>
      <p:bldP spid="35" grpId="0"/>
      <p:bldP spid="37" grpId="0"/>
      <p:bldP spid="39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1CF6-D3E5-BFCD-DC8B-39E30CEA21F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Working with Vectors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ED19C-E085-237E-B80B-D85D8BA0167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0935" y="1250169"/>
            <a:ext cx="8382003" cy="426229"/>
          </a:xfrm>
        </p:spPr>
        <p:txBody>
          <a:bodyPr anchorCtr="0"/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Triangle Law of  Vector Subtraction</a:t>
            </a:r>
          </a:p>
          <a:p>
            <a:pPr lvl="0" algn="just">
              <a:spcBef>
                <a:spcPts val="600"/>
              </a:spcBef>
              <a:buClr>
                <a:srgbClr val="000000"/>
              </a:buClr>
            </a:pPr>
            <a:endParaRPr lang="en-US" sz="2400" dirty="0">
              <a:solidFill>
                <a:srgbClr val="0066FF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1957EFD-A199-0180-8AB1-5F7B10BD76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D56F1B94-82D8-478D-1FF4-F7D5B5FC36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C6D74927-24E4-67BD-577A-E5F19875AD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BBE3125F-F3F7-135A-8FB9-07B4A2C730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37099BA4-BF8C-CDA1-D1E3-ADA4CDA32A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20742354-D57A-B57B-5474-40032B00B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46570F61-1D47-467F-0295-89C9E599C7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17C98917-525F-09A1-8857-A7F3857D17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EDE552BC-8C1C-0074-6441-C0600C460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AFCB926E-934C-7493-5A69-36D3D4D6FD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EA917F0-86C0-5F0B-FBDD-F0234DD126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C0733DF9-69C3-B907-45AD-5C8EDECD82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C7430152-7A86-05D8-1F4C-3D4657CB52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4DBC7D89-F099-4155-4FDF-8C35BB095B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4B54E38F-4C66-5E85-5AA4-EAF2D0F55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15F49373-B6E7-DDD7-AB7B-ADE18C144B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6BF4B202-C1A3-EBEF-ED0A-F562DB65D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2196D23-D02C-6921-E89E-B84AF18D21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774C92C8-CA7A-D855-C2A6-A8F049107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955" y="2012677"/>
            <a:ext cx="2295845" cy="13051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01618FF-E99F-622C-1FDB-F3D94A22FED7}"/>
                  </a:ext>
                </a:extLst>
              </p:cNvPr>
              <p:cNvSpPr txBox="1"/>
              <p:nvPr/>
            </p:nvSpPr>
            <p:spPr>
              <a:xfrm>
                <a:off x="4885802" y="1871912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01618FF-E99F-622C-1FDB-F3D94A22F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802" y="1871912"/>
                <a:ext cx="363946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8F5725-058C-7DA2-16AC-099712908BFB}"/>
                  </a:ext>
                </a:extLst>
              </p:cNvPr>
              <p:cNvSpPr txBox="1"/>
              <p:nvPr/>
            </p:nvSpPr>
            <p:spPr>
              <a:xfrm>
                <a:off x="3714925" y="2285246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8F5725-058C-7DA2-16AC-099712908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925" y="2285246"/>
                <a:ext cx="371063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114938E-4911-57ED-7835-36C50795B0FA}"/>
                  </a:ext>
                </a:extLst>
              </p:cNvPr>
              <p:cNvSpPr txBox="1"/>
              <p:nvPr/>
            </p:nvSpPr>
            <p:spPr>
              <a:xfrm>
                <a:off x="4447297" y="2633912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114938E-4911-57ED-7835-36C50795B0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297" y="2633912"/>
                <a:ext cx="371063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9693400-A4F2-60C7-8F45-F048FE6CADD0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157288"/>
            <a:ext cx="158624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8719E03-1E08-ECFD-2319-B7A7FF36747F}"/>
              </a:ext>
            </a:extLst>
          </p:cNvPr>
          <p:cNvCxnSpPr>
            <a:cxnSpLocks/>
          </p:cNvCxnSpPr>
          <p:nvPr/>
        </p:nvCxnSpPr>
        <p:spPr bwMode="auto">
          <a:xfrm flipV="1">
            <a:off x="1694607" y="1916717"/>
            <a:ext cx="505253" cy="8712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ECF9CBB-7B43-8EA4-E4B8-0C5FD210DF12}"/>
                  </a:ext>
                </a:extLst>
              </p:cNvPr>
              <p:cNvSpPr txBox="1"/>
              <p:nvPr/>
            </p:nvSpPr>
            <p:spPr>
              <a:xfrm>
                <a:off x="1752600" y="3216082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ECF9CBB-7B43-8EA4-E4B8-0C5FD210D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16082"/>
                <a:ext cx="363946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F5083F9-0894-7251-F007-5905EC658A34}"/>
                  </a:ext>
                </a:extLst>
              </p:cNvPr>
              <p:cNvSpPr txBox="1"/>
              <p:nvPr/>
            </p:nvSpPr>
            <p:spPr>
              <a:xfrm>
                <a:off x="1600200" y="1752600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F5083F9-0894-7251-F007-5905EC658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752600"/>
                <a:ext cx="371063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083D0BC0-AA6F-6765-BFF8-6216635FD7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3860" y="2190588"/>
            <a:ext cx="1895740" cy="11622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FE24641-8B54-8DD5-06A9-88269BC9F114}"/>
                  </a:ext>
                </a:extLst>
              </p:cNvPr>
              <p:cNvSpPr txBox="1"/>
              <p:nvPr/>
            </p:nvSpPr>
            <p:spPr>
              <a:xfrm>
                <a:off x="7266877" y="1981200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FE24641-8B54-8DD5-06A9-88269BC9F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877" y="1981200"/>
                <a:ext cx="363946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498CDE-B1D9-ED28-E4A1-D5AC2026795B}"/>
                  </a:ext>
                </a:extLst>
              </p:cNvPr>
              <p:cNvSpPr txBox="1"/>
              <p:nvPr/>
            </p:nvSpPr>
            <p:spPr>
              <a:xfrm>
                <a:off x="8010937" y="2710112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498CDE-B1D9-ED28-E4A1-D5AC20267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937" y="2710112"/>
                <a:ext cx="371063" cy="4140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04C05D3-F2A5-BCD1-931E-7DA48B08A096}"/>
                  </a:ext>
                </a:extLst>
              </p:cNvPr>
              <p:cNvSpPr txBox="1"/>
              <p:nvPr/>
            </p:nvSpPr>
            <p:spPr>
              <a:xfrm>
                <a:off x="6828372" y="2819400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04C05D3-F2A5-BCD1-931E-7DA48B08A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372" y="2819400"/>
                <a:ext cx="371063" cy="4140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40">
            <a:extLst>
              <a:ext uri="{FF2B5EF4-FFF2-40B4-BE49-F238E27FC236}">
                <a16:creationId xmlns:a16="http://schemas.microsoft.com/office/drawing/2014/main" id="{A2AEEF53-E01E-0890-4A68-153EBA1306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43756" y="4962638"/>
            <a:ext cx="1886213" cy="1495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9CD76EB-8C96-C484-1BB1-A21E17A589D8}"/>
                  </a:ext>
                </a:extLst>
              </p:cNvPr>
              <p:cNvSpPr txBox="1"/>
              <p:nvPr/>
            </p:nvSpPr>
            <p:spPr>
              <a:xfrm>
                <a:off x="3837877" y="6324600"/>
                <a:ext cx="36394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9CD76EB-8C96-C484-1BB1-A21E17A58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877" y="6324600"/>
                <a:ext cx="363946" cy="4140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8FF58DD-84A4-8095-10DC-4FD4127897E6}"/>
                  </a:ext>
                </a:extLst>
              </p:cNvPr>
              <p:cNvSpPr txBox="1"/>
              <p:nvPr/>
            </p:nvSpPr>
            <p:spPr>
              <a:xfrm>
                <a:off x="2667000" y="5485646"/>
                <a:ext cx="37106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8FF58DD-84A4-8095-10DC-4FD412789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485646"/>
                <a:ext cx="371063" cy="41408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D50F4EC-8DF8-713E-60A1-317C908B8AF6}"/>
                  </a:ext>
                </a:extLst>
              </p:cNvPr>
              <p:cNvSpPr txBox="1"/>
              <p:nvPr/>
            </p:nvSpPr>
            <p:spPr>
              <a:xfrm>
                <a:off x="4581937" y="5181600"/>
                <a:ext cx="39549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D50F4EC-8DF8-713E-60A1-317C908B8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937" y="5181600"/>
                <a:ext cx="395493" cy="4140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6B26D2E-00C9-B5B3-5D78-0E000AADCF5F}"/>
                  </a:ext>
                </a:extLst>
              </p:cNvPr>
              <p:cNvSpPr txBox="1"/>
              <p:nvPr/>
            </p:nvSpPr>
            <p:spPr>
              <a:xfrm>
                <a:off x="5774957" y="5710455"/>
                <a:ext cx="154991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6B26D2E-00C9-B5B3-5D78-0E000AADC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57" y="5710455"/>
                <a:ext cx="1549911" cy="414088"/>
              </a:xfrm>
              <a:prstGeom prst="rect">
                <a:avLst/>
              </a:prstGeom>
              <a:blipFill>
                <a:blip r:embed="rId18"/>
                <a:stretch>
                  <a:fillRect t="-11765" b="-4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ubtitle 2">
                <a:extLst>
                  <a:ext uri="{FF2B5EF4-FFF2-40B4-BE49-F238E27FC236}">
                    <a16:creationId xmlns:a16="http://schemas.microsoft.com/office/drawing/2014/main" id="{785388D2-D850-5254-A703-1416F133D61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7135" y="3631605"/>
                <a:ext cx="8382003" cy="1389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2860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743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200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657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457200"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kern="0" dirty="0">
                    <a:solidFill>
                      <a:srgbClr val="0066FF"/>
                    </a:solidFill>
                    <a:ea typeface="Calibri"/>
                    <a:cs typeface="Calibri"/>
                  </a:rPr>
                  <a:t>Vector Components</a:t>
                </a:r>
              </a:p>
              <a:p>
                <a:pPr>
                  <a:spcBef>
                    <a:spcPts val="600"/>
                  </a:spcBef>
                  <a:buClr>
                    <a:srgbClr val="000000"/>
                  </a:buClr>
                </a:pPr>
                <a:r>
                  <a:rPr lang="en-US" sz="2400" kern="0" dirty="0">
                    <a:solidFill>
                      <a:srgbClr val="000000"/>
                    </a:solidFill>
                    <a:ea typeface="Calibri"/>
                    <a:cs typeface="Lucida Sans Unicode"/>
                  </a:rPr>
                  <a:t>Any Group of </a:t>
                </a:r>
                <a:r>
                  <a:rPr lang="en-US" sz="2400" kern="0" dirty="0">
                    <a:solidFill>
                      <a:srgbClr val="7030A0"/>
                    </a:solidFill>
                    <a:ea typeface="Calibri"/>
                    <a:cs typeface="Lucida Sans Unicode"/>
                  </a:rPr>
                  <a:t>two or more vectors</a:t>
                </a:r>
                <a:r>
                  <a:rPr lang="en-US" sz="2400" kern="0" dirty="0">
                    <a:solidFill>
                      <a:srgbClr val="000000"/>
                    </a:solidFill>
                    <a:ea typeface="Calibri"/>
                    <a:cs typeface="Lucida Sans Unicode"/>
                  </a:rPr>
                  <a:t> whose sum is equal to a certain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sz="240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ea typeface="Calibri"/>
                    <a:cs typeface="Lucida Sans Unicode"/>
                  </a:rPr>
                  <a:t> are said to be the components of that vector</a:t>
                </a:r>
              </a:p>
            </p:txBody>
          </p:sp>
        </mc:Choice>
        <mc:Fallback xmlns="">
          <p:sp>
            <p:nvSpPr>
              <p:cNvPr id="49" name="Subtitle 2">
                <a:extLst>
                  <a:ext uri="{FF2B5EF4-FFF2-40B4-BE49-F238E27FC236}">
                    <a16:creationId xmlns:a16="http://schemas.microsoft.com/office/drawing/2014/main" id="{785388D2-D850-5254-A703-1416F133D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35" y="3631605"/>
                <a:ext cx="8382003" cy="1389006"/>
              </a:xfrm>
              <a:prstGeom prst="rect">
                <a:avLst/>
              </a:prstGeom>
              <a:blipFill>
                <a:blip r:embed="rId19"/>
                <a:stretch>
                  <a:fillRect l="-945" t="-3509" r="-1600" b="-43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68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3" grpId="0"/>
      <p:bldP spid="34" grpId="0"/>
      <p:bldP spid="37" grpId="0"/>
      <p:bldP spid="38" grpId="0"/>
      <p:bldP spid="39" grpId="0"/>
      <p:bldP spid="42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AB77-2C40-6524-74A5-2B32CC32EF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Working with Vectors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77EA7-3FA0-ED85-5285-A9CB745E4FA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796163"/>
          </a:xfrm>
        </p:spPr>
        <p:txBody>
          <a:bodyPr anchorCtr="0"/>
          <a:lstStyle/>
          <a:p>
            <a:pPr marL="457200" lvl="0" indent="-457200" algn="l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Rectangular (Cartesian) Components in  Two-Dimensional (2D)Space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82066BBD-4546-D7B0-0C59-41C5D1B55E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A77F65D2-54D7-1078-276E-2028095561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41201BD8-A7DC-DEAD-2134-32E24DA8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916A4A73-81AB-160B-53CE-0FE35FE850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561DD036-BBF1-2E67-FBB8-73038342B1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DDBA5854-0C76-2371-7EF8-37271D650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D138B280-BD60-C298-0F30-04AB30923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F9BC56A3-772A-882B-55AF-105512A9A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CDB4AF8A-ED3A-6193-DE64-9B48C3390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2F2444A-C925-C544-7FF8-B5C317FAA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736A675F-A256-DFC9-3F5D-52AD6F60C4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EDDF68B7-F799-4C4C-5DC7-2433D3DD7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9B907C47-910A-8FE7-AD71-2935A7B789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70C406A5-4FE5-D4BA-3735-9E92FA0B9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2E5C2A4-0216-C3A2-81BD-8E95767381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4630C52-17EA-4E8E-8479-A39821797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A48250-F554-6C6D-7B75-35528F7D6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3B81E226-0509-3BE7-887F-C06D1FD93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23" y="2099052"/>
            <a:ext cx="3281176" cy="2044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9B22FA-F3F5-8BAD-5BA0-31863547CC88}"/>
                  </a:ext>
                </a:extLst>
              </p:cNvPr>
              <p:cNvSpPr txBox="1"/>
              <p:nvPr/>
            </p:nvSpPr>
            <p:spPr>
              <a:xfrm>
                <a:off x="1704277" y="4157912"/>
                <a:ext cx="34900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9B22FA-F3F5-8BAD-5BA0-31863547C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277" y="4157912"/>
                <a:ext cx="349006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6F974A-1920-73EC-EF2F-A52AAC0755B6}"/>
                  </a:ext>
                </a:extLst>
              </p:cNvPr>
              <p:cNvSpPr txBox="1"/>
              <p:nvPr/>
            </p:nvSpPr>
            <p:spPr>
              <a:xfrm>
                <a:off x="533400" y="3318958"/>
                <a:ext cx="358047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6F974A-1920-73EC-EF2F-A52AAC075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318958"/>
                <a:ext cx="358047" cy="4517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A6BE4F-3968-5CDC-5EBA-A3EC8FEFE173}"/>
                  </a:ext>
                </a:extLst>
              </p:cNvPr>
              <p:cNvSpPr txBox="1"/>
              <p:nvPr/>
            </p:nvSpPr>
            <p:spPr>
              <a:xfrm>
                <a:off x="3053215" y="2528588"/>
                <a:ext cx="1333891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A6BE4F-3968-5CDC-5EBA-A3EC8FEFE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215" y="2528588"/>
                <a:ext cx="1333891" cy="4511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AC3E2E51-95BF-EC3B-ABDE-33B8C0E1D0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2276" y="1965549"/>
            <a:ext cx="2095792" cy="2238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73B175-AF23-31CD-BAA1-6C93AFC5C87B}"/>
                  </a:ext>
                </a:extLst>
              </p:cNvPr>
              <p:cNvSpPr txBox="1"/>
              <p:nvPr/>
            </p:nvSpPr>
            <p:spPr>
              <a:xfrm>
                <a:off x="6096000" y="4005512"/>
                <a:ext cx="39587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73B175-AF23-31CD-BAA1-6C93AFC5C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005512"/>
                <a:ext cx="395878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A8B905-64A0-FCE9-3DD4-E531E91E3622}"/>
                  </a:ext>
                </a:extLst>
              </p:cNvPr>
              <p:cNvSpPr txBox="1"/>
              <p:nvPr/>
            </p:nvSpPr>
            <p:spPr>
              <a:xfrm>
                <a:off x="5061694" y="2923970"/>
                <a:ext cx="405496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A8B905-64A0-FCE9-3DD4-E531E91E3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694" y="2923970"/>
                <a:ext cx="405496" cy="4517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4F74EA-8C72-88F8-008C-F2F239979F6B}"/>
                  </a:ext>
                </a:extLst>
              </p:cNvPr>
              <p:cNvSpPr txBox="1"/>
              <p:nvPr/>
            </p:nvSpPr>
            <p:spPr>
              <a:xfrm>
                <a:off x="7147313" y="2567685"/>
                <a:ext cx="1407245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4F74EA-8C72-88F8-008C-F2F239979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313" y="2567685"/>
                <a:ext cx="1407245" cy="4511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0C46865-985B-7C1B-A65F-76584204EFC7}"/>
                  </a:ext>
                </a:extLst>
              </p:cNvPr>
              <p:cNvSpPr txBox="1"/>
              <p:nvPr/>
            </p:nvSpPr>
            <p:spPr>
              <a:xfrm>
                <a:off x="681657" y="4770029"/>
                <a:ext cx="2743251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0C46865-985B-7C1B-A65F-76584204E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57" y="4770029"/>
                <a:ext cx="2743251" cy="45114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CDE222D-8CF7-EDF4-A365-8E7A7A488C9C}"/>
                  </a:ext>
                </a:extLst>
              </p:cNvPr>
              <p:cNvSpPr txBox="1"/>
              <p:nvPr/>
            </p:nvSpPr>
            <p:spPr>
              <a:xfrm>
                <a:off x="5105349" y="4724400"/>
                <a:ext cx="2820965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CDE222D-8CF7-EDF4-A365-8E7A7A488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49" y="4724400"/>
                <a:ext cx="2820965" cy="4517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CB5ABC1C-0EBA-502D-623D-616B7125AD55}"/>
              </a:ext>
            </a:extLst>
          </p:cNvPr>
          <p:cNvSpPr txBox="1"/>
          <p:nvPr/>
        </p:nvSpPr>
        <p:spPr>
          <a:xfrm>
            <a:off x="1663290" y="5771312"/>
            <a:ext cx="5817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Vectors can be referred to any basis!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9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3" grpId="0"/>
      <p:bldP spid="34" grpId="0"/>
      <p:bldP spid="35" grpId="0"/>
      <p:bldP spid="36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6884A-667B-F379-44A9-2D22D8789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0820-7D4C-4365-16EE-E43C2C363B1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Working with Vectors</a:t>
            </a: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D558E16E-9EFD-A844-C96B-8FE393AD1B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99B73C94-111F-D5A4-22A6-521A2D71E4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81C1E239-F91A-E4D1-73CA-EBA4E2D8C4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22795F7-7B43-902A-7B68-B4D228D024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E673F1A3-5410-FD81-9A3C-14D6E0E85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81FAEE42-1398-BACC-58D7-97F903A2F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DC5960B3-CB26-7AF0-EE4F-E8DA39307B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367004D0-F959-2910-07AF-9F7418004E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FFA7E115-77EF-74E9-65A5-B706F135E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EE91AC94-691A-B297-5D18-8FE22EDD5A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939E9C66-8461-1D84-305B-4FB2A49A83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D95519AA-E489-8671-F181-9FBE7AE8A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7B990770-F83D-AA5B-697D-F4C38BF07E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6DE20B63-7397-D917-F3A7-87CDCC7E4D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E67BC405-9DC5-3BDE-4E43-1F1D11511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516BDC4E-8571-200D-5AFD-196D9EEF2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64442F3-E461-AEFE-521C-CCA054757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DCC0E86E-5789-20D6-A296-E5FE37EDB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23" y="1752600"/>
            <a:ext cx="3281176" cy="2044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13D2ABA-5599-0870-0660-2DD3D43AE553}"/>
                  </a:ext>
                </a:extLst>
              </p:cNvPr>
              <p:cNvSpPr txBox="1"/>
              <p:nvPr/>
            </p:nvSpPr>
            <p:spPr>
              <a:xfrm>
                <a:off x="1704277" y="3811460"/>
                <a:ext cx="34900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13D2ABA-5599-0870-0660-2DD3D43AE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277" y="3811460"/>
                <a:ext cx="349006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1818DB-F467-55D9-2B2D-1CE4A5A015BA}"/>
                  </a:ext>
                </a:extLst>
              </p:cNvPr>
              <p:cNvSpPr txBox="1"/>
              <p:nvPr/>
            </p:nvSpPr>
            <p:spPr>
              <a:xfrm>
                <a:off x="533400" y="2972506"/>
                <a:ext cx="358047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1818DB-F467-55D9-2B2D-1CE4A5A01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972506"/>
                <a:ext cx="358047" cy="4517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F733B17-1AD6-F28D-260D-02FBF8A90412}"/>
                  </a:ext>
                </a:extLst>
              </p:cNvPr>
              <p:cNvSpPr txBox="1"/>
              <p:nvPr/>
            </p:nvSpPr>
            <p:spPr>
              <a:xfrm>
                <a:off x="3053215" y="2182136"/>
                <a:ext cx="1333891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F733B17-1AD6-F28D-260D-02FBF8A90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215" y="2182136"/>
                <a:ext cx="1333891" cy="4511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E0FB84AA-7F22-21CA-18C1-0A37C9DED7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2276" y="1752600"/>
            <a:ext cx="2095792" cy="2238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EB6440-CE74-C80C-0859-EB3ED2DBF141}"/>
                  </a:ext>
                </a:extLst>
              </p:cNvPr>
              <p:cNvSpPr txBox="1"/>
              <p:nvPr/>
            </p:nvSpPr>
            <p:spPr>
              <a:xfrm>
                <a:off x="6096000" y="3659060"/>
                <a:ext cx="39587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EB6440-CE74-C80C-0859-EB3ED2DBF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659060"/>
                <a:ext cx="395878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26CD09-729D-4175-8A66-4AE276F4ED61}"/>
                  </a:ext>
                </a:extLst>
              </p:cNvPr>
              <p:cNvSpPr txBox="1"/>
              <p:nvPr/>
            </p:nvSpPr>
            <p:spPr>
              <a:xfrm>
                <a:off x="5061694" y="2577518"/>
                <a:ext cx="405496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26CD09-729D-4175-8A66-4AE276F4E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694" y="2577518"/>
                <a:ext cx="405496" cy="4517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AF6DACA-1877-07DF-C83A-B5048EFBB745}"/>
                  </a:ext>
                </a:extLst>
              </p:cNvPr>
              <p:cNvSpPr txBox="1"/>
              <p:nvPr/>
            </p:nvSpPr>
            <p:spPr>
              <a:xfrm>
                <a:off x="7147313" y="2221233"/>
                <a:ext cx="1407245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AF6DACA-1877-07DF-C83A-B5048EFBB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313" y="2221233"/>
                <a:ext cx="1407245" cy="4511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82145958-51EA-40ED-A64A-7B95033D250F}"/>
              </a:ext>
            </a:extLst>
          </p:cNvPr>
          <p:cNvSpPr txBox="1"/>
          <p:nvPr/>
        </p:nvSpPr>
        <p:spPr>
          <a:xfrm>
            <a:off x="1600200" y="4182133"/>
            <a:ext cx="5817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Vectors can be referred to any basis!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DAC523-3119-E300-DD7A-2D35ED78BF91}"/>
              </a:ext>
            </a:extLst>
          </p:cNvPr>
          <p:cNvSpPr txBox="1"/>
          <p:nvPr/>
        </p:nvSpPr>
        <p:spPr>
          <a:xfrm>
            <a:off x="377659" y="4763308"/>
            <a:ext cx="85884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When expressed in rectangular (Cartesian) components, the direction of the vector with respect to, say, the x-axis is clearly specified by the angle </a:t>
            </a:r>
            <a:r>
              <a:rPr lang="en-US" dirty="0">
                <a:sym typeface="Symbol" panose="05050102010706020507" pitchFamily="18" charset="2"/>
              </a:rPr>
              <a:t></a:t>
            </a:r>
            <a:r>
              <a:rPr lang="en-US" dirty="0"/>
              <a:t>, where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C6C833-4F41-5565-280D-D80EF3252AC4}"/>
                  </a:ext>
                </a:extLst>
              </p:cNvPr>
              <p:cNvSpPr txBox="1"/>
              <p:nvPr/>
            </p:nvSpPr>
            <p:spPr>
              <a:xfrm>
                <a:off x="4602393" y="5623226"/>
                <a:ext cx="2211566" cy="959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C6C833-4F41-5565-280D-D80EF3252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393" y="5623226"/>
                <a:ext cx="2211566" cy="9592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61E6D966-EDBC-DF81-59A3-4332FE0E856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796163"/>
          </a:xfrm>
        </p:spPr>
        <p:txBody>
          <a:bodyPr anchorCtr="0"/>
          <a:lstStyle/>
          <a:p>
            <a:pPr marL="457200" lvl="0" indent="-457200" algn="l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Rectangular (Cartesian) Components in  Two-Dimensional (2D)Space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448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5594</TotalTime>
  <Words>658</Words>
  <Application>Microsoft Office PowerPoint</Application>
  <PresentationFormat>On-screen Show (4:3)</PresentationFormat>
  <Paragraphs>127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Calibri</vt:lpstr>
      <vt:lpstr>Cambria Math</vt:lpstr>
      <vt:lpstr>Century Schoolbook</vt:lpstr>
      <vt:lpstr>CommercialScript BT</vt:lpstr>
      <vt:lpstr>Curlz MT</vt:lpstr>
      <vt:lpstr>Lucida Sans Unicode</vt:lpstr>
      <vt:lpstr>Symbol</vt:lpstr>
      <vt:lpstr>Tempus Sans ITC</vt:lpstr>
      <vt:lpstr>Times New Roman</vt:lpstr>
      <vt:lpstr>Blank Presentation</vt:lpstr>
      <vt:lpstr>Preliminary Vector Analysis for Engineering Mechanics</vt:lpstr>
      <vt:lpstr>Key Traditions within Mechanics</vt:lpstr>
      <vt:lpstr>Vector Formulation in Mechanics</vt:lpstr>
      <vt:lpstr>Classification of Physical Quantities in Mechanics</vt:lpstr>
      <vt:lpstr>Definition of a Vector (Euclidean Vector)</vt:lpstr>
      <vt:lpstr>Diagnosis of A Vector </vt:lpstr>
      <vt:lpstr>Working with Vectors</vt:lpstr>
      <vt:lpstr>Working with Vectors</vt:lpstr>
      <vt:lpstr>Working with Vectors</vt:lpstr>
      <vt:lpstr>Working with Vectors</vt:lpstr>
      <vt:lpstr>Working with Vectors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496</cp:revision>
  <cp:lastPrinted>2002-07-26T02:11:33Z</cp:lastPrinted>
  <dcterms:created xsi:type="dcterms:W3CDTF">2002-07-26T01:39:54Z</dcterms:created>
  <dcterms:modified xsi:type="dcterms:W3CDTF">2026-01-07T05:17:18Z</dcterms:modified>
</cp:coreProperties>
</file>