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1377" r:id="rId2"/>
    <p:sldId id="1305" r:id="rId3"/>
    <p:sldId id="1412" r:id="rId4"/>
    <p:sldId id="1338" r:id="rId5"/>
    <p:sldId id="1323" r:id="rId6"/>
    <p:sldId id="1339" r:id="rId7"/>
    <p:sldId id="1326" r:id="rId8"/>
    <p:sldId id="1327" r:id="rId9"/>
    <p:sldId id="1328" r:id="rId10"/>
    <p:sldId id="1342" r:id="rId11"/>
    <p:sldId id="1343" r:id="rId12"/>
    <p:sldId id="1344" r:id="rId13"/>
    <p:sldId id="1329" r:id="rId14"/>
    <p:sldId id="1395" r:id="rId15"/>
    <p:sldId id="1345" r:id="rId16"/>
    <p:sldId id="1386" r:id="rId17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33CC"/>
    <a:srgbClr val="FF9900"/>
    <a:srgbClr val="FFCC99"/>
    <a:srgbClr val="3366FF"/>
    <a:srgbClr val="CC9900"/>
    <a:srgbClr val="FF0066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67" autoAdjust="0"/>
    <p:restoredTop sz="93969" autoAdjust="0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1/21/2026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9F82-06FE-4AB9-C378-3D1293D9B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CBBF2-8D61-CA86-A7AC-CFFCACF7EF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8EF7BA-2AC9-7806-5D7C-79CFA51830F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AAA93-4F82-DDA4-44DF-0D41A06540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22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3A4AE-443C-4874-2872-CED63EB15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CB9273-164A-1AB8-0E1F-4CE05E4C2F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054193-063A-AC77-626B-1D7078EE4F1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C3D96-E100-864E-56BC-1217C4EF35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78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F393E-25DD-D733-5952-DB5AFFE1B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6BD423-3FFF-CF5E-BF5E-9A756F96CD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A2A3C4-A379-3733-B6ED-B7E173049E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893CC-C08F-BF16-EC5C-2F79B4A447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05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D4303-1AB4-FC48-455B-D3A9B42B6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CD2A93-5359-5A68-BA17-778E0B80E7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B084B4-A4B1-3A00-2D6E-8559F5AD808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7BF12-DDBB-372D-8ED5-331F6FAD82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50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D5755-2AB1-6EC8-D5F2-E3506E145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F85D37-A4D6-15C4-A7AD-B15609D5B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654422-FD17-4CE4-201F-F902432B6C8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FDC5A-C4E1-61ED-E676-38BB445542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36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44AA9-3A4E-EBB0-EB57-C7BC795B9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A1E565-8462-0AF4-6313-F737438B1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D216EF-1248-0D8A-FCD8-4192C4096DD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A44FF-05B0-1531-B756-B7B359DB8E7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36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12331-C2FF-F9AC-7DBC-6EAFE3794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77EECC-7ED1-AB5A-3F93-F4FA353CE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60511C-5CF6-96D6-2A5C-4C9ADD6752F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F364C-3113-DC5A-AFA8-A92BFA119B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26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717AA-376B-A75C-F474-A1842A7C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5007B3-B4DC-66E9-AD0B-C35DE86DC8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9DBBC-87A4-0230-D058-C8938A1A05E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8BA9B-4158-EB57-CA1B-5E002AE420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85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68964-781F-2AF3-E70B-03D0C7D3F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4E6DE-C56D-E821-86C6-3FB24AFAB8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F4A0A5-201B-022C-A168-EC3E1B6E0D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71AE8-7486-2CDA-7634-BAE20426684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32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77D0B-6BB5-A386-A3EF-FF2B32F45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A80FBC-97D9-410A-2D66-1FA6F09631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E67507-2B42-F93C-4ECC-25B4DE3EC3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7BBD9-24A6-0193-27EF-BD1D76BE25C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74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29F59-0A62-B4A0-BBD8-376FDE562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8476F8-B521-2DD5-A7FA-E067277E45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1A7C6A-DC3E-451C-2B8D-046DBC6DA4E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32BD6-D5FF-0CB6-FA7B-8D25B620562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00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700AE-0585-1704-6185-AB9BD059B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8EF801-6DFD-ECD8-72FE-1D21F71D85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D96C1B-9D0A-526D-DC41-8DB8D4EF6F3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9ED3E-0DA3-C871-9F8E-DF0BEE53C7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261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2A52D-2A1B-79A2-D215-CE19B1AFC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C733AE-CB68-9224-706C-3F0D813989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D92FAB-FB0E-4249-C472-537F2B5673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D4C14-DCAF-DDCB-E147-426AB41099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445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76946-E77C-0EB8-0885-93A28E632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9AABAE-F263-5CB8-9CC3-B5EEC3D7C8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3422AA-CC54-6077-B8AB-978DED9D94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A3591-F62C-63E6-095C-6C1221F37F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0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661F2-FDA3-CADD-5EF3-D1906961A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4026D1-8A85-96E5-4832-DB092F9053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DBD7ED-5B13-B01E-3C06-9E83A463C22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7B9D00-C84C-6D35-AB02-F2DE56483B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55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850.png"/><Relationship Id="rId1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17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35.png"/><Relationship Id="rId5" Type="http://schemas.openxmlformats.org/officeDocument/2006/relationships/image" Target="../media/image800.png"/><Relationship Id="rId15" Type="http://schemas.openxmlformats.org/officeDocument/2006/relationships/image" Target="../media/image18.png"/><Relationship Id="rId10" Type="http://schemas.openxmlformats.org/officeDocument/2006/relationships/image" Target="../media/image340.png"/><Relationship Id="rId19" Type="http://schemas.openxmlformats.org/officeDocument/2006/relationships/image" Target="../media/image41.png"/><Relationship Id="rId4" Type="http://schemas.openxmlformats.org/officeDocument/2006/relationships/image" Target="../media/image14.png"/><Relationship Id="rId9" Type="http://schemas.openxmlformats.org/officeDocument/2006/relationships/image" Target="../media/image330.png"/><Relationship Id="rId14" Type="http://schemas.openxmlformats.org/officeDocument/2006/relationships/image" Target="../media/image8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3" Type="http://schemas.openxmlformats.org/officeDocument/2006/relationships/image" Target="../media/image19.png"/><Relationship Id="rId7" Type="http://schemas.openxmlformats.org/officeDocument/2006/relationships/image" Target="../media/image371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45.png"/><Relationship Id="rId5" Type="http://schemas.openxmlformats.org/officeDocument/2006/relationships/image" Target="../media/image2.png"/><Relationship Id="rId10" Type="http://schemas.openxmlformats.org/officeDocument/2006/relationships/image" Target="../media/image401.png"/><Relationship Id="rId4" Type="http://schemas.openxmlformats.org/officeDocument/2006/relationships/image" Target="../media/image20.png"/><Relationship Id="rId9" Type="http://schemas.openxmlformats.org/officeDocument/2006/relationships/image" Target="../media/image39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51.png"/><Relationship Id="rId3" Type="http://schemas.openxmlformats.org/officeDocument/2006/relationships/image" Target="../media/image23.png"/><Relationship Id="rId7" Type="http://schemas.openxmlformats.org/officeDocument/2006/relationships/image" Target="../media/image441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1.png"/><Relationship Id="rId11" Type="http://schemas.openxmlformats.org/officeDocument/2006/relationships/image" Target="../media/image48.png"/><Relationship Id="rId5" Type="http://schemas.openxmlformats.org/officeDocument/2006/relationships/image" Target="../media/image421.png"/><Relationship Id="rId15" Type="http://schemas.openxmlformats.org/officeDocument/2006/relationships/image" Target="../media/image52.png"/><Relationship Id="rId10" Type="http://schemas.openxmlformats.org/officeDocument/2006/relationships/image" Target="../media/image470.png"/><Relationship Id="rId4" Type="http://schemas.openxmlformats.org/officeDocument/2006/relationships/image" Target="../media/image2.png"/><Relationship Id="rId9" Type="http://schemas.openxmlformats.org/officeDocument/2006/relationships/image" Target="../media/image460.png"/><Relationship Id="rId1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26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25.png"/><Relationship Id="rId9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7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73.png"/><Relationship Id="rId5" Type="http://schemas.openxmlformats.org/officeDocument/2006/relationships/image" Target="../media/image28.png"/><Relationship Id="rId10" Type="http://schemas.openxmlformats.org/officeDocument/2006/relationships/image" Target="../media/image72.png"/><Relationship Id="rId4" Type="http://schemas.openxmlformats.org/officeDocument/2006/relationships/image" Target="../media/image2.png"/><Relationship Id="rId9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Equilibrium Analysis Methodology – 2D Statics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323379"/>
            <a:ext cx="87026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C00000"/>
                </a:solidFill>
                <a:latin typeface="Curlz MT" panose="04040404050702020202" pitchFamily="82" charset="0"/>
              </a:rPr>
              <a:t>Training to Create Static Solutions for Real-World Loads </a:t>
            </a:r>
            <a:r>
              <a:rPr lang="en-US" b="1" i="1" dirty="0">
                <a:solidFill>
                  <a:srgbClr val="C00000"/>
                </a:solidFill>
                <a:latin typeface="Curlz MT" panose="04040404050702020202" pitchFamily="82" charset="0"/>
              </a:rPr>
              <a:t>…..</a:t>
            </a:r>
            <a:endParaRPr lang="en-US" altLang="en-US" b="1" i="1" dirty="0">
              <a:solidFill>
                <a:srgbClr val="C0000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E8017-14A1-5F52-3C63-DE35D91AA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4C85ED76-CA87-BB5F-BD9D-940A106A7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754" y="361028"/>
            <a:ext cx="7218740" cy="691580"/>
          </a:xfrm>
        </p:spPr>
        <p:txBody>
          <a:bodyPr/>
          <a:lstStyle/>
          <a:p>
            <a:r>
              <a:rPr lang="en-US" sz="2800" dirty="0"/>
              <a:t>Basic Skills in 2-D/3-D Equilibrium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8C7CC-4B7F-FAE6-A4C3-E98CDF47A94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0" y="1580072"/>
            <a:ext cx="8077200" cy="3296728"/>
          </a:xfrm>
        </p:spPr>
        <p:txBody>
          <a:bodyPr anchorCtr="0"/>
          <a:lstStyle/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System Isolation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b="1" dirty="0">
                <a:solidFill>
                  <a:srgbClr val="C00000"/>
                </a:solidFill>
              </a:rPr>
              <a:t>Identification of Constraints thru Supports.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Creation of A Free-Body Diagram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Modeling the Action of  each support/mechanical element.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Identification of Equilibrium Conditions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Treatment of Two &amp; Three-Force Members.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Formulation of Equilibrium Equations.</a:t>
            </a:r>
          </a:p>
          <a:p>
            <a:pPr marL="0" lvl="0" indent="0" algn="l">
              <a:spcBef>
                <a:spcPts val="600"/>
              </a:spcBef>
              <a:buClr>
                <a:srgbClr val="000000"/>
              </a:buClr>
              <a:buNone/>
            </a:pPr>
            <a:endParaRPr lang="en-US" sz="2400" dirty="0"/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5FDB497E-114C-CDB4-6681-CA9ED525896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2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8A4A01A-05EB-69E3-8F21-97A0EA61859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75A2A5A-3F5F-BB3F-CE10-34B1671A45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CBDB277-3DE9-E375-E9B7-C4A56B366B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128DB34-DCAF-F0B6-85EA-39819931B3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51D3CEC-3227-9740-DE59-C0108B748A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A5CE8BC-89EC-BFA5-EAA0-97ED76BCC8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A4FC408-6B93-8E47-0EC8-22C3069FE8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1EFC1D8-66D5-D75B-0F3E-5CE2E79755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1B8D5FA-D615-E2A2-B313-05F9560F06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42D3889-B2B2-1165-D676-4C0EA2A22B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EF59FBC-560F-CA4B-8BB0-365612D462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E538AAF-9EB0-BFCC-2C15-6188C2621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F316EEA-7A72-5699-3D16-E268CCCE0E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037D7C8-B22D-6DEA-2CF8-7A1D6D234A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15C2A9B-8C13-0405-5761-A4EA212684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ACE2359-1BF2-5931-06DE-9B8E76A895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EDE5B2-CD82-007C-0D29-55A4306F47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042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8D461-2311-EC03-D967-B0EEF7E2B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2615DE3A-8C74-A1C1-CAC5-BBA2C0626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44475"/>
            <a:ext cx="7772400" cy="746125"/>
          </a:xfrm>
        </p:spPr>
        <p:txBody>
          <a:bodyPr/>
          <a:lstStyle/>
          <a:p>
            <a:r>
              <a:rPr lang="en-US" sz="2800" dirty="0"/>
              <a:t>Support Reactions in 2D structures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2063BDA-1021-99F6-DAF1-D637C73D51E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0A0D949-E770-470E-CE8F-7E145E0757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087352A-19F6-E13B-8F70-E14238BADA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52BF2B3-AE34-6C21-477A-B3C76EF352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1EFFDA9-9B04-262B-98F3-42BEB022E4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2EE10B5-3B83-C04D-217F-72A5C81F72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0FD3177-7D47-E5A6-2AB8-2DFC32ED3E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5D2B8F1-5119-9CB9-997E-AB5103FA90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9340070-7DE5-6637-8ACF-94ECE60D0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559618D-97A3-8368-B66B-3D616C129B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E43DF3C-DAEB-6B5A-D0C4-18DB8DA7F0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D5A648F-60FB-A89A-CDD3-53319107C2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01C075C-2957-DE44-87E1-C029A7ABCF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A912309-DA59-839E-A2C1-4455EF0B43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6592056-A93D-9A18-0456-6DCFF5187A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EA5D0D3-7107-D808-3B42-8440BC259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A8D2E5-E0A3-D99E-36A9-443AD7700B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9FB150B2-1C19-D914-D7C6-19FE71EA8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4474" y="1323481"/>
            <a:ext cx="5817381" cy="22172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07926F-EE71-AD13-66F9-45CFF4EB36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1398" y="3962400"/>
            <a:ext cx="2589400" cy="2759075"/>
          </a:xfrm>
          <a:prstGeom prst="rect">
            <a:avLst/>
          </a:prstGeom>
        </p:spPr>
      </p:pic>
      <p:pic>
        <p:nvPicPr>
          <p:cNvPr id="3076" name="Picture 4" descr="Wyssen Cable Crane • Wyssen Seilbahnen AG">
            <a:extLst>
              <a:ext uri="{FF2B5EF4-FFF2-40B4-BE49-F238E27FC236}">
                <a16:creationId xmlns:a16="http://schemas.microsoft.com/office/drawing/2014/main" id="{2E339CD6-B5E3-2DC0-036F-34C3F418E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591" y="3710354"/>
            <a:ext cx="3242809" cy="270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07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9A445-881B-4119-DED8-659515C92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35D9D90C-7612-D7C8-79ED-60CB5843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44475"/>
            <a:ext cx="7772400" cy="746125"/>
          </a:xfrm>
        </p:spPr>
        <p:txBody>
          <a:bodyPr/>
          <a:lstStyle/>
          <a:p>
            <a:r>
              <a:rPr lang="en-US" sz="2800" dirty="0"/>
              <a:t>Support reactions in 2D structures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9EDC25-3D50-3089-9CFD-C9A699D06F1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1597325"/>
            <a:ext cx="7772400" cy="4114800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A714DBE-86A0-C263-D8B7-F1A00E69AC4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A1FA299-A072-0E1F-EBB5-152F1E5EC5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8DEA842-CF69-613A-2339-4143961E03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ADA470A-A814-5DD7-288B-2CD92D359C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95D7698-3935-E39B-C48A-6E4FBFB7D7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E782E3F-842F-4E11-AECB-61E029EBAB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859B92B-8609-A8C7-A22E-8B14B6464B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B9A6218-B952-40BB-703E-A7BE28C0F0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2B143CA-E71E-1CFD-1CA4-63E6E272D2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408BA2A-7B64-534A-4EC5-C541E6365D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528D73C-6C4C-769C-4577-465718E498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3CC0DA5-802C-59E7-20F5-BC3D147D4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9949650-E8A6-2B4C-5FF1-AE2E15A15F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0CCFE9E-69EE-BDCC-33EF-20A3747AC0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3EA260-C627-4947-861E-A78B47B69B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DA92842-6C3A-8BAE-A402-B2CEAA811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A5B2CA-9182-6AD0-EC93-75BAF4FD9D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36F436D0-4EAA-557F-0743-0566877C10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4075" y="1295400"/>
            <a:ext cx="7025912" cy="367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6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BD884-E9B0-C241-65B8-0E4386E68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ED9407D0-C2AA-B6A2-5B35-0F1845766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44475"/>
            <a:ext cx="7772400" cy="746125"/>
          </a:xfrm>
        </p:spPr>
        <p:txBody>
          <a:bodyPr/>
          <a:lstStyle/>
          <a:p>
            <a:r>
              <a:rPr lang="en-US" sz="2800" dirty="0"/>
              <a:t>Support Reactions in 2D structures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5CA7F0-BE58-526B-0E5E-640B959E85A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1597325"/>
            <a:ext cx="7772400" cy="4114800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77CBEBD-386D-5936-9C12-1956981471C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1F0E7E1-79F7-CC2C-1675-1D587C2908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CB9150-3595-D98E-F6E6-7218E49C77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4D14A61-7509-1EE8-63FB-58F1209517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AC0BD2A-305C-5670-CB72-91A9FE3264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048E664-F622-957A-3BEB-EB787681A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499D4DB-D6AD-CF0A-4534-00620F496A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79AE61E-53AA-CD2F-2E7F-91FC988E2A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BCF4CAB-32F9-83B8-1441-01A927FDD5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4552A2D-C6FD-C95E-E6BE-2E7AC0A51F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0AFBDA5-EEBB-6DC3-E908-02841E24BA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E067418-398B-8779-260F-E8208D3CF4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DFB96BC-31D7-E9A5-3804-119E814E6E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9C1B2DC-8E2B-182E-82B2-1FFB08C514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FFAFF22-D48A-1130-78CC-7C635BED26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477C964-22D7-C471-8371-0183EC5B0A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4EE5EEE-E6AE-8E11-2A31-F295707D64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44F6A841-56A6-E08E-775F-A679CF0655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324" y="1415080"/>
            <a:ext cx="2556001" cy="256931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5415FB1-FAE5-C51B-64CA-6EAD7A7A51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9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2337" y="1371600"/>
            <a:ext cx="2286663" cy="24749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B8FE2BC-CBBA-4EF1-9ECD-BDED60987DE1}"/>
                  </a:ext>
                </a:extLst>
              </p:cNvPr>
              <p:cNvSpPr txBox="1"/>
              <p:nvPr/>
            </p:nvSpPr>
            <p:spPr>
              <a:xfrm>
                <a:off x="3404325" y="1934048"/>
                <a:ext cx="1752600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B8FE2BC-CBBA-4EF1-9ECD-BDED60987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325" y="1934048"/>
                <a:ext cx="1752600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8983B6D8-34A1-EB04-8B93-F74C0B0777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1297" y="3846578"/>
            <a:ext cx="3860942" cy="291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2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5A76E-C064-693A-A5D8-E6777640E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41CBB03E-16BF-268A-2A0E-A838A7D24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57" y="1316654"/>
            <a:ext cx="8754697" cy="3248478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4C65D0D0-1DCA-1418-1364-F2ED1883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44475"/>
            <a:ext cx="7772400" cy="746125"/>
          </a:xfrm>
        </p:spPr>
        <p:txBody>
          <a:bodyPr/>
          <a:lstStyle/>
          <a:p>
            <a:r>
              <a:rPr lang="en-US" sz="2800" dirty="0"/>
              <a:t>Support reactions in 2D structures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9F68AF8-9D86-7347-0F1A-71FEF4C5A19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9F7E8C5-D865-872B-ACD4-E5A9BC29D8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0D78258-2B0A-1420-C08B-2591A1C9FF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BAFBB97-E7EC-6E52-75C4-DEF5B03106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33BEFCE-8CF1-A040-3C37-133DF207A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6F9530B-5DC2-38A9-7EA4-C5DE6AC416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0589324-FD72-4205-4414-17CA5F3269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48B761E-80CC-2223-1AC8-E5181A2220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B1C987B-99AC-FD22-32B0-150787A0F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44B3588-424C-13BB-1C8B-A54EA553FF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29B3326-E637-C6E4-91BC-833265DBFE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EB8B61B-25B3-CEE9-C938-D4E51C1D3A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376BDF4-564A-D934-AB95-DA01C93E0C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396FF53-8029-5A37-05CF-B4F08B4D8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DC1EC20-AC60-2D9D-3E7B-CCC5EBA93D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982CA7B-5A09-4F02-2C1F-CAA52AFAF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C8E5F4-5A15-C966-9CCA-D4800C5AB4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The history of the theory of beam bending – Part 1 | Newton ...">
            <a:extLst>
              <a:ext uri="{FF2B5EF4-FFF2-40B4-BE49-F238E27FC236}">
                <a16:creationId xmlns:a16="http://schemas.microsoft.com/office/drawing/2014/main" id="{B9DAAAFD-F627-E73F-DEC4-F7C061764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68" y="4343400"/>
            <a:ext cx="2401032" cy="22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85F299-6849-C36B-9609-582770AF32DA}"/>
              </a:ext>
            </a:extLst>
          </p:cNvPr>
          <p:cNvSpPr txBox="1"/>
          <p:nvPr/>
        </p:nvSpPr>
        <p:spPr>
          <a:xfrm>
            <a:off x="3244280" y="5140774"/>
            <a:ext cx="5410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i="0" dirty="0">
                <a:solidFill>
                  <a:srgbClr val="0A0A0A"/>
                </a:solidFill>
                <a:effectLst/>
                <a:latin typeface="Google Sans"/>
              </a:rPr>
              <a:t>Leonhard Euler &amp; Daniel Bernoulli (c. 1750)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ED90C0-3C1C-4BDB-1184-5AC84A91A857}"/>
              </a:ext>
            </a:extLst>
          </p:cNvPr>
          <p:cNvSpPr/>
          <p:nvPr/>
        </p:nvSpPr>
        <p:spPr bwMode="auto">
          <a:xfrm>
            <a:off x="5417324" y="1380256"/>
            <a:ext cx="3477816" cy="3124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028" name="Picture 4" descr="Why Exposed Roots Can Be A Problem | Boutte Tree">
            <a:extLst>
              <a:ext uri="{FF2B5EF4-FFF2-40B4-BE49-F238E27FC236}">
                <a16:creationId xmlns:a16="http://schemas.microsoft.com/office/drawing/2014/main" id="{7E9153E8-DF9A-E937-CFFB-A374072C3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63" y="2187057"/>
            <a:ext cx="3232640" cy="215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8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8B4F5-F5AD-F76A-6F67-2C339F69E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E96BA949-873B-5B97-E331-AC1A1CD51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7772400" cy="708025"/>
          </a:xfrm>
        </p:spPr>
        <p:txBody>
          <a:bodyPr/>
          <a:lstStyle/>
          <a:p>
            <a:r>
              <a:rPr lang="en-US" sz="2800" dirty="0"/>
              <a:t>Free-body Diagram (FBD)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D1FE55-BE81-F9F7-B276-ABFEB8C35C9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17135" y="1260893"/>
            <a:ext cx="8590340" cy="5384381"/>
          </a:xfrm>
        </p:spPr>
        <p:txBody>
          <a:bodyPr anchorCtr="0"/>
          <a:lstStyle/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The </a:t>
            </a:r>
            <a:r>
              <a:rPr lang="en-US" sz="2400" b="1" i="1" dirty="0">
                <a:solidFill>
                  <a:srgbClr val="0070C0"/>
                </a:solidFill>
              </a:rPr>
              <a:t>Free-body Diagram</a:t>
            </a:r>
            <a:r>
              <a:rPr lang="en-US" sz="2400" dirty="0"/>
              <a:t> is the most important single step in the solution of problems in mechanics.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Zoom in on a given component of a structure.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Means replace supports (connections) with the corresponding reactions.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Replace kinematic constraints with corresponding reactions.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FBD shows all forces applied to the system by mechanical contact with other bodies. which are imagined to be removed.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If appreciable body forces are present, such as gravitational or magnetic attraction, then these forces must also be shown on the free-body diagram of the isolated system.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>
                <a:solidFill>
                  <a:srgbClr val="FF0000"/>
                </a:solidFill>
              </a:rPr>
              <a:t>Equilibrium equations must be applied only after creating FBD</a:t>
            </a:r>
            <a:r>
              <a:rPr lang="en-US" sz="2400" dirty="0"/>
              <a:t>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B988104-6951-2FB8-7E93-7E15D0FD83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390E217-B797-6220-B6E2-EF1AD815D0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668EC58-5283-BDA9-4C1E-8FA3C95294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ECFD5F7-F72D-FBD3-4B27-621C05D6B2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131AC42-E849-75E6-B605-A269E2ECE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CC9A563-3ADD-40F1-C7AE-FFDDC69B60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D1A555E-0C72-29A9-F4BF-CD0AD57C99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AE5C9D0-8CF1-83F1-8C32-7602DEDA9C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94DDE2D-8995-83F1-A8E7-52846F0A2B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F2C4EDB-F266-07CC-5BF6-444462C692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7CF37F7-9F81-9616-F9B4-D12228DD72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50C7CA5-6890-915A-9299-3A76A4273F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AA3C62C-F619-FD68-1E24-FAA0592EB5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D00C832-8067-A547-E876-54853FE375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C7187C8-3F7D-0170-5DB7-A74924E355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98F41BB-B2C4-38DF-AC60-ACA6CB5371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89AFA3-F693-BEEF-17FD-09F7F21BC3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535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9C1D6-C0E1-49FE-62F2-109E434EE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8DC9E7F5-6F5A-B506-DC5B-A6D6FA935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05" y="341687"/>
            <a:ext cx="7772400" cy="685800"/>
          </a:xfrm>
        </p:spPr>
        <p:txBody>
          <a:bodyPr/>
          <a:lstStyle/>
          <a:p>
            <a:r>
              <a:rPr lang="en-US" sz="2800" dirty="0"/>
              <a:t>FBDs for Simple Systems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E50BB9A-6079-BCCD-4DA0-8F0D2A9E502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303B10A-74AD-C1C9-1FDD-B00B274F52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6BE6FA4-D39D-D592-79F1-5CD0D4D46C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822E6B8-2751-2EDE-9F85-D848ABF957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CFD4C8F-1301-0536-2B5D-2C4423235E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59ACC70-6566-4F70-C21F-5B8B6C5DB1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D6CADDF-EC31-E4E0-EDC5-9AA5CA2386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C264A45-9852-2A5E-2699-292DF171AF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251F4F3-1C4A-4E18-BF2B-2037036F56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D7405F8-4DA3-25FD-0DAC-A1BD59FCF5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2993868-F279-7035-3A26-2ED64801C5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2C94264-FFCA-51F9-2E06-8A44583047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B4619B9-F203-E5F4-7B74-D19D3D298A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FC2BF4B-DB2D-70E6-AA23-5D2FE97523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2DF7F35-8E57-0D26-86EA-58E42FB06C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B6A70EF-5015-1CA1-272E-FEEED855A1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B541CC2-3D54-FE5D-0934-DBE06007BA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7558225-E1C4-DE53-9EE4-772182738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07" y="1697504"/>
            <a:ext cx="3934374" cy="15527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A2EF1E-13D3-B383-5590-F8A1D78A15A8}"/>
                  </a:ext>
                </a:extLst>
              </p:cNvPr>
              <p:cNvSpPr txBox="1"/>
              <p:nvPr/>
            </p:nvSpPr>
            <p:spPr>
              <a:xfrm>
                <a:off x="2362200" y="1219200"/>
                <a:ext cx="458780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A2EF1E-13D3-B383-5590-F8A1D78A15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219200"/>
                <a:ext cx="458780" cy="5064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15C0A20E-7D1A-641F-D7F4-770A5B8FA0FB}"/>
              </a:ext>
            </a:extLst>
          </p:cNvPr>
          <p:cNvSpPr txBox="1"/>
          <p:nvPr/>
        </p:nvSpPr>
        <p:spPr>
          <a:xfrm>
            <a:off x="314717" y="3616669"/>
            <a:ext cx="4686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loaded beam with pinned supports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5377065-AB89-8096-E323-6DF0D8906E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2342" y="1371719"/>
            <a:ext cx="1475664" cy="67658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2BA2CC2-5AFB-E417-E8B8-8E24DA3427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1076" y="2019525"/>
            <a:ext cx="4039164" cy="12765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CC58A1-7F61-B990-FDD2-E93D55665991}"/>
                  </a:ext>
                </a:extLst>
              </p:cNvPr>
              <p:cNvSpPr txBox="1"/>
              <p:nvPr/>
            </p:nvSpPr>
            <p:spPr>
              <a:xfrm>
                <a:off x="5001256" y="3147125"/>
                <a:ext cx="616772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i="1" baseline="-25000" dirty="0"/>
                  <a:t>AY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8CC58A1-7F61-B990-FDD2-E93D55665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1256" y="3147125"/>
                <a:ext cx="616772" cy="506421"/>
              </a:xfrm>
              <a:prstGeom prst="rect">
                <a:avLst/>
              </a:prstGeom>
              <a:blipFill>
                <a:blip r:embed="rId8"/>
                <a:stretch>
                  <a:fillRect r="-1961" b="-25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280EBC9-5325-578E-AD13-089AB4B3315D}"/>
                  </a:ext>
                </a:extLst>
              </p:cNvPr>
              <p:cNvSpPr txBox="1"/>
              <p:nvPr/>
            </p:nvSpPr>
            <p:spPr>
              <a:xfrm>
                <a:off x="7970809" y="3048000"/>
                <a:ext cx="650563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i="1" baseline="-25000" dirty="0"/>
                  <a:t>BY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280EBC9-5325-578E-AD13-089AB4B33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0809" y="3048000"/>
                <a:ext cx="650563" cy="506421"/>
              </a:xfrm>
              <a:prstGeom prst="rect">
                <a:avLst/>
              </a:prstGeom>
              <a:blipFill>
                <a:blip r:embed="rId9"/>
                <a:stretch>
                  <a:fillRect b="-25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FC33FEE-DAB3-AEF4-5765-5FB02F6CE14E}"/>
                  </a:ext>
                </a:extLst>
              </p:cNvPr>
              <p:cNvSpPr txBox="1"/>
              <p:nvPr/>
            </p:nvSpPr>
            <p:spPr>
              <a:xfrm>
                <a:off x="8188060" y="2205335"/>
                <a:ext cx="639342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i="1" baseline="-25000" dirty="0"/>
                  <a:t>BX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FC33FEE-DAB3-AEF4-5765-5FB02F6CE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8060" y="2205335"/>
                <a:ext cx="639342" cy="506421"/>
              </a:xfrm>
              <a:prstGeom prst="rect">
                <a:avLst/>
              </a:prstGeom>
              <a:blipFill>
                <a:blip r:embed="rId10"/>
                <a:stretch>
                  <a:fillRect r="-3810" b="-25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B227066-C5AB-C584-695D-BD9270308084}"/>
                  </a:ext>
                </a:extLst>
              </p:cNvPr>
              <p:cNvSpPr txBox="1"/>
              <p:nvPr/>
            </p:nvSpPr>
            <p:spPr>
              <a:xfrm>
                <a:off x="4724400" y="2209800"/>
                <a:ext cx="639342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i="1" baseline="-25000" dirty="0"/>
                  <a:t>AX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B227066-C5AB-C584-695D-BD9270308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2209800"/>
                <a:ext cx="639342" cy="506421"/>
              </a:xfrm>
              <a:prstGeom prst="rect">
                <a:avLst/>
              </a:prstGeom>
              <a:blipFill>
                <a:blip r:embed="rId11"/>
                <a:stretch>
                  <a:fillRect r="-2857" b="-24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>
            <a:extLst>
              <a:ext uri="{FF2B5EF4-FFF2-40B4-BE49-F238E27FC236}">
                <a16:creationId xmlns:a16="http://schemas.microsoft.com/office/drawing/2014/main" id="{A879C78B-43A7-ACE0-CD51-1C250B7FD1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3618" y="4473994"/>
            <a:ext cx="3677163" cy="149563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F9490EE-6E66-9DE4-CD54-66F571DDB2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9942" y="4428811"/>
            <a:ext cx="1475664" cy="6765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4B85826-BF21-7351-835E-E999AF29A125}"/>
                  </a:ext>
                </a:extLst>
              </p:cNvPr>
              <p:cNvSpPr txBox="1"/>
              <p:nvPr/>
            </p:nvSpPr>
            <p:spPr>
              <a:xfrm>
                <a:off x="6537510" y="1603850"/>
                <a:ext cx="458780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4B85826-BF21-7351-835E-E999AF29A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510" y="1603850"/>
                <a:ext cx="458780" cy="50642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78AF564-FE66-3386-D805-3121DAC6ECB9}"/>
                  </a:ext>
                </a:extLst>
              </p:cNvPr>
              <p:cNvSpPr txBox="1"/>
              <p:nvPr/>
            </p:nvSpPr>
            <p:spPr>
              <a:xfrm>
                <a:off x="1903420" y="4294179"/>
                <a:ext cx="458780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78AF564-FE66-3386-D805-3121DAC6E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20" y="4294179"/>
                <a:ext cx="458780" cy="50642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10204A59-A4F9-C111-79BD-163BC491A1FD}"/>
              </a:ext>
            </a:extLst>
          </p:cNvPr>
          <p:cNvGrpSpPr/>
          <p:nvPr/>
        </p:nvGrpSpPr>
        <p:grpSpPr>
          <a:xfrm>
            <a:off x="4713628" y="4446579"/>
            <a:ext cx="4403384" cy="2079642"/>
            <a:chOff x="4713628" y="4446579"/>
            <a:chExt cx="4403384" cy="2079642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E2C3C40C-5CE0-3183-B8CD-664FCFDA3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782532" y="4718523"/>
              <a:ext cx="4334480" cy="162900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8267B823-F6A1-8363-7222-C66938640110}"/>
                    </a:ext>
                  </a:extLst>
                </p:cNvPr>
                <p:cNvSpPr txBox="1"/>
                <p:nvPr/>
              </p:nvSpPr>
              <p:spPr>
                <a:xfrm>
                  <a:off x="6780220" y="4446579"/>
                  <a:ext cx="458780" cy="5064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oMath>
                    </m:oMathPara>
                  </a14:m>
                  <a:endParaRPr lang="en-US" b="1" i="1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8267B823-F6A1-8363-7222-C669386401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0220" y="4446579"/>
                  <a:ext cx="458780" cy="506421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4BBA7BAA-D549-F80D-79D0-CBF2B60B6BC6}"/>
                    </a:ext>
                  </a:extLst>
                </p:cNvPr>
                <p:cNvSpPr txBox="1"/>
                <p:nvPr/>
              </p:nvSpPr>
              <p:spPr>
                <a:xfrm>
                  <a:off x="4990484" y="5890325"/>
                  <a:ext cx="616772" cy="5064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a14:m>
                  <a:r>
                    <a:rPr lang="en-US" i="1" baseline="-25000" dirty="0"/>
                    <a:t>AY</a:t>
                  </a:r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4BBA7BAA-D549-F80D-79D0-CBF2B60B6B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0484" y="5890325"/>
                  <a:ext cx="616772" cy="506421"/>
                </a:xfrm>
                <a:prstGeom prst="rect">
                  <a:avLst/>
                </a:prstGeom>
                <a:blipFill>
                  <a:blip r:embed="rId17"/>
                  <a:stretch>
                    <a:fillRect r="-1980" b="-2530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9764F9B-FFC9-DAF7-6734-208C38FE7F27}"/>
                    </a:ext>
                  </a:extLst>
                </p:cNvPr>
                <p:cNvSpPr txBox="1"/>
                <p:nvPr/>
              </p:nvSpPr>
              <p:spPr>
                <a:xfrm>
                  <a:off x="8229600" y="6019800"/>
                  <a:ext cx="650563" cy="5064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a14:m>
                  <a:r>
                    <a:rPr lang="en-US" i="1" baseline="-25000" dirty="0"/>
                    <a:t>BY</a:t>
                  </a: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9764F9B-FFC9-DAF7-6734-208C38FE7F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9600" y="6019800"/>
                  <a:ext cx="650563" cy="506421"/>
                </a:xfrm>
                <a:prstGeom prst="rect">
                  <a:avLst/>
                </a:prstGeom>
                <a:blipFill>
                  <a:blip r:embed="rId18"/>
                  <a:stretch>
                    <a:fillRect b="-2409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AAF4C25-3B74-14F8-0FEB-0A1D75E2BA53}"/>
                    </a:ext>
                  </a:extLst>
                </p:cNvPr>
                <p:cNvSpPr txBox="1"/>
                <p:nvPr/>
              </p:nvSpPr>
              <p:spPr>
                <a:xfrm>
                  <a:off x="4713628" y="4953000"/>
                  <a:ext cx="639342" cy="5064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a14:m>
                  <a:r>
                    <a:rPr lang="en-US" i="1" baseline="-25000" dirty="0"/>
                    <a:t>AX</a:t>
                  </a: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AAF4C25-3B74-14F8-0FEB-0A1D75E2BA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13628" y="4953000"/>
                  <a:ext cx="639342" cy="506421"/>
                </a:xfrm>
                <a:prstGeom prst="rect">
                  <a:avLst/>
                </a:prstGeom>
                <a:blipFill>
                  <a:blip r:embed="rId19"/>
                  <a:stretch>
                    <a:fillRect r="-3810" b="-2409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0EFAA5F-688F-0889-C39E-D0E8DBA5BD54}"/>
                    </a:ext>
                  </a:extLst>
                </p:cNvPr>
                <p:cNvSpPr txBox="1"/>
                <p:nvPr/>
              </p:nvSpPr>
              <p:spPr>
                <a:xfrm>
                  <a:off x="5181600" y="4843712"/>
                  <a:ext cx="345736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0EFAA5F-688F-0889-C39E-D0E8DBA5BD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1600" y="4843712"/>
                  <a:ext cx="345736" cy="414088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20403F0A-D534-2988-F204-3A8D072ADC4E}"/>
              </a:ext>
            </a:extLst>
          </p:cNvPr>
          <p:cNvSpPr txBox="1"/>
          <p:nvPr/>
        </p:nvSpPr>
        <p:spPr>
          <a:xfrm>
            <a:off x="373704" y="5755317"/>
            <a:ext cx="4334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loaded beam with pinned &amp; Fixed supports</a:t>
            </a:r>
          </a:p>
        </p:txBody>
      </p:sp>
    </p:spTree>
    <p:extLst>
      <p:ext uri="{BB962C8B-B14F-4D97-AF65-F5344CB8AC3E}">
        <p14:creationId xmlns:p14="http://schemas.microsoft.com/office/powerpoint/2010/main" val="184696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1" grpId="0"/>
      <p:bldP spid="32" grpId="0"/>
      <p:bldP spid="33" grpId="0"/>
      <p:bldP spid="34" grpId="0"/>
      <p:bldP spid="3" grpId="0"/>
      <p:bldP spid="26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C9D40-A436-3285-8294-7CA54961B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EB5C66C8-DED2-3F06-CBBC-CE5681A47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74" y="255049"/>
            <a:ext cx="6794877" cy="793750"/>
          </a:xfrm>
        </p:spPr>
        <p:txBody>
          <a:bodyPr/>
          <a:lstStyle/>
          <a:p>
            <a:r>
              <a:rPr lang="en-US" sz="2800" dirty="0"/>
              <a:t>Key Steps in Construction of FBDs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FC0295-1F83-C145-4760-5FFE68529EE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3400" y="1511750"/>
            <a:ext cx="8361740" cy="4114800"/>
          </a:xfrm>
        </p:spPr>
        <p:txBody>
          <a:bodyPr anchorCtr="0"/>
          <a:lstStyle/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Step 1. Decide which system to be isolated.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The system chosen should usually involve one or more of the desired unknown quantities.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Step 2. Next isolate the chosen system by drawing a diagram which represents its complete external boundary.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This boundary defines the isolation of the system from all other attracting or contacting bodies, which are considered removed.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This step is often the most crucial of all.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It must be Made certain that a system under study is completely isolated before proceeding with the next step.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3FBB660-5B93-3C9E-5F34-CEC178E921E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BC8DFEC-C2AA-8643-F6C1-2996FAA776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525C866-9ED3-850A-27D0-09C88CCD60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3719C20-AF8F-4AE2-EACB-AF8AE04B9C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FFCF681-8798-F243-F43C-454521F2ED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831731A-335D-AE3B-8DB4-AB606DC188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052C1F0-4BD3-405C-6616-D0CB671B4F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7CD9F28-1DA0-0849-12F6-84A4E7EE74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1ADBA4F-B28E-2F3F-C2A3-BB32574E31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51F992E-C862-6D98-317C-4F5CF7CAD7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655557B-0798-1B8D-8658-EB3D3EC1EC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88C66C7-BE10-9B1C-BFFA-089BA8C1E5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BC08576-CCA8-F8EE-5A34-A028957992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9BF7F30-EE74-B3F8-06A6-2E96F4BE46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BEE666E-81A8-3AA9-CCE2-F012D7B04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911A577-63A2-3684-A1BA-576217F2B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2CF3EAD-9652-1BB1-505A-4C4381B040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225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FA58F-7988-7DCA-3E39-F680D71F9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9A6C171-D3BF-3B64-BCFD-A64AD8F5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74" y="255049"/>
            <a:ext cx="6794877" cy="793750"/>
          </a:xfrm>
        </p:spPr>
        <p:txBody>
          <a:bodyPr/>
          <a:lstStyle/>
          <a:p>
            <a:r>
              <a:rPr lang="en-US" sz="2800" dirty="0"/>
              <a:t>Step 3 : Construction of FBDs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7C63EB-7E79-5EB3-C3AC-F2D4277A30E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3400" y="1540938"/>
            <a:ext cx="7921955" cy="4706399"/>
          </a:xfrm>
        </p:spPr>
        <p:txBody>
          <a:bodyPr anchorCtr="0"/>
          <a:lstStyle/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Step 3. Identify all forces which act on the isolated system as applied by the removed contacting and attracting bodies.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Represent them in their proper positions on the diagram of the isolated system.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A systematic traversing of the entire boundary must be done to identify all contact forces.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Body forces must be included such as weights, where appreciable.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Each unknown force should be represented by a vector arrow with the unknown magnitude or direction indicated by symbol.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9589748-2052-577C-F1A0-3E87267C34C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A50FA27-FF6F-34F2-1CF8-5F68C5515A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B55E685-5EBB-D3E0-A76D-394CC8ABD6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5ED28E5-F4F8-6823-8DC4-0646E5A7C0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1895097-F4CA-FAC5-8D38-03CCA9D18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B86C42E-86E6-DA46-AF69-693E68AA5D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A793B43-F92D-21E4-74A7-640FCC705E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8CE3C34-C52C-6D8B-DB1B-76F44538E6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220B25C-FD33-5FBD-9237-283D913E74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D9B15C6-046F-5E19-C3A1-345A956C36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023A5EC-5C4C-6A8D-4AC9-1A8E405AFD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63C5C05-EBE9-21FC-8B33-A82AA7657F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C8EE137-5673-E66C-57CA-A03545D7F9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AB9B53F-BA56-4B19-6E26-6531522409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E7AF22C-4946-ACAA-2205-84C4C06513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8C606D-DA74-A736-9DDB-05CFF897D0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0582F41-8EAE-E8EB-D254-C59A14C57F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259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F2B2B-9B5C-CD6D-8692-7EB2FCA86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7824D545-8C96-24ED-1907-BC1B71EC6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74" y="255049"/>
            <a:ext cx="6794877" cy="793750"/>
          </a:xfrm>
        </p:spPr>
        <p:txBody>
          <a:bodyPr/>
          <a:lstStyle/>
          <a:p>
            <a:r>
              <a:rPr lang="en-US" sz="2800" dirty="0"/>
              <a:t>Step 3 : Construction of FBDs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3F0657-299B-B347-8039-BC19676E85F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86399" y="1383603"/>
            <a:ext cx="8024201" cy="4706399"/>
          </a:xfrm>
        </p:spPr>
        <p:txBody>
          <a:bodyPr anchorCtr="0"/>
          <a:lstStyle/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If the sense of the vector is also unknown, an arbitrarily sense is to be assigned.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The subsequent calculations with the equilibrium equations will yield a positive quantity if the correct sense was as summed and a negative quantity if the incorrect sense was assumed.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It is necessary to be consistent with the assigned characteristics of unknown forces throughout all the calculations.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If you are consistent, the solution of the equilibrium equations will reveal the correct senses.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35B29D2-B209-C1BF-65C3-409F3BD5033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6B2A740-3E9F-DBC8-ADC1-78E6075601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0AB70C7-5F4E-E329-825A-F8087A2BA0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F20D618-339B-684A-5C14-233373208F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5E5BB06-9E6A-E28D-4C76-C5EF244C72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96FB3F5-87AF-CC67-7733-2EC0D4523F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B55CB41-8BFA-C8AE-C8A1-5FF5CF04DE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0F96547-094E-0960-F3FE-ABF8B3588C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E32227B-CC8E-0C0D-97F3-D2EEBDA535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30F38C9-794A-AE7B-B4BE-980CAB14DC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9CF8103-49CD-681F-B6A7-B2F1E19D79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95FB644-D868-27D3-70A8-64339B311F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1CC114F-8DFB-1C6C-6D1D-95991A42B1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775C3A5-4977-1BD7-FA82-8EE2612A09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BE1AD22-CB16-A500-572B-36999912F9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517580B-BE72-6623-38C2-4E77FF9493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9CA347-3692-2EA5-82C0-00B962487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756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44B52-C558-F925-EC59-D07210058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8FA9DB9A-9B82-E8BF-7572-306498667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74" y="255049"/>
            <a:ext cx="6794877" cy="793750"/>
          </a:xfrm>
        </p:spPr>
        <p:txBody>
          <a:bodyPr/>
          <a:lstStyle/>
          <a:p>
            <a:r>
              <a:rPr lang="en-US" sz="2800" dirty="0"/>
              <a:t>Step 4 : Construction of FBDs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E90F8-3CC8-CE7A-464C-0D8AAD767D0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46275" y="1435235"/>
            <a:ext cx="8236926" cy="4706399"/>
          </a:xfrm>
        </p:spPr>
        <p:txBody>
          <a:bodyPr anchorCtr="0"/>
          <a:lstStyle/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Step 4. The choice of coordinate axes must be directly shown on the diagram.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Pertinent dimensions may also be represented for convenience.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The free-body diagram serves the purpose of focusing attention on the action of the external forces.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Therefore, the diagram should not be cluttered with excessive extraneous information.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Clearly distinguish force arrows from arrows representing quantities other than forces.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175C5D6-7F10-C7DE-14A9-B7625881A95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3076D42-862C-30EE-14FE-3DF916B940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941A3D9-7661-1D5B-7A04-9BC26A136A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6F03FCA-5CC4-CF32-082E-C4ED3ABB2C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9143C49-B3C8-EF68-E9CB-05391FE719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07669A8-41CB-3E53-9577-BD2249381E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59FCE68-CFEF-75AF-DEC4-1852FB4FB5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F2FD5DF-165F-C085-6A32-13A2F28E96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0F52FC5-9FC2-9FB7-5CE7-CD737EB0F9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04108D1-3A77-DB29-7E8C-B4429BF8CA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29943A4-B891-EA55-7279-EDB24969A3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3C39B51-9838-E0DB-6BED-EB883A84A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C4A6400-AF4D-9673-F597-C5689A80C0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757898B-7E49-AA87-C9AC-5D200044AF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A098AF1-8321-AD52-1650-B74345A962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0AA5E1F-EB4E-A6E3-14E4-B9D6768167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C6A82FB-FBF4-FD3F-0233-2ECA75E27D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488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90D8C-EF82-E7FD-8496-F7C90A143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9AE9F8E7-0738-1ED0-7656-AD3FEC041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111" y="4088224"/>
            <a:ext cx="3505689" cy="20576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5A8A4B7-3B01-669B-89FA-1AFC191B7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675" y="1931211"/>
            <a:ext cx="2686425" cy="1962424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E8AF9692-91D0-A550-85EA-28FE746E0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327" y="185408"/>
            <a:ext cx="6679338" cy="872363"/>
          </a:xfrm>
        </p:spPr>
        <p:txBody>
          <a:bodyPr/>
          <a:lstStyle/>
          <a:p>
            <a:r>
              <a:rPr lang="en-US" sz="2800" dirty="0"/>
              <a:t>Examples of Free-Body Diagrams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A7B41-B28C-35F7-67D6-2F0A84ED360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2259711"/>
            <a:ext cx="7772400" cy="4114800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3D162C2-77F8-D1CA-9707-6F7E30CCB4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307441A-B459-BC1A-0060-CA5BC77387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F94AE6D-475C-FC96-364E-12A6D21594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80F0F0B-BCFB-7A75-FEAF-671B959FF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FDC57C2-22F4-FFE2-C1B3-8A8FE2228B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290AD1C-74CE-0149-2989-CCF76188D9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495181E-B6DB-61EF-03B9-02B49BDE5C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BECF1A0-7328-723F-4B65-E8DFCD57BF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825BAB1-86A4-5136-141C-9E979816A6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5C23DCB-6AA9-F5B7-8A5F-8F7C2F3680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37E094F-E41F-DC7C-A21D-54709A2A5E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8C2A1B8-986B-88EB-6146-EBAC4995DA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B9ECDAA-9664-00B4-AC23-BBC639D33E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BA30B31-25A4-7A15-14BB-3AA2414967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6317E52-3AC7-008F-32E5-B5B819B302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E4593A3-009A-F019-2E08-9354C4206A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9721EF2-166E-9D1E-0A82-097C8C01FE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2325564-70CD-C8C3-A3FD-9D364F1E46E0}"/>
                  </a:ext>
                </a:extLst>
              </p:cNvPr>
              <p:cNvSpPr txBox="1"/>
              <p:nvPr/>
            </p:nvSpPr>
            <p:spPr>
              <a:xfrm>
                <a:off x="2067241" y="1461853"/>
                <a:ext cx="6786923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mtClean="0"/>
                        <m:t>Weight</m:t>
                      </m:r>
                      <m:r>
                        <m:rPr>
                          <m:nor/>
                        </m:rPr>
                        <a:rPr lang="en-US" smtClean="0"/>
                        <m:t> </m:t>
                      </m:r>
                      <m:r>
                        <m:rPr>
                          <m:nor/>
                        </m:rPr>
                        <a:rPr lang="en-US" smtClean="0"/>
                        <m:t>of</m:t>
                      </m:r>
                      <m:r>
                        <m:rPr>
                          <m:nor/>
                        </m:rPr>
                        <a:rPr lang="en-US" smtClean="0"/>
                        <m:t> </m:t>
                      </m:r>
                      <m:r>
                        <m:rPr>
                          <m:nor/>
                        </m:rPr>
                        <a:rPr lang="en-US" smtClean="0"/>
                        <m:t>truss</m:t>
                      </m:r>
                      <m:r>
                        <m:rPr>
                          <m:nor/>
                        </m:rPr>
                        <a:rPr lang="en-US" smtClean="0"/>
                        <m:t> </m:t>
                      </m:r>
                      <m:r>
                        <m:rPr>
                          <m:nor/>
                        </m:rPr>
                        <a:rPr lang="en-US" smtClean="0"/>
                        <m:t>assumed</m:t>
                      </m:r>
                      <m:r>
                        <m:rPr>
                          <m:nor/>
                        </m:rPr>
                        <a:rPr lang="en-US" smtClean="0"/>
                        <m:t> </m:t>
                      </m:r>
                      <m:r>
                        <m:rPr>
                          <m:nor/>
                        </m:rPr>
                        <a:rPr lang="en-US" smtClean="0"/>
                        <m:t>negligible</m:t>
                      </m:r>
                      <m:r>
                        <m:rPr>
                          <m:nor/>
                        </m:rPr>
                        <a:rPr lang="en-US" smtClean="0"/>
                        <m:t> </m:t>
                      </m:r>
                      <m:r>
                        <m:rPr>
                          <m:nor/>
                        </m:rPr>
                        <a:rPr lang="en-US" smtClean="0"/>
                        <m:t>compared</m:t>
                      </m:r>
                      <m:r>
                        <m:rPr>
                          <m:nor/>
                        </m:rPr>
                        <a:rPr lang="en-US" smtClean="0"/>
                        <m:t> </m:t>
                      </m:r>
                      <m:r>
                        <m:rPr>
                          <m:nor/>
                        </m:rPr>
                        <a:rPr lang="en-US" smtClean="0"/>
                        <m:t>with</m:t>
                      </m:r>
                      <m:r>
                        <m:rPr>
                          <m:nor/>
                        </m:rPr>
                        <a:rPr lang="en-US" b="0" i="0" smtClean="0"/>
                        <m:t> 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2325564-70CD-C8C3-A3FD-9D364F1E46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241" y="1461853"/>
                <a:ext cx="6786923" cy="5064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E57E4A-B03B-650C-98AE-9E75673688EF}"/>
                  </a:ext>
                </a:extLst>
              </p:cNvPr>
              <p:cNvSpPr txBox="1"/>
              <p:nvPr/>
            </p:nvSpPr>
            <p:spPr>
              <a:xfrm>
                <a:off x="3031994" y="2590800"/>
                <a:ext cx="473206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E57E4A-B03B-650C-98AE-9E7567368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1994" y="2590800"/>
                <a:ext cx="473206" cy="50642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0116D8E-C206-AAF6-509E-E03FF5C2B0F2}"/>
                  </a:ext>
                </a:extLst>
              </p:cNvPr>
              <p:cNvSpPr txBox="1"/>
              <p:nvPr/>
            </p:nvSpPr>
            <p:spPr>
              <a:xfrm>
                <a:off x="4853498" y="5146076"/>
                <a:ext cx="424347" cy="41652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0116D8E-C206-AAF6-509E-E03FF5C2B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498" y="5146076"/>
                <a:ext cx="424347" cy="4165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BDAD021-F4F8-F0AF-DD09-F701F5726045}"/>
                  </a:ext>
                </a:extLst>
              </p:cNvPr>
              <p:cNvSpPr txBox="1"/>
              <p:nvPr/>
            </p:nvSpPr>
            <p:spPr>
              <a:xfrm>
                <a:off x="5615498" y="5794173"/>
                <a:ext cx="433388" cy="45422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BDAD021-F4F8-F0AF-DD09-F701F5726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5498" y="5794173"/>
                <a:ext cx="433388" cy="45422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8D54D97-2BF5-7F9A-D03E-AB3839F82F0A}"/>
                  </a:ext>
                </a:extLst>
              </p:cNvPr>
              <p:cNvSpPr txBox="1"/>
              <p:nvPr/>
            </p:nvSpPr>
            <p:spPr>
              <a:xfrm>
                <a:off x="7291898" y="5764911"/>
                <a:ext cx="412742" cy="45179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8D54D97-2BF5-7F9A-D03E-AB3839F82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898" y="5764911"/>
                <a:ext cx="412742" cy="4517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59E7C57F-FE50-C984-B459-0CDED7498317}"/>
              </a:ext>
            </a:extLst>
          </p:cNvPr>
          <p:cNvSpPr txBox="1"/>
          <p:nvPr/>
        </p:nvSpPr>
        <p:spPr>
          <a:xfrm>
            <a:off x="457200" y="1249287"/>
            <a:ext cx="198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1. Plane truss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498FA0E-AB0E-822E-6492-5E5DBE1981DD}"/>
                  </a:ext>
                </a:extLst>
              </p:cNvPr>
              <p:cNvSpPr txBox="1"/>
              <p:nvPr/>
            </p:nvSpPr>
            <p:spPr>
              <a:xfrm>
                <a:off x="7543800" y="4522779"/>
                <a:ext cx="473206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498FA0E-AB0E-822E-6492-5E5DBE198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4522779"/>
                <a:ext cx="473206" cy="5064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C921D1A1-597F-04EE-EAD3-3EB06C40AC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7366" y="1339760"/>
            <a:ext cx="7394743" cy="4741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3179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3" grpId="0" animBg="1"/>
      <p:bldP spid="34" grpId="0" animBg="1"/>
      <p:bldP spid="35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419D2-7D51-B005-74F9-C12035C34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FEED3E62-1F4B-1AC8-1AFD-D3F6B5551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2642" y="4060364"/>
            <a:ext cx="4365131" cy="2188036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597499A3-D637-5042-08C9-792415B3C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327" y="185408"/>
            <a:ext cx="6679338" cy="872363"/>
          </a:xfrm>
        </p:spPr>
        <p:txBody>
          <a:bodyPr/>
          <a:lstStyle/>
          <a:p>
            <a:r>
              <a:rPr lang="en-US" sz="2800" dirty="0"/>
              <a:t>Examples of Free-Body Diagrams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D411BB-8195-C765-1508-93C41A32898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2259711"/>
            <a:ext cx="7772400" cy="4114800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177EE93-4757-DA66-FC67-C19B70932E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5FA2893-F55A-AA24-3AD2-A1E5374576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6386B2C-A80B-FB92-2F80-499E58F26D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EEA553B-B388-A51C-2FBB-BF927B7ADF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EC6D4AE-EAEF-00F4-FE03-959129C3F1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57E1A31-61B5-EADD-669B-B5DB899F2D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70743C0-8DA4-9505-1F81-7EF331FB8C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F9F39CB-4D12-FB5C-7C56-F6DF2C7AA9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FE562E0-77EB-8D8E-0ED6-650BEDA96C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50C4CFF-2D5D-A420-903C-53935C4814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797C1E2-98E1-A7B1-DB1B-FDD99519BD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40BFE28-D792-11A3-165A-5557812A60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275DDAB-29EF-B440-E9ED-4743752364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99FD5C4-2003-8711-4483-F179E14043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7A22D1E-AEB9-7EE0-D70B-19DBAE3CCA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41588AE-279B-6627-4D99-DF5482323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1FFC78A-6B29-E0E1-72C0-2CB40557BB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CA4ABE-087C-AC09-9262-9BE3AC24212D}"/>
                  </a:ext>
                </a:extLst>
              </p:cNvPr>
              <p:cNvSpPr txBox="1"/>
              <p:nvPr/>
            </p:nvSpPr>
            <p:spPr>
              <a:xfrm>
                <a:off x="4342642" y="1752600"/>
                <a:ext cx="457958" cy="4140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CA4ABE-087C-AC09-9262-9BE3AC242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642" y="1752600"/>
                <a:ext cx="457958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77A51BD-3B70-E374-A541-FA31C0B0D8CD}"/>
                  </a:ext>
                </a:extLst>
              </p:cNvPr>
              <p:cNvSpPr txBox="1"/>
              <p:nvPr/>
            </p:nvSpPr>
            <p:spPr>
              <a:xfrm>
                <a:off x="3436564" y="1795712"/>
                <a:ext cx="373436" cy="4140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77A51BD-3B70-E374-A541-FA31C0B0D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564" y="1795712"/>
                <a:ext cx="373436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57619B5-2188-E32A-EF6E-D46D42EEB28B}"/>
                  </a:ext>
                </a:extLst>
              </p:cNvPr>
              <p:cNvSpPr txBox="1"/>
              <p:nvPr/>
            </p:nvSpPr>
            <p:spPr>
              <a:xfrm>
                <a:off x="1600200" y="1828800"/>
                <a:ext cx="373436" cy="4140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57619B5-2188-E32A-EF6E-D46D42EEB2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1828800"/>
                <a:ext cx="373436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66FC7C2-950D-605F-C572-491844F7ECAF}"/>
                  </a:ext>
                </a:extLst>
              </p:cNvPr>
              <p:cNvSpPr txBox="1"/>
              <p:nvPr/>
            </p:nvSpPr>
            <p:spPr>
              <a:xfrm>
                <a:off x="8168082" y="3433745"/>
                <a:ext cx="366318" cy="4140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66FC7C2-950D-605F-C572-491844F7EC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082" y="3433745"/>
                <a:ext cx="366318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7621701-D84E-96F3-89E7-827A4D0E886E}"/>
                  </a:ext>
                </a:extLst>
              </p:cNvPr>
              <p:cNvSpPr txBox="1"/>
              <p:nvPr/>
            </p:nvSpPr>
            <p:spPr>
              <a:xfrm>
                <a:off x="7338204" y="3472112"/>
                <a:ext cx="373436" cy="4140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7621701-D84E-96F3-89E7-827A4D0E88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8204" y="3472112"/>
                <a:ext cx="373436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A21DA0D-1C08-C6C6-B755-AEEEF1413B76}"/>
                  </a:ext>
                </a:extLst>
              </p:cNvPr>
              <p:cNvSpPr txBox="1"/>
              <p:nvPr/>
            </p:nvSpPr>
            <p:spPr>
              <a:xfrm>
                <a:off x="5638800" y="3624512"/>
                <a:ext cx="373436" cy="4140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A21DA0D-1C08-C6C6-B755-AEEEF1413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3624512"/>
                <a:ext cx="373436" cy="414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DB13F5-770F-4CEB-84D5-DBD9160F8755}"/>
                  </a:ext>
                </a:extLst>
              </p:cNvPr>
              <p:cNvSpPr txBox="1"/>
              <p:nvPr/>
            </p:nvSpPr>
            <p:spPr>
              <a:xfrm>
                <a:off x="3616093" y="4572590"/>
                <a:ext cx="595035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i="1" baseline="-250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DB13F5-770F-4CEB-84D5-DBD9160F8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6093" y="4572590"/>
                <a:ext cx="595035" cy="5064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A6C692E4-885B-F97B-F498-28101F6554D7}"/>
              </a:ext>
            </a:extLst>
          </p:cNvPr>
          <p:cNvSpPr txBox="1"/>
          <p:nvPr/>
        </p:nvSpPr>
        <p:spPr>
          <a:xfrm>
            <a:off x="304800" y="128128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2. Cantilever beam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DB468A91-4D1D-3A26-F1E3-0578B9AF20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212" y="2188543"/>
            <a:ext cx="4456525" cy="19442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DFC8A2D-C77D-B3CD-36C8-8AC304CF24FD}"/>
                  </a:ext>
                </a:extLst>
              </p:cNvPr>
              <p:cNvSpPr txBox="1"/>
              <p:nvPr/>
            </p:nvSpPr>
            <p:spPr>
              <a:xfrm>
                <a:off x="6390124" y="5638800"/>
                <a:ext cx="1458476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</m:acc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𝒎</m:t>
                      </m:r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</m:acc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DFC8A2D-C77D-B3CD-36C8-8AC304CF2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124" y="5638800"/>
                <a:ext cx="1458476" cy="50642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58A04D-BA26-FB5E-36F5-6569C9D193C9}"/>
                  </a:ext>
                </a:extLst>
              </p:cNvPr>
              <p:cNvSpPr txBox="1"/>
              <p:nvPr/>
            </p:nvSpPr>
            <p:spPr>
              <a:xfrm>
                <a:off x="4868065" y="5257800"/>
                <a:ext cx="542135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58A04D-BA26-FB5E-36F5-6569C9D193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065" y="5257800"/>
                <a:ext cx="542135" cy="50642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985B170-9E8D-09C4-6A87-20EF44590F45}"/>
                  </a:ext>
                </a:extLst>
              </p:cNvPr>
              <p:cNvSpPr txBox="1"/>
              <p:nvPr/>
            </p:nvSpPr>
            <p:spPr>
              <a:xfrm>
                <a:off x="4738965" y="3733800"/>
                <a:ext cx="573555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i="1" baseline="-25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985B170-9E8D-09C4-6A87-20EF44590F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965" y="3733800"/>
                <a:ext cx="573555" cy="50642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431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/>
      <p:bldP spid="36" grpId="0" animBg="1"/>
      <p:bldP spid="31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CD4B9-04CB-BC06-9771-610EA4D8C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AE3E0E50-E395-49D0-2558-1F6A5CBE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327" y="185408"/>
            <a:ext cx="6679338" cy="872363"/>
          </a:xfrm>
        </p:spPr>
        <p:txBody>
          <a:bodyPr/>
          <a:lstStyle/>
          <a:p>
            <a:r>
              <a:rPr lang="en-US" sz="2800" dirty="0"/>
              <a:t>Examples of Free-Body Diagrams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291CC89-784D-D1F8-E0B2-FE2E4B6907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7713F14-FAEF-C24C-23C5-9E159167D3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D51CF6A-8C29-5178-74E9-8F152BF4A6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E5BAF64-58F0-9BA2-CDB2-889E8209AF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2F9C35A-FE70-655A-A45E-1A11D045F1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CBEFB75-98B2-80B2-7974-467DBE16B3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D246941-6C99-6823-1CAA-BF0A5E7E6A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63C3CB2-6F03-73A2-DFEF-08FE5E6EF3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9A158A5-0AC5-A26C-955B-FE2C777432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599C9EB-2BB6-F289-0E65-927FA7BF2A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E7CC96B-3F60-ADC8-F9A3-074A8A7BC8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DBFB745-4B9C-FD38-E783-E8EDB4468B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64AF526-E9F3-30B7-60A0-D4BCAA75F8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BEA9C8A-0D7C-9BB0-59BF-16A09F08E5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D8D96C3-0D5E-37A2-8409-88442021BC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CB2514E-F575-F8BC-741B-29F6C9B03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F6B9427-6313-8B06-DA3D-A79DEA45CE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16A870E-B490-A9D9-40C2-B05EE50A8EBD}"/>
              </a:ext>
            </a:extLst>
          </p:cNvPr>
          <p:cNvGrpSpPr/>
          <p:nvPr/>
        </p:nvGrpSpPr>
        <p:grpSpPr>
          <a:xfrm>
            <a:off x="3124200" y="3368623"/>
            <a:ext cx="5883275" cy="3177358"/>
            <a:chOff x="3124200" y="3368623"/>
            <a:chExt cx="5883275" cy="3177358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4D79CA7-7778-7890-345F-35F5024E5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8575" y="3594438"/>
              <a:ext cx="5628900" cy="2951543"/>
            </a:xfrm>
            <a:prstGeom prst="rect">
              <a:avLst/>
            </a:prstGeom>
            <a:solidFill>
              <a:schemeClr val="bg1"/>
            </a:solidFill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D888E115-D12F-7463-A615-203100F92275}"/>
                    </a:ext>
                  </a:extLst>
                </p:cNvPr>
                <p:cNvSpPr txBox="1"/>
                <p:nvPr/>
              </p:nvSpPr>
              <p:spPr>
                <a:xfrm>
                  <a:off x="3124200" y="5334000"/>
                  <a:ext cx="473206" cy="5064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𝑷</m:t>
                            </m:r>
                          </m:e>
                        </m:acc>
                      </m:oMath>
                    </m:oMathPara>
                  </a14:m>
                  <a:endParaRPr lang="en-US" b="1" i="1" dirty="0"/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D888E115-D12F-7463-A615-203100F922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34000"/>
                  <a:ext cx="473206" cy="50642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F4FC2DC-8B11-1D51-38D7-78B03C7BD4F2}"/>
                    </a:ext>
                  </a:extLst>
                </p:cNvPr>
                <p:cNvSpPr txBox="1"/>
                <p:nvPr/>
              </p:nvSpPr>
              <p:spPr>
                <a:xfrm rot="19729620">
                  <a:off x="7916065" y="3368623"/>
                  <a:ext cx="542135" cy="5064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acc>
                      </m:oMath>
                    </m:oMathPara>
                  </a14:m>
                  <a:endParaRPr lang="en-US" b="1" i="1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F4FC2DC-8B11-1D51-38D7-78B03C7BD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729620">
                  <a:off x="7916065" y="3368623"/>
                  <a:ext cx="542135" cy="50642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50B005B-22CF-2306-8CDA-171A49F615E1}"/>
                  </a:ext>
                </a:extLst>
              </p:cNvPr>
              <p:cNvSpPr txBox="1"/>
              <p:nvPr/>
            </p:nvSpPr>
            <p:spPr>
              <a:xfrm>
                <a:off x="4235458" y="6096000"/>
                <a:ext cx="412742" cy="45179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50B005B-22CF-2306-8CDA-171A49F615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458" y="6096000"/>
                <a:ext cx="412742" cy="4517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0F5B500-8976-8248-4FA4-E350332453B3}"/>
                  </a:ext>
                </a:extLst>
              </p:cNvPr>
              <p:cNvSpPr txBox="1"/>
              <p:nvPr/>
            </p:nvSpPr>
            <p:spPr>
              <a:xfrm>
                <a:off x="5082700" y="5986712"/>
                <a:ext cx="403700" cy="4140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0F5B500-8976-8248-4FA4-E35033245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700" y="5986712"/>
                <a:ext cx="403700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41DA57B-8D99-9114-2540-9BFE5FF1BB0C}"/>
                  </a:ext>
                </a:extLst>
              </p:cNvPr>
              <p:cNvSpPr txBox="1"/>
              <p:nvPr/>
            </p:nvSpPr>
            <p:spPr>
              <a:xfrm>
                <a:off x="5677844" y="5769269"/>
                <a:ext cx="646756" cy="4029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</m:acc>
                    </m:oMath>
                  </m:oMathPara>
                </a14:m>
                <a:endParaRPr lang="en-US" sz="1800" b="1" i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41DA57B-8D99-9114-2540-9BFE5FF1B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844" y="5769269"/>
                <a:ext cx="646756" cy="4029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1482311-1DF3-2A71-28A0-7A17EE9B91CA}"/>
                  </a:ext>
                </a:extLst>
              </p:cNvPr>
              <p:cNvSpPr txBox="1"/>
              <p:nvPr/>
            </p:nvSpPr>
            <p:spPr>
              <a:xfrm>
                <a:off x="6629400" y="5410200"/>
                <a:ext cx="495649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𝑵</m:t>
                          </m:r>
                        </m:e>
                      </m:acc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1482311-1DF3-2A71-28A0-7A17EE9B91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5410200"/>
                <a:ext cx="495649" cy="50642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B8EB3227-96FD-F372-52DD-D16E22477AC5}"/>
              </a:ext>
            </a:extLst>
          </p:cNvPr>
          <p:cNvSpPr txBox="1"/>
          <p:nvPr/>
        </p:nvSpPr>
        <p:spPr>
          <a:xfrm>
            <a:off x="6059602" y="2475593"/>
            <a:ext cx="26019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Free-body Diagram</a:t>
            </a:r>
          </a:p>
          <a:p>
            <a:pPr algn="ctr"/>
            <a:r>
              <a:rPr lang="en-US" dirty="0"/>
              <a:t>of Isolated Body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EB1CEF-6CFB-6805-2FE1-0619F5E84728}"/>
              </a:ext>
            </a:extLst>
          </p:cNvPr>
          <p:cNvSpPr txBox="1"/>
          <p:nvPr/>
        </p:nvSpPr>
        <p:spPr>
          <a:xfrm>
            <a:off x="567898" y="1258193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3. Beam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92B6CF8-DA43-FC07-2080-D2CC762FA521}"/>
              </a:ext>
            </a:extLst>
          </p:cNvPr>
          <p:cNvSpPr txBox="1"/>
          <p:nvPr/>
        </p:nvSpPr>
        <p:spPr>
          <a:xfrm>
            <a:off x="3012065" y="1267465"/>
            <a:ext cx="4838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Smooth surface contact at A. Mass, </a:t>
            </a:r>
            <a:r>
              <a:rPr lang="en-US" i="1" dirty="0"/>
              <a:t>m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0D12A14C-A158-4D10-201B-38315C51E3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0230" y="1798515"/>
            <a:ext cx="5763429" cy="28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5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42" grpId="0"/>
      <p:bldP spid="47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71378-A2B0-00AC-817F-003713F10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19385712-3987-C78A-6804-087D7B630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03" y="1628995"/>
            <a:ext cx="4382112" cy="2886478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88D7A670-8427-AD23-05B2-F71E5F30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327" y="185408"/>
            <a:ext cx="6679338" cy="872363"/>
          </a:xfrm>
        </p:spPr>
        <p:txBody>
          <a:bodyPr/>
          <a:lstStyle/>
          <a:p>
            <a:r>
              <a:rPr lang="en-US" sz="2800" dirty="0"/>
              <a:t>Examples of Free-Body Diagrams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BD825A-E74C-7639-15DA-6072B4BCA85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68B9923-0F26-8498-C033-7422B6289E3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DB9A35F-DB0E-BBA6-5086-88B80AE6C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777AD39-90F8-62E1-FD9F-B0B79B490B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3112171-9111-6FD6-49D4-8FFF2FE7F3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9DFD22C-3C6B-0DDD-DE08-DF31AF8BE0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DAAF75D-F5F1-0B3A-6595-4A7B194030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4A459AF-B025-EAF4-A873-E425035AB9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264DCAC-DCB8-FDD9-135E-9869C50E50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0F144FB-4241-D3A2-B727-E4709356D1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00AD1BE-C2A6-5A34-E324-13D8C64C68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B8EEE4B-028C-F314-68C4-2AE6BC65BA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61CAAAC-B739-425B-70E8-C4001624F0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676D502-BD01-DB36-59B8-E667BD7FBF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EA53BE8-443F-FF02-DD5C-68347C2960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9EC051C-1EDE-69C6-55F9-E81A5C0A8B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C3D2971-FE40-03BA-1248-70F42E6DBB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05E214-31A8-1096-63DF-BEA6094405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3CBDB613-CDEC-2418-D05D-92308627065F}"/>
              </a:ext>
            </a:extLst>
          </p:cNvPr>
          <p:cNvSpPr txBox="1"/>
          <p:nvPr/>
        </p:nvSpPr>
        <p:spPr>
          <a:xfrm>
            <a:off x="5594771" y="1985976"/>
            <a:ext cx="26019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Free-body Diagram</a:t>
            </a:r>
          </a:p>
          <a:p>
            <a:pPr algn="ctr"/>
            <a:r>
              <a:rPr lang="en-US" dirty="0"/>
              <a:t>of Isolated Body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D1741C4-E823-DDDC-723E-45A2812682E7}"/>
              </a:ext>
            </a:extLst>
          </p:cNvPr>
          <p:cNvGrpSpPr/>
          <p:nvPr/>
        </p:nvGrpSpPr>
        <p:grpSpPr>
          <a:xfrm>
            <a:off x="2879594" y="2798099"/>
            <a:ext cx="5986923" cy="3976849"/>
            <a:chOff x="2879594" y="2798099"/>
            <a:chExt cx="5986923" cy="3976849"/>
          </a:xfrm>
          <a:solidFill>
            <a:schemeClr val="bg1"/>
          </a:solidFill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FEFDD7B6-3D6C-CBCB-D67C-D43A83863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35000" contrast="67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54911" y="2798099"/>
              <a:ext cx="5711606" cy="3976849"/>
            </a:xfrm>
            <a:prstGeom prst="rect">
              <a:avLst/>
            </a:prstGeom>
            <a:grpFill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89B231AD-E7F3-B918-A1F2-434EEAC9E7A5}"/>
                    </a:ext>
                  </a:extLst>
                </p:cNvPr>
                <p:cNvSpPr txBox="1"/>
                <p:nvPr/>
              </p:nvSpPr>
              <p:spPr>
                <a:xfrm>
                  <a:off x="2879594" y="3483634"/>
                  <a:ext cx="473206" cy="506421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𝑷</m:t>
                            </m:r>
                          </m:e>
                        </m:acc>
                      </m:oMath>
                    </m:oMathPara>
                  </a14:m>
                  <a:endParaRPr lang="en-US" b="1" i="1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89B231AD-E7F3-B918-A1F2-434EEAC9E7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9594" y="3483634"/>
                  <a:ext cx="473206" cy="50642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2ADA0765-1BAB-5F0E-0513-BF941AC7632D}"/>
                    </a:ext>
                  </a:extLst>
                </p:cNvPr>
                <p:cNvSpPr txBox="1"/>
                <p:nvPr/>
              </p:nvSpPr>
              <p:spPr>
                <a:xfrm>
                  <a:off x="7086600" y="5235869"/>
                  <a:ext cx="646756" cy="40293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</m:acc>
                      </m:oMath>
                    </m:oMathPara>
                  </a14:m>
                  <a:endParaRPr lang="en-US" sz="1800" b="1" i="1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2ADA0765-1BAB-5F0E-0513-BF941AC763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86600" y="5235869"/>
                  <a:ext cx="646756" cy="4029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697C811-671E-C140-D72D-BE025934F9F4}"/>
                  </a:ext>
                </a:extLst>
              </p:cNvPr>
              <p:cNvSpPr txBox="1"/>
              <p:nvPr/>
            </p:nvSpPr>
            <p:spPr>
              <a:xfrm>
                <a:off x="3757612" y="6175173"/>
                <a:ext cx="433388" cy="45422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697C811-671E-C140-D72D-BE025934F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7612" y="6175173"/>
                <a:ext cx="433388" cy="45422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4B3691-F999-91E4-A624-C80EC4C24761}"/>
                  </a:ext>
                </a:extLst>
              </p:cNvPr>
              <p:cNvSpPr txBox="1"/>
              <p:nvPr/>
            </p:nvSpPr>
            <p:spPr>
              <a:xfrm>
                <a:off x="6858000" y="6248400"/>
                <a:ext cx="412742" cy="45179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4B3691-F999-91E4-A624-C80EC4C247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6248400"/>
                <a:ext cx="412742" cy="4517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AE6E5A3-2DED-D747-1F65-987934C2FCD9}"/>
                  </a:ext>
                </a:extLst>
              </p:cNvPr>
              <p:cNvSpPr txBox="1"/>
              <p:nvPr/>
            </p:nvSpPr>
            <p:spPr>
              <a:xfrm>
                <a:off x="5562600" y="5867400"/>
                <a:ext cx="403700" cy="4140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AE6E5A3-2DED-D747-1F65-987934C2F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5867400"/>
                <a:ext cx="403700" cy="414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5538BD57-8515-7D99-B7CF-A008F7BD488C}"/>
              </a:ext>
            </a:extLst>
          </p:cNvPr>
          <p:cNvSpPr txBox="1"/>
          <p:nvPr/>
        </p:nvSpPr>
        <p:spPr>
          <a:xfrm>
            <a:off x="391256" y="1265923"/>
            <a:ext cx="83882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4. Rigid system of interconnected bodies analyzed as a single unit</a:t>
            </a:r>
          </a:p>
        </p:txBody>
      </p:sp>
    </p:spTree>
    <p:extLst>
      <p:ext uri="{BB962C8B-B14F-4D97-AF65-F5344CB8AC3E}">
        <p14:creationId xmlns:p14="http://schemas.microsoft.com/office/powerpoint/2010/main" val="329865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 animBg="1"/>
      <p:bldP spid="45" grpId="0" animBg="1"/>
      <p:bldP spid="46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7934</TotalTime>
  <Words>719</Words>
  <Application>Microsoft Office PowerPoint</Application>
  <PresentationFormat>On-screen Show (4:3)</PresentationFormat>
  <Paragraphs>127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Calibri</vt:lpstr>
      <vt:lpstr>Cambria Math</vt:lpstr>
      <vt:lpstr>CommercialScript BT</vt:lpstr>
      <vt:lpstr>Curlz MT</vt:lpstr>
      <vt:lpstr>Google Sans</vt:lpstr>
      <vt:lpstr>Tempus Sans ITC</vt:lpstr>
      <vt:lpstr>Times New Roman</vt:lpstr>
      <vt:lpstr>Blank Presentation</vt:lpstr>
      <vt:lpstr>Equilibrium Analysis Methodology – 2D Statics</vt:lpstr>
      <vt:lpstr>Basic Skills in 2-D/3-D Equilibrium Analysis</vt:lpstr>
      <vt:lpstr>Support Reactions in 2D structures</vt:lpstr>
      <vt:lpstr>Support reactions in 2D structures</vt:lpstr>
      <vt:lpstr>Support Reactions in 2D structures</vt:lpstr>
      <vt:lpstr>Support reactions in 2D structures</vt:lpstr>
      <vt:lpstr>Free-body Diagram (FBD)</vt:lpstr>
      <vt:lpstr>FBDs for Simple Systems</vt:lpstr>
      <vt:lpstr>Key Steps in Construction of FBDs</vt:lpstr>
      <vt:lpstr>Step 3 : Construction of FBDs</vt:lpstr>
      <vt:lpstr>Step 3 : Construction of FBDs</vt:lpstr>
      <vt:lpstr>Step 4 : Construction of FBDs</vt:lpstr>
      <vt:lpstr>Examples of Free-Body Diagrams</vt:lpstr>
      <vt:lpstr>Examples of Free-Body Diagrams</vt:lpstr>
      <vt:lpstr>Examples of Free-Body Diagrams</vt:lpstr>
      <vt:lpstr>Examples of Free-Body Diagrams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662</cp:revision>
  <cp:lastPrinted>2002-07-26T02:11:33Z</cp:lastPrinted>
  <dcterms:created xsi:type="dcterms:W3CDTF">2002-07-26T01:39:54Z</dcterms:created>
  <dcterms:modified xsi:type="dcterms:W3CDTF">2026-01-21T04:43:28Z</dcterms:modified>
</cp:coreProperties>
</file>