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1377" r:id="rId2"/>
    <p:sldId id="1384" r:id="rId3"/>
    <p:sldId id="1303" r:id="rId4"/>
    <p:sldId id="1304" r:id="rId5"/>
    <p:sldId id="1381" r:id="rId6"/>
    <p:sldId id="1383" r:id="rId7"/>
    <p:sldId id="1305" r:id="rId8"/>
    <p:sldId id="1318" r:id="rId9"/>
    <p:sldId id="1319" r:id="rId10"/>
    <p:sldId id="1380" r:id="rId11"/>
    <p:sldId id="1379" r:id="rId12"/>
    <p:sldId id="1396" r:id="rId13"/>
    <p:sldId id="1320" r:id="rId14"/>
    <p:sldId id="1321" r:id="rId15"/>
    <p:sldId id="1414" r:id="rId16"/>
    <p:sldId id="1415" r:id="rId17"/>
    <p:sldId id="1413" r:id="rId18"/>
    <p:sldId id="1322" r:id="rId19"/>
    <p:sldId id="1411" r:id="rId2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99"/>
    <a:srgbClr val="3366FF"/>
    <a:srgbClr val="CC9900"/>
    <a:srgbClr val="FF0066"/>
    <a:srgbClr val="FF33CC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7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1/21/2026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12878-710E-01F8-CBC8-D4FB64EB5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180A0-57E6-09EC-2DB1-CB7EE852E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732043-14B3-2FE6-3264-4BD2E86E47E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DC0AD-7191-1367-B3AB-E0134A87DC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49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12DFB-4D42-51C9-769E-9B9B67EFF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124A31-5CC7-72DD-901A-61C6DDC0D2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A494F9-6DEA-78FA-5756-2E18811536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37B63-FA90-B747-19BF-CE8678476C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096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4C064-41C5-9BB3-EC19-4C24C8C15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F4DBF2-17FA-45C6-1B0B-3D6356357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EB91E-C752-D4F4-5CB1-6F3486E67AA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41956-7137-E98E-0425-4E5700F16C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44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65E97-F43E-25F7-90E5-A9947BD63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61218C-2B6D-9037-B93F-2F02BF86E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1457F-0A88-A51B-6CBE-7803D21D40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241F2-47CD-269B-0564-FA8EB8FC62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22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F11BD-060F-B6B6-8AB5-6425D09A5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DB6A3-4403-7A6D-528F-3EA4085C17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53F7F7-F167-BCDC-F508-75D645212D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7917E-A6E7-09CA-A227-5ECF26C3B4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8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F9F82-06FE-4AB9-C378-3D1293D9B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CBBF2-8D61-CA86-A7AC-CFFCACF7EF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EF7BA-2AC9-7806-5D7C-79CFA51830F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AAA93-4F82-DDA4-44DF-0D41A0654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22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A2244-AD8F-EB08-7828-DA454D86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33E07-A879-F2D4-5674-8D626BE433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EA4BB-232C-DC18-8A3D-921F72E802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DABA8-5454-F3F6-928B-056BE295E1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09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37828-78FB-E9AC-24F9-12E824A84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F7398-ECB2-9FB8-65B7-620482561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545FA5-C8B7-6CE9-0BEE-D1B568C54E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EB73A-1269-6DED-1390-80439EFA4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32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A0AC9-4F78-3ED8-F6CF-CB2C401D3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0AFA8-F61A-7A91-6FC0-20E0C8F504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64CD3-9124-E104-551A-403D407FF3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6B053-9D5D-D47F-A181-A2D1605A5A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3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BCA4-9E13-0611-995A-DC77BDEAB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2648B-483E-880E-538B-33159C9D2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812BA5-5414-BD63-AEFF-2D50F262F4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145DD-F67E-AAFA-2C01-FAE2D88A98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24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BACF0-AE3A-0170-2762-E0BF63B0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978B3B-9778-532A-C0E0-7643C9A7C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407B43-D86D-16DD-3924-A06E4386CD2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28063-F826-BA17-FAF8-D79842D974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183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156C7-9116-4C92-2DFD-5DE7960E2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CC3CC-CA50-6C28-6658-309937782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42DD8A-0028-A315-9981-935EED6D65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D671F-5EFA-6298-D420-AC6E9DD34F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9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0AB76-4483-61C7-FBF0-4874DB77D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1F230-3737-9D54-E985-B7AB5AD70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2ED18-966B-D2EE-A0B7-3AFA51DED1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65627-1352-6F57-DD66-9A037F333A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1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A2BC7-7546-6D9B-66CF-B0ED226D0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B015D8-524B-6ABA-89E9-E8D803444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A0CCC7-1A76-318F-D806-94EDF8CC8FE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5A732-9F36-3898-CE7F-98265F07E7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84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8F136-B51C-C296-E4DA-CD25E00BE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470DF-0666-5CD6-9EDB-263E57BED5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658A6-2B5F-9E08-AD54-1D56204A74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F9006-EC1D-08B7-4A7B-275DD544EF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987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A8FE4-B23B-8EA0-BA90-B4E37CA01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0B038-DA4A-92CF-C1E5-0CB356DC9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18886-5D86-A619-DF2E-12C92788F56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7D3D4-A225-9803-7BD6-7EF0C038B7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89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9BD6D-ADEA-9FC4-C9E8-B8528353E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D72C7-BC99-BAE8-E0E9-48488D55C0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68959D-A596-D935-A845-C43C5CFB1A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B3D0C-B66A-72E2-D55B-C4C94EDF4F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85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7BCB2-4E3F-83D0-B7F3-CB03CB6BC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52D574-CA3F-7DAB-EE9C-49087CDB0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167C93-E1FE-5471-D0EA-8AFACDE3F5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0DC88-CE2E-57CD-B30F-7F31D65D39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33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81.png"/><Relationship Id="rId4" Type="http://schemas.openxmlformats.org/officeDocument/2006/relationships/image" Target="../media/image570.png"/><Relationship Id="rId9" Type="http://schemas.openxmlformats.org/officeDocument/2006/relationships/image" Target="../media/image6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3" Type="http://schemas.openxmlformats.org/officeDocument/2006/relationships/image" Target="../media/image620.png"/><Relationship Id="rId7" Type="http://schemas.openxmlformats.org/officeDocument/2006/relationships/image" Target="../media/image6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67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0.png"/><Relationship Id="rId13" Type="http://schemas.openxmlformats.org/officeDocument/2006/relationships/image" Target="../media/image770.png"/><Relationship Id="rId3" Type="http://schemas.openxmlformats.org/officeDocument/2006/relationships/image" Target="../media/image9.png"/><Relationship Id="rId7" Type="http://schemas.openxmlformats.org/officeDocument/2006/relationships/image" Target="../media/image710.png"/><Relationship Id="rId12" Type="http://schemas.openxmlformats.org/officeDocument/2006/relationships/image" Target="../media/image7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0.png"/><Relationship Id="rId11" Type="http://schemas.openxmlformats.org/officeDocument/2006/relationships/image" Target="../media/image750.png"/><Relationship Id="rId5" Type="http://schemas.openxmlformats.org/officeDocument/2006/relationships/image" Target="../media/image10.png"/><Relationship Id="rId10" Type="http://schemas.openxmlformats.org/officeDocument/2006/relationships/image" Target="../media/image740.png"/><Relationship Id="rId4" Type="http://schemas.openxmlformats.org/officeDocument/2006/relationships/image" Target="../media/image4.png"/><Relationship Id="rId9" Type="http://schemas.openxmlformats.org/officeDocument/2006/relationships/image" Target="../media/image730.png"/><Relationship Id="rId14" Type="http://schemas.openxmlformats.org/officeDocument/2006/relationships/image" Target="../media/image7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Equilibrium Analysis in Statics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551606"/>
            <a:ext cx="8702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7030A0"/>
                </a:solidFill>
                <a:latin typeface="Curlz MT" panose="04040404050702020202" pitchFamily="82" charset="0"/>
              </a:rPr>
              <a:t>The Art of Translational and Rotational </a:t>
            </a:r>
            <a:r>
              <a:rPr lang="en-US" b="1" i="1" dirty="0">
                <a:solidFill>
                  <a:srgbClr val="7030A0"/>
                </a:solidFill>
                <a:latin typeface="Curlz MT" panose="04040404050702020202" pitchFamily="82" charset="0"/>
              </a:rPr>
              <a:t>Balance…..</a:t>
            </a:r>
            <a:endParaRPr lang="en-US" altLang="en-US" b="1" i="1" dirty="0">
              <a:solidFill>
                <a:srgbClr val="7030A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F059642B-6580-6011-5B74-DB320AB4E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076" y="1981810"/>
            <a:ext cx="5201552" cy="33466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205CD-3268-9CD6-F4EE-3120C3DA9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8579-A3BA-7213-45F8-BB0E6669BF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90577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Equilibrium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D747C-B999-CEC2-73C6-18D96FEA04B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47037" y="1462177"/>
            <a:ext cx="8001000" cy="4572000"/>
          </a:xfrm>
        </p:spPr>
        <p:txBody>
          <a:bodyPr anchorCtr="0"/>
          <a:lstStyle/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Balance and equilibrium in a wider sense are fundamental to the human condition.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What about the real, physical balance and its equilibrium? 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idea of equilibrium captured the attention of philosophers, scholars, engineers, and scientists for almost two millennia.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Started from Greek antiquity to the sixteenth century …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Guidobaldo, the most influential writer on mechanics of the sixteenth century, was proud to have reconciled the Archimedean theory of equilibrium.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DAA2159-09A2-BFFD-0D36-45AFBE6CE3FB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97E747F-2412-0989-90FA-5070CEB81E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B901A8F-B696-F121-3147-2DEFBC81AE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981094D-5156-C0E4-0B2A-0FB228760C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2FE3377-73EC-28D0-5CD5-4ECA5D08EA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4CC6EDE-B986-F861-68DE-198DC0C651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89E6D24-77E0-60F1-89BF-919043EAF4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F4AAAAB-3C61-F281-98D8-67242EAB57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FC926C-D11A-5BDA-EA5F-46BE28D6E1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36A6033-4610-FA1B-66ED-38C8567BF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D334281-4A10-B9B5-09E7-4422C91F5C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9071E28-EECC-FBD3-CA3A-AAB38EAC2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CD4340F-6F20-2E42-45CE-2EDA32D7D4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6EE2308-02CD-AA4C-6D95-82BB7E84B3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201E797-6E1A-0FFB-9CBF-1875F451C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3B3A8F7-293D-E94D-623E-189209708B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1FDCE83-E35C-9416-8A84-E19986831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9935F4-A8AC-D030-8A28-32FCB4DCFC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80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BA082-A715-3908-0A53-3B85876B3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D7CA6-D0EA-602E-C5ED-007A6C92E3A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8382003" cy="804034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Equilibrium &amp; Statics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258233-5D7E-40A5-366C-9F268EDD377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81003" y="1298347"/>
            <a:ext cx="8514137" cy="2185047"/>
          </a:xfrm>
        </p:spPr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Statics deals primarily with the description of the force conditions necessary and sufficient to maintain the equilibrium of engineering structures.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r>
              <a:rPr lang="en-US" sz="2400" dirty="0"/>
              <a:t>System is in equilibrium if and only if the sum of all the forces and sum of all the moments (about any point) equals zero. 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41C0472-2DF2-F651-5383-F4D8BB1591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B8E286D-02A3-064C-36D3-CD1C528FE7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55DDCA0-0FF8-6B81-4B22-283553DBF1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FED9D5-1ABF-48E9-4DC0-8509A71069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9169B46-7693-8064-674C-FAE7BC24A4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76AF5D0-8EA5-3CA0-E28B-85BAF860D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D2C46E2-062D-474C-4C77-D1508BF4DC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AF851D8-C73B-5E6B-234C-C94E6F1C5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7A80B67-13A2-6B10-3AD6-0C27C94AB6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AEB5265-165F-0B98-B218-B99BBD5985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BE29953-9911-862D-81DE-C9C95F3082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0C9C09E-FB1C-CAD0-58DF-C6D2079712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276AC4B-08B9-FD18-1B72-997397B26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0205B73-C126-9447-76BC-8CCCFD0A22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EEE8483-FC5B-AB64-2388-290312C267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5711410-A77E-AEE6-D917-FB77F1690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54502-F808-8FFA-69BF-BE7F431BB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A1EA3B-9298-22FF-576B-592776341D99}"/>
                  </a:ext>
                </a:extLst>
              </p:cNvPr>
              <p:cNvSpPr txBox="1"/>
              <p:nvPr/>
            </p:nvSpPr>
            <p:spPr>
              <a:xfrm>
                <a:off x="1236844" y="3601005"/>
                <a:ext cx="1359218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A1EA3B-9298-22FF-576B-592776341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6844" y="3601005"/>
                <a:ext cx="1359218" cy="1008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1EC0D8-4644-2D49-2EB8-5A797EF6E6D0}"/>
                  </a:ext>
                </a:extLst>
              </p:cNvPr>
              <p:cNvSpPr txBox="1"/>
              <p:nvPr/>
            </p:nvSpPr>
            <p:spPr>
              <a:xfrm>
                <a:off x="1078850" y="4953000"/>
                <a:ext cx="3094372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1EC0D8-4644-2D49-2EB8-5A797EF6E6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850" y="4953000"/>
                <a:ext cx="3094372" cy="10082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21C47882-BC5D-C340-5E6A-3905469BEC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9607" y="3169590"/>
            <a:ext cx="3372321" cy="33342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85289F5-B042-A410-A197-16C2EBDB6947}"/>
                  </a:ext>
                </a:extLst>
              </p:cNvPr>
              <p:cNvSpPr txBox="1"/>
              <p:nvPr/>
            </p:nvSpPr>
            <p:spPr>
              <a:xfrm>
                <a:off x="6539478" y="5272446"/>
                <a:ext cx="2880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85289F5-B042-A410-A197-16C2EBDB6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9478" y="5272446"/>
                <a:ext cx="288028" cy="369332"/>
              </a:xfrm>
              <a:prstGeom prst="rect">
                <a:avLst/>
              </a:prstGeom>
              <a:blipFill>
                <a:blip r:embed="rId7"/>
                <a:stretch>
                  <a:fillRect l="-27660" t="-36667" r="-76596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3097A3A-3578-13BC-ED88-77DFDB375FD4}"/>
                  </a:ext>
                </a:extLst>
              </p:cNvPr>
              <p:cNvSpPr txBox="1"/>
              <p:nvPr/>
            </p:nvSpPr>
            <p:spPr>
              <a:xfrm>
                <a:off x="6874772" y="4507468"/>
                <a:ext cx="32983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3097A3A-3578-13BC-ED88-77DFDB375F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772" y="4507468"/>
                <a:ext cx="329834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C27409C-0F2D-1AC2-63CB-DBF092A956BD}"/>
                  </a:ext>
                </a:extLst>
              </p:cNvPr>
              <p:cNvSpPr txBox="1"/>
              <p:nvPr/>
            </p:nvSpPr>
            <p:spPr>
              <a:xfrm>
                <a:off x="7560572" y="4495800"/>
                <a:ext cx="419217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C27409C-0F2D-1AC2-63CB-DBF092A956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572" y="4495800"/>
                <a:ext cx="419217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13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5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6423F-9E85-F42C-F850-37DFD7CAE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1671C-C59F-361E-68AB-513614A34D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90577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Analysis of Static Equilibrium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39B35-AF87-6AE3-F5B0-3DBC76DE3D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4800" y="1524000"/>
            <a:ext cx="8590340" cy="4572000"/>
          </a:xfrm>
        </p:spPr>
        <p:txBody>
          <a:bodyPr anchorCtr="0"/>
          <a:lstStyle/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General Engineering Systems are three-dimensional.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Many of ES can be treated as two-dimensional for equilibrium analysis when the forces acting on ES are in a single plane or can be transmitted onto a single plane. </a:t>
            </a:r>
          </a:p>
          <a:p>
            <a:pPr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Few of the ES can not be simplified as 2-D systems and hence these systems must be treated as three dimensional for equilibrium analysis. 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749AE1B-65EC-3111-9C38-2E3CE38E55E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3987BE3-AC8F-787F-C749-645A113DBF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0BDAD14-BB74-43B6-4704-1771D88EF3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F19FCE1-390E-63A4-0EB7-BB19176C3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36F0E22-1E17-3896-2A3C-178752A737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3DFC4FA-5719-4AEF-0D95-3D9C396EA7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9DEC209-9045-A322-47D7-BD2793B8F2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EACA4DD-59D8-30C5-945E-47A4C4C11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8992BB2-AAC0-756F-A5B0-B2CDB565F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B3BEC6B-DF0E-AEB1-AF28-E8036E8BD7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2D2245D-CF6B-D800-6B27-D4609B3DAC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5663778-729A-6467-53C2-9A7F57CE2D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2C5754B-9AD0-CA58-30EB-E057937382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912A326-4F77-3ED2-0DFF-F4FCABFE57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25D1909-C3CA-7826-1E6D-905F4FFC56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6A8B4D2-15B7-F44C-2D01-CB1F87DA6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85D018-BB9E-F201-2428-E3243B51F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6A7E1A58-0C3D-19B3-16E8-6321D5D11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0" y="1319841"/>
            <a:ext cx="35814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8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648C2-1326-AF03-4A02-ECFA6ABD4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E8B6-BD8F-AB3A-9D34-0DC50520BC0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81003" y="304800"/>
            <a:ext cx="6934197" cy="804034"/>
          </a:xfrm>
          <a:noFill/>
        </p:spPr>
        <p:txBody>
          <a:bodyPr/>
          <a:lstStyle/>
          <a:p>
            <a:pPr lvl="0"/>
            <a:r>
              <a:rPr lang="en-US" sz="2800" dirty="0"/>
              <a:t>Equilibrium of A Point &amp; Lami’s theorem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9BCE936D-FB18-F7B9-F208-9985B017A668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212785" y="1184993"/>
                <a:ext cx="8682355" cy="2472607"/>
              </a:xfrm>
            </p:spPr>
            <p:txBody>
              <a:bodyPr anchorCtr="0"/>
              <a:lstStyle/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It gives the conditions of equilibrium for three forces acting at a point.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Lami’s theorem states that if three forces acting at a point are in equilibrium, then each of the force is directly proportional to the sine of the angle between the remaining two forces. </a:t>
                </a:r>
              </a:p>
              <a:p>
                <a:pPr marL="342900" lvl="0" indent="-342900" algn="l">
                  <a:spcBef>
                    <a:spcPts val="600"/>
                  </a:spcBef>
                  <a:buClr>
                    <a:srgbClr val="000000"/>
                  </a:buClr>
                  <a:buChar char="•"/>
                </a:pPr>
                <a:r>
                  <a:rPr lang="en-US" sz="2400" dirty="0"/>
                  <a:t>Let us consider three forces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&amp;  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 are acting at a point O. </a:t>
                </a: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E6828CAF-C827-0B10-31EC-1AF55C9F144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212785" y="1184993"/>
                <a:ext cx="8682355" cy="2472607"/>
              </a:xfrm>
              <a:blipFill>
                <a:blip r:embed="rId3"/>
                <a:stretch>
                  <a:fillRect l="-983" t="-1970" r="-1826" b="-6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D6DBDAB-E57C-E6DE-0291-38E108691B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A4186DD-CA42-17F0-7BEC-2231A9A8B5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B113605-DE55-779F-4030-86F0F8417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F64E955-737E-1247-F7F3-39EF6D2AE4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B3CAA9C-DA7E-9FF8-E25E-25D25F43EB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42A68E8-2130-170A-9B3E-F58C7BD2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3A31E6A-FB82-516A-08E7-492A47DE4D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C958A27-232D-BC86-5FD4-73C2A55EE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855F86F-C283-EED9-6637-9F8BFB9B0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D11DA86-C1A5-C53E-5A4F-5A60384D5A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154DB1-84C8-109C-22B6-0A153CA37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F41B19C-E4AD-D3C9-4C2B-7620EEB90C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4379270-E505-2852-DADA-A035092897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E5CD67-134D-4DCE-C26B-B932AA023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A245646-C011-7BCF-E7E4-27F5AB58F0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78D12E5-B738-5D6C-796C-78DA8473C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8C2144A-58E1-6807-7897-F61645CBA3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940671F6-39D3-94C8-7591-B3C917040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357" y="4110487"/>
            <a:ext cx="2041587" cy="23675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E2DA7CC-7D00-B37A-CC53-399825199AF8}"/>
                  </a:ext>
                </a:extLst>
              </p:cNvPr>
              <p:cNvSpPr txBox="1"/>
              <p:nvPr/>
            </p:nvSpPr>
            <p:spPr>
              <a:xfrm>
                <a:off x="7010400" y="6139112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E2DA7CC-7D00-B37A-CC53-399825199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6139112"/>
                <a:ext cx="281551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63551AE-6491-E41C-A09D-8AD8EB2C6C7A}"/>
                  </a:ext>
                </a:extLst>
              </p:cNvPr>
              <p:cNvSpPr txBox="1"/>
              <p:nvPr/>
            </p:nvSpPr>
            <p:spPr>
              <a:xfrm>
                <a:off x="8153400" y="4191000"/>
                <a:ext cx="294375" cy="416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C00574B-8795-C20F-4B52-5D6343F10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4191000"/>
                <a:ext cx="294375" cy="4165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B1EA681-CAED-73A9-4B08-7F56DA3392B3}"/>
                  </a:ext>
                </a:extLst>
              </p:cNvPr>
              <p:cNvSpPr txBox="1"/>
              <p:nvPr/>
            </p:nvSpPr>
            <p:spPr>
              <a:xfrm>
                <a:off x="6271649" y="4114800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337E578-99CA-5378-8080-DACF4763F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1649" y="4114800"/>
                <a:ext cx="275204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Subtitle 2">
                <a:extLst>
                  <a:ext uri="{FF2B5EF4-FFF2-40B4-BE49-F238E27FC236}">
                    <a16:creationId xmlns:a16="http://schemas.microsoft.com/office/drawing/2014/main" id="{FC771C27-8387-557B-45E1-1BA06A87B7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30185" y="3687458"/>
                <a:ext cx="5845230" cy="30569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2860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743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200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657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None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342900" indent="-3429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kern="0" dirty="0"/>
                  <a:t>Under the action of three forces, the point O is at rest, then by Lami’s theorem,</a:t>
                </a:r>
                <a:br>
                  <a:rPr lang="en-US" sz="2400" kern="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kern="0" dirty="0"/>
                  <a:t> </a:t>
                </a:r>
                <a:br>
                  <a:rPr lang="en-US" sz="2400" kern="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kern="0" dirty="0"/>
                  <a:t>    &amp;</a:t>
                </a:r>
                <a:br>
                  <a:rPr lang="en-US" sz="2400" kern="0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sz="2400" i="1" ker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400" kern="0" dirty="0"/>
                  <a:t>, </a:t>
                </a:r>
              </a:p>
              <a:p>
                <a:pPr marL="342900" indent="-342900" algn="l">
                  <a:spcBef>
                    <a:spcPts val="600"/>
                  </a:spcBef>
                  <a:buClr>
                    <a:srgbClr val="000000"/>
                  </a:buClr>
                  <a:buFontTx/>
                  <a:buChar char="•"/>
                </a:pPr>
                <a:r>
                  <a:rPr lang="en-US" sz="2400" kern="0" dirty="0"/>
                  <a:t>Then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40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kern="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a:rPr lang="en-US" sz="240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𝐶𝑜𝑛𝑠𝑡𝑎𝑛𝑡</m:t>
                    </m:r>
                  </m:oMath>
                </a14:m>
                <a:endParaRPr lang="en-US" sz="2400" kern="0" dirty="0">
                  <a:solidFill>
                    <a:srgbClr val="7030A0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3" name="Subtitle 2">
                <a:extLst>
                  <a:ext uri="{FF2B5EF4-FFF2-40B4-BE49-F238E27FC236}">
                    <a16:creationId xmlns:a16="http://schemas.microsoft.com/office/drawing/2014/main" id="{020BE345-CE31-E67C-9518-F449FE1354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185" y="3687458"/>
                <a:ext cx="5845230" cy="3056913"/>
              </a:xfrm>
              <a:prstGeom prst="rect">
                <a:avLst/>
              </a:prstGeom>
              <a:blipFill>
                <a:blip r:embed="rId9"/>
                <a:stretch>
                  <a:fillRect l="-1461" t="-15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36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D6EF4-28A6-1719-3026-A0885C0A5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D36D8284-8F96-DADD-8771-B22BD7CD6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223" y="1990921"/>
            <a:ext cx="2238687" cy="29912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18F9D4-97ED-B3FF-7137-BDF1FBA23DF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86107" y="295977"/>
            <a:ext cx="7562494" cy="804034"/>
          </a:xfrm>
          <a:noFill/>
        </p:spPr>
        <p:txBody>
          <a:bodyPr/>
          <a:lstStyle/>
          <a:p>
            <a:pPr lvl="0"/>
            <a:r>
              <a:rPr lang="en-US" sz="2800" dirty="0"/>
              <a:t>Experimental Verification of </a:t>
            </a:r>
            <a:br>
              <a:rPr lang="en-US" sz="2800" dirty="0"/>
            </a:br>
            <a:r>
              <a:rPr lang="en-US" sz="2800" dirty="0"/>
              <a:t>Lami’s theorem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7C1759A-0ED6-5B21-8ABC-C4A5F0E6A0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229600" y="6356351"/>
            <a:ext cx="457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6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6FD0889-761F-13CD-5B86-46BE64DEED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61448CF-A1B7-3BFE-7A00-BE36A764FE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E7E64E2-7B3F-BDCC-A2DC-19641B9F98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A7AC84A-1FAE-56AA-6342-32FA251F80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E3020FF-FE96-23A3-020A-5C6A6FC217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A0E2B3A-F0CC-F1C2-427D-C4BD9A10F8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0AB263B-556C-AB0B-DB3D-A423F6E687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58AB1A0-DC22-A1B2-EB3D-0DAE6FBBA7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BEECE2C-02CB-1AD5-C1CB-91DF531D1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8FB3C16-B33E-9C19-2F7E-F093700BF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06C7FB3-A3ED-59DA-6BAB-A71D707EB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2EB751C-6289-2076-8152-D5CA90B0CE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01041A-5C9C-C71D-063F-256B4A7965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A9C1CCD-3763-FCBF-3123-A4E57F509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C432B9C-717C-E7C0-6CC2-C41D6C4CA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E2FEDCA-D6C5-78F2-AE7B-130AB20D9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9380CAC-6A5E-5057-B1AB-D606D2E9C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B1B254A9-04C9-80B9-4844-3CDBAB80CE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71" y="1600200"/>
            <a:ext cx="4652472" cy="3581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DA9E180-E61D-29F4-EDC8-A19421E6F0B9}"/>
                  </a:ext>
                </a:extLst>
              </p:cNvPr>
              <p:cNvSpPr txBox="1"/>
              <p:nvPr/>
            </p:nvSpPr>
            <p:spPr>
              <a:xfrm>
                <a:off x="657105" y="3762457"/>
                <a:ext cx="4582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DA9E180-E61D-29F4-EDC8-A19421E6F0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05" y="3762457"/>
                <a:ext cx="458266" cy="369332"/>
              </a:xfrm>
              <a:prstGeom prst="rect">
                <a:avLst/>
              </a:prstGeom>
              <a:blipFill>
                <a:blip r:embed="rId6"/>
                <a:stretch>
                  <a:fillRect l="-8000" r="-400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E8AD7B-E68A-D376-646E-8F5C67233A8C}"/>
                  </a:ext>
                </a:extLst>
              </p:cNvPr>
              <p:cNvSpPr txBox="1"/>
              <p:nvPr/>
            </p:nvSpPr>
            <p:spPr>
              <a:xfrm>
                <a:off x="4724400" y="3810000"/>
                <a:ext cx="470257" cy="395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AE8AD7B-E68A-D376-646E-8F5C67233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810000"/>
                <a:ext cx="470257" cy="395429"/>
              </a:xfrm>
              <a:prstGeom prst="rect">
                <a:avLst/>
              </a:prstGeom>
              <a:blipFill>
                <a:blip r:embed="rId7"/>
                <a:stretch>
                  <a:fillRect l="-6494" r="-7792" b="-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5A5196-3B1E-90F5-CA2F-732202AE4B2B}"/>
                  </a:ext>
                </a:extLst>
              </p:cNvPr>
              <p:cNvSpPr txBox="1"/>
              <p:nvPr/>
            </p:nvSpPr>
            <p:spPr>
              <a:xfrm>
                <a:off x="3123134" y="4812268"/>
                <a:ext cx="4582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45A5196-3B1E-90F5-CA2F-732202AE4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134" y="4812268"/>
                <a:ext cx="458266" cy="369332"/>
              </a:xfrm>
              <a:prstGeom prst="rect">
                <a:avLst/>
              </a:prstGeom>
              <a:blipFill>
                <a:blip r:embed="rId8"/>
                <a:stretch>
                  <a:fillRect l="-7895" r="-2632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FBD959B-8431-7799-F781-8B34C3E36AA5}"/>
                  </a:ext>
                </a:extLst>
              </p:cNvPr>
              <p:cNvSpPr txBox="1"/>
              <p:nvPr/>
            </p:nvSpPr>
            <p:spPr>
              <a:xfrm>
                <a:off x="1752600" y="2565649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FBD959B-8431-7799-F781-8B34C3E36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2565649"/>
                <a:ext cx="275204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5F264E-6A71-05D3-2F71-7441A77D40E2}"/>
                  </a:ext>
                </a:extLst>
              </p:cNvPr>
              <p:cNvSpPr txBox="1"/>
              <p:nvPr/>
            </p:nvSpPr>
            <p:spPr>
              <a:xfrm>
                <a:off x="3505200" y="2718049"/>
                <a:ext cx="294375" cy="416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85F264E-6A71-05D3-2F71-7441A77D4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718049"/>
                <a:ext cx="294375" cy="4165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93118D-D53E-F2B0-52B8-D060099CC6A1}"/>
                  </a:ext>
                </a:extLst>
              </p:cNvPr>
              <p:cNvSpPr txBox="1"/>
              <p:nvPr/>
            </p:nvSpPr>
            <p:spPr>
              <a:xfrm>
                <a:off x="2620396" y="3472112"/>
                <a:ext cx="281551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393118D-D53E-F2B0-52B8-D060099CC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0396" y="3472112"/>
                <a:ext cx="281551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A5D67C9-36F9-9562-67E0-845D10658A61}"/>
                  </a:ext>
                </a:extLst>
              </p:cNvPr>
              <p:cNvSpPr txBox="1"/>
              <p:nvPr/>
            </p:nvSpPr>
            <p:spPr>
              <a:xfrm>
                <a:off x="5562600" y="2286000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A5D67C9-36F9-9562-67E0-845D10658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86000"/>
                <a:ext cx="275204" cy="4140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7889A8-4719-E0A9-5830-A4C21028FA56}"/>
                  </a:ext>
                </a:extLst>
              </p:cNvPr>
              <p:cNvSpPr txBox="1"/>
              <p:nvPr/>
            </p:nvSpPr>
            <p:spPr>
              <a:xfrm>
                <a:off x="7924800" y="2209800"/>
                <a:ext cx="294375" cy="4165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27889A8-4719-E0A9-5830-A4C21028FA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2209800"/>
                <a:ext cx="294375" cy="41652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3E8FB4E-6B35-2CA4-CB35-D9F50B05FF40}"/>
                  </a:ext>
                </a:extLst>
              </p:cNvPr>
              <p:cNvSpPr txBox="1"/>
              <p:nvPr/>
            </p:nvSpPr>
            <p:spPr>
              <a:xfrm>
                <a:off x="6553200" y="4724400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3E8FB4E-6B35-2CA4-CB35-D9F50B05F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4724400"/>
                <a:ext cx="275204" cy="41408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5D19515-977E-13A5-9556-F3800A59FB85}"/>
              </a:ext>
            </a:extLst>
          </p:cNvPr>
          <p:cNvSpPr txBox="1"/>
          <p:nvPr/>
        </p:nvSpPr>
        <p:spPr>
          <a:xfrm>
            <a:off x="1285362" y="5277267"/>
            <a:ext cx="6407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Pedagogy of Equilibrium of A Point to An Engineering Structure???</a:t>
            </a:r>
          </a:p>
        </p:txBody>
      </p:sp>
    </p:spTree>
    <p:extLst>
      <p:ext uri="{BB962C8B-B14F-4D97-AF65-F5344CB8AC3E}">
        <p14:creationId xmlns:p14="http://schemas.microsoft.com/office/powerpoint/2010/main" val="347034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8017-14A1-5F52-3C63-DE35D91AA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4C85ED76-CA87-BB5F-BD9D-940A106A7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754" y="361028"/>
            <a:ext cx="7218740" cy="691580"/>
          </a:xfrm>
        </p:spPr>
        <p:txBody>
          <a:bodyPr/>
          <a:lstStyle/>
          <a:p>
            <a:r>
              <a:rPr lang="en-US" sz="2800" dirty="0"/>
              <a:t>Basic Skills in 2-D/3-D Equilibrium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8C7CC-4B7F-FAE6-A4C3-E98CDF47A94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0" y="1580072"/>
            <a:ext cx="8077200" cy="4114800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System Isolation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Identification of Constraints thru Supports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Creation of A Free-Body Diagram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Modeling the Action of  each support/mechanical element.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Identification of Equilibrium Conditions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Treatment of Two &amp; Three-Force Members.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Formulation of Equilibrium Equations.</a:t>
            </a:r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5FDB497E-114C-CDB4-6681-CA9ED525896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8A4A01A-05EB-69E3-8F21-97A0EA6185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75A2A5A-3F5F-BB3F-CE10-34B1671A45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BDB277-3DE9-E375-E9B7-C4A56B366B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28DB34-DCAF-F0B6-85EA-39819931B3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51D3CEC-3227-9740-DE59-C0108B748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A5CE8BC-89EC-BFA5-EAA0-97ED76BCC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A4FC408-6B93-8E47-0EC8-22C3069FE8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1EFC1D8-66D5-D75B-0F3E-5CE2E7975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B8D5FA-D615-E2A2-B313-05F9560F06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42D3889-B2B2-1165-D676-4C0EA2A22B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EF59FBC-560F-CA4B-8BB0-365612D46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538AAF-9EB0-BFCC-2C15-6188C2621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F316EEA-7A72-5699-3D16-E268CCCE0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037D7C8-B22D-6DEA-2CF8-7A1D6D234A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15C2A9B-8C13-0405-5761-A4EA21268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ACE2359-1BF2-5931-06DE-9B8E76A895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EDE5B2-CD82-007C-0D29-55A4306F4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04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6E43B-C656-4EBF-F421-CCE3610D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8BC2B3AA-A3E6-F0AD-3745-1A0CD7DFF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528" y="187625"/>
            <a:ext cx="7772400" cy="1143000"/>
          </a:xfrm>
        </p:spPr>
        <p:txBody>
          <a:bodyPr/>
          <a:lstStyle/>
          <a:p>
            <a:r>
              <a:rPr lang="en-US" sz="2800" dirty="0"/>
              <a:t>System Isolation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21000-4904-482A-72EB-3BC03B44B61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04800" y="1346500"/>
            <a:ext cx="8534400" cy="5263550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A mechanical system is defined as a body or group of bodies which can be conceptually isolated from all other bodies.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A system may be a single body or a combination of connected bodies.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bodies may be rigid or nonrigid.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system may also be an identifiable fluid mass, either liquid or gas, or a combination of fluids and solids.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In statics we study primarily forces which act on rigid bodies at rest.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Forces acting on incompressible fluids in equilibrium are also considered. 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4E1B3B21-A7FA-A163-4B85-63D95EE0066E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8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8B3F538-FDBA-15BA-2905-04A6B59EBE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E6CB66F-71E8-938E-FAAC-8B3717649F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AD51E76-0596-800B-B591-8F1FBB9480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307C3CD-0F61-B018-96D3-EBF1329FF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4BA826A-4BFD-1F2B-401F-6D55EB5A37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0990F74-8E8E-446C-10D9-0C545AA2C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17CC116-E702-BF82-C38F-192E759A1A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84A2D9-0C29-24DB-E532-EDC337E35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BEE05F1-8D78-A440-F662-3CCA9D102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BBCC048-489E-0B0F-9DFC-676FEB764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D472833-E05D-1B64-B1A5-8120A88269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7EAC7D1-71A6-5CE1-C212-BC5FED28C7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EC9562C-66FB-75E1-ADC7-4E649A86AA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6201A7E-E724-DA39-5949-38BB552552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96720C1-28A8-511A-AA11-3233848DB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D16FBD2-E2AA-D03B-8AE4-71B172128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2E16B9A-20BF-BA79-9312-CD0FCD0DE4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22BF470-451A-8091-584A-1EC2EEB01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631" y="1608449"/>
            <a:ext cx="4484969" cy="425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1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FFB17-0A0A-FC35-5017-087B3A884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1615A238-7EB9-3006-7506-A74F30375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1514"/>
            <a:ext cx="7772400" cy="711514"/>
          </a:xfrm>
        </p:spPr>
        <p:txBody>
          <a:bodyPr/>
          <a:lstStyle/>
          <a:p>
            <a:r>
              <a:rPr lang="en-US" sz="2800" dirty="0"/>
              <a:t>Supports in A Mechanical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087AD-45E1-4FE3-952D-D8AE0F2312F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1903" y="1616015"/>
            <a:ext cx="8478005" cy="4616510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Any structure is made of many components.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integrity of a structure is achieved by connecting components thru linkages.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Different component of structure communicate to each other via linkages.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 structure should be globally supported to prevent it from falling over.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Supports are required to maintain system in equilibrium.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Too few supports makes system unstable general loading.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Too many supports make the system over-rigid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9AFBC59-DC88-3A6C-680D-EE5FD310C61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9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510B28B6-FE05-3D19-F1E3-FEB6F3CCD61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3929700-90B4-FBDA-CA66-3AE0BF99B9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FB6FC8-5D45-2C43-EDA6-E1E941802A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0AE0AD1-2A2D-67FB-204C-9BC2F4DD4E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C7FD5A-0A8D-7581-497A-4EBA8763E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1168B65-3230-8BB6-CBE1-1042B1D5AD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0F70697-7988-76F9-992B-AC4254766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619BE16-1174-47B2-A9A2-2AEA77C5F3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CD0AC3D-F074-0654-66AB-723B444CE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F6A421B-B07F-6904-D4BD-BAF3A0E12F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8CE7683-7ED0-CC9B-ABF9-8246430CF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DB90A7A-8E64-495F-D5E2-93AA6C2516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1FE47DD-CFAB-1CEC-E226-D8F6022B7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1923A80-DAE0-8469-164A-367B4E740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A636AF-8BCE-EF7B-6A95-91AE660946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C31B81C-7297-C86B-F9AC-DE9DFE901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93B7D2-988F-22F6-EBB4-0834872106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93A42D78-30EB-BE50-A627-03308DAD0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76" y="1587030"/>
            <a:ext cx="8068863" cy="36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A1C88-7C91-F720-8829-04690EB71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18B7A24-944D-0512-A464-03FDEC938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6000"/>
                    </a14:imgEffect>
                    <a14:imgEffect>
                      <a14:brightnessContrast bright="-17000" contras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831" y="1676400"/>
            <a:ext cx="7478169" cy="3839111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40AFBE36-4BFE-4DBA-38E4-CD90D2378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85"/>
            <a:ext cx="7772400" cy="872363"/>
          </a:xfrm>
        </p:spPr>
        <p:txBody>
          <a:bodyPr/>
          <a:lstStyle/>
          <a:p>
            <a:r>
              <a:rPr lang="en-US" sz="2800" dirty="0"/>
              <a:t>Development of Columns &amp;</a:t>
            </a:r>
            <a:br>
              <a:rPr lang="en-US" sz="2800" dirty="0"/>
            </a:br>
            <a:r>
              <a:rPr lang="en-US" sz="2800" dirty="0"/>
              <a:t>Surprising Accidents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D55DB38-31B3-03EB-BDEE-B45BF3BFAE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5D5A96-626E-DECC-791D-BDC289F1BB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654B772-3E5B-34D6-45BB-3A72131615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2C54BBD-8247-5843-1B4C-060B706B35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345B481-5BED-CCA8-18A9-A36A60DB9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86EDBB6-18D0-E2BA-21A0-FC387337D8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F3BF863-1644-CA30-3306-C9D97B1CB6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56643E0-5737-4BF3-2FFA-D71F3F3E4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79E8930-E542-BB88-6D8A-17C9FC5D38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737BA94-E8D5-8331-BBFA-4BE0018EB9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5089E7C-B5FA-CDB0-5B7C-7E5923E23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31F50F4-9C31-4FE7-4B98-8251AF67BB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311F8F3-F86C-4B8C-C778-F4D954691D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9C52863-EA70-B42F-512A-F9EFE78C96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A8A2822-458B-460F-6812-9572FF8490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7773AD-9F66-E97A-1302-A5BB7B404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FEDEF5-26AA-A3CC-3FC7-17633AEFA4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5B93CD5-A8DE-8BC0-BE28-DBA2306652F7}"/>
              </a:ext>
            </a:extLst>
          </p:cNvPr>
          <p:cNvCxnSpPr/>
          <p:nvPr/>
        </p:nvCxnSpPr>
        <p:spPr bwMode="auto">
          <a:xfrm>
            <a:off x="1752600" y="1557088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2D13223-B568-B212-7383-E198431D3C8A}"/>
              </a:ext>
            </a:extLst>
          </p:cNvPr>
          <p:cNvCxnSpPr/>
          <p:nvPr/>
        </p:nvCxnSpPr>
        <p:spPr bwMode="auto">
          <a:xfrm>
            <a:off x="3733800" y="1557088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2A79E0D-2110-0491-186F-244593356DA8}"/>
              </a:ext>
            </a:extLst>
          </p:cNvPr>
          <p:cNvCxnSpPr/>
          <p:nvPr/>
        </p:nvCxnSpPr>
        <p:spPr bwMode="auto">
          <a:xfrm>
            <a:off x="5638800" y="1557088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463C29E-CB42-B7B3-F3AB-48B503F7488F}"/>
              </a:ext>
            </a:extLst>
          </p:cNvPr>
          <p:cNvCxnSpPr/>
          <p:nvPr/>
        </p:nvCxnSpPr>
        <p:spPr bwMode="auto">
          <a:xfrm>
            <a:off x="7543800" y="1557088"/>
            <a:ext cx="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D46A0F-EFDF-D763-75BA-9995A0305921}"/>
                  </a:ext>
                </a:extLst>
              </p:cNvPr>
              <p:cNvSpPr txBox="1"/>
              <p:nvPr/>
            </p:nvSpPr>
            <p:spPr>
              <a:xfrm>
                <a:off x="1905000" y="1524000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D46A0F-EFDF-D763-75BA-9995A0305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1524000"/>
                <a:ext cx="275204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105208-9173-D3C5-188D-B569D9B2BCED}"/>
                  </a:ext>
                </a:extLst>
              </p:cNvPr>
              <p:cNvSpPr txBox="1"/>
              <p:nvPr/>
            </p:nvSpPr>
            <p:spPr>
              <a:xfrm>
                <a:off x="3839596" y="1557088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B105208-9173-D3C5-188D-B569D9B2BC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596" y="1557088"/>
                <a:ext cx="275204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CADB92B-9CDF-03B2-8ACA-864FE8C61077}"/>
                  </a:ext>
                </a:extLst>
              </p:cNvPr>
              <p:cNvSpPr txBox="1"/>
              <p:nvPr/>
            </p:nvSpPr>
            <p:spPr>
              <a:xfrm>
                <a:off x="5668396" y="1557088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CADB92B-9CDF-03B2-8ACA-864FE8C61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396" y="1557088"/>
                <a:ext cx="275204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115C4A6-3D93-ED81-7072-751266711101}"/>
                  </a:ext>
                </a:extLst>
              </p:cNvPr>
              <p:cNvSpPr txBox="1"/>
              <p:nvPr/>
            </p:nvSpPr>
            <p:spPr>
              <a:xfrm>
                <a:off x="7573396" y="1557088"/>
                <a:ext cx="275204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115C4A6-3D93-ED81-7072-751266711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396" y="1557088"/>
                <a:ext cx="275204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96EE3706-D96A-A8B5-32B0-A02DF655756A}"/>
              </a:ext>
            </a:extLst>
          </p:cNvPr>
          <p:cNvGrpSpPr/>
          <p:nvPr/>
        </p:nvGrpSpPr>
        <p:grpSpPr>
          <a:xfrm>
            <a:off x="749318" y="2704603"/>
            <a:ext cx="7812031" cy="3857876"/>
            <a:chOff x="749318" y="2704603"/>
            <a:chExt cx="7812031" cy="3857876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3F9E519-23A2-9800-6EBE-F21420C1E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9318" y="2704603"/>
              <a:ext cx="7787193" cy="3857876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0EEA9D4-6DBA-CCF3-7AE9-0942F8A51E5A}"/>
                </a:ext>
              </a:extLst>
            </p:cNvPr>
            <p:cNvSpPr txBox="1"/>
            <p:nvPr/>
          </p:nvSpPr>
          <p:spPr>
            <a:xfrm>
              <a:off x="7995168" y="4523417"/>
              <a:ext cx="56618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0.5</a:t>
              </a:r>
              <a:r>
                <a:rPr lang="en-US" sz="1600" i="1" dirty="0"/>
                <a:t>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437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C2829-AB35-10C0-DCB1-72FC13E2A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7E465CA-E950-E098-432D-E77A52663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85"/>
            <a:ext cx="7772400" cy="872363"/>
          </a:xfrm>
        </p:spPr>
        <p:txBody>
          <a:bodyPr/>
          <a:lstStyle/>
          <a:p>
            <a:r>
              <a:rPr lang="en-US" sz="2800" dirty="0"/>
              <a:t>Theory of Columns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826E5-3DB4-9FEB-0B7C-D49058C6F5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4517" y="1310272"/>
            <a:ext cx="8410623" cy="1128128"/>
          </a:xfrm>
        </p:spPr>
        <p:txBody>
          <a:bodyPr anchorCtr="0"/>
          <a:lstStyle/>
          <a:p>
            <a:pPr marL="0" lvl="0" indent="0" algn="ctr">
              <a:spcBef>
                <a:spcPts val="600"/>
              </a:spcBef>
              <a:buClr>
                <a:srgbClr val="000000"/>
              </a:buClr>
              <a:buNone/>
            </a:pPr>
            <a:r>
              <a:rPr lang="en-US" sz="2400" dirty="0"/>
              <a:t>Buckling theory began with </a:t>
            </a:r>
            <a:r>
              <a:rPr lang="en-US" sz="2400" b="1" dirty="0"/>
              <a:t>Leonhard Euler's</a:t>
            </a:r>
            <a:r>
              <a:rPr lang="en-US" sz="2400" dirty="0"/>
              <a:t> groundbreaking work in the 1740s, establishing the critical load for slender columns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AE6E748-6ADB-CF67-E877-AEFB3BCF56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619C7F1-5043-02DB-CEA4-7AD279A1C2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A7CEC97-1154-2201-C9A1-0CCBDD137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8D09CB8-DB61-55DB-3553-762C04A18C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2122436-5154-A505-E914-EED80F53D6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F493F89-6362-F8A1-B9D6-C71D23B2AE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4C0A6D9-27A8-0474-76B6-3980A318AA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80E5218-51E5-A9DD-159F-B4A9465E4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90B0129-0D7D-8B37-0D7C-C3500B0830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D336820-746A-7099-9CAA-9773A6FEB3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B732145-22FA-F13F-CBAE-784DBFD8A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F7F9D10-F5AA-B361-60C2-241473B357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9950DB4-9E1A-4D94-93B4-DE38F18A54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F8BBEE5-12C6-224C-9091-7551492C89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DD9872F-7EFC-4814-5FF6-6E2F6637C2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6E2907-D98A-DFBD-EEE8-9A78C0D3DE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9A27D00-5FA4-2AA6-3366-D5829723E5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DDBD27F3-079B-EACB-6679-2C4D6E25D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70" y="2619124"/>
            <a:ext cx="7787193" cy="385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2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A34C0-F3E1-EAA0-64CE-48D8C5ABF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4D305916-D95D-DB92-CAF0-BB8862618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85"/>
            <a:ext cx="7772400" cy="872363"/>
          </a:xfrm>
        </p:spPr>
        <p:txBody>
          <a:bodyPr/>
          <a:lstStyle/>
          <a:p>
            <a:r>
              <a:rPr lang="en-US" sz="2800" dirty="0"/>
              <a:t>Constraints and Reactions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BA237-271A-7C96-F51C-3C317C71EB4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2472" y="1219200"/>
            <a:ext cx="8410623" cy="2020521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There exist an intricate relationship between kinematics (motion) and reactions (forces).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 It is always important note that in the case of supports displacement (rotation) and force (torque) in any given direction are complementary. </a:t>
            </a: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6ED3E02E-BE70-652F-CEE6-93F17AD1EC0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12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A21EDAB-3EFA-3197-802D-328A7669BF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704B8B7-191E-EF19-E9E2-408331DBDB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DED92CC-51D3-A53B-D30D-BE6C8C22B4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0DDA34-BD15-A300-C95B-297D2DD861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B08AD9E-D596-B114-CE6C-0A198F7574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89DC765-EA32-7708-FE9F-A4A37BF9B4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10DA248-895E-99CA-8C7F-9FCF2F6B65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6FE5012-15AC-26A3-AE0C-8C9F7FB7F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4BD02EE-3E91-3FA5-D976-03FF234446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0263921-F70D-374C-4FAB-DA7312227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EA483B5-1A5C-768D-4F33-C450C77AF1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D529974-6D4D-4194-FDF9-29BC239BFC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DD8CBDE-B187-92F2-FBEF-F351910064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ED61E82-90D3-99CE-9F0D-11AB3F68E0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95F2787-9008-FAFD-C9A2-3B4FC3907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56DFBE-70FA-655B-0F41-55F571D89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B41B61-E180-3893-CD6B-6B57B8E8A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4D91E9D-7A3E-C510-750B-0CDF0D35D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279" y="2928861"/>
            <a:ext cx="3867321" cy="36755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EB88C3-BF6D-E5AA-0C35-1C3AACA693D2}"/>
              </a:ext>
            </a:extLst>
          </p:cNvPr>
          <p:cNvSpPr txBox="1"/>
          <p:nvPr/>
        </p:nvSpPr>
        <p:spPr>
          <a:xfrm>
            <a:off x="1295400" y="4267200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Degrees of Freedom</a:t>
            </a:r>
          </a:p>
        </p:txBody>
      </p:sp>
    </p:spTree>
    <p:extLst>
      <p:ext uri="{BB962C8B-B14F-4D97-AF65-F5344CB8AC3E}">
        <p14:creationId xmlns:p14="http://schemas.microsoft.com/office/powerpoint/2010/main" val="397045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ADD0B-F55E-42BF-39F3-79F0445D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71651BC9-81E1-2216-2393-5EEC4A9BD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3585"/>
            <a:ext cx="7772400" cy="872363"/>
          </a:xfrm>
        </p:spPr>
        <p:txBody>
          <a:bodyPr/>
          <a:lstStyle/>
          <a:p>
            <a:r>
              <a:rPr lang="en-US" sz="2800" dirty="0"/>
              <a:t>Constraints and Reactions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7AF67-D9EB-9FC9-DC14-E878D78F74F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68097" y="4266597"/>
            <a:ext cx="8410623" cy="2024690"/>
          </a:xfrm>
        </p:spPr>
        <p:txBody>
          <a:bodyPr anchorCtr="0"/>
          <a:lstStyle/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If a support rigidly constrains a given degree of freedom (DOF) for a rigid body, then it gives rise to a reaction corresponding to that DOF. </a:t>
            </a:r>
          </a:p>
          <a:p>
            <a:pPr lvl="0">
              <a:spcBef>
                <a:spcPts val="600"/>
              </a:spcBef>
              <a:buClr>
                <a:srgbClr val="000000"/>
              </a:buClr>
            </a:pPr>
            <a:r>
              <a:rPr lang="en-US" sz="2400" dirty="0"/>
              <a:t>Similarly, if a support freely allows motion of particular DOF then there is no reaction from the support in that direction. </a:t>
            </a: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045A7DDB-B5BD-242B-5E38-909F68823D5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13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4BED44-D0C5-1813-CA28-1864FEE595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13BE708-B85C-3B1D-11EF-ED443DD4D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1703E03-4144-33AC-62AC-CAD453A207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5C3D8E-E10E-CE8A-B481-EC09228344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19CB1F6-123D-BC8F-68AC-40F169F86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A024C64-FA64-A149-7CC6-BD4098648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8CB9BE3-D267-03D4-D471-7F8E21DB8A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5C1BBF0-54CC-813C-9C42-B422665CD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385DFD3-B7C4-B40B-3DF2-4011A8C067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98E6C74-8992-975C-EAD9-CEB8BFB28E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A7A4887-0102-7EB1-BEBB-6A76768C66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702D68F-C39A-825C-6A00-3FD18B1222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C0A10EA-5737-4FBD-ED00-F2111F35D3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355B5B-5942-0F40-378F-B8810C80B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32375A6-1BC7-2E83-D3B1-BF8EA8D8DE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5599E22-A038-C899-4D3F-BA0F1D5881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EA6DA40-65F1-B6F5-52E0-CE9585960E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what-are-the-6-degrees-of-freedom">
            <a:extLst>
              <a:ext uri="{FF2B5EF4-FFF2-40B4-BE49-F238E27FC236}">
                <a16:creationId xmlns:a16="http://schemas.microsoft.com/office/drawing/2014/main" id="{8726FB1E-94AB-B60D-3AA8-74BCE8E84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661" y="1367617"/>
            <a:ext cx="3370751" cy="282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7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FC782-18EA-FD74-F15B-EF93DE7DF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DC736F42-3AB2-B791-DF13-48C0F5AB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256" y="362139"/>
            <a:ext cx="7772400" cy="643981"/>
          </a:xfrm>
        </p:spPr>
        <p:txBody>
          <a:bodyPr/>
          <a:lstStyle/>
          <a:p>
            <a:r>
              <a:rPr lang="en-US" sz="2800" dirty="0"/>
              <a:t>Fixed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9F405C-0DA5-D7E1-527A-7915AE8C186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D5CBF7C-D310-4929-1954-7DE46FBCBDA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6FAA8E1-898F-B041-0ABF-A6DFC5967E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A9CAC07-2DF7-8765-5311-DA7E8A712D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EF31E0-C498-CC5C-4780-7B097A06C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5B08323-0C3E-9435-44D3-32C54BB09E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9AA0010-3934-C8EB-6FA5-BAF505776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1226117-43AA-822C-A967-5AB0A92329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DCC034D-6D8A-0528-9EE5-F650C325EF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AEF2DD-92D5-57A0-69EF-55334A3267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7FFC75B-7E0C-49DA-59C5-E4B2BA7F87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6652321-511B-D682-DA32-10F05A4407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33E255E-984B-D3DF-5E26-C627E66304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26157A7-AFE3-03FA-6D84-5BC1EC2F0A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A0A5A64-A464-3A7F-CC20-67310E3BBD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8074782-DF7D-0B97-19C0-DF55BEAF5F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0DDBB94-ACC6-D118-7162-CA7A235D1B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374A1F-C5C1-313E-D8AC-1AA4E24BC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436" name="Picture 4" descr="DOT-111 tank car - Wikipedia">
            <a:extLst>
              <a:ext uri="{FF2B5EF4-FFF2-40B4-BE49-F238E27FC236}">
                <a16:creationId xmlns:a16="http://schemas.microsoft.com/office/drawing/2014/main" id="{2447D012-1816-C218-FE64-D4AD6C8C2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20" y="1234502"/>
            <a:ext cx="7595674" cy="421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0DB1046-319D-D9C5-6D35-9ECB46DA3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058" y="1981200"/>
            <a:ext cx="3892803" cy="3610086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1912F21E-B312-88DA-9A49-0849D8F59B90}"/>
              </a:ext>
            </a:extLst>
          </p:cNvPr>
          <p:cNvSpPr/>
          <p:nvPr/>
        </p:nvSpPr>
        <p:spPr bwMode="auto">
          <a:xfrm>
            <a:off x="3092560" y="3937644"/>
            <a:ext cx="1860439" cy="1243956"/>
          </a:xfrm>
          <a:prstGeom prst="ellipse">
            <a:avLst/>
          </a:prstGeom>
          <a:noFill/>
          <a:ln w="38100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18438" name="Picture 6" descr="Fixed Support">
            <a:extLst>
              <a:ext uri="{FF2B5EF4-FFF2-40B4-BE49-F238E27FC236}">
                <a16:creationId xmlns:a16="http://schemas.microsoft.com/office/drawing/2014/main" id="{B7D40394-7E9F-1A05-E5ED-200F0B385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89" y="1367227"/>
            <a:ext cx="3632945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C4EA644-D2BD-6CF9-B425-0D349A5DBC00}"/>
              </a:ext>
            </a:extLst>
          </p:cNvPr>
          <p:cNvSpPr txBox="1"/>
          <p:nvPr/>
        </p:nvSpPr>
        <p:spPr>
          <a:xfrm>
            <a:off x="459040" y="5775057"/>
            <a:ext cx="86061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+mj-lt"/>
              </a:rPr>
              <a:t>A fixed support is the most rigid type of support or connection. It constrains the member in all translations and rotations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274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62164-941B-796E-BD4E-385F4833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4D16DDA-1893-1B12-F3C9-DFC7080B4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34" y="325325"/>
            <a:ext cx="7772400" cy="679884"/>
          </a:xfrm>
        </p:spPr>
        <p:txBody>
          <a:bodyPr/>
          <a:lstStyle/>
          <a:p>
            <a:r>
              <a:rPr lang="en-US" sz="2800" dirty="0"/>
              <a:t>Simple Supports for Onset of Civilization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6B1090-BB2B-BCA5-D352-B2B9516E107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57202E3-CE57-6A07-1D44-08C8F5A074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5A5484D-AE9A-66EC-3138-AB14E17637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160617D-C9FC-25D4-B7B3-CCFF05E3F8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26BE0B2-9CB9-1EF2-8188-ECE8E6C1F2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F824EE9-346F-8274-5DF3-D7C712766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9EBCE92-9645-E97F-7683-21B049C5A7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7599C2D-562D-BB6B-671F-6ACAC1F469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C530F82-2220-CA85-9646-EF60F1D3B9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8E4EB04-BA92-8AC8-344F-43C1705D5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745E400-49A7-AFC2-1B17-45CF65B643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4BFBD09-E5A4-750C-14E1-F91ADE89F9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FA284EB-81D6-5316-1951-89E758CB82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107839E-E2BD-0473-88D6-F2CC680C34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C6220A8-1B6B-D3FC-1B63-E40A7F297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1A704C1-9E03-81E9-C535-4847AAF570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6AD5826-E38D-8762-E9D0-6FE5BC82F0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B40BA4-0637-1FA6-8E3C-E092CD8020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490245C-3DBD-B168-CCAE-9438AE95E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489" y="3692769"/>
            <a:ext cx="2267455" cy="24767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7B8B15B-0E49-0723-D27A-4B5CF3082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42" y="1295400"/>
            <a:ext cx="4487960" cy="253985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3E8093B-615A-09BA-A5CC-010C872206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7000"/>
                    </a14:imgEffect>
                    <a14:imgEffect>
                      <a14:brightnessContrast bright="-23000" contrast="6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0275" y="4121808"/>
            <a:ext cx="3841146" cy="13487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27EB299-C1D3-2906-DD0F-00CFC482E56F}"/>
              </a:ext>
            </a:extLst>
          </p:cNvPr>
          <p:cNvSpPr txBox="1"/>
          <p:nvPr/>
        </p:nvSpPr>
        <p:spPr>
          <a:xfrm>
            <a:off x="4422234" y="5038483"/>
            <a:ext cx="3342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Support as a Constraint</a:t>
            </a:r>
          </a:p>
        </p:txBody>
      </p:sp>
    </p:spTree>
    <p:extLst>
      <p:ext uri="{BB962C8B-B14F-4D97-AF65-F5344CB8AC3E}">
        <p14:creationId xmlns:p14="http://schemas.microsoft.com/office/powerpoint/2010/main" val="80636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1F75B-1366-594B-8442-21DDA4B67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55A1C28-0E6B-A8E5-16AD-5BBC97880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34" y="325325"/>
            <a:ext cx="7772400" cy="679884"/>
          </a:xfrm>
        </p:spPr>
        <p:txBody>
          <a:bodyPr/>
          <a:lstStyle/>
          <a:p>
            <a:r>
              <a:rPr lang="en-US" sz="2800" dirty="0"/>
              <a:t>Hard Supports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41F5DE-8400-E0E6-228A-8CAABD195AF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6948A4A-3352-5C16-DB23-83F06183D52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347C0A4-47E8-210B-41A7-1AB12B1E2C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033BAA3-113A-CB4A-5687-A1EBB758CB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E921EB4-F60A-D9AF-3986-6FDA3A1136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C1D373C-7E42-62B0-FCA6-27B8C63550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3984686-CA17-E652-3041-46570556F7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47729D3-E51F-33E0-E874-C9E5D0ED92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FA9B6CC-0991-1260-80B7-7692D0D73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BD9AEA1-813D-3164-2103-73EF8D24BE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F1B4279-87C8-28BD-63C7-B5D10A6E81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1AF30C3-CADE-0A54-CDC7-1934983B2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39C273C-698B-8C69-8F27-6D8848A391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3B87CD-BABF-467D-D96A-3239304BB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AE40AF-0EDC-3D49-CBB7-DEC6E964C4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238A26-D1FD-5A8B-8F6C-14B92DA926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8DF960D-607F-7E1C-63A6-C6C563C87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0E7A48-39B7-E920-08FD-C772CAA55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How Far Down Do Tree Roots Go? The Fascinating Answer | TreeNewal">
            <a:extLst>
              <a:ext uri="{FF2B5EF4-FFF2-40B4-BE49-F238E27FC236}">
                <a16:creationId xmlns:a16="http://schemas.microsoft.com/office/drawing/2014/main" id="{426B8702-FCA0-F5F3-25FD-1CCD9DD5B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35" y="1355725"/>
            <a:ext cx="5680966" cy="317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BB1FC45-0586-FAA9-805F-353F0F624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1531" y="3413077"/>
            <a:ext cx="4670940" cy="29659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4F0791D-3A04-EF02-8B19-559F11547A23}"/>
              </a:ext>
            </a:extLst>
          </p:cNvPr>
          <p:cNvSpPr txBox="1"/>
          <p:nvPr/>
        </p:nvSpPr>
        <p:spPr>
          <a:xfrm>
            <a:off x="3147359" y="4691408"/>
            <a:ext cx="3342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Support as a Constraint</a:t>
            </a:r>
          </a:p>
        </p:txBody>
      </p:sp>
    </p:spTree>
    <p:extLst>
      <p:ext uri="{BB962C8B-B14F-4D97-AF65-F5344CB8AC3E}">
        <p14:creationId xmlns:p14="http://schemas.microsoft.com/office/powerpoint/2010/main" val="169628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40448-FCF6-34BB-F175-D09B16E7F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5AA6F61A-DD54-BABC-A7EB-FF76C972E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87" y="205475"/>
            <a:ext cx="6671566" cy="872363"/>
          </a:xfrm>
        </p:spPr>
        <p:txBody>
          <a:bodyPr/>
          <a:lstStyle/>
          <a:p>
            <a:r>
              <a:rPr lang="en-US" sz="2800" dirty="0"/>
              <a:t>Types of Supports to Create Familiar Constraints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F10E3-8807-AC69-2DE8-5C658916828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08398FB-2DC8-0244-1901-187438B55C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1B29173-22F7-00FA-558C-49F3E46D18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42AAA03-F187-17AC-730D-45E6F1C848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A134F6B-5D75-4982-6EA8-C6CBE2BC5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CE7AC76-7F52-06B3-DA44-EAB9A3F2E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524639F-7A1F-A6C4-AAE8-47CC65524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8DC638A-D2FA-2559-E08D-124C2E1C84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9E30090-0F08-89D4-423C-4BB4F90600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5CE8499-782F-3B51-D453-A7D669C7C3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71F0A98-8E85-A3D5-6D3E-F676145656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187351-D2F7-0F7E-EED8-419EF753B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A5FD3FF-5829-4E39-D830-4E563062E4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0FCC597-1D5A-2746-D634-E95650A03A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63FF12-8741-3DDE-DB3C-62135FD47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BAEB68E-CC47-4E89-8EE2-65BD7F164A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C70239D-E765-8B3A-0A82-B856D9E3BA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0243739-7A5F-30F0-630C-10C37B6959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8" name="Picture 2" descr="Support and Connection Types">
            <a:extLst>
              <a:ext uri="{FF2B5EF4-FFF2-40B4-BE49-F238E27FC236}">
                <a16:creationId xmlns:a16="http://schemas.microsoft.com/office/drawing/2014/main" id="{9C708BE0-9ABB-41FA-6E83-D9A1136EA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75" y="1239725"/>
            <a:ext cx="7638159" cy="535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1DB5E4-AA28-A4F1-1358-774262667768}"/>
              </a:ext>
            </a:extLst>
          </p:cNvPr>
          <p:cNvSpPr txBox="1"/>
          <p:nvPr/>
        </p:nvSpPr>
        <p:spPr>
          <a:xfrm>
            <a:off x="1219200" y="4911324"/>
            <a:ext cx="67056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It is usually necessary to idealize the </a:t>
            </a:r>
            <a:r>
              <a:rPr lang="en-US" b="0" i="0" dirty="0" err="1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behaviour</a:t>
            </a:r>
            <a:r>
              <a:rPr lang="en-US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</a:rPr>
              <a:t> of a support in order to facilitate an analysis. 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A3641C-7E7C-7E91-D896-02C9E3672C65}"/>
              </a:ext>
            </a:extLst>
          </p:cNvPr>
          <p:cNvSpPr/>
          <p:nvPr/>
        </p:nvSpPr>
        <p:spPr bwMode="auto">
          <a:xfrm>
            <a:off x="609600" y="1295400"/>
            <a:ext cx="3429000" cy="52372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79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E8EFD-18AC-F27A-F18B-4FAB4547E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0B0CB3D1-DDBE-34E2-A903-805D8F283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034" y="325325"/>
            <a:ext cx="7772400" cy="679884"/>
          </a:xfrm>
        </p:spPr>
        <p:txBody>
          <a:bodyPr/>
          <a:lstStyle/>
          <a:p>
            <a:r>
              <a:rPr lang="en-US" sz="2800" dirty="0"/>
              <a:t>Types of  Supports : Roller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DD7D1B-4C84-D839-F429-9E3BC531136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 anchorCtr="0"/>
          <a:lstStyle/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/>
          </a:p>
          <a:p>
            <a:pPr marL="342900" lvl="0" indent="-342900" algn="l">
              <a:spcBef>
                <a:spcPts val="600"/>
              </a:spcBef>
              <a:buClr>
                <a:srgbClr val="000000"/>
              </a:buClr>
              <a:buChar char="•"/>
            </a:pPr>
            <a:endParaRPr lang="en-US" sz="2400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24A6E0A-64B5-9A35-2D81-225FC6B6CF5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D8F739C-D20C-FA2C-40AB-2CD642F4A0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2A16E25-D89D-AADB-AAC0-36FAF4851F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32570C0-AD7E-4630-75EC-0306E03A76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B64EC65-9251-1AA2-D99B-46C7E9539B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37EED2C-CABA-C4BA-694C-F0188DCCA6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BB01B97-E532-5288-AAB5-699437DD14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00F2FD-C5D8-209C-797C-714CCB681C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B493692-FA36-AF1C-D9FC-5515D85DE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6131262-C70B-BC75-F83A-403E12F95B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4A6A65E-AD70-F202-6468-CE2B10F055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F47B5D2-0215-18A1-1B75-F938AFB6E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BF17BB8-C995-5267-225A-2CDF0B4F78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0F751E3-F24B-667F-2EC9-DD0D1A8FE6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66DE44F-2A78-4AAC-1847-72E0C98A7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2D1F51A-FE4B-8E4C-763B-38102755C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DD8C0D-5AFC-BC4C-C78F-C5393175A9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10" name="Picture 2" descr="Roller Support">
            <a:extLst>
              <a:ext uri="{FF2B5EF4-FFF2-40B4-BE49-F238E27FC236}">
                <a16:creationId xmlns:a16="http://schemas.microsoft.com/office/drawing/2014/main" id="{9C9E3FD5-BCE9-5269-7FA5-6E5B635DB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815" y="1236453"/>
            <a:ext cx="3045540" cy="212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Examples of roller and pin supports in steel structures:">
            <a:extLst>
              <a:ext uri="{FF2B5EF4-FFF2-40B4-BE49-F238E27FC236}">
                <a16:creationId xmlns:a16="http://schemas.microsoft.com/office/drawing/2014/main" id="{9C8AC072-D747-DCF2-4BAC-FC9C61318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646" y="1232960"/>
            <a:ext cx="2186354" cy="2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A219522-A83F-C802-A0E9-D2EC8CF59575}"/>
              </a:ext>
            </a:extLst>
          </p:cNvPr>
          <p:cNvSpPr txBox="1"/>
          <p:nvPr/>
        </p:nvSpPr>
        <p:spPr>
          <a:xfrm>
            <a:off x="304800" y="3363530"/>
            <a:ext cx="86054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Roller supports, essential for allowing structures like bridges to expand and contract.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Evolved from basic concepts of rolling friction to sophisticated engineered components.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James Fussell's 1800  carried out groundwork for wider application in accommodating thermal movement and reducing stress in large structures.</a:t>
            </a:r>
            <a:endParaRPr lang="en-US" b="0" i="0" dirty="0">
              <a:solidFill>
                <a:srgbClr val="333333"/>
              </a:solidFill>
              <a:effectLst/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+mn-lt"/>
              </a:rPr>
              <a:t>Roller supports can resist a vertical force but not a horizontal force. </a:t>
            </a:r>
          </a:p>
        </p:txBody>
      </p:sp>
    </p:spTree>
    <p:extLst>
      <p:ext uri="{BB962C8B-B14F-4D97-AF65-F5344CB8AC3E}">
        <p14:creationId xmlns:p14="http://schemas.microsoft.com/office/powerpoint/2010/main" val="420833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66A82-3852-C568-6202-6D46D7CE9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375BE0F-5041-F313-EE20-B2DBBE071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44475"/>
            <a:ext cx="7772400" cy="746125"/>
          </a:xfrm>
        </p:spPr>
        <p:txBody>
          <a:bodyPr/>
          <a:lstStyle/>
          <a:p>
            <a:r>
              <a:rPr lang="en-US" sz="2800" dirty="0"/>
              <a:t>Support Reactions in 2D structures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64967C5-12C3-BA17-6F1E-B1C4ABA5F0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927E88F-DBF7-5F17-223C-F1619D890B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A0B6FBB-C4FB-6341-1313-4DC6B6AECB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84A9081-BF94-3E85-BAAC-AFC6111AAE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C6B294C-F302-5512-96B8-B3724C3351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7BE1C52-D75A-D145-71A9-429ECF970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98C32A7-D853-27BE-9AE4-011F0E582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EDEF554-322B-395C-83D1-8E6430FB0B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A97F457-A80D-46B2-72B5-B808E9D651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7B4E3CF-C387-F44D-090A-2ECFB6404C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AF2F92F-5347-E915-D502-6F4C1C942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029F844-F52C-C91E-9442-674202844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37DD430-4294-6788-2BFD-36EAEA6917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A48E590-17CA-DC5B-8AFF-4A0180A84C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D09751B-0F31-F9C7-890D-7419D69D7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87B1A39-8CEF-A8EB-AAED-8214556FB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6570BB-1679-B1E8-22B3-FCD20909FE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55D538A-31D6-6BE6-1A24-51F8DF0EC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07" y="1308460"/>
            <a:ext cx="2812865" cy="238106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6845819-F153-5667-D945-65700A2C44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3084" y="1232072"/>
            <a:ext cx="1837831" cy="210368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9273E6-7062-66AB-5143-25C0B5C6C7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5948" y="1263192"/>
            <a:ext cx="1679852" cy="2007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CB23E-CB8C-DD0B-92E7-E7147FEC7E75}"/>
              </a:ext>
            </a:extLst>
          </p:cNvPr>
          <p:cNvSpPr txBox="1"/>
          <p:nvPr/>
        </p:nvSpPr>
        <p:spPr>
          <a:xfrm>
            <a:off x="876299" y="4258334"/>
            <a:ext cx="7391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A0A0A"/>
                </a:solidFill>
                <a:effectLst/>
                <a:latin typeface="+mn-lt"/>
              </a:rPr>
              <a:t>An early example is the Green River Bridge in Kentucky (1857–1859), which used rockers to allow the bridge to expand without damaging the substructure.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E7E37EE-95BA-AD85-79A0-C3C0F04543B2}"/>
                  </a:ext>
                </a:extLst>
              </p:cNvPr>
              <p:cNvSpPr txBox="1"/>
              <p:nvPr/>
            </p:nvSpPr>
            <p:spPr>
              <a:xfrm>
                <a:off x="5143168" y="1822247"/>
                <a:ext cx="175260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E7E37EE-95BA-AD85-79A0-C3C0F0454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168" y="1822247"/>
                <a:ext cx="1752600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385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7691</TotalTime>
  <Words>919</Words>
  <Application>Microsoft Office PowerPoint</Application>
  <PresentationFormat>On-screen Show (4:3)</PresentationFormat>
  <Paragraphs>127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STXingkai</vt:lpstr>
      <vt:lpstr>Arial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Equilibrium Analysis in Statics </vt:lpstr>
      <vt:lpstr>Equilibrium Analysis</vt:lpstr>
      <vt:lpstr>Equilibrium &amp; Statics</vt:lpstr>
      <vt:lpstr>Analysis of Static Equilibrium</vt:lpstr>
      <vt:lpstr>Equilibrium of A Point &amp; Lami’s theorem</vt:lpstr>
      <vt:lpstr>Experimental Verification of  Lami’s theorem</vt:lpstr>
      <vt:lpstr>Basic Skills in 2-D/3-D Equilibrium Analysis</vt:lpstr>
      <vt:lpstr>System Isolation</vt:lpstr>
      <vt:lpstr>Supports in A Mechanical Structure</vt:lpstr>
      <vt:lpstr>Development of Columns &amp; Surprising Accidents</vt:lpstr>
      <vt:lpstr>Theory of Columns</vt:lpstr>
      <vt:lpstr>Constraints and Reactions</vt:lpstr>
      <vt:lpstr>Constraints and Reactions</vt:lpstr>
      <vt:lpstr>Fixed Support</vt:lpstr>
      <vt:lpstr>Simple Supports for Onset of Civilization</vt:lpstr>
      <vt:lpstr>Hard Supports</vt:lpstr>
      <vt:lpstr>Types of Supports to Create Familiar Constraints</vt:lpstr>
      <vt:lpstr>Types of  Supports : Roller Support</vt:lpstr>
      <vt:lpstr>Support Reactions in 2D 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628</cp:revision>
  <cp:lastPrinted>2002-07-26T02:11:33Z</cp:lastPrinted>
  <dcterms:created xsi:type="dcterms:W3CDTF">2002-07-26T01:39:54Z</dcterms:created>
  <dcterms:modified xsi:type="dcterms:W3CDTF">2026-01-21T04:52:48Z</dcterms:modified>
</cp:coreProperties>
</file>