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377" r:id="rId2"/>
    <p:sldId id="1378" r:id="rId3"/>
    <p:sldId id="1361" r:id="rId4"/>
    <p:sldId id="1368" r:id="rId5"/>
    <p:sldId id="1369" r:id="rId6"/>
    <p:sldId id="1372" r:id="rId7"/>
    <p:sldId id="1371" r:id="rId8"/>
    <p:sldId id="1362" r:id="rId9"/>
    <p:sldId id="1363" r:id="rId10"/>
    <p:sldId id="1364" r:id="rId11"/>
    <p:sldId id="1365" r:id="rId12"/>
    <p:sldId id="1366" r:id="rId13"/>
    <p:sldId id="1367" r:id="rId14"/>
    <p:sldId id="1373" r:id="rId15"/>
    <p:sldId id="1374" r:id="rId16"/>
    <p:sldId id="1375" r:id="rId17"/>
    <p:sldId id="1376" r:id="rId18"/>
    <p:sldId id="1246" r:id="rId19"/>
    <p:sldId id="1300" r:id="rId20"/>
    <p:sldId id="1301" r:id="rId21"/>
    <p:sldId id="1302" r:id="rId22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99"/>
    <a:srgbClr val="3366FF"/>
    <a:srgbClr val="CC9900"/>
    <a:srgbClr val="FF0066"/>
    <a:srgbClr val="FF33CC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16T02:56:09.2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9497 9722 313 0,'-8'-1'155'0,"4"0"-41"0,4 1-56 0,0 0-6 0,0 0-30 0,0 0-9 0,0 0-12 0,0 0 8 0,0 0 13 0,0 0 11 0,0 0 9 0,0 0-2 0,-1 0-4 0,0-1 30 0,1 0-7 0,0 0 17 0,0 0-17 0,0 0-15 0,0 0 0 0,0 0-7 0,0 0-23 0,0 0 4 0,0 1-18 0,0-1 13 16,0 1-14-16,0 0 1 0,0 0 4 0,0 0-3 16,0 0-12-16,0 0 14 0,1 1-3 0,0 0 9 15,0 0-6-15,0 0 4 0,20 18-3 0,-13-15 4 16,1-1-2-16,9 0 16 0,-1-1-5 0,-2 0 8 16,2 0-14-16,5-1 6 0,9 1-3 0,8-1 3 15,4 0-13-15,1 0 2 0,-1-1-4 16,1-1 4-16,0 1-3 0,7 0-1 0,-6-2-2 0,8 0 0 15,-1 1 3-15,-6-3-1 0,3 1 0 0,-6-2 0 16,-7 0 10-16,-3 0-9 0,-3 1 6 0,-4 0-8 0,-3 1 6 16,0 1-7-16,-9 0 2 0,-7 1-2 15,2 0 11-15,-10 2 5 16,0 0-1-16,-3 1 0 0,-11 1-19 0,-2 0 11 16,-8 1-8-16,-5 2 10 0,-3 0-4 0,-3 4-10 0,-4-1 9 0,-9 2-10 15,3 0 0-15,-4-1 6 0,3 0-10 16,7 0 10-16,-3-2 7 0,8 3-6 15,-1-1 10-15,5-2-11 0,5 2-15 0,0-3 16 16,3-1-2-16,6 1 7 0,3 0-3 0,7-3-3 16,4 4-3-16,3-8 0 0,0-3-5 0,2 3 13 15,6-3-10-15,5 4 10 0,1 1-7 0,6-3-2 16,0-1 6-16,9-1-3 0,0-2 4 0,8 5-6 16,5-4 8-16,6 0-5 0,-1-2 9 15,2-7-8-15,3 4-1 0,-3-2-1 0,4 1 8 16,-6-1-7-16,1 1-4 0,-11 0-1 15,1 2 9-15,-3 2-3 0,-5 1 11 0,-3 1-9 16,-7-2 15-16,-12 2-13 0,3 1 7 0,-9 2-8 16,-3 0 8-16,-8 1-5 0,-8 2-2 15,-7 1-2-15,-4 1-12 0,-8 3 9 0,-1 0 3 0,-8 0 4 16,-1 1-3-16,-1 2-6 16,-2 1-5-16,-12-1 4 15,4 4 8-15,3-5-4 0,-2 1-1 0,15 0-2 0,-1-5 1 0,8 7 0 0,1-8 2 0,8 5-1 16,2-3 3-16,6-3-1 0,4 2-5 0,5-2 3 15,8-3 2-15,0 0-3 0,0 0 2 0,7 1-5 16,1-9-9-16,7 6 9 0,3-4 1 16,6-2 2-16,6 3 1 0,2-6-3 0,1 1 0 0,11-1 1 15,2 2 2-15,2-3 0 0,3 2 3 16,-6 1-2-16,-2 0 3 0,-4 2-4 16,-1 2-1-16,-9-1-1 0,-4 4 2 0,-5-1 6 0,-3 1 2 0,-7 0 1 0,-2 2-3 0,-6-1 6 31,-7 0-5-31,-3 2 5 0,-6 1-18 0,-7 3 7 0,-4-1-6 15,-9 4 7-15,-3 0 2 0,-8 1-4 0,-3 2 2 0,2 0-3 16,-3-3-3-16,-2 0 6 16,4 0 1-16,-4-1 2 0,5 1 1 0,9-1-10 15,-1 2 4-15,4-5-7 0,1-2 1 0,8 4 11 0,4-8-6 16,10 4 8-16,7-2-1 16,4 0-4-16,0 3 4 0,6-6-4 0,-1 3 0 15,6-7-5-15,10-3-6 0,-3 1 1 0,6-4 2 16,0 1-1-16,2 3 7 0,5-1-6 0,3 4 7 15,-2-4-2-15,-1 2-6 0,1 0 4 16,-4 0 5-16,2 3-2 0,-1-1 8 0,-6 3-9 0,-6 0-6 16,-10 3 19-16,-6 1-6 0,-4 1 12 0,-6 0-3 15,1 3-14-15,-5 0 3 0,-6 2-6 16,-3 1-6-16,-11-3 8 0,-6 3-4 0,-3-2 6 0,-2 3-2 16,0 1 0-16,-1 2 0 0,-4-4 9 15,-2 1 122-15,-1-3-188 0,7 0 77 0,1 5-117 16,6-10 102-16,6 5-5 0,2-6 5 0,4-3-6 15,4 7-4-15,4-4 10 0,1 2-5 0,3 0 7 16,4-3-6-16,0-2-1 0,5 0 3 0,3 1-2 16,2-3 14-16,5 5-23 0,3-5 1 0,3-2-8 15,5 5 17-15,7-4-11 0,4 0 9 0,5 5-11 16,4-8 4-16,1 3 7 0,3 0-7 0,4-5 7 16,3 5 2-16,3 0-2 0,-7 0 9 15,0 1-8-15,-6 0 12 0,-5-1-15 0,-3 2-4 16,-5-1-3-16,-3 1 10 0,-3 2 6 0,-7-2 2 15,-1 2-1-15,-2 0 1 0,-4 0-8 16,-4 2 9-16,0 0-8 0,0 0 15 0,1 0-1 0,0 0-5 16,0 0 2-16,-1 0-11 0,0 0 5 15,0 0-6-15,0 0 5 0,0 0 0 0,-1 0-7 0,0 0 7 16,-17 5-7-16,12-5 7 0,3 1-7 16,-1 0 2-16,1 0-2 0,-3 1 4 0,3-1-3 0,-2-1 0 15,1 2-2-15,-1-1 0 0,-1-1 2 0,2 2 4 16,0-2 0-16,-1 1 3 0,-1-1-10 15,0 0 3-15,2 0-6 0,-2 0 8 16,3 0 1-16,3 0 4 0,0 0-3 0,0 0-4 0,0 0-4 16,0 0-9-16,9-6 7 0,-1 6 10 15,1 0-9-15,1-1 8 0,2 0-9 0,-3-1 5 0,5 1 1 16,-5 1 0-16,-1-2 1 0,3 2 0 16,-3-1 0-16,3 1-1 0,5 1 0 0,-7-1 1 15,-1 0 0-15,-2 0-3 0,-3-1 2 0,2 1 5 16,1 0-18-16,-4 0-4 0,0 0-7 15,-2 0-32-15,6 1-67 0,-6-1-54 0,0 0-5 16,12-4-136-16</inkml:trace>
  <inkml:trace contextRef="#ctx0" brushRef="#br0" timeOffset="1252.98">9742 9808 942 0,'-7'-9'122'0,"-1"-1"326"0,2 2-373 0,0 1-42 0,-4 0 0 0,11 1-14 0,-3 0-8 0,2 1-9 0,4 0-2 0,-7-2-2 0,11 0-13 0,3 1-16 0,-2-3 6 0,4 3-8 16,-8-2 17-16,1 0 16 0,0 3-3 0,2-3 6 0,-5 2-3 0,3 2-1 16,1 2 1-16,-3 0-2 15,1 2 4-15,0 4-8 0,-2-3-2 0,2 4-2 16,0 2 2-16,-2 0 6 0,1 0-3 0,-1 2 3 15,-2 1-8-15,2 1 9 0,-3 2-3 0,-3 0 4 16,1-1 1-16,-1 1-1 0,-2-1 3 0,2 0-3 0,-4 2-10 16,0-4 15-16,-1 2-9 0,-3-6 13 0,-1 0-2 15,1 3 2-15,-2-4 5 0,4 0-5 0,-4 2-10 0,-3-6 9 16,8 5-3-16,0-1 8 0,-3-4 4 16,2 0-8-16,-3-2 6 0,-10-3-6 0,18 5 0 15,-2-2 3-15,1-6-4 0,2-1 4 0,1-3-2 16,3-2 7-16,-1 3 3 0,2-4 2 0,-2-3 3 15,5-1-15-15,2-3-9 0,-13 0 2 0,24 3 0 0,6-1-3 0,3 2 1 0,20 1-4 16,-22 2-2-16,30-9-10 16,-55 22 4-16,58-5 9 0,-30 6 5 15,-2-2 0-15,-6 3-1 0,-3 3-8 0,-1 4 6 16,3 2 0-16,-1-3 3 0,2 4 0 0,-11-2-1 16,-5 0 1-16,0 0-1 0,-2 1 7 0,0 1-10 15,-2 0 1-15,-3 1-3 0,-2-1 11 0,1 0-12 0,-4-2 3 0,-7 0-6 16,4-2 6-16,-5-1 3 15,-1 0-3-15,3 0 3 0,-2 3 5 0,1-5-2 16,2 3 7-16,-3-7-7 0,1-1-6 0,2 1 12 16,0-6-3-16,3 1 7 0,-1 2-11 0,3-4 3 0,0 2-2 15,3-1 4-15,0-5-7 0,3 0 6 16,-2-3 0-16,4-1 4 0,0-1-7 0,4-2-4 0,-1-1-1 0,8 3 2 0,-4-3 6 16,3 1-11-16,1 5 0 15,-3-3-3-15,3 3 3 0,2 4-2 0,0-2-1 0,-1-1 0 16,5 3-5-16,-1-1 5 0,6 8-2 0,-1-4 4 15,1 6-3-15,-5-4 0 0,-6-1 2 0,5 5-1 16,0-6 6-16,8 11-1 0,3-5 0 0,0 5 0 16,-8 3 2-16,-1-5-7 0,-1 5 2 0,-5-2-3 15,-1 2 13-15,0 3-9 0,-4-2 0 0,-1 3-3 16,-2 1 12-16,-4-1-5 0,0 4 6 0,-4 0-6 16,-5 2 10-16,-4-1-7 0,-4 1 7 0,-6 0-7 15,0-1 0-15,-3-1 1 0,-6-2-4 0,4-2 4 16,-2-1-1-16,-4-2 1 0,6-1 1 0,-4-3-1 15,3 2-3-15,3-3 2 0,3-2-2 0,4 1 3 0,1-3 0 16,4-4 1-16,2 1 2 0,5-2 0 16,1-3 0-16,3-1-3 0,2-1 1 0,1-4-2 0,3 2-2 15,6-5 4-15,0 1-11 0,6-1 7 0,0-1-1 0,2 2-3 16,3 0 3-16,5 0-5 0,2 3-11 0,6 2 15 16,-1 0-3-16,3 3 6 0,1 0-14 0,1 2 2 15,-1 1-2-15,-2 4 4 0,3 1 10 0,-8 2-9 16,1 0 3-16,-4 2 5 0,-1 2 129 0,-3 2-199 15,2 4 87-15,-4-2-126 0,2 1 94 0,-6-1 20 16,-5 0-6-16,1 1 13 0,-9-1-9 0,-1 1-4 16,0 1-2-16,-8 0 0 0,3 1 2 0,3 1 2 15,-6-1 5-15,-6 2-4 0,0 0 5 0,-11-2-2 0,-2 1 2 16,8-3-1-16,-9-3-1 0,3 1 1 16,-3 2-2-16,1-3 3 0,1-3 3 0,1-1-11 15,1-1 4-15,2 3-5 0,1 0 4 0,-1-5 1 0,7-1 0 16,-5-3 3-16,9-4 6 0,5 1-10 0,0-4 6 15,8-3-6-15,4 0 6 0,9 2-10 16,-1-3 0-16,9-1-5 0,-8-2 2 0,7-2 4 0,2-3-4 16,2 4 3-16,4 2-13 0,2 3 1 0,2 3-1 0,-2 3 2 15,7 2 8-15,-7 0-2 0,-3 2 5 0,8 2-3 16,-10-1-4-16,7 2 4 0,-1 3 0 0,-12-2 3 16,5 6 2-16,-4-2-3 0,-2 1 1 15,-3 2-1-15,-3-1 11 0,-3 1-11 0,-1 1-2 16,-6 0-5-16,-1 0 8 0,-4-1-14 0,-1 0-6 0,-2-2-6 0,-3 1-27 15,1 1-44-15,-4-2-61 0,-2 0 5 16,-3-2-173-16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107E5-5492-221B-C71B-75845A69A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ECF6BB-0CFB-FB44-F7AD-443B44790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C97AF9-671F-1EE2-9350-BBFBBED4F4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F6CE4-43B1-A0D7-1152-77A137E3F5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480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56727-3E74-BE7D-D500-61D840805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A065A-589A-1042-95CB-0C635A803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D69049-39DD-EBA5-EF18-0F8F2B09AAE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964FB-104E-D33C-F9EA-B9D79DE3A4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2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0A42D-F0A4-148F-F255-4587C8405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AD5C3-1445-03C3-CC40-DD1872718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E8BE17-FD79-D53F-0E19-D28C552D5D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714EB-D213-6839-6C93-4189E4DBAE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6A46-90EB-E9BF-F43D-1AB1F6EC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F02A4-7CC0-7D2F-3222-0CA615892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DF33B-CDB8-62CF-26BE-528DBC82AF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F95F8-F159-15D2-BC9D-E6FE779173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99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E1576-80E8-1C33-C4C1-568B210FB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F3F7E3-734E-F64D-CEDD-29D8835F8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7DEAF-F7C2-C69C-E7E5-C7FC1E28F25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88E63-C06F-E863-0277-B3D60CF8E4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11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AB69-454A-817B-DE8E-D06AD4850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26DC3E-DA47-486D-CF6C-3D1C2B3A1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E008B-BEDB-2372-59F1-C3C2C53A41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34AA7-A464-449E-9FED-2AD0D5F5C9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40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A0F42-0F36-19E3-4A55-A6E5C2A0E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0C8E59-6435-7953-8061-65EB99109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C8DAAE-981F-7701-B27F-47A48C38477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602D4-16B8-7455-596A-2A726B9A45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2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64356-6897-E691-787A-AD6B2F75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138EA-A1AA-F359-D262-6B2703CC3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784D8-6A2B-57F2-9944-F2E78CE4D3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25173-8B1E-601C-AAA3-3D76CD92E4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83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44635-788C-6589-F10F-B55D77326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E65099-9FF6-CBF8-5F48-C5278B16DC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1531A0-72D5-E6E1-F5FB-A8A18A58A63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F8415-1BAB-2A72-9767-A3E33F4602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38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EDA42-333B-12CA-7129-3922F60B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EE4DD-4BB4-710B-37BB-34B66BC2E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89619F-A6D9-D647-F8D3-5D86501EEB5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38E6-98A9-8CBE-98DA-2659F802C3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31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8676F-6223-F541-08A5-6D2CE9AA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A744D-2844-BC60-4996-9C3611935E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AA8C5-538B-8754-8BCF-0246E809CC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5C2AE-C980-AC08-5F74-B90742AEFF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4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19D2D-B7EF-EDB5-5A95-47375CF67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71F62-C2D7-A4F7-698F-9B9DEB40B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DD491A-6E24-51AC-C1C1-5B4FEE730B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FB201-A579-1FAD-2A26-9AE2A0DA38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389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73E6A-5186-741A-6247-44BD5D59C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581C6-2D2C-5E61-79A3-1B7973609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FD7FC-A6A8-0A34-F0E7-79669B0275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2B08D-6DDC-089A-5C32-FF8932092F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189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7C51-2241-2FC5-E8B4-6F4CC13C2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D265C-D7C0-D97A-B268-3D6333DCF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57A22-22C4-F6CA-4826-ED572A3348F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A4216-4088-6FF9-5A0C-7FF27B68FE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61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15196-F065-4F77-5C3B-F0E2807B3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4B7E39-2E24-1545-50F7-CFC14F657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B4ABA0-6AEF-0A14-FE03-54AF59BA4B5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C58CE-B1CD-4CC1-8905-E93D0C05D2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61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0EF2-6110-9B25-EEC0-62979E3D9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1AA897-D2A6-1AB4-23F0-6141071DF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05ED7C-45FC-2B10-4D90-F570920A1C5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3C173-CC2E-7444-471E-7B530A2DCB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599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65FA0-E918-2D83-D3CA-775F3039A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96F293-3AF9-47AE-C2CF-81F3CCC23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D7932-ADFC-E8E4-9123-4EE9776B12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CCA60-2518-1841-171C-1B98C26253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373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627DA-46EE-737D-4868-7E2CFCFA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689CEB-10DB-D44E-F2C6-359813A79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7B0CDA-86F1-7EA9-0FDF-D4389BC3AB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B1C06-5BF2-0794-F843-4128232EF4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070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B1C97-DB06-A556-756C-12955979C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BFC004-9225-46E5-43E7-DCAA76F95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1CBCE3-CE06-5D49-1744-3511774FDE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26C6-1185-EC2C-420C-2EECBBB925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50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1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210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180.png"/><Relationship Id="rId4" Type="http://schemas.openxmlformats.org/officeDocument/2006/relationships/image" Target="../media/image4.png"/><Relationship Id="rId9" Type="http://schemas.openxmlformats.org/officeDocument/2006/relationships/image" Target="../media/image17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0.png"/><Relationship Id="rId11" Type="http://schemas.openxmlformats.org/officeDocument/2006/relationships/image" Target="../media/image32.png"/><Relationship Id="rId5" Type="http://schemas.openxmlformats.org/officeDocument/2006/relationships/image" Target="../media/image200.png"/><Relationship Id="rId10" Type="http://schemas.openxmlformats.org/officeDocument/2006/relationships/image" Target="../media/image250.png"/><Relationship Id="rId4" Type="http://schemas.openxmlformats.org/officeDocument/2006/relationships/image" Target="../media/image28.png"/><Relationship Id="rId9" Type="http://schemas.openxmlformats.org/officeDocument/2006/relationships/image" Target="../media/image2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10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5.png"/><Relationship Id="rId5" Type="http://schemas.openxmlformats.org/officeDocument/2006/relationships/image" Target="../media/image4.png"/><Relationship Id="rId10" Type="http://schemas.openxmlformats.org/officeDocument/2006/relationships/image" Target="../media/image340.png"/><Relationship Id="rId4" Type="http://schemas.openxmlformats.org/officeDocument/2006/relationships/image" Target="../media/image31.png"/><Relationship Id="rId9" Type="http://schemas.openxmlformats.org/officeDocument/2006/relationships/image" Target="../media/image3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7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8.png"/><Relationship Id="rId5" Type="http://schemas.openxmlformats.org/officeDocument/2006/relationships/image" Target="../media/image9.png"/><Relationship Id="rId10" Type="http://schemas.openxmlformats.org/officeDocument/2006/relationships/image" Target="../media/image33.png"/><Relationship Id="rId4" Type="http://schemas.openxmlformats.org/officeDocument/2006/relationships/image" Target="../media/image4.png"/><Relationship Id="rId9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0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47.png"/><Relationship Id="rId4" Type="http://schemas.openxmlformats.org/officeDocument/2006/relationships/image" Target="../media/image50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1.png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Multiple Force Systems &amp; Equilibrium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522" y="5298628"/>
            <a:ext cx="7146955" cy="117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altLang="en-US" b="1" dirty="0">
                <a:solidFill>
                  <a:srgbClr val="0070C0"/>
                </a:solidFill>
                <a:latin typeface="Blackadder ITC" panose="04020505051007020D02" pitchFamily="82" charset="0"/>
              </a:rPr>
              <a:t>The equilibrium is Curious &amp; universal !!!</a:t>
            </a:r>
          </a:p>
          <a:p>
            <a:pPr marL="0" indent="0" algn="ctr">
              <a:buFontTx/>
              <a:buNone/>
              <a:defRPr/>
            </a:pPr>
            <a:r>
              <a:rPr lang="en-US" altLang="en-US" b="1" dirty="0">
                <a:solidFill>
                  <a:srgbClr val="0070C0"/>
                </a:solidFill>
                <a:latin typeface="Blackadder ITC" panose="04020505051007020D02" pitchFamily="82" charset="0"/>
              </a:rPr>
              <a:t>By James Black (1786)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935C-DAF5-55DA-A622-846524216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8CC6C5CC-21C4-1382-FE7C-AA31AF627890}"/>
              </a:ext>
            </a:extLst>
          </p:cNvPr>
          <p:cNvGrpSpPr/>
          <p:nvPr/>
        </p:nvGrpSpPr>
        <p:grpSpPr>
          <a:xfrm>
            <a:off x="496198" y="1423700"/>
            <a:ext cx="2470034" cy="2144641"/>
            <a:chOff x="496198" y="1293861"/>
            <a:chExt cx="2470034" cy="214464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78ED4AA-EE1F-33CE-BD71-897950475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198" y="1293861"/>
              <a:ext cx="2470034" cy="2144641"/>
            </a:xfrm>
            <a:prstGeom prst="rect">
              <a:avLst/>
            </a:prstGeom>
          </p:spPr>
        </p:pic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BE97ADB-9191-5AD8-A3C6-F33157015F0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09320" y="1599081"/>
              <a:ext cx="700480" cy="534519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2317701-43A4-BD14-E225-4C2EB0A2FF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Advanced Force System in 3D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778C87-5DDD-8D20-6DEE-6486123C46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15818" y="1412453"/>
            <a:ext cx="5079321" cy="5064547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An advanced force system deals with a set of forces acting on a 3D body.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 magnitude and directions are as per the real nature of the Mechanical System.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6953AFD-0054-CA46-906D-28DB72C402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CB4E90B-3964-37D7-3FC1-0025E9AD40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171F8E0-171E-4444-4CBF-F7DF4B26B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3D7902-5579-7D44-9B94-1E34A71D56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622CAA7-DD5D-485D-448E-C5FAFADF7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EA6A6DC-E318-F3EA-43E7-F77D9C1B03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17F138C-5C60-FB44-4D4B-58CF03F846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AEC578E-7599-15F2-7714-2FC7F8113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2D2D65D-35F0-C9AE-1427-C2B39AA0F5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18BB510-39BB-C89A-DCEE-6829CC03ED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1E5D426-3BBC-795C-3067-BA0A46712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FE3F607-F62C-B059-4C3B-B1D78520C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AEDC2A1-C021-372B-964A-1EF3605EB8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BCC80E5-E8AA-EB4B-1FC9-865A82741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2D30AD-A45E-00E7-A428-C8C70254CE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423B4EF-5862-502F-971D-FC51092F6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32D4F3-E7F6-BEAA-385E-FCEF35C892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77A825D-A3ED-8539-D300-91590F5C3A12}"/>
              </a:ext>
            </a:extLst>
          </p:cNvPr>
          <p:cNvGrpSpPr/>
          <p:nvPr/>
        </p:nvGrpSpPr>
        <p:grpSpPr>
          <a:xfrm>
            <a:off x="1143002" y="1295400"/>
            <a:ext cx="1828798" cy="2067927"/>
            <a:chOff x="1143002" y="1165561"/>
            <a:chExt cx="1828798" cy="20679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B64D1C-07E2-7668-2F2D-B8D3A3F6E09F}"/>
                    </a:ext>
                  </a:extLst>
                </p:cNvPr>
                <p:cNvSpPr txBox="1"/>
                <p:nvPr/>
              </p:nvSpPr>
              <p:spPr>
                <a:xfrm>
                  <a:off x="1143002" y="1165561"/>
                  <a:ext cx="366318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BB64D1C-07E2-7668-2F2D-B8D3A3F6E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2" y="1165561"/>
                  <a:ext cx="366318" cy="41408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2022D4F-6051-4764-21FC-715C2DDF5CAF}"/>
                    </a:ext>
                  </a:extLst>
                </p:cNvPr>
                <p:cNvSpPr txBox="1"/>
                <p:nvPr/>
              </p:nvSpPr>
              <p:spPr>
                <a:xfrm>
                  <a:off x="2133600" y="1186112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2022D4F-6051-4764-21FC-715C2DDF5C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3600" y="1186112"/>
                  <a:ext cx="373436" cy="41408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E0612F6-E453-8CBE-F35C-0A24E1F11B5B}"/>
                    </a:ext>
                  </a:extLst>
                </p:cNvPr>
                <p:cNvSpPr txBox="1"/>
                <p:nvPr/>
              </p:nvSpPr>
              <p:spPr>
                <a:xfrm>
                  <a:off x="1995882" y="2819400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E0612F6-E453-8CBE-F35C-0A24E1F11B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882" y="2819400"/>
                  <a:ext cx="373436" cy="4140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51FA174-DDA8-69F7-F48A-7A46DA576FE2}"/>
                    </a:ext>
                  </a:extLst>
                </p:cNvPr>
                <p:cNvSpPr txBox="1"/>
                <p:nvPr/>
              </p:nvSpPr>
              <p:spPr>
                <a:xfrm>
                  <a:off x="2598364" y="1719512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851FA174-DDA8-69F7-F48A-7A46DA576F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8364" y="1719512"/>
                  <a:ext cx="373436" cy="41408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26" name="Picture 2" descr="Gantry Machining Center – The Ultimate Guide - TSINFA">
            <a:extLst>
              <a:ext uri="{FF2B5EF4-FFF2-40B4-BE49-F238E27FC236}">
                <a16:creationId xmlns:a16="http://schemas.microsoft.com/office/drawing/2014/main" id="{B89B6714-1532-93D3-C379-D98B6F464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030" y="3291426"/>
            <a:ext cx="6242816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82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0B61-8B98-4C60-3E5B-11630E72D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3D45A4EC-6499-9F87-8CA0-E7BC5C11C5F7}"/>
              </a:ext>
            </a:extLst>
          </p:cNvPr>
          <p:cNvGrpSpPr/>
          <p:nvPr/>
        </p:nvGrpSpPr>
        <p:grpSpPr>
          <a:xfrm>
            <a:off x="496198" y="1293861"/>
            <a:ext cx="2470034" cy="2144641"/>
            <a:chOff x="496198" y="1293861"/>
            <a:chExt cx="2470034" cy="214464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D0DC908-0D33-56BD-CBA1-9D428A8DE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6198" y="1293861"/>
              <a:ext cx="2470034" cy="2144641"/>
            </a:xfrm>
            <a:prstGeom prst="rect">
              <a:avLst/>
            </a:prstGeom>
          </p:spPr>
        </p:pic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34C6935-B10A-DEE9-4CC5-FE79124ECCD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509320" y="1599081"/>
              <a:ext cx="700480" cy="534519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stealth"/>
            </a:ln>
            <a:effectLst/>
          </p:spPr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3F029F-8E3C-D647-9FFB-69DA20357AA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Resultants in 3D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38190-D868-2634-0FF8-A01DB770355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2785" y="1184993"/>
            <a:ext cx="3673415" cy="4682407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941FFC7-9AF7-98C1-2433-5C76AA298C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532FE5B-565A-9332-6234-55473C3804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D266635-680D-09DE-D1B2-D39CB7307F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795C01E-9B73-67EF-B96E-2A8130E7DD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D368D0-16CE-B482-CDAA-5C05FBDF4E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AE2DEA6-B798-F308-97B7-A9B49B2F02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45CF1CB-099C-8425-1ADF-F370DDFD52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78B991-C225-F81A-3366-D4129C07EA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C423FA8-E332-09B0-B150-0E864701F4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40A247E-65B8-E0A5-144E-4B34DECFAA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B460E78-60D5-0CCE-219E-D538B9166D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75E22AD-B21F-0568-DE66-1909827C77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A138CF7-851F-68A1-A27F-88BFD36E4E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863ECE5-126B-7582-2BC8-45A9286CC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FC2915-1D02-D7A9-D0D8-8C98B0F3A7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9163034-F415-D2D6-5B22-BC258245D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F91319-795F-E902-FFC3-AE315D633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A47077A8-E7EA-64CD-926E-46E79D8A41E5}"/>
              </a:ext>
            </a:extLst>
          </p:cNvPr>
          <p:cNvGrpSpPr/>
          <p:nvPr/>
        </p:nvGrpSpPr>
        <p:grpSpPr>
          <a:xfrm>
            <a:off x="4781723" y="4246719"/>
            <a:ext cx="3144785" cy="2535081"/>
            <a:chOff x="4781723" y="4246719"/>
            <a:chExt cx="3144785" cy="2535081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CD9059F-808B-6927-F49A-1C2EE0B19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1723" y="4246719"/>
              <a:ext cx="3144785" cy="253508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519632F-54C9-6660-5558-CA72C68C0806}"/>
                    </a:ext>
                  </a:extLst>
                </p:cNvPr>
                <p:cNvSpPr txBox="1"/>
                <p:nvPr/>
              </p:nvSpPr>
              <p:spPr>
                <a:xfrm>
                  <a:off x="7643249" y="4882618"/>
                  <a:ext cx="281551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519632F-54C9-6660-5558-CA72C68C08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3249" y="4882618"/>
                  <a:ext cx="281551" cy="41408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9264643-7F69-818E-794D-04CB4403A911}"/>
                    </a:ext>
                  </a:extLst>
                </p:cNvPr>
                <p:cNvSpPr txBox="1"/>
                <p:nvPr/>
              </p:nvSpPr>
              <p:spPr>
                <a:xfrm>
                  <a:off x="5585849" y="4610135"/>
                  <a:ext cx="3457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9264643-7F69-818E-794D-04CB4403A9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85849" y="4610135"/>
                  <a:ext cx="345736" cy="41408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0D9319-0275-4226-A663-6D30C7EBE60B}"/>
                  </a:ext>
                </a:extLst>
              </p:cNvPr>
              <p:cNvSpPr txBox="1"/>
              <p:nvPr/>
            </p:nvSpPr>
            <p:spPr>
              <a:xfrm>
                <a:off x="3157631" y="1512000"/>
                <a:ext cx="5959381" cy="1639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b="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….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acting on a rigid body may be moved to point individually to the arbitrary point O, provided a couple is added for each force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B0D9319-0275-4226-A663-6D30C7EBE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7631" y="1512000"/>
                <a:ext cx="5959381" cy="1639167"/>
              </a:xfrm>
              <a:prstGeom prst="rect">
                <a:avLst/>
              </a:prstGeom>
              <a:blipFill>
                <a:blip r:embed="rId8"/>
                <a:stretch>
                  <a:fillRect l="-1636" b="-7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273EC88D-DE23-B9F7-CDD2-C62BD431A87E}"/>
              </a:ext>
            </a:extLst>
          </p:cNvPr>
          <p:cNvGrpSpPr/>
          <p:nvPr/>
        </p:nvGrpSpPr>
        <p:grpSpPr>
          <a:xfrm>
            <a:off x="1143002" y="1165561"/>
            <a:ext cx="1828798" cy="2067927"/>
            <a:chOff x="1143002" y="1165561"/>
            <a:chExt cx="1828798" cy="20679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96318CD-B8F6-D2DE-E486-61846AE29F04}"/>
                    </a:ext>
                  </a:extLst>
                </p:cNvPr>
                <p:cNvSpPr txBox="1"/>
                <p:nvPr/>
              </p:nvSpPr>
              <p:spPr>
                <a:xfrm>
                  <a:off x="1143002" y="1165561"/>
                  <a:ext cx="366318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96318CD-B8F6-D2DE-E486-61846AE29F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2" y="1165561"/>
                  <a:ext cx="366318" cy="41408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F598CF0-6AD3-E3F9-CC14-8E8B7E8B48D3}"/>
                    </a:ext>
                  </a:extLst>
                </p:cNvPr>
                <p:cNvSpPr txBox="1"/>
                <p:nvPr/>
              </p:nvSpPr>
              <p:spPr>
                <a:xfrm>
                  <a:off x="2133600" y="1186112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F598CF0-6AD3-E3F9-CC14-8E8B7E8B48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3600" y="1186112"/>
                  <a:ext cx="373436" cy="41408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720FDD3-ADC0-47B8-4734-9B303DA502C4}"/>
                    </a:ext>
                  </a:extLst>
                </p:cNvPr>
                <p:cNvSpPr txBox="1"/>
                <p:nvPr/>
              </p:nvSpPr>
              <p:spPr>
                <a:xfrm>
                  <a:off x="1995882" y="2819400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720FDD3-ADC0-47B8-4734-9B303DA502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5882" y="2819400"/>
                  <a:ext cx="373436" cy="41408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0B17DE1-2211-78E7-C2F1-674AA40472D6}"/>
                    </a:ext>
                  </a:extLst>
                </p:cNvPr>
                <p:cNvSpPr txBox="1"/>
                <p:nvPr/>
              </p:nvSpPr>
              <p:spPr>
                <a:xfrm>
                  <a:off x="2598364" y="1719512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0B17DE1-2211-78E7-C2F1-674AA40472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8364" y="1719512"/>
                  <a:ext cx="373436" cy="41408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F7D0A48-3AE0-291A-BCBA-4EF5A6AED2F6}"/>
              </a:ext>
            </a:extLst>
          </p:cNvPr>
          <p:cNvGrpSpPr/>
          <p:nvPr/>
        </p:nvGrpSpPr>
        <p:grpSpPr>
          <a:xfrm>
            <a:off x="636745" y="3248559"/>
            <a:ext cx="3764641" cy="3348994"/>
            <a:chOff x="636745" y="3248559"/>
            <a:chExt cx="3764641" cy="334899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816A566-67B7-E094-A92B-DD298394C3D9}"/>
                </a:ext>
              </a:extLst>
            </p:cNvPr>
            <p:cNvGrpSpPr/>
            <p:nvPr/>
          </p:nvGrpSpPr>
          <p:grpSpPr>
            <a:xfrm>
              <a:off x="636745" y="3441979"/>
              <a:ext cx="3600593" cy="3155574"/>
              <a:chOff x="636745" y="3441979"/>
              <a:chExt cx="3600593" cy="3155574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DBFF3887-225C-4CDC-4486-5B3F2A9F5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6745" y="3441979"/>
                <a:ext cx="3600593" cy="3155574"/>
              </a:xfrm>
              <a:prstGeom prst="rect">
                <a:avLst/>
              </a:prstGeom>
            </p:spPr>
          </p:pic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A14CA9E1-AD0F-8785-0804-834B1F83B7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743200" y="5109090"/>
                <a:ext cx="1120702" cy="377310"/>
              </a:xfrm>
              <a:prstGeom prst="straightConnector1">
                <a:avLst/>
              </a:prstGeom>
              <a:solidFill>
                <a:schemeClr val="accent1"/>
              </a:solidFill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stealth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91339C6-D804-C206-43DE-CD1C44795B65}"/>
                    </a:ext>
                  </a:extLst>
                </p:cNvPr>
                <p:cNvSpPr txBox="1"/>
                <p:nvPr/>
              </p:nvSpPr>
              <p:spPr>
                <a:xfrm>
                  <a:off x="3124200" y="3832631"/>
                  <a:ext cx="366318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91339C6-D804-C206-43DE-CD1C44795B6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3832631"/>
                  <a:ext cx="366318" cy="41408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83476D6-0EE9-80E7-22AC-B141B27A6977}"/>
                    </a:ext>
                  </a:extLst>
                </p:cNvPr>
                <p:cNvSpPr txBox="1"/>
                <p:nvPr/>
              </p:nvSpPr>
              <p:spPr>
                <a:xfrm>
                  <a:off x="3581400" y="4348447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583476D6-0EE9-80E7-22AC-B141B27A697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81400" y="4348447"/>
                  <a:ext cx="373436" cy="414088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91AB9D00-9F1D-E6AE-00F3-C8C2BC8F0B63}"/>
                    </a:ext>
                  </a:extLst>
                </p:cNvPr>
                <p:cNvSpPr txBox="1"/>
                <p:nvPr/>
              </p:nvSpPr>
              <p:spPr>
                <a:xfrm>
                  <a:off x="3867804" y="4838530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91AB9D00-9F1D-E6AE-00F3-C8C2BC8F0B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7804" y="4838530"/>
                  <a:ext cx="373436" cy="414088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A681418-9971-9235-56B9-999B2FE75A8D}"/>
                    </a:ext>
                  </a:extLst>
                </p:cNvPr>
                <p:cNvSpPr txBox="1"/>
                <p:nvPr/>
              </p:nvSpPr>
              <p:spPr>
                <a:xfrm>
                  <a:off x="762000" y="4061231"/>
                  <a:ext cx="455702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A681418-9971-9235-56B9-999B2FE75A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000" y="4061231"/>
                  <a:ext cx="455702" cy="414088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5B5ABA1-53CB-3ACA-4809-DF5F80D6C65E}"/>
                    </a:ext>
                  </a:extLst>
                </p:cNvPr>
                <p:cNvSpPr txBox="1"/>
                <p:nvPr/>
              </p:nvSpPr>
              <p:spPr>
                <a:xfrm>
                  <a:off x="1217702" y="3248559"/>
                  <a:ext cx="462819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5B5ABA1-53CB-3ACA-4809-DF5F80D6C6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7702" y="3248559"/>
                  <a:ext cx="462819" cy="41408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747C82D-67D2-0A38-271F-DF44826B4B3E}"/>
                    </a:ext>
                  </a:extLst>
                </p:cNvPr>
                <p:cNvSpPr txBox="1"/>
                <p:nvPr/>
              </p:nvSpPr>
              <p:spPr>
                <a:xfrm>
                  <a:off x="2445579" y="3414301"/>
                  <a:ext cx="462819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4747C82D-67D2-0A38-271F-DF44826B4B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45579" y="3414301"/>
                  <a:ext cx="462819" cy="414088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1F19907-8C46-A06B-C946-CFA9471D480B}"/>
                    </a:ext>
                  </a:extLst>
                </p:cNvPr>
                <p:cNvSpPr txBox="1"/>
                <p:nvPr/>
              </p:nvSpPr>
              <p:spPr>
                <a:xfrm>
                  <a:off x="4027950" y="5910512"/>
                  <a:ext cx="373436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1F19907-8C46-A06B-C946-CFA9471D48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7950" y="5910512"/>
                  <a:ext cx="373436" cy="41408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3872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B83E9-368D-2A99-90A1-D9C142A2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621E-23F1-67B5-E722-A76F3FDBB68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Wrench Resultant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A4A3F-9CA1-1B82-27B3-12274D28946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0294" y="1249425"/>
            <a:ext cx="5216105" cy="4998975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A combination of a resultant force and collinear couple moment will tend to translate and rotate the body about its axis and is referred to as a wrench or screw</a:t>
            </a:r>
            <a:r>
              <a:rPr lang="en-US" sz="2400"/>
              <a:t>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/>
              <a:t>A </a:t>
            </a:r>
            <a:r>
              <a:rPr lang="en-US" sz="2400" dirty="0"/>
              <a:t>wrench is the simplest system that can represent any general force and couple moment system acting on a body.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D912F44-3465-7F13-D4BC-9968D313C5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05C8A3A-9AC3-C318-2D91-6DCDA1B69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FD2AFCD-58CB-8FCC-46E0-A1FE54054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971A22D-85D3-162A-3792-1FB93BB3AD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45DF4D3-20D5-2ACC-B207-E9B9022B3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571842B-9BA5-BBB0-362F-D803B9088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BCE5055-8C4A-A4FE-8EBB-681ED6A68A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9249F86-2508-83ED-751C-597EDF4F5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91209F0-9879-A2C7-7A2B-61ABC50341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5F850CD-450D-A2D4-3D2B-B8004B0B4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7D7869-F3E1-14BB-47A0-F9C0E24D1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EAEDF7A-9137-4AED-55C1-366F855476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9D2A4EF-5D25-707B-C69C-A60ED8555F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2B3B9D9-E50B-B717-8B93-F934FBBCB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B44F9CA-C735-909C-AE8A-2EF79B45EC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106D637-883B-1751-8279-D335273018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E5DC423-A865-081B-7393-92813D602A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Screwdriver Basics: How to Use a ...">
            <a:extLst>
              <a:ext uri="{FF2B5EF4-FFF2-40B4-BE49-F238E27FC236}">
                <a16:creationId xmlns:a16="http://schemas.microsoft.com/office/drawing/2014/main" id="{687CD354-CBD2-CD06-BBBE-8D7AE6ECE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491" y="1692275"/>
            <a:ext cx="29908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5EF93AC-2298-F47F-D549-E6DA0CB40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292" y="3707146"/>
            <a:ext cx="3632445" cy="224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20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1E37-3BDF-0440-08E0-C7C52E392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C996-ED19-A810-2813-B93031BF8DC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Wrench Resultant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5FEA6DEB-A46F-878D-B640-F7A23E534060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70294" y="1249425"/>
                <a:ext cx="5864972" cy="4998975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When the resultant couple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400" dirty="0"/>
                  <a:t> is parallel to the resultant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, the resultant is called a wrench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By definition a wrench is positive if the couple and force vectors point in the same direction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Negative if they point in opposite direction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Any general force system may be represented by a wrench applied along a unique line of action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5FEA6DEB-A46F-878D-B640-F7A23E534060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70294" y="1249425"/>
                <a:ext cx="5864972" cy="4998975"/>
              </a:xfrm>
              <a:blipFill>
                <a:blip r:embed="rId3"/>
                <a:stretch>
                  <a:fillRect l="-1351" r="-3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9816029-EF25-A291-298C-CB55F2F6BC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6BCA8A8-44C2-2DC4-C9C5-39C6C9863F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65ACF76-86F0-0529-A51C-82C1994F8E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C9E0AD8-FA77-06E3-7BB7-F2F62910C1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6EB68F5-490B-4191-4F38-DBBAF61E8F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11FAC3C-A8BE-A6D5-315C-04A2BAC18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C2A32F6-C767-F7A9-C5DF-B6B864F7A8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4A1FA52-CBB9-5F64-3E36-67DD20D2B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C85FB2F-F1E7-11FB-3CBE-43CB9E91BF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A4B2F90-1723-A3FF-3DF7-54DCAED91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6F2E54E-6A90-8AFC-04AB-1712DE5FB4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2AA4F11-459F-2118-FDFF-2FB93F0B7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EA482E2-92A8-DDE1-4905-3E0F63122C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40F17C2-E698-39D8-85DB-BB8A314F5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E26D23-6C88-FC18-47A9-11D5869856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F551499-A655-116A-A9C9-56071A361D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A2578D-AE0D-8CDC-0B60-8E3A5F9FDD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17A786F-753F-E6CB-FC58-8D74E889C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043" y="1078642"/>
            <a:ext cx="2694649" cy="27889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E6A1B92-4740-8798-19C4-80190D9E6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2098" y="3774712"/>
            <a:ext cx="3161902" cy="27889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B054DAB-FC53-91AE-8ECE-629075509D09}"/>
                  </a:ext>
                </a:extLst>
              </p:cNvPr>
              <p:cNvSpPr txBox="1"/>
              <p:nvPr/>
            </p:nvSpPr>
            <p:spPr>
              <a:xfrm>
                <a:off x="7696200" y="1951005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B054DAB-FC53-91AE-8ECE-629075509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1951005"/>
                <a:ext cx="281551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5108D3-6C0B-1857-D757-83DB4C1DCF02}"/>
                  </a:ext>
                </a:extLst>
              </p:cNvPr>
              <p:cNvSpPr txBox="1"/>
              <p:nvPr/>
            </p:nvSpPr>
            <p:spPr>
              <a:xfrm>
                <a:off x="7696200" y="4419600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5108D3-6C0B-1857-D757-83DB4C1DC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6200" y="4419600"/>
                <a:ext cx="281551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1136C8E-32F0-E676-0B2E-4623B02ADB01}"/>
                  </a:ext>
                </a:extLst>
              </p:cNvPr>
              <p:cNvSpPr txBox="1"/>
              <p:nvPr/>
            </p:nvSpPr>
            <p:spPr>
              <a:xfrm>
                <a:off x="6424049" y="4767512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1136C8E-32F0-E676-0B2E-4623B02AD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049" y="4767512"/>
                <a:ext cx="345736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4AE046-53F7-53E5-B783-B7AD7AA46F31}"/>
                  </a:ext>
                </a:extLst>
              </p:cNvPr>
              <p:cNvSpPr txBox="1"/>
              <p:nvPr/>
            </p:nvSpPr>
            <p:spPr>
              <a:xfrm>
                <a:off x="6347849" y="2405312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4AE046-53F7-53E5-B783-B7AD7AA46F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7849" y="2405312"/>
                <a:ext cx="345736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270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6BD6-91D6-DF82-E33F-33881FC7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38F4-79B1-E9DC-05E8-119EBCE6743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Wrench Resultant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8148E5E-A62A-B5E1-29AF-038CD1D1E5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BFD5090-B07D-A909-DF6C-03B76C37B1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A0BED47-A7AE-833C-7E8E-7F9296B75D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99DA9D9-DB5D-D675-BEF6-A3C6491905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72C9A1D-32C6-3BBC-8231-67A367286B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CD07BC2-0A50-EB17-CB03-D442523FC3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9C83EF5-7C00-7E9D-2633-40AF20230C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6539266-D7F8-65C2-5CC6-CD5F456D7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31047C0-300D-C0BA-0F3D-5BC3FFC0F6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096AC4A-4C2F-31E9-6C0A-2C5E240900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3ABC029-0DB4-26F7-8B42-10F4FFE472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C7C6638-C435-12A1-1095-C0C47E427F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D31DDFD-3C92-35F4-C21C-90E0B1FB5C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F5DAF82-3F4F-F8C7-B29B-379646C20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EF0FADB-8DEC-BF12-E3CF-3CFF766092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00ED3B-E633-1402-F204-F558A83CCF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3A09E06-C7E9-AC53-7A09-5AE23391D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8098AB0B-51A6-3051-5C94-98680B13A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394799"/>
            <a:ext cx="2590800" cy="24911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5E6C38-3434-EFE2-85F1-408C4DD8CD06}"/>
                  </a:ext>
                </a:extLst>
              </p:cNvPr>
              <p:cNvSpPr txBox="1"/>
              <p:nvPr/>
            </p:nvSpPr>
            <p:spPr>
              <a:xfrm>
                <a:off x="8352110" y="2176712"/>
                <a:ext cx="334690" cy="414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5E6C38-3434-EFE2-85F1-408C4DD8C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110" y="2176712"/>
                <a:ext cx="334690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51EA3E-7CC4-55DB-37DB-A475803E90CA}"/>
                  </a:ext>
                </a:extLst>
              </p:cNvPr>
              <p:cNvSpPr txBox="1"/>
              <p:nvPr/>
            </p:nvSpPr>
            <p:spPr>
              <a:xfrm>
                <a:off x="7590011" y="1219200"/>
                <a:ext cx="410989" cy="414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D51EA3E-7CC4-55DB-37DB-A475803E90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011" y="1219200"/>
                <a:ext cx="410989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" name="Picture 39">
            <a:extLst>
              <a:ext uri="{FF2B5EF4-FFF2-40B4-BE49-F238E27FC236}">
                <a16:creationId xmlns:a16="http://schemas.microsoft.com/office/drawing/2014/main" id="{F26E9110-996C-5FA7-531B-38ACA210B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8984" y="3603322"/>
            <a:ext cx="3148154" cy="30003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00A9AE7-4EA9-AEDD-FD10-45A7DA7B65B3}"/>
                  </a:ext>
                </a:extLst>
              </p:cNvPr>
              <p:cNvSpPr txBox="1"/>
              <p:nvPr/>
            </p:nvSpPr>
            <p:spPr>
              <a:xfrm>
                <a:off x="8504510" y="4615112"/>
                <a:ext cx="334690" cy="414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00A9AE7-4EA9-AEDD-FD10-45A7DA7B65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510" y="4615112"/>
                <a:ext cx="334690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0B94075-68F3-8B4B-FFC3-1C4B13FEA51F}"/>
                  </a:ext>
                </a:extLst>
              </p:cNvPr>
              <p:cNvSpPr txBox="1"/>
              <p:nvPr/>
            </p:nvSpPr>
            <p:spPr>
              <a:xfrm>
                <a:off x="7467600" y="3624512"/>
                <a:ext cx="410989" cy="4140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0B94075-68F3-8B4B-FFC3-1C4B13FEA5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3624512"/>
                <a:ext cx="410989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35C580E-860C-0B62-C78F-D48B924D1F11}"/>
                  </a:ext>
                </a:extLst>
              </p:cNvPr>
              <p:cNvSpPr txBox="1"/>
              <p:nvPr/>
            </p:nvSpPr>
            <p:spPr>
              <a:xfrm>
                <a:off x="7315200" y="5300912"/>
                <a:ext cx="455702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35C580E-860C-0B62-C78F-D48B924D1F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300912"/>
                <a:ext cx="455702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2A91A9-4AA2-EB97-37B1-3B008E18EA60}"/>
                  </a:ext>
                </a:extLst>
              </p:cNvPr>
              <p:cNvSpPr txBox="1"/>
              <p:nvPr/>
            </p:nvSpPr>
            <p:spPr>
              <a:xfrm>
                <a:off x="6324600" y="4038600"/>
                <a:ext cx="462819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2A91A9-4AA2-EB97-37B1-3B008E18E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038600"/>
                <a:ext cx="462819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3F8A1EE9-EEDA-AB3F-B4B8-329F324862D0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67914" y="1253366"/>
                <a:ext cx="6231137" cy="2667435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reduced general force system, the resultant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 acting at some point O and the corresponding resultant couple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400" dirty="0"/>
                  <a:t> are considered here.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</m:oMath>
                </a14:m>
                <a:r>
                  <a:rPr lang="en-US" sz="2400" dirty="0"/>
                  <a:t> is resolved into components,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along the direction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normal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endParaRPr lang="en-US" sz="2400" b="1" dirty="0"/>
              </a:p>
              <a:p>
                <a:pPr algn="l"/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3F8A1EE9-EEDA-AB3F-B4B8-329F324862D0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67914" y="1253366"/>
                <a:ext cx="6231137" cy="2667435"/>
              </a:xfrm>
              <a:blipFill>
                <a:blip r:embed="rId11"/>
                <a:stretch>
                  <a:fillRect l="-1370" t="-1831" r="-2642" b="-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2">
            <a:extLst>
              <a:ext uri="{FF2B5EF4-FFF2-40B4-BE49-F238E27FC236}">
                <a16:creationId xmlns:a16="http://schemas.microsoft.com/office/drawing/2014/main" id="{EE9DD5AD-11BC-7C8E-793A-86D318090DB1}"/>
              </a:ext>
            </a:extLst>
          </p:cNvPr>
          <p:cNvSpPr txBox="1">
            <a:spLocks/>
          </p:cNvSpPr>
          <p:nvPr/>
        </p:nvSpPr>
        <p:spPr bwMode="auto">
          <a:xfrm>
            <a:off x="152400" y="4197643"/>
            <a:ext cx="6231137" cy="180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22878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1" grpId="0"/>
      <p:bldP spid="42" grpId="0"/>
      <p:bldP spid="43" grpId="0"/>
      <p:bldP spid="44" grpId="0"/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23D87-4619-A711-7F3C-E8008D7F2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4CF11C8-2ADF-963A-752C-9FA6F7ACC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468" y="3534800"/>
            <a:ext cx="3153238" cy="23734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BB2C1E6-33F7-E234-3C0F-771124EDA1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806" y="1400987"/>
            <a:ext cx="2620195" cy="18387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8A2EF5-0053-851E-8644-B3A4ED1556E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Wrench Resultant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771FEFE-32ED-2828-6731-29A52B6856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3DEC051-E1A4-5DEC-599C-3A19BA75A8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680AB53-6F22-CD8B-7436-02855EBCCB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82541CE-0D7F-6499-B795-9E2613B2D7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4DA30E7-D02A-D04E-7771-F529A8B4B6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5D5342F-E4D1-96B8-412C-F8AC3E81DB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3B9CF0B-6428-E85D-CA25-84674129D8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E2C9E84-63FB-CDF2-262C-93F52C35C1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E60866A-E870-FD10-81DE-F18F78940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CAEB20-F3F8-0C9D-B024-C0665153CE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E0DBEE4-C1CA-3E22-3CA3-F8156A8B49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D88C370-BE45-F665-FFA2-6BD4090D66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DAE4327-3335-1E65-0B45-85EB7E1E26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FE12815-DEF2-1843-5380-8768731C7B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6968D0F-7EC0-EDCB-875A-EC4AE7FD3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4ED2576-A8BE-291B-4E43-2532CC54D9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6A15B3-BA49-B114-5C08-8AE30634D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0E02EF-7906-EB6C-0EDF-0B8BF2D794E0}"/>
                  </a:ext>
                </a:extLst>
              </p:cNvPr>
              <p:cNvSpPr txBox="1"/>
              <p:nvPr/>
            </p:nvSpPr>
            <p:spPr>
              <a:xfrm>
                <a:off x="8329049" y="1828800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0E02EF-7906-EB6C-0EDF-0B8BF2D79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049" y="1828800"/>
                <a:ext cx="281551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5CC4855-C657-1C63-A46B-AC83839D8E0C}"/>
                  </a:ext>
                </a:extLst>
              </p:cNvPr>
              <p:cNvSpPr txBox="1"/>
              <p:nvPr/>
            </p:nvSpPr>
            <p:spPr>
              <a:xfrm>
                <a:off x="8329049" y="4023277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5CC4855-C657-1C63-A46B-AC83839D8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9049" y="4023277"/>
                <a:ext cx="281551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CB52035-CA6D-395E-9972-5A2E0C149E51}"/>
                  </a:ext>
                </a:extLst>
              </p:cNvPr>
              <p:cNvSpPr txBox="1"/>
              <p:nvPr/>
            </p:nvSpPr>
            <p:spPr>
              <a:xfrm>
                <a:off x="7948049" y="1490912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CB52035-CA6D-395E-9972-5A2E0C149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049" y="1490912"/>
                <a:ext cx="281551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4F9745-3439-ED76-7A4F-5E4970AD2D1E}"/>
                  </a:ext>
                </a:extLst>
              </p:cNvPr>
              <p:cNvSpPr txBox="1"/>
              <p:nvPr/>
            </p:nvSpPr>
            <p:spPr>
              <a:xfrm>
                <a:off x="5715000" y="2252912"/>
                <a:ext cx="51078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54F9745-3439-ED76-7A4F-5E4970AD2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2252912"/>
                <a:ext cx="510781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ECEE5-0DED-725E-DD64-26DE7E55D77B}"/>
                  </a:ext>
                </a:extLst>
              </p:cNvPr>
              <p:cNvSpPr txBox="1"/>
              <p:nvPr/>
            </p:nvSpPr>
            <p:spPr>
              <a:xfrm>
                <a:off x="7162800" y="1505605"/>
                <a:ext cx="455702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A2ECEE5-0DED-725E-DD64-26DE7E55D7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1505605"/>
                <a:ext cx="455702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A2DEA8A-B2B1-9C57-C85C-BD806550D13F}"/>
                  </a:ext>
                </a:extLst>
              </p:cNvPr>
              <p:cNvSpPr txBox="1"/>
              <p:nvPr/>
            </p:nvSpPr>
            <p:spPr>
              <a:xfrm>
                <a:off x="5791200" y="4919912"/>
                <a:ext cx="455702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A2DEA8A-B2B1-9C57-C85C-BD806550D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4919912"/>
                <a:ext cx="455702" cy="4140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B2FD894-C490-5BD7-4833-D7A20F30E978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54015" y="1108834"/>
                <a:ext cx="5871766" cy="5444366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couple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replaced by its equivalent of two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separated by a distance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d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b="1" dirty="0"/>
                  <a:t>  </a:t>
                </a:r>
                <a:r>
                  <a:rPr lang="en-US" sz="2400" dirty="0"/>
                  <a:t>with</a:t>
                </a:r>
                <a:r>
                  <a:rPr lang="en-US" sz="2400" b="1" dirty="0"/>
                  <a:t> –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applied at O to cancel the original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endParaRPr lang="en-US" sz="2400" b="1" dirty="0"/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This step leaves the resultant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, which acts along a new and unique line of action, and the parallel couple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which is a free vector.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Thus, the resultants of the original general force system have been transformed into a wrench (positive in this illustration) with its unique axis defined by the new position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b="1" dirty="0"/>
                  <a:t>.</a:t>
                </a:r>
                <a:endParaRPr lang="en-US" sz="2400" dirty="0"/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AB2FD894-C490-5BD7-4833-D7A20F30E978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54015" y="1108834"/>
                <a:ext cx="5871766" cy="5444366"/>
              </a:xfrm>
              <a:blipFill>
                <a:blip r:embed="rId13"/>
                <a:stretch>
                  <a:fillRect l="-1350" r="-1973" b="-3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41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4E754-F4BC-67C8-F008-20B92E12E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2B08-E16D-5C9F-1D74-B05C12DD58C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Resultants in 3D 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F9B444E-01AD-4F30-596B-76CDE6F4F89D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12784" y="1184993"/>
                <a:ext cx="5730815" cy="2541939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IN" sz="2400" dirty="0"/>
                  <a:t>In general any system of forces may be replaced by its resultant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IN" sz="2400" dirty="0"/>
                  <a:t> and the resultant couple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IN" sz="2400" b="1" dirty="0"/>
                  <a:t>If force system consists of Concurrent forces</a:t>
                </a:r>
                <a:r>
                  <a:rPr lang="en-IN" sz="2400" dirty="0"/>
                  <a:t>: 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IN" sz="2400" dirty="0"/>
                  <a:t>Zero resultant Momentum. </a:t>
                </a:r>
                <a:endParaRPr lang="en-IN" sz="2400" b="1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F9B444E-01AD-4F30-596B-76CDE6F4F89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12784" y="1184993"/>
                <a:ext cx="5730815" cy="2541939"/>
              </a:xfrm>
              <a:blipFill>
                <a:blip r:embed="rId3"/>
                <a:stretch>
                  <a:fillRect l="-1489" t="-1918" b="-4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46EB935-B93B-5039-C213-93F27DA0C0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91AC464-EE87-A04C-3E90-73915EDD19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1DBAAC3-DEEC-8CFE-45EA-FA12345BF6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8300A87-0C8F-DC29-3463-E5C352CBC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8586939-F4EA-6A50-0309-C928E6A42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70D5139-652B-7FCF-953B-8DC1776BA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60296FE-4C83-EF3B-86C7-A834F0A542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41B0019-34EC-68A7-5100-223FF7DD5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79B60BC-4942-220C-8B75-865AFF2ABB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29F643-F0DA-40A1-6C59-0A2C8D5AB7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EA7544D-855A-B44A-F8F8-B1AFD4D8F5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F4DA75F-1338-358B-F629-71BED27388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FA69DF0-9C8E-2C8B-6A03-C0A2AA949E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C41A8E6-6A8B-5111-360F-6FE8E35588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3FEF6F6-6AFB-C7A4-8496-7C1C1A4CCA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A4DB397-255D-C1AE-16F1-AD3F3E8326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076DD7-56BD-6065-9C42-A6DC3B2512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184AE296-2C75-F0EC-9BD9-607CE557E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042" y="1261193"/>
            <a:ext cx="3144785" cy="25350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8947756-A123-D4A3-E4DD-E9F03CD2A273}"/>
                  </a:ext>
                </a:extLst>
              </p:cNvPr>
              <p:cNvSpPr txBox="1"/>
              <p:nvPr/>
            </p:nvSpPr>
            <p:spPr>
              <a:xfrm>
                <a:off x="8555941" y="1930528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8947756-A123-D4A3-E4DD-E9F03CD2A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5941" y="1930528"/>
                <a:ext cx="281551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2611D2-B8BE-3B1E-1DE1-AC7693AC9B12}"/>
                  </a:ext>
                </a:extLst>
              </p:cNvPr>
              <p:cNvSpPr txBox="1"/>
              <p:nvPr/>
            </p:nvSpPr>
            <p:spPr>
              <a:xfrm>
                <a:off x="6498541" y="1658045"/>
                <a:ext cx="3457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42611D2-B8BE-3B1E-1DE1-AC7693AC9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541" y="1658045"/>
                <a:ext cx="3457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DF9E8E-8B2B-C4AA-7D77-39E8CA361484}"/>
                  </a:ext>
                </a:extLst>
              </p:cNvPr>
              <p:cNvSpPr txBox="1"/>
              <p:nvPr/>
            </p:nvSpPr>
            <p:spPr>
              <a:xfrm>
                <a:off x="427038" y="3956429"/>
                <a:ext cx="8458198" cy="23978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b="1" dirty="0"/>
                  <a:t>Parallel Forces </a:t>
                </a:r>
                <a:r>
                  <a:rPr lang="en-IN" dirty="0"/>
                  <a:t>: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IN" dirty="0"/>
                  <a:t>For a system of parallel forces not all in the same plane the magnitude of the parallel resultant</a:t>
                </a:r>
                <a:r>
                  <a:rPr lang="en-IN" b="1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</m:acc>
                  </m:oMath>
                </a14:m>
                <a:r>
                  <a:rPr lang="en-IN" dirty="0"/>
                  <a:t> is simply the magnitude of the parallel resultant forces.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IN" dirty="0"/>
                  <a:t>The position of its line of action is obtained from the </a:t>
                </a:r>
              </a:p>
              <a:p>
                <a:r>
                  <a:rPr lang="en-IN" dirty="0"/>
                  <a:t>principle of moments requiring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I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r>
                  <a:rPr lang="en-IN" b="1" dirty="0"/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6DF9E8E-8B2B-C4AA-7D77-39E8CA36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38" y="3956429"/>
                <a:ext cx="8458198" cy="2397836"/>
              </a:xfrm>
              <a:prstGeom prst="rect">
                <a:avLst/>
              </a:prstGeom>
              <a:blipFill>
                <a:blip r:embed="rId8"/>
                <a:stretch>
                  <a:fillRect l="-1081" t="-2036" r="-288" b="-5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E407A83-1F43-C79C-BF1A-26A7AB774BF6}"/>
                  </a:ext>
                </a:extLst>
              </p14:cNvPr>
              <p14:cNvContentPartPr/>
              <p14:nvPr/>
            </p14:nvContentPartPr>
            <p14:xfrm>
              <a:off x="3349800" y="3427560"/>
              <a:ext cx="539280" cy="141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E407A83-1F43-C79C-BF1A-26A7AB774B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40440" y="3418200"/>
                <a:ext cx="558000" cy="16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078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8FBCD-3DB5-DA7E-A5B4-75983E913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CB0B7-47ED-D2A4-EB10-910F16C4E25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Reality of Force System In Engineering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A755CF-8214-F36C-EE28-A3F8B8F365B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0294" y="1249425"/>
            <a:ext cx="8682355" cy="1405807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 The Truth, “concentrated” forces do not exist in any real system.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Every external force applied mechanically to a body is distributed over a finite contact area, however small.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9A332BB-EDC9-0AEB-D73F-B2E7AB4B16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FACB290-0166-71FE-18E0-43463E583D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D0D6A52-3BB4-9BDA-31C5-CDC63EB662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590E23-0C08-D425-5AF5-DF3D69AC6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91039F2-C057-F0A3-E2A9-70B3A60EEB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BFA451D-B04B-A4AA-A777-F4712F9CE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734B36F-7913-0DDE-5F4E-6CFEB5C85A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2E1F40F-4E93-A0F3-B343-D5F718333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521F438-F183-C015-BF74-3E618CC5F9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B595A9C-3AFC-6235-BDF8-52A79EEBCB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773D300-0645-B50C-048E-AA075AE2D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085DE23-B97E-4D37-3256-2BBC38D3A2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B9EC7E2-7565-634E-B313-2E818059BD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26D04FB-9F2D-1FCC-2BA9-16D0A65964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8C91C3-FE8E-D56D-F361-ADE824C09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CC87782-FDF1-5A21-FD28-18AB45973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FBB6C5-044A-E14C-01E5-DE1299DE2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D23E45A-DE4F-E454-B97E-15BE9F27B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101159"/>
            <a:ext cx="2594605" cy="21566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DCEA719-8655-C493-2C82-07DEDE750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5330" y="3291835"/>
            <a:ext cx="2989862" cy="1870505"/>
          </a:xfrm>
          <a:prstGeom prst="rect">
            <a:avLst/>
          </a:prstGeom>
        </p:spPr>
      </p:pic>
      <p:pic>
        <p:nvPicPr>
          <p:cNvPr id="23" name="Content Placeholder 9">
            <a:extLst>
              <a:ext uri="{FF2B5EF4-FFF2-40B4-BE49-F238E27FC236}">
                <a16:creationId xmlns:a16="http://schemas.microsoft.com/office/drawing/2014/main" id="{1253DFF5-B7E0-B1F5-C406-DDAFDA95C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7079860" y="3172875"/>
            <a:ext cx="1743465" cy="208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04A8510-AACD-7FAA-B8C9-4DFEDA646CB3}"/>
              </a:ext>
            </a:extLst>
          </p:cNvPr>
          <p:cNvSpPr txBox="1"/>
          <p:nvPr/>
        </p:nvSpPr>
        <p:spPr>
          <a:xfrm>
            <a:off x="426262" y="5285443"/>
            <a:ext cx="86264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Vladimir Script" panose="03050402040407070305" pitchFamily="66" charset="0"/>
              </a:rPr>
              <a:t>Every Mechanical System is having a Finite non-zero life due to the distributed nature for Force System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00CD3F-C419-28A0-3964-35B6F71C1216}"/>
              </a:ext>
            </a:extLst>
          </p:cNvPr>
          <p:cNvSpPr/>
          <p:nvPr/>
        </p:nvSpPr>
        <p:spPr bwMode="auto">
          <a:xfrm>
            <a:off x="5257800" y="3291835"/>
            <a:ext cx="1822060" cy="19936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C71A2A-D87E-1641-1613-E02C2000C1AD}"/>
              </a:ext>
            </a:extLst>
          </p:cNvPr>
          <p:cNvSpPr/>
          <p:nvPr/>
        </p:nvSpPr>
        <p:spPr bwMode="auto">
          <a:xfrm rot="1091772">
            <a:off x="7752583" y="3260831"/>
            <a:ext cx="1006960" cy="199360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2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2BFDE-37B5-A21E-79FB-021E7486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A9B5EBB-603B-77D3-E2AF-CE386BA98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104" y="4527479"/>
            <a:ext cx="3914804" cy="21621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612908-3E6E-46C2-285B-58101C6046E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Distributed Nature of Force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29F124-33C9-887D-5E74-566D5A6CD3E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0294" y="1249425"/>
            <a:ext cx="8737181" cy="3948051"/>
          </a:xfrm>
        </p:spPr>
        <p:txBody>
          <a:bodyPr anchorCtr="0"/>
          <a:lstStyle/>
          <a:p>
            <a:pPr algn="l"/>
            <a:r>
              <a:rPr lang="en-US" sz="2400" dirty="0"/>
              <a:t>When to account the way force is distributed?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When the forces are applied over a region whose dimensions are not negligible compared with other pertinent dimensions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To find the distribution of internal forces in the material of body near contact location.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To estimate the exact contact location which will have appreciable internal stresses and strain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In such cases, the load is not treated as concentrated, but the actual distribution of forces is considered.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2A061C1-AB6B-64B3-BF1B-F0A0FA9B874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5095F34-3F6E-A284-EB70-2468463CFC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B30D56B-6320-8F85-60FB-DAE02D19EA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C3E98F5-E075-AFF5-6297-07F0267C27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F304E57-6000-D313-E80C-664C7342C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A5762B7-BECF-D6B1-E761-BA76559A67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72ED08B-79CB-9C34-F012-0888D67C3A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5C88F22-74F3-E0BF-E8BD-4482DBAB5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32A348A-55C8-3896-03FD-C8BFA2E1A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68B7B39-8F9A-908C-711B-3C8F404563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A3DCE56-FA26-F885-7DCD-A4A43F6D4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1907631-5734-0AEC-8024-D3D6352A0B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C788BB-1950-F847-537D-AC4E0007EB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56185A4-6955-7A1A-6892-B9329E8F2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AA232B-410A-226E-C2EB-262B387B8B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7105A6-B808-9185-19B0-BD3E3D722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CAC161-C76E-B926-7236-76A076357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902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B418C-ACC3-484B-6C3E-3F8257E3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F3C4E-2368-379C-3FBA-DC0B8E62A29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Types Distributed Force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EC482B65-DAF3-3000-7D2B-4500A1215E39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70294" y="1249425"/>
                <a:ext cx="8737181" cy="3948051"/>
              </a:xfrm>
            </p:spPr>
            <p:txBody>
              <a:bodyPr anchorCtr="0"/>
              <a:lstStyle/>
              <a:p>
                <a:pPr algn="l"/>
                <a:r>
                  <a:rPr lang="en-US" sz="2400" dirty="0"/>
                  <a:t>There are mainly three kind of distribution:</a:t>
                </a:r>
              </a:p>
              <a:p>
                <a:pPr marL="342900" indent="-3429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b="1" dirty="0"/>
                  <a:t>Line Distribution</a:t>
                </a:r>
                <a:r>
                  <a:rPr lang="en-US" sz="2400" dirty="0"/>
                  <a:t>: When a force is distributed along a line as in continuous vertical load supported by a cable. The  intensity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sz="2400" dirty="0"/>
                  <a:t> of the loading is expressed as force per unit length of line, newtons per meter (N/m) </a:t>
                </a:r>
              </a:p>
              <a:p>
                <a:pPr algn="l"/>
                <a:r>
                  <a:rPr lang="en-US" sz="2400" b="1" dirty="0"/>
                  <a:t>Area Distribution: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When a force is distributed over an area as with the hydraulic pressure of water against the inner face of the dam.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The intensity is expressed as force per unit area.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This intensity is called pressure for the action of fluid forces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basic unit for pressure is the newton per square meter (N/m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EC482B65-DAF3-3000-7D2B-4500A1215E3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70294" y="1249425"/>
                <a:ext cx="8737181" cy="3948051"/>
              </a:xfrm>
              <a:blipFill>
                <a:blip r:embed="rId3"/>
                <a:stretch>
                  <a:fillRect l="-1046" t="-1235" b="-18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49DB6BE-0718-455B-608E-EBFCB8BBBF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5CC898-7C69-DCA3-6AB6-6E0EEC978F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8865C23-A237-DA2B-8513-CA6E515AD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ED42240-A77D-23A0-0B20-095A20EEB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6AC9140-1E1C-5C8D-7C82-1A00A66CD5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B0FB531-6BC3-8F08-B391-9A879BAD84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BACF375-CBEB-A755-743D-07B9E07CCA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0093D85-7640-C327-2AD9-4EC7801D6F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138E6E-9B4E-6B73-6804-D97E5CAE67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114445F-C655-0540-1AF2-7AB3164EFB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BE417DB-6F44-8297-150D-67AE30648F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44C9A4A-6B47-22E5-D726-FCD4D37514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7C992EE-4480-4B35-E6C6-617961C620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13EDBA3-03EF-B4EE-9C3E-94F735DD58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EC04AC-EEC7-8A2D-41B6-67B6749E9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BC00FB-2B53-B6B2-2AC4-7F003AB98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58D9AB-79D8-92E6-6DE1-11F428D50B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E4BAD64-CA57-2808-4B9B-906DCC9581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1735" y="2895600"/>
            <a:ext cx="4241626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E4C9D-46ED-00F6-99F5-2555B32C6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85921-F237-5FE6-CB38-1E9A8E09D61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Types Distributed Force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BA5424-904B-353C-CCD8-ED6C5EA06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70294" y="1249425"/>
            <a:ext cx="8737181" cy="3948051"/>
          </a:xfrm>
        </p:spPr>
        <p:txBody>
          <a:bodyPr anchorCtr="0"/>
          <a:lstStyle/>
          <a:p>
            <a:pPr algn="l"/>
            <a:r>
              <a:rPr lang="en-US" sz="2400" b="1" dirty="0"/>
              <a:t>Volume Distribution: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 A force which is distributed over the volume of a body is called a body force.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 most common body force is the force of gravitational attraction, which acts on all elements of mass in a body.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The determination of the forces on the supports of the heavy cantilevered structure for example, would require accounting for the distribution of gravitational force throughout the structure</a:t>
            </a:r>
          </a:p>
          <a:p>
            <a:pPr algn="l"/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14EF8B5-C284-F8B6-DD1B-11148D2B07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EBDF599-40B4-59A5-0682-32E4C134DC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563828D-7459-265F-2D38-1339CE74C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AA24B84-A97C-9F82-578B-9DC97CF2CE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B80BEAE-6A92-2E1C-C4A4-B1F4172E78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DD55321-7E04-D955-2827-07B1C75C9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1EC5318-365C-A8F2-ABFB-B68DE306C9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A32CD27-2D9D-CCA0-37B6-A5B54B27AA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CD80798-2E3B-5B4E-BD21-D407E023C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3F7EF63-6F89-B0B3-A64B-55C0AF3ABE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3FE9C30-4D1A-228C-BEFB-1005305878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C4E5905-B247-233F-A5FA-8A2B4EA13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B3FB1A1-C22C-995C-A5BE-3427A1CA87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6731072-0498-359E-5C2A-170878F67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4F7746C-47E2-E17A-D5D8-E202474333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696C081-7FF4-DBB2-B05A-9BC1F0E8D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CD8E18E-0DB3-3BD1-451F-7D1C8FBA7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How do space rockets work? - Explain that Stuff">
            <a:extLst>
              <a:ext uri="{FF2B5EF4-FFF2-40B4-BE49-F238E27FC236}">
                <a16:creationId xmlns:a16="http://schemas.microsoft.com/office/drawing/2014/main" id="{8091170D-3B94-BE10-790E-3531FB2AF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3" y="1846383"/>
            <a:ext cx="7725435" cy="351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35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AE83-B44D-9422-7FA9-A7DF39189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E1B78-F8FB-0C5A-24C2-6694A9D44D7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Center of Gravity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8CDDA3C-FCAF-61FD-E64C-5E720CF517A5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70294" y="1249425"/>
                <a:ext cx="8737181" cy="5489635"/>
              </a:xfrm>
            </p:spPr>
            <p:txBody>
              <a:bodyPr anchorCtr="0"/>
              <a:lstStyle/>
              <a:p>
                <a:pPr marL="342900" indent="-342900" algn="l">
                  <a:buAutoNum type="arabicPeriod"/>
                </a:pPr>
                <a:r>
                  <a:rPr lang="en-US" sz="2400" dirty="0"/>
                  <a:t>A body in space, is seen at any point such as A, the body will be in equilibrium under the action of the tension in the cord and the resultant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sz="2400" dirty="0"/>
                  <a:t> of the gravitational forces acting on all particles of the body.</a:t>
                </a:r>
              </a:p>
              <a:p>
                <a:pPr marL="342900" indent="-342900" algn="l">
                  <a:buAutoNum type="arabicPeriod"/>
                </a:pPr>
                <a:r>
                  <a:rPr lang="en-US" sz="2400" dirty="0"/>
                  <a:t>This resultant is clearly collinear with the direction of gravity.</a:t>
                </a:r>
              </a:p>
              <a:p>
                <a:pPr marL="342900" indent="-342900" algn="l">
                  <a:buAutoNum type="arabicPeriod"/>
                </a:pPr>
                <a:r>
                  <a:rPr lang="en-US" sz="2400" dirty="0"/>
                  <a:t>For all practical purposes these lines of action will be concurrent at a single point G, which is called the center of gravity of the body.</a:t>
                </a:r>
              </a:p>
              <a:p>
                <a:pPr marL="342900" indent="-342900" algn="l">
                  <a:buAutoNum type="arabicPeriod"/>
                </a:pPr>
                <a:r>
                  <a:rPr lang="en-US" sz="2400" dirty="0"/>
                  <a:t>Under the assumption of uniform and parallel force field due to gravitational attraction of the earth</a:t>
                </a:r>
              </a:p>
              <a:p>
                <a:pPr marL="342900" indent="-342900" algn="l">
                  <a:buAutoNum type="arabicPeriod"/>
                </a:pPr>
                <a:r>
                  <a:rPr lang="en-US" sz="2400" dirty="0"/>
                  <a:t>This result in a unique center of gravity</a:t>
                </a:r>
              </a:p>
              <a:p>
                <a:pPr algn="l"/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8CDDA3C-FCAF-61FD-E64C-5E720CF517A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70294" y="1249425"/>
                <a:ext cx="8737181" cy="5489635"/>
              </a:xfrm>
              <a:blipFill>
                <a:blip r:embed="rId3"/>
                <a:stretch>
                  <a:fillRect l="-907" t="-889" r="-1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E58CD1F-F7CE-8067-3610-89833EEC01E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EE82441-8ECF-D513-4375-736C9F3D87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2352790-2D75-88AE-BD6A-0564F9F61E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71EC6A4-4825-6DB1-D17F-6D1A84240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BDBADC8-7EFC-BCAA-50B0-03D49B0D3D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F3354E2-E6AB-85FA-5ADA-55D879EEB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EB18AAD-74C2-876D-967A-5F5E926644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1A99862-5E51-4717-430A-F2F8D9F8B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9BF9CC3-66AA-8FCB-3555-E2225E5BB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D158EC7-575F-5AC3-8C09-7350788FDB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4EC8BD7-F5FE-9ABD-B5F1-AD747B17B5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6C3C0A2-F55F-7F34-88D2-E67D7C1F7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A8DAD04-E330-E0D6-7A0B-493C04D083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6C405D0-92F1-19C5-B7E1-0DCF44332E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F398694-2ECD-78CB-9861-E2C81565B6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4CA2A30-C222-176C-5856-1ED88A2CE9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B441CC-794A-1FF7-1024-07B2713AE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2" descr="Space Techie - A simple concept. Play of two important &quot;centers&quot; in the  rocket. 1. Center of pressure and 2. Center of Gravity. If the center of  pressure is above the center">
            <a:extLst>
              <a:ext uri="{FF2B5EF4-FFF2-40B4-BE49-F238E27FC236}">
                <a16:creationId xmlns:a16="http://schemas.microsoft.com/office/drawing/2014/main" id="{6C2E8070-9536-4591-84C9-0854D67DB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444" y="1600200"/>
            <a:ext cx="5613112" cy="45536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431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E0A36-A416-535B-522D-E0C8D3F5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D8F7-0E6D-C57D-1EFF-870503D4A8B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Center of Gravity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E778C7A-3132-361B-E8D3-374F8ED711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C3F9086-2CF2-F427-E906-BD9F1CF1E1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30283DF-3419-CC01-9878-1DF0AB4A7E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D64301E-4CA8-D7E7-2194-E774DC59CB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2BD5412-EED6-3E8A-2A8D-4CA5EFAEED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C690474-F112-6327-817C-A794841D66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7E50075-DE4E-BC94-CABA-6681EB1A3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0A7BC44-DA1C-BC48-AA63-8BBDAF182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B08C6BD-B013-B592-3B23-FEBB73245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B18BBD-6FAC-4083-0DCD-5A99AF59A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E914FDB-EDE9-60A2-3428-3F5CFEDC3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F5D9F20-9A9D-A86A-5552-9F5EAA2B82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3BA684E-AE9B-A055-063E-F677BBFB3D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2B648CF-D605-D7B8-7532-2B6A2E11B4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8B37779-FB8C-1521-4DA7-51F6B0647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F86BFD-E6EB-8598-37D1-0F851AA725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97E4970-2C46-2DF0-7F5D-48BA9FDDC6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768472A-4D66-6B76-448F-E5E325746413}"/>
              </a:ext>
            </a:extLst>
          </p:cNvPr>
          <p:cNvGrpSpPr/>
          <p:nvPr/>
        </p:nvGrpSpPr>
        <p:grpSpPr>
          <a:xfrm>
            <a:off x="4728159" y="1348859"/>
            <a:ext cx="4006672" cy="3754640"/>
            <a:chOff x="4728159" y="1348859"/>
            <a:chExt cx="4006672" cy="375464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9A53CA9-387E-58C3-5658-BC2C4A66D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28159" y="1348859"/>
              <a:ext cx="4006672" cy="375464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663BBE8-7293-0990-F1A1-E6703E38702F}"/>
                    </a:ext>
                  </a:extLst>
                </p:cNvPr>
                <p:cNvSpPr txBox="1"/>
                <p:nvPr/>
              </p:nvSpPr>
              <p:spPr>
                <a:xfrm>
                  <a:off x="5989488" y="2834513"/>
                  <a:ext cx="558679" cy="423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𝑑𝑊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663BBE8-7293-0990-F1A1-E6703E3870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9488" y="2834513"/>
                  <a:ext cx="558679" cy="4238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3CCA25-1264-EB0E-35C0-1075B6EA8FDA}"/>
                    </a:ext>
                  </a:extLst>
                </p:cNvPr>
                <p:cNvSpPr txBox="1"/>
                <p:nvPr/>
              </p:nvSpPr>
              <p:spPr>
                <a:xfrm>
                  <a:off x="7467855" y="3624512"/>
                  <a:ext cx="380745" cy="4140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F3CCA25-1264-EB0E-35C0-1075B6EA8F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855" y="3624512"/>
                  <a:ext cx="380745" cy="41408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813B611-BD45-E2CE-C5F9-847E354892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91400" y="2743200"/>
              <a:ext cx="0" cy="1066800"/>
            </a:xfrm>
            <a:prstGeom prst="straightConnector1">
              <a:avLst/>
            </a:prstGeom>
            <a:solidFill>
              <a:schemeClr val="accent1"/>
            </a:solidFill>
            <a:ln w="603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65B76C27-CE83-439D-93FE-3F7935987CE7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29443" y="1253366"/>
                <a:ext cx="5155782" cy="5357743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To determine the location of the center of gravity of any body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We apply the principle of moments to the parallel system of gravitational forces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moment of the resultant gravitational force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sz="2400" dirty="0"/>
                  <a:t> about any axis equals the sum of the moments about the same axis of the gravitational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𝑑𝑊</m:t>
                        </m:r>
                      </m:e>
                    </m:acc>
                  </m:oMath>
                </a14:m>
                <a:r>
                  <a:rPr lang="en-US" sz="2400" dirty="0"/>
                  <a:t> acting on all particles treated as infinitesimal elements of the body</a:t>
                </a:r>
              </a:p>
              <a:p>
                <a:pPr algn="l"/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65B76C27-CE83-439D-93FE-3F7935987CE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29443" y="1253366"/>
                <a:ext cx="5155782" cy="5357743"/>
              </a:xfrm>
              <a:blipFill>
                <a:blip r:embed="rId7"/>
                <a:stretch>
                  <a:fillRect l="-1537" t="-911" r="-2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69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1A436-75B2-8471-7BDE-F50BFF1B0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70E14-0F72-6145-3A64-8513B8B5370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Center of Gravity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EFED13-B88F-68C0-08D3-1F5197EAF3E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EEC471-351F-799F-9BBF-D1A61FB5A0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F8DA1CD-DD4B-1A22-635E-8FBEAD70C0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74CD272-EF0A-54EA-CAFD-EC1C3CD36B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A28572C-C99C-E40A-240C-31BE5F5C38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745859E-7E5D-DBFB-C65A-E5BE78522E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D65C29D-DE6B-4267-0AEB-6C0273BDEF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DF3BEF-88B9-129B-596A-165A5E303D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36C3C54-8F32-6C1A-978C-6BFBDF5CA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A86E4E3-26CA-F076-0DCD-73B0A7DB8A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1F37EA-3EBA-01BC-9EF2-B32CA8CFC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FCD59C1-C0F0-BB1F-5F63-6BAD0DEB0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CB94201-E9E0-D5D8-EAC1-DD6623CD2D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90829B4-5245-016C-4F8C-5C69849DB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CEB18F-9AB7-54EE-FD45-D3AB1A45E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8BFEDF3-ACAA-A8F3-5B41-4A7EBB98CC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243D8F-98BC-BCE7-C1EF-0CAC47C0C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FF08ADF-3B2B-B7D6-D9B6-29EDA06A0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159" y="1348859"/>
            <a:ext cx="4006672" cy="3754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10CB50-D1D8-B66F-CE64-A49505943B0E}"/>
                  </a:ext>
                </a:extLst>
              </p:cNvPr>
              <p:cNvSpPr txBox="1"/>
              <p:nvPr/>
            </p:nvSpPr>
            <p:spPr>
              <a:xfrm>
                <a:off x="5989488" y="2834513"/>
                <a:ext cx="558679" cy="423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10CB50-D1D8-B66F-CE64-A49505943B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488" y="2834513"/>
                <a:ext cx="558679" cy="4238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2C999B5-0FC6-08E3-B33B-69D299752B5B}"/>
                  </a:ext>
                </a:extLst>
              </p:cNvPr>
              <p:cNvSpPr txBox="1"/>
              <p:nvPr/>
            </p:nvSpPr>
            <p:spPr>
              <a:xfrm>
                <a:off x="7467855" y="3624512"/>
                <a:ext cx="380745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2C999B5-0FC6-08E3-B33B-69D299752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855" y="3624512"/>
                <a:ext cx="380745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79831B-84FB-518A-5082-7951259AD3E8}"/>
              </a:ext>
            </a:extLst>
          </p:cNvPr>
          <p:cNvCxnSpPr>
            <a:cxnSpLocks/>
          </p:cNvCxnSpPr>
          <p:nvPr/>
        </p:nvCxnSpPr>
        <p:spPr bwMode="auto">
          <a:xfrm>
            <a:off x="7391400" y="2743200"/>
            <a:ext cx="0" cy="106680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DDB59B1-8EC8-0304-5905-63AB5DD38CBD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329442" y="1253367"/>
                <a:ext cx="5233153" cy="4766434"/>
              </a:xfrm>
            </p:spPr>
            <p:txBody>
              <a:bodyPr anchorCtr="0"/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resultant of the gravitational forces acting on all elements is the weight of the body and is given by the sum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𝑑𝑊</m:t>
                            </m:r>
                          </m:e>
                        </m:acc>
                      </m:e>
                    </m:nary>
                  </m:oMath>
                </a14:m>
                <a:endParaRPr lang="en-US" sz="2400" dirty="0"/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 we apply the moment principle about the y-axis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The moment of the elemental weight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𝑑𝑊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. </m:t>
                    </m:r>
                  </m:oMath>
                </a14:m>
                <a:endParaRPr lang="en-US" sz="2400" dirty="0"/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This sum of moments must be equal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, the moment of the sum 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Thus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𝑑𝑊</m:t>
                            </m:r>
                          </m:e>
                        </m:acc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1DDB59B1-8EC8-0304-5905-63AB5DD38CB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329442" y="1253367"/>
                <a:ext cx="5233153" cy="4766434"/>
              </a:xfrm>
              <a:blipFill>
                <a:blip r:embed="rId7"/>
                <a:stretch>
                  <a:fillRect l="-1515" t="-1023" r="-2681" b="-1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40FDE12-922F-A633-EAB2-398B77BC7890}"/>
              </a:ext>
            </a:extLst>
          </p:cNvPr>
          <p:cNvSpPr txBox="1"/>
          <p:nvPr/>
        </p:nvSpPr>
        <p:spPr>
          <a:xfrm>
            <a:off x="2093083" y="5921359"/>
            <a:ext cx="67214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Similar expression can be obtained for other two components.</a:t>
            </a:r>
          </a:p>
        </p:txBody>
      </p:sp>
    </p:spTree>
    <p:extLst>
      <p:ext uri="{BB962C8B-B14F-4D97-AF65-F5344CB8AC3E}">
        <p14:creationId xmlns:p14="http://schemas.microsoft.com/office/powerpoint/2010/main" val="293261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85B9C-4895-3C82-0106-26C4BDB04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3D4FA-4A4E-9E2E-CA3F-7EEB6E90ACA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Center of Gravity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653EE76-C838-C776-FC29-E2A35CF857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4CE01F7-9A73-B553-E9D2-474B720486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47AC502-CF51-A5F2-E0B8-F5E78211BD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3C0D5FB-52B2-8584-EB63-22CCB9B4CB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9714BFA-61FB-69B7-B3F4-374907D34D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DECB215-975A-4CD1-55FB-EF72B939BB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1FE9D1-FF62-B6DF-A005-238484DB49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97D6600-472D-7146-515C-BDE409B325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08C6E00-6FE9-EFC1-5B1A-7BA102B96B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6EBEAE3-E424-82B5-DD0B-B0CC2F4621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64FF9D0-DE9C-1821-1F25-D8E90D845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8517D59-CC3A-4654-5399-86AEC52437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F70CCC0-54F6-55FD-A76A-21109090CF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CF01B49-2A62-72F8-B85B-4291489695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F1FB987-117A-BF0E-B12A-5CD9F8821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AA354FC-2248-DE3B-E26B-A783FCAAED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4B403C-7C8E-233B-6593-AB3E12F89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CE06E36-35C2-75A6-6A75-2DEE88B8A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159" y="1348859"/>
            <a:ext cx="4006672" cy="37546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8004059-E5E9-183E-3560-10018BD47672}"/>
                  </a:ext>
                </a:extLst>
              </p:cNvPr>
              <p:cNvSpPr txBox="1"/>
              <p:nvPr/>
            </p:nvSpPr>
            <p:spPr>
              <a:xfrm>
                <a:off x="5989488" y="2834513"/>
                <a:ext cx="558679" cy="423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8004059-E5E9-183E-3560-10018BD4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488" y="2834513"/>
                <a:ext cx="558679" cy="4238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7262D37-A226-FFBF-700B-BFDFFC5307B4}"/>
                  </a:ext>
                </a:extLst>
              </p:cNvPr>
              <p:cNvSpPr txBox="1"/>
              <p:nvPr/>
            </p:nvSpPr>
            <p:spPr>
              <a:xfrm>
                <a:off x="7467855" y="3624512"/>
                <a:ext cx="380745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7262D37-A226-FFBF-700B-BFDFFC530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855" y="3624512"/>
                <a:ext cx="380745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BAADA9-2FA4-168F-13D8-A3604A6F103D}"/>
              </a:ext>
            </a:extLst>
          </p:cNvPr>
          <p:cNvCxnSpPr>
            <a:cxnSpLocks/>
          </p:cNvCxnSpPr>
          <p:nvPr/>
        </p:nvCxnSpPr>
        <p:spPr bwMode="auto">
          <a:xfrm>
            <a:off x="7391400" y="2743200"/>
            <a:ext cx="0" cy="106680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CACC5E39-6B6F-7FBD-6254-C3D3977606C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9442" y="1253367"/>
            <a:ext cx="5233153" cy="1124708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We may express the coordinated of the center of gravity as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AD3C37-5A11-744D-CD77-92039B1C6EE5}"/>
                  </a:ext>
                </a:extLst>
              </p:cNvPr>
              <p:cNvSpPr txBox="1"/>
              <p:nvPr/>
            </p:nvSpPr>
            <p:spPr>
              <a:xfrm>
                <a:off x="453078" y="3306381"/>
                <a:ext cx="4831515" cy="883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𝑑𝑊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𝑑𝑊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𝑑𝑊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AD3C37-5A11-744D-CD77-92039B1C6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78" y="3306381"/>
                <a:ext cx="4831515" cy="8831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439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78FDD-8365-8305-33E9-937AD805A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45077-CBBD-2DA9-47B2-02F6FAFEE1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Determination of Center of Mass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545AD0C-E46E-EDB8-AB69-4EDC9D7617F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ECEAB00-1C38-C3F5-5D05-736AE07F51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C6FD770-01AC-E3DA-4A9C-5B7E74DD2D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F8AED7C-4626-DCF1-D220-A572172F99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E65F45C-41E7-2572-F6DB-618328CF6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13E95A-3B43-F041-1111-11753F9F1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7738C93-015D-959E-CD14-06D44DE95C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89483EE-9DCF-8D3E-3B1E-3FEF10E629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AE1F0E3-03E3-1AD7-D1C0-51A090EB3B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77425CB-E8F4-5472-4E99-3EE6438D08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0476136-07A8-66D7-FD0D-EDEFA3CCA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6B2DBBA-929F-FFC7-FC7B-137CFE5A5F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D224B7D-F0E5-BB3B-DC01-9D65EBBA1C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9394EB0-BBAE-1174-AAB4-9C8F28C5FD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15F070C-F404-309E-0A93-1B602801F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4D696B3-1125-53A1-CB28-8AF2E5957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3DF832-AC7F-6CA3-DE85-A77EFF2D37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0EE223CB-A905-B4F4-C2BF-A195D7F014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29442" y="1253367"/>
            <a:ext cx="5233153" cy="1124708"/>
          </a:xfrm>
        </p:spPr>
        <p:txBody>
          <a:bodyPr anchorCtr="0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We may express the coordinated of the center of mass as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0DEDBAA-BBED-6C74-2400-5663EE17AC01}"/>
                  </a:ext>
                </a:extLst>
              </p:cNvPr>
              <p:cNvSpPr txBox="1"/>
              <p:nvPr/>
            </p:nvSpPr>
            <p:spPr>
              <a:xfrm>
                <a:off x="909206" y="3020840"/>
                <a:ext cx="4653389" cy="7717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𝑥𝑑𝑚</m:t>
                              </m:r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𝑦𝑑𝑚</m:t>
                              </m:r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𝑧𝑑𝑚</m:t>
                              </m:r>
                            </m:e>
                          </m:nary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0DEDBAA-BBED-6C74-2400-5663EE17A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206" y="3020840"/>
                <a:ext cx="4653389" cy="771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CFE1D2F5-D98A-CB4E-BC80-EDF5C63E9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871" y="1177163"/>
            <a:ext cx="3462269" cy="37758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530723F-8A36-07DD-3139-00038C41DE1E}"/>
                  </a:ext>
                </a:extLst>
              </p:cNvPr>
              <p:cNvSpPr txBox="1"/>
              <p:nvPr/>
            </p:nvSpPr>
            <p:spPr>
              <a:xfrm>
                <a:off x="6248400" y="2791068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530723F-8A36-07DD-3139-00038C41D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2791068"/>
                <a:ext cx="229550" cy="369332"/>
              </a:xfrm>
              <a:prstGeom prst="rect">
                <a:avLst/>
              </a:prstGeom>
              <a:blipFill>
                <a:blip r:embed="rId6"/>
                <a:stretch>
                  <a:fillRect l="-31579" t="-36667" r="-9473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012022F-F9FE-25A1-F15E-5A50DEB9A3BC}"/>
                  </a:ext>
                </a:extLst>
              </p:cNvPr>
              <p:cNvSpPr txBox="1"/>
              <p:nvPr/>
            </p:nvSpPr>
            <p:spPr>
              <a:xfrm>
                <a:off x="6511453" y="2958004"/>
                <a:ext cx="229550" cy="4047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012022F-F9FE-25A1-F15E-5A50DEB9A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453" y="2958004"/>
                <a:ext cx="229550" cy="4047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893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9E01148-F736-259B-391D-B05900DF8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7D5DE50D-896F-6247-9B44-95D4567E1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altLang="en-US" sz="2800" dirty="0"/>
              <a:t>Modern Mechanics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A807BF0-1B6B-3689-F8F7-DDBFDD15600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AAB4E9A-B18C-18CE-A5C5-B9E10809DD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139990E-B2DB-4C84-7FD6-92C45EF833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B683619-9BEC-C05E-C573-C7E6D3DC79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B08D0B9-8AF6-AD5D-441D-4B452E1C3A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4472467-0F18-5ED9-5DF0-48872D401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D279EB-13C1-0207-8830-F18B7CC21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0841B06-23AB-C197-048F-C7D25A897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E06E546-16DA-4D7C-BD33-A34966B669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12F72C0-6C92-C8FD-9740-2FA17EED7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CF9682F-26D4-3D50-FEC3-7C38BE82EA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5EB5698-4B5E-87BB-0D82-EAFF07D7E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E78C5FE-A601-F459-E30E-CB787ADE05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ED15887-8C5C-F429-DC1F-BF7C1067C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78B3E31-18F5-356B-A6E4-96C1CAD69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12ED67F-5D5C-3FF2-9614-0AA1881F5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FCDEA-CFD8-AAD7-4203-8C163F81A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9E22159-BAF6-E3B1-2DBF-D86C4E60D9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71" y="1181100"/>
            <a:ext cx="6199929" cy="52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83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2FF2D-2CD4-E80C-DB3B-26CF437E8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5D8F-BE66-A2C8-C6BD-7A97508F734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Equilibrium &amp; Statics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7641D2-A6D8-BF40-7561-048E67A0FAD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3736" y="1693497"/>
            <a:ext cx="8382003" cy="3672254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The description of the force conditions necessary and sufficient to maintain the equilibrium of engineering structures is a primary requirement in many engineering applications.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An Engineering System is said to in (Mechanical) Equilibrium if and only if the sum of all the forces and moment (about any point) equals zero.</a:t>
            </a:r>
          </a:p>
          <a:p>
            <a:pPr marL="342900" indent="-342900" algn="l">
              <a:spcBef>
                <a:spcPts val="600"/>
              </a:spcBef>
              <a:buClr>
                <a:srgbClr val="000000"/>
              </a:buClr>
              <a:buFontTx/>
              <a:buChar char="•"/>
            </a:pPr>
            <a:r>
              <a:rPr lang="en-US" sz="2400" dirty="0"/>
              <a:t>Mechanics deals with Static Equilibrium and Dynamic Equilibrium of engineering systems.</a:t>
            </a:r>
          </a:p>
          <a:p>
            <a:pPr algn="l">
              <a:spcBef>
                <a:spcPts val="600"/>
              </a:spcBef>
              <a:buClr>
                <a:srgbClr val="000000"/>
              </a:buClr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9839A5F5-5751-DD81-57AE-AD9E4F51A1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A48A3BB-7C2D-FCA7-9E75-0868F6F587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C9BCC96-924A-3A97-1E1B-DFFE41FE02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E1CFFD-BC1D-E540-04BB-73379355EA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F29BBC-D280-FD92-695A-E37BFCA18E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73C33C3-0AD6-F0BB-13DA-7DB76DF74D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27D178A-78FD-093F-372E-72615DAD6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162CAF-F8B0-6BD4-B16A-21E44EBAD5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E7408B7-64B7-F98E-D32A-B2DFFE0611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25BCD2-14D8-DFF5-083A-543D28849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CB0EF7B-4D9A-C772-7025-B14163C948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F4FC0C-CA3C-8F2E-0DA8-E512DDD34E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4615701-1664-D441-C639-C6E283874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131930-C3C0-60C1-8ED4-74CCA2ABA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8919DF1-5686-4C78-EE1C-44EEE6C34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FA6B25-BBA8-FBBA-F6D8-A95EE8B4D5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C13B6D8-FFF7-EE1D-2663-18EDCE4C89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A0E904-2A09-42FC-AF1A-53006B7FBE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699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9F4DC-402E-EC3E-1A92-911D11797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633B-0F09-7E2B-1563-A2DD7B5C33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61026"/>
            <a:ext cx="7772400" cy="1143000"/>
          </a:xfrm>
          <a:noFill/>
        </p:spPr>
        <p:txBody>
          <a:bodyPr/>
          <a:lstStyle/>
          <a:p>
            <a:r>
              <a:rPr lang="en-US" altLang="en-US" sz="2800" dirty="0">
                <a:solidFill>
                  <a:srgbClr val="001D35"/>
                </a:solidFill>
              </a:rPr>
              <a:t>Static Equilibrium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69F51-FDBB-AB37-1D69-9651ACFF16D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28637" y="1371600"/>
            <a:ext cx="8305800" cy="4114800"/>
          </a:xfrm>
        </p:spPr>
        <p:txBody>
          <a:bodyPr anchorCtr="0"/>
          <a:lstStyle/>
          <a:p>
            <a:pPr lvl="0">
              <a:spcBef>
                <a:spcPct val="0"/>
              </a:spcBef>
            </a:pPr>
            <a:r>
              <a:rPr lang="en-US" altLang="en-US" sz="2400" b="1" dirty="0">
                <a:solidFill>
                  <a:srgbClr val="0A0A0A"/>
                </a:solidFill>
              </a:rPr>
              <a:t>Motion:</a:t>
            </a:r>
            <a:r>
              <a:rPr lang="en-US" altLang="en-US" sz="2400" dirty="0">
                <a:solidFill>
                  <a:srgbClr val="0A0A0A"/>
                </a:solidFill>
              </a:rPr>
              <a:t> Stationary, at rest, no velocity, no acceleration.</a:t>
            </a:r>
          </a:p>
          <a:p>
            <a:pPr lvl="0">
              <a:spcBef>
                <a:spcPct val="0"/>
              </a:spcBef>
            </a:pPr>
            <a:r>
              <a:rPr lang="en-US" altLang="en-US" sz="2400" b="1" dirty="0">
                <a:solidFill>
                  <a:srgbClr val="0A0A0A"/>
                </a:solidFill>
              </a:rPr>
              <a:t>Forces:</a:t>
            </a:r>
            <a:r>
              <a:rPr lang="en-US" altLang="en-US" sz="2400" dirty="0">
                <a:solidFill>
                  <a:srgbClr val="0A0A0A"/>
                </a:solidFill>
              </a:rPr>
              <a:t> Net force is zero, but nothing is moving.</a:t>
            </a:r>
          </a:p>
          <a:p>
            <a:pPr lvl="0">
              <a:spcBef>
                <a:spcPct val="0"/>
              </a:spcBef>
            </a:pPr>
            <a:endParaRPr lang="en-US" altLang="en-US" sz="2400" dirty="0">
              <a:solidFill>
                <a:srgbClr val="0A0A0A"/>
              </a:solidFill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61E8D49-328F-66CF-6735-BC579455647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20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C206255-B178-E645-FB9A-1C91BC2D12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BB20B3C-0181-8BA9-2DB1-832B52DC28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E56DABE-14E3-65F4-99E3-D165D466FE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0113D91-2BA0-B84F-7F4E-01C0D0D414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1D4FA5B-8E3F-6BE6-6BAB-112FADAB2B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822FB0D-CC85-72E7-73AE-4157C38A38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E6D5B81-20DD-6F02-9908-D08AF3AFD8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F6163F6-C4ED-AA14-D02E-2483D81DE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753BF7D-36D8-E45C-2DFC-4452C6B27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CD7B00A-BB55-2A7E-330C-F7C735071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EDC2EE-3A37-3D9A-862F-F9C1789027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2B8C60-B21D-4986-109E-F5F04BF54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24B9229-D9A2-23EA-5FDC-E79482C07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881E6F-4B4B-0EB3-9A17-92129B192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8B2EF7D-B26A-B72B-426F-6D3FA15E20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2BBEF27-1B9C-5174-4864-BA899FF028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68E752-85F7-FC07-88EC-DA3959B00C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741AE5D-A2A9-4EDC-F50B-BD3554A73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800" y="2558291"/>
            <a:ext cx="4705155" cy="30877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BF1B76B-BBE8-BF22-2603-F3A6E1F53682}"/>
                  </a:ext>
                </a:extLst>
              </p:cNvPr>
              <p:cNvSpPr txBox="1"/>
              <p:nvPr/>
            </p:nvSpPr>
            <p:spPr>
              <a:xfrm>
                <a:off x="4520533" y="4270487"/>
                <a:ext cx="3807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BF1B76B-BBE8-BF22-2603-F3A6E1F53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533" y="4270487"/>
                <a:ext cx="380745" cy="369332"/>
              </a:xfrm>
              <a:prstGeom prst="rect">
                <a:avLst/>
              </a:prstGeom>
              <a:blipFill>
                <a:blip r:embed="rId5"/>
                <a:stretch>
                  <a:fillRect l="-17742" r="-17742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05A025-DDE6-26B0-B954-CD699A5F4B75}"/>
                  </a:ext>
                </a:extLst>
              </p:cNvPr>
              <p:cNvSpPr txBox="1"/>
              <p:nvPr/>
            </p:nvSpPr>
            <p:spPr>
              <a:xfrm>
                <a:off x="3327725" y="3311935"/>
                <a:ext cx="2693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A05A025-DDE6-26B0-B954-CD699A5F4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7725" y="3311935"/>
                <a:ext cx="269304" cy="369332"/>
              </a:xfrm>
              <a:prstGeom prst="rect">
                <a:avLst/>
              </a:prstGeom>
              <a:blipFill>
                <a:blip r:embed="rId6"/>
                <a:stretch>
                  <a:fillRect l="-27273" r="-22727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039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FC6E5-F3C1-8DB9-465B-B2C848A45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DBC75-5F6C-4F77-8382-C0746C9623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Dynamic Equilibrium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51F0D-CB74-A840-D088-81EABB97AF9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0998" y="1331061"/>
            <a:ext cx="8514142" cy="1335940"/>
          </a:xfrm>
        </p:spPr>
        <p:txBody>
          <a:bodyPr anchorCtr="0"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/>
              <a:t>Motion:</a:t>
            </a:r>
            <a:r>
              <a:rPr lang="en-US" sz="2400" dirty="0"/>
              <a:t> Constant velocity (zero acceleration), moving steadily.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/>
              <a:t>Forces:</a:t>
            </a:r>
            <a:r>
              <a:rPr lang="en-US" sz="2400" dirty="0"/>
              <a:t> Net force is zero, but motion (translation, rotation) occurs.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B22643B-5D0D-BE5F-7DE6-6481FA2FFC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21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DB29711-65BD-F496-9D7E-D10F753716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43E8EB3-399C-A675-899F-C00097125F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F87FC9E-A93C-D97C-E888-778C7D58F9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E66B124-4B76-3F93-B81F-A6A5F72113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EE53EA6-52CD-6274-2A8E-D05E7673F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71801B5-4B96-AB4B-B051-8A51C57828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A7213BD-1F11-6F7F-7542-B0385DF1B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9F8442-005F-AD13-1FB4-40D7AC31AC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D909FE2-E0A5-4F29-C6FA-56D7F6E12D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E2C6656-3A50-F977-BB25-58A1073270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4D9B6C3-C1A0-97C5-6CC8-DF9C87ED1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D55AA48-75AE-6895-78AB-73980BD261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F94455C-59A2-B023-7272-124BD64F0E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E7AFEA4-8BEE-C91C-C231-E9B6B3ED0E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91D8981-E8F5-4218-0B0D-75E3CDEC30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348A07F-3B6F-7A87-5B0A-4FB5CEBFA1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AFF165-EBF2-4C44-DB63-C8088CF092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050C273-BC80-C0E2-E0B4-3B74A8A62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581" y="2698938"/>
            <a:ext cx="5309310" cy="3329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4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6930</TotalTime>
  <Words>1289</Words>
  <Application>Microsoft Office PowerPoint</Application>
  <PresentationFormat>On-screen Show (4:3)</PresentationFormat>
  <Paragraphs>161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Vladimir Script</vt:lpstr>
      <vt:lpstr>Blank Presentation</vt:lpstr>
      <vt:lpstr>Multiple Force Systems &amp; Equilibrium</vt:lpstr>
      <vt:lpstr>Advanced Force System in 3D </vt:lpstr>
      <vt:lpstr>Resultants in 3D </vt:lpstr>
      <vt:lpstr>Wrench Resultant</vt:lpstr>
      <vt:lpstr>Wrench Resultant</vt:lpstr>
      <vt:lpstr>Wrench Resultant</vt:lpstr>
      <vt:lpstr>Wrench Resultant</vt:lpstr>
      <vt:lpstr>Resultants in 3D </vt:lpstr>
      <vt:lpstr>Reality of Force System In Engineering</vt:lpstr>
      <vt:lpstr>Distributed Nature of Force System</vt:lpstr>
      <vt:lpstr>Types Distributed Force System</vt:lpstr>
      <vt:lpstr>Types Distributed Force System</vt:lpstr>
      <vt:lpstr>Center of Gravity</vt:lpstr>
      <vt:lpstr>Center of Gravity</vt:lpstr>
      <vt:lpstr>Center of Gravity</vt:lpstr>
      <vt:lpstr>Center of Gravity</vt:lpstr>
      <vt:lpstr>Determination of Center of Mass</vt:lpstr>
      <vt:lpstr>Modern Mechanics</vt:lpstr>
      <vt:lpstr>Equilibrium &amp; Statics</vt:lpstr>
      <vt:lpstr>Static Equilibrium</vt:lpstr>
      <vt:lpstr>Dynamic Equilibrium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588</cp:revision>
  <cp:lastPrinted>2002-07-26T02:11:33Z</cp:lastPrinted>
  <dcterms:created xsi:type="dcterms:W3CDTF">2002-07-26T01:39:54Z</dcterms:created>
  <dcterms:modified xsi:type="dcterms:W3CDTF">2026-01-17T03:09:33Z</dcterms:modified>
</cp:coreProperties>
</file>