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2.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6"/>
  </p:notesMasterIdLst>
  <p:sldIdLst>
    <p:sldId id="274" r:id="rId2"/>
    <p:sldId id="1324" r:id="rId3"/>
    <p:sldId id="1327" r:id="rId4"/>
    <p:sldId id="1325" r:id="rId5"/>
    <p:sldId id="1328" r:id="rId6"/>
    <p:sldId id="1329" r:id="rId7"/>
    <p:sldId id="1336" r:id="rId8"/>
    <p:sldId id="1331" r:id="rId9"/>
    <p:sldId id="1330" r:id="rId10"/>
    <p:sldId id="1332" r:id="rId11"/>
    <p:sldId id="1333" r:id="rId12"/>
    <p:sldId id="1347" r:id="rId13"/>
    <p:sldId id="1334" r:id="rId14"/>
    <p:sldId id="1335" r:id="rId15"/>
    <p:sldId id="1348" r:id="rId16"/>
    <p:sldId id="483" r:id="rId17"/>
    <p:sldId id="484" r:id="rId18"/>
    <p:sldId id="1337" r:id="rId19"/>
    <p:sldId id="1349" r:id="rId20"/>
    <p:sldId id="1339" r:id="rId21"/>
    <p:sldId id="1340" r:id="rId22"/>
    <p:sldId id="1341" r:id="rId23"/>
    <p:sldId id="1342" r:id="rId24"/>
    <p:sldId id="1350" r:id="rId25"/>
    <p:sldId id="1343" r:id="rId26"/>
    <p:sldId id="1344" r:id="rId27"/>
    <p:sldId id="1351" r:id="rId28"/>
    <p:sldId id="1345" r:id="rId29"/>
    <p:sldId id="1352" r:id="rId30"/>
    <p:sldId id="1346" r:id="rId31"/>
    <p:sldId id="1353" r:id="rId32"/>
    <p:sldId id="1354" r:id="rId33"/>
    <p:sldId id="1355" r:id="rId34"/>
    <p:sldId id="1356" r:id="rId35"/>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E0E3"/>
    <a:srgbClr val="FFCC99"/>
    <a:srgbClr val="3366FF"/>
    <a:srgbClr val="CC9900"/>
    <a:srgbClr val="FF9900"/>
    <a:srgbClr val="FF0066"/>
    <a:srgbClr val="FF33CC"/>
    <a:srgbClr val="0000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7" autoAdjust="0"/>
    <p:restoredTop sz="93969" autoAdjust="0"/>
  </p:normalViewPr>
  <p:slideViewPr>
    <p:cSldViewPr>
      <p:cViewPr varScale="1">
        <p:scale>
          <a:sx n="74" d="100"/>
          <a:sy n="74" d="100"/>
        </p:scale>
        <p:origin x="108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12T03:04:31.102"/>
    </inkml:context>
    <inkml:brush xml:id="br0">
      <inkml:brushProperty name="width" value="0.05292" units="cm"/>
      <inkml:brushProperty name="height" value="0.05292" units="cm"/>
      <inkml:brushProperty name="color" value="#FF0000"/>
    </inkml:brush>
  </inkml:definitions>
  <inkml:trace contextRef="#ctx0" brushRef="#br0">8575 13567 328 0,'-3'-6'186'0,"-1"3"-48"0,3-1-69 0,1 4 2 0,0 0-31 0,0 0-20 0,0 0 5 0,0 0-11 0,0-1-11 0,0 0 26 15,0 0-3-15,0 0 14 0,0 0 11 16,1-27 1-16,1 22-1 0,-1 1-1 0,-1 5-14 0,0 0 14 15,0 0-4-15,0-1 8 0,0 0-18 0,0 0-5 16,0 0-1-16,0 0 0 0,0 0-13 0,0 0 11 0,0 0-6 16,0 0 10-16,0 0-8 0,0 1-8 0,0 0 2 15,0 0-3-15,0 0 5 0,0 0 6 0,0 0-9 16,11-6 10-16,-6 7-2 0,2-1-1 16,-2 3 7-16,2-2-8 0,-1-1-9 0,3 3 7 15,1 0-5-15,3-1 6 0,-1 3-7 0,0-4-5 16,2 4-2-16,1 1 1 0,2 1-2 0,-3 2-5 15,1 0-2-15,-1 2 0 0,5 1 4 0,6 3-5 16,-5-2 6-16,4 2-7 0,-3 3-5 0,-2 0 8 0,0 4-4 16,0 2 6-16,-1 0 9 0,0 2-10 0,4 5 2 0,-5-3-4 15,2 3 4-15,-1 0 2 0,-1-1 4 0,2 0-2 16,2 3 3-16,1-1-6 0,-4-1 4 16,7 1-2-16,-3-2 13 0,11-1-16 0,3 2 2 0,1 0-5 15,-2 0 11-15,-3-1-8 0,1-2 5 16,-1 3-6-16,0-2 9 0,-1-2-4 0,-2 3 5 0,-1-4-5 0,1 1 2 0,-5-1 5 15,-3-6-6 1,3 0 7-16,-3-1-4 0,4 0-7 0,-1-3 5 0,-7-2-6 0,3 0 3 0,-7-3 2 16,2 1-2-16,-5-1 3 0,-1-1-1 0,1 0-3 15,-3-2 7-15,-1-1-6 0,-2 2 4 0,-1-3-2 16,-2 1-6-16,0-2 6 16,0 1 3-16,0-2-7 0,-1 0 9 0,-1 0-8 15,-1-1 6-15,2 1-5 0,-1 0 1 0,-2-1 0 0,3-3 3 16,0 0-5-16,0 0 3 0,0 0-3 0,0 1 2 15,0 0-6-15,0 0-2 0,0 1 1 0,-1-1-4 0,0 0 0 16,0 0-5-16,0 0 2 0,1 0-15 16,-1 0-16-16,-1 0-17 0,1 0 0 0,0 0-51 0,0 0-86 15,0 0-50-15,0-1-13 0,-27 6-130 0</inkml:trace>
  <inkml:trace contextRef="#ctx0" brushRef="#br0" timeOffset="851.31">8334 13453 314 0,'0'0'159'0,"0"0"-23"0,0 0-25 0,0 0-9 0,10-11-42 0,0 11-3 0,1-2-25 0,0-2 18 15,0 0-16-15,0 0-22 0,-2 1 10 0,1 1-15 16,-2-2-16-16,1 2 15 0,-1 2-12 0,-2-3 13 15,2 1-4-15,-3-2 0 0,-1 0 4 0,2 2-3 16,-4 0-3-16,0 1 11 0,0-1-7 0,-2 2 9 16,0 0-5-16,0 0 0 0,0 0 2 0,0 0-4 15,0 0-11-15,0 0 10 0,0 0-6 0,-1 0 10 16,0 0 8-16,0 0-2 0,0 0 17 16,0 0-11-16,1-1 19 0,-1 1-1 0,-1 0 3 15,1-1 0-15,0 0 9 0,0 0-7 0,0 0-7 16,0 0 2-16,1 0-18 0,0 0-5 0,0 0 0 15,0 0-3-15,0 0-14 0,0 0 3 16,0 0-2-16,0-1 2 0,0 2-7 0,0 0 14 0,8 2 2 16,-8 5 6-16,0 0 9 0,0 2-12 15,0 0 2-15,0 4-3 0,0 1 5 0,0 0-5 16,1 4-2-16,0-2-1 0,0 0-5 0,0 0 5 16,-1 0 2-16,1 3 1 0,-1 1-1 0,0 1-4 15,0 1 3-15,-3 1-3 0,0 3 1 0,-2 2 1 16,-1 1-4-16,-2 1 4 0,-1 2-3 0,-3 0 11 15,-1 0 2-15,-5 3 3 0,-3-1 0 0,0 2-8 16,-4 0 2-16,-1-2-2 0,4 2 7 0,-4-4 0 16,4 1 5-16,-1-1-2 0,1-1 9 0,2-5-13 15,2-1-1-15,0-1-2 0,-1-3-2 0,3-1-8 16,0-3 6-16,0-2-6 0,3-1 3 0,2 2-3 16,2 1-1-16,0-3 2 0,2-4 4 0,2 0-4 15,1-3-1-15,3 1-1 0,-2-2 2 0,1-3-3 16,2 1 4-16,0-2-4 0,1 1 0 0,1 0-2 0,0-2 1 15,-2-1-1-15,0 0 1 0,0 0-6 0,1 0-8 16,-1 0 2-16,1 0-14 0,0 0-40 16,23-1-12-16,-19 0-12 0,0 1-45 0,1 0-65 15,-2 0-28-15,0 0-14 0,0-2-70 0,0 0-36 0</inkml:trace>
  <inkml:trace contextRef="#ctx0" brushRef="#br0" timeOffset="1419.32">7958 14229 753 0,'-4'-3'119'0,"0"0"50"0,-3-1 16 0,2-1-65 0,2 0-70 0,-2 2 1 16,6-1-12-16,2 2 7 16,0-2-32-16,-2 1-7 0,1 0-3 0,-2 3 1 0,0 0-10 0,0 0 9 0,0 0-3 15,0 0 7 1,6 8 0-16,-5-2-7 0,4 1-1 0,-3 4-3 0,-2-1-7 16,1 5 10-16,0 2-5 0,-1 1 6 0,-2 3-4 0,-3 2 3 15,-2 0 5-15,0 2-1 0,0 1 5 0,-1-2 1 16,-2 1 4-16,0-3-2 0,6-2 5 0,-4 1-5 15,3-1-2-15,3-2 0 0,-4-2-7 0,3-3 11 16,-3-1-10-16,1-3 13 0,2-1 3 0,2-1-1 16,0-3 7-16,2 0-7 0,2-1 7 0,-3-2 0 0,4-1 5 15,1-3-3-15,1-3 2 0,0-2-15 0,5 0-1 0,-2-2-2 16,2-1 1-16,5 1-15 0,-1 2 2 0,0 2-6 16,0 3 3-16,-1 1-4 0,-5 2 1 0,2 2-4 0,1 3-8 15,-1 1 6-15,0 1 1 0,1 2 3 0,-1 2 1 16,2 1 6-16,-2-1-3 15,-1 2 4-15,1-1 0 0,-2-3 2 16,-1 1-3-16,-3-2 1 0,-1-2 7 0,-1-1 2 16,-3-5 5-16,0 0-3 0,2-6 5 0,-3-3 8 15,-1-2 4-15,0-4 2 0,-3-4 10 0,2-4-19 0,-4-4 2 0,4-2-7 16,-3-4-2-16,4-2-6 0,-2-4 2 16,2-1-3-16,2 3-1 0,0 1-6 0,3 9 0 15,3 4 0-15,0 6 2 0,2 7-21 0,-1 3-20 0,0 6 1 16,-1-1-49-16,4 4-64 0,-1 5-42 0,3 0-12 15,-3 2-142-15</inkml:trace>
  <inkml:trace contextRef="#ctx0" brushRef="#br0" timeOffset="1744.18">9737 14875 403 0,'0'-4'371'0,"0"4"-162"0,0 0-214 0,0 0-4 0,0 0-11 0,11-3-37 0,-5 6-42 0,-1-1 6 0,2-1-79 0,0 0 5 16</inkml:trace>
  <inkml:trace contextRef="#ctx0" brushRef="#br0" timeOffset="2265.96">9774 14679 1050 0,'-2'-3'86'0,"1"2"-66"0,1 1 5 0,0 0-24 16,0 0 0-16,0-1 16 0,0 0 7 0,11-13 5 15,-6 8 39-15,3-1 10 0,-2 0 2 0,1 0 1 0,1 0-10 0,0-3-25 16,4 0-1-16,-2 0-6 0,1-1-3 0,2 1-16 16,-2-2 3-16,1 1-7 0,-2 0-2 0,3 0-2 15,1-1-2-15,0-2 2 0,-1 0 2 0,2-1-4 16,1 0 4-16,4-1-5 0,0-4-3 0,4-2 7 16,1-1-7-16,3-2 6 0,2 1-8 0,0 1 1 15,-3 1 1-15,0 0-1 0,-2-1-3 0,-2 2 5 16,0 1-6-16,1 1 6 0,-5 1-3 0,0-1-2 0,0 3 2 15,-3 1-2-15,-2 2 8 0,0 1-18 0,0 1 8 0,-1 2-10 16,1 0 14-16,-1 2 0 16,-5-2-2-16,-2 2 0 0,0 0-1 0,1 0-2 0,0 1 1 15,1 0-2-15,-5 1 6 0,2 0-3 0,3 2 1 16,-6-1-2-16,6 4-10 0,-6-2-15 0,-2 2-26 0,0 0 4 16,0 0-73-16,0 0-27 0,0 0-22 0,0-1-3 15,0 0-64-15,0 0-73 0</inkml:trace>
  <inkml:trace contextRef="#ctx0" brushRef="#br0" timeOffset="2551.35">10344 13924 1101 0,'-9'-1'232'0,"-1"-1"-112"15,2 0-33-15,2 1-10 16,0 0-46-16,3-1-19 0,3 2-3 0,0 0-4 0,-2 6-7 0,4-1 6 16,1-2 0-16,1-1 2 15,1-1-9-15,0-1 7 0,3 0-4 0,3 0 8 0,1 0 12 16,2 0-8-16,3 0 9 0,0-2-11 0,6 0-7 0,-4 0 2 0,-2 0-2 15,0 2 4-15,0 0-5 16,-1 0-1-16,4 1-4 0,-6 2 1 0,-2 1-5 0,3 5-3 0,-7 2 2 16,1 1-3-16,-1 1-4 0,-6 2 5 15,-2 1-5-15,-6 2 5 0,-2 4-2 0,-5 1 13 16,-3 0 0-16,-1 2 6 0,0 0-3 0,-1 0 4 0,4-1 2 16,-3-2 0-16,1-2 3 0,4 0-7 0,1-2 6 0,5-1-5 15,3-2 5-15,-3-2-2 16,3-3-7-16,0-1 1 0,-1-2-44 0,3-1-84 15,2-1-65-15,-1 0 1 0,0-5-145 0</inkml:trace>
  <inkml:trace contextRef="#ctx0" brushRef="#br0" timeOffset="4118.42">8162 14852 254 0,'-10'12'12'0,"-4"-2"-5"0,3 3 1 0,-3-1-8 0,3 2 0 0,2-1-2 0,-4-1-3 0,3-2 11 16,0 1-6-16,0-1 10 0,1 0 24 15,0-2 62-15,-1-2 7 0,3-2 15 0,2 0-36 0,0-1-13 31,2-2-10-31,3-1 6 0,0 0-10 0,0 0-25 16,0 0 2-16,0-1-10 0,-2-15-16 0,5 9 26 0,0-1-13 0,3-2 18 0,2-1-4 16,3 0-4-16,0-2 7 0,2 0-6 0,1 0-7 15,-1 1-4-15,4-1-10 0,-1 1 6 0,4-3-7 16,0 0-5 0,0 1 6-16,0-4-6 0,5 3 1 0,1-2-2 15,6-1 1-15,7-5 0 0,3-6 8 0,4-2 19 16,-1-2-1-16,1 0 7 0,0 2-9 0,0-1-17 15,3-3 8-15,3 3-9 0,2-4 2 0,4-5-1 16,-1 0-5-16,2-5 4 0,1 3-8 0,-4-1 11 16,-4 3-7-16,10 0 11 0,4 0 9 0,3 0-1 15,2 1 10-15,-11 0 4 0,-4 2 132 0,-1 2-214 16,-3-1 89-16,3 3-133 0,-4 1 104 0,-4 4-1 16,-3 1-3-16,-8 4 2 15,0 2-5-15,-8 3-8 0,-3 2 2 0,-7 3-3 0,-1 2 3 0,-3 4 2 0,-4 1 0 16,1 2 1-1,-7 0-1-15,-4 5-5 0,0 0 3 0,0 0-3 0,0 0-6 16,0 0-3-16,0 0-2 0,-7 7 1 16,-1-1 2-16,-2 2 0 0,1 0-10 0,-1 1 4 15,0-1-35-15,2 1-46 0,-1 2-39 0,-3-1-6 16,1 2-99-16,-2-1-182 0</inkml:trace>
  <inkml:trace contextRef="#ctx0" brushRef="#br0" timeOffset="4703.22">8012 15021 719 0,'0'0'89'0,"0"0"8"0,0 0-20 0,0 0 24 16,0 0-13-16,0-1-22 0,0 0 10 0,0 0-9 0,0 0 9 0,7-21-1 0,-1 17-17 0,2 1 10 0,0-1-26 0,4 2-22 15,-1-1 3-15,2 3-10 0,3 0-20 0,-3 1 11 16,1 2-9-16,1 2 12 0,-2 3-7 0,-1 2-12 15,-1 1 7-15,2 3-9 0,0 3 5 0,3 1 11 16,-1 2-2-16,6 0 6 0,-6 3 1 0,4 2 0 16,2 2 1-16,2 2-2 0,1 2-6 0,1 3 6 15,0 1-7-15,-2 2 6 0,0-4 1 0,-4-3-1 16,-1 0 5-16,0-3-6 16,-1-2-7-16,-2 0 13 0,0-5 1 0,-2-3 6 15,0-2-4-15,-2-5 0 0,-5-3 0 0,2-2 2 0,-2-2 9 0,-1-1 13 16,-3-1-6-16,1-4 7 0,1-2-31 0,-4-2-68 15,2-3-49-15,-3-2-8 16,-1-1-115-16,-1-1-148 0</inkml:trace>
  <inkml:trace contextRef="#ctx0" brushRef="#br0" timeOffset="5791.05">9025 14233 212 0,'1'-3'32'0,"-1"-2"182"0,0 1-42 0,1 1 33 0,2 1-166 0,-1 1-28 0,1-1-2 0,2 0-6 0,1 1-6 0,-3 0 26 0,1 0 4 0,2 0 13 15,-1-1 27-15,2 0-26 0,0 1 5 0,-3-1-14 0,3 2-8 16,0 0 7-16,1-1-10 0,1 0 9 0,-1 0-16 0,1-1-3 16,1 1 1-16,0-1-5 0,1 1-11 0,4-2 7 15,1 1-3-15,3-2 8 0,3 1 3 0,1-1-11 16,3-1 3-16,-3 1-5 0,0-2 2 0,0 0 14 15,0-4-11-15,3 2 13 0,-1-2 1 0,4-1-2 16,0 1 11-16,-2-1-11 0,5-1-12 0,0-1 16 16,0-1-9-16,2-3 13 0,1 2-12 0,3-3 0 15,1-3-6-15,-3 3 4 0,0-4-14 16,-1 3 13-16,-3 0-2 0,-2-2 6 0,-2 1-6 0,-1 2-5 0,-2 1-1 16,0 1 1-1,0 1 13-15,2 0-16 0,-3 2 3 0,4-1-7 0,-3 1 9 16,-3 0 13-16,2 1 14 0,-5-1-4 0,-3 2 10 15,-2 0 1-15,0 1-14 0,-2-1 12 0,0 2-6 16,-2 1-11-16,1 1 3 0,-3 0-8 0,0 0-7 0,-1 1 0 16,0 1-4-16,-2 2 2 0,0-1-2 0,1 2 2 0,-5 0 3 15,3 0-3-15,-4 2 1 16,0 0-5-16,0 0 2 0,0 0-3 0,0 0 10 0,0 0-6 16,0 0 3-16,0 0-4 0,0 0 5 0,0 0-10 0,0 0-4 15,0 0-5-15,0 0-20 0,0 0-38 16,0 0-15-16,-1 0-8 0,0 0-45 0,0 0-43 15,0 0-76-15,0 0 18 0,0 0-118 0</inkml:trace>
  <inkml:trace contextRef="#ctx0" brushRef="#br0" timeOffset="7178.64">10182 13470 529 0,'-4'-1'103'0,"1"-1"245"0,3 0-266 0,-1-2-30 16,0 0-9-16,2 3-2 0,-1-2-24 0,2 1-4 0,3-1-6 0,-4-1 5 0,3 3 9 0,0-1 1 0,-2 4 6 0,1-1-5 16,0-1-6-16,2 4 12 0,-2-4-6 0,2 3 9 0,0-2-22 15,-2-2 2-15,4 4-6 0,-1-2 6 0,-1 5-2 16,3-2-8-16,-2-3-2 0,2 4-1 0,0-1 11 15,0 4-5-15,2-1 8 0,2 2-8 0,-1-2 6 0,-1-1-8 16,2 0 5-16,-3 0-6 0,2 2-1 0,2 1 4 16,0 2-3-16,3 1 2 15,-2 2-11-15,1-2 8 0,-2 1-5 0,-1-2 6 0,3 3 2 16,1-1-2-16,-5 1 5 0,0-1-5 0,-2 1-2 16,-2-1 2-16,-1-2-2 0,1 1 2 0,0-4 3 0,-7 0 4 15,2-1 6-15,-3-2-2 0,0 0 12 0,-3-2 0 0,-2 0 3 16,1-2 0-16,0 0 18 0,1-1-14 0,-1-1 10 15,-1-2-13-15,0 0-8 0,-1-1 2 0,0-2-5 16,1-1 5-16,-2 0-12 0,0-1 2 0,2-1-5 16,-1-1 5-16,1 0-5 0,-1 0-7 0,3 1 2 0,-4 0-2 15,2 1 5-15,0 0-6 0,2 1 7 0,0 1-7 16,-1 0-5-16,2 1 7 0,0 0-6 0,-2 0 7 16,3 1 1-16,-1-1-4 0,-1 1 0 0,0 0 0 15,-1-1 3-15,1 0-8 0,-2 0 6 0,2 0-6 16,0-2 9-16,-1 0-1 0,0 0-3 0,-2-4 2 0,1 2 0 15,0-1 5-15,1-5 6 0,-4 2-3 0,1-8-1 16,-3-1 3-16,2 1-6 0,-3-2 6 16,2 0 2-16,-1-3-13 0,-1 1-1 0,0-4-3 0,0-1-3 0,2 2 6 15,1 0-2-15,2 5 2 16,0 1 3-16,5 7-3 0,-2 2 8 0,1 3-7 16,0 4 7-16,-2-2-8 0,5 5 0 0,0 3 0 15,0 0 6-15,0 0-15 0,0 0 7 0,0 0-10 16,0 0 7-16,-1 0 0 0,1 0 0 0,-15 9 0 0,11-5 5 15,0 0-5-15,3 1 1 0,-3-1-3 0,1 1 11 16,2 0-4-16,-3 0 3 0,3 0-4 16,-3-1 2-16,1-1 0 0,-1-3 6 0,4 0-5 0,0 0 5 0,-1 0 1 0,-14 2 0 15,12-3 2-15,-1-1 0 0,-6-1 1 0,6 0 0 0,-4-3 2 16,3 0-4 0,2-1 0-16,-1 0-3 0,0 0 3 0,3-1 4 0,0 1-13 0,-3-4 8 0,0 1-9 15,1-2 8-15,3 4-6 0,0 0 0 16,1 0-1-16,-3 1 9 0,-6-2-9 0,4 1 0 0,3 3-3 15,-1-3-1-15,3 2 5 0,-1 2-2 0,-2-3 3 0,1 3-1 16,0-3-3-16,-1 2-1 0,-1 3-1 0,3 2 7 16,0 0-3-1,0 0 1-15,0 0-1 0,0 0 5 0,0 0-12 16,0 0 5-16,0-1-9 0,0 0 2 0,1 1 6 16,13-8-2-16,-9 9 4 0,-1 0-2 0,-4-1 1 15,0 0-5-15,0 0 4 0,9 2-2 0,-2 1-3 16,0 0 3-16,-5 3-5 0,2-2 6 0,2 4-7 15,0 1 5-15,2 0-6 0,3 4 0 0,-1 1 6 16,1 1-2-16,3 4 5 0,-3 2-3 0,1 2 0 0,2 3 7 16,0 0-3-16,0 2 5 0,0 1-3 0,0-1-6 15,-1 1 4-15,-1 0 9 0,-1-3-5 0,1 0 6 16,-2-1-7-16,0-5 6 0,-1-1-8 0,1-3 1 0,-3 0-1 16,0 2 8-16,-1-5-4 0,-3-1 4 0,1-3-4 15,-3-2 5-15,0 0 1 0,-1-1 2 0,0-2 0 16,0-4 14-16,0 0-13 0,0 0 4 0,0 0-8 15,0 0-6-15,-9-8-6 0,4 3-6 0,2-2 2 0,-3-1-4 16,0-2-4-16,-3-5-2 0,1 2 0 16,1-3 0-16,-1 0-2 0,-1-2 0 0,0 0-1 0,-1-2 11 0,1-2-3 15,-1 4 4-15,-1-4-5 0,-1 2 0 0,2-4 4 16,-2-1 1-16,0 1 1 0,1-1 7 0,-1 0-7 16,2 1 8-16,-1 0-5 0,0 2 8 15,3-3-3-15,-2 0-3 0,2 1 2 0,-1 3 5 0,2 2-4 16,-2 1 2-16,3 3-3 0,3 0 6 0,-4 3-11 15,6 3 6-15,-8 2-9 0,1 2 9 0,8 5-12 16,0 0 4-16,0 0-6 0,-12 1 14 0,6 0-10 0,1 4 8 16,3 2-8-16,-2 1 10 0,1 3-13 0,1 2-2 15,-1 2-2-15,-1 3 11 0,4 0 4 0,-4 2 5 16,0 0-3-16,3 4 3 0,-2-2 1 0,3 0-6 16,1-4 4-16,1-2 3 0,-2-2-3 0,1-2 12 0,0-2-10 15,1-3 9-15,3-2 4 0,-2-3 3 0,2-1 1 16,-5-1 8-16,4-3-6 0,0-2 0 0,-1-2-1 15,3-5-3-15,-4-1-5 0,4-2 3 0,-1-1-3 16,2 0-6-16,-3-6-4 16,0-1-1-16,-5-1 2 0,0-2-1 0,4 7-4 0,2 2-6 0,-1 4 1 0,-1 4-12 15,1 6-4-15,0 3-6 0,-1 4 2 0,9 3-2 16,-3 3 0-16,3 4 2 0,5 4 0 0,-1 4 19 0,-1 2 2 16,1 2 5-1,1-2-1-15,-2-1 8 0,3-1-8 16,-1 0 6-16,0 1-6 0,3-2 12 0,-3 0-10 0,1 0-2 0,1-1-6 0,0 1-53 0,-3-3-254 15,-2-2-77-15</inkml:trace>
  <inkml:trace contextRef="#ctx0" brushRef="#br0" timeOffset="8846.76">9025 13248 277 0,'-2'-1'56'0,"-2"-1"21"0,3 2 15 0,1 0 4 0,0 0-48 0,0 0-28 0,0 0 9 16,0 0-16 0,0 0-4-16,0 0 4 0,0 0-3 0,0 0 5 15,0 0 8-15,0-1-1 0,0 0 19 0,0 1-11 16,0 0 19-16,0 0 9 0,0 0-21 0,0 0 17 15,0 0-33-15,0 0-5 0,0 0 3 0,0 0-5 0,-1 0-10 0,0 0 4 0,0 0-11 0,1 0 8 16,-1 1-5 0,-1 0 59-16,1 0-66 0,-20 17 46 15,16-13-122-15,1 0 73 0,-3 1 10 0,2-2 9 16,1 3-2-16,0-2-2 0,0-2 10 0,-2 0-7 0,1 0 7 16,1-1 5-16,-2 0-6 0,2 0 7 0,-1 0 8 15,1-1-4-15,-1 0 12 0,3 0-9 0,-2-2 14 16,2 1-9-16,0-2-3 0,2 2 1 0,0 0 6 15,0 0 0-15,0 0 2 0,0 0-4 0,-1 0-7 0,1 0-17 16,-2 0 1-16,1 0-5 0,1 0-7 0,0 0-6 16,0 0 2-16,0 0-2 0,0 0 1 0,0 0-3 15,1 7-4-15,2-2 3 0,2 2 7 0,0 0 1 16,1 2 1-16,-1 2-1 0,2 3 1 0,1 2-4 16,-1-2 3-16,2 5-3 0,1-1 9 0,2 7 1 15,1 1 6-15,0 2-4 0,1 5-1 0,-3 0 4 16,0 3-6-16,0 0 7 0,-1 1-14 0,3 0 1 15,0 1-2-15,1 1 2 0,-3 0-4 0,3 1 5 0,-5 0 0 16,5 1 3-16,0-2 0 0,2 2 4 16,4 2 0-16,-2-3 0 0,5 3-11 0,0-2 13 0,0 0-4 15,-3-1 9-15,-1 1-14 0,-1-1 5 0,1-1-4 0,-1-1 5 16,-1-1-6-16,0 1 4 0,0-2-1 16,-1-3 5-16,2 1 1 0,-2-2 4 0,-1 0 4 15,1-2-1-15,0-1 8 0,1-2 6 0,-1-3-8 0,0 2 6 16,-2-3-26-16,-3-4 1 0,-2-1 0 0,-1-2 2 15,-4-4 7-15,2 3-12 0,-1-1 3 0,-4-3-4 16,1 1 6-16,1-2-1 0,-2-2 0 0,1 2 0 0,-2-2 4 16,-3-1-2-16,3 1 0 0,-3-3-2 0,1 0-4 15,1 1 5-15,-2-3 3 0,3 0 2 0,-3 0 8 0,3-3-10 16,0 0 2-16,0 0-3 0,0 0 4 16,0 0 2-16,0 0-2 0,0 0 2 0,0 0-2 15,0 0-5-15,0 0 2 0,0 0-4 0,0 0-2 16,0 0 0-16,0 0 1 0,0-1 1 0,0 0 3 15,0 0-7-15,-1 0 0 0,1 0 0 0,0 0-3 16,-1 0-11-16,1-1-11 0,-10-29 1 0,10 31-24 16,0-1-49-16,0 0-18 0,0 0-12 0,0 0-38 0,0 0-47 0,0-1-50 15,0 0-4-15,0 1-137 0</inkml:trace>
  <inkml:trace contextRef="#ctx0" brushRef="#br0" timeOffset="9445.83">9614 15009 113 0,'0'0'0'0,"0"0"-1"0,0 0-3 0,0 0-6 0,0 0-47 0,0 0 43 0</inkml:trace>
  <inkml:trace contextRef="#ctx0" brushRef="#br0" timeOffset="9685.26">9610 15039 67 0,'0'0'19'15,"0"0"43"-15,0 0 3 0,0 0-8 0,0 0 11 0,0 0-14 16,0 0-24-16,0 0-18 0,0 0-27 15,0 0 5-15,1 0-70 0,0 0-11 0,1 0-1 0,-2 0 2 16,0 0 46-16</inkml:trace>
  <inkml:trace contextRef="#ctx0" brushRef="#br0" timeOffset="9778.7">9634 15029 43 0,'0'0'34'0,"-2"0"20"16,-2 0-8-16,4 2-3 0,0-1 10 0,0-1-9 16,0 0-12-16,0 0-10 0,0 0-12 0,0 0 7 0,0 1-8 15,0 0-42-15,0 0-21 0,0 0-9 0,0 0-64 16</inkml:trace>
  <inkml:trace contextRef="#ctx0" brushRef="#br0" timeOffset="10667.43">9505 14924 242 0,'-1'-4'196'0,"0"0"-98"0,1 4-12 0,0 0-25 0,0 0-38 16,0-1 15-16,0 0 1 0,0 0 5 0,0 0-1 0,0 0 17 15,0 0-2-15,1 0 9 0,0 0 1 0,1-1-22 16,-1 1-3 0,-1 0-7-16,1 0-24 0,0 0-2 0,0 0-7 0,0 0 5 15,0 0-8-15,1 0 0 0,-1 1 5 0,-1 0-4 16,1 0-1-16,0 0 2 0,0 0-2 0,19 10 1 15,-16-6 1-15,-1 0 0 0,5 1 1 0,-4-2 0 0,0 0-1 16,2 2 9-16,-1-1-2 0,3 0 6 0,-5 1 2 0,3 0-5 16,-1 2 0-16,4 0-2 0,-1 2-12 15,2 2 6-15,-4-1-8 0,-3 1 9 0,5-1 0 16,1 2 0-16,-1 0 5 0,2 0-6 0,-1 1-4 16,0-2 4-16,0 1-3 0,-4 0 5 0,2-1 6 15,0 0-1-15,-1-1 6 0,3 0-6 0,-5-3-6 0,2-1 12 16,-3-1-5-16,1-3 8 0,0 2-5 0,-1-2-5 15,1-1 3-15,-1 2-2 0,1-3 12 0,-2-1-7 16,1 0-7-16,0-2 2 0,-2 1-1 0,2 2-7 0,-3 0 7 0,0 0-8 0,0 0 0 16,0 0-3-1,0 0-5-15,0 0 3 0,0 0 7 0,0 0-5 16,0 1 8-16,0 0-9 0,0 0 0 0,0 0-24 16,0 0-5-16,0 0-6 0,0 0-18 0,0 0-39 15,0 0-24-15,0 0-7 0,0 0-75 0,0 0-75 16</inkml:trace>
  <inkml:trace contextRef="#ctx0" brushRef="#br0" timeOffset="11347.97">9786 15204 1078 0,'-3'-4'81'0,"1"3"-51"0,2 1-19 0,0 0 2 0,0 0-2 0,0 0-9 0,10-14 8 0,-4 12-8 0,1-2 11 0,1 0 28 0,0 0-7 0,0 0 13 0,4-5-5 0,1 2-16 15,1 0 1-15,4-3-5 16,-1 1 3-16,1-2-15 0,2-2 1 0,5-2-6 0,4 2 10 0,-2-4-5 15,5-1 8-15,1-2-8 0,1-2 5 0,4 2-3 16,-2 0 2-16,-3 1-1 0,-3-1-3 0,-1 2-4 16,-1 0 0-16,-3 4 0 0,2 1 4 0,-5 3-4 0,2-3 2 15,-3 0-3-15,-1-1-5 0,-3 2 7 16,-2 3-3-16,2 1 6 0,-6 1-4 0,4-4 11 0,2 2-3 16,-2 1 5-16,-3-1-11 0,1 4-5 15,1-2-3-15,-3 0 1 0,-3 4-1 0,0-2 5 0,-1 2-1 0,-2 1 4 16,1-2-7-16,0 3-1 0,-2-1 0 0,0 0 1 15,-4 2 3-15,0 0-7 0,0 0 3 0,0 0-6 16,1 0 3-16,-1 0-14 0,1 0-9 0,0 0 0 16,-1 0-18-16,0 0-50 0,0 0-27 0,0 0-6 15,0 0-42-15,0-1-130 0</inkml:trace>
  <inkml:trace contextRef="#ctx0" brushRef="#br0" timeOffset="11682.04">10329 14694 1242 0,'-10'-1'70'0,"1"0"-56"15,3 1 3-15,-1 0-20 0,3 0-5 0,2 0 11 0,2 0-3 16,0 0 7-16,0 0-8 0,0 0 10 16,0 0-1-16,0 0 7 0,0 0 4 0,0 0 0 15,3 5-2-15,3-4 2 0,3 0 7 0,1-1-16 16,1 0 8-16,2 0-12 0,2 2 0 0,2 1-3 0,3-3-3 15,-5 1 0-15,3 2 0 0,-7 0-5 0,0 5 6 16,2 0-5-16,-6-2-2 0,4 3 4 0,-6 2-10 0,-1 2 9 16,0-1-2-16,-4 4 7 0,0 0 5 0,-7 4-2 15,-1 2-10-15,-1-3 19 0,-5 1-8 0,2-3 14 16,-3 0 9-16,-2-2-4 16,0 0 3-16,1-1-7 0,0 0-11 15,0 1 3-15,1-1-4 0,1-3 5 0,-3 0 5 0,4-2-35 16,-2 0-24-16,2-1-10 0,1-2-99 15,-1-2-128-15,-1 0-89 0</inkml:trace>
  <inkml:trace contextRef="#ctx0" brushRef="#br0" timeOffset="12698.1">8927 13363 329 0,'0'0'184'0,"0"0"-48"0,0 0-84 0,0 0 6 0,0 0-61 0,0 0 1 16,0 0 5-16,0 0-3 0,0 0-9 0,0 0 8 0,0 0-13 0,0 0 13 0,0 0 2 15,0-1 4-15,-1 0 7 0,0 0-9 0,-8-16-21 16,6 13 31-16,2-2-9 0,-1 1 18 0,1 0-5 16,1 0 2-16,-1 0 2 0,1 0-1 0,0-1-11 0,0 1 6 31,0-1-5-31,0 1 8 0,0 1 8 0,0 0-6 16,0 1 10-16,0 0-9 0,0 3-7 0,0 0 14 15,0 0-7-15,0-1 12 0,0 0 2 0,0 0 6 0,0 0-1 16,0 0 3-16,-1 0-5 0,-1 0-12 0,1 0 2 15,0-1-4-15,0 0 5 0,0 0-7 0,0 0-1 0,1 0-3 16,-1 0-17-16,-2 0 15 0,1 1-13 0,-30-25 14 16,28 25-7-16,-3 0-7 0,-2-1 7 0,1 1-9 15,-3 0 5-15,3 1-5 0,0 0-4 0,-4 0 1 0,0 0 0 16,-3 2-3-16,1 0 6 0,3 1-6 0,-1 3-6 0,-1-1 11 16,-6 1-11-16,-2 2 11 0,-2 0-6 0,-1 2 1 15,1 4 5-15,-5 0-4 16,-1 1-9-16,-4-1 14 0,-3 0-1 0,-2 2 5 15,-7 0-2-15,-1 1-3 0,-1-2-3 0,2 0 3 16,6-1 5-16,1-1-5 0,0 0 1 0,1-1-3 16,-2 2 12-16,5-2-5 0,-3 1 9 0,-2-4-8 15,2 2 5-15,2-2-6 0,-1-2-5 0,11 3 0 0,-1-4 0 16,1-1 2-16,3 4 6 0,0-4-7 0,1 1-13 16,4 1 18-16,5-2-12 0,-1 0 15 0,3 0-10 15,2-2-2-15,1 1 0 0,4 1-3 0,0-2-18 16,3-3-13-16,0 0-8 0,0 0 3 0,0 1-1 0,2 0-6 15,-1 0 0-15,18 7-7 0,-12-8-22 0,0-1-42 16,1-1-55-16,-2-1 8 0,1 0-112 0</inkml:trace>
  <inkml:trace contextRef="#ctx0" brushRef="#br0" timeOffset="12852.82">7694 13607 638 0,'-3'-8'493'0,"0"1"-372"0,2 0-127 16,1 3 2-16,3-1-62 0,1-1-139 0,3 0-39 0</inkml:trace>
  <inkml:trace contextRef="#ctx0" brushRef="#br0" timeOffset="13425.09">7790 13471 239 0,'1'1'90'0,"-1"-1"-5"0,0 0-24 0,0 0 10 15,0 0-80-15,0 0 22 0,0 0-13 0,-1 9 17 16,1-6-15-16,-1-1-1 0,-1 1-1 0,-1-1-4 0,1 1-27 16,1 1 20-16,1-4-6 0,0 0 13 15,0 0 7-15,0 0-2 0,0 0 10 0,0 0-9 16,0 0 4-16,0 0 17 0,0 0-13 0,0-1 17 0,0 0 6 0,0 0-12 16,0 0 7-16,0 0-12 0,0-1-15 0,0 0 2 15,0 1-12-15,0-1 9 0,1-26 3 0,-1 23-3 16,2 2 13-16,1 2-13 0,1 2-22 15,-4-1 26-15,0 0-18 0,0 0 23 0,0 0-2 0,0 0 9 16,0 0 25-16,0 0-11 0,0 0 34 0,0 0 16 16,0 0-14-16,0 0 15 0,0 0-21 0,0 0-22 15,0 1 3-15,-1 0-11 0,-13 11-20 0,11-6 4 0,3 3-14 16,-6 2 11-16,6 0-11 0,-3 1 4 0,-5 1 3 16,1 2-2-16,-2 2-5 0,-2 3 2 15,1 0-1-15,-1 1 3 0,-1-1 1 0,0 1-6 16,-3 0 3-16,1-2-4 0,-3 1 2 0,1-2 13 0,2-2-10 15,0-2 14-15,1-2 3 0,2-1-6 0,1-2 14 16,0-2-13-16,0-4 2 0,4-2 14 16,1 0-4-16,5-1 10 0,0 0 3 0,0 0-15 0,0-1-2 0,-3-15-4 15,6 8-16-15,2-4-12 0,-2-2-11 16,5 1 0-16,-1-3-15 0,2-2-16 0,0 1-2 0,1 2-7 16,3 3 0-16,-1 3 16 0,2 2 1 15,0 4 5-15,3 1 23 0,-5 3-9 0,1 2 11 0,-1 3-14 0,0 1-8 16,1 3 30-16,1 1-10 0,0 1 17 0,0 0 6 15,-1 0-12-15,3-1 10 16,0 0-10-16,-5-1 1 0,1-2 14 0,-4 0-2 16,0-3 10-16,3-1 14 0,-5-3 21 0,-2 0 11 0,3-3 1 0,-4-2 2 0,4-2-7 15,-1-2-14-15,-4-3 9 0,4-2-15 0,-7-1 0 16,0-3 2-16,1-2-2 16,-7 1-3-16,6-1-16 0,-6 0 5 0,-1 2-7 0,0-2-4 0,-1 0-13 15,1-1-5-15,-2 3 0 0,-5 0-1 0,0 3-21 16,-2 3 3-16,2 4-9 0,4 5 2 0,-5 2-37 15,7 6-23-15,-4 5-8 0,2 4-78 0,2 4-161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1/13/2026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31C58-56F3-7BF1-E66A-4EF72526C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FB2E8-0362-6183-0ADF-AF3BE8971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6D509A-2152-3709-0C06-B263D94EB84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4965A3A-5285-3424-9166-409401E70B15}"/>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3258499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5407C-A532-6791-99A3-31BD210AC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85C56-B3A6-21C9-B46D-A894EEB00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242A5-033D-44A8-2B69-3147EBD3CB7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6C75A47-3A4B-E0C2-A3C5-7475F920B0ED}"/>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3962141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589AD-52FD-32AC-7CC6-B220D9DA6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20E8F-4D1A-24B9-B437-4935745D8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6B7CE-3AA3-3E6B-FBDF-E535BE120D1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D2851E3-939D-5E6C-849C-16EF362B533B}"/>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871685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8A41F-B1F9-C20B-2E0C-DB3902B3B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885B1-9FF8-973B-2C7B-A3BE8CD3D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7C1FD2-1AF7-7A51-29DE-DC55FFA3781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C2DD629-CB1D-93D9-1852-E33CE51AE128}"/>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180630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26F75-BC10-0293-5866-D1C1B3AC4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1EC1C-C017-A010-4D6D-30E5AB363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7C85C-9536-CE0E-4566-6911ECB6F88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0750F09-5538-6CC8-280C-5693E6B46892}"/>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396489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8E9F3-8BA2-3BA9-18AB-7A91535F57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4F49C-0F7A-E2EB-2E25-3555FDA1C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DED56-465C-848E-3CDB-4D030D8665E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AFB2674-D106-53D1-5617-9B078F922700}"/>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2825946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5BA52-5019-8251-DAA5-9966D8A62A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DB21B-BCE8-AD0C-25CB-0869074A92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3A2B8-F793-7CED-A76F-A83EA5F7736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124203E-254A-42A6-1F50-6CF8CF7836A5}"/>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1632903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1F55E-8CC6-2ECA-0B41-309033465B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043CD-F6F0-62AC-B1DE-8A2141EDC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7FB5B4-95D5-F7C4-0079-51263A0083D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7C930C2-A29A-0D7B-C327-6294820B74B1}"/>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765777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56C7E-97EE-D148-25B0-4B7477A86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8D481-4677-A5D0-DF88-E1CADEA42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235A3-B71B-CB37-63C9-3BA10291D75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862D062-D159-8C83-D67C-10ECA77275AC}"/>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79163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822D-AE53-B3B1-48E4-BFA6FE131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71950-31F4-EA11-01E9-B8D84FABC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89EA3-013D-96B9-E6D1-7E101EDDC48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CF0529B-AEB7-CAA4-BA19-0B31D64D294B}"/>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2409255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50334-0CB9-B367-5B80-E445911F3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0C2F9-7F14-1837-C1F6-B22EBB5CA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64927-98D0-2A48-05BB-3E9F5E09BB4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80534BA-5B5C-C45E-EA54-ADA8DD76617F}"/>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2794483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19DF1-283A-0B41-B3AE-387472C10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774C0-775B-1C6F-E542-D41A791D11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6CC6B-776D-6ABF-3192-21D4186E6C7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5BA08EA-FD8B-DE2B-B305-1D7B566D5612}"/>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2077141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CC880-C2D1-A40B-A6C5-F1BBFCCAF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112DC-2ADE-819B-87C9-0E4796627B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0EE4C-0B93-5E31-6B07-EAE7B9511CD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A10D461-F7F5-9A0C-60DE-1D59D1EFE97B}"/>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2028203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D696F-FD51-141D-6C7B-378005BAF9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23423-01D4-0BD6-803E-8327B1F8F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1AF7E-3EA4-A777-7966-BE37B23BC5E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E2BFD8D-093E-9F5D-2A48-7127BB7BA31E}"/>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1332553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5EE93-3AE7-3433-808A-40019CC49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9A963-858C-3570-5B04-07E6EE76E55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4B2E8C4-1EE0-7D07-226D-7EE97CC59D49}"/>
              </a:ext>
            </a:extLst>
          </p:cNvPr>
          <p:cNvSpPr txBox="1">
            <a:spLocks noGrp="1"/>
          </p:cNvSpPr>
          <p:nvPr>
            <p:ph type="sldNum" sz="quarter" idx="8"/>
          </p:nvPr>
        </p:nvSpPr>
        <p:spPr/>
        <p:txBody>
          <a:bodyPr/>
          <a:lstStyle/>
          <a:p>
            <a:pPr lvl="0"/>
            <a:fld id="{9CA4646D-621E-476A-A3BA-FEE8C9959079}" type="slidenum">
              <a:t>16</a:t>
            </a:fld>
            <a:endParaRPr lang="en-US"/>
          </a:p>
        </p:txBody>
      </p:sp>
    </p:spTree>
    <p:extLst>
      <p:ext uri="{BB962C8B-B14F-4D97-AF65-F5344CB8AC3E}">
        <p14:creationId xmlns:p14="http://schemas.microsoft.com/office/powerpoint/2010/main" val="2705300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AAE5C-AD7C-34F9-F6BF-547376CA6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4F608-D877-33B9-7641-F5E1E1D6F10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DE6CEA4-2596-E849-6375-D219D23B7FC2}"/>
              </a:ext>
            </a:extLst>
          </p:cNvPr>
          <p:cNvSpPr txBox="1">
            <a:spLocks noGrp="1"/>
          </p:cNvSpPr>
          <p:nvPr>
            <p:ph type="sldNum" sz="quarter" idx="8"/>
          </p:nvPr>
        </p:nvSpPr>
        <p:spPr/>
        <p:txBody>
          <a:bodyPr/>
          <a:lstStyle/>
          <a:p>
            <a:pPr lvl="0"/>
            <a:fld id="{EBD79E12-8FF6-4F8C-8154-EFAB3FBF5C8C}" type="slidenum">
              <a:t>17</a:t>
            </a:fld>
            <a:endParaRPr lang="en-US"/>
          </a:p>
        </p:txBody>
      </p:sp>
    </p:spTree>
    <p:extLst>
      <p:ext uri="{BB962C8B-B14F-4D97-AF65-F5344CB8AC3E}">
        <p14:creationId xmlns:p14="http://schemas.microsoft.com/office/powerpoint/2010/main" val="1022404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9769-0892-0931-5C1E-328E9F923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16347-63CA-BE20-D8AC-DCDDB6D69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67915-BECE-1CA2-78A3-7FE651D26BC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8CED439-20F1-031B-65BB-F463787006E3}"/>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2524535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44F22-247C-86F9-972E-427AFEA6E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69998A-C52D-AD05-6A07-0B6B8F9CB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60509-E9D5-BE3E-F202-C1BE658856F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B4F3372-48CD-66C6-FC44-C13BD61FFF67}"/>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1949126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141C-BD34-E89D-90AD-AC32067A6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FA560-5AA4-E037-522B-FF6F9E9A9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DB098-2FBA-5E29-FB52-AC0E8D74979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6C1C342-FFBF-61A3-0647-83DC171CEBE5}"/>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839601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1B926-7A90-F5B3-7700-030066F06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22E20-DFD0-ABF1-C3A3-E15BDEC89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B6C999-2F2F-9E11-2D9A-AAFF4132AAB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87154A9-9C3C-59AB-EF7B-BA004CCD1DB7}"/>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1145405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1C8B1-E3EE-CF03-C729-94819C062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5CCE1-0E28-300E-B190-F6A902344E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1CD8BB-F1B4-C93B-E6AC-CA588EE0E2C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C94690D-BF6A-E0B7-6AB4-CDB87F400443}"/>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15383201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C40A6-B6D9-55F8-6D69-57D0E5EBF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9FC9E-E4D7-E876-B386-330EDD64C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4FCE2-A166-EFF2-75EE-0E8786257F1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27C7E1A-C486-C6C8-AE5B-A2F21BB7E665}"/>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3579992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D691A-B303-85E0-0250-5B9627860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95CE9-2991-90A2-98C3-42EB479AF7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778ED-D9F9-D9F8-B546-ED551D02EDD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6E3D00A-EB32-55A0-7AC0-4D45B8FAD724}"/>
              </a:ext>
            </a:extLst>
          </p:cNvPr>
          <p:cNvSpPr txBox="1">
            <a:spLocks noGrp="1"/>
          </p:cNvSpPr>
          <p:nvPr>
            <p:ph type="sldNum" sz="quarter" idx="8"/>
          </p:nvPr>
        </p:nvSpPr>
        <p:spPr/>
        <p:txBody>
          <a:bodyPr/>
          <a:lstStyle/>
          <a:p>
            <a:pPr lvl="0"/>
            <a:fld id="{C01480D9-C9C9-4919-8C4B-4AAD4112CED4}" type="slidenum">
              <a:t>24</a:t>
            </a:fld>
            <a:endParaRPr lang="en-US"/>
          </a:p>
        </p:txBody>
      </p:sp>
    </p:spTree>
    <p:extLst>
      <p:ext uri="{BB962C8B-B14F-4D97-AF65-F5344CB8AC3E}">
        <p14:creationId xmlns:p14="http://schemas.microsoft.com/office/powerpoint/2010/main" val="368897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1616E-A30C-EFA8-8CC8-081DBCB14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E8920-61D0-26AD-BACC-4AB376F05D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F5F8C-FDC5-7DD1-8732-004E67555F0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A93A579-D096-8F0B-871A-2642C783ACC0}"/>
              </a:ext>
            </a:extLst>
          </p:cNvPr>
          <p:cNvSpPr txBox="1">
            <a:spLocks noGrp="1"/>
          </p:cNvSpPr>
          <p:nvPr>
            <p:ph type="sldNum" sz="quarter" idx="8"/>
          </p:nvPr>
        </p:nvSpPr>
        <p:spPr/>
        <p:txBody>
          <a:bodyPr/>
          <a:lstStyle/>
          <a:p>
            <a:pPr lvl="0"/>
            <a:fld id="{C01480D9-C9C9-4919-8C4B-4AAD4112CED4}" type="slidenum">
              <a:t>25</a:t>
            </a:fld>
            <a:endParaRPr lang="en-US"/>
          </a:p>
        </p:txBody>
      </p:sp>
    </p:spTree>
    <p:extLst>
      <p:ext uri="{BB962C8B-B14F-4D97-AF65-F5344CB8AC3E}">
        <p14:creationId xmlns:p14="http://schemas.microsoft.com/office/powerpoint/2010/main" val="1280127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6511-92F3-813D-5566-8FA9B3284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AE766-9384-75CC-1A7C-ED1100F14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2031B-D5AC-64CC-2CD9-139BAD5C9DB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51A7124-9B01-CE56-45EE-FF3C6CF632B5}"/>
              </a:ext>
            </a:extLst>
          </p:cNvPr>
          <p:cNvSpPr txBox="1">
            <a:spLocks noGrp="1"/>
          </p:cNvSpPr>
          <p:nvPr>
            <p:ph type="sldNum" sz="quarter" idx="8"/>
          </p:nvPr>
        </p:nvSpPr>
        <p:spPr/>
        <p:txBody>
          <a:bodyPr/>
          <a:lstStyle/>
          <a:p>
            <a:pPr lvl="0"/>
            <a:fld id="{C01480D9-C9C9-4919-8C4B-4AAD4112CED4}" type="slidenum">
              <a:t>26</a:t>
            </a:fld>
            <a:endParaRPr lang="en-US"/>
          </a:p>
        </p:txBody>
      </p:sp>
    </p:spTree>
    <p:extLst>
      <p:ext uri="{BB962C8B-B14F-4D97-AF65-F5344CB8AC3E}">
        <p14:creationId xmlns:p14="http://schemas.microsoft.com/office/powerpoint/2010/main" val="1744331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C2D66-0BA1-BE7B-CEEE-FB219867D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29779-B2F6-4D0C-E16D-8627A8F74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36EAE-B7D7-5B18-13B0-029B31DBB27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B2064FA-7474-A4F1-CC07-89DC8120CC8C}"/>
              </a:ext>
            </a:extLst>
          </p:cNvPr>
          <p:cNvSpPr txBox="1">
            <a:spLocks noGrp="1"/>
          </p:cNvSpPr>
          <p:nvPr>
            <p:ph type="sldNum" sz="quarter" idx="8"/>
          </p:nvPr>
        </p:nvSpPr>
        <p:spPr/>
        <p:txBody>
          <a:bodyPr/>
          <a:lstStyle/>
          <a:p>
            <a:pPr lvl="0"/>
            <a:fld id="{C01480D9-C9C9-4919-8C4B-4AAD4112CED4}" type="slidenum">
              <a:t>27</a:t>
            </a:fld>
            <a:endParaRPr lang="en-US"/>
          </a:p>
        </p:txBody>
      </p:sp>
    </p:spTree>
    <p:extLst>
      <p:ext uri="{BB962C8B-B14F-4D97-AF65-F5344CB8AC3E}">
        <p14:creationId xmlns:p14="http://schemas.microsoft.com/office/powerpoint/2010/main" val="3812781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56727-3E74-BE7D-D500-61D840805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A065A-589A-1042-95CB-0C635A803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69049-39DD-EBA5-EF18-0F8F2B09AAE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B3964FB-104E-D33C-F9EA-B9D79DE3A4D8}"/>
              </a:ext>
            </a:extLst>
          </p:cNvPr>
          <p:cNvSpPr txBox="1">
            <a:spLocks noGrp="1"/>
          </p:cNvSpPr>
          <p:nvPr>
            <p:ph type="sldNum" sz="quarter" idx="8"/>
          </p:nvPr>
        </p:nvSpPr>
        <p:spPr/>
        <p:txBody>
          <a:bodyPr/>
          <a:lstStyle/>
          <a:p>
            <a:pPr lvl="0"/>
            <a:fld id="{C01480D9-C9C9-4919-8C4B-4AAD4112CED4}" type="slidenum">
              <a:t>28</a:t>
            </a:fld>
            <a:endParaRPr lang="en-US"/>
          </a:p>
        </p:txBody>
      </p:sp>
    </p:spTree>
    <p:extLst>
      <p:ext uri="{BB962C8B-B14F-4D97-AF65-F5344CB8AC3E}">
        <p14:creationId xmlns:p14="http://schemas.microsoft.com/office/powerpoint/2010/main" val="401482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A0F42-0F36-19E3-4A55-A6E5C2A0E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C8E59-6435-7953-8061-65EB99109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8DAAE-981F-7701-B27F-47A48C38477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0F602D4-16B8-7455-596A-2A726B9A4568}"/>
              </a:ext>
            </a:extLst>
          </p:cNvPr>
          <p:cNvSpPr txBox="1">
            <a:spLocks noGrp="1"/>
          </p:cNvSpPr>
          <p:nvPr>
            <p:ph type="sldNum" sz="quarter" idx="8"/>
          </p:nvPr>
        </p:nvSpPr>
        <p:spPr/>
        <p:txBody>
          <a:bodyPr/>
          <a:lstStyle/>
          <a:p>
            <a:pPr lvl="0"/>
            <a:fld id="{C01480D9-C9C9-4919-8C4B-4AAD4112CED4}" type="slidenum">
              <a:t>29</a:t>
            </a:fld>
            <a:endParaRPr lang="en-US"/>
          </a:p>
        </p:txBody>
      </p:sp>
    </p:spTree>
    <p:extLst>
      <p:ext uri="{BB962C8B-B14F-4D97-AF65-F5344CB8AC3E}">
        <p14:creationId xmlns:p14="http://schemas.microsoft.com/office/powerpoint/2010/main" val="413287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64356-6897-E691-787A-AD6B2F751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138EA-A1AA-F359-D262-6B2703CC3A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784D8-6A2B-57F2-9944-F2E78CE4D3E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0D25173-8B1E-601C-AAA3-3D76CD92E45F}"/>
              </a:ext>
            </a:extLst>
          </p:cNvPr>
          <p:cNvSpPr txBox="1">
            <a:spLocks noGrp="1"/>
          </p:cNvSpPr>
          <p:nvPr>
            <p:ph type="sldNum" sz="quarter" idx="8"/>
          </p:nvPr>
        </p:nvSpPr>
        <p:spPr/>
        <p:txBody>
          <a:bodyPr/>
          <a:lstStyle/>
          <a:p>
            <a:pPr lvl="0"/>
            <a:fld id="{C01480D9-C9C9-4919-8C4B-4AAD4112CED4}" type="slidenum">
              <a:t>30</a:t>
            </a:fld>
            <a:endParaRPr lang="en-US"/>
          </a:p>
        </p:txBody>
      </p:sp>
    </p:spTree>
    <p:extLst>
      <p:ext uri="{BB962C8B-B14F-4D97-AF65-F5344CB8AC3E}">
        <p14:creationId xmlns:p14="http://schemas.microsoft.com/office/powerpoint/2010/main" val="2077983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44635-788C-6589-F10F-B55D77326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65099-9FF6-CBF8-5F48-C5278B16DC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531A0-72D5-E6E1-F5FB-A8A18A58A63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4DF8415-1BAB-2A72-9767-A3E33F460266}"/>
              </a:ext>
            </a:extLst>
          </p:cNvPr>
          <p:cNvSpPr txBox="1">
            <a:spLocks noGrp="1"/>
          </p:cNvSpPr>
          <p:nvPr>
            <p:ph type="sldNum" sz="quarter" idx="8"/>
          </p:nvPr>
        </p:nvSpPr>
        <p:spPr/>
        <p:txBody>
          <a:bodyPr/>
          <a:lstStyle/>
          <a:p>
            <a:pPr lvl="0"/>
            <a:fld id="{C01480D9-C9C9-4919-8C4B-4AAD4112CED4}" type="slidenum">
              <a:t>31</a:t>
            </a:fld>
            <a:endParaRPr lang="en-US"/>
          </a:p>
        </p:txBody>
      </p:sp>
    </p:spTree>
    <p:extLst>
      <p:ext uri="{BB962C8B-B14F-4D97-AF65-F5344CB8AC3E}">
        <p14:creationId xmlns:p14="http://schemas.microsoft.com/office/powerpoint/2010/main" val="31789388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DA42-333B-12CA-7129-3922F60B0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5EE4DD-4BB4-710B-37BB-34B66BC2E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89619F-A6D9-D647-F8D3-5D86501EEB5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CB238E6-98A9-8CBE-98DA-2659F802C3BC}"/>
              </a:ext>
            </a:extLst>
          </p:cNvPr>
          <p:cNvSpPr txBox="1">
            <a:spLocks noGrp="1"/>
          </p:cNvSpPr>
          <p:nvPr>
            <p:ph type="sldNum" sz="quarter" idx="8"/>
          </p:nvPr>
        </p:nvSpPr>
        <p:spPr/>
        <p:txBody>
          <a:bodyPr/>
          <a:lstStyle/>
          <a:p>
            <a:pPr lvl="0"/>
            <a:fld id="{C01480D9-C9C9-4919-8C4B-4AAD4112CED4}" type="slidenum">
              <a:t>32</a:t>
            </a:fld>
            <a:endParaRPr lang="en-US"/>
          </a:p>
        </p:txBody>
      </p:sp>
    </p:spTree>
    <p:extLst>
      <p:ext uri="{BB962C8B-B14F-4D97-AF65-F5344CB8AC3E}">
        <p14:creationId xmlns:p14="http://schemas.microsoft.com/office/powerpoint/2010/main" val="4146131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676F-6223-F541-08A5-6D2CE9AAE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CA744D-2844-BC60-4996-9C3611935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AA8C5-538B-8754-8BCF-0246E809CCD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FD5C2AE-C980-AC08-5F74-B90742AEFFBD}"/>
              </a:ext>
            </a:extLst>
          </p:cNvPr>
          <p:cNvSpPr txBox="1">
            <a:spLocks noGrp="1"/>
          </p:cNvSpPr>
          <p:nvPr>
            <p:ph type="sldNum" sz="quarter" idx="8"/>
          </p:nvPr>
        </p:nvSpPr>
        <p:spPr/>
        <p:txBody>
          <a:bodyPr/>
          <a:lstStyle/>
          <a:p>
            <a:pPr lvl="0"/>
            <a:fld id="{C01480D9-C9C9-4919-8C4B-4AAD4112CED4}" type="slidenum">
              <a:t>33</a:t>
            </a:fld>
            <a:endParaRPr lang="en-US"/>
          </a:p>
        </p:txBody>
      </p:sp>
    </p:spTree>
    <p:extLst>
      <p:ext uri="{BB962C8B-B14F-4D97-AF65-F5344CB8AC3E}">
        <p14:creationId xmlns:p14="http://schemas.microsoft.com/office/powerpoint/2010/main" val="81584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19D2D-B7EF-EDB5-5A95-47375CF67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C71F62-C2D7-A4F7-698F-9B9DEB40B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DD491A-6E24-51AC-C1C1-5B4FEE730BE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AFFB201-A579-1FAD-2A26-9AE2A0DA38F6}"/>
              </a:ext>
            </a:extLst>
          </p:cNvPr>
          <p:cNvSpPr txBox="1">
            <a:spLocks noGrp="1"/>
          </p:cNvSpPr>
          <p:nvPr>
            <p:ph type="sldNum" sz="quarter" idx="8"/>
          </p:nvPr>
        </p:nvSpPr>
        <p:spPr/>
        <p:txBody>
          <a:bodyPr/>
          <a:lstStyle/>
          <a:p>
            <a:pPr lvl="0"/>
            <a:fld id="{C01480D9-C9C9-4919-8C4B-4AAD4112CED4}" type="slidenum">
              <a:t>34</a:t>
            </a:fld>
            <a:endParaRPr lang="en-US"/>
          </a:p>
        </p:txBody>
      </p:sp>
    </p:spTree>
    <p:extLst>
      <p:ext uri="{BB962C8B-B14F-4D97-AF65-F5344CB8AC3E}">
        <p14:creationId xmlns:p14="http://schemas.microsoft.com/office/powerpoint/2010/main" val="325638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8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png"/><Relationship Id="rId7" Type="http://schemas.openxmlformats.org/officeDocument/2006/relationships/image" Target="../media/image6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00.png"/><Relationship Id="rId10" Type="http://schemas.openxmlformats.org/officeDocument/2006/relationships/image" Target="../media/image65.png"/><Relationship Id="rId4" Type="http://schemas.openxmlformats.org/officeDocument/2006/relationships/image" Target="../media/image550.png"/><Relationship Id="rId9" Type="http://schemas.openxmlformats.org/officeDocument/2006/relationships/image" Target="../media/image64.png"/></Relationships>
</file>

<file path=ppt/slides/_rels/slide5.xml.rels><?xml version="1.0" encoding="UTF-8" standalone="yes"?>
<Relationships xmlns="http://schemas.openxmlformats.org/package/2006/relationships"><Relationship Id="rId13"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6.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11" Type="http://schemas.openxmlformats.org/officeDocument/2006/relationships/image" Target="../media/image18.png"/><Relationship Id="rId15" Type="http://schemas.openxmlformats.org/officeDocument/2006/relationships/image" Target="../media/image21.png"/><Relationship Id="rId10" Type="http://schemas.openxmlformats.org/officeDocument/2006/relationships/image" Target="../media/image17.png"/><Relationship Id="rId4" Type="http://schemas.openxmlformats.org/officeDocument/2006/relationships/image" Target="../media/image14.png"/><Relationship Id="rId14" Type="http://schemas.openxmlformats.org/officeDocument/2006/relationships/image" Target="../media/image13.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6.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270.png"/><Relationship Id="rId11" Type="http://schemas.openxmlformats.org/officeDocument/2006/relationships/image" Target="../media/image32.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6.png"/><Relationship Id="rId9" Type="http://schemas.openxmlformats.org/officeDocument/2006/relationships/image" Target="../media/image30.png"/><Relationship Id="rId1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4.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20.png"/><Relationship Id="rId3" Type="http://schemas.openxmlformats.org/officeDocument/2006/relationships/image" Target="../media/image4.png"/><Relationship Id="rId7" Type="http://schemas.openxmlformats.org/officeDocument/2006/relationships/image" Target="../media/image54.png"/><Relationship Id="rId12"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7.png"/><Relationship Id="rId3" Type="http://schemas.openxmlformats.org/officeDocument/2006/relationships/image" Target="../media/image4.png"/><Relationship Id="rId7" Type="http://schemas.openxmlformats.org/officeDocument/2006/relationships/image" Target="../media/image55.png"/><Relationship Id="rId12"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60.png"/><Relationship Id="rId5" Type="http://schemas.openxmlformats.org/officeDocument/2006/relationships/image" Target="../media/image53.png"/><Relationship Id="rId10" Type="http://schemas.openxmlformats.org/officeDocument/2006/relationships/image" Target="../media/image59.png"/><Relationship Id="rId4" Type="http://schemas.openxmlformats.org/officeDocument/2006/relationships/image" Target="../media/image51.png"/><Relationship Id="rId9" Type="http://schemas.openxmlformats.org/officeDocument/2006/relationships/image" Target="../media/image601.png"/></Relationships>
</file>

<file path=ppt/slides/_rels/slide1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4.pn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73.png"/><Relationship Id="rId4" Type="http://schemas.openxmlformats.org/officeDocument/2006/relationships/image" Target="../media/image680.png"/><Relationship Id="rId9" Type="http://schemas.openxmlformats.org/officeDocument/2006/relationships/customXml" Target="../ink/ink2.xml"/></Relationships>
</file>

<file path=ppt/slides/_rels/slide13.xml.rels><?xml version="1.0" encoding="UTF-8" standalone="yes"?>
<Relationships xmlns="http://schemas.openxmlformats.org/package/2006/relationships"><Relationship Id="rId3" Type="http://schemas.openxmlformats.org/officeDocument/2006/relationships/image" Target="../media/image73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1.png"/><Relationship Id="rId7" Type="http://schemas.openxmlformats.org/officeDocument/2006/relationships/image" Target="../media/image74.png"/><Relationship Id="rId12" Type="http://schemas.openxmlformats.org/officeDocument/2006/relationships/image" Target="../media/image8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3.png"/><Relationship Id="rId5" Type="http://schemas.openxmlformats.org/officeDocument/2006/relationships/image" Target="../media/image78.png"/><Relationship Id="rId10" Type="http://schemas.openxmlformats.org/officeDocument/2006/relationships/image" Target="../media/image82.png"/><Relationship Id="rId4" Type="http://schemas.openxmlformats.org/officeDocument/2006/relationships/image" Target="../media/image72.png"/><Relationship Id="rId9"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77.png"/><Relationship Id="rId3" Type="http://schemas.openxmlformats.org/officeDocument/2006/relationships/image" Target="../media/image71.png"/><Relationship Id="rId7" Type="http://schemas.openxmlformats.org/officeDocument/2006/relationships/image" Target="../media/image74.png"/><Relationship Id="rId12" Type="http://schemas.openxmlformats.org/officeDocument/2006/relationships/image" Target="../media/image8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8.png"/><Relationship Id="rId5" Type="http://schemas.openxmlformats.org/officeDocument/2006/relationships/image" Target="../media/image85.png"/><Relationship Id="rId15" Type="http://schemas.openxmlformats.org/officeDocument/2006/relationships/image" Target="../media/image92.png"/><Relationship Id="rId10" Type="http://schemas.openxmlformats.org/officeDocument/2006/relationships/image" Target="../media/image87.png"/><Relationship Id="rId4" Type="http://schemas.openxmlformats.org/officeDocument/2006/relationships/image" Target="../media/image72.png"/><Relationship Id="rId9" Type="http://schemas.openxmlformats.org/officeDocument/2006/relationships/image" Target="../media/image76.png"/><Relationship Id="rId1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4.png"/><Relationship Id="rId9" Type="http://schemas.openxmlformats.org/officeDocument/2006/relationships/image" Target="NULL"/><Relationship Id="rId14" Type="http://schemas.openxmlformats.org/officeDocument/2006/relationships/image" Target="NULL"/></Relationships>
</file>

<file path=ppt/slides/_rels/slide1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4.png"/><Relationship Id="rId9" Type="http://schemas.openxmlformats.org/officeDocument/2006/relationships/image" Target="NULL"/><Relationship Id="rId14" Type="http://schemas.openxmlformats.org/officeDocument/2006/relationships/image" Target="NULL"/></Relationships>
</file>

<file path=ppt/slides/_rels/slide1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79.png"/><Relationship Id="rId7" Type="http://schemas.openxmlformats.org/officeDocument/2006/relationships/image" Target="../media/image9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4.png"/><Relationship Id="rId4" Type="http://schemas.openxmlformats.org/officeDocument/2006/relationships/image" Target="../media/image94.png"/></Relationships>
</file>

<file path=ppt/slides/_rels/slide1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4.png"/><Relationship Id="rId7" Type="http://schemas.openxmlformats.org/officeDocument/2006/relationships/image" Target="../media/image10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81.png"/><Relationship Id="rId9" Type="http://schemas.openxmlformats.org/officeDocument/2006/relationships/image" Target="../media/image10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0.png"/></Relationships>
</file>

<file path=ppt/slides/_rels/slide2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93.png"/><Relationship Id="rId4" Type="http://schemas.openxmlformats.org/officeDocument/2006/relationships/image" Target="../media/image4.png"/><Relationship Id="rId9" Type="http://schemas.openxmlformats.org/officeDocument/2006/relationships/image" Target="../media/image110.png"/></Relationships>
</file>

<file path=ppt/slides/_rels/slide22.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4.png"/><Relationship Id="rId7" Type="http://schemas.openxmlformats.org/officeDocument/2006/relationships/image" Target="../media/image98.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16.png"/></Relationships>
</file>

<file path=ppt/slides/_rels/slide2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20.png"/><Relationship Id="rId12" Type="http://schemas.openxmlformats.org/officeDocument/2006/relationships/image" Target="../media/image12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9.png"/><Relationship Id="rId11" Type="http://schemas.openxmlformats.org/officeDocument/2006/relationships/image" Target="../media/image123.png"/><Relationship Id="rId5" Type="http://schemas.openxmlformats.org/officeDocument/2006/relationships/image" Target="../media/image106.png"/><Relationship Id="rId10" Type="http://schemas.openxmlformats.org/officeDocument/2006/relationships/image" Target="../media/image122.png"/><Relationship Id="rId4" Type="http://schemas.openxmlformats.org/officeDocument/2006/relationships/image" Target="../media/image4.png"/><Relationship Id="rId9" Type="http://schemas.openxmlformats.org/officeDocument/2006/relationships/image" Target="../media/image121.png"/></Relationships>
</file>

<file path=ppt/slides/_rels/slide24.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50.png"/><Relationship Id="rId7" Type="http://schemas.openxmlformats.org/officeDocument/2006/relationships/image" Target="../media/image128.png"/><Relationship Id="rId12" Type="http://schemas.openxmlformats.org/officeDocument/2006/relationships/image" Target="../media/image13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14.png"/><Relationship Id="rId10" Type="http://schemas.openxmlformats.org/officeDocument/2006/relationships/image" Target="../media/image131.png"/><Relationship Id="rId4" Type="http://schemas.openxmlformats.org/officeDocument/2006/relationships/image" Target="../media/image4.png"/><Relationship Id="rId9" Type="http://schemas.openxmlformats.org/officeDocument/2006/relationships/image" Target="../media/image130.png"/></Relationships>
</file>

<file path=ppt/slides/_rels/slide25.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4.png"/><Relationship Id="rId7" Type="http://schemas.openxmlformats.org/officeDocument/2006/relationships/image" Target="../media/image12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8.png"/><Relationship Id="rId11" Type="http://schemas.openxmlformats.org/officeDocument/2006/relationships/image" Target="../media/image134.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14.png"/><Relationship Id="rId9" Type="http://schemas.openxmlformats.org/officeDocument/2006/relationships/image" Target="../media/image131.png"/></Relationships>
</file>

<file path=ppt/slides/_rels/slide26.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5.png"/><Relationship Id="rId7" Type="http://schemas.openxmlformats.org/officeDocument/2006/relationships/image" Target="../media/image13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17.png"/><Relationship Id="rId10" Type="http://schemas.openxmlformats.org/officeDocument/2006/relationships/image" Target="../media/image141.png"/><Relationship Id="rId4" Type="http://schemas.openxmlformats.org/officeDocument/2006/relationships/image" Target="../media/image4.png"/><Relationship Id="rId9" Type="http://schemas.openxmlformats.org/officeDocument/2006/relationships/image" Target="../media/image140.png"/></Relationships>
</file>

<file path=ppt/slides/_rels/slide27.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42.png"/><Relationship Id="rId7" Type="http://schemas.openxmlformats.org/officeDocument/2006/relationships/image" Target="../media/image13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7.png"/><Relationship Id="rId11"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141.png"/><Relationship Id="rId4" Type="http://schemas.openxmlformats.org/officeDocument/2006/relationships/image" Target="../media/image4.png"/><Relationship Id="rId9" Type="http://schemas.openxmlformats.org/officeDocument/2006/relationships/image" Target="../media/image140.png"/></Relationships>
</file>

<file path=ppt/slides/_rels/slide28.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53.png"/><Relationship Id="rId3" Type="http://schemas.openxmlformats.org/officeDocument/2006/relationships/image" Target="../media/image4.png"/><Relationship Id="rId7" Type="http://schemas.openxmlformats.org/officeDocument/2006/relationships/image" Target="../media/image147.png"/><Relationship Id="rId12" Type="http://schemas.openxmlformats.org/officeDocument/2006/relationships/image" Target="../media/image152.png"/><Relationship Id="rId2" Type="http://schemas.openxmlformats.org/officeDocument/2006/relationships/notesSlide" Target="../notesSlides/notesSlide27.xml"/><Relationship Id="rId16" Type="http://schemas.openxmlformats.org/officeDocument/2006/relationships/image" Target="../media/image156.png"/><Relationship Id="rId1" Type="http://schemas.openxmlformats.org/officeDocument/2006/relationships/slideLayout" Target="../slideLayouts/slideLayout1.xml"/><Relationship Id="rId6" Type="http://schemas.openxmlformats.org/officeDocument/2006/relationships/image" Target="../media/image146.png"/><Relationship Id="rId11" Type="http://schemas.openxmlformats.org/officeDocument/2006/relationships/image" Target="../media/image151.png"/><Relationship Id="rId5" Type="http://schemas.openxmlformats.org/officeDocument/2006/relationships/image" Target="../media/image145.png"/><Relationship Id="rId15" Type="http://schemas.openxmlformats.org/officeDocument/2006/relationships/image" Target="../media/image155.png"/><Relationship Id="rId10" Type="http://schemas.openxmlformats.org/officeDocument/2006/relationships/image" Target="../media/image150.png"/><Relationship Id="rId4" Type="http://schemas.openxmlformats.org/officeDocument/2006/relationships/image" Target="../media/image125.png"/><Relationship Id="rId9" Type="http://schemas.openxmlformats.org/officeDocument/2006/relationships/image" Target="../media/image149.png"/><Relationship Id="rId14" Type="http://schemas.openxmlformats.org/officeDocument/2006/relationships/image" Target="../media/image136.png"/></Relationships>
</file>

<file path=ppt/slides/_rels/slide29.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7.png"/><Relationship Id="rId7" Type="http://schemas.openxmlformats.org/officeDocument/2006/relationships/image" Target="../media/image159.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58.png"/><Relationship Id="rId5" Type="http://schemas.openxmlformats.org/officeDocument/2006/relationships/image" Target="../media/image136.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48.png"/><Relationship Id="rId5" Type="http://schemas.openxmlformats.org/officeDocument/2006/relationships/image" Target="../media/image144.png"/><Relationship Id="rId4" Type="http://schemas.openxmlformats.org/officeDocument/2006/relationships/image" Target="../media/image143.png"/></Relationships>
</file>

<file path=ppt/slides/_rels/slide3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61.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62.jpeg"/></Relationships>
</file>

<file path=ppt/slides/_rels/slide3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63.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Deliberations on Force Vector System</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998522" y="5298628"/>
            <a:ext cx="71469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00B050"/>
                </a:solidFill>
                <a:latin typeface="Curlz MT" panose="04040404050702020202" pitchFamily="82" charset="0"/>
              </a:rPr>
              <a:t>Vitality Means </a:t>
            </a:r>
            <a:r>
              <a:rPr lang="en-US" b="1" i="1" dirty="0">
                <a:solidFill>
                  <a:srgbClr val="0070C0"/>
                </a:solidFill>
                <a:latin typeface="Tahoma" panose="020B0604030504040204" pitchFamily="34" charset="0"/>
                <a:ea typeface="Tahoma" panose="020B0604030504040204" pitchFamily="34" charset="0"/>
                <a:cs typeface="Tahoma" panose="020B0604030504040204" pitchFamily="34" charset="0"/>
              </a:rPr>
              <a:t>More to Explore </a:t>
            </a:r>
            <a:r>
              <a:rPr lang="en-US" altLang="en-US" sz="2800" b="1" dirty="0">
                <a:solidFill>
                  <a:srgbClr val="00B050"/>
                </a:solidFill>
                <a:latin typeface="Curlz MT" panose="04040404050702020202" pitchFamily="82" charset="0"/>
                <a:ea typeface="STZhongsong" panose="020B0503020204020204" pitchFamily="2" charset="-122"/>
              </a:rPr>
              <a:t>……..</a:t>
            </a: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A7326-6A64-140D-446C-C00D6F051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40D28-B72C-51D6-5929-98721F81B5C3}"/>
              </a:ext>
            </a:extLst>
          </p:cNvPr>
          <p:cNvSpPr txBox="1">
            <a:spLocks noGrp="1"/>
          </p:cNvSpPr>
          <p:nvPr>
            <p:ph type="ctrTitle"/>
          </p:nvPr>
        </p:nvSpPr>
        <p:spPr>
          <a:xfrm>
            <a:off x="381003" y="304800"/>
            <a:ext cx="8382003" cy="804034"/>
          </a:xfrm>
          <a:noFill/>
        </p:spPr>
        <p:txBody>
          <a:bodyPr/>
          <a:lstStyle/>
          <a:p>
            <a:pPr lvl="0"/>
            <a:r>
              <a:rPr lang="en-US" sz="2800" dirty="0"/>
              <a:t>Moment as The cross product </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3AEF3F08-5B65-52B7-17A6-702EF5320F1D}"/>
                  </a:ext>
                </a:extLst>
              </p:cNvPr>
              <p:cNvSpPr txBox="1">
                <a:spLocks noGrp="1"/>
              </p:cNvSpPr>
              <p:nvPr>
                <p:ph type="subTitle" idx="1"/>
              </p:nvPr>
            </p:nvSpPr>
            <p:spPr>
              <a:xfrm>
                <a:off x="380998" y="1278209"/>
                <a:ext cx="8382003" cy="3195786"/>
              </a:xfrm>
            </p:spPr>
            <p:txBody>
              <a:bodyPr anchorCtr="0"/>
              <a:lstStyle/>
              <a:p>
                <a:pPr marL="342900" indent="-342900" algn="l">
                  <a:buFont typeface="Arial" panose="020B0604020202020204" pitchFamily="34" charset="0"/>
                  <a:buChar char="•"/>
                </a:pPr>
                <a:r>
                  <a:rPr lang="en-US" sz="2400" dirty="0"/>
                  <a:t>In two dimensional and three-dimensional spaces.</a:t>
                </a:r>
              </a:p>
              <a:p>
                <a:pPr marL="342900" indent="-342900" algn="l">
                  <a:buFont typeface="Arial" panose="020B0604020202020204" pitchFamily="34" charset="0"/>
                  <a:buChar char="•"/>
                </a:pPr>
                <a:r>
                  <a:rPr lang="en-US" sz="2400" dirty="0"/>
                  <a:t>The moment of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about point </a:t>
                </a:r>
                <a:r>
                  <a:rPr lang="en-US" sz="2400" i="1" dirty="0"/>
                  <a:t>A</a:t>
                </a:r>
                <a:r>
                  <a:rPr lang="en-US" sz="2400" dirty="0"/>
                  <a:t> may be represented as </a:t>
                </a:r>
              </a:p>
              <a:p>
                <a:pPr algn="l"/>
                <a14:m>
                  <m:oMathPara xmlns:m="http://schemas.openxmlformats.org/officeDocument/2006/math">
                    <m:oMathParaPr>
                      <m:jc m:val="centerGroup"/>
                    </m:oMathParaPr>
                    <m:oMath xmlns:m="http://schemas.openxmlformats.org/officeDocument/2006/math">
                      <m:acc>
                        <m:accPr>
                          <m:chr m:val="⃗"/>
                          <m:ctrlPr>
                            <a:rPr lang="en-US" sz="2400" b="1" i="1" smtClean="0">
                              <a:latin typeface="Cambria Math" panose="02040503050406030204" pitchFamily="18" charset="0"/>
                            </a:rPr>
                          </m:ctrlPr>
                        </m:accPr>
                        <m:e>
                          <m:r>
                            <a:rPr lang="en-US" sz="2400" b="1" i="1" smtClean="0">
                              <a:latin typeface="Cambria Math" panose="02040503050406030204" pitchFamily="18" charset="0"/>
                            </a:rPr>
                            <m:t>𝑴</m:t>
                          </m:r>
                        </m:e>
                      </m:acc>
                      <m:r>
                        <a:rPr lang="en-US" sz="2400" b="1" i="1" smtClean="0">
                          <a:latin typeface="Cambria Math" panose="02040503050406030204" pitchFamily="18" charset="0"/>
                        </a:rPr>
                        <m:t>=</m:t>
                      </m:r>
                      <m:acc>
                        <m:accPr>
                          <m:chr m:val="⃗"/>
                          <m:ctrlPr>
                            <a:rPr lang="en-US" sz="2400" b="1" i="1" smtClean="0">
                              <a:latin typeface="Cambria Math" panose="02040503050406030204" pitchFamily="18" charset="0"/>
                            </a:rPr>
                          </m:ctrlPr>
                        </m:accPr>
                        <m:e>
                          <m:r>
                            <a:rPr lang="en-US" sz="2400" b="1" i="1" smtClean="0">
                              <a:latin typeface="Cambria Math" panose="02040503050406030204" pitchFamily="18" charset="0"/>
                            </a:rPr>
                            <m:t>𝒓</m:t>
                          </m:r>
                        </m:e>
                      </m:acc>
                      <m:r>
                        <a:rPr lang="en-US" sz="2400" b="1" i="1" smtClean="0">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1" i="1" smtClean="0">
                              <a:latin typeface="Cambria Math" panose="02040503050406030204" pitchFamily="18" charset="0"/>
                              <a:ea typeface="Cambria Math" panose="02040503050406030204" pitchFamily="18" charset="0"/>
                            </a:rPr>
                            <m:t>𝑭</m:t>
                          </m:r>
                        </m:e>
                      </m:acc>
                    </m:oMath>
                  </m:oMathPara>
                </a14:m>
                <a:endParaRPr lang="en-US" sz="2400" b="1" dirty="0">
                  <a:latin typeface="Cambria Math" panose="02040503050406030204" pitchFamily="18" charset="0"/>
                </a:endParaRPr>
              </a:p>
              <a:p>
                <a:pPr marL="342900" indent="-342900" algn="l">
                  <a:buFont typeface="Arial" panose="020B0604020202020204" pitchFamily="34" charset="0"/>
                  <a:buChar char="•"/>
                </a:pPr>
                <a:r>
                  <a:rPr lang="en-US" sz="2400" dirty="0"/>
                  <a:t>where </a:t>
                </a:r>
                <a14:m>
                  <m:oMath xmlns:m="http://schemas.openxmlformats.org/officeDocument/2006/math">
                    <m:acc>
                      <m:accPr>
                        <m:chr m:val="⃗"/>
                        <m:ctrlPr>
                          <a:rPr lang="en-US" sz="2400" b="1" i="1">
                            <a:latin typeface="Cambria Math" panose="02040503050406030204" pitchFamily="18" charset="0"/>
                          </a:rPr>
                        </m:ctrlPr>
                      </m:accPr>
                      <m:e>
                        <m:r>
                          <a:rPr lang="en-US" sz="2400" b="1" i="1">
                            <a:latin typeface="Cambria Math" panose="02040503050406030204" pitchFamily="18" charset="0"/>
                          </a:rPr>
                          <m:t>𝒓</m:t>
                        </m:r>
                      </m:e>
                    </m:acc>
                  </m:oMath>
                </a14:m>
                <a:r>
                  <a:rPr lang="en-US" sz="2400" b="1" dirty="0"/>
                  <a:t> </a:t>
                </a:r>
                <a:r>
                  <a:rPr lang="en-US" sz="2400" dirty="0"/>
                  <a:t>is a position vector which runs moment reference point A to any point on the line of action of </a:t>
                </a:r>
                <a14:m>
                  <m:oMath xmlns:m="http://schemas.openxmlformats.org/officeDocument/2006/math">
                    <m:acc>
                      <m:accPr>
                        <m:chr m:val="⃗"/>
                        <m:ctrlPr>
                          <a:rPr lang="en-US" sz="2400" b="1" i="1">
                            <a:latin typeface="Cambria Math" panose="02040503050406030204" pitchFamily="18" charset="0"/>
                            <a:ea typeface="Cambria Math" panose="02040503050406030204" pitchFamily="18" charset="0"/>
                          </a:rPr>
                        </m:ctrlPr>
                      </m:accPr>
                      <m:e>
                        <m:r>
                          <a:rPr lang="en-US" sz="2400" b="1" i="1">
                            <a:latin typeface="Cambria Math" panose="02040503050406030204" pitchFamily="18" charset="0"/>
                            <a:ea typeface="Cambria Math" panose="02040503050406030204" pitchFamily="18" charset="0"/>
                          </a:rPr>
                          <m:t>𝑭</m:t>
                        </m:r>
                      </m:e>
                    </m:acc>
                  </m:oMath>
                </a14:m>
                <a:r>
                  <a:rPr lang="en-US" sz="2400" b="1" dirty="0"/>
                  <a:t>.</a:t>
                </a:r>
              </a:p>
              <a:p>
                <a:pPr marL="342900" indent="-342900" algn="l">
                  <a:buFont typeface="Arial" panose="020B0604020202020204" pitchFamily="34" charset="0"/>
                  <a:buChar char="•"/>
                </a:pPr>
                <a:r>
                  <a:rPr lang="en-US" sz="2400" dirty="0"/>
                  <a:t>The magnitude of this expression is </a:t>
                </a:r>
              </a:p>
              <a:p>
                <a14:m>
                  <m:oMath xmlns:m="http://schemas.openxmlformats.org/officeDocument/2006/math">
                    <m:d>
                      <m:dPr>
                        <m:begChr m:val="|"/>
                        <m:endChr m:val="|"/>
                        <m:ctrlPr>
                          <a:rPr lang="en-US" sz="2400" i="1" smtClean="0">
                            <a:latin typeface="Cambria Math" panose="02040503050406030204" pitchFamily="18" charset="0"/>
                          </a:rPr>
                        </m:ctrlPr>
                      </m:d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d>
                  </m:oMath>
                </a14:m>
                <a:r>
                  <a:rPr lang="en-US" sz="2400" dirty="0"/>
                  <a:t>= </a:t>
                </a:r>
                <a14:m>
                  <m:oMath xmlns:m="http://schemas.openxmlformats.org/officeDocument/2006/math">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𝐹</m:t>
                            </m:r>
                          </m:e>
                        </m:acc>
                      </m:e>
                    </m:d>
                    <m:r>
                      <a:rPr lang="en-US" sz="2400" i="1">
                        <a:latin typeface="Cambria Math" panose="02040503050406030204" pitchFamily="18" charset="0"/>
                      </a:rPr>
                      <m:t> </m:t>
                    </m:r>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𝑟</m:t>
                            </m:r>
                          </m:e>
                        </m:acc>
                      </m:e>
                    </m:d>
                    <m:r>
                      <a:rPr lang="en-US" sz="2400" i="1">
                        <a:latin typeface="Cambria Math" panose="02040503050406030204" pitchFamily="18" charset="0"/>
                      </a:rPr>
                      <m:t> </m:t>
                    </m:r>
                  </m:oMath>
                </a14:m>
                <a:r>
                  <a:rPr lang="en-US" sz="2400" dirty="0"/>
                  <a:t> sin</a:t>
                </a:r>
                <a14:m>
                  <m:oMath xmlns:m="http://schemas.openxmlformats.org/officeDocument/2006/math">
                    <m:r>
                      <a:rPr lang="en-US" sz="2400" i="1">
                        <a:latin typeface="Cambria Math" panose="02040503050406030204" pitchFamily="18" charset="0"/>
                        <a:ea typeface="Cambria Math" panose="02040503050406030204" pitchFamily="18" charset="0"/>
                      </a:rPr>
                      <m:t>𝛼</m:t>
                    </m:r>
                  </m:oMath>
                </a14:m>
                <a:r>
                  <a:rPr lang="en-US" sz="2400" dirty="0"/>
                  <a:t>.</a:t>
                </a:r>
              </a:p>
            </p:txBody>
          </p:sp>
        </mc:Choice>
        <mc:Fallback xmlns="">
          <p:sp>
            <p:nvSpPr>
              <p:cNvPr id="3" name="Subtitle 2">
                <a:extLst>
                  <a:ext uri="{FF2B5EF4-FFF2-40B4-BE49-F238E27FC236}">
                    <a16:creationId xmlns:a16="http://schemas.microsoft.com/office/drawing/2014/main" id="{3AEF3F08-5B65-52B7-17A6-702EF5320F1D}"/>
                  </a:ext>
                </a:extLst>
              </p:cNvPr>
              <p:cNvSpPr txBox="1">
                <a:spLocks noGrp="1" noRot="1" noChangeAspect="1" noMove="1" noResize="1" noEditPoints="1" noAdjustHandles="1" noChangeArrowheads="1" noChangeShapeType="1" noTextEdit="1"/>
              </p:cNvSpPr>
              <p:nvPr>
                <p:ph type="subTitle" idx="1"/>
              </p:nvPr>
            </p:nvSpPr>
            <p:spPr>
              <a:xfrm>
                <a:off x="380998" y="1278209"/>
                <a:ext cx="8382003" cy="3195786"/>
              </a:xfrm>
              <a:blipFill>
                <a:blip r:embed="rId3"/>
                <a:stretch>
                  <a:fillRect l="-945" t="-1527" r="-1017" b="-3053"/>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4E5BB4BC-4E65-0D31-8B09-EB652988E54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C0ABFEA-7E46-0C7F-6A21-10890DB10DE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F967AAC-3850-9558-C18F-F76DD799C2A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98DC1B5-1EBA-5AF6-D2D2-FB0598CDCB4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431433F-6CC6-72AF-A5BB-F003603600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CC433F1-2761-525C-17B2-54D9401C1E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7393E5B-120B-F441-32A2-8DB0A31CC2F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F243DA5-4630-A3C9-A445-2272F5EF73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22E6580-B081-FC7B-94EF-8365D0EE5A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DE5B10F-CFC5-7C43-9127-92B589FA214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759A32E-22FE-D18D-5F49-3C17BA408EE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3EB84EA-1F5D-A7C1-1D1A-FC51CD58DA6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CC566C1-D378-7FC5-645F-ED9CDFFAF03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C6F288F-51BE-F67F-AD10-F21050FAB0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6AEA9BF-2CFF-1C15-DA6D-4FEA3B13C98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1DEF458-4787-90A4-37DE-2C3CA4F08D5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19F19D3-7EEE-FBB9-BB8E-A4CEF43983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21">
            <a:extLst>
              <a:ext uri="{FF2B5EF4-FFF2-40B4-BE49-F238E27FC236}">
                <a16:creationId xmlns:a16="http://schemas.microsoft.com/office/drawing/2014/main" id="{FE138796-A953-9E23-4F75-2B9FB0CFED40}"/>
              </a:ext>
            </a:extLst>
          </p:cNvPr>
          <p:cNvGrpSpPr/>
          <p:nvPr/>
        </p:nvGrpSpPr>
        <p:grpSpPr>
          <a:xfrm>
            <a:off x="5779580" y="3439195"/>
            <a:ext cx="3148682" cy="2187618"/>
            <a:chOff x="5779580" y="3439195"/>
            <a:chExt cx="3148682" cy="2187618"/>
          </a:xfrm>
        </p:grpSpPr>
        <p:pic>
          <p:nvPicPr>
            <p:cNvPr id="24" name="Picture 23">
              <a:extLst>
                <a:ext uri="{FF2B5EF4-FFF2-40B4-BE49-F238E27FC236}">
                  <a16:creationId xmlns:a16="http://schemas.microsoft.com/office/drawing/2014/main" id="{434174FD-7934-57D4-BFB0-88D7F795A8AE}"/>
                </a:ext>
              </a:extLst>
            </p:cNvPr>
            <p:cNvPicPr>
              <a:picLocks noChangeAspect="1"/>
            </p:cNvPicPr>
            <p:nvPr/>
          </p:nvPicPr>
          <p:blipFill>
            <a:blip r:embed="rId5"/>
            <a:stretch>
              <a:fillRect/>
            </a:stretch>
          </p:blipFill>
          <p:spPr>
            <a:xfrm>
              <a:off x="5779580" y="3439195"/>
              <a:ext cx="3148682" cy="2187618"/>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01CCE64-B2A2-C197-C501-267A2E5B1EF3}"/>
                    </a:ext>
                  </a:extLst>
                </p:cNvPr>
                <p:cNvSpPr txBox="1"/>
                <p:nvPr/>
              </p:nvSpPr>
              <p:spPr>
                <a:xfrm>
                  <a:off x="7924800" y="3929312"/>
                  <a:ext cx="27520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5" name="TextBox 24">
                  <a:extLst>
                    <a:ext uri="{FF2B5EF4-FFF2-40B4-BE49-F238E27FC236}">
                      <a16:creationId xmlns:a16="http://schemas.microsoft.com/office/drawing/2014/main" id="{B01CCE64-B2A2-C197-C501-267A2E5B1EF3}"/>
                    </a:ext>
                  </a:extLst>
                </p:cNvPr>
                <p:cNvSpPr txBox="1">
                  <a:spLocks noRot="1" noChangeAspect="1" noMove="1" noResize="1" noEditPoints="1" noAdjustHandles="1" noChangeArrowheads="1" noChangeShapeType="1" noTextEdit="1"/>
                </p:cNvSpPr>
                <p:nvPr/>
              </p:nvSpPr>
              <p:spPr>
                <a:xfrm>
                  <a:off x="7924800" y="3929312"/>
                  <a:ext cx="275204"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94C78C3-8D10-C192-51C1-81259D807794}"/>
                    </a:ext>
                  </a:extLst>
                </p:cNvPr>
                <p:cNvSpPr txBox="1"/>
                <p:nvPr/>
              </p:nvSpPr>
              <p:spPr>
                <a:xfrm>
                  <a:off x="7009450" y="4114800"/>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6" name="TextBox 25">
                  <a:extLst>
                    <a:ext uri="{FF2B5EF4-FFF2-40B4-BE49-F238E27FC236}">
                      <a16:creationId xmlns:a16="http://schemas.microsoft.com/office/drawing/2014/main" id="{994C78C3-8D10-C192-51C1-81259D807794}"/>
                    </a:ext>
                  </a:extLst>
                </p:cNvPr>
                <p:cNvSpPr txBox="1">
                  <a:spLocks noRot="1" noChangeAspect="1" noMove="1" noResize="1" noEditPoints="1" noAdjustHandles="1" noChangeArrowheads="1" noChangeShapeType="1" noTextEdit="1"/>
                </p:cNvSpPr>
                <p:nvPr/>
              </p:nvSpPr>
              <p:spPr>
                <a:xfrm>
                  <a:off x="7009450" y="4114800"/>
                  <a:ext cx="229550" cy="369332"/>
                </a:xfrm>
                <a:prstGeom prst="rect">
                  <a:avLst/>
                </a:prstGeom>
                <a:blipFill>
                  <a:blip r:embed="rId7"/>
                  <a:stretch>
                    <a:fillRect l="-34211" t="-34426" r="-94737" b="-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500A284-2EB7-CF49-340E-086B777E798F}"/>
                    </a:ext>
                  </a:extLst>
                </p:cNvPr>
                <p:cNvSpPr txBox="1"/>
                <p:nvPr/>
              </p:nvSpPr>
              <p:spPr>
                <a:xfrm>
                  <a:off x="6055064" y="3886200"/>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27" name="TextBox 26">
                  <a:extLst>
                    <a:ext uri="{FF2B5EF4-FFF2-40B4-BE49-F238E27FC236}">
                      <a16:creationId xmlns:a16="http://schemas.microsoft.com/office/drawing/2014/main" id="{F500A284-2EB7-CF49-340E-086B777E798F}"/>
                    </a:ext>
                  </a:extLst>
                </p:cNvPr>
                <p:cNvSpPr txBox="1">
                  <a:spLocks noRot="1" noChangeAspect="1" noMove="1" noResize="1" noEditPoints="1" noAdjustHandles="1" noChangeArrowheads="1" noChangeShapeType="1" noTextEdit="1"/>
                </p:cNvSpPr>
                <p:nvPr/>
              </p:nvSpPr>
              <p:spPr>
                <a:xfrm>
                  <a:off x="6055064" y="3886200"/>
                  <a:ext cx="345736" cy="414088"/>
                </a:xfrm>
                <a:prstGeom prst="rect">
                  <a:avLst/>
                </a:prstGeom>
                <a:blipFill>
                  <a:blip r:embed="rId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4F6271F5-6BF1-1F6E-5474-E48D5E2DD963}"/>
                  </a:ext>
                </a:extLst>
              </p:cNvPr>
              <p:cNvSpPr txBox="1">
                <a:spLocks/>
              </p:cNvSpPr>
              <p:nvPr/>
            </p:nvSpPr>
            <p:spPr bwMode="auto">
              <a:xfrm>
                <a:off x="592011" y="4758920"/>
                <a:ext cx="5099730" cy="110579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kern="0" dirty="0"/>
                  <a:t>Sense and direction of </a:t>
                </a:r>
                <a14:m>
                  <m:oMath xmlns:m="http://schemas.openxmlformats.org/officeDocument/2006/math">
                    <m:d>
                      <m:dPr>
                        <m:begChr m:val="|"/>
                        <m:endChr m:val="|"/>
                        <m:ctrlPr>
                          <a:rPr lang="en-US" sz="2400" i="1" kern="0">
                            <a:latin typeface="Cambria Math" panose="02040503050406030204" pitchFamily="18" charset="0"/>
                          </a:rPr>
                        </m:ctrlPr>
                      </m:dPr>
                      <m:e>
                        <m:acc>
                          <m:accPr>
                            <m:chr m:val="⃗"/>
                            <m:ctrlPr>
                              <a:rPr lang="en-US" sz="2400" i="1" kern="0">
                                <a:latin typeface="Cambria Math" panose="02040503050406030204" pitchFamily="18" charset="0"/>
                              </a:rPr>
                            </m:ctrlPr>
                          </m:accPr>
                          <m:e>
                            <m:r>
                              <a:rPr lang="en-US" sz="2400" i="1" kern="0">
                                <a:latin typeface="Cambria Math" panose="02040503050406030204" pitchFamily="18" charset="0"/>
                              </a:rPr>
                              <m:t>𝑀</m:t>
                            </m:r>
                          </m:e>
                        </m:acc>
                      </m:e>
                    </m:d>
                  </m:oMath>
                </a14:m>
                <a:r>
                  <a:rPr lang="en-US" sz="2400" kern="0" dirty="0"/>
                  <a:t> is established by the righthand rule.</a:t>
                </a:r>
              </a:p>
              <a:p>
                <a:pPr marL="342900" indent="-342900" algn="l">
                  <a:spcBef>
                    <a:spcPts val="600"/>
                  </a:spcBef>
                  <a:buClr>
                    <a:srgbClr val="000000"/>
                  </a:buClr>
                  <a:buFont typeface="Arial" panose="020B0604020202020204" pitchFamily="34" charset="0"/>
                  <a:buChar char="•"/>
                </a:pPr>
                <a:endParaRPr lang="en-US" sz="2400" kern="0" dirty="0">
                  <a:solidFill>
                    <a:srgbClr val="7030A0"/>
                  </a:solidFill>
                  <a:ea typeface="Calibri"/>
                  <a:cs typeface="Calibri"/>
                </a:endParaRPr>
              </a:p>
            </p:txBody>
          </p:sp>
        </mc:Choice>
        <mc:Fallback xmlns="">
          <p:sp>
            <p:nvSpPr>
              <p:cNvPr id="4" name="Subtitle 2">
                <a:extLst>
                  <a:ext uri="{FF2B5EF4-FFF2-40B4-BE49-F238E27FC236}">
                    <a16:creationId xmlns:a16="http://schemas.microsoft.com/office/drawing/2014/main" id="{4F6271F5-6BF1-1F6E-5474-E48D5E2DD963}"/>
                  </a:ext>
                </a:extLst>
              </p:cNvPr>
              <p:cNvSpPr txBox="1">
                <a:spLocks noRot="1" noChangeAspect="1" noMove="1" noResize="1" noEditPoints="1" noAdjustHandles="1" noChangeArrowheads="1" noChangeShapeType="1" noTextEdit="1"/>
              </p:cNvSpPr>
              <p:nvPr/>
            </p:nvSpPr>
            <p:spPr bwMode="auto">
              <a:xfrm>
                <a:off x="592011" y="4758920"/>
                <a:ext cx="5099730" cy="1105796"/>
              </a:xfrm>
              <a:prstGeom prst="rect">
                <a:avLst/>
              </a:prstGeom>
              <a:blipFill>
                <a:blip r:embed="rId9"/>
                <a:stretch>
                  <a:fillRect l="-155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10339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dissolv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dissolv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dissolve">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dissolve">
                                      <p:cBhvr>
                                        <p:cTn id="4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9FC89-D1B4-B6D3-5C0D-F6066790C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F531B-9037-CC52-E026-DEFBA3DC1769}"/>
              </a:ext>
            </a:extLst>
          </p:cNvPr>
          <p:cNvSpPr txBox="1">
            <a:spLocks noGrp="1"/>
          </p:cNvSpPr>
          <p:nvPr>
            <p:ph type="ctrTitle"/>
          </p:nvPr>
        </p:nvSpPr>
        <p:spPr>
          <a:xfrm>
            <a:off x="381003" y="304800"/>
            <a:ext cx="8382003" cy="804034"/>
          </a:xfrm>
          <a:noFill/>
        </p:spPr>
        <p:txBody>
          <a:bodyPr/>
          <a:lstStyle/>
          <a:p>
            <a:pPr lvl="0"/>
            <a:r>
              <a:rPr lang="en-US" sz="2800" dirty="0"/>
              <a:t>Moment as The cross product </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47C959D5-CE59-5E85-717B-D0FC77D63A9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1EBC1DA-533A-FE32-8A8E-98A6B519A86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BC4E435-836F-F675-58BE-3E88BFF24E5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E2ABDFF-6A16-8996-07B4-3CEA2D46A3B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F73E1C1-463B-CAF0-539D-BD7A7661A8E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E2FCDAA-2ED7-F8AF-CF92-2B76B30CFC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F472F2C-4558-5E82-D710-632CB027D40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BD6671D-F12E-B128-572F-50E0B6FCA8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6EDD2A1-DA5A-8114-9754-6299C7F496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BD394F1-CB10-0383-7D16-E3563D69DF6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6314FE0-0B80-0E4A-0DD9-48E23444E60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EA3597F-7696-CC02-282A-2794BEC18D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DF35E45-6C70-5DEE-9B39-A8C3782129A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FE3C152-7AED-FF85-01A0-D45A35A9C2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01C787F-A80A-5340-C8F0-C0E3B28227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B63017C-F4DA-6301-B813-9152DD06BB2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2A36D8B-231C-5359-E595-4B15BF06A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CA7D7958-F834-29D2-0827-098EC6AB5E25}"/>
              </a:ext>
            </a:extLst>
          </p:cNvPr>
          <p:cNvPicPr>
            <a:picLocks noChangeAspect="1"/>
          </p:cNvPicPr>
          <p:nvPr/>
        </p:nvPicPr>
        <p:blipFill>
          <a:blip r:embed="rId4"/>
          <a:stretch>
            <a:fillRect/>
          </a:stretch>
        </p:blipFill>
        <p:spPr>
          <a:xfrm>
            <a:off x="5890423" y="3124200"/>
            <a:ext cx="3148682" cy="2187618"/>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EA786BF-8170-35C4-65CD-54B280BB0C32}"/>
                  </a:ext>
                </a:extLst>
              </p:cNvPr>
              <p:cNvSpPr txBox="1"/>
              <p:nvPr/>
            </p:nvSpPr>
            <p:spPr>
              <a:xfrm>
                <a:off x="8030596" y="3733800"/>
                <a:ext cx="27520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5" name="TextBox 24">
                <a:extLst>
                  <a:ext uri="{FF2B5EF4-FFF2-40B4-BE49-F238E27FC236}">
                    <a16:creationId xmlns:a16="http://schemas.microsoft.com/office/drawing/2014/main" id="{8EA786BF-8170-35C4-65CD-54B280BB0C32}"/>
                  </a:ext>
                </a:extLst>
              </p:cNvPr>
              <p:cNvSpPr txBox="1">
                <a:spLocks noRot="1" noChangeAspect="1" noMove="1" noResize="1" noEditPoints="1" noAdjustHandles="1" noChangeArrowheads="1" noChangeShapeType="1" noTextEdit="1"/>
              </p:cNvSpPr>
              <p:nvPr/>
            </p:nvSpPr>
            <p:spPr>
              <a:xfrm>
                <a:off x="8030596" y="3733800"/>
                <a:ext cx="275204"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8FDE5EA-A64C-5B0B-86CD-AFF240400EEA}"/>
                  </a:ext>
                </a:extLst>
              </p:cNvPr>
              <p:cNvSpPr txBox="1"/>
              <p:nvPr/>
            </p:nvSpPr>
            <p:spPr>
              <a:xfrm>
                <a:off x="7085650" y="4114800"/>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6" name="TextBox 25">
                <a:extLst>
                  <a:ext uri="{FF2B5EF4-FFF2-40B4-BE49-F238E27FC236}">
                    <a16:creationId xmlns:a16="http://schemas.microsoft.com/office/drawing/2014/main" id="{D8FDE5EA-A64C-5B0B-86CD-AFF240400EEA}"/>
                  </a:ext>
                </a:extLst>
              </p:cNvPr>
              <p:cNvSpPr txBox="1">
                <a:spLocks noRot="1" noChangeAspect="1" noMove="1" noResize="1" noEditPoints="1" noAdjustHandles="1" noChangeArrowheads="1" noChangeShapeType="1" noTextEdit="1"/>
              </p:cNvSpPr>
              <p:nvPr/>
            </p:nvSpPr>
            <p:spPr>
              <a:xfrm>
                <a:off x="7085650" y="4114800"/>
                <a:ext cx="229550" cy="369332"/>
              </a:xfrm>
              <a:prstGeom prst="rect">
                <a:avLst/>
              </a:prstGeom>
              <a:blipFill>
                <a:blip r:embed="rId6"/>
                <a:stretch>
                  <a:fillRect l="-31579" t="-34426" r="-97368" b="-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04E8110-274E-EBE4-9052-2E4284CD92A6}"/>
                  </a:ext>
                </a:extLst>
              </p:cNvPr>
              <p:cNvSpPr txBox="1"/>
              <p:nvPr/>
            </p:nvSpPr>
            <p:spPr>
              <a:xfrm>
                <a:off x="6172200" y="4191000"/>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27" name="TextBox 26">
                <a:extLst>
                  <a:ext uri="{FF2B5EF4-FFF2-40B4-BE49-F238E27FC236}">
                    <a16:creationId xmlns:a16="http://schemas.microsoft.com/office/drawing/2014/main" id="{104E8110-274E-EBE4-9052-2E4284CD92A6}"/>
                  </a:ext>
                </a:extLst>
              </p:cNvPr>
              <p:cNvSpPr txBox="1">
                <a:spLocks noRot="1" noChangeAspect="1" noMove="1" noResize="1" noEditPoints="1" noAdjustHandles="1" noChangeArrowheads="1" noChangeShapeType="1" noTextEdit="1"/>
              </p:cNvSpPr>
              <p:nvPr/>
            </p:nvSpPr>
            <p:spPr>
              <a:xfrm>
                <a:off x="6172200" y="4191000"/>
                <a:ext cx="34573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5A91321D-E53C-110A-B4D2-6B0522931704}"/>
                  </a:ext>
                </a:extLst>
              </p:cNvPr>
              <p:cNvSpPr txBox="1">
                <a:spLocks/>
              </p:cNvSpPr>
              <p:nvPr/>
            </p:nvSpPr>
            <p:spPr bwMode="auto">
              <a:xfrm>
                <a:off x="494028" y="1428540"/>
                <a:ext cx="8116571" cy="25304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kern="0" dirty="0"/>
                  <a:t>The sequence </a:t>
                </a:r>
                <a14:m>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𝑟</m:t>
                        </m:r>
                      </m:e>
                    </m:acc>
                    <m:r>
                      <a:rPr lang="en-US" sz="2400" b="0" i="0" kern="0" smtClean="0">
                        <a:latin typeface="Cambria Math" panose="02040503050406030204" pitchFamily="18" charset="0"/>
                      </a:rPr>
                      <m:t> </m:t>
                    </m:r>
                    <m:r>
                      <a:rPr lang="en-US" sz="2400" b="0" i="1" kern="0" smtClean="0">
                        <a:latin typeface="Cambria Math" panose="02040503050406030204" pitchFamily="18" charset="0"/>
                        <a:ea typeface="Cambria Math" panose="02040503050406030204" pitchFamily="18" charset="0"/>
                      </a:rPr>
                      <m:t>×</m:t>
                    </m:r>
                    <m:acc>
                      <m:accPr>
                        <m:chr m:val="⃗"/>
                        <m:ctrlPr>
                          <a:rPr lang="en-US" sz="2400" b="0" i="1" kern="0" smtClean="0">
                            <a:latin typeface="Cambria Math" panose="02040503050406030204" pitchFamily="18" charset="0"/>
                            <a:ea typeface="Cambria Math" panose="02040503050406030204" pitchFamily="18" charset="0"/>
                          </a:rPr>
                        </m:ctrlPr>
                      </m:accPr>
                      <m:e>
                        <m:r>
                          <a:rPr lang="en-US" sz="2400" b="0" i="1" kern="0" smtClean="0">
                            <a:latin typeface="Cambria Math" panose="02040503050406030204" pitchFamily="18" charset="0"/>
                            <a:ea typeface="Cambria Math" panose="02040503050406030204" pitchFamily="18" charset="0"/>
                          </a:rPr>
                          <m:t>𝐹</m:t>
                        </m:r>
                      </m:e>
                    </m:acc>
                    <m:r>
                      <a:rPr lang="en-US" sz="2400" kern="0">
                        <a:latin typeface="Cambria Math" panose="02040503050406030204" pitchFamily="18" charset="0"/>
                      </a:rPr>
                      <m:t> </m:t>
                    </m:r>
                    <m:r>
                      <m:rPr>
                        <m:sty m:val="p"/>
                      </m:rPr>
                      <a:rPr lang="en-US" sz="2400" i="1" kern="0">
                        <a:latin typeface="Cambria Math" panose="02040503050406030204" pitchFamily="18" charset="0"/>
                      </a:rPr>
                      <m:t>because</m:t>
                    </m:r>
                    <m:r>
                      <a:rPr lang="en-US" sz="2400" kern="0">
                        <a:latin typeface="Cambria Math" panose="02040503050406030204" pitchFamily="18" charset="0"/>
                      </a:rPr>
                      <m:t> </m:t>
                    </m:r>
                    <m:r>
                      <m:rPr>
                        <m:sty m:val="p"/>
                      </m:rPr>
                      <a:rPr lang="en-US" sz="2400" i="1" kern="0">
                        <a:latin typeface="Cambria Math" panose="02040503050406030204" pitchFamily="18" charset="0"/>
                      </a:rPr>
                      <m:t>the</m:t>
                    </m:r>
                    <m:r>
                      <a:rPr lang="en-US" sz="2400" kern="0">
                        <a:latin typeface="Cambria Math" panose="02040503050406030204" pitchFamily="18" charset="0"/>
                      </a:rPr>
                      <m:t> </m:t>
                    </m:r>
                    <m:r>
                      <m:rPr>
                        <m:sty m:val="p"/>
                      </m:rPr>
                      <a:rPr lang="en-US" sz="2400" i="1" kern="0">
                        <a:latin typeface="Cambria Math" panose="02040503050406030204" pitchFamily="18" charset="0"/>
                      </a:rPr>
                      <m:t>sequence</m:t>
                    </m:r>
                    <m:r>
                      <a:rPr lang="en-US" sz="2400" kern="0">
                        <a:latin typeface="Cambria Math" panose="02040503050406030204" pitchFamily="18" charset="0"/>
                      </a:rPr>
                      <m:t> </m:t>
                    </m:r>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𝐹</m:t>
                        </m:r>
                      </m:e>
                    </m:acc>
                    <m:r>
                      <a:rPr lang="en-US" sz="2400" kern="0">
                        <a:latin typeface="Cambria Math" panose="02040503050406030204" pitchFamily="18" charset="0"/>
                      </a:rPr>
                      <m:t>×</m:t>
                    </m:r>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𝑟</m:t>
                        </m:r>
                      </m:e>
                    </m:acc>
                  </m:oMath>
                </a14:m>
                <a:r>
                  <a:rPr lang="en-US" sz="2400" kern="0" dirty="0"/>
                  <a:t> would produce a vector with a sense opposite to that of the correct moment</a:t>
                </a:r>
              </a:p>
              <a:p>
                <a:pPr marL="342900" indent="-342900" algn="l">
                  <a:buFont typeface="Arial" panose="020B0604020202020204" pitchFamily="34" charset="0"/>
                  <a:buChar char="•"/>
                </a:pPr>
                <a:r>
                  <a:rPr lang="en-US" sz="2400" kern="0" dirty="0"/>
                  <a:t>If </a:t>
                </a:r>
                <a14:m>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𝐹</m:t>
                        </m:r>
                      </m:e>
                    </m:acc>
                    <m:r>
                      <a:rPr lang="en-US" sz="2400" b="0" i="1" kern="0" smtClean="0">
                        <a:latin typeface="Cambria Math" panose="02040503050406030204" pitchFamily="18" charset="0"/>
                      </a:rPr>
                      <m:t> </m:t>
                    </m:r>
                  </m:oMath>
                </a14:m>
                <a:r>
                  <a:rPr lang="en-US" sz="2400" kern="0" dirty="0"/>
                  <a:t>and </a:t>
                </a:r>
                <a14:m>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𝑟</m:t>
                        </m:r>
                      </m:e>
                    </m:acc>
                  </m:oMath>
                </a14:m>
                <a:r>
                  <a:rPr lang="en-US" sz="2400" kern="0" dirty="0"/>
                  <a:t> are not perpendicular and are easily expressible in vector notation, then the cross-product expression is often preferable</a:t>
                </a:r>
              </a:p>
              <a:p>
                <a:pPr algn="l"/>
                <a:endParaRPr lang="en-US" sz="2400" kern="0" dirty="0"/>
              </a:p>
              <a:p>
                <a:pPr marL="342900" indent="-342900" algn="l">
                  <a:spcBef>
                    <a:spcPts val="600"/>
                  </a:spcBef>
                  <a:buClr>
                    <a:srgbClr val="000000"/>
                  </a:buClr>
                  <a:buFont typeface="Arial" panose="020B0604020202020204" pitchFamily="34" charset="0"/>
                  <a:buChar char="•"/>
                </a:pPr>
                <a:endParaRPr lang="en-US" sz="2400" kern="0" dirty="0">
                  <a:solidFill>
                    <a:srgbClr val="7030A0"/>
                  </a:solidFill>
                  <a:ea typeface="Calibri"/>
                  <a:cs typeface="Calibri"/>
                </a:endParaRPr>
              </a:p>
            </p:txBody>
          </p:sp>
        </mc:Choice>
        <mc:Fallback xmlns="">
          <p:sp>
            <p:nvSpPr>
              <p:cNvPr id="4" name="Subtitle 2">
                <a:extLst>
                  <a:ext uri="{FF2B5EF4-FFF2-40B4-BE49-F238E27FC236}">
                    <a16:creationId xmlns:a16="http://schemas.microsoft.com/office/drawing/2014/main" id="{5A91321D-E53C-110A-B4D2-6B0522931704}"/>
                  </a:ext>
                </a:extLst>
              </p:cNvPr>
              <p:cNvSpPr txBox="1">
                <a:spLocks noRot="1" noChangeAspect="1" noMove="1" noResize="1" noEditPoints="1" noAdjustHandles="1" noChangeArrowheads="1" noChangeShapeType="1" noTextEdit="1"/>
              </p:cNvSpPr>
              <p:nvPr/>
            </p:nvSpPr>
            <p:spPr bwMode="auto">
              <a:xfrm>
                <a:off x="494028" y="1428540"/>
                <a:ext cx="8116571" cy="2530443"/>
              </a:xfrm>
              <a:prstGeom prst="rect">
                <a:avLst/>
              </a:prstGeom>
              <a:blipFill>
                <a:blip r:embed="rId8"/>
                <a:stretch>
                  <a:fillRect l="-977" b="-265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32334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C64C-7EA7-E99D-0F57-5DA0D87CB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D76FF-BD98-7BB8-44F4-39860445D5A1}"/>
              </a:ext>
            </a:extLst>
          </p:cNvPr>
          <p:cNvSpPr txBox="1">
            <a:spLocks noGrp="1"/>
          </p:cNvSpPr>
          <p:nvPr>
            <p:ph type="ctrTitle"/>
          </p:nvPr>
        </p:nvSpPr>
        <p:spPr>
          <a:xfrm>
            <a:off x="381003" y="304800"/>
            <a:ext cx="8382003" cy="804034"/>
          </a:xfrm>
          <a:noFill/>
        </p:spPr>
        <p:txBody>
          <a:bodyPr/>
          <a:lstStyle/>
          <a:p>
            <a:pPr lvl="0"/>
            <a:r>
              <a:rPr lang="en-US" sz="2800" dirty="0" err="1"/>
              <a:t>Varignon</a:t>
            </a:r>
            <a:r>
              <a:rPr lang="en-US" sz="2800" dirty="0"/>
              <a:t> Theorem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C6A5F97C-C028-08B2-BEAA-635E8D6CA5EB}"/>
              </a:ext>
            </a:extLst>
          </p:cNvPr>
          <p:cNvSpPr txBox="1">
            <a:spLocks noGrp="1"/>
          </p:cNvSpPr>
          <p:nvPr>
            <p:ph type="subTitle" idx="1"/>
          </p:nvPr>
        </p:nvSpPr>
        <p:spPr>
          <a:xfrm>
            <a:off x="381003" y="1138617"/>
            <a:ext cx="8382003" cy="5414583"/>
          </a:xfrm>
        </p:spPr>
        <p:txBody>
          <a:bodyPr anchorCtr="0"/>
          <a:lstStyle/>
          <a:p>
            <a:pPr marL="285750" indent="-285750" algn="l">
              <a:buFont typeface="Arial" panose="020B0604020202020204" pitchFamily="34" charset="0"/>
              <a:buChar char="•"/>
            </a:pPr>
            <a:r>
              <a:rPr lang="en-US" sz="2400" dirty="0"/>
              <a:t>One of the most useful principles of mechanics is </a:t>
            </a:r>
            <a:r>
              <a:rPr lang="en-US" sz="2400" dirty="0" err="1"/>
              <a:t>Varignon’s</a:t>
            </a:r>
            <a:r>
              <a:rPr lang="en-US" sz="2400" dirty="0"/>
              <a:t> theorem </a:t>
            </a:r>
          </a:p>
          <a:p>
            <a:pPr marL="285750" indent="-285750" algn="l">
              <a:buFont typeface="Arial" panose="020B0604020202020204" pitchFamily="34" charset="0"/>
              <a:buChar char="•"/>
            </a:pPr>
            <a:r>
              <a:rPr lang="en-US" sz="2400" dirty="0"/>
              <a:t>It states that the moment of a force about any point is equal to the sum of moments of the components of the force about the same point</a:t>
            </a:r>
          </a:p>
          <a:p>
            <a:pPr marL="342900" lvl="0" indent="-342900" algn="l">
              <a:spcBef>
                <a:spcPts val="600"/>
              </a:spcBef>
              <a:buClr>
                <a:srgbClr val="000000"/>
              </a:buClr>
              <a:buFont typeface="Arial" panose="020B0604020202020204" pitchFamily="34" charset="0"/>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073BFBEA-DD1E-34EC-DCAB-AE190D4F4F8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06B9253-5330-1A0D-3252-8700845AEC2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EFCB34B-4022-F53F-B399-AF7A77EBA44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BD8A05A-E273-EEDC-58CD-98EA8FB0EB8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33CC918-8BA1-8868-D29E-F1334C9948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5CB161A-68FA-A39C-EC13-CFB22CA7CBE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40694D9-CA16-B973-366B-4317C8D8939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E6860F1-E74F-6613-6BFE-6217F9B974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B113CB5-A07B-A4C6-A0C5-793E4189E0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E5C4692-E31B-7918-2855-6BF54261437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2C2EF5C-4AF5-F164-D59D-64DC14D8E9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1FC160C-EC80-7F98-C640-C8F98450DC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57EBCA1-3D07-AD4C-3B79-6239A84C022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6401721-1477-D922-FA50-D97EDD745B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9BA6A11-6A29-9A84-989E-1C87FCE520E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E89EEF6-FDBE-D75F-FF28-3ED0B2647B9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476414C-4B52-B206-551C-1C0977FD1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E0D7A7E7-462E-47E1-4874-32FDF6FA3C19}"/>
              </a:ext>
            </a:extLst>
          </p:cNvPr>
          <p:cNvSpPr txBox="1"/>
          <p:nvPr/>
        </p:nvSpPr>
        <p:spPr>
          <a:xfrm>
            <a:off x="528380" y="3130756"/>
            <a:ext cx="3765026" cy="461665"/>
          </a:xfrm>
          <a:prstGeom prst="rect">
            <a:avLst/>
          </a:prstGeom>
          <a:noFill/>
        </p:spPr>
        <p:txBody>
          <a:bodyPr wrap="square" rtlCol="0">
            <a:spAutoFit/>
          </a:bodyPr>
          <a:lstStyle/>
          <a:p>
            <a:r>
              <a:rPr lang="en-US" b="1" dirty="0"/>
              <a:t>Proof of this theorem:</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DED33C1-BED7-08F4-B901-328DE0FF62EC}"/>
                  </a:ext>
                </a:extLst>
              </p:cNvPr>
              <p:cNvSpPr txBox="1"/>
              <p:nvPr/>
            </p:nvSpPr>
            <p:spPr>
              <a:xfrm>
                <a:off x="593656" y="3497845"/>
                <a:ext cx="3688823" cy="1279389"/>
              </a:xfrm>
              <a:prstGeom prst="rect">
                <a:avLst/>
              </a:prstGeom>
              <a:noFill/>
            </p:spPr>
            <p:txBody>
              <a:bodyPr wrap="square" rtlCol="0">
                <a:spAutoFit/>
              </a:bodyPr>
              <a:lstStyle/>
              <a:p>
                <a:r>
                  <a:rPr lang="en-US" dirty="0"/>
                  <a:t>Consider the force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a14:m>
                <a:r>
                  <a:rPr lang="en-US" dirty="0"/>
                  <a:t> acting in the plane of the body as shown in Figure</a:t>
                </a:r>
              </a:p>
            </p:txBody>
          </p:sp>
        </mc:Choice>
        <mc:Fallback xmlns="">
          <p:sp>
            <p:nvSpPr>
              <p:cNvPr id="23" name="TextBox 22">
                <a:extLst>
                  <a:ext uri="{FF2B5EF4-FFF2-40B4-BE49-F238E27FC236}">
                    <a16:creationId xmlns:a16="http://schemas.microsoft.com/office/drawing/2014/main" id="{9DED33C1-BED7-08F4-B901-328DE0FF62EC}"/>
                  </a:ext>
                </a:extLst>
              </p:cNvPr>
              <p:cNvSpPr txBox="1">
                <a:spLocks noRot="1" noChangeAspect="1" noMove="1" noResize="1" noEditPoints="1" noAdjustHandles="1" noChangeArrowheads="1" noChangeShapeType="1" noTextEdit="1"/>
              </p:cNvSpPr>
              <p:nvPr/>
            </p:nvSpPr>
            <p:spPr>
              <a:xfrm>
                <a:off x="593656" y="3497845"/>
                <a:ext cx="3688823" cy="1279389"/>
              </a:xfrm>
              <a:prstGeom prst="rect">
                <a:avLst/>
              </a:prstGeom>
              <a:blipFill>
                <a:blip r:embed="rId4"/>
                <a:stretch>
                  <a:fillRect l="-2475" r="-165" b="-76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F8534EC-D276-DD11-DFC7-D68CE24EC602}"/>
                  </a:ext>
                </a:extLst>
              </p:cNvPr>
              <p:cNvSpPr txBox="1"/>
              <p:nvPr/>
            </p:nvSpPr>
            <p:spPr>
              <a:xfrm>
                <a:off x="418752" y="5063431"/>
                <a:ext cx="5202787" cy="922945"/>
              </a:xfrm>
              <a:prstGeom prst="rect">
                <a:avLst/>
              </a:prstGeom>
              <a:noFill/>
            </p:spPr>
            <p:txBody>
              <a:bodyPr wrap="square" rtlCol="0">
                <a:spAutoFit/>
              </a:bodyPr>
              <a:lstStyle/>
              <a:p>
                <a:r>
                  <a:rPr lang="en-US" dirty="0"/>
                  <a:t>The forces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𝑃</m:t>
                        </m:r>
                      </m:e>
                    </m:acc>
                  </m:oMath>
                </a14:m>
                <a:r>
                  <a:rPr lang="en-US" dirty="0"/>
                  <a:t> and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𝑄</m:t>
                        </m:r>
                      </m:e>
                    </m:acc>
                  </m:oMath>
                </a14:m>
                <a:r>
                  <a:rPr lang="en-US" dirty="0"/>
                  <a:t> represents any two rectangular components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𝑅</m:t>
                        </m:r>
                      </m:e>
                    </m:acc>
                  </m:oMath>
                </a14:m>
                <a:r>
                  <a:rPr lang="en-US" dirty="0"/>
                  <a:t>.</a:t>
                </a:r>
              </a:p>
            </p:txBody>
          </p:sp>
        </mc:Choice>
        <mc:Fallback xmlns="">
          <p:sp>
            <p:nvSpPr>
              <p:cNvPr id="28" name="TextBox 27">
                <a:extLst>
                  <a:ext uri="{FF2B5EF4-FFF2-40B4-BE49-F238E27FC236}">
                    <a16:creationId xmlns:a16="http://schemas.microsoft.com/office/drawing/2014/main" id="{3F8534EC-D276-DD11-DFC7-D68CE24EC602}"/>
                  </a:ext>
                </a:extLst>
              </p:cNvPr>
              <p:cNvSpPr txBox="1">
                <a:spLocks noRot="1" noChangeAspect="1" noMove="1" noResize="1" noEditPoints="1" noAdjustHandles="1" noChangeArrowheads="1" noChangeShapeType="1" noTextEdit="1"/>
              </p:cNvSpPr>
              <p:nvPr/>
            </p:nvSpPr>
            <p:spPr>
              <a:xfrm>
                <a:off x="418752" y="5063431"/>
                <a:ext cx="5202787" cy="922945"/>
              </a:xfrm>
              <a:prstGeom prst="rect">
                <a:avLst/>
              </a:prstGeom>
              <a:blipFill>
                <a:blip r:embed="rId5"/>
                <a:stretch>
                  <a:fillRect l="-1876" b="-14570"/>
                </a:stretch>
              </a:blipFill>
            </p:spPr>
            <p:txBody>
              <a:bodyPr/>
              <a:lstStyle/>
              <a:p>
                <a:r>
                  <a:rPr lang="en-US">
                    <a:noFill/>
                  </a:rPr>
                  <a:t> </a:t>
                </a:r>
              </a:p>
            </p:txBody>
          </p:sp>
        </mc:Fallback>
      </mc:AlternateContent>
      <p:pic>
        <p:nvPicPr>
          <p:cNvPr id="30" name="Picture 29">
            <a:extLst>
              <a:ext uri="{FF2B5EF4-FFF2-40B4-BE49-F238E27FC236}">
                <a16:creationId xmlns:a16="http://schemas.microsoft.com/office/drawing/2014/main" id="{B53E5567-9632-93BD-1439-695706F0B25A}"/>
              </a:ext>
            </a:extLst>
          </p:cNvPr>
          <p:cNvPicPr>
            <a:picLocks noChangeAspect="1"/>
          </p:cNvPicPr>
          <p:nvPr/>
        </p:nvPicPr>
        <p:blipFill>
          <a:blip r:embed="rId6"/>
          <a:stretch>
            <a:fillRect/>
          </a:stretch>
        </p:blipFill>
        <p:spPr>
          <a:xfrm>
            <a:off x="4286032" y="3377714"/>
            <a:ext cx="3322064" cy="210868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FD1022F-1D76-2DE0-DBD3-274D03B23D08}"/>
                  </a:ext>
                </a:extLst>
              </p:cNvPr>
              <p:cNvSpPr txBox="1"/>
              <p:nvPr/>
            </p:nvSpPr>
            <p:spPr>
              <a:xfrm>
                <a:off x="5947064" y="3522623"/>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𝑃</m:t>
                          </m:r>
                        </m:e>
                      </m:acc>
                      <m:r>
                        <a:rPr lang="en-US" sz="2400" b="0" i="1" kern="0" smtClean="0">
                          <a:latin typeface="Cambria Math" panose="02040503050406030204" pitchFamily="18" charset="0"/>
                        </a:rPr>
                        <m:t> </m:t>
                      </m:r>
                    </m:oMath>
                  </m:oMathPara>
                </a14:m>
                <a:endParaRPr lang="en-US" dirty="0"/>
              </a:p>
            </p:txBody>
          </p:sp>
        </mc:Choice>
        <mc:Fallback xmlns="">
          <p:sp>
            <p:nvSpPr>
              <p:cNvPr id="32" name="TextBox 31">
                <a:extLst>
                  <a:ext uri="{FF2B5EF4-FFF2-40B4-BE49-F238E27FC236}">
                    <a16:creationId xmlns:a16="http://schemas.microsoft.com/office/drawing/2014/main" id="{8FD1022F-1D76-2DE0-DBD3-274D03B23D08}"/>
                  </a:ext>
                </a:extLst>
              </p:cNvPr>
              <p:cNvSpPr txBox="1">
                <a:spLocks noRot="1" noChangeAspect="1" noMove="1" noResize="1" noEditPoints="1" noAdjustHandles="1" noChangeArrowheads="1" noChangeShapeType="1" noTextEdit="1"/>
              </p:cNvSpPr>
              <p:nvPr/>
            </p:nvSpPr>
            <p:spPr>
              <a:xfrm>
                <a:off x="5947064" y="3522623"/>
                <a:ext cx="457200" cy="50642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F641344-7B83-CC12-62CB-9CE59CB4C4EA}"/>
                  </a:ext>
                </a:extLst>
              </p:cNvPr>
              <p:cNvSpPr txBox="1"/>
              <p:nvPr/>
            </p:nvSpPr>
            <p:spPr>
              <a:xfrm>
                <a:off x="7355697" y="3339210"/>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𝑅</m:t>
                          </m:r>
                        </m:e>
                      </m:acc>
                      <m:r>
                        <a:rPr lang="en-US" sz="2400" b="0" i="1" kern="0" smtClean="0">
                          <a:latin typeface="Cambria Math" panose="02040503050406030204" pitchFamily="18" charset="0"/>
                        </a:rPr>
                        <m:t> </m:t>
                      </m:r>
                    </m:oMath>
                  </m:oMathPara>
                </a14:m>
                <a:endParaRPr lang="en-US" dirty="0"/>
              </a:p>
            </p:txBody>
          </p:sp>
        </mc:Choice>
        <mc:Fallback xmlns="">
          <p:sp>
            <p:nvSpPr>
              <p:cNvPr id="33" name="TextBox 32">
                <a:extLst>
                  <a:ext uri="{FF2B5EF4-FFF2-40B4-BE49-F238E27FC236}">
                    <a16:creationId xmlns:a16="http://schemas.microsoft.com/office/drawing/2014/main" id="{4F641344-7B83-CC12-62CB-9CE59CB4C4EA}"/>
                  </a:ext>
                </a:extLst>
              </p:cNvPr>
              <p:cNvSpPr txBox="1">
                <a:spLocks noRot="1" noChangeAspect="1" noMove="1" noResize="1" noEditPoints="1" noAdjustHandles="1" noChangeArrowheads="1" noChangeShapeType="1" noTextEdit="1"/>
              </p:cNvSpPr>
              <p:nvPr/>
            </p:nvSpPr>
            <p:spPr>
              <a:xfrm>
                <a:off x="7355697" y="3339210"/>
                <a:ext cx="457200" cy="50642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2D808C0-A1F8-4483-A8AA-4B4A84ABA4FD}"/>
                  </a:ext>
                </a:extLst>
              </p:cNvPr>
              <p:cNvSpPr txBox="1"/>
              <p:nvPr/>
            </p:nvSpPr>
            <p:spPr>
              <a:xfrm>
                <a:off x="6864726" y="4270813"/>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𝑄</m:t>
                          </m:r>
                        </m:e>
                      </m:acc>
                      <m:r>
                        <a:rPr lang="en-US" sz="2400" b="0" i="1" kern="0" smtClean="0">
                          <a:latin typeface="Cambria Math" panose="02040503050406030204" pitchFamily="18" charset="0"/>
                        </a:rPr>
                        <m:t> </m:t>
                      </m:r>
                    </m:oMath>
                  </m:oMathPara>
                </a14:m>
                <a:endParaRPr lang="en-US" dirty="0"/>
              </a:p>
            </p:txBody>
          </p:sp>
        </mc:Choice>
        <mc:Fallback xmlns="">
          <p:sp>
            <p:nvSpPr>
              <p:cNvPr id="34" name="TextBox 33">
                <a:extLst>
                  <a:ext uri="{FF2B5EF4-FFF2-40B4-BE49-F238E27FC236}">
                    <a16:creationId xmlns:a16="http://schemas.microsoft.com/office/drawing/2014/main" id="{12D808C0-A1F8-4483-A8AA-4B4A84ABA4FD}"/>
                  </a:ext>
                </a:extLst>
              </p:cNvPr>
              <p:cNvSpPr txBox="1">
                <a:spLocks noRot="1" noChangeAspect="1" noMove="1" noResize="1" noEditPoints="1" noAdjustHandles="1" noChangeArrowheads="1" noChangeShapeType="1" noTextEdit="1"/>
              </p:cNvSpPr>
              <p:nvPr/>
            </p:nvSpPr>
            <p:spPr>
              <a:xfrm>
                <a:off x="6864726" y="4270813"/>
                <a:ext cx="457200" cy="50642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C83A705-B297-CA76-1EF2-C2A9B0081E80}"/>
                  </a:ext>
                </a:extLst>
              </p:cNvPr>
              <p:cNvSpPr txBox="1"/>
              <p:nvPr/>
            </p:nvSpPr>
            <p:spPr>
              <a:xfrm>
                <a:off x="4190997" y="5697817"/>
                <a:ext cx="4572000" cy="954813"/>
              </a:xfrm>
              <a:prstGeom prst="rect">
                <a:avLst/>
              </a:prstGeom>
              <a:noFill/>
            </p:spPr>
            <p:txBody>
              <a:bodyPr wrap="square">
                <a:spAutoFit/>
              </a:bodyPr>
              <a:lstStyle/>
              <a:p>
                <a:r>
                  <a:rPr lang="en-US" dirty="0"/>
                  <a:t> The moment of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a14:m>
                <a:r>
                  <a:rPr lang="en-US" dirty="0"/>
                  <a:t> about </a:t>
                </a:r>
                <a:r>
                  <a:rPr lang="en-US" i="1" dirty="0">
                    <a:latin typeface="Bell MT" panose="02020503060305020303" pitchFamily="18" charset="0"/>
                  </a:rPr>
                  <a:t>O</a:t>
                </a:r>
                <a:r>
                  <a:rPr lang="en-US" dirty="0"/>
                  <a:t> is </a:t>
                </a: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m:rPr>
                              <m:sty m:val="p"/>
                            </m:rPr>
                            <a:rPr lang="en-US" b="0" i="0" smtClean="0">
                              <a:latin typeface="Cambria Math" panose="02040503050406030204" pitchFamily="18" charset="0"/>
                            </a:rPr>
                            <m:t>O</m:t>
                          </m:r>
                        </m:sub>
                      </m:sSub>
                      <m:r>
                        <a:rPr lang="en-US" b="0" i="0"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r>
                        <a:rPr lang="en-US" b="0" i="0" smtClean="0">
                          <a:latin typeface="Cambria Math" panose="02040503050406030204" pitchFamily="18" charset="0"/>
                        </a:rPr>
                        <m:t> ×</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m:oMathPara>
                </a14:m>
                <a:endParaRPr lang="en-US" dirty="0"/>
              </a:p>
            </p:txBody>
          </p:sp>
        </mc:Choice>
        <mc:Fallback xmlns="">
          <p:sp>
            <p:nvSpPr>
              <p:cNvPr id="37" name="TextBox 36">
                <a:extLst>
                  <a:ext uri="{FF2B5EF4-FFF2-40B4-BE49-F238E27FC236}">
                    <a16:creationId xmlns:a16="http://schemas.microsoft.com/office/drawing/2014/main" id="{AC83A705-B297-CA76-1EF2-C2A9B0081E80}"/>
                  </a:ext>
                </a:extLst>
              </p:cNvPr>
              <p:cNvSpPr txBox="1">
                <a:spLocks noRot="1" noChangeAspect="1" noMove="1" noResize="1" noEditPoints="1" noAdjustHandles="1" noChangeArrowheads="1" noChangeShapeType="1" noTextEdit="1"/>
              </p:cNvSpPr>
              <p:nvPr/>
            </p:nvSpPr>
            <p:spPr>
              <a:xfrm>
                <a:off x="4190997" y="5697817"/>
                <a:ext cx="4572000" cy="954813"/>
              </a:xfrm>
              <a:prstGeom prst="rect">
                <a:avLst/>
              </a:prstGeom>
              <a:blipFill>
                <a:blip r:embed="rId10"/>
                <a:stretch>
                  <a:fillRect l="-400" t="-1282"/>
                </a:stretch>
              </a:blipFill>
            </p:spPr>
            <p:txBody>
              <a:bodyPr/>
              <a:lstStyle/>
              <a:p>
                <a:r>
                  <a:rPr lang="en-US">
                    <a:noFill/>
                  </a:rPr>
                  <a:t> </a:t>
                </a:r>
              </a:p>
            </p:txBody>
          </p:sp>
        </mc:Fallback>
      </mc:AlternateContent>
    </p:spTree>
    <p:extLst>
      <p:ext uri="{BB962C8B-B14F-4D97-AF65-F5344CB8AC3E}">
        <p14:creationId xmlns:p14="http://schemas.microsoft.com/office/powerpoint/2010/main" val="95952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23" grpId="0"/>
      <p:bldP spid="28" grpId="0"/>
      <p:bldP spid="32" grpId="0"/>
      <p:bldP spid="33" grpId="0"/>
      <p:bldP spid="34"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CFEFB-4ADF-246D-ABE9-9AE6FF7BC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B57C4-9637-5725-C4E4-74B6883088CE}"/>
              </a:ext>
            </a:extLst>
          </p:cNvPr>
          <p:cNvSpPr txBox="1">
            <a:spLocks noGrp="1"/>
          </p:cNvSpPr>
          <p:nvPr>
            <p:ph type="ctrTitle"/>
          </p:nvPr>
        </p:nvSpPr>
        <p:spPr>
          <a:xfrm>
            <a:off x="381003" y="304800"/>
            <a:ext cx="8382003" cy="804034"/>
          </a:xfrm>
          <a:noFill/>
        </p:spPr>
        <p:txBody>
          <a:bodyPr/>
          <a:lstStyle/>
          <a:p>
            <a:pPr lvl="0"/>
            <a:r>
              <a:rPr lang="en-US" sz="2800" dirty="0" err="1"/>
              <a:t>Varignon</a:t>
            </a:r>
            <a:r>
              <a:rPr lang="en-US" sz="2800" dirty="0"/>
              <a:t> Theorem</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C3DEFB4B-0040-5485-BCFF-2670CDCD18B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B0D1F39-305C-274C-35D3-9D16F984AFD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0E7B9E3-4466-91D6-CD0E-C989631BE47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28B6298-442D-C034-2AFE-E1860A30447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F009B19-4ED4-5F9F-2379-7DBCABEB64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B73C17C-867D-C448-7E25-CE24241DC6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793D5B7-A64C-EC88-4A0C-63C3346517F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601DACA-7F49-C082-B2EE-FBFC92BAA0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E6876B8-2BFC-6F3B-A814-9E1916531A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1BC47FB-EC30-A134-2AAB-C39DBCDFFC6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D59C9BE-650F-1435-70F9-12172CC74D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5B8EF57-7F20-F6F8-851D-FB247A8323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DB2DC41-301D-BC05-CDCB-5B8CD4A6A6A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5665C16-3EAB-6EE8-F5C6-1AD8240073B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0D94011-8ED1-958C-E5BA-EAF6A0FD53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E503937-555A-5068-42DC-2F6A639935C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656AAFD-254F-436A-417F-A4CA6E7B4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7489A702-872A-FF44-0EC4-BEE017E9DAE1}"/>
              </a:ext>
            </a:extLst>
          </p:cNvPr>
          <p:cNvSpPr txBox="1"/>
          <p:nvPr/>
        </p:nvSpPr>
        <p:spPr>
          <a:xfrm>
            <a:off x="593655" y="1143000"/>
            <a:ext cx="3765026" cy="461665"/>
          </a:xfrm>
          <a:prstGeom prst="rect">
            <a:avLst/>
          </a:prstGeom>
          <a:noFill/>
        </p:spPr>
        <p:txBody>
          <a:bodyPr wrap="square" rtlCol="0">
            <a:spAutoFit/>
          </a:bodyPr>
          <a:lstStyle/>
          <a:p>
            <a:r>
              <a:rPr lang="en-US" b="1" dirty="0"/>
              <a:t>Proof :</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7BD6272-9697-D25B-C84E-B8DBAF4596A5}"/>
                  </a:ext>
                </a:extLst>
              </p:cNvPr>
              <p:cNvSpPr txBox="1"/>
              <p:nvPr/>
            </p:nvSpPr>
            <p:spPr>
              <a:xfrm>
                <a:off x="533400" y="1587412"/>
                <a:ext cx="7620000" cy="922945"/>
              </a:xfrm>
              <a:prstGeom prst="rect">
                <a:avLst/>
              </a:prstGeom>
              <a:noFill/>
            </p:spPr>
            <p:txBody>
              <a:bodyPr wrap="square" rtlCol="0">
                <a:spAutoFit/>
              </a:bodyPr>
              <a:lstStyle/>
              <a:p>
                <a:r>
                  <a:rPr lang="en-US" dirty="0"/>
                  <a:t>The forces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𝑃</m:t>
                        </m:r>
                      </m:e>
                    </m:acc>
                  </m:oMath>
                </a14:m>
                <a:r>
                  <a:rPr lang="en-US" dirty="0"/>
                  <a:t> and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𝑄</m:t>
                        </m:r>
                      </m:e>
                    </m:acc>
                  </m:oMath>
                </a14:m>
                <a:r>
                  <a:rPr lang="en-US" dirty="0"/>
                  <a:t> represents any two rectangular components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𝑅</m:t>
                        </m:r>
                      </m:e>
                    </m:acc>
                  </m:oMath>
                </a14:m>
                <a:r>
                  <a:rPr lang="en-US" dirty="0"/>
                  <a:t>.</a:t>
                </a:r>
              </a:p>
            </p:txBody>
          </p:sp>
        </mc:Choice>
        <mc:Fallback xmlns="">
          <p:sp>
            <p:nvSpPr>
              <p:cNvPr id="28" name="TextBox 27">
                <a:extLst>
                  <a:ext uri="{FF2B5EF4-FFF2-40B4-BE49-F238E27FC236}">
                    <a16:creationId xmlns:a16="http://schemas.microsoft.com/office/drawing/2014/main" id="{E7BD6272-9697-D25B-C84E-B8DBAF4596A5}"/>
                  </a:ext>
                </a:extLst>
              </p:cNvPr>
              <p:cNvSpPr txBox="1">
                <a:spLocks noRot="1" noChangeAspect="1" noMove="1" noResize="1" noEditPoints="1" noAdjustHandles="1" noChangeArrowheads="1" noChangeShapeType="1" noTextEdit="1"/>
              </p:cNvSpPr>
              <p:nvPr/>
            </p:nvSpPr>
            <p:spPr>
              <a:xfrm>
                <a:off x="533400" y="1587412"/>
                <a:ext cx="7620000" cy="922945"/>
              </a:xfrm>
              <a:prstGeom prst="rect">
                <a:avLst/>
              </a:prstGeom>
              <a:blipFill>
                <a:blip r:embed="rId4"/>
                <a:stretch>
                  <a:fillRect l="-1280" b="-138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F5E2C49-A7F9-3855-8344-4448804DC8C3}"/>
                  </a:ext>
                </a:extLst>
              </p:cNvPr>
              <p:cNvSpPr txBox="1"/>
              <p:nvPr/>
            </p:nvSpPr>
            <p:spPr>
              <a:xfrm>
                <a:off x="8382000" y="2514600"/>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𝑅</m:t>
                          </m:r>
                        </m:e>
                      </m:acc>
                      <m:r>
                        <a:rPr lang="en-US" sz="2400" b="0" i="1" kern="0" smtClean="0">
                          <a:latin typeface="Cambria Math" panose="02040503050406030204" pitchFamily="18" charset="0"/>
                        </a:rPr>
                        <m:t> </m:t>
                      </m:r>
                    </m:oMath>
                  </m:oMathPara>
                </a14:m>
                <a:endParaRPr lang="en-US" dirty="0"/>
              </a:p>
            </p:txBody>
          </p:sp>
        </mc:Choice>
        <mc:Fallback xmlns="">
          <p:sp>
            <p:nvSpPr>
              <p:cNvPr id="33" name="TextBox 32">
                <a:extLst>
                  <a:ext uri="{FF2B5EF4-FFF2-40B4-BE49-F238E27FC236}">
                    <a16:creationId xmlns:a16="http://schemas.microsoft.com/office/drawing/2014/main" id="{5F5E2C49-A7F9-3855-8344-4448804DC8C3}"/>
                  </a:ext>
                </a:extLst>
              </p:cNvPr>
              <p:cNvSpPr txBox="1">
                <a:spLocks noRot="1" noChangeAspect="1" noMove="1" noResize="1" noEditPoints="1" noAdjustHandles="1" noChangeArrowheads="1" noChangeShapeType="1" noTextEdit="1"/>
              </p:cNvSpPr>
              <p:nvPr/>
            </p:nvSpPr>
            <p:spPr>
              <a:xfrm>
                <a:off x="8382000" y="2514600"/>
                <a:ext cx="457200" cy="50642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3909E4EC-4C14-A8C2-0938-D57AEFA7E14B}"/>
                  </a:ext>
                </a:extLst>
              </p:cNvPr>
              <p:cNvSpPr txBox="1"/>
              <p:nvPr/>
            </p:nvSpPr>
            <p:spPr>
              <a:xfrm>
                <a:off x="533400" y="2530709"/>
                <a:ext cx="4572000" cy="954813"/>
              </a:xfrm>
              <a:prstGeom prst="rect">
                <a:avLst/>
              </a:prstGeom>
              <a:noFill/>
            </p:spPr>
            <p:txBody>
              <a:bodyPr wrap="square">
                <a:spAutoFit/>
              </a:bodyPr>
              <a:lstStyle/>
              <a:p>
                <a:r>
                  <a:rPr lang="en-US" dirty="0"/>
                  <a:t> The moment of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a14:m>
                <a:r>
                  <a:rPr lang="en-US" dirty="0"/>
                  <a:t> about </a:t>
                </a:r>
                <a:r>
                  <a:rPr lang="en-US" i="1" dirty="0">
                    <a:latin typeface="Bell MT" panose="02020503060305020303" pitchFamily="18" charset="0"/>
                  </a:rPr>
                  <a:t>O</a:t>
                </a:r>
                <a:r>
                  <a:rPr lang="en-US" dirty="0"/>
                  <a:t> is </a:t>
                </a: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m:rPr>
                              <m:sty m:val="p"/>
                            </m:rPr>
                            <a:rPr lang="en-US" b="0" i="0" smtClean="0">
                              <a:latin typeface="Cambria Math" panose="02040503050406030204" pitchFamily="18" charset="0"/>
                            </a:rPr>
                            <m:t>O</m:t>
                          </m:r>
                        </m:sub>
                      </m:sSub>
                      <m:r>
                        <a:rPr lang="en-US" b="0" i="0"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r>
                        <a:rPr lang="en-US" b="0" i="0" smtClean="0">
                          <a:latin typeface="Cambria Math" panose="02040503050406030204" pitchFamily="18" charset="0"/>
                        </a:rPr>
                        <m:t> ×</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m:oMathPara>
                </a14:m>
                <a:endParaRPr lang="en-US" dirty="0"/>
              </a:p>
            </p:txBody>
          </p:sp>
        </mc:Choice>
        <mc:Fallback xmlns="">
          <p:sp>
            <p:nvSpPr>
              <p:cNvPr id="37" name="TextBox 36">
                <a:extLst>
                  <a:ext uri="{FF2B5EF4-FFF2-40B4-BE49-F238E27FC236}">
                    <a16:creationId xmlns:a16="http://schemas.microsoft.com/office/drawing/2014/main" id="{3909E4EC-4C14-A8C2-0938-D57AEFA7E14B}"/>
                  </a:ext>
                </a:extLst>
              </p:cNvPr>
              <p:cNvSpPr txBox="1">
                <a:spLocks noRot="1" noChangeAspect="1" noMove="1" noResize="1" noEditPoints="1" noAdjustHandles="1" noChangeArrowheads="1" noChangeShapeType="1" noTextEdit="1"/>
              </p:cNvSpPr>
              <p:nvPr/>
            </p:nvSpPr>
            <p:spPr>
              <a:xfrm>
                <a:off x="533400" y="2530709"/>
                <a:ext cx="4572000" cy="954813"/>
              </a:xfrm>
              <a:prstGeom prst="rect">
                <a:avLst/>
              </a:prstGeom>
              <a:blipFill>
                <a:blip r:embed="rId11"/>
                <a:stretch>
                  <a:fillRect l="-533" t="-12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710B6CE-20C6-F60B-90CC-29565F7A8B6A}"/>
                  </a:ext>
                </a:extLst>
              </p:cNvPr>
              <p:cNvSpPr txBox="1"/>
              <p:nvPr/>
            </p:nvSpPr>
            <p:spPr>
              <a:xfrm>
                <a:off x="492504" y="3480901"/>
                <a:ext cx="5241925" cy="1323439"/>
              </a:xfrm>
              <a:prstGeom prst="rect">
                <a:avLst/>
              </a:prstGeom>
              <a:noFill/>
            </p:spPr>
            <p:txBody>
              <a:bodyPr wrap="square">
                <a:spAutoFit/>
              </a:bodyPr>
              <a:lstStyle/>
              <a:p>
                <a:r>
                  <a:rPr lang="en-US" dirty="0"/>
                  <a:t>Because </a:t>
                </a:r>
                <a14:m>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𝑹</m:t>
                        </m:r>
                      </m:e>
                    </m:acc>
                    <m:r>
                      <a:rPr lang="en-US" b="1" i="0"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𝑷</m:t>
                        </m:r>
                      </m:e>
                    </m:acc>
                    <m:r>
                      <a:rPr lang="en-US" b="1" i="0"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𝑸</m:t>
                        </m:r>
                      </m:e>
                    </m:acc>
                    <m:r>
                      <a:rPr lang="en-US" b="0" i="1" smtClean="0">
                        <a:latin typeface="Cambria Math" panose="02040503050406030204" pitchFamily="18" charset="0"/>
                      </a:rPr>
                      <m:t>,</m:t>
                    </m:r>
                  </m:oMath>
                </a14:m>
                <a:r>
                  <a:rPr lang="en-US" dirty="0"/>
                  <a:t> </a:t>
                </a:r>
              </a:p>
              <a:p>
                <a:r>
                  <a:rPr lang="en-US" dirty="0"/>
                  <a:t>it may be written as</a:t>
                </a:r>
              </a:p>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𝒓</m:t>
                          </m:r>
                        </m:e>
                      </m:acc>
                      <m:r>
                        <a:rPr lang="en-US" b="1" i="0" smtClean="0">
                          <a:latin typeface="Cambria Math" panose="02040503050406030204" pitchFamily="18" charset="0"/>
                          <a:ea typeface="Cambria Math" panose="02040503050406030204" pitchFamily="18" charset="0"/>
                        </a:rPr>
                        <m:t>× </m:t>
                      </m:r>
                      <m:acc>
                        <m:accPr>
                          <m:chr m:val="⃗"/>
                          <m:ctrlPr>
                            <a:rPr lang="en-US" b="1"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𝑹</m:t>
                          </m:r>
                        </m:e>
                      </m:acc>
                      <m:r>
                        <a:rPr lang="en-US" b="1" i="0" smtClean="0">
                          <a:latin typeface="Cambria Math" panose="02040503050406030204" pitchFamily="18" charset="0"/>
                          <a:ea typeface="Cambria Math" panose="02040503050406030204" pitchFamily="18" charset="0"/>
                        </a:rPr>
                        <m:t>=</m:t>
                      </m:r>
                      <m:acc>
                        <m:accPr>
                          <m:chr m:val="⃗"/>
                          <m:ctrlPr>
                            <a:rPr lang="en-US" b="1"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𝒓</m:t>
                          </m:r>
                        </m:e>
                      </m:acc>
                      <m:r>
                        <a:rPr lang="en-US" b="1" i="0" smtClean="0">
                          <a:latin typeface="Cambria Math" panose="02040503050406030204" pitchFamily="18" charset="0"/>
                          <a:ea typeface="Cambria Math" panose="02040503050406030204" pitchFamily="18" charset="0"/>
                        </a:rPr>
                        <m:t> ×</m:t>
                      </m:r>
                      <m:d>
                        <m:dPr>
                          <m:begChr m:val="{"/>
                          <m:endChr m:val="}"/>
                          <m:ctrlPr>
                            <a:rPr lang="en-US" b="1" i="1" smtClean="0">
                              <a:latin typeface="Cambria Math" panose="02040503050406030204" pitchFamily="18" charset="0"/>
                              <a:ea typeface="Cambria Math" panose="02040503050406030204" pitchFamily="18" charset="0"/>
                            </a:rPr>
                          </m:ctrlPr>
                        </m:dPr>
                        <m:e>
                          <m:acc>
                            <m:accPr>
                              <m:chr m:val="⃗"/>
                              <m:ctrlPr>
                                <a:rPr lang="en-US" b="1" i="1">
                                  <a:latin typeface="Cambria Math" panose="02040503050406030204" pitchFamily="18" charset="0"/>
                                </a:rPr>
                              </m:ctrlPr>
                            </m:accPr>
                            <m:e>
                              <m:r>
                                <a:rPr lang="en-US" b="1" i="1">
                                  <a:latin typeface="Cambria Math" panose="02040503050406030204" pitchFamily="18" charset="0"/>
                                </a:rPr>
                                <m:t>𝑷</m:t>
                              </m:r>
                            </m:e>
                          </m:acc>
                          <m:r>
                            <a:rPr lang="en-US" b="1">
                              <a:latin typeface="Cambria Math" panose="02040503050406030204" pitchFamily="18" charset="0"/>
                            </a:rPr>
                            <m:t>+</m:t>
                          </m:r>
                          <m:acc>
                            <m:accPr>
                              <m:chr m:val="⃗"/>
                              <m:ctrlPr>
                                <a:rPr lang="en-US" b="1" i="1">
                                  <a:latin typeface="Cambria Math" panose="02040503050406030204" pitchFamily="18" charset="0"/>
                                </a:rPr>
                              </m:ctrlPr>
                            </m:accPr>
                            <m:e>
                              <m:r>
                                <a:rPr lang="en-US" b="1" i="1">
                                  <a:latin typeface="Cambria Math" panose="02040503050406030204" pitchFamily="18" charset="0"/>
                                </a:rPr>
                                <m:t>𝑸</m:t>
                              </m:r>
                            </m:e>
                          </m:acc>
                        </m:e>
                      </m:d>
                    </m:oMath>
                  </m:oMathPara>
                </a14:m>
                <a:endParaRPr lang="en-US" b="1" dirty="0">
                  <a:ea typeface="Cambria Math" panose="02040503050406030204" pitchFamily="18" charset="0"/>
                </a:endParaRPr>
              </a:p>
            </p:txBody>
          </p:sp>
        </mc:Choice>
        <mc:Fallback xmlns="">
          <p:sp>
            <p:nvSpPr>
              <p:cNvPr id="24" name="TextBox 23">
                <a:extLst>
                  <a:ext uri="{FF2B5EF4-FFF2-40B4-BE49-F238E27FC236}">
                    <a16:creationId xmlns:a16="http://schemas.microsoft.com/office/drawing/2014/main" id="{B710B6CE-20C6-F60B-90CC-29565F7A8B6A}"/>
                  </a:ext>
                </a:extLst>
              </p:cNvPr>
              <p:cNvSpPr txBox="1">
                <a:spLocks noRot="1" noChangeAspect="1" noMove="1" noResize="1" noEditPoints="1" noAdjustHandles="1" noChangeArrowheads="1" noChangeShapeType="1" noTextEdit="1"/>
              </p:cNvSpPr>
              <p:nvPr/>
            </p:nvSpPr>
            <p:spPr>
              <a:xfrm>
                <a:off x="492504" y="3480901"/>
                <a:ext cx="5241925" cy="1323439"/>
              </a:xfrm>
              <a:prstGeom prst="rect">
                <a:avLst/>
              </a:prstGeom>
              <a:blipFill>
                <a:blip r:embed="rId12"/>
                <a:stretch>
                  <a:fillRect l="-18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5365322-9FD8-B4AD-B9EB-862115AC91FE}"/>
                  </a:ext>
                </a:extLst>
              </p:cNvPr>
              <p:cNvSpPr txBox="1"/>
              <p:nvPr/>
            </p:nvSpPr>
            <p:spPr>
              <a:xfrm>
                <a:off x="452305" y="4938156"/>
                <a:ext cx="8517201" cy="1706365"/>
              </a:xfrm>
              <a:prstGeom prst="rect">
                <a:avLst/>
              </a:prstGeom>
              <a:noFill/>
            </p:spPr>
            <p:txBody>
              <a:bodyPr wrap="square">
                <a:spAutoFit/>
              </a:bodyPr>
              <a:lstStyle/>
              <a:p>
                <a:r>
                  <a:rPr lang="en-US" dirty="0"/>
                  <a:t>Using the distributive law for cross product, </a:t>
                </a:r>
              </a:p>
              <a:p>
                <a:pPr algn="ctr"/>
                <a14:m>
                  <m:oMath xmlns:m="http://schemas.openxmlformats.org/officeDocument/2006/math">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𝑴</m:t>
                            </m:r>
                          </m:e>
                        </m:acc>
                      </m:e>
                      <m:sub>
                        <m:r>
                          <a:rPr lang="en-US" b="1" i="0" smtClean="0">
                            <a:latin typeface="Cambria Math" panose="02040503050406030204" pitchFamily="18" charset="0"/>
                          </a:rPr>
                          <m:t>𝐎</m:t>
                        </m:r>
                      </m:sub>
                    </m:sSub>
                    <m:r>
                      <a:rPr lang="en-US" b="1" i="0" smtClean="0">
                        <a:latin typeface="Cambria Math" panose="02040503050406030204" pitchFamily="18" charset="0"/>
                      </a:rPr>
                      <m:t>=</m:t>
                    </m:r>
                    <m:acc>
                      <m:accPr>
                        <m:chr m:val="⃗"/>
                        <m:ctrlPr>
                          <a:rPr lang="en-US" b="1" i="1">
                            <a:latin typeface="Cambria Math" panose="02040503050406030204" pitchFamily="18" charset="0"/>
                            <a:ea typeface="Cambria Math" panose="02040503050406030204" pitchFamily="18" charset="0"/>
                          </a:rPr>
                        </m:ctrlPr>
                      </m:accPr>
                      <m:e>
                        <m:r>
                          <a:rPr lang="en-US" b="1" i="1">
                            <a:latin typeface="Cambria Math" panose="02040503050406030204" pitchFamily="18" charset="0"/>
                            <a:ea typeface="Cambria Math" panose="02040503050406030204" pitchFamily="18" charset="0"/>
                          </a:rPr>
                          <m:t>𝒓</m:t>
                        </m:r>
                      </m:e>
                    </m:acc>
                    <m:r>
                      <a:rPr lang="en-US" b="1">
                        <a:latin typeface="Cambria Math" panose="02040503050406030204" pitchFamily="18" charset="0"/>
                        <a:ea typeface="Cambria Math" panose="02040503050406030204" pitchFamily="18" charset="0"/>
                      </a:rPr>
                      <m:t>× </m:t>
                    </m:r>
                    <m:acc>
                      <m:accPr>
                        <m:chr m:val="⃗"/>
                        <m:ctrlPr>
                          <a:rPr lang="en-US" b="1" i="1">
                            <a:latin typeface="Cambria Math" panose="02040503050406030204" pitchFamily="18" charset="0"/>
                            <a:ea typeface="Cambria Math" panose="02040503050406030204" pitchFamily="18" charset="0"/>
                          </a:rPr>
                        </m:ctrlPr>
                      </m:accPr>
                      <m:e>
                        <m:r>
                          <a:rPr lang="en-US" b="1" i="1">
                            <a:latin typeface="Cambria Math" panose="02040503050406030204" pitchFamily="18" charset="0"/>
                            <a:ea typeface="Cambria Math" panose="02040503050406030204" pitchFamily="18" charset="0"/>
                          </a:rPr>
                          <m:t>𝑹</m:t>
                        </m:r>
                      </m:e>
                    </m:acc>
                    <m:r>
                      <a:rPr lang="en-US" b="1">
                        <a:latin typeface="Cambria Math" panose="02040503050406030204" pitchFamily="18" charset="0"/>
                        <a:ea typeface="Cambria Math" panose="02040503050406030204" pitchFamily="18" charset="0"/>
                      </a:rPr>
                      <m:t>=</m:t>
                    </m:r>
                    <m:acc>
                      <m:accPr>
                        <m:chr m:val="⃗"/>
                        <m:ctrlPr>
                          <a:rPr lang="en-US" b="1" i="1">
                            <a:latin typeface="Cambria Math" panose="02040503050406030204" pitchFamily="18" charset="0"/>
                            <a:ea typeface="Cambria Math" panose="02040503050406030204" pitchFamily="18" charset="0"/>
                          </a:rPr>
                        </m:ctrlPr>
                      </m:accPr>
                      <m:e>
                        <m:r>
                          <a:rPr lang="en-US" b="1" i="1">
                            <a:latin typeface="Cambria Math" panose="02040503050406030204" pitchFamily="18" charset="0"/>
                            <a:ea typeface="Cambria Math" panose="02040503050406030204" pitchFamily="18" charset="0"/>
                          </a:rPr>
                          <m:t>𝒓</m:t>
                        </m:r>
                      </m:e>
                    </m:acc>
                    <m:r>
                      <a:rPr lang="en-US" b="1">
                        <a:latin typeface="Cambria Math" panose="02040503050406030204" pitchFamily="18" charset="0"/>
                        <a:ea typeface="Cambria Math" panose="02040503050406030204" pitchFamily="18" charset="0"/>
                      </a:rPr>
                      <m:t> ×</m:t>
                    </m:r>
                    <m:acc>
                      <m:accPr>
                        <m:chr m:val="⃗"/>
                        <m:ctrlPr>
                          <a:rPr lang="en-US" b="1" i="1">
                            <a:latin typeface="Cambria Math" panose="02040503050406030204" pitchFamily="18" charset="0"/>
                          </a:rPr>
                        </m:ctrlPr>
                      </m:accPr>
                      <m:e>
                        <m:r>
                          <a:rPr lang="en-US" b="1" i="1">
                            <a:latin typeface="Cambria Math" panose="02040503050406030204" pitchFamily="18" charset="0"/>
                          </a:rPr>
                          <m:t>𝑷</m:t>
                        </m:r>
                      </m:e>
                    </m:acc>
                    <m:r>
                      <a:rPr lang="en-US" b="1">
                        <a:latin typeface="Cambria Math" panose="02040503050406030204" pitchFamily="18" charset="0"/>
                      </a:rPr>
                      <m:t>+</m:t>
                    </m:r>
                    <m:acc>
                      <m:accPr>
                        <m:chr m:val="⃗"/>
                        <m:ctrlPr>
                          <a:rPr lang="en-US" b="1" i="1">
                            <a:latin typeface="Cambria Math" panose="02040503050406030204" pitchFamily="18" charset="0"/>
                            <a:ea typeface="Cambria Math" panose="02040503050406030204" pitchFamily="18" charset="0"/>
                          </a:rPr>
                        </m:ctrlPr>
                      </m:accPr>
                      <m:e>
                        <m:r>
                          <a:rPr lang="en-US" b="1" i="1">
                            <a:latin typeface="Cambria Math" panose="02040503050406030204" pitchFamily="18" charset="0"/>
                            <a:ea typeface="Cambria Math" panose="02040503050406030204" pitchFamily="18" charset="0"/>
                          </a:rPr>
                          <m:t>𝒓</m:t>
                        </m:r>
                      </m:e>
                    </m:acc>
                    <m:r>
                      <a:rPr lang="en-US" b="1">
                        <a:latin typeface="Cambria Math" panose="02040503050406030204" pitchFamily="18" charset="0"/>
                        <a:ea typeface="Cambria Math" panose="02040503050406030204" pitchFamily="18" charset="0"/>
                      </a:rPr>
                      <m:t> ×</m:t>
                    </m:r>
                    <m:acc>
                      <m:accPr>
                        <m:chr m:val="⃗"/>
                        <m:ctrlPr>
                          <a:rPr lang="en-US" b="1" i="1">
                            <a:latin typeface="Cambria Math" panose="02040503050406030204" pitchFamily="18" charset="0"/>
                          </a:rPr>
                        </m:ctrlPr>
                      </m:accPr>
                      <m:e>
                        <m:r>
                          <a:rPr lang="en-US" b="1" i="1">
                            <a:latin typeface="Cambria Math" panose="02040503050406030204" pitchFamily="18" charset="0"/>
                          </a:rPr>
                          <m:t>𝑸</m:t>
                        </m:r>
                      </m:e>
                    </m:acc>
                  </m:oMath>
                </a14:m>
                <a:r>
                  <a:rPr lang="en-US" dirty="0"/>
                  <a:t> </a:t>
                </a:r>
              </a:p>
              <a:p>
                <a:r>
                  <a:rPr lang="en-US" dirty="0"/>
                  <a:t>Which says that the moment of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a14:m>
                <a:r>
                  <a:rPr lang="en-US" dirty="0"/>
                  <a:t> about</a:t>
                </a:r>
                <a:r>
                  <a:rPr lang="en-US" i="1" dirty="0">
                    <a:latin typeface="Bell MT" panose="02020503060305020303" pitchFamily="18" charset="0"/>
                  </a:rPr>
                  <a:t> O </a:t>
                </a:r>
                <a:r>
                  <a:rPr lang="en-US" dirty="0"/>
                  <a:t>equals the </a:t>
                </a:r>
              </a:p>
              <a:p>
                <a:r>
                  <a:rPr lang="en-US" dirty="0"/>
                  <a:t>Sum of the moments about </a:t>
                </a:r>
                <a:r>
                  <a:rPr lang="en-US" i="1" dirty="0">
                    <a:latin typeface="Bell MT" panose="02020503060305020303" pitchFamily="18" charset="0"/>
                  </a:rPr>
                  <a:t>O</a:t>
                </a:r>
                <a:r>
                  <a:rPr lang="en-US" dirty="0"/>
                  <a:t> and its component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𝑃</m:t>
                        </m:r>
                      </m:e>
                    </m:acc>
                  </m:oMath>
                </a14:m>
                <a:r>
                  <a:rPr lang="en-US" dirty="0"/>
                  <a:t> and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𝑄</m:t>
                        </m:r>
                      </m:e>
                    </m:acc>
                    <m:r>
                      <a:rPr lang="en-US" b="0" i="1" smtClean="0">
                        <a:latin typeface="Cambria Math" panose="02040503050406030204" pitchFamily="18" charset="0"/>
                      </a:rPr>
                      <m:t>.</m:t>
                    </m:r>
                  </m:oMath>
                </a14:m>
                <a:r>
                  <a:rPr lang="en-US" dirty="0"/>
                  <a:t> </a:t>
                </a:r>
              </a:p>
            </p:txBody>
          </p:sp>
        </mc:Choice>
        <mc:Fallback xmlns="">
          <p:sp>
            <p:nvSpPr>
              <p:cNvPr id="25" name="TextBox 24">
                <a:extLst>
                  <a:ext uri="{FF2B5EF4-FFF2-40B4-BE49-F238E27FC236}">
                    <a16:creationId xmlns:a16="http://schemas.microsoft.com/office/drawing/2014/main" id="{75365322-9FD8-B4AD-B9EB-862115AC91FE}"/>
                  </a:ext>
                </a:extLst>
              </p:cNvPr>
              <p:cNvSpPr txBox="1">
                <a:spLocks noRot="1" noChangeAspect="1" noMove="1" noResize="1" noEditPoints="1" noAdjustHandles="1" noChangeArrowheads="1" noChangeShapeType="1" noTextEdit="1"/>
              </p:cNvSpPr>
              <p:nvPr/>
            </p:nvSpPr>
            <p:spPr>
              <a:xfrm>
                <a:off x="452305" y="4938156"/>
                <a:ext cx="8517201" cy="1706365"/>
              </a:xfrm>
              <a:prstGeom prst="rect">
                <a:avLst/>
              </a:prstGeom>
              <a:blipFill>
                <a:blip r:embed="rId13"/>
                <a:stretch>
                  <a:fillRect l="-1074" t="-2857" b="-7857"/>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C8ECC6CD-E605-0572-EFD7-BB8EBB158FDA}"/>
              </a:ext>
            </a:extLst>
          </p:cNvPr>
          <p:cNvGrpSpPr/>
          <p:nvPr/>
        </p:nvGrpSpPr>
        <p:grpSpPr>
          <a:xfrm>
            <a:off x="5312335" y="2438400"/>
            <a:ext cx="3322064" cy="2223390"/>
            <a:chOff x="5312335" y="2438400"/>
            <a:chExt cx="3322064" cy="2223390"/>
          </a:xfrm>
        </p:grpSpPr>
        <p:grpSp>
          <p:nvGrpSpPr>
            <p:cNvPr id="3" name="Group 2">
              <a:extLst>
                <a:ext uri="{FF2B5EF4-FFF2-40B4-BE49-F238E27FC236}">
                  <a16:creationId xmlns:a16="http://schemas.microsoft.com/office/drawing/2014/main" id="{76EF9EFF-59B1-9EBF-99E6-50B48E2AB334}"/>
                </a:ext>
              </a:extLst>
            </p:cNvPr>
            <p:cNvGrpSpPr/>
            <p:nvPr/>
          </p:nvGrpSpPr>
          <p:grpSpPr>
            <a:xfrm>
              <a:off x="5312335" y="2553104"/>
              <a:ext cx="3322064" cy="2108686"/>
              <a:chOff x="5312335" y="2553104"/>
              <a:chExt cx="3322064" cy="2108686"/>
            </a:xfrm>
          </p:grpSpPr>
          <p:pic>
            <p:nvPicPr>
              <p:cNvPr id="30" name="Picture 29">
                <a:extLst>
                  <a:ext uri="{FF2B5EF4-FFF2-40B4-BE49-F238E27FC236}">
                    <a16:creationId xmlns:a16="http://schemas.microsoft.com/office/drawing/2014/main" id="{90F3B282-065B-65EA-0D96-BE7C83B3F57F}"/>
                  </a:ext>
                </a:extLst>
              </p:cNvPr>
              <p:cNvPicPr>
                <a:picLocks noChangeAspect="1"/>
              </p:cNvPicPr>
              <p:nvPr/>
            </p:nvPicPr>
            <p:blipFill>
              <a:blip r:embed="rId14"/>
              <a:stretch>
                <a:fillRect/>
              </a:stretch>
            </p:blipFill>
            <p:spPr>
              <a:xfrm>
                <a:off x="5312335" y="2553104"/>
                <a:ext cx="3322064" cy="210868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EC5598A-EBDE-3796-16AB-E5967C06D22C}"/>
                      </a:ext>
                    </a:extLst>
                  </p:cNvPr>
                  <p:cNvSpPr txBox="1"/>
                  <p:nvPr/>
                </p:nvSpPr>
                <p:spPr>
                  <a:xfrm>
                    <a:off x="6973367" y="2698013"/>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𝑃</m:t>
                              </m:r>
                            </m:e>
                          </m:acc>
                          <m:r>
                            <a:rPr lang="en-US" sz="2400" b="0" i="1" kern="0" smtClean="0">
                              <a:latin typeface="Cambria Math" panose="02040503050406030204" pitchFamily="18" charset="0"/>
                            </a:rPr>
                            <m:t> </m:t>
                          </m:r>
                        </m:oMath>
                      </m:oMathPara>
                    </a14:m>
                    <a:endParaRPr lang="en-US" dirty="0"/>
                  </a:p>
                </p:txBody>
              </p:sp>
            </mc:Choice>
            <mc:Fallback xmlns="">
              <p:sp>
                <p:nvSpPr>
                  <p:cNvPr id="32" name="TextBox 31">
                    <a:extLst>
                      <a:ext uri="{FF2B5EF4-FFF2-40B4-BE49-F238E27FC236}">
                        <a16:creationId xmlns:a16="http://schemas.microsoft.com/office/drawing/2014/main" id="{8EC5598A-EBDE-3796-16AB-E5967C06D22C}"/>
                      </a:ext>
                    </a:extLst>
                  </p:cNvPr>
                  <p:cNvSpPr txBox="1">
                    <a:spLocks noRot="1" noChangeAspect="1" noMove="1" noResize="1" noEditPoints="1" noAdjustHandles="1" noChangeArrowheads="1" noChangeShapeType="1" noTextEdit="1"/>
                  </p:cNvSpPr>
                  <p:nvPr/>
                </p:nvSpPr>
                <p:spPr>
                  <a:xfrm>
                    <a:off x="6973367" y="2698013"/>
                    <a:ext cx="457200" cy="50642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2C9443DB-71D9-3BA1-CD7A-E9A696CFC745}"/>
                      </a:ext>
                    </a:extLst>
                  </p:cNvPr>
                  <p:cNvSpPr txBox="1"/>
                  <p:nvPr/>
                </p:nvSpPr>
                <p:spPr>
                  <a:xfrm>
                    <a:off x="7891029" y="3446203"/>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𝑄</m:t>
                              </m:r>
                            </m:e>
                          </m:acc>
                          <m:r>
                            <a:rPr lang="en-US" sz="2400" b="0" i="1" kern="0" smtClean="0">
                              <a:latin typeface="Cambria Math" panose="02040503050406030204" pitchFamily="18" charset="0"/>
                            </a:rPr>
                            <m:t> </m:t>
                          </m:r>
                        </m:oMath>
                      </m:oMathPara>
                    </a14:m>
                    <a:endParaRPr lang="en-US" dirty="0"/>
                  </a:p>
                </p:txBody>
              </p:sp>
            </mc:Choice>
            <mc:Fallback xmlns="">
              <p:sp>
                <p:nvSpPr>
                  <p:cNvPr id="34" name="TextBox 33">
                    <a:extLst>
                      <a:ext uri="{FF2B5EF4-FFF2-40B4-BE49-F238E27FC236}">
                        <a16:creationId xmlns:a16="http://schemas.microsoft.com/office/drawing/2014/main" id="{2C9443DB-71D9-3BA1-CD7A-E9A696CFC745}"/>
                      </a:ext>
                    </a:extLst>
                  </p:cNvPr>
                  <p:cNvSpPr txBox="1">
                    <a:spLocks noRot="1" noChangeAspect="1" noMove="1" noResize="1" noEditPoints="1" noAdjustHandles="1" noChangeArrowheads="1" noChangeShapeType="1" noTextEdit="1"/>
                  </p:cNvSpPr>
                  <p:nvPr/>
                </p:nvSpPr>
                <p:spPr>
                  <a:xfrm>
                    <a:off x="7891029" y="3446203"/>
                    <a:ext cx="457200" cy="506421"/>
                  </a:xfrm>
                  <a:prstGeom prst="rect">
                    <a:avLst/>
                  </a:prstGeom>
                  <a:blipFill>
                    <a:blip r:embed="rId10"/>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521F805-B29A-AE3D-8153-D9EEE3FD4083}"/>
                    </a:ext>
                  </a:extLst>
                </p:cNvPr>
                <p:cNvSpPr txBox="1"/>
                <p:nvPr/>
              </p:nvSpPr>
              <p:spPr>
                <a:xfrm>
                  <a:off x="8077200" y="2438400"/>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𝑅</m:t>
                            </m:r>
                          </m:e>
                        </m:acc>
                        <m:r>
                          <a:rPr lang="en-US" sz="2400" b="0" i="1" kern="0" smtClean="0">
                            <a:latin typeface="Cambria Math" panose="02040503050406030204" pitchFamily="18" charset="0"/>
                          </a:rPr>
                          <m:t> </m:t>
                        </m:r>
                      </m:oMath>
                    </m:oMathPara>
                  </a14:m>
                  <a:endParaRPr lang="en-US" dirty="0"/>
                </a:p>
              </p:txBody>
            </p:sp>
          </mc:Choice>
          <mc:Fallback xmlns="">
            <p:sp>
              <p:nvSpPr>
                <p:cNvPr id="4" name="TextBox 3">
                  <a:extLst>
                    <a:ext uri="{FF2B5EF4-FFF2-40B4-BE49-F238E27FC236}">
                      <a16:creationId xmlns:a16="http://schemas.microsoft.com/office/drawing/2014/main" id="{F521F805-B29A-AE3D-8153-D9EEE3FD4083}"/>
                    </a:ext>
                  </a:extLst>
                </p:cNvPr>
                <p:cNvSpPr txBox="1">
                  <a:spLocks noRot="1" noChangeAspect="1" noMove="1" noResize="1" noEditPoints="1" noAdjustHandles="1" noChangeArrowheads="1" noChangeShapeType="1" noTextEdit="1"/>
                </p:cNvSpPr>
                <p:nvPr/>
              </p:nvSpPr>
              <p:spPr>
                <a:xfrm>
                  <a:off x="8077200" y="2438400"/>
                  <a:ext cx="457200" cy="506421"/>
                </a:xfrm>
                <a:prstGeom prst="rect">
                  <a:avLst/>
                </a:prstGeom>
                <a:blipFill>
                  <a:blip r:embed="rId15"/>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86918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animEffect transition="in" filter="dissolve">
                                      <p:cBhvr>
                                        <p:cTn id="31" dur="500"/>
                                        <p:tgtEl>
                                          <p:spTgt spid="2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4">
                                            <p:txEl>
                                              <p:pRg st="1" end="1"/>
                                            </p:txEl>
                                          </p:spTgt>
                                        </p:tgtEl>
                                        <p:attrNameLst>
                                          <p:attrName>style.visibility</p:attrName>
                                        </p:attrNameLst>
                                      </p:cBhvr>
                                      <p:to>
                                        <p:strVal val="visible"/>
                                      </p:to>
                                    </p:set>
                                    <p:animEffect transition="in" filter="dissolve">
                                      <p:cBhvr>
                                        <p:cTn id="36" dur="500"/>
                                        <p:tgtEl>
                                          <p:spTgt spid="24">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4">
                                            <p:txEl>
                                              <p:pRg st="2" end="2"/>
                                            </p:txEl>
                                          </p:spTgt>
                                        </p:tgtEl>
                                        <p:attrNameLst>
                                          <p:attrName>style.visibility</p:attrName>
                                        </p:attrNameLst>
                                      </p:cBhvr>
                                      <p:to>
                                        <p:strVal val="visible"/>
                                      </p:to>
                                    </p:set>
                                    <p:animEffect transition="in" filter="dissolve">
                                      <p:cBhvr>
                                        <p:cTn id="41" dur="500"/>
                                        <p:tgtEl>
                                          <p:spTgt spid="24">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Effect transition="in" filter="dissolve">
                                      <p:cBhvr>
                                        <p:cTn id="46" dur="500"/>
                                        <p:tgtEl>
                                          <p:spTgt spid="25">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Effect transition="in" filter="dissolve">
                                      <p:cBhvr>
                                        <p:cTn id="51" dur="500"/>
                                        <p:tgtEl>
                                          <p:spTgt spid="25">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25">
                                            <p:txEl>
                                              <p:pRg st="2" end="2"/>
                                            </p:txEl>
                                          </p:spTgt>
                                        </p:tgtEl>
                                        <p:attrNameLst>
                                          <p:attrName>style.visibility</p:attrName>
                                        </p:attrNameLst>
                                      </p:cBhvr>
                                      <p:to>
                                        <p:strVal val="visible"/>
                                      </p:to>
                                    </p:set>
                                    <p:animEffect transition="in" filter="dissolve">
                                      <p:cBhvr>
                                        <p:cTn id="56" dur="500"/>
                                        <p:tgtEl>
                                          <p:spTgt spid="25">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5">
                                            <p:txEl>
                                              <p:pRg st="3" end="3"/>
                                            </p:txEl>
                                          </p:spTgt>
                                        </p:tgtEl>
                                        <p:attrNameLst>
                                          <p:attrName>style.visibility</p:attrName>
                                        </p:attrNameLst>
                                      </p:cBhvr>
                                      <p:to>
                                        <p:strVal val="visible"/>
                                      </p:to>
                                    </p:set>
                                    <p:animEffect transition="in" filter="dissolve">
                                      <p:cBhvr>
                                        <p:cTn id="61" dur="500"/>
                                        <p:tgtEl>
                                          <p:spTgt spid="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P spid="33" grpId="0"/>
      <p:bldP spid="37" grpId="0"/>
      <p:bldP spid="24" grpId="0" build="p"/>
      <p:bldP spid="2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AA6E4-60F2-B9C6-C557-DF9451D6B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855B4-8A3C-7F68-AD5A-EAC37C50B8DA}"/>
              </a:ext>
            </a:extLst>
          </p:cNvPr>
          <p:cNvSpPr txBox="1">
            <a:spLocks noGrp="1"/>
          </p:cNvSpPr>
          <p:nvPr>
            <p:ph type="ctrTitle"/>
          </p:nvPr>
        </p:nvSpPr>
        <p:spPr>
          <a:xfrm>
            <a:off x="381003" y="304800"/>
            <a:ext cx="8382003" cy="804034"/>
          </a:xfrm>
          <a:noFill/>
        </p:spPr>
        <p:txBody>
          <a:bodyPr/>
          <a:lstStyle/>
          <a:p>
            <a:pPr lvl="0"/>
            <a:r>
              <a:rPr lang="en-US" sz="2800" dirty="0"/>
              <a:t>Efficacy of </a:t>
            </a:r>
            <a:r>
              <a:rPr lang="en-US" sz="2800" dirty="0" err="1"/>
              <a:t>Varignon</a:t>
            </a:r>
            <a:r>
              <a:rPr lang="en-US" sz="2800" dirty="0"/>
              <a:t> Theorem</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7D6A31C6-4D51-8A77-D798-84523F76121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1522C98-48B9-0DDD-CA0E-18B16BCCE33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F30503B-DAC5-FAB0-CA86-F549082A02B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9017E7D-DF42-4128-99D7-61418B786C8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74E7972-4E14-C116-1E5F-B42FC7105B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77DCB38-68CA-D287-DC2D-E3FCA3851F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49D7BA4-E07C-6311-F4CC-5E20BA36C30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5E95023-0784-4877-257C-EC855A8E63E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08A1A34-D4A6-11B2-6C31-2755EA5231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A28FB23-7F26-E8DE-99B8-3399FF42184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C8265BE-810B-EFD2-9859-7752F06A56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0463A2E-02CA-54E1-67C4-FD523F39EAD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B46FF16-EC70-5267-3F38-6DF8AADFB5F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CD42DCD-4BD6-9784-794A-663AAEF85B6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1D6135F-C24A-CAF4-4D02-AC21061CA4C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4C95BA1-EA82-AF15-0168-55AA31EA9F1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F765B2E-B4DC-6F83-1CF4-EA7096674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Picture 42">
            <a:extLst>
              <a:ext uri="{FF2B5EF4-FFF2-40B4-BE49-F238E27FC236}">
                <a16:creationId xmlns:a16="http://schemas.microsoft.com/office/drawing/2014/main" id="{9389DDAD-6F0D-764B-0493-302CE53F08BF}"/>
              </a:ext>
            </a:extLst>
          </p:cNvPr>
          <p:cNvPicPr>
            <a:picLocks noChangeAspect="1"/>
          </p:cNvPicPr>
          <p:nvPr/>
        </p:nvPicPr>
        <p:blipFill>
          <a:blip r:embed="rId4"/>
          <a:stretch>
            <a:fillRect/>
          </a:stretch>
        </p:blipFill>
        <p:spPr>
          <a:xfrm>
            <a:off x="3997818" y="1514728"/>
            <a:ext cx="5066417" cy="3080929"/>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C897B5E-7D28-33D9-552D-54B5A817F418}"/>
                  </a:ext>
                </a:extLst>
              </p:cNvPr>
              <p:cNvSpPr txBox="1"/>
              <p:nvPr/>
            </p:nvSpPr>
            <p:spPr>
              <a:xfrm>
                <a:off x="316302" y="1266974"/>
                <a:ext cx="5942162" cy="536044"/>
              </a:xfrm>
              <a:prstGeom prst="rect">
                <a:avLst/>
              </a:prstGeom>
              <a:noFill/>
            </p:spPr>
            <p:txBody>
              <a:bodyPr wrap="square" rtlCol="0">
                <a:spAutoFit/>
              </a:bodyPr>
              <a:lstStyle/>
              <a:p>
                <a:r>
                  <a:rPr lang="en-US" dirty="0"/>
                  <a:t>The moment of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about O is </a:t>
                </a:r>
                <a14:m>
                  <m:oMath xmlns:m="http://schemas.openxmlformats.org/officeDocument/2006/math">
                    <m:d>
                      <m:dPr>
                        <m:begChr m:val="|"/>
                        <m:endChr m:val="|"/>
                        <m:ctrlPr>
                          <a:rPr lang="en-US" i="1" smtClean="0">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d>
                    <m:r>
                      <a:rPr lang="en-US" i="1">
                        <a:latin typeface="Cambria Math" panose="02040503050406030204" pitchFamily="18" charset="0"/>
                      </a:rPr>
                      <m:t> </m:t>
                    </m:r>
                    <m:r>
                      <a:rPr lang="en-US" b="0" i="1" smtClean="0">
                        <a:latin typeface="Cambria Math" panose="02040503050406030204" pitchFamily="18" charset="0"/>
                      </a:rPr>
                      <m:t>𝑑</m:t>
                    </m:r>
                  </m:oMath>
                </a14:m>
                <a:r>
                  <a:rPr lang="en-US" dirty="0"/>
                  <a:t>. </a:t>
                </a:r>
              </a:p>
            </p:txBody>
          </p:sp>
        </mc:Choice>
        <mc:Fallback xmlns="">
          <p:sp>
            <p:nvSpPr>
              <p:cNvPr id="3" name="TextBox 2">
                <a:extLst>
                  <a:ext uri="{FF2B5EF4-FFF2-40B4-BE49-F238E27FC236}">
                    <a16:creationId xmlns:a16="http://schemas.microsoft.com/office/drawing/2014/main" id="{CC897B5E-7D28-33D9-552D-54B5A817F418}"/>
                  </a:ext>
                </a:extLst>
              </p:cNvPr>
              <p:cNvSpPr txBox="1">
                <a:spLocks noRot="1" noChangeAspect="1" noMove="1" noResize="1" noEditPoints="1" noAdjustHandles="1" noChangeArrowheads="1" noChangeShapeType="1" noTextEdit="1"/>
              </p:cNvSpPr>
              <p:nvPr/>
            </p:nvSpPr>
            <p:spPr>
              <a:xfrm>
                <a:off x="316302" y="1266974"/>
                <a:ext cx="5942162" cy="536044"/>
              </a:xfrm>
              <a:prstGeom prst="rect">
                <a:avLst/>
              </a:prstGeom>
              <a:blipFill>
                <a:blip r:embed="rId5"/>
                <a:stretch>
                  <a:fillRect l="-1641" b="-20455"/>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1AB738E7-9BFD-6EE9-4EBC-422765401524}"/>
              </a:ext>
            </a:extLst>
          </p:cNvPr>
          <p:cNvSpPr txBox="1"/>
          <p:nvPr/>
        </p:nvSpPr>
        <p:spPr>
          <a:xfrm>
            <a:off x="316301" y="2020990"/>
            <a:ext cx="4669393" cy="1200329"/>
          </a:xfrm>
          <a:prstGeom prst="rect">
            <a:avLst/>
          </a:prstGeom>
          <a:noFill/>
        </p:spPr>
        <p:txBody>
          <a:bodyPr wrap="square">
            <a:spAutoFit/>
          </a:bodyPr>
          <a:lstStyle/>
          <a:p>
            <a:r>
              <a:rPr lang="en-US" dirty="0"/>
              <a:t>However, if </a:t>
            </a:r>
            <a:r>
              <a:rPr lang="en-US" i="1" dirty="0"/>
              <a:t>d</a:t>
            </a:r>
            <a:r>
              <a:rPr lang="en-US" dirty="0"/>
              <a:t> is more difficult to determine </a:t>
            </a:r>
          </a:p>
          <a:p>
            <a:endParaRPr lang="en-US" dirty="0"/>
          </a:p>
        </p:txBody>
      </p:sp>
      <p:pic>
        <p:nvPicPr>
          <p:cNvPr id="60" name="Picture 59">
            <a:extLst>
              <a:ext uri="{FF2B5EF4-FFF2-40B4-BE49-F238E27FC236}">
                <a16:creationId xmlns:a16="http://schemas.microsoft.com/office/drawing/2014/main" id="{949FEE98-C13D-AC12-26D1-78BE36EE48A7}"/>
              </a:ext>
            </a:extLst>
          </p:cNvPr>
          <p:cNvPicPr>
            <a:picLocks noChangeAspect="1"/>
          </p:cNvPicPr>
          <p:nvPr/>
        </p:nvPicPr>
        <p:blipFill>
          <a:blip r:embed="rId6"/>
          <a:stretch>
            <a:fillRect/>
          </a:stretch>
        </p:blipFill>
        <p:spPr>
          <a:xfrm rot="2241162">
            <a:off x="6128526" y="2703275"/>
            <a:ext cx="371624" cy="1488768"/>
          </a:xfrm>
          <a:prstGeom prst="rect">
            <a:avLst/>
          </a:prstGeom>
        </p:spPr>
      </p:pic>
      <p:grpSp>
        <p:nvGrpSpPr>
          <p:cNvPr id="53" name="Group 52">
            <a:extLst>
              <a:ext uri="{FF2B5EF4-FFF2-40B4-BE49-F238E27FC236}">
                <a16:creationId xmlns:a16="http://schemas.microsoft.com/office/drawing/2014/main" id="{CBF2C747-71A8-4D32-EA8A-084038BED922}"/>
              </a:ext>
            </a:extLst>
          </p:cNvPr>
          <p:cNvGrpSpPr/>
          <p:nvPr/>
        </p:nvGrpSpPr>
        <p:grpSpPr>
          <a:xfrm>
            <a:off x="4572000" y="2042005"/>
            <a:ext cx="3886200" cy="2910995"/>
            <a:chOff x="4561936" y="2015487"/>
            <a:chExt cx="3886200" cy="2910995"/>
          </a:xfrm>
        </p:grpSpPr>
        <p:cxnSp>
          <p:nvCxnSpPr>
            <p:cNvPr id="45" name="Straight Connector 44">
              <a:extLst>
                <a:ext uri="{FF2B5EF4-FFF2-40B4-BE49-F238E27FC236}">
                  <a16:creationId xmlns:a16="http://schemas.microsoft.com/office/drawing/2014/main" id="{2A19FBA1-9495-8C37-7F17-2DDBD59EA7BC}"/>
                </a:ext>
              </a:extLst>
            </p:cNvPr>
            <p:cNvCxnSpPr>
              <a:cxnSpLocks/>
            </p:cNvCxnSpPr>
            <p:nvPr/>
          </p:nvCxnSpPr>
          <p:spPr bwMode="auto">
            <a:xfrm flipV="1">
              <a:off x="4561936" y="2015487"/>
              <a:ext cx="3886200" cy="16113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0B3855B-F292-2F56-B79A-412B1D051C3E}"/>
                </a:ext>
              </a:extLst>
            </p:cNvPr>
            <p:cNvCxnSpPr>
              <a:cxnSpLocks/>
            </p:cNvCxnSpPr>
            <p:nvPr/>
          </p:nvCxnSpPr>
          <p:spPr bwMode="auto">
            <a:xfrm>
              <a:off x="5379612" y="3270801"/>
              <a:ext cx="868788" cy="165568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C96996D4-9F19-41D7-C55F-20F8AC098054}"/>
                </a:ext>
              </a:extLst>
            </p:cNvPr>
            <p:cNvSpPr txBox="1"/>
            <p:nvPr/>
          </p:nvSpPr>
          <p:spPr>
            <a:xfrm>
              <a:off x="5239797" y="3396031"/>
              <a:ext cx="338554" cy="461665"/>
            </a:xfrm>
            <a:prstGeom prst="rect">
              <a:avLst/>
            </a:prstGeom>
            <a:noFill/>
          </p:spPr>
          <p:txBody>
            <a:bodyPr wrap="none" rtlCol="0">
              <a:spAutoFit/>
            </a:bodyPr>
            <a:lstStyle/>
            <a:p>
              <a:r>
                <a:rPr lang="en-US" i="1" dirty="0"/>
                <a:t>d</a:t>
              </a:r>
            </a:p>
          </p:txBody>
        </p:sp>
      </p:grpSp>
      <p:grpSp>
        <p:nvGrpSpPr>
          <p:cNvPr id="85" name="Group 84">
            <a:extLst>
              <a:ext uri="{FF2B5EF4-FFF2-40B4-BE49-F238E27FC236}">
                <a16:creationId xmlns:a16="http://schemas.microsoft.com/office/drawing/2014/main" id="{521DFDE9-3880-9CDA-C860-3C680A663266}"/>
              </a:ext>
            </a:extLst>
          </p:cNvPr>
          <p:cNvGrpSpPr/>
          <p:nvPr/>
        </p:nvGrpSpPr>
        <p:grpSpPr>
          <a:xfrm>
            <a:off x="4495800" y="2759865"/>
            <a:ext cx="4171410" cy="1229721"/>
            <a:chOff x="4495800" y="2759865"/>
            <a:chExt cx="4171410" cy="1229721"/>
          </a:xfrm>
        </p:grpSpPr>
        <p:cxnSp>
          <p:nvCxnSpPr>
            <p:cNvPr id="64" name="Straight Connector 63">
              <a:extLst>
                <a:ext uri="{FF2B5EF4-FFF2-40B4-BE49-F238E27FC236}">
                  <a16:creationId xmlns:a16="http://schemas.microsoft.com/office/drawing/2014/main" id="{B703817D-9081-989B-2100-246B6199FD7B}"/>
                </a:ext>
              </a:extLst>
            </p:cNvPr>
            <p:cNvCxnSpPr>
              <a:cxnSpLocks/>
            </p:cNvCxnSpPr>
            <p:nvPr/>
          </p:nvCxnSpPr>
          <p:spPr bwMode="auto">
            <a:xfrm flipV="1">
              <a:off x="4495800" y="2759865"/>
              <a:ext cx="4171410" cy="2657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6748369-01C5-A06D-0E02-3369EFD0989C}"/>
                </a:ext>
              </a:extLst>
            </p:cNvPr>
            <p:cNvCxnSpPr>
              <a:cxnSpLocks/>
            </p:cNvCxnSpPr>
            <p:nvPr/>
          </p:nvCxnSpPr>
          <p:spPr bwMode="auto">
            <a:xfrm>
              <a:off x="5635235" y="2792310"/>
              <a:ext cx="92995" cy="119727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72DC3004-47F5-D982-EB7E-B755CCB5A299}"/>
                </a:ext>
              </a:extLst>
            </p:cNvPr>
            <p:cNvSpPr txBox="1"/>
            <p:nvPr/>
          </p:nvSpPr>
          <p:spPr>
            <a:xfrm>
              <a:off x="5348064" y="2883353"/>
              <a:ext cx="338554" cy="461665"/>
            </a:xfrm>
            <a:prstGeom prst="rect">
              <a:avLst/>
            </a:prstGeom>
            <a:noFill/>
          </p:spPr>
          <p:txBody>
            <a:bodyPr wrap="none" rtlCol="0">
              <a:spAutoFit/>
            </a:bodyPr>
            <a:lstStyle/>
            <a:p>
              <a:r>
                <a:rPr lang="en-US" i="1" dirty="0"/>
                <a:t>q</a:t>
              </a:r>
            </a:p>
          </p:txBody>
        </p:sp>
      </p:grpSp>
      <p:grpSp>
        <p:nvGrpSpPr>
          <p:cNvPr id="86" name="Group 85">
            <a:extLst>
              <a:ext uri="{FF2B5EF4-FFF2-40B4-BE49-F238E27FC236}">
                <a16:creationId xmlns:a16="http://schemas.microsoft.com/office/drawing/2014/main" id="{037FBFD4-24DD-A8B4-8503-EB3C3CA3E85E}"/>
              </a:ext>
            </a:extLst>
          </p:cNvPr>
          <p:cNvGrpSpPr/>
          <p:nvPr/>
        </p:nvGrpSpPr>
        <p:grpSpPr>
          <a:xfrm>
            <a:off x="5462484" y="1710626"/>
            <a:ext cx="1776516" cy="3775774"/>
            <a:chOff x="5462484" y="1710626"/>
            <a:chExt cx="1776516" cy="3775774"/>
          </a:xfrm>
        </p:grpSpPr>
        <p:cxnSp>
          <p:nvCxnSpPr>
            <p:cNvPr id="66" name="Straight Connector 65">
              <a:extLst>
                <a:ext uri="{FF2B5EF4-FFF2-40B4-BE49-F238E27FC236}">
                  <a16:creationId xmlns:a16="http://schemas.microsoft.com/office/drawing/2014/main" id="{A274A65E-E705-27BC-1DCF-A1DEC7AF6DF8}"/>
                </a:ext>
              </a:extLst>
            </p:cNvPr>
            <p:cNvCxnSpPr>
              <a:cxnSpLocks/>
            </p:cNvCxnSpPr>
            <p:nvPr/>
          </p:nvCxnSpPr>
          <p:spPr bwMode="auto">
            <a:xfrm flipV="1">
              <a:off x="5462484" y="1710626"/>
              <a:ext cx="1776516" cy="37757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9C6E0B1-ED8A-BF57-8FA4-CE41363E289E}"/>
                </a:ext>
              </a:extLst>
            </p:cNvPr>
            <p:cNvCxnSpPr>
              <a:cxnSpLocks/>
            </p:cNvCxnSpPr>
            <p:nvPr/>
          </p:nvCxnSpPr>
          <p:spPr bwMode="auto">
            <a:xfrm>
              <a:off x="5715000" y="3994940"/>
              <a:ext cx="351098" cy="15130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6CCBF5CC-61F0-CAC5-9745-EA9EED178130}"/>
                </a:ext>
              </a:extLst>
            </p:cNvPr>
            <p:cNvSpPr txBox="1"/>
            <p:nvPr/>
          </p:nvSpPr>
          <p:spPr>
            <a:xfrm>
              <a:off x="5820937" y="3635150"/>
              <a:ext cx="338554" cy="461665"/>
            </a:xfrm>
            <a:prstGeom prst="rect">
              <a:avLst/>
            </a:prstGeom>
            <a:noFill/>
          </p:spPr>
          <p:txBody>
            <a:bodyPr wrap="none" rtlCol="0">
              <a:spAutoFit/>
            </a:bodyPr>
            <a:lstStyle/>
            <a:p>
              <a:r>
                <a:rPr lang="en-US" i="1" dirty="0"/>
                <a:t>p</a:t>
              </a:r>
            </a:p>
          </p:txBody>
        </p:sp>
      </p:gr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CFCEF0F-42A8-1803-7F12-48A3C28C92DC}"/>
                  </a:ext>
                </a:extLst>
              </p:cNvPr>
              <p:cNvSpPr txBox="1"/>
              <p:nvPr/>
            </p:nvSpPr>
            <p:spPr>
              <a:xfrm>
                <a:off x="360250" y="3429000"/>
                <a:ext cx="4572000" cy="2724849"/>
              </a:xfrm>
              <a:prstGeom prst="rect">
                <a:avLst/>
              </a:prstGeom>
              <a:noFill/>
            </p:spPr>
            <p:txBody>
              <a:bodyPr wrap="square">
                <a:spAutoFit/>
              </a:bodyPr>
              <a:lstStyle/>
              <a:p>
                <a:r>
                  <a:rPr lang="en-US" dirty="0"/>
                  <a:t>Then determine p and q and compute the moment as</a:t>
                </a:r>
              </a:p>
              <a:p>
                <a:endParaRPr lang="en-US" dirty="0"/>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𝑂</m:t>
                          </m:r>
                        </m:sub>
                      </m:sSub>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𝑅</m:t>
                          </m:r>
                        </m:e>
                      </m:acc>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𝑝</m:t>
                      </m:r>
                      <m:acc>
                        <m:accPr>
                          <m:chr m:val="⃗"/>
                          <m:ctrlPr>
                            <a:rPr lang="en-US" i="1">
                              <a:latin typeface="Cambria Math" panose="02040503050406030204" pitchFamily="18" charset="0"/>
                            </a:rPr>
                          </m:ctrlPr>
                        </m:accPr>
                        <m:e>
                          <m:r>
                            <a:rPr lang="en-US" i="1">
                              <a:latin typeface="Cambria Math" panose="02040503050406030204" pitchFamily="18" charset="0"/>
                            </a:rPr>
                            <m:t>𝑃</m:t>
                          </m:r>
                        </m:e>
                      </m:acc>
                      <m:r>
                        <a:rPr lang="en-US" b="0" i="1" smtClean="0">
                          <a:latin typeface="Cambria Math" panose="02040503050406030204" pitchFamily="18" charset="0"/>
                        </a:rPr>
                        <m:t>+</m:t>
                      </m:r>
                      <m:r>
                        <a:rPr lang="en-US" b="0" i="1" smtClean="0">
                          <a:latin typeface="Cambria Math" panose="02040503050406030204" pitchFamily="18" charset="0"/>
                        </a:rPr>
                        <m:t>𝑞</m:t>
                      </m:r>
                      <m:acc>
                        <m:accPr>
                          <m:chr m:val="⃗"/>
                          <m:ctrlPr>
                            <a:rPr lang="en-US" i="1">
                              <a:latin typeface="Cambria Math" panose="02040503050406030204" pitchFamily="18" charset="0"/>
                            </a:rPr>
                          </m:ctrlPr>
                        </m:accPr>
                        <m:e>
                          <m:r>
                            <a:rPr lang="en-US" b="0" i="1" smtClean="0">
                              <a:latin typeface="Cambria Math" panose="02040503050406030204" pitchFamily="18" charset="0"/>
                            </a:rPr>
                            <m:t>𝑄</m:t>
                          </m:r>
                        </m:e>
                      </m:acc>
                    </m:oMath>
                  </m:oMathPara>
                </a14:m>
                <a:endParaRPr lang="en-US" i="1" dirty="0"/>
              </a:p>
              <a:p>
                <a:endParaRPr lang="en-US" dirty="0"/>
              </a:p>
              <a:p>
                <a:r>
                  <a:rPr lang="en-US" dirty="0"/>
                  <a:t>Where we take the anti-clockwise moment sense to be positive</a:t>
                </a:r>
              </a:p>
            </p:txBody>
          </p:sp>
        </mc:Choice>
        <mc:Fallback>
          <p:sp>
            <p:nvSpPr>
              <p:cNvPr id="4" name="TextBox 3">
                <a:extLst>
                  <a:ext uri="{FF2B5EF4-FFF2-40B4-BE49-F238E27FC236}">
                    <a16:creationId xmlns:a16="http://schemas.microsoft.com/office/drawing/2014/main" id="{ACFCEF0F-42A8-1803-7F12-48A3C28C92DC}"/>
                  </a:ext>
                </a:extLst>
              </p:cNvPr>
              <p:cNvSpPr txBox="1">
                <a:spLocks noRot="1" noChangeAspect="1" noMove="1" noResize="1" noEditPoints="1" noAdjustHandles="1" noChangeArrowheads="1" noChangeShapeType="1" noTextEdit="1"/>
              </p:cNvSpPr>
              <p:nvPr/>
            </p:nvSpPr>
            <p:spPr>
              <a:xfrm>
                <a:off x="360250" y="3429000"/>
                <a:ext cx="4572000" cy="2724849"/>
              </a:xfrm>
              <a:prstGeom prst="rect">
                <a:avLst/>
              </a:prstGeom>
              <a:blipFill>
                <a:blip r:embed="rId7"/>
                <a:stretch>
                  <a:fillRect l="-2000" t="-1794" b="-4260"/>
                </a:stretch>
              </a:blipFill>
            </p:spPr>
            <p:txBody>
              <a:bodyPr/>
              <a:lstStyle/>
              <a:p>
                <a:r>
                  <a:rPr lang="en-US">
                    <a:noFill/>
                  </a:rPr>
                  <a:t> </a:t>
                </a:r>
              </a:p>
            </p:txBody>
          </p:sp>
        </mc:Fallback>
      </mc:AlternateContent>
    </p:spTree>
    <p:extLst>
      <p:ext uri="{BB962C8B-B14F-4D97-AF65-F5344CB8AC3E}">
        <p14:creationId xmlns:p14="http://schemas.microsoft.com/office/powerpoint/2010/main" val="59084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ppt_x"/>
                                          </p:val>
                                        </p:tav>
                                        <p:tav tm="100000">
                                          <p:val>
                                            <p:strVal val="#ppt_x"/>
                                          </p:val>
                                        </p:tav>
                                      </p:tavLst>
                                    </p:anim>
                                    <p:anim calcmode="lin" valueType="num">
                                      <p:cBhvr additive="base">
                                        <p:cTn id="2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fill="hold"/>
                                        <p:tgtEl>
                                          <p:spTgt spid="85"/>
                                        </p:tgtEl>
                                        <p:attrNameLst>
                                          <p:attrName>ppt_x</p:attrName>
                                        </p:attrNameLst>
                                      </p:cBhvr>
                                      <p:tavLst>
                                        <p:tav tm="0">
                                          <p:val>
                                            <p:strVal val="#ppt_x"/>
                                          </p:val>
                                        </p:tav>
                                        <p:tav tm="100000">
                                          <p:val>
                                            <p:strVal val="#ppt_x"/>
                                          </p:val>
                                        </p:tav>
                                      </p:tavLst>
                                    </p:anim>
                                    <p:anim calcmode="lin" valueType="num">
                                      <p:cBhvr additive="base">
                                        <p:cTn id="32"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additive="base">
                                        <p:cTn id="37" dur="500" fill="hold"/>
                                        <p:tgtEl>
                                          <p:spTgt spid="86"/>
                                        </p:tgtEl>
                                        <p:attrNameLst>
                                          <p:attrName>ppt_x</p:attrName>
                                        </p:attrNameLst>
                                      </p:cBhvr>
                                      <p:tavLst>
                                        <p:tav tm="0">
                                          <p:val>
                                            <p:strVal val="#ppt_x"/>
                                          </p:val>
                                        </p:tav>
                                        <p:tav tm="100000">
                                          <p:val>
                                            <p:strVal val="#ppt_x"/>
                                          </p:val>
                                        </p:tav>
                                      </p:tavLst>
                                    </p:anim>
                                    <p:anim calcmode="lin" valueType="num">
                                      <p:cBhvr additive="base">
                                        <p:cTn id="38"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dissolve">
                                      <p:cBhvr>
                                        <p:cTn id="43" dur="500"/>
                                        <p:tgtEl>
                                          <p:spTgt spid="4">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dissolve">
                                      <p:cBhvr>
                                        <p:cTn id="48" dur="500"/>
                                        <p:tgtEl>
                                          <p:spTgt spid="4">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Effect transition="in" filter="dissolve">
                                      <p:cBhvr>
                                        <p:cTn id="5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8"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91BFB-CB69-11EF-A558-83AF24DEB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24A0E-A8EE-638B-C9B2-6AEAF9A5208A}"/>
              </a:ext>
            </a:extLst>
          </p:cNvPr>
          <p:cNvSpPr txBox="1">
            <a:spLocks noGrp="1"/>
          </p:cNvSpPr>
          <p:nvPr>
            <p:ph type="ctrTitle"/>
          </p:nvPr>
        </p:nvSpPr>
        <p:spPr>
          <a:xfrm>
            <a:off x="381003" y="304800"/>
            <a:ext cx="6934197" cy="804034"/>
          </a:xfrm>
          <a:noFill/>
        </p:spPr>
        <p:txBody>
          <a:bodyPr/>
          <a:lstStyle/>
          <a:p>
            <a:pPr lvl="0"/>
            <a:r>
              <a:rPr lang="en-US" sz="2800" dirty="0"/>
              <a:t>Efficacy of </a:t>
            </a:r>
            <a:r>
              <a:rPr lang="en-US" sz="2800" dirty="0" err="1"/>
              <a:t>Varignon</a:t>
            </a:r>
            <a:r>
              <a:rPr lang="en-US" sz="2800" dirty="0"/>
              <a:t> Theorem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36CA5636-0A67-C955-B657-B22B4AB818B1}"/>
              </a:ext>
            </a:extLst>
          </p:cNvPr>
          <p:cNvSpPr txBox="1">
            <a:spLocks noGrp="1"/>
          </p:cNvSpPr>
          <p:nvPr>
            <p:ph type="subTitle" idx="1"/>
          </p:nvPr>
        </p:nvSpPr>
        <p:spPr>
          <a:xfrm>
            <a:off x="212785" y="1184993"/>
            <a:ext cx="8682355" cy="2472607"/>
          </a:xfrm>
        </p:spPr>
        <p:txBody>
          <a:bodyPr anchorCtr="0"/>
          <a:lstStyle/>
          <a:p>
            <a:pPr marL="342900" lvl="0" indent="-342900" algn="l">
              <a:spcBef>
                <a:spcPts val="600"/>
              </a:spcBef>
              <a:buClr>
                <a:srgbClr val="000000"/>
              </a:buClr>
              <a:buChar char="•"/>
            </a:pPr>
            <a:r>
              <a:rPr lang="en-US" sz="2400" dirty="0"/>
              <a:t>Consider a body with </a:t>
            </a:r>
            <a:r>
              <a:rPr lang="en-US" sz="2400" dirty="0" err="1"/>
              <a:t>multile</a:t>
            </a:r>
            <a:r>
              <a:rPr lang="en-US" sz="2400" dirty="0"/>
              <a:t> forces acting on the body. </a:t>
            </a:r>
          </a:p>
        </p:txBody>
      </p:sp>
      <p:grpSp>
        <p:nvGrpSpPr>
          <p:cNvPr id="5" name="Group 38">
            <a:extLst>
              <a:ext uri="{FF2B5EF4-FFF2-40B4-BE49-F238E27FC236}">
                <a16:creationId xmlns:a16="http://schemas.microsoft.com/office/drawing/2014/main" id="{21584A0E-5492-1B99-D57F-AD1FEB1A8C7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01C1ADC-8C2D-3B97-B629-6859B7E4CB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3E3C2C0-76FB-3897-72F8-6D9FC73DB4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75156D4-67D0-4579-1F70-8D3D65EF2B7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9AF4FD3-083F-DEC0-63B0-294A2BA945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13A3180-017B-AF39-13DE-337C24C917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08E09B0-D8E7-EC77-53E3-7E2F72C6FB2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F8840AC-A220-220E-C4E7-B282FDDA27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9D83F39-BFF6-D07A-BCC9-CA326A30E8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15EBE87-B184-5C52-89FC-8F1A0FBFBDB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80EF91E-562E-DDDC-C889-57444DC536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96C24A5-177E-ADD3-0FF9-9CEA1797A5D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3A48B6A-50D9-DA89-CD09-BA6F6020755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500A83C-1867-099C-2E9A-16EADBE07B6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34ACEEE-21AA-30AD-A412-8AFE62D87CE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8B8D3B9-6621-CCEE-7487-E4DCE82D0C5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CF774F6-1F9F-009E-3FC4-BED371F0A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74C89A4C-0F0C-BDE2-ADAC-990923ECCEB9}"/>
              </a:ext>
            </a:extLst>
          </p:cNvPr>
          <p:cNvPicPr>
            <a:picLocks noChangeAspect="1"/>
          </p:cNvPicPr>
          <p:nvPr/>
        </p:nvPicPr>
        <p:blipFill>
          <a:blip r:embed="rId4"/>
          <a:stretch>
            <a:fillRect/>
          </a:stretch>
        </p:blipFill>
        <p:spPr>
          <a:xfrm>
            <a:off x="520260" y="1773314"/>
            <a:ext cx="2238687" cy="2152950"/>
          </a:xfrm>
          <a:prstGeom prst="rect">
            <a:avLst/>
          </a:prstGeom>
        </p:spPr>
      </p:pic>
      <p:pic>
        <p:nvPicPr>
          <p:cNvPr id="27" name="Picture 26">
            <a:extLst>
              <a:ext uri="{FF2B5EF4-FFF2-40B4-BE49-F238E27FC236}">
                <a16:creationId xmlns:a16="http://schemas.microsoft.com/office/drawing/2014/main" id="{922DE471-5099-CEDF-E5C8-14B95C681E43}"/>
              </a:ext>
            </a:extLst>
          </p:cNvPr>
          <p:cNvPicPr>
            <a:picLocks noChangeAspect="1"/>
          </p:cNvPicPr>
          <p:nvPr/>
        </p:nvPicPr>
        <p:blipFill>
          <a:blip r:embed="rId5"/>
          <a:stretch>
            <a:fillRect/>
          </a:stretch>
        </p:blipFill>
        <p:spPr>
          <a:xfrm>
            <a:off x="4669051" y="1619525"/>
            <a:ext cx="3982006" cy="3134162"/>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E05A7BA-C4B5-F12C-F985-7FB56D7AC2E2}"/>
                  </a:ext>
                </a:extLst>
              </p:cNvPr>
              <p:cNvSpPr txBox="1"/>
              <p:nvPr/>
            </p:nvSpPr>
            <p:spPr>
              <a:xfrm>
                <a:off x="6200584" y="1726498"/>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3" name="TextBox 22">
                <a:extLst>
                  <a:ext uri="{FF2B5EF4-FFF2-40B4-BE49-F238E27FC236}">
                    <a16:creationId xmlns:a16="http://schemas.microsoft.com/office/drawing/2014/main" id="{7E05A7BA-C4B5-F12C-F985-7FB56D7AC2E2}"/>
                  </a:ext>
                </a:extLst>
              </p:cNvPr>
              <p:cNvSpPr txBox="1">
                <a:spLocks noRot="1" noChangeAspect="1" noMove="1" noResize="1" noEditPoints="1" noAdjustHandles="1" noChangeArrowheads="1" noChangeShapeType="1" noTextEdit="1"/>
              </p:cNvSpPr>
              <p:nvPr/>
            </p:nvSpPr>
            <p:spPr>
              <a:xfrm>
                <a:off x="6200584" y="1726498"/>
                <a:ext cx="366318"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1C0E8CF-2CA4-968C-2AA7-8F482F3A63CA}"/>
                  </a:ext>
                </a:extLst>
              </p:cNvPr>
              <p:cNvSpPr txBox="1"/>
              <p:nvPr/>
            </p:nvSpPr>
            <p:spPr>
              <a:xfrm>
                <a:off x="6858000" y="2476278"/>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4" name="TextBox 23">
                <a:extLst>
                  <a:ext uri="{FF2B5EF4-FFF2-40B4-BE49-F238E27FC236}">
                    <a16:creationId xmlns:a16="http://schemas.microsoft.com/office/drawing/2014/main" id="{D1C0E8CF-2CA4-968C-2AA7-8F482F3A63CA}"/>
                  </a:ext>
                </a:extLst>
              </p:cNvPr>
              <p:cNvSpPr txBox="1">
                <a:spLocks noRot="1" noChangeAspect="1" noMove="1" noResize="1" noEditPoints="1" noAdjustHandles="1" noChangeArrowheads="1" noChangeShapeType="1" noTextEdit="1"/>
              </p:cNvSpPr>
              <p:nvPr/>
            </p:nvSpPr>
            <p:spPr>
              <a:xfrm>
                <a:off x="6858000" y="2476278"/>
                <a:ext cx="37343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829C5AE-EC21-3F3E-C4B6-C3965E993C81}"/>
                  </a:ext>
                </a:extLst>
              </p:cNvPr>
              <p:cNvSpPr txBox="1"/>
              <p:nvPr/>
            </p:nvSpPr>
            <p:spPr>
              <a:xfrm>
                <a:off x="6895768" y="3868997"/>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3</m:t>
                          </m:r>
                        </m:sub>
                      </m:sSub>
                    </m:oMath>
                  </m:oMathPara>
                </a14:m>
                <a:endParaRPr lang="en-US" dirty="0"/>
              </a:p>
            </p:txBody>
          </p:sp>
        </mc:Choice>
        <mc:Fallback xmlns="">
          <p:sp>
            <p:nvSpPr>
              <p:cNvPr id="25" name="TextBox 24">
                <a:extLst>
                  <a:ext uri="{FF2B5EF4-FFF2-40B4-BE49-F238E27FC236}">
                    <a16:creationId xmlns:a16="http://schemas.microsoft.com/office/drawing/2014/main" id="{3829C5AE-EC21-3F3E-C4B6-C3965E993C81}"/>
                  </a:ext>
                </a:extLst>
              </p:cNvPr>
              <p:cNvSpPr txBox="1">
                <a:spLocks noRot="1" noChangeAspect="1" noMove="1" noResize="1" noEditPoints="1" noAdjustHandles="1" noChangeArrowheads="1" noChangeShapeType="1" noTextEdit="1"/>
              </p:cNvSpPr>
              <p:nvPr/>
            </p:nvSpPr>
            <p:spPr>
              <a:xfrm>
                <a:off x="6895768" y="3868997"/>
                <a:ext cx="373436"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A9D3FEA-4699-6B8D-0A7E-58213290B4F8}"/>
                  </a:ext>
                </a:extLst>
              </p:cNvPr>
              <p:cNvSpPr txBox="1"/>
              <p:nvPr/>
            </p:nvSpPr>
            <p:spPr>
              <a:xfrm>
                <a:off x="1143000" y="1371600"/>
                <a:ext cx="304800"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30" name="TextBox 29">
                <a:extLst>
                  <a:ext uri="{FF2B5EF4-FFF2-40B4-BE49-F238E27FC236}">
                    <a16:creationId xmlns:a16="http://schemas.microsoft.com/office/drawing/2014/main" id="{3A9D3FEA-4699-6B8D-0A7E-58213290B4F8}"/>
                  </a:ext>
                </a:extLst>
              </p:cNvPr>
              <p:cNvSpPr txBox="1">
                <a:spLocks noRot="1" noChangeAspect="1" noMove="1" noResize="1" noEditPoints="1" noAdjustHandles="1" noChangeArrowheads="1" noChangeShapeType="1" noTextEdit="1"/>
              </p:cNvSpPr>
              <p:nvPr/>
            </p:nvSpPr>
            <p:spPr>
              <a:xfrm>
                <a:off x="1143000" y="1371600"/>
                <a:ext cx="304800"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A91794F-49D0-CC42-BD01-9444A0916687}"/>
                  </a:ext>
                </a:extLst>
              </p:cNvPr>
              <p:cNvSpPr txBox="1"/>
              <p:nvPr/>
            </p:nvSpPr>
            <p:spPr>
              <a:xfrm>
                <a:off x="2674564" y="2209800"/>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31" name="TextBox 30">
                <a:extLst>
                  <a:ext uri="{FF2B5EF4-FFF2-40B4-BE49-F238E27FC236}">
                    <a16:creationId xmlns:a16="http://schemas.microsoft.com/office/drawing/2014/main" id="{7A91794F-49D0-CC42-BD01-9444A0916687}"/>
                  </a:ext>
                </a:extLst>
              </p:cNvPr>
              <p:cNvSpPr txBox="1">
                <a:spLocks noRot="1" noChangeAspect="1" noMove="1" noResize="1" noEditPoints="1" noAdjustHandles="1" noChangeArrowheads="1" noChangeShapeType="1" noTextEdit="1"/>
              </p:cNvSpPr>
              <p:nvPr/>
            </p:nvSpPr>
            <p:spPr>
              <a:xfrm>
                <a:off x="2674564" y="2209800"/>
                <a:ext cx="373436"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C37E5B3-21F5-83AF-4480-F48001DA7094}"/>
                  </a:ext>
                </a:extLst>
              </p:cNvPr>
              <p:cNvSpPr txBox="1"/>
              <p:nvPr/>
            </p:nvSpPr>
            <p:spPr>
              <a:xfrm>
                <a:off x="2674564" y="3657600"/>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3</m:t>
                          </m:r>
                        </m:sub>
                      </m:sSub>
                    </m:oMath>
                  </m:oMathPara>
                </a14:m>
                <a:endParaRPr lang="en-US" dirty="0"/>
              </a:p>
            </p:txBody>
          </p:sp>
        </mc:Choice>
        <mc:Fallback xmlns="">
          <p:sp>
            <p:nvSpPr>
              <p:cNvPr id="32" name="TextBox 31">
                <a:extLst>
                  <a:ext uri="{FF2B5EF4-FFF2-40B4-BE49-F238E27FC236}">
                    <a16:creationId xmlns:a16="http://schemas.microsoft.com/office/drawing/2014/main" id="{EC37E5B3-21F5-83AF-4480-F48001DA7094}"/>
                  </a:ext>
                </a:extLst>
              </p:cNvPr>
              <p:cNvSpPr txBox="1">
                <a:spLocks noRot="1" noChangeAspect="1" noMove="1" noResize="1" noEditPoints="1" noAdjustHandles="1" noChangeArrowheads="1" noChangeShapeType="1" noTextEdit="1"/>
              </p:cNvSpPr>
              <p:nvPr/>
            </p:nvSpPr>
            <p:spPr>
              <a:xfrm>
                <a:off x="2674564" y="3657600"/>
                <a:ext cx="373436" cy="41408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E5FF5EB-FEBD-4793-1666-4CE12B47B9EF}"/>
                  </a:ext>
                </a:extLst>
              </p:cNvPr>
              <p:cNvSpPr txBox="1"/>
              <p:nvPr/>
            </p:nvSpPr>
            <p:spPr>
              <a:xfrm rot="18598847">
                <a:off x="4251763" y="2214968"/>
                <a:ext cx="1797769"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1</m:t>
                          </m:r>
                          <m:r>
                            <a:rPr lang="en-US" b="0" i="1" smtClean="0">
                              <a:latin typeface="Cambria Math" panose="02040503050406030204" pitchFamily="18" charset="0"/>
                            </a:rPr>
                            <m:t> </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1</m:t>
                          </m:r>
                        </m:sub>
                      </m:sSub>
                    </m:oMath>
                  </m:oMathPara>
                </a14:m>
                <a:endParaRPr lang="en-US" dirty="0"/>
              </a:p>
            </p:txBody>
          </p:sp>
        </mc:Choice>
        <mc:Fallback xmlns="">
          <p:sp>
            <p:nvSpPr>
              <p:cNvPr id="33" name="TextBox 32">
                <a:extLst>
                  <a:ext uri="{FF2B5EF4-FFF2-40B4-BE49-F238E27FC236}">
                    <a16:creationId xmlns:a16="http://schemas.microsoft.com/office/drawing/2014/main" id="{5E5FF5EB-FEBD-4793-1666-4CE12B47B9EF}"/>
                  </a:ext>
                </a:extLst>
              </p:cNvPr>
              <p:cNvSpPr txBox="1">
                <a:spLocks noRot="1" noChangeAspect="1" noMove="1" noResize="1" noEditPoints="1" noAdjustHandles="1" noChangeArrowheads="1" noChangeShapeType="1" noTextEdit="1"/>
              </p:cNvSpPr>
              <p:nvPr/>
            </p:nvSpPr>
            <p:spPr>
              <a:xfrm rot="18598847">
                <a:off x="4251763" y="2214968"/>
                <a:ext cx="1797769"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B7A4E01-537C-B420-200D-A89845346716}"/>
                  </a:ext>
                </a:extLst>
              </p:cNvPr>
              <p:cNvSpPr txBox="1"/>
              <p:nvPr/>
            </p:nvSpPr>
            <p:spPr>
              <a:xfrm rot="3634118">
                <a:off x="3929894" y="3940722"/>
                <a:ext cx="1797769"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2 </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2</m:t>
                          </m:r>
                        </m:sub>
                      </m:sSub>
                    </m:oMath>
                  </m:oMathPara>
                </a14:m>
                <a:endParaRPr lang="en-US" dirty="0"/>
              </a:p>
            </p:txBody>
          </p:sp>
        </mc:Choice>
        <mc:Fallback xmlns="">
          <p:sp>
            <p:nvSpPr>
              <p:cNvPr id="36" name="TextBox 35">
                <a:extLst>
                  <a:ext uri="{FF2B5EF4-FFF2-40B4-BE49-F238E27FC236}">
                    <a16:creationId xmlns:a16="http://schemas.microsoft.com/office/drawing/2014/main" id="{DB7A4E01-537C-B420-200D-A89845346716}"/>
                  </a:ext>
                </a:extLst>
              </p:cNvPr>
              <p:cNvSpPr txBox="1">
                <a:spLocks noRot="1" noChangeAspect="1" noMove="1" noResize="1" noEditPoints="1" noAdjustHandles="1" noChangeArrowheads="1" noChangeShapeType="1" noTextEdit="1"/>
              </p:cNvSpPr>
              <p:nvPr/>
            </p:nvSpPr>
            <p:spPr>
              <a:xfrm rot="3634118">
                <a:off x="3929894" y="3940722"/>
                <a:ext cx="1797769" cy="414088"/>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6798DAE-A83A-664B-0F8C-19BE3AB27981}"/>
                  </a:ext>
                </a:extLst>
              </p:cNvPr>
              <p:cNvSpPr txBox="1"/>
              <p:nvPr/>
            </p:nvSpPr>
            <p:spPr>
              <a:xfrm rot="20821561">
                <a:off x="5612150" y="4641753"/>
                <a:ext cx="1797769"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2 </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2</m:t>
                          </m:r>
                        </m:sub>
                      </m:sSub>
                    </m:oMath>
                  </m:oMathPara>
                </a14:m>
                <a:endParaRPr lang="en-US" dirty="0"/>
              </a:p>
            </p:txBody>
          </p:sp>
        </mc:Choice>
        <mc:Fallback xmlns="">
          <p:sp>
            <p:nvSpPr>
              <p:cNvPr id="37" name="TextBox 36">
                <a:extLst>
                  <a:ext uri="{FF2B5EF4-FFF2-40B4-BE49-F238E27FC236}">
                    <a16:creationId xmlns:a16="http://schemas.microsoft.com/office/drawing/2014/main" id="{46798DAE-A83A-664B-0F8C-19BE3AB27981}"/>
                  </a:ext>
                </a:extLst>
              </p:cNvPr>
              <p:cNvSpPr txBox="1">
                <a:spLocks noRot="1" noChangeAspect="1" noMove="1" noResize="1" noEditPoints="1" noAdjustHandles="1" noChangeArrowheads="1" noChangeShapeType="1" noTextEdit="1"/>
              </p:cNvSpPr>
              <p:nvPr/>
            </p:nvSpPr>
            <p:spPr>
              <a:xfrm rot="20821561">
                <a:off x="5612150" y="4641753"/>
                <a:ext cx="1797769" cy="414088"/>
              </a:xfrm>
              <a:prstGeom prst="rect">
                <a:avLst/>
              </a:prstGeom>
              <a:blipFill>
                <a:blip r:embed="rId14"/>
                <a:stretch>
                  <a:fillRect/>
                </a:stretch>
              </a:blipFill>
            </p:spPr>
            <p:txBody>
              <a:bodyPr/>
              <a:lstStyle/>
              <a:p>
                <a:r>
                  <a:rPr lang="en-US">
                    <a:noFill/>
                  </a:rPr>
                  <a:t> </a:t>
                </a:r>
              </a:p>
            </p:txBody>
          </p:sp>
        </mc:Fallback>
      </mc:AlternateContent>
      <p:pic>
        <p:nvPicPr>
          <p:cNvPr id="39" name="Picture 38">
            <a:extLst>
              <a:ext uri="{FF2B5EF4-FFF2-40B4-BE49-F238E27FC236}">
                <a16:creationId xmlns:a16="http://schemas.microsoft.com/office/drawing/2014/main" id="{40328B5F-27C5-7FA0-74C2-EAE1D081056B}"/>
              </a:ext>
            </a:extLst>
          </p:cNvPr>
          <p:cNvPicPr>
            <a:picLocks noChangeAspect="1"/>
          </p:cNvPicPr>
          <p:nvPr/>
        </p:nvPicPr>
        <p:blipFill>
          <a:blip r:embed="rId15"/>
          <a:stretch>
            <a:fillRect/>
          </a:stretch>
        </p:blipFill>
        <p:spPr>
          <a:xfrm>
            <a:off x="788657" y="4412796"/>
            <a:ext cx="2637420" cy="1988004"/>
          </a:xfrm>
          <a:prstGeom prst="rect">
            <a:avLst/>
          </a:prstGeom>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1E7FD38-7E00-91DA-DE56-76ACDC1C4F9F}"/>
                  </a:ext>
                </a:extLst>
              </p:cNvPr>
              <p:cNvSpPr txBox="1"/>
              <p:nvPr/>
            </p:nvSpPr>
            <p:spPr>
              <a:xfrm rot="19875997">
                <a:off x="2169985" y="5103499"/>
                <a:ext cx="1393908"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r>
                        <a:rPr lang="en-US" b="0" i="1" smtClean="0">
                          <a:latin typeface="Cambria Math" panose="02040503050406030204" pitchFamily="18" charset="0"/>
                        </a:rPr>
                        <m:t>=</m:t>
                      </m:r>
                      <m:nary>
                        <m:naryPr>
                          <m:chr m:val="∑"/>
                          <m:subHide m:val="on"/>
                          <m:supHide m:val="on"/>
                          <m:ctrlPr>
                            <a:rPr lang="en-US" b="0"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𝑖</m:t>
                              </m:r>
                            </m:sub>
                          </m:sSub>
                        </m:e>
                      </m:nary>
                    </m:oMath>
                  </m:oMathPara>
                </a14:m>
                <a:endParaRPr lang="en-US" dirty="0"/>
              </a:p>
            </p:txBody>
          </p:sp>
        </mc:Choice>
        <mc:Fallback xmlns="">
          <p:sp>
            <p:nvSpPr>
              <p:cNvPr id="40" name="TextBox 39">
                <a:extLst>
                  <a:ext uri="{FF2B5EF4-FFF2-40B4-BE49-F238E27FC236}">
                    <a16:creationId xmlns:a16="http://schemas.microsoft.com/office/drawing/2014/main" id="{F1E7FD38-7E00-91DA-DE56-76ACDC1C4F9F}"/>
                  </a:ext>
                </a:extLst>
              </p:cNvPr>
              <p:cNvSpPr txBox="1">
                <a:spLocks noRot="1" noChangeAspect="1" noMove="1" noResize="1" noEditPoints="1" noAdjustHandles="1" noChangeArrowheads="1" noChangeShapeType="1" noTextEdit="1"/>
              </p:cNvSpPr>
              <p:nvPr/>
            </p:nvSpPr>
            <p:spPr>
              <a:xfrm rot="19875997">
                <a:off x="2169985" y="5103499"/>
                <a:ext cx="1393908" cy="894347"/>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85003E9-67A1-78C9-02B7-A4E0F3863588}"/>
                  </a:ext>
                </a:extLst>
              </p:cNvPr>
              <p:cNvSpPr txBox="1"/>
              <p:nvPr/>
            </p:nvSpPr>
            <p:spPr>
              <a:xfrm rot="21387462">
                <a:off x="418952" y="4060101"/>
                <a:ext cx="1881989"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baseline="-25000" smtClean="0">
                          <a:latin typeface="Cambria Math" panose="02040503050406030204" pitchFamily="18" charset="0"/>
                        </a:rPr>
                        <m:t>𝑂</m:t>
                      </m:r>
                      <m:r>
                        <a:rPr lang="en-US" b="0" i="1" smtClean="0">
                          <a:latin typeface="Cambria Math" panose="02040503050406030204" pitchFamily="18" charset="0"/>
                        </a:rPr>
                        <m:t>=</m:t>
                      </m:r>
                      <m:nary>
                        <m:naryPr>
                          <m:chr m:val="∑"/>
                          <m:subHide m:val="on"/>
                          <m:supHide m:val="on"/>
                          <m:ctrlPr>
                            <a:rPr lang="en-US" b="0"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e>
                      </m:nary>
                    </m:oMath>
                  </m:oMathPara>
                </a14:m>
                <a:endParaRPr lang="en-US" dirty="0"/>
              </a:p>
            </p:txBody>
          </p:sp>
        </mc:Choice>
        <mc:Fallback xmlns="">
          <p:sp>
            <p:nvSpPr>
              <p:cNvPr id="41" name="TextBox 40">
                <a:extLst>
                  <a:ext uri="{FF2B5EF4-FFF2-40B4-BE49-F238E27FC236}">
                    <a16:creationId xmlns:a16="http://schemas.microsoft.com/office/drawing/2014/main" id="{985003E9-67A1-78C9-02B7-A4E0F3863588}"/>
                  </a:ext>
                </a:extLst>
              </p:cNvPr>
              <p:cNvSpPr txBox="1">
                <a:spLocks noRot="1" noChangeAspect="1" noMove="1" noResize="1" noEditPoints="1" noAdjustHandles="1" noChangeArrowheads="1" noChangeShapeType="1" noTextEdit="1"/>
              </p:cNvSpPr>
              <p:nvPr/>
            </p:nvSpPr>
            <p:spPr>
              <a:xfrm rot="21387462">
                <a:off x="418952" y="4060101"/>
                <a:ext cx="1881989" cy="894347"/>
              </a:xfrm>
              <a:prstGeom prst="rect">
                <a:avLst/>
              </a:prstGeom>
              <a:blipFill>
                <a:blip r:embed="rId17"/>
                <a:stretch>
                  <a:fillRect/>
                </a:stretch>
              </a:blipFill>
            </p:spPr>
            <p:txBody>
              <a:bodyPr/>
              <a:lstStyle/>
              <a:p>
                <a:r>
                  <a:rPr lang="en-US">
                    <a:noFill/>
                  </a:rPr>
                  <a:t> </a:t>
                </a:r>
              </a:p>
            </p:txBody>
          </p:sp>
        </mc:Fallback>
      </mc:AlternateContent>
      <p:pic>
        <p:nvPicPr>
          <p:cNvPr id="43" name="Picture 42">
            <a:extLst>
              <a:ext uri="{FF2B5EF4-FFF2-40B4-BE49-F238E27FC236}">
                <a16:creationId xmlns:a16="http://schemas.microsoft.com/office/drawing/2014/main" id="{CC8FA340-F405-062C-63AE-DBB60078710D}"/>
              </a:ext>
            </a:extLst>
          </p:cNvPr>
          <p:cNvPicPr>
            <a:picLocks noChangeAspect="1"/>
          </p:cNvPicPr>
          <p:nvPr/>
        </p:nvPicPr>
        <p:blipFill>
          <a:blip r:embed="rId18"/>
          <a:stretch>
            <a:fillRect/>
          </a:stretch>
        </p:blipFill>
        <p:spPr>
          <a:xfrm>
            <a:off x="4233459" y="5258824"/>
            <a:ext cx="2067213" cy="1409897"/>
          </a:xfrm>
          <a:prstGeom prst="rect">
            <a:avLst/>
          </a:prstGeom>
        </p:spPr>
      </p:pic>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9AD450F-30DB-35CE-88D7-BB4D1873AD46}"/>
                  </a:ext>
                </a:extLst>
              </p:cNvPr>
              <p:cNvSpPr txBox="1"/>
              <p:nvPr/>
            </p:nvSpPr>
            <p:spPr>
              <a:xfrm>
                <a:off x="4876800" y="5303577"/>
                <a:ext cx="281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m:oMathPara>
                </a14:m>
                <a:endParaRPr lang="en-US" dirty="0"/>
              </a:p>
            </p:txBody>
          </p:sp>
        </mc:Choice>
        <mc:Fallback xmlns="">
          <p:sp>
            <p:nvSpPr>
              <p:cNvPr id="44" name="TextBox 43">
                <a:extLst>
                  <a:ext uri="{FF2B5EF4-FFF2-40B4-BE49-F238E27FC236}">
                    <a16:creationId xmlns:a16="http://schemas.microsoft.com/office/drawing/2014/main" id="{F9AD450F-30DB-35CE-88D7-BB4D1873AD46}"/>
                  </a:ext>
                </a:extLst>
              </p:cNvPr>
              <p:cNvSpPr txBox="1">
                <a:spLocks noRot="1" noChangeAspect="1" noMove="1" noResize="1" noEditPoints="1" noAdjustHandles="1" noChangeArrowheads="1" noChangeShapeType="1" noTextEdit="1"/>
              </p:cNvSpPr>
              <p:nvPr/>
            </p:nvSpPr>
            <p:spPr>
              <a:xfrm>
                <a:off x="4876800" y="5303577"/>
                <a:ext cx="281551" cy="414088"/>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089AD31-DF29-B98D-0542-9E3F1598EAD1}"/>
                  </a:ext>
                </a:extLst>
              </p:cNvPr>
              <p:cNvSpPr txBox="1"/>
              <p:nvPr/>
            </p:nvSpPr>
            <p:spPr>
              <a:xfrm>
                <a:off x="5187824" y="5592156"/>
                <a:ext cx="1083374" cy="8404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𝑂</m:t>
                              </m:r>
                            </m:sub>
                          </m:sSub>
                        </m:num>
                        <m:den>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𝑅</m:t>
                              </m:r>
                            </m:e>
                          </m:acc>
                        </m:den>
                      </m:f>
                    </m:oMath>
                  </m:oMathPara>
                </a14:m>
                <a:endParaRPr lang="en-US" dirty="0"/>
              </a:p>
            </p:txBody>
          </p:sp>
        </mc:Choice>
        <mc:Fallback xmlns="">
          <p:sp>
            <p:nvSpPr>
              <p:cNvPr id="45" name="TextBox 44">
                <a:extLst>
                  <a:ext uri="{FF2B5EF4-FFF2-40B4-BE49-F238E27FC236}">
                    <a16:creationId xmlns:a16="http://schemas.microsoft.com/office/drawing/2014/main" id="{0089AD31-DF29-B98D-0542-9E3F1598EAD1}"/>
                  </a:ext>
                </a:extLst>
              </p:cNvPr>
              <p:cNvSpPr txBox="1">
                <a:spLocks noRot="1" noChangeAspect="1" noMove="1" noResize="1" noEditPoints="1" noAdjustHandles="1" noChangeArrowheads="1" noChangeShapeType="1" noTextEdit="1"/>
              </p:cNvSpPr>
              <p:nvPr/>
            </p:nvSpPr>
            <p:spPr>
              <a:xfrm>
                <a:off x="5187824" y="5592156"/>
                <a:ext cx="1083374" cy="840486"/>
              </a:xfrm>
              <a:prstGeom prst="rect">
                <a:avLst/>
              </a:prstGeom>
              <a:blipFill>
                <a:blip r:embed="rId2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6566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ppt_x"/>
                                          </p:val>
                                        </p:tav>
                                        <p:tav tm="100000">
                                          <p:val>
                                            <p:strVal val="#ppt_x"/>
                                          </p:val>
                                        </p:tav>
                                      </p:tavLst>
                                    </p:anim>
                                    <p:anim calcmode="lin" valueType="num">
                                      <p:cBhvr additive="base">
                                        <p:cTn id="43" dur="500" fill="hold"/>
                                        <p:tgtEl>
                                          <p:spTgt spid="2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ppt_x"/>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ppt_x"/>
                                          </p:val>
                                        </p:tav>
                                        <p:tav tm="100000">
                                          <p:val>
                                            <p:strVal val="#ppt_x"/>
                                          </p:val>
                                        </p:tav>
                                      </p:tavLst>
                                    </p:anim>
                                    <p:anim calcmode="lin" valueType="num">
                                      <p:cBhvr additive="base">
                                        <p:cTn id="57" dur="500" fill="hold"/>
                                        <p:tgtEl>
                                          <p:spTgt spid="3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additive="base">
                                        <p:cTn id="60" dur="500" fill="hold"/>
                                        <p:tgtEl>
                                          <p:spTgt spid="40"/>
                                        </p:tgtEl>
                                        <p:attrNameLst>
                                          <p:attrName>ppt_x</p:attrName>
                                        </p:attrNameLst>
                                      </p:cBhvr>
                                      <p:tavLst>
                                        <p:tav tm="0">
                                          <p:val>
                                            <p:strVal val="#ppt_x"/>
                                          </p:val>
                                        </p:tav>
                                        <p:tav tm="100000">
                                          <p:val>
                                            <p:strVal val="#ppt_x"/>
                                          </p:val>
                                        </p:tav>
                                      </p:tavLst>
                                    </p:anim>
                                    <p:anim calcmode="lin" valueType="num">
                                      <p:cBhvr additive="base">
                                        <p:cTn id="61" dur="500" fill="hold"/>
                                        <p:tgtEl>
                                          <p:spTgt spid="4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ppt_x"/>
                                          </p:val>
                                        </p:tav>
                                        <p:tav tm="100000">
                                          <p:val>
                                            <p:strVal val="#ppt_x"/>
                                          </p:val>
                                        </p:tav>
                                      </p:tavLst>
                                    </p:anim>
                                    <p:anim calcmode="lin" valueType="num">
                                      <p:cBhvr additive="base">
                                        <p:cTn id="65" dur="500" fill="hold"/>
                                        <p:tgtEl>
                                          <p:spTgt spid="4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fill="hold"/>
                                        <p:tgtEl>
                                          <p:spTgt spid="45"/>
                                        </p:tgtEl>
                                        <p:attrNameLst>
                                          <p:attrName>ppt_x</p:attrName>
                                        </p:attrNameLst>
                                      </p:cBhvr>
                                      <p:tavLst>
                                        <p:tav tm="0">
                                          <p:val>
                                            <p:strVal val="#ppt_x"/>
                                          </p:val>
                                        </p:tav>
                                        <p:tav tm="100000">
                                          <p:val>
                                            <p:strVal val="#ppt_x"/>
                                          </p:val>
                                        </p:tav>
                                      </p:tavLst>
                                    </p:anim>
                                    <p:anim calcmode="lin" valueType="num">
                                      <p:cBhvr additive="base">
                                        <p:cTn id="75" dur="500" fill="hold"/>
                                        <p:tgtEl>
                                          <p:spTgt spid="45"/>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 calcmode="lin" valueType="num">
                                      <p:cBhvr additive="base">
                                        <p:cTn id="78" dur="500" fill="hold"/>
                                        <p:tgtEl>
                                          <p:spTgt spid="44"/>
                                        </p:tgtEl>
                                        <p:attrNameLst>
                                          <p:attrName>ppt_x</p:attrName>
                                        </p:attrNameLst>
                                      </p:cBhvr>
                                      <p:tavLst>
                                        <p:tav tm="0">
                                          <p:val>
                                            <p:strVal val="#ppt_x"/>
                                          </p:val>
                                        </p:tav>
                                        <p:tav tm="100000">
                                          <p:val>
                                            <p:strVal val="#ppt_x"/>
                                          </p:val>
                                        </p:tav>
                                      </p:tavLst>
                                    </p:anim>
                                    <p:anim calcmode="lin" valueType="num">
                                      <p:cBhvr additive="base">
                                        <p:cTn id="79" dur="500" fill="hold"/>
                                        <p:tgtEl>
                                          <p:spTgt spid="44"/>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ppt_x"/>
                                          </p:val>
                                        </p:tav>
                                        <p:tav tm="100000">
                                          <p:val>
                                            <p:strVal val="#ppt_x"/>
                                          </p:val>
                                        </p:tav>
                                      </p:tavLst>
                                    </p:anim>
                                    <p:anim calcmode="lin" valueType="num">
                                      <p:cBhvr additive="base">
                                        <p:cTn id="8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P spid="25" grpId="0"/>
      <p:bldP spid="30" grpId="0"/>
      <p:bldP spid="31" grpId="0"/>
      <p:bldP spid="32" grpId="0"/>
      <p:bldP spid="33" grpId="0"/>
      <p:bldP spid="36" grpId="0"/>
      <p:bldP spid="37" grpId="0"/>
      <p:bldP spid="40" grpId="0"/>
      <p:bldP spid="41"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4CBF-3D6A-0D1F-3147-690F284747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830B4-693B-242C-1E94-AF2746AADC96}"/>
              </a:ext>
            </a:extLst>
          </p:cNvPr>
          <p:cNvSpPr txBox="1">
            <a:spLocks noGrp="1"/>
          </p:cNvSpPr>
          <p:nvPr>
            <p:ph type="title"/>
          </p:nvPr>
        </p:nvSpPr>
        <p:spPr>
          <a:xfrm>
            <a:off x="685800" y="609600"/>
            <a:ext cx="7772400" cy="415163"/>
          </a:xfrm>
          <a:noFill/>
        </p:spPr>
        <p:txBody>
          <a:bodyPr/>
          <a:lstStyle/>
          <a:p>
            <a:pPr lvl="0"/>
            <a:r>
              <a:rPr lang="en-US" sz="2800" dirty="0"/>
              <a:t> Force Couples</a:t>
            </a:r>
            <a:endParaRPr lang="en-US" sz="2800" dirty="0">
              <a:solidFill>
                <a:schemeClr val="tx1"/>
              </a:solidFill>
              <a:ea typeface="Calibri"/>
              <a:cs typeface="Calibri"/>
            </a:endParaRPr>
          </a:p>
        </p:txBody>
      </p:sp>
      <p:sp>
        <p:nvSpPr>
          <p:cNvPr id="3" name="Content Placeholder 2">
            <a:extLst>
              <a:ext uri="{FF2B5EF4-FFF2-40B4-BE49-F238E27FC236}">
                <a16:creationId xmlns:a16="http://schemas.microsoft.com/office/drawing/2014/main" id="{3214348A-41A7-1874-D38A-670D92F548AF}"/>
              </a:ext>
            </a:extLst>
          </p:cNvPr>
          <p:cNvSpPr>
            <a:spLocks noGrp="1"/>
          </p:cNvSpPr>
          <p:nvPr>
            <p:ph idx="1"/>
          </p:nvPr>
        </p:nvSpPr>
        <p:spPr>
          <a:xfrm>
            <a:off x="386972" y="1235075"/>
            <a:ext cx="8345865" cy="898525"/>
          </a:xfrm>
        </p:spPr>
        <p:txBody>
          <a:bodyPr/>
          <a:lstStyle/>
          <a:p>
            <a:pPr marL="285750" indent="-285750">
              <a:buFont typeface="Arial" panose="020B0604020202020204" pitchFamily="34" charset="0"/>
              <a:buChar char="•"/>
            </a:pPr>
            <a:r>
              <a:rPr lang="en-US" sz="2400" dirty="0"/>
              <a:t>The moment produced by two equal, opposite and non-collinear force is called a couple.</a:t>
            </a:r>
          </a:p>
        </p:txBody>
      </p:sp>
      <p:sp>
        <p:nvSpPr>
          <p:cNvPr id="4" name="Slide Number Placeholder 7">
            <a:extLst>
              <a:ext uri="{FF2B5EF4-FFF2-40B4-BE49-F238E27FC236}">
                <a16:creationId xmlns:a16="http://schemas.microsoft.com/office/drawing/2014/main" id="{FFCA8055-7FCD-7A57-7233-CBEA0790EF0B}"/>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8</a:t>
            </a:fld>
            <a:endParaRPr lang="en-US"/>
          </a:p>
        </p:txBody>
      </p:sp>
      <p:grpSp>
        <p:nvGrpSpPr>
          <p:cNvPr id="5" name="Group 38">
            <a:extLst>
              <a:ext uri="{FF2B5EF4-FFF2-40B4-BE49-F238E27FC236}">
                <a16:creationId xmlns:a16="http://schemas.microsoft.com/office/drawing/2014/main" id="{985AAAC1-92C0-16D0-B5AB-F6A5F383391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C2B549B-8CAE-EC1B-488A-9B25A5E4265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81E2A80-B5C4-EC61-167E-9B5B6367384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29F2BC4-874D-C4D7-1815-343E6A07A8D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AEE67F6-5016-1931-52E8-F18311B90C2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4579FD0-07AA-4C90-DD7A-D0C9D03D532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53E4D31-B7C1-575C-89AE-1709E62DA78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7C9CC43-3D96-72BA-BC74-357C7EC0DA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ADAA9DA-63DA-5BB2-1A0B-5F64F1F88B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09C99E4-CCA9-382F-3B17-0EB21426567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80DD0B2-E7EC-A12B-7432-EEE60274F8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AEBAE59-F992-CD52-6238-7A6CC73C27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B1FE462-048A-9ADA-F22A-A485B235DA2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54EF9F3-484E-DF8C-B4E9-FCC4CFF62B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94E2EB6-9B08-76CC-A117-F019AC7CB3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B02F849-157B-A011-68B3-E0801DA2DBB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2E55A3C-B080-9983-88BD-A29313A4D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a:extLst>
              <a:ext uri="{FF2B5EF4-FFF2-40B4-BE49-F238E27FC236}">
                <a16:creationId xmlns:a16="http://schemas.microsoft.com/office/drawing/2014/main" id="{11FEE298-1A59-F1EE-1E1A-52DCF79F46D2}"/>
              </a:ext>
            </a:extLst>
          </p:cNvPr>
          <p:cNvPicPr>
            <a:picLocks noChangeAspect="1" noChangeArrowheads="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247380" y="1674196"/>
            <a:ext cx="2038350" cy="23907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27D9684D-0B19-63FF-289C-746FF400D672}"/>
              </a:ext>
            </a:extLst>
          </p:cNvPr>
          <p:cNvSpPr txBox="1"/>
          <p:nvPr/>
        </p:nvSpPr>
        <p:spPr>
          <a:xfrm>
            <a:off x="386972" y="2195623"/>
            <a:ext cx="5556628" cy="1632626"/>
          </a:xfrm>
          <a:prstGeom prst="rect">
            <a:avLst/>
          </a:prstGeom>
          <a:noFill/>
        </p:spPr>
        <p:txBody>
          <a:bodyPr wrap="square">
            <a:spAutoFit/>
          </a:bodyPr>
          <a:lstStyle/>
          <a:p>
            <a:pPr marL="342900" indent="-342900" algn="l" fontAlgn="base">
              <a:lnSpc>
                <a:spcPts val="1950"/>
              </a:lnSpc>
              <a:buFont typeface="Arial" panose="020B0604020202020204" pitchFamily="34" charset="0"/>
              <a:buChar char="•"/>
            </a:pPr>
            <a:r>
              <a:rPr lang="en-US" b="0" i="0" dirty="0">
                <a:solidFill>
                  <a:srgbClr val="232323"/>
                </a:solidFill>
                <a:effectLst/>
                <a:latin typeface="+mn-lt"/>
              </a:rPr>
              <a:t>To produce upward rotation of the scapula, or shoulder blade when raising our arms</a:t>
            </a:r>
          </a:p>
          <a:p>
            <a:pPr marL="342900" indent="-342900" algn="l" fontAlgn="base">
              <a:lnSpc>
                <a:spcPts val="1950"/>
              </a:lnSpc>
              <a:buFont typeface="Arial" panose="020B0604020202020204" pitchFamily="34" charset="0"/>
              <a:buChar char="•"/>
            </a:pPr>
            <a:r>
              <a:rPr lang="en-US" b="0" i="0" dirty="0">
                <a:solidFill>
                  <a:srgbClr val="232323"/>
                </a:solidFill>
                <a:effectLst/>
                <a:latin typeface="+mn-lt"/>
              </a:rPr>
              <a:t>4 major muscles: Serratus anterior, Lower trapezius, Upper Trapezius, Levator Scapula generate Force couples.</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DDCC5DB-04A2-DCF1-4D34-47C9FAEB5310}"/>
                  </a:ext>
                </a:extLst>
              </p:cNvPr>
              <p:cNvSpPr txBox="1"/>
              <p:nvPr/>
            </p:nvSpPr>
            <p:spPr>
              <a:xfrm>
                <a:off x="457200" y="4053469"/>
                <a:ext cx="8077200" cy="875753"/>
              </a:xfrm>
              <a:prstGeom prst="rect">
                <a:avLst/>
              </a:prstGeom>
              <a:noFill/>
            </p:spPr>
            <p:txBody>
              <a:bodyPr wrap="square">
                <a:spAutoFit/>
              </a:bodyPr>
              <a:lstStyle/>
              <a:p>
                <a:pPr marL="285750" indent="-285750">
                  <a:buFont typeface="Arial" panose="020B0604020202020204" pitchFamily="34" charset="0"/>
                  <a:buChar char="•"/>
                </a:pPr>
                <a:r>
                  <a:rPr lang="en-US" sz="2400" dirty="0"/>
                  <a:t>Consider the action of two equal and opposite force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and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 distance </a:t>
                </a:r>
                <a:r>
                  <a:rPr lang="en-US" sz="2400" i="1" dirty="0"/>
                  <a:t>d</a:t>
                </a:r>
                <a:r>
                  <a:rPr lang="en-US" sz="2400" dirty="0"/>
                  <a:t> apart </a:t>
                </a:r>
              </a:p>
            </p:txBody>
          </p:sp>
        </mc:Choice>
        <mc:Fallback xmlns="">
          <p:sp>
            <p:nvSpPr>
              <p:cNvPr id="25" name="TextBox 24">
                <a:extLst>
                  <a:ext uri="{FF2B5EF4-FFF2-40B4-BE49-F238E27FC236}">
                    <a16:creationId xmlns:a16="http://schemas.microsoft.com/office/drawing/2014/main" id="{2DDCC5DB-04A2-DCF1-4D34-47C9FAEB5310}"/>
                  </a:ext>
                </a:extLst>
              </p:cNvPr>
              <p:cNvSpPr txBox="1">
                <a:spLocks noRot="1" noChangeAspect="1" noMove="1" noResize="1" noEditPoints="1" noAdjustHandles="1" noChangeArrowheads="1" noChangeShapeType="1" noTextEdit="1"/>
              </p:cNvSpPr>
              <p:nvPr/>
            </p:nvSpPr>
            <p:spPr>
              <a:xfrm>
                <a:off x="457200" y="4053469"/>
                <a:ext cx="8077200" cy="875753"/>
              </a:xfrm>
              <a:prstGeom prst="rect">
                <a:avLst/>
              </a:prstGeom>
              <a:blipFill>
                <a:blip r:embed="rId5"/>
                <a:stretch>
                  <a:fillRect l="-981" b="-15278"/>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28AB6180-AD86-7351-9FA7-0912D3CAE617}"/>
              </a:ext>
            </a:extLst>
          </p:cNvPr>
          <p:cNvGrpSpPr/>
          <p:nvPr/>
        </p:nvGrpSpPr>
        <p:grpSpPr>
          <a:xfrm>
            <a:off x="5360150" y="4455152"/>
            <a:ext cx="2488449" cy="2092279"/>
            <a:chOff x="5360150" y="4455152"/>
            <a:chExt cx="2488449" cy="2092279"/>
          </a:xfrm>
        </p:grpSpPr>
        <p:pic>
          <p:nvPicPr>
            <p:cNvPr id="27" name="Picture 26">
              <a:extLst>
                <a:ext uri="{FF2B5EF4-FFF2-40B4-BE49-F238E27FC236}">
                  <a16:creationId xmlns:a16="http://schemas.microsoft.com/office/drawing/2014/main" id="{BD9B92D0-DFF7-874C-4E45-07F356417EF5}"/>
                </a:ext>
              </a:extLst>
            </p:cNvPr>
            <p:cNvPicPr>
              <a:picLocks noChangeAspect="1"/>
            </p:cNvPicPr>
            <p:nvPr/>
          </p:nvPicPr>
          <p:blipFill>
            <a:blip r:embed="rId6"/>
            <a:stretch>
              <a:fillRect/>
            </a:stretch>
          </p:blipFill>
          <p:spPr>
            <a:xfrm>
              <a:off x="5360150" y="4455152"/>
              <a:ext cx="2488449" cy="2092279"/>
            </a:xfrm>
            <a:prstGeom prst="rect">
              <a:avLst/>
            </a:prstGeom>
          </p:spPr>
        </p:pic>
        <p:grpSp>
          <p:nvGrpSpPr>
            <p:cNvPr id="31" name="Group 30">
              <a:extLst>
                <a:ext uri="{FF2B5EF4-FFF2-40B4-BE49-F238E27FC236}">
                  <a16:creationId xmlns:a16="http://schemas.microsoft.com/office/drawing/2014/main" id="{71E7692C-A5AB-7195-A926-DEDB04EEE369}"/>
                </a:ext>
              </a:extLst>
            </p:cNvPr>
            <p:cNvGrpSpPr/>
            <p:nvPr/>
          </p:nvGrpSpPr>
          <p:grpSpPr>
            <a:xfrm>
              <a:off x="6553200" y="4962704"/>
              <a:ext cx="906462" cy="1423541"/>
              <a:chOff x="6553200" y="4962704"/>
              <a:chExt cx="906462" cy="1423541"/>
            </a:xfrm>
          </p:grpSpPr>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3D09A6D-E50C-5EA3-8D58-60E67B56C7C2}"/>
                      </a:ext>
                    </a:extLst>
                  </p:cNvPr>
                  <p:cNvSpPr txBox="1"/>
                  <p:nvPr/>
                </p:nvSpPr>
                <p:spPr>
                  <a:xfrm>
                    <a:off x="7018338" y="5879824"/>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43D09A6D-E50C-5EA3-8D58-60E67B56C7C2}"/>
                      </a:ext>
                    </a:extLst>
                  </p:cNvPr>
                  <p:cNvSpPr txBox="1">
                    <a:spLocks noRot="1" noChangeAspect="1" noMove="1" noResize="1" noEditPoints="1" noAdjustHandles="1" noChangeArrowheads="1" noChangeShapeType="1" noTextEdit="1"/>
                  </p:cNvSpPr>
                  <p:nvPr/>
                </p:nvSpPr>
                <p:spPr>
                  <a:xfrm>
                    <a:off x="7018338" y="5879824"/>
                    <a:ext cx="441324" cy="50642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EA69048-5322-976F-AF0B-6B9E7EAD9B3B}"/>
                      </a:ext>
                    </a:extLst>
                  </p:cNvPr>
                  <p:cNvSpPr txBox="1"/>
                  <p:nvPr/>
                </p:nvSpPr>
                <p:spPr>
                  <a:xfrm>
                    <a:off x="6553200" y="4962704"/>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rPr>
                            <m:t>−</m:t>
                          </m:r>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DEA69048-5322-976F-AF0B-6B9E7EAD9B3B}"/>
                      </a:ext>
                    </a:extLst>
                  </p:cNvPr>
                  <p:cNvSpPr txBox="1">
                    <a:spLocks noRot="1" noChangeAspect="1" noMove="1" noResize="1" noEditPoints="1" noAdjustHandles="1" noChangeArrowheads="1" noChangeShapeType="1" noTextEdit="1"/>
                  </p:cNvSpPr>
                  <p:nvPr/>
                </p:nvSpPr>
                <p:spPr>
                  <a:xfrm>
                    <a:off x="6553200" y="4962704"/>
                    <a:ext cx="441324" cy="506421"/>
                  </a:xfrm>
                  <a:prstGeom prst="rect">
                    <a:avLst/>
                  </a:prstGeom>
                  <a:blipFill>
                    <a:blip r:embed="rId8"/>
                    <a:stretch>
                      <a:fillRect r="-13889"/>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6895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250" fill="hold"/>
                                        <p:tgtEl>
                                          <p:spTgt spid="1026"/>
                                        </p:tgtEl>
                                        <p:attrNameLst>
                                          <p:attrName>ppt_w</p:attrName>
                                        </p:attrNameLst>
                                      </p:cBhvr>
                                      <p:tavLst>
                                        <p:tav tm="0">
                                          <p:val>
                                            <p:fltVal val="0"/>
                                          </p:val>
                                        </p:tav>
                                        <p:tav tm="100000">
                                          <p:val>
                                            <p:strVal val="#ppt_w"/>
                                          </p:val>
                                        </p:tav>
                                      </p:tavLst>
                                    </p:anim>
                                    <p:anim calcmode="lin" valueType="num">
                                      <p:cBhvr>
                                        <p:cTn id="14" dur="1250" fill="hold"/>
                                        <p:tgtEl>
                                          <p:spTgt spid="1026"/>
                                        </p:tgtEl>
                                        <p:attrNameLst>
                                          <p:attrName>ppt_h</p:attrName>
                                        </p:attrNameLst>
                                      </p:cBhvr>
                                      <p:tavLst>
                                        <p:tav tm="0">
                                          <p:val>
                                            <p:fltVal val="0"/>
                                          </p:val>
                                        </p:tav>
                                        <p:tav tm="100000">
                                          <p:val>
                                            <p:strVal val="#ppt_h"/>
                                          </p:val>
                                        </p:tav>
                                      </p:tavLst>
                                    </p:anim>
                                    <p:anim calcmode="lin" valueType="num">
                                      <p:cBhvr>
                                        <p:cTn id="15" dur="1250" fill="hold"/>
                                        <p:tgtEl>
                                          <p:spTgt spid="1026"/>
                                        </p:tgtEl>
                                        <p:attrNameLst>
                                          <p:attrName>style.rotation</p:attrName>
                                        </p:attrNameLst>
                                      </p:cBhvr>
                                      <p:tavLst>
                                        <p:tav tm="0">
                                          <p:val>
                                            <p:fltVal val="90"/>
                                          </p:val>
                                        </p:tav>
                                        <p:tav tm="100000">
                                          <p:val>
                                            <p:fltVal val="0"/>
                                          </p:val>
                                        </p:tav>
                                      </p:tavLst>
                                    </p:anim>
                                    <p:animEffect transition="in" filter="fade">
                                      <p:cBhvr>
                                        <p:cTn id="16" dur="125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dissolve">
                                      <p:cBhvr>
                                        <p:cTn id="21" dur="500"/>
                                        <p:tgtEl>
                                          <p:spTgt spid="2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3">
                                            <p:txEl>
                                              <p:pRg st="1" end="1"/>
                                            </p:txEl>
                                          </p:spTgt>
                                        </p:tgtEl>
                                        <p:attrNameLst>
                                          <p:attrName>style.visibility</p:attrName>
                                        </p:attrNameLst>
                                      </p:cBhvr>
                                      <p:to>
                                        <p:strVal val="visible"/>
                                      </p:to>
                                    </p:set>
                                    <p:animEffect transition="in" filter="dissolve">
                                      <p:cBhvr>
                                        <p:cTn id="26" dur="500"/>
                                        <p:tgtEl>
                                          <p:spTgt spid="2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1250" fill="hold"/>
                                        <p:tgtEl>
                                          <p:spTgt spid="32"/>
                                        </p:tgtEl>
                                        <p:attrNameLst>
                                          <p:attrName>ppt_w</p:attrName>
                                        </p:attrNameLst>
                                      </p:cBhvr>
                                      <p:tavLst>
                                        <p:tav tm="0">
                                          <p:val>
                                            <p:fltVal val="0"/>
                                          </p:val>
                                        </p:tav>
                                        <p:tav tm="100000">
                                          <p:val>
                                            <p:strVal val="#ppt_w"/>
                                          </p:val>
                                        </p:tav>
                                      </p:tavLst>
                                    </p:anim>
                                    <p:anim calcmode="lin" valueType="num">
                                      <p:cBhvr>
                                        <p:cTn id="38" dur="1250" fill="hold"/>
                                        <p:tgtEl>
                                          <p:spTgt spid="32"/>
                                        </p:tgtEl>
                                        <p:attrNameLst>
                                          <p:attrName>ppt_h</p:attrName>
                                        </p:attrNameLst>
                                      </p:cBhvr>
                                      <p:tavLst>
                                        <p:tav tm="0">
                                          <p:val>
                                            <p:fltVal val="0"/>
                                          </p:val>
                                        </p:tav>
                                        <p:tav tm="100000">
                                          <p:val>
                                            <p:strVal val="#ppt_h"/>
                                          </p:val>
                                        </p:tav>
                                      </p:tavLst>
                                    </p:anim>
                                    <p:animEffect transition="in" filter="fade">
                                      <p:cBhvr>
                                        <p:cTn id="39" dur="1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build="p"/>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5D791-6834-DBD0-F1F4-199A8349D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74D5C-D8C5-DEFB-70FB-867651B6122F}"/>
              </a:ext>
            </a:extLst>
          </p:cNvPr>
          <p:cNvSpPr txBox="1">
            <a:spLocks noGrp="1"/>
          </p:cNvSpPr>
          <p:nvPr>
            <p:ph type="title"/>
          </p:nvPr>
        </p:nvSpPr>
        <p:spPr>
          <a:xfrm>
            <a:off x="423112" y="397531"/>
            <a:ext cx="7772400" cy="415163"/>
          </a:xfrm>
          <a:noFill/>
        </p:spPr>
        <p:txBody>
          <a:bodyPr/>
          <a:lstStyle/>
          <a:p>
            <a:pPr lvl="0"/>
            <a:r>
              <a:rPr lang="en-US" sz="2800" dirty="0"/>
              <a:t>Force Couples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0DDC2E2-9EFE-068E-BCA6-17B7CB17DB92}"/>
                  </a:ext>
                </a:extLst>
              </p:cNvPr>
              <p:cNvSpPr>
                <a:spLocks noGrp="1"/>
              </p:cNvSpPr>
              <p:nvPr>
                <p:ph idx="1"/>
              </p:nvPr>
            </p:nvSpPr>
            <p:spPr>
              <a:xfrm>
                <a:off x="304800" y="1136641"/>
                <a:ext cx="8345865" cy="2492956"/>
              </a:xfrm>
            </p:spPr>
            <p:txBody>
              <a:bodyPr/>
              <a:lstStyle/>
              <a:p>
                <a:pPr marL="285750" indent="-285750">
                  <a:buFont typeface="Arial" panose="020B0604020202020204" pitchFamily="34" charset="0"/>
                  <a:buChar char="•"/>
                </a:pPr>
                <a:r>
                  <a:rPr lang="en-US" sz="2400" dirty="0"/>
                  <a:t>These forces cannot be combined into a single force because their sum in every direction is zero</a:t>
                </a:r>
              </a:p>
              <a:p>
                <a:pPr marL="285750" indent="-285750">
                  <a:buFont typeface="Arial" panose="020B0604020202020204" pitchFamily="34" charset="0"/>
                  <a:buChar char="•"/>
                </a:pPr>
                <a:r>
                  <a:rPr lang="en-US" sz="2400" dirty="0"/>
                  <a:t>Their only effect is to produce a tendency of rotation.</a:t>
                </a:r>
              </a:p>
              <a:p>
                <a:pPr marL="285750" indent="-285750">
                  <a:buFont typeface="Arial" panose="020B0604020202020204" pitchFamily="34" charset="0"/>
                  <a:buChar char="•"/>
                </a:pPr>
                <a:r>
                  <a:rPr lang="en-US" sz="2400" dirty="0"/>
                  <a:t>The combined moment of the two forces about an axis normal to their plane and passing through any point such as O in their plane is the couple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b="0" i="0" smtClean="0">
                        <a:latin typeface="Cambria Math" panose="02040503050406030204" pitchFamily="18" charset="0"/>
                      </a:rPr>
                      <m:t>.</m:t>
                    </m:r>
                  </m:oMath>
                </a14:m>
                <a:endParaRPr lang="en-US" sz="2400" dirty="0"/>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10DDC2E2-9EFE-068E-BCA6-17B7CB17DB92}"/>
                  </a:ext>
                </a:extLst>
              </p:cNvPr>
              <p:cNvSpPr>
                <a:spLocks noGrp="1" noRot="1" noChangeAspect="1" noMove="1" noResize="1" noEditPoints="1" noAdjustHandles="1" noChangeArrowheads="1" noChangeShapeType="1" noTextEdit="1"/>
              </p:cNvSpPr>
              <p:nvPr>
                <p:ph idx="1"/>
              </p:nvPr>
            </p:nvSpPr>
            <p:spPr>
              <a:xfrm>
                <a:off x="304800" y="1136641"/>
                <a:ext cx="8345865" cy="2492956"/>
              </a:xfrm>
              <a:blipFill>
                <a:blip r:embed="rId3"/>
                <a:stretch>
                  <a:fillRect l="-950" t="-1956" b="-5134"/>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2616C697-D999-2376-CBF2-CA3DCA30129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292DA6E-B2D5-10FB-7C14-5F915ABAD63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76605C1-DE61-6B4F-9797-3CF9086F223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16877C8-BE05-AB10-5BD7-F2847C25935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74FF577-C40A-B979-1D51-96D51972E6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EEA841D-51B9-1069-0076-E26623C3244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5F5F36E-7A3D-72F8-D3D0-396250AEF5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3B769AB-C179-C287-284D-13B10A1037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5790EEC-2417-ED61-2F2D-02AB1FEFBF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E2DD00B-4607-7B07-AFC5-4FE210BD959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712BA8A-4755-C975-EDC9-241513F2B3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004ED59-E7F4-8C9C-687C-66DEF964C6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12A00E3-3F9F-2F0F-EC01-3ACA1F083B9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CAD45F4-4BF3-3F38-CF26-EE7A2623EF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C8FAC57-16EF-31AD-B554-AC089C311A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ABE6CC0-F9BB-F5CA-0C29-CDEBD63EECC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E4A6622-A2B8-A376-9920-7C88B6F4B6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21">
            <a:extLst>
              <a:ext uri="{FF2B5EF4-FFF2-40B4-BE49-F238E27FC236}">
                <a16:creationId xmlns:a16="http://schemas.microsoft.com/office/drawing/2014/main" id="{0E512CD9-1F0B-5209-DB41-83076361B782}"/>
              </a:ext>
            </a:extLst>
          </p:cNvPr>
          <p:cNvGrpSpPr/>
          <p:nvPr/>
        </p:nvGrpSpPr>
        <p:grpSpPr>
          <a:xfrm>
            <a:off x="6096000" y="3141570"/>
            <a:ext cx="2488449" cy="2092279"/>
            <a:chOff x="5360150" y="4455152"/>
            <a:chExt cx="2488449" cy="2092279"/>
          </a:xfrm>
        </p:grpSpPr>
        <p:pic>
          <p:nvPicPr>
            <p:cNvPr id="23" name="Picture 22">
              <a:extLst>
                <a:ext uri="{FF2B5EF4-FFF2-40B4-BE49-F238E27FC236}">
                  <a16:creationId xmlns:a16="http://schemas.microsoft.com/office/drawing/2014/main" id="{733C8057-A980-45D4-A09A-A44257B22FED}"/>
                </a:ext>
              </a:extLst>
            </p:cNvPr>
            <p:cNvPicPr>
              <a:picLocks noChangeAspect="1"/>
            </p:cNvPicPr>
            <p:nvPr/>
          </p:nvPicPr>
          <p:blipFill>
            <a:blip r:embed="rId5"/>
            <a:stretch>
              <a:fillRect/>
            </a:stretch>
          </p:blipFill>
          <p:spPr>
            <a:xfrm>
              <a:off x="5360150" y="4455152"/>
              <a:ext cx="2488449" cy="2092279"/>
            </a:xfrm>
            <a:prstGeom prst="rect">
              <a:avLst/>
            </a:prstGeom>
          </p:spPr>
        </p:pic>
        <p:grpSp>
          <p:nvGrpSpPr>
            <p:cNvPr id="24" name="Group 23">
              <a:extLst>
                <a:ext uri="{FF2B5EF4-FFF2-40B4-BE49-F238E27FC236}">
                  <a16:creationId xmlns:a16="http://schemas.microsoft.com/office/drawing/2014/main" id="{CF6136CA-F888-274D-5473-104837CF94D6}"/>
                </a:ext>
              </a:extLst>
            </p:cNvPr>
            <p:cNvGrpSpPr/>
            <p:nvPr/>
          </p:nvGrpSpPr>
          <p:grpSpPr>
            <a:xfrm>
              <a:off x="6553200" y="4962704"/>
              <a:ext cx="906462" cy="1423541"/>
              <a:chOff x="6553200" y="4962704"/>
              <a:chExt cx="906462" cy="1423541"/>
            </a:xfrm>
          </p:grpSpPr>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C866DC3-07EB-E3CB-83B4-D17475CF5A14}"/>
                      </a:ext>
                    </a:extLst>
                  </p:cNvPr>
                  <p:cNvSpPr txBox="1"/>
                  <p:nvPr/>
                </p:nvSpPr>
                <p:spPr>
                  <a:xfrm>
                    <a:off x="7018338" y="5879824"/>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CC866DC3-07EB-E3CB-83B4-D17475CF5A14}"/>
                      </a:ext>
                    </a:extLst>
                  </p:cNvPr>
                  <p:cNvSpPr txBox="1">
                    <a:spLocks noRot="1" noChangeAspect="1" noMove="1" noResize="1" noEditPoints="1" noAdjustHandles="1" noChangeArrowheads="1" noChangeShapeType="1" noTextEdit="1"/>
                  </p:cNvSpPr>
                  <p:nvPr/>
                </p:nvSpPr>
                <p:spPr>
                  <a:xfrm>
                    <a:off x="7018338" y="5879824"/>
                    <a:ext cx="441324" cy="50642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8C5F95B-AF46-FD06-F8A9-5EDC75BD83DA}"/>
                      </a:ext>
                    </a:extLst>
                  </p:cNvPr>
                  <p:cNvSpPr txBox="1"/>
                  <p:nvPr/>
                </p:nvSpPr>
                <p:spPr>
                  <a:xfrm>
                    <a:off x="6553200" y="4962704"/>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rPr>
                            <m:t>−</m:t>
                          </m:r>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68C5F95B-AF46-FD06-F8A9-5EDC75BD83DA}"/>
                      </a:ext>
                    </a:extLst>
                  </p:cNvPr>
                  <p:cNvSpPr txBox="1">
                    <a:spLocks noRot="1" noChangeAspect="1" noMove="1" noResize="1" noEditPoints="1" noAdjustHandles="1" noChangeArrowheads="1" noChangeShapeType="1" noTextEdit="1"/>
                  </p:cNvSpPr>
                  <p:nvPr/>
                </p:nvSpPr>
                <p:spPr>
                  <a:xfrm>
                    <a:off x="6553200" y="4962704"/>
                    <a:ext cx="441324" cy="506421"/>
                  </a:xfrm>
                  <a:prstGeom prst="rect">
                    <a:avLst/>
                  </a:prstGeom>
                  <a:blipFill>
                    <a:blip r:embed="rId7"/>
                    <a:stretch>
                      <a:fillRect r="-13889"/>
                    </a:stretch>
                  </a:blipFill>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27" name="Content Placeholder 2">
                <a:extLst>
                  <a:ext uri="{FF2B5EF4-FFF2-40B4-BE49-F238E27FC236}">
                    <a16:creationId xmlns:a16="http://schemas.microsoft.com/office/drawing/2014/main" id="{66C1702A-D495-3668-CD93-50E520723F2D}"/>
                  </a:ext>
                </a:extLst>
              </p:cNvPr>
              <p:cNvSpPr txBox="1">
                <a:spLocks/>
              </p:cNvSpPr>
              <p:nvPr/>
            </p:nvSpPr>
            <p:spPr bwMode="auto">
              <a:xfrm>
                <a:off x="377571" y="3596225"/>
                <a:ext cx="6057403" cy="312525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285750" indent="-285750">
                  <a:buFont typeface="Arial" panose="020B0604020202020204" pitchFamily="34" charset="0"/>
                  <a:buChar char="•"/>
                </a:pPr>
                <a:r>
                  <a:rPr lang="en-US" sz="2400" kern="0" dirty="0"/>
                  <a:t>The couple has a magnitude </a:t>
                </a:r>
              </a:p>
              <a:p>
                <a:pPr marL="0" indent="0" algn="ctr">
                  <a:buNone/>
                </a:pPr>
                <a14:m>
                  <m:oMath xmlns:m="http://schemas.openxmlformats.org/officeDocument/2006/math">
                    <m:d>
                      <m:dPr>
                        <m:begChr m:val="|"/>
                        <m:endChr m:val="|"/>
                        <m:ctrlPr>
                          <a:rPr lang="en-US" sz="2400" i="1" kern="0" smtClean="0">
                            <a:latin typeface="Cambria Math" panose="02040503050406030204" pitchFamily="18" charset="0"/>
                          </a:rPr>
                        </m:ctrlPr>
                      </m:dPr>
                      <m:e>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𝑀</m:t>
                            </m:r>
                          </m:e>
                        </m:acc>
                      </m:e>
                    </m:d>
                  </m:oMath>
                </a14:m>
                <a:r>
                  <a:rPr lang="en-US" sz="2400" kern="0" dirty="0"/>
                  <a:t>= </a:t>
                </a:r>
                <a14:m>
                  <m:oMath xmlns:m="http://schemas.openxmlformats.org/officeDocument/2006/math">
                    <m:d>
                      <m:dPr>
                        <m:begChr m:val="|"/>
                        <m:endChr m:val="|"/>
                        <m:ctrlPr>
                          <a:rPr lang="en-US" sz="2400" i="1" kern="0">
                            <a:latin typeface="Cambria Math" panose="02040503050406030204" pitchFamily="18" charset="0"/>
                          </a:rPr>
                        </m:ctrlPr>
                      </m:dPr>
                      <m:e>
                        <m:acc>
                          <m:accPr>
                            <m:chr m:val="⃗"/>
                            <m:ctrlPr>
                              <a:rPr lang="en-US" sz="2400" i="1" kern="0">
                                <a:latin typeface="Cambria Math" panose="02040503050406030204" pitchFamily="18" charset="0"/>
                              </a:rPr>
                            </m:ctrlPr>
                          </m:accPr>
                          <m:e>
                            <m:r>
                              <a:rPr lang="en-US" sz="2400" b="0" i="1" kern="0" smtClean="0">
                                <a:latin typeface="Cambria Math" panose="02040503050406030204" pitchFamily="18" charset="0"/>
                              </a:rPr>
                              <m:t>𝐹</m:t>
                            </m:r>
                          </m:e>
                        </m:acc>
                      </m:e>
                    </m:d>
                    <m:d>
                      <m:dPr>
                        <m:ctrlPr>
                          <a:rPr lang="en-US" sz="2400" i="1" kern="0" smtClean="0">
                            <a:latin typeface="Cambria Math" panose="02040503050406030204" pitchFamily="18" charset="0"/>
                          </a:rPr>
                        </m:ctrlPr>
                      </m:dPr>
                      <m:e>
                        <m:r>
                          <a:rPr lang="en-US" sz="2400" b="0" i="1" kern="0" smtClean="0">
                            <a:latin typeface="Cambria Math" panose="02040503050406030204" pitchFamily="18" charset="0"/>
                          </a:rPr>
                          <m:t>𝑎</m:t>
                        </m:r>
                        <m:r>
                          <a:rPr lang="en-US" sz="2400" b="0" i="1" kern="0" smtClean="0">
                            <a:latin typeface="Cambria Math" panose="02040503050406030204" pitchFamily="18" charset="0"/>
                          </a:rPr>
                          <m:t>+</m:t>
                        </m:r>
                        <m:r>
                          <a:rPr lang="en-US" sz="2400" b="0" i="1" kern="0" smtClean="0">
                            <a:latin typeface="Cambria Math" panose="02040503050406030204" pitchFamily="18" charset="0"/>
                          </a:rPr>
                          <m:t>𝑑</m:t>
                        </m:r>
                      </m:e>
                    </m:d>
                    <m:r>
                      <a:rPr lang="en-US" sz="2400" b="0" i="1" kern="0" smtClean="0">
                        <a:latin typeface="Cambria Math" panose="02040503050406030204" pitchFamily="18" charset="0"/>
                      </a:rPr>
                      <m:t>−</m:t>
                    </m:r>
                    <m:d>
                      <m:dPr>
                        <m:begChr m:val="|"/>
                        <m:endChr m:val="|"/>
                        <m:ctrlPr>
                          <a:rPr lang="en-US" sz="2400" i="1" kern="0">
                            <a:latin typeface="Cambria Math" panose="02040503050406030204" pitchFamily="18" charset="0"/>
                          </a:rPr>
                        </m:ctrlPr>
                      </m:dPr>
                      <m:e>
                        <m:acc>
                          <m:accPr>
                            <m:chr m:val="⃗"/>
                            <m:ctrlPr>
                              <a:rPr lang="en-US" sz="2400" i="1" kern="0">
                                <a:latin typeface="Cambria Math" panose="02040503050406030204" pitchFamily="18" charset="0"/>
                              </a:rPr>
                            </m:ctrlPr>
                          </m:accPr>
                          <m:e>
                            <m:r>
                              <a:rPr lang="en-US" sz="2400" i="1" kern="0">
                                <a:latin typeface="Cambria Math" panose="02040503050406030204" pitchFamily="18" charset="0"/>
                              </a:rPr>
                              <m:t>𝐹</m:t>
                            </m:r>
                          </m:e>
                        </m:acc>
                      </m:e>
                    </m:d>
                    <m:r>
                      <a:rPr lang="en-US" sz="2400" b="0" i="1" kern="0" smtClean="0">
                        <a:latin typeface="Cambria Math" panose="02040503050406030204" pitchFamily="18" charset="0"/>
                      </a:rPr>
                      <m:t>𝑎</m:t>
                    </m:r>
                  </m:oMath>
                </a14:m>
                <a:endParaRPr lang="en-US" sz="2400" kern="0" dirty="0"/>
              </a:p>
              <a:p>
                <a:pPr marL="0" indent="0" algn="ctr">
                  <a:buNone/>
                </a:pPr>
                <a14:m>
                  <m:oMath xmlns:m="http://schemas.openxmlformats.org/officeDocument/2006/math">
                    <m:d>
                      <m:dPr>
                        <m:begChr m:val="|"/>
                        <m:endChr m:val="|"/>
                        <m:ctrlPr>
                          <a:rPr lang="en-US" sz="2400" i="1" kern="0">
                            <a:latin typeface="Cambria Math" panose="02040503050406030204" pitchFamily="18" charset="0"/>
                          </a:rPr>
                        </m:ctrlPr>
                      </m:dPr>
                      <m:e>
                        <m:acc>
                          <m:accPr>
                            <m:chr m:val="⃗"/>
                            <m:ctrlPr>
                              <a:rPr lang="en-US" sz="2400" i="1" kern="0">
                                <a:latin typeface="Cambria Math" panose="02040503050406030204" pitchFamily="18" charset="0"/>
                              </a:rPr>
                            </m:ctrlPr>
                          </m:accPr>
                          <m:e>
                            <m:r>
                              <a:rPr lang="en-US" sz="2400" i="1" kern="0">
                                <a:latin typeface="Cambria Math" panose="02040503050406030204" pitchFamily="18" charset="0"/>
                              </a:rPr>
                              <m:t>𝑀</m:t>
                            </m:r>
                          </m:e>
                        </m:acc>
                      </m:e>
                    </m:d>
                  </m:oMath>
                </a14:m>
                <a:r>
                  <a:rPr lang="en-US" sz="2400" kern="0" dirty="0"/>
                  <a:t>= </a:t>
                </a:r>
                <a14:m>
                  <m:oMath xmlns:m="http://schemas.openxmlformats.org/officeDocument/2006/math">
                    <m:d>
                      <m:dPr>
                        <m:begChr m:val="|"/>
                        <m:endChr m:val="|"/>
                        <m:ctrlPr>
                          <a:rPr lang="en-US" sz="2400" i="1" kern="0">
                            <a:latin typeface="Cambria Math" panose="02040503050406030204" pitchFamily="18" charset="0"/>
                          </a:rPr>
                        </m:ctrlPr>
                      </m:dPr>
                      <m:e>
                        <m:acc>
                          <m:accPr>
                            <m:chr m:val="⃗"/>
                            <m:ctrlPr>
                              <a:rPr lang="en-US" sz="2400" i="1" kern="0">
                                <a:latin typeface="Cambria Math" panose="02040503050406030204" pitchFamily="18" charset="0"/>
                              </a:rPr>
                            </m:ctrlPr>
                          </m:accPr>
                          <m:e>
                            <m:r>
                              <a:rPr lang="en-US" sz="2400" i="1" kern="0">
                                <a:latin typeface="Cambria Math" panose="02040503050406030204" pitchFamily="18" charset="0"/>
                              </a:rPr>
                              <m:t>𝐹</m:t>
                            </m:r>
                          </m:e>
                        </m:acc>
                      </m:e>
                    </m:d>
                    <m:r>
                      <a:rPr lang="en-US" sz="2400" b="0" i="1" kern="0" smtClean="0">
                        <a:latin typeface="Cambria Math" panose="02040503050406030204" pitchFamily="18" charset="0"/>
                      </a:rPr>
                      <m:t>𝑑</m:t>
                    </m:r>
                  </m:oMath>
                </a14:m>
                <a:endParaRPr lang="en-US" sz="2400" kern="0" dirty="0"/>
              </a:p>
              <a:p>
                <a:pPr marL="285750" indent="-285750">
                  <a:buFont typeface="Arial" panose="020B0604020202020204" pitchFamily="34" charset="0"/>
                  <a:buChar char="•"/>
                </a:pPr>
                <a:r>
                  <a:rPr lang="en-US" sz="2400" kern="0" dirty="0"/>
                  <a:t>The direction is counterclockwise when viewed from the above</a:t>
                </a:r>
              </a:p>
              <a:p>
                <a:pPr marL="285750" indent="-285750">
                  <a:buFont typeface="Arial" panose="020B0604020202020204" pitchFamily="34" charset="0"/>
                  <a:buChar char="•"/>
                </a:pPr>
                <a:r>
                  <a:rPr lang="en-US" sz="2400" kern="0" dirty="0"/>
                  <a:t>Note the magnitude of the couple is independent of the distance </a:t>
                </a:r>
                <a:r>
                  <a:rPr lang="en-US" sz="2400" i="1" kern="0" dirty="0"/>
                  <a:t>a.</a:t>
                </a:r>
                <a:endParaRPr lang="en-US" sz="2400" i="1" kern="0" dirty="0">
                  <a:latin typeface="Bell MT" panose="02020503060305020303" pitchFamily="18" charset="0"/>
                </a:endParaRPr>
              </a:p>
              <a:p>
                <a:endParaRPr lang="en-US" sz="2400" kern="0" dirty="0"/>
              </a:p>
            </p:txBody>
          </p:sp>
        </mc:Choice>
        <mc:Fallback xmlns="">
          <p:sp>
            <p:nvSpPr>
              <p:cNvPr id="27" name="Content Placeholder 2">
                <a:extLst>
                  <a:ext uri="{FF2B5EF4-FFF2-40B4-BE49-F238E27FC236}">
                    <a16:creationId xmlns:a16="http://schemas.microsoft.com/office/drawing/2014/main" id="{66C1702A-D495-3668-CD93-50E520723F2D}"/>
                  </a:ext>
                </a:extLst>
              </p:cNvPr>
              <p:cNvSpPr txBox="1">
                <a:spLocks noRot="1" noChangeAspect="1" noMove="1" noResize="1" noEditPoints="1" noAdjustHandles="1" noChangeArrowheads="1" noChangeShapeType="1" noTextEdit="1"/>
              </p:cNvSpPr>
              <p:nvPr/>
            </p:nvSpPr>
            <p:spPr bwMode="auto">
              <a:xfrm>
                <a:off x="377571" y="3596225"/>
                <a:ext cx="6057403" cy="3125250"/>
              </a:xfrm>
              <a:prstGeom prst="rect">
                <a:avLst/>
              </a:prstGeom>
              <a:blipFill>
                <a:blip r:embed="rId8"/>
                <a:stretch>
                  <a:fillRect l="-1408" t="-1559" b="-389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24299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250" fill="hold"/>
                                        <p:tgtEl>
                                          <p:spTgt spid="22"/>
                                        </p:tgtEl>
                                        <p:attrNameLst>
                                          <p:attrName>ppt_w</p:attrName>
                                        </p:attrNameLst>
                                      </p:cBhvr>
                                      <p:tavLst>
                                        <p:tav tm="0">
                                          <p:val>
                                            <p:fltVal val="0"/>
                                          </p:val>
                                        </p:tav>
                                        <p:tav tm="100000">
                                          <p:val>
                                            <p:strVal val="#ppt_w"/>
                                          </p:val>
                                        </p:tav>
                                      </p:tavLst>
                                    </p:anim>
                                    <p:anim calcmode="lin" valueType="num">
                                      <p:cBhvr>
                                        <p:cTn id="8" dur="1250" fill="hold"/>
                                        <p:tgtEl>
                                          <p:spTgt spid="22"/>
                                        </p:tgtEl>
                                        <p:attrNameLst>
                                          <p:attrName>ppt_h</p:attrName>
                                        </p:attrNameLst>
                                      </p:cBhvr>
                                      <p:tavLst>
                                        <p:tav tm="0">
                                          <p:val>
                                            <p:fltVal val="0"/>
                                          </p:val>
                                        </p:tav>
                                        <p:tav tm="100000">
                                          <p:val>
                                            <p:strVal val="#ppt_h"/>
                                          </p:val>
                                        </p:tav>
                                      </p:tavLst>
                                    </p:anim>
                                    <p:animEffect transition="in" filter="fade">
                                      <p:cBhvr>
                                        <p:cTn id="9" dur="125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7">
                                            <p:txEl>
                                              <p:pRg st="0" end="0"/>
                                            </p:txEl>
                                          </p:spTgt>
                                        </p:tgtEl>
                                        <p:attrNameLst>
                                          <p:attrName>style.visibility</p:attrName>
                                        </p:attrNameLst>
                                      </p:cBhvr>
                                      <p:to>
                                        <p:strVal val="visible"/>
                                      </p:to>
                                    </p:set>
                                    <p:animEffect transition="in" filter="dissolve">
                                      <p:cBhvr>
                                        <p:cTn id="29" dur="500"/>
                                        <p:tgtEl>
                                          <p:spTgt spid="2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7">
                                            <p:txEl>
                                              <p:pRg st="1" end="1"/>
                                            </p:txEl>
                                          </p:spTgt>
                                        </p:tgtEl>
                                        <p:attrNameLst>
                                          <p:attrName>style.visibility</p:attrName>
                                        </p:attrNameLst>
                                      </p:cBhvr>
                                      <p:to>
                                        <p:strVal val="visible"/>
                                      </p:to>
                                    </p:set>
                                    <p:animEffect transition="in" filter="dissolve">
                                      <p:cBhvr>
                                        <p:cTn id="34" dur="500"/>
                                        <p:tgtEl>
                                          <p:spTgt spid="27">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7">
                                            <p:txEl>
                                              <p:pRg st="2" end="2"/>
                                            </p:txEl>
                                          </p:spTgt>
                                        </p:tgtEl>
                                        <p:attrNameLst>
                                          <p:attrName>style.visibility</p:attrName>
                                        </p:attrNameLst>
                                      </p:cBhvr>
                                      <p:to>
                                        <p:strVal val="visible"/>
                                      </p:to>
                                    </p:set>
                                    <p:animEffect transition="in" filter="dissolve">
                                      <p:cBhvr>
                                        <p:cTn id="39" dur="500"/>
                                        <p:tgtEl>
                                          <p:spTgt spid="27">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27">
                                            <p:txEl>
                                              <p:pRg st="3" end="3"/>
                                            </p:txEl>
                                          </p:spTgt>
                                        </p:tgtEl>
                                        <p:attrNameLst>
                                          <p:attrName>style.visibility</p:attrName>
                                        </p:attrNameLst>
                                      </p:cBhvr>
                                      <p:to>
                                        <p:strVal val="visible"/>
                                      </p:to>
                                    </p:set>
                                    <p:animEffect transition="in" filter="dissolve">
                                      <p:cBhvr>
                                        <p:cTn id="44" dur="500"/>
                                        <p:tgtEl>
                                          <p:spTgt spid="27">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dissolve">
                                      <p:cBhvr>
                                        <p:cTn id="49" dur="500"/>
                                        <p:tgtEl>
                                          <p:spTgt spid="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7F1BF-175A-76D9-5B8D-C2EA8176F2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4F7CA-22DE-7F5A-4667-8497A7B4FBF5}"/>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Force Couple : </a:t>
            </a:r>
            <a:r>
              <a:rPr lang="en-US" sz="2800" dirty="0"/>
              <a:t>Vector Algebra Method</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F88BF8F4-4FD1-43C9-3265-56F201837DC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50EF734-8DC9-32A2-21AB-BBCE3B2D703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8F87B46-2107-A931-0E6F-26D668F0B02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77330D5-368F-FF04-199E-4F57E983A90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B13F851-06C6-F2A3-AF02-1E2B468593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C5C996E-023A-062C-7570-DEA29BAA76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3693F1C-40AB-578E-6650-E7B0B4261F2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34EC2C6-9C15-1601-44C4-93DB2587B5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E2F39A5-B0D1-92E0-A236-BD5F04A1408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24094B9-AB03-699D-1853-975DFCF99EE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B4E7144-D950-5B60-CCD0-4F8FAF356D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41CAAF0-1AA1-F4AB-EA29-03B1B2C582F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14991E9-AF50-4459-6D4A-45D5ABE87B0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0FE2384-50E3-A48C-74D7-DCFD90FFEB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9FD3D42-5282-A2D5-585A-D1B2F210B5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D6DF442-071D-F748-9080-C44FA06D592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3427C64-DA9C-656F-A01D-865838746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5A4A94E2-4144-E0D8-91FC-48163D714F20}"/>
              </a:ext>
            </a:extLst>
          </p:cNvPr>
          <p:cNvPicPr>
            <a:picLocks noChangeAspect="1"/>
          </p:cNvPicPr>
          <p:nvPr/>
        </p:nvPicPr>
        <p:blipFill>
          <a:blip r:embed="rId4"/>
          <a:stretch>
            <a:fillRect/>
          </a:stretch>
        </p:blipFill>
        <p:spPr>
          <a:xfrm>
            <a:off x="4869140" y="1367542"/>
            <a:ext cx="3600953" cy="3410426"/>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E0446C4-9C0F-26F6-9FF1-573FE34647F3}"/>
                  </a:ext>
                </a:extLst>
              </p:cNvPr>
              <p:cNvSpPr txBox="1"/>
              <p:nvPr/>
            </p:nvSpPr>
            <p:spPr>
              <a:xfrm>
                <a:off x="7467600" y="3498071"/>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7E0446C4-9C0F-26F6-9FF1-573FE34647F3}"/>
                  </a:ext>
                </a:extLst>
              </p:cNvPr>
              <p:cNvSpPr txBox="1">
                <a:spLocks noRot="1" noChangeAspect="1" noMove="1" noResize="1" noEditPoints="1" noAdjustHandles="1" noChangeArrowheads="1" noChangeShapeType="1" noTextEdit="1"/>
              </p:cNvSpPr>
              <p:nvPr/>
            </p:nvSpPr>
            <p:spPr>
              <a:xfrm>
                <a:off x="7467600" y="3498071"/>
                <a:ext cx="441324" cy="50642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A2D2F13-AC79-13F2-1023-D3AE4E66AA53}"/>
                  </a:ext>
                </a:extLst>
              </p:cNvPr>
              <p:cNvSpPr txBox="1"/>
              <p:nvPr/>
            </p:nvSpPr>
            <p:spPr>
              <a:xfrm>
                <a:off x="7018338" y="2076146"/>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rPr>
                        <m:t>−</m:t>
                      </m:r>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9A2D2F13-AC79-13F2-1023-D3AE4E66AA53}"/>
                  </a:ext>
                </a:extLst>
              </p:cNvPr>
              <p:cNvSpPr txBox="1">
                <a:spLocks noRot="1" noChangeAspect="1" noMove="1" noResize="1" noEditPoints="1" noAdjustHandles="1" noChangeArrowheads="1" noChangeShapeType="1" noTextEdit="1"/>
              </p:cNvSpPr>
              <p:nvPr/>
            </p:nvSpPr>
            <p:spPr>
              <a:xfrm>
                <a:off x="7018338" y="2076146"/>
                <a:ext cx="441324" cy="506421"/>
              </a:xfrm>
              <a:prstGeom prst="rect">
                <a:avLst/>
              </a:prstGeom>
              <a:blipFill>
                <a:blip r:embed="rId7"/>
                <a:stretch>
                  <a:fillRect r="-13699"/>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6A9655FE-B062-EC7B-7E52-6A97B377C08B}"/>
              </a:ext>
            </a:extLst>
          </p:cNvPr>
          <p:cNvSpPr/>
          <p:nvPr/>
        </p:nvSpPr>
        <p:spPr bwMode="auto">
          <a:xfrm>
            <a:off x="7178675" y="2667000"/>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6" name="Oval 25">
            <a:extLst>
              <a:ext uri="{FF2B5EF4-FFF2-40B4-BE49-F238E27FC236}">
                <a16:creationId xmlns:a16="http://schemas.microsoft.com/office/drawing/2014/main" id="{A8E31307-227D-BC52-BB25-2FA19B2AB15C}"/>
              </a:ext>
            </a:extLst>
          </p:cNvPr>
          <p:cNvSpPr/>
          <p:nvPr/>
        </p:nvSpPr>
        <p:spPr bwMode="auto">
          <a:xfrm>
            <a:off x="7331075" y="3657600"/>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7" name="TextBox 26">
            <a:extLst>
              <a:ext uri="{FF2B5EF4-FFF2-40B4-BE49-F238E27FC236}">
                <a16:creationId xmlns:a16="http://schemas.microsoft.com/office/drawing/2014/main" id="{8A61A2CF-5210-A69B-15FD-8D1201289951}"/>
              </a:ext>
            </a:extLst>
          </p:cNvPr>
          <p:cNvSpPr txBox="1"/>
          <p:nvPr/>
        </p:nvSpPr>
        <p:spPr>
          <a:xfrm>
            <a:off x="7171582" y="3653135"/>
            <a:ext cx="372218" cy="461665"/>
          </a:xfrm>
          <a:prstGeom prst="rect">
            <a:avLst/>
          </a:prstGeom>
          <a:noFill/>
        </p:spPr>
        <p:txBody>
          <a:bodyPr wrap="none" rtlCol="0">
            <a:spAutoFit/>
          </a:bodyPr>
          <a:lstStyle/>
          <a:p>
            <a:r>
              <a:rPr lang="en-US" i="1" dirty="0"/>
              <a:t>A</a:t>
            </a:r>
          </a:p>
        </p:txBody>
      </p:sp>
      <p:sp>
        <p:nvSpPr>
          <p:cNvPr id="28" name="TextBox 27">
            <a:extLst>
              <a:ext uri="{FF2B5EF4-FFF2-40B4-BE49-F238E27FC236}">
                <a16:creationId xmlns:a16="http://schemas.microsoft.com/office/drawing/2014/main" id="{AD465D67-692B-0184-3334-87D287CF8BB9}"/>
              </a:ext>
            </a:extLst>
          </p:cNvPr>
          <p:cNvSpPr txBox="1"/>
          <p:nvPr/>
        </p:nvSpPr>
        <p:spPr>
          <a:xfrm>
            <a:off x="6858000" y="2286000"/>
            <a:ext cx="372218" cy="461665"/>
          </a:xfrm>
          <a:prstGeom prst="rect">
            <a:avLst/>
          </a:prstGeom>
          <a:noFill/>
        </p:spPr>
        <p:txBody>
          <a:bodyPr wrap="none" rtlCol="0">
            <a:spAutoFit/>
          </a:bodyPr>
          <a:lstStyle/>
          <a:p>
            <a:r>
              <a:rPr lang="en-US" i="1" dirty="0"/>
              <a:t>B</a:t>
            </a:r>
          </a:p>
        </p:txBody>
      </p:sp>
      <p:cxnSp>
        <p:nvCxnSpPr>
          <p:cNvPr id="30" name="Straight Arrow Connector 29">
            <a:extLst>
              <a:ext uri="{FF2B5EF4-FFF2-40B4-BE49-F238E27FC236}">
                <a16:creationId xmlns:a16="http://schemas.microsoft.com/office/drawing/2014/main" id="{23EE0FA7-CF37-A4CA-97FD-951A81E2AFAD}"/>
              </a:ext>
            </a:extLst>
          </p:cNvPr>
          <p:cNvCxnSpPr>
            <a:cxnSpLocks/>
            <a:endCxn id="27" idx="0"/>
          </p:cNvCxnSpPr>
          <p:nvPr/>
        </p:nvCxnSpPr>
        <p:spPr bwMode="auto">
          <a:xfrm>
            <a:off x="5791200" y="2516832"/>
            <a:ext cx="1566491" cy="1136303"/>
          </a:xfrm>
          <a:prstGeom prst="straightConnector1">
            <a:avLst/>
          </a:prstGeom>
          <a:solidFill>
            <a:schemeClr val="accent1"/>
          </a:solidFill>
          <a:ln w="3175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DBB419C7-D89A-0DDF-695B-92AFD332BD89}"/>
              </a:ext>
            </a:extLst>
          </p:cNvPr>
          <p:cNvSpPr/>
          <p:nvPr/>
        </p:nvSpPr>
        <p:spPr bwMode="auto">
          <a:xfrm>
            <a:off x="5715000" y="2480937"/>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32" name="Straight Arrow Connector 31">
            <a:extLst>
              <a:ext uri="{FF2B5EF4-FFF2-40B4-BE49-F238E27FC236}">
                <a16:creationId xmlns:a16="http://schemas.microsoft.com/office/drawing/2014/main" id="{DEC09D38-3EDC-5D72-41AE-3B2F17141912}"/>
              </a:ext>
            </a:extLst>
          </p:cNvPr>
          <p:cNvCxnSpPr>
            <a:cxnSpLocks/>
            <a:stCxn id="31" idx="6"/>
          </p:cNvCxnSpPr>
          <p:nvPr/>
        </p:nvCxnSpPr>
        <p:spPr bwMode="auto">
          <a:xfrm>
            <a:off x="5851525" y="2535869"/>
            <a:ext cx="1327150" cy="201762"/>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4190FBB7-6C0F-2F01-37D3-161277CABE55}"/>
                  </a:ext>
                </a:extLst>
              </p:cNvPr>
              <p:cNvSpPr txBox="1"/>
              <p:nvPr/>
            </p:nvSpPr>
            <p:spPr>
              <a:xfrm>
                <a:off x="6489786" y="3197213"/>
                <a:ext cx="33772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oMath>
                  </m:oMathPara>
                </a14:m>
                <a:endParaRPr lang="en-US" dirty="0"/>
              </a:p>
            </p:txBody>
          </p:sp>
        </mc:Choice>
        <mc:Fallback xmlns="">
          <p:sp>
            <p:nvSpPr>
              <p:cNvPr id="46" name="TextBox 45">
                <a:extLst>
                  <a:ext uri="{FF2B5EF4-FFF2-40B4-BE49-F238E27FC236}">
                    <a16:creationId xmlns:a16="http://schemas.microsoft.com/office/drawing/2014/main" id="{4190FBB7-6C0F-2F01-37D3-161277CABE55}"/>
                  </a:ext>
                </a:extLst>
              </p:cNvPr>
              <p:cNvSpPr txBox="1">
                <a:spLocks noRot="1" noChangeAspect="1" noMove="1" noResize="1" noEditPoints="1" noAdjustHandles="1" noChangeArrowheads="1" noChangeShapeType="1" noTextEdit="1"/>
              </p:cNvSpPr>
              <p:nvPr/>
            </p:nvSpPr>
            <p:spPr>
              <a:xfrm>
                <a:off x="6489786" y="3197213"/>
                <a:ext cx="337720" cy="369332"/>
              </a:xfrm>
              <a:prstGeom prst="rect">
                <a:avLst/>
              </a:prstGeom>
              <a:blipFill>
                <a:blip r:embed="rId8"/>
                <a:stretch>
                  <a:fillRect l="-23636" t="-34426" r="-65455"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570715A3-B84D-141B-7FB9-C57F1C2F476D}"/>
                  </a:ext>
                </a:extLst>
              </p:cNvPr>
              <p:cNvSpPr txBox="1"/>
              <p:nvPr/>
            </p:nvSpPr>
            <p:spPr>
              <a:xfrm>
                <a:off x="6400800" y="2221468"/>
                <a:ext cx="3600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𝐵</m:t>
                          </m:r>
                        </m:sub>
                      </m:sSub>
                    </m:oMath>
                  </m:oMathPara>
                </a14:m>
                <a:endParaRPr lang="en-US" dirty="0"/>
              </a:p>
            </p:txBody>
          </p:sp>
        </mc:Choice>
        <mc:Fallback xmlns="">
          <p:sp>
            <p:nvSpPr>
              <p:cNvPr id="47" name="TextBox 46">
                <a:extLst>
                  <a:ext uri="{FF2B5EF4-FFF2-40B4-BE49-F238E27FC236}">
                    <a16:creationId xmlns:a16="http://schemas.microsoft.com/office/drawing/2014/main" id="{570715A3-B84D-141B-7FB9-C57F1C2F476D}"/>
                  </a:ext>
                </a:extLst>
              </p:cNvPr>
              <p:cNvSpPr txBox="1">
                <a:spLocks noRot="1" noChangeAspect="1" noMove="1" noResize="1" noEditPoints="1" noAdjustHandles="1" noChangeArrowheads="1" noChangeShapeType="1" noTextEdit="1"/>
              </p:cNvSpPr>
              <p:nvPr/>
            </p:nvSpPr>
            <p:spPr>
              <a:xfrm>
                <a:off x="6400800" y="2221468"/>
                <a:ext cx="360099" cy="369332"/>
              </a:xfrm>
              <a:prstGeom prst="rect">
                <a:avLst/>
              </a:prstGeom>
              <a:blipFill>
                <a:blip r:embed="rId9"/>
                <a:stretch>
                  <a:fillRect l="-20339" t="-34426" r="-61017"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Subtitle 2">
                <a:extLst>
                  <a:ext uri="{FF2B5EF4-FFF2-40B4-BE49-F238E27FC236}">
                    <a16:creationId xmlns:a16="http://schemas.microsoft.com/office/drawing/2014/main" id="{475B0F4D-E8B9-9E2F-D542-107817B7F013}"/>
                  </a:ext>
                </a:extLst>
              </p:cNvPr>
              <p:cNvSpPr txBox="1">
                <a:spLocks/>
              </p:cNvSpPr>
              <p:nvPr/>
            </p:nvSpPr>
            <p:spPr bwMode="auto">
              <a:xfrm>
                <a:off x="288984" y="2774853"/>
                <a:ext cx="4888633" cy="135748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285750" indent="-285750" algn="l">
                  <a:buFont typeface="Arial" panose="020B0604020202020204" pitchFamily="34" charset="0"/>
                  <a:buChar char="•"/>
                </a:pP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smtClean="0">
                            <a:latin typeface="Cambria Math" panose="02040503050406030204" pitchFamily="18" charset="0"/>
                            <a:ea typeface="Cambria Math" panose="02040503050406030204" pitchFamily="18" charset="0"/>
                          </a:rPr>
                          <m:t>𝐴</m:t>
                        </m:r>
                      </m:sub>
                    </m:sSub>
                  </m:oMath>
                </a14:m>
                <a:r>
                  <a:rPr lang="en-US" sz="2400" b="1" dirty="0">
                    <a:ea typeface="Cambria Math" panose="02040503050406030204" pitchFamily="18" charset="0"/>
                  </a:rPr>
                  <a:t> &amp;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𝑟</m:t>
                            </m:r>
                          </m:e>
                        </m:acc>
                      </m:e>
                      <m:sub>
                        <m:r>
                          <a:rPr lang="en-US" sz="2400" i="1">
                            <a:latin typeface="Cambria Math" panose="02040503050406030204" pitchFamily="18" charset="0"/>
                            <a:ea typeface="Cambria Math" panose="02040503050406030204" pitchFamily="18" charset="0"/>
                          </a:rPr>
                          <m:t>𝐴</m:t>
                        </m:r>
                      </m:sub>
                    </m:sSub>
                    <m:r>
                      <a:rPr lang="en-US" sz="2400" i="1">
                        <a:latin typeface="Cambria Math" panose="02040503050406030204" pitchFamily="18" charset="0"/>
                        <a:ea typeface="Cambria Math" panose="02040503050406030204" pitchFamily="18" charset="0"/>
                      </a:rPr>
                      <m:t> </m:t>
                    </m:r>
                  </m:oMath>
                </a14:m>
                <a:r>
                  <a:rPr lang="en-US" sz="2400" dirty="0"/>
                  <a:t>are position vectors which run from point </a:t>
                </a:r>
                <a:r>
                  <a:rPr lang="en-US" sz="2400" i="1" dirty="0"/>
                  <a:t>O</a:t>
                </a:r>
                <a:r>
                  <a:rPr lang="en-US" sz="2400" dirty="0"/>
                  <a:t> to arbitrary points </a:t>
                </a:r>
                <a:r>
                  <a:rPr lang="en-US" sz="2400" i="1" dirty="0"/>
                  <a:t>A</a:t>
                </a:r>
                <a:r>
                  <a:rPr lang="en-US" sz="2400" dirty="0"/>
                  <a:t> &amp; </a:t>
                </a:r>
                <a:r>
                  <a:rPr lang="en-US" sz="2400" i="1" dirty="0"/>
                  <a:t>B,</a:t>
                </a:r>
                <a:r>
                  <a:rPr lang="en-US" sz="2400" dirty="0"/>
                  <a:t> </a:t>
                </a:r>
              </a:p>
              <a:p>
                <a:pPr marL="285750" indent="-285750" algn="l">
                  <a:buFont typeface="Arial" panose="020B0604020202020204" pitchFamily="34" charset="0"/>
                  <a:buChar char="•"/>
                </a:pPr>
                <a:endParaRPr lang="en-US" sz="2400" dirty="0"/>
              </a:p>
            </p:txBody>
          </p:sp>
        </mc:Choice>
        <mc:Fallback xmlns="">
          <p:sp>
            <p:nvSpPr>
              <p:cNvPr id="51" name="Subtitle 2">
                <a:extLst>
                  <a:ext uri="{FF2B5EF4-FFF2-40B4-BE49-F238E27FC236}">
                    <a16:creationId xmlns:a16="http://schemas.microsoft.com/office/drawing/2014/main" id="{475B0F4D-E8B9-9E2F-D542-107817B7F013}"/>
                  </a:ext>
                </a:extLst>
              </p:cNvPr>
              <p:cNvSpPr txBox="1">
                <a:spLocks noRot="1" noChangeAspect="1" noMove="1" noResize="1" noEditPoints="1" noAdjustHandles="1" noChangeArrowheads="1" noChangeShapeType="1" noTextEdit="1"/>
              </p:cNvSpPr>
              <p:nvPr/>
            </p:nvSpPr>
            <p:spPr bwMode="auto">
              <a:xfrm>
                <a:off x="288984" y="2774853"/>
                <a:ext cx="4888633" cy="1357483"/>
              </a:xfrm>
              <a:prstGeom prst="rect">
                <a:avLst/>
              </a:prstGeom>
              <a:blipFill>
                <a:blip r:embed="rId10"/>
                <a:stretch>
                  <a:fillRect l="-1621" t="-6278" r="-174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53" name="TextBox 52">
            <a:extLst>
              <a:ext uri="{FF2B5EF4-FFF2-40B4-BE49-F238E27FC236}">
                <a16:creationId xmlns:a16="http://schemas.microsoft.com/office/drawing/2014/main" id="{5F283A57-569A-B359-BAD3-B79FDA151F21}"/>
              </a:ext>
            </a:extLst>
          </p:cNvPr>
          <p:cNvSpPr txBox="1"/>
          <p:nvPr/>
        </p:nvSpPr>
        <p:spPr>
          <a:xfrm>
            <a:off x="516993" y="4063862"/>
            <a:ext cx="4888632" cy="1200329"/>
          </a:xfrm>
          <a:prstGeom prst="rect">
            <a:avLst/>
          </a:prstGeom>
          <a:noFill/>
        </p:spPr>
        <p:txBody>
          <a:bodyPr wrap="square">
            <a:spAutoFit/>
          </a:bodyPr>
          <a:lstStyle/>
          <a:p>
            <a:r>
              <a:rPr lang="en-US" dirty="0"/>
              <a:t>The combined moment about a point </a:t>
            </a:r>
            <a:r>
              <a:rPr lang="en-US" i="1" dirty="0"/>
              <a:t>O</a:t>
            </a:r>
            <a:r>
              <a:rPr lang="en-US" dirty="0"/>
              <a:t> of the forces forming the couple using vector algebra is given as:</a:t>
            </a:r>
          </a:p>
        </p:txBody>
      </p:sp>
      <mc:AlternateContent xmlns:mc="http://schemas.openxmlformats.org/markup-compatibility/2006">
        <mc:Choice xmlns:a14="http://schemas.microsoft.com/office/drawing/2010/main" Requires="a14">
          <p:sp>
            <p:nvSpPr>
              <p:cNvPr id="54" name="TextBox 53">
                <a:extLst>
                  <a:ext uri="{FF2B5EF4-FFF2-40B4-BE49-F238E27FC236}">
                    <a16:creationId xmlns:a16="http://schemas.microsoft.com/office/drawing/2014/main" id="{9202FABF-AD99-11BC-5B6D-AF754775A264}"/>
                  </a:ext>
                </a:extLst>
              </p:cNvPr>
              <p:cNvSpPr txBox="1"/>
              <p:nvPr/>
            </p:nvSpPr>
            <p:spPr>
              <a:xfrm>
                <a:off x="1073967" y="5441630"/>
                <a:ext cx="3318665" cy="4437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b="0" i="1" smtClean="0">
                              <a:latin typeface="Cambria Math" panose="02040503050406030204" pitchFamily="18" charset="0"/>
                            </a:rPr>
                            <m:t>𝐵</m:t>
                          </m:r>
                        </m:sub>
                      </m:sSub>
                      <m:r>
                        <a:rPr lang="en-US" i="1" smtClean="0">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e>
                      </m:d>
                    </m:oMath>
                  </m:oMathPara>
                </a14:m>
                <a:endParaRPr lang="en-US" dirty="0"/>
              </a:p>
            </p:txBody>
          </p:sp>
        </mc:Choice>
        <mc:Fallback>
          <p:sp>
            <p:nvSpPr>
              <p:cNvPr id="54" name="TextBox 53">
                <a:extLst>
                  <a:ext uri="{FF2B5EF4-FFF2-40B4-BE49-F238E27FC236}">
                    <a16:creationId xmlns:a16="http://schemas.microsoft.com/office/drawing/2014/main" id="{9202FABF-AD99-11BC-5B6D-AF754775A264}"/>
                  </a:ext>
                </a:extLst>
              </p:cNvPr>
              <p:cNvSpPr txBox="1">
                <a:spLocks noRot="1" noChangeAspect="1" noMove="1" noResize="1" noEditPoints="1" noAdjustHandles="1" noChangeArrowheads="1" noChangeShapeType="1" noTextEdit="1"/>
              </p:cNvSpPr>
              <p:nvPr/>
            </p:nvSpPr>
            <p:spPr>
              <a:xfrm>
                <a:off x="1073967" y="5441630"/>
                <a:ext cx="3318665" cy="44371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7" name="TextBox 56">
                <a:extLst>
                  <a:ext uri="{FF2B5EF4-FFF2-40B4-BE49-F238E27FC236}">
                    <a16:creationId xmlns:a16="http://schemas.microsoft.com/office/drawing/2014/main" id="{D4726D03-2D69-B6EA-3E40-0C93B5398E8C}"/>
                  </a:ext>
                </a:extLst>
              </p:cNvPr>
              <p:cNvSpPr txBox="1"/>
              <p:nvPr/>
            </p:nvSpPr>
            <p:spPr>
              <a:xfrm>
                <a:off x="1168729" y="6139112"/>
                <a:ext cx="251235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 </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i="1">
                                  <a:latin typeface="Cambria Math" panose="02040503050406030204" pitchFamily="18" charset="0"/>
                                </a:rPr>
                                <m:t>𝐴</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b="0" i="1" smtClean="0">
                                  <a:latin typeface="Cambria Math" panose="02040503050406030204" pitchFamily="18" charset="0"/>
                                </a:rPr>
                                <m:t>𝐵</m:t>
                              </m:r>
                            </m:sub>
                          </m:sSub>
                        </m:e>
                      </m:d>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oMath>
                  </m:oMathPara>
                </a14:m>
                <a:endParaRPr lang="en-US" dirty="0"/>
              </a:p>
            </p:txBody>
          </p:sp>
        </mc:Choice>
        <mc:Fallback>
          <p:sp>
            <p:nvSpPr>
              <p:cNvPr id="57" name="TextBox 56">
                <a:extLst>
                  <a:ext uri="{FF2B5EF4-FFF2-40B4-BE49-F238E27FC236}">
                    <a16:creationId xmlns:a16="http://schemas.microsoft.com/office/drawing/2014/main" id="{D4726D03-2D69-B6EA-3E40-0C93B5398E8C}"/>
                  </a:ext>
                </a:extLst>
              </p:cNvPr>
              <p:cNvSpPr txBox="1">
                <a:spLocks noRot="1" noChangeAspect="1" noMove="1" noResize="1" noEditPoints="1" noAdjustHandles="1" noChangeArrowheads="1" noChangeShapeType="1" noTextEdit="1"/>
              </p:cNvSpPr>
              <p:nvPr/>
            </p:nvSpPr>
            <p:spPr>
              <a:xfrm>
                <a:off x="1168729" y="6139112"/>
                <a:ext cx="2512354"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345B4105-38ED-9F05-A1DC-A5AB3412856E}"/>
                  </a:ext>
                </a:extLst>
              </p:cNvPr>
              <p:cNvSpPr txBox="1">
                <a:spLocks noGrp="1"/>
              </p:cNvSpPr>
              <p:nvPr>
                <p:ph type="subTitle" idx="1"/>
              </p:nvPr>
            </p:nvSpPr>
            <p:spPr>
              <a:xfrm>
                <a:off x="450202" y="1257679"/>
                <a:ext cx="5112397" cy="1250530"/>
              </a:xfrm>
            </p:spPr>
            <p:txBody>
              <a:bodyPr anchorCtr="0"/>
              <a:lstStyle/>
              <a:p>
                <a:pPr marL="342900" lvl="0" indent="-342900" algn="l">
                  <a:spcBef>
                    <a:spcPts val="600"/>
                  </a:spcBef>
                  <a:buClr>
                    <a:srgbClr val="000000"/>
                  </a:buClr>
                  <a:buChar char="•"/>
                </a:pPr>
                <a:r>
                  <a:rPr lang="en-US" sz="2400" dirty="0"/>
                  <a:t>Select arbitrary points </a:t>
                </a:r>
                <a:r>
                  <a:rPr lang="en-US" sz="2400" i="1" dirty="0"/>
                  <a:t>A</a:t>
                </a:r>
                <a:r>
                  <a:rPr lang="en-US" sz="2400" dirty="0"/>
                  <a:t> and </a:t>
                </a:r>
                <a:r>
                  <a:rPr lang="en-US" sz="2400" i="1" dirty="0"/>
                  <a:t>B </a:t>
                </a:r>
                <a:r>
                  <a:rPr lang="en-US" sz="2400" dirty="0"/>
                  <a:t>on the lines of action of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and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respectively.</a:t>
                </a:r>
                <a:endParaRPr lang="en-US" sz="2400" i="1" dirty="0"/>
              </a:p>
            </p:txBody>
          </p:sp>
        </mc:Choice>
        <mc:Fallback xmlns="">
          <p:sp>
            <p:nvSpPr>
              <p:cNvPr id="3" name="Subtitle 2">
                <a:extLst>
                  <a:ext uri="{FF2B5EF4-FFF2-40B4-BE49-F238E27FC236}">
                    <a16:creationId xmlns:a16="http://schemas.microsoft.com/office/drawing/2014/main" id="{345B4105-38ED-9F05-A1DC-A5AB3412856E}"/>
                  </a:ext>
                </a:extLst>
              </p:cNvPr>
              <p:cNvSpPr txBox="1">
                <a:spLocks noGrp="1" noRot="1" noChangeAspect="1" noMove="1" noResize="1" noEditPoints="1" noAdjustHandles="1" noChangeArrowheads="1" noChangeShapeType="1" noTextEdit="1"/>
              </p:cNvSpPr>
              <p:nvPr>
                <p:ph type="subTitle" idx="1"/>
              </p:nvPr>
            </p:nvSpPr>
            <p:spPr>
              <a:xfrm>
                <a:off x="450202" y="1257679"/>
                <a:ext cx="5112397" cy="1250530"/>
              </a:xfrm>
              <a:blipFill>
                <a:blip r:embed="rId13"/>
                <a:stretch>
                  <a:fillRect l="-1671" t="-3902" r="-2745" b="-10244"/>
                </a:stretch>
              </a:blipFill>
            </p:spPr>
            <p:txBody>
              <a:bodyPr/>
              <a:lstStyle/>
              <a:p>
                <a:r>
                  <a:rPr lang="en-US">
                    <a:noFill/>
                  </a:rPr>
                  <a:t> </a:t>
                </a:r>
              </a:p>
            </p:txBody>
          </p:sp>
        </mc:Fallback>
      </mc:AlternateContent>
    </p:spTree>
    <p:extLst>
      <p:ext uri="{BB962C8B-B14F-4D97-AF65-F5344CB8AC3E}">
        <p14:creationId xmlns:p14="http://schemas.microsoft.com/office/powerpoint/2010/main" val="108554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
                                            <p:txEl>
                                              <p:pRg st="0" end="0"/>
                                            </p:txEl>
                                          </p:spTgt>
                                        </p:tgtEl>
                                        <p:attrNameLst>
                                          <p:attrName>style.visibility</p:attrName>
                                        </p:attrNameLst>
                                      </p:cBhvr>
                                      <p:to>
                                        <p:strVal val="visible"/>
                                      </p:to>
                                    </p:set>
                                    <p:animEffect transition="in" filter="dissolve">
                                      <p:cBhvr>
                                        <p:cTn id="30" dur="500"/>
                                        <p:tgtEl>
                                          <p:spTgt spid="5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ppt_x"/>
                                          </p:val>
                                        </p:tav>
                                        <p:tav tm="100000">
                                          <p:val>
                                            <p:strVal val="#ppt_x"/>
                                          </p:val>
                                        </p:tav>
                                      </p:tavLst>
                                    </p:anim>
                                    <p:anim calcmode="lin" valueType="num">
                                      <p:cBhvr additive="base">
                                        <p:cTn id="4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additive="base">
                                        <p:cTn id="53" dur="500" fill="hold"/>
                                        <p:tgtEl>
                                          <p:spTgt spid="53"/>
                                        </p:tgtEl>
                                        <p:attrNameLst>
                                          <p:attrName>ppt_x</p:attrName>
                                        </p:attrNameLst>
                                      </p:cBhvr>
                                      <p:tavLst>
                                        <p:tav tm="0">
                                          <p:val>
                                            <p:strVal val="#ppt_x"/>
                                          </p:val>
                                        </p:tav>
                                        <p:tav tm="100000">
                                          <p:val>
                                            <p:strVal val="#ppt_x"/>
                                          </p:val>
                                        </p:tav>
                                      </p:tavLst>
                                    </p:anim>
                                    <p:anim calcmode="lin" valueType="num">
                                      <p:cBhvr additive="base">
                                        <p:cTn id="5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7"/>
                                        </p:tgtEl>
                                        <p:attrNameLst>
                                          <p:attrName>style.visibility</p:attrName>
                                        </p:attrNameLst>
                                      </p:cBhvr>
                                      <p:to>
                                        <p:strVal val="visible"/>
                                      </p:to>
                                    </p:set>
                                    <p:anim calcmode="lin" valueType="num">
                                      <p:cBhvr additive="base">
                                        <p:cTn id="65" dur="500" fill="hold"/>
                                        <p:tgtEl>
                                          <p:spTgt spid="57"/>
                                        </p:tgtEl>
                                        <p:attrNameLst>
                                          <p:attrName>ppt_x</p:attrName>
                                        </p:attrNameLst>
                                      </p:cBhvr>
                                      <p:tavLst>
                                        <p:tav tm="0">
                                          <p:val>
                                            <p:strVal val="#ppt_x"/>
                                          </p:val>
                                        </p:tav>
                                        <p:tav tm="100000">
                                          <p:val>
                                            <p:strVal val="#ppt_x"/>
                                          </p:val>
                                        </p:tav>
                                      </p:tavLst>
                                    </p:anim>
                                    <p:anim calcmode="lin" valueType="num">
                                      <p:cBhvr additive="base">
                                        <p:cTn id="66"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46" grpId="0"/>
      <p:bldP spid="47" grpId="0"/>
      <p:bldP spid="51" grpId="0" build="p"/>
      <p:bldP spid="53" grpId="0"/>
      <p:bldP spid="54" grpId="0"/>
      <p:bldP spid="57"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68E57-75DD-0C53-1B3A-0E7A9C7F6E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88CA3-B2C5-9CCE-19E7-8071D9490F32}"/>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Force Couple : </a:t>
            </a:r>
            <a:r>
              <a:rPr lang="en-US" sz="2800" dirty="0"/>
              <a:t>Vector Algebra Method</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4D4E8F92-8273-65A7-FAFB-B568761460C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2BC31AA-420A-3654-90FC-DB66C20D0DD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C9DC559-FDC2-B9C3-148D-A74F994FBC5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D829260-1B72-0F0F-57BE-FFAA68D94D6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81AC6DA-4E39-0A72-F496-6C10E1C8D3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FA419AB-432B-B845-D771-56B3055A4E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CB2BC56-DCB5-2F6C-14AD-FFD9C5678E0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1931531-2AB5-7EBE-BAE8-761D8C5504B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19C92D3-EDC4-A775-4E16-087BD4CD51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F03CF1D-96DA-81FE-031C-D5A67C47C9A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A887BF3-194E-EFD2-5E2C-D4529F6D7A7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492D2BE-A6D0-4148-6D65-E25BE9CEA8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374EF7B-F7DA-1590-4B08-F0C99E718F9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BCFC7C7-FA20-9F27-8145-D0E591E033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1544F3E-99EC-6807-3DEE-5D617BC6D05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E7A619E-A6EF-8D0E-5F2C-5B94F3829B0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40600AD-4795-D237-5061-E25A4E704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994A941B-D8D7-D422-D34A-52A88BA8EDD2}"/>
              </a:ext>
            </a:extLst>
          </p:cNvPr>
          <p:cNvPicPr>
            <a:picLocks noChangeAspect="1"/>
          </p:cNvPicPr>
          <p:nvPr/>
        </p:nvPicPr>
        <p:blipFill>
          <a:blip r:embed="rId4"/>
          <a:stretch>
            <a:fillRect/>
          </a:stretch>
        </p:blipFill>
        <p:spPr>
          <a:xfrm>
            <a:off x="4869140" y="1367542"/>
            <a:ext cx="3600953" cy="3410426"/>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445C6A8-0C1D-8D73-BF3B-346DB4D60A47}"/>
                  </a:ext>
                </a:extLst>
              </p:cNvPr>
              <p:cNvSpPr txBox="1"/>
              <p:nvPr/>
            </p:nvSpPr>
            <p:spPr>
              <a:xfrm>
                <a:off x="7467600" y="3498071"/>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4445C6A8-0C1D-8D73-BF3B-346DB4D60A47}"/>
                  </a:ext>
                </a:extLst>
              </p:cNvPr>
              <p:cNvSpPr txBox="1">
                <a:spLocks noRot="1" noChangeAspect="1" noMove="1" noResize="1" noEditPoints="1" noAdjustHandles="1" noChangeArrowheads="1" noChangeShapeType="1" noTextEdit="1"/>
              </p:cNvSpPr>
              <p:nvPr/>
            </p:nvSpPr>
            <p:spPr>
              <a:xfrm>
                <a:off x="7467600" y="3498071"/>
                <a:ext cx="441324" cy="50642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DC89438-4A8E-99E2-79A9-35A264170E2D}"/>
                  </a:ext>
                </a:extLst>
              </p:cNvPr>
              <p:cNvSpPr txBox="1"/>
              <p:nvPr/>
            </p:nvSpPr>
            <p:spPr>
              <a:xfrm>
                <a:off x="7018338" y="2076146"/>
                <a:ext cx="44132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rPr>
                        <m:t>−</m:t>
                      </m:r>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5DC89438-4A8E-99E2-79A9-35A264170E2D}"/>
                  </a:ext>
                </a:extLst>
              </p:cNvPr>
              <p:cNvSpPr txBox="1">
                <a:spLocks noRot="1" noChangeAspect="1" noMove="1" noResize="1" noEditPoints="1" noAdjustHandles="1" noChangeArrowheads="1" noChangeShapeType="1" noTextEdit="1"/>
              </p:cNvSpPr>
              <p:nvPr/>
            </p:nvSpPr>
            <p:spPr>
              <a:xfrm>
                <a:off x="7018338" y="2076146"/>
                <a:ext cx="441324" cy="506421"/>
              </a:xfrm>
              <a:prstGeom prst="rect">
                <a:avLst/>
              </a:prstGeom>
              <a:blipFill>
                <a:blip r:embed="rId6"/>
                <a:stretch>
                  <a:fillRect r="-13699"/>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661D287F-3700-9A13-BDCB-11C949B5AA9D}"/>
              </a:ext>
            </a:extLst>
          </p:cNvPr>
          <p:cNvSpPr/>
          <p:nvPr/>
        </p:nvSpPr>
        <p:spPr bwMode="auto">
          <a:xfrm>
            <a:off x="7178675" y="2667000"/>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6" name="Oval 25">
            <a:extLst>
              <a:ext uri="{FF2B5EF4-FFF2-40B4-BE49-F238E27FC236}">
                <a16:creationId xmlns:a16="http://schemas.microsoft.com/office/drawing/2014/main" id="{D9B1317D-09D2-3F4B-4237-2FA1A82C773A}"/>
              </a:ext>
            </a:extLst>
          </p:cNvPr>
          <p:cNvSpPr/>
          <p:nvPr/>
        </p:nvSpPr>
        <p:spPr bwMode="auto">
          <a:xfrm>
            <a:off x="7331075" y="3657600"/>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7" name="TextBox 26">
            <a:extLst>
              <a:ext uri="{FF2B5EF4-FFF2-40B4-BE49-F238E27FC236}">
                <a16:creationId xmlns:a16="http://schemas.microsoft.com/office/drawing/2014/main" id="{0D6E0A8D-3CFB-9CBC-73AC-443589BB62AF}"/>
              </a:ext>
            </a:extLst>
          </p:cNvPr>
          <p:cNvSpPr txBox="1"/>
          <p:nvPr/>
        </p:nvSpPr>
        <p:spPr>
          <a:xfrm>
            <a:off x="7171582" y="3653135"/>
            <a:ext cx="372218" cy="461665"/>
          </a:xfrm>
          <a:prstGeom prst="rect">
            <a:avLst/>
          </a:prstGeom>
          <a:noFill/>
        </p:spPr>
        <p:txBody>
          <a:bodyPr wrap="none" rtlCol="0">
            <a:spAutoFit/>
          </a:bodyPr>
          <a:lstStyle/>
          <a:p>
            <a:r>
              <a:rPr lang="en-US" i="1" dirty="0"/>
              <a:t>A</a:t>
            </a:r>
          </a:p>
        </p:txBody>
      </p:sp>
      <p:sp>
        <p:nvSpPr>
          <p:cNvPr id="28" name="TextBox 27">
            <a:extLst>
              <a:ext uri="{FF2B5EF4-FFF2-40B4-BE49-F238E27FC236}">
                <a16:creationId xmlns:a16="http://schemas.microsoft.com/office/drawing/2014/main" id="{2B180D5F-7652-DEC2-5709-B9D4EF20E5AE}"/>
              </a:ext>
            </a:extLst>
          </p:cNvPr>
          <p:cNvSpPr txBox="1"/>
          <p:nvPr/>
        </p:nvSpPr>
        <p:spPr>
          <a:xfrm>
            <a:off x="6858000" y="2286000"/>
            <a:ext cx="372218" cy="461665"/>
          </a:xfrm>
          <a:prstGeom prst="rect">
            <a:avLst/>
          </a:prstGeom>
          <a:noFill/>
        </p:spPr>
        <p:txBody>
          <a:bodyPr wrap="none" rtlCol="0">
            <a:spAutoFit/>
          </a:bodyPr>
          <a:lstStyle/>
          <a:p>
            <a:r>
              <a:rPr lang="en-US" i="1" dirty="0"/>
              <a:t>B</a:t>
            </a:r>
          </a:p>
        </p:txBody>
      </p:sp>
      <p:cxnSp>
        <p:nvCxnSpPr>
          <p:cNvPr id="30" name="Straight Arrow Connector 29">
            <a:extLst>
              <a:ext uri="{FF2B5EF4-FFF2-40B4-BE49-F238E27FC236}">
                <a16:creationId xmlns:a16="http://schemas.microsoft.com/office/drawing/2014/main" id="{C018131C-6241-3528-3EE3-11C13E0F5148}"/>
              </a:ext>
            </a:extLst>
          </p:cNvPr>
          <p:cNvCxnSpPr>
            <a:cxnSpLocks/>
            <a:endCxn id="27" idx="0"/>
          </p:cNvCxnSpPr>
          <p:nvPr/>
        </p:nvCxnSpPr>
        <p:spPr bwMode="auto">
          <a:xfrm>
            <a:off x="5791200" y="2516832"/>
            <a:ext cx="1566491" cy="1136303"/>
          </a:xfrm>
          <a:prstGeom prst="straightConnector1">
            <a:avLst/>
          </a:prstGeom>
          <a:solidFill>
            <a:schemeClr val="accent1"/>
          </a:solidFill>
          <a:ln w="31750" cap="flat" cmpd="sng" algn="ctr">
            <a:solidFill>
              <a:schemeClr val="tx1"/>
            </a:solidFill>
            <a:prstDash val="solid"/>
            <a:round/>
            <a:headEnd type="none" w="med" len="med"/>
            <a:tailEnd type="triangle"/>
          </a:ln>
          <a:effectLst/>
        </p:spPr>
      </p:cxnSp>
      <p:sp>
        <p:nvSpPr>
          <p:cNvPr id="31" name="Oval 30">
            <a:extLst>
              <a:ext uri="{FF2B5EF4-FFF2-40B4-BE49-F238E27FC236}">
                <a16:creationId xmlns:a16="http://schemas.microsoft.com/office/drawing/2014/main" id="{1CA2DE04-363B-B521-0A2F-AC8BD3E83E04}"/>
              </a:ext>
            </a:extLst>
          </p:cNvPr>
          <p:cNvSpPr/>
          <p:nvPr/>
        </p:nvSpPr>
        <p:spPr bwMode="auto">
          <a:xfrm>
            <a:off x="5715000" y="2480937"/>
            <a:ext cx="136525" cy="10986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32" name="Straight Arrow Connector 31">
            <a:extLst>
              <a:ext uri="{FF2B5EF4-FFF2-40B4-BE49-F238E27FC236}">
                <a16:creationId xmlns:a16="http://schemas.microsoft.com/office/drawing/2014/main" id="{DB522D69-16AF-25BD-187F-1D1A5BD41381}"/>
              </a:ext>
            </a:extLst>
          </p:cNvPr>
          <p:cNvCxnSpPr>
            <a:cxnSpLocks/>
            <a:stCxn id="31" idx="6"/>
          </p:cNvCxnSpPr>
          <p:nvPr/>
        </p:nvCxnSpPr>
        <p:spPr bwMode="auto">
          <a:xfrm>
            <a:off x="5851525" y="2535869"/>
            <a:ext cx="1327150" cy="201762"/>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725F169-C86A-747A-6A01-53CC91027D4C}"/>
                  </a:ext>
                </a:extLst>
              </p:cNvPr>
              <p:cNvSpPr txBox="1"/>
              <p:nvPr/>
            </p:nvSpPr>
            <p:spPr>
              <a:xfrm>
                <a:off x="6489786" y="3197213"/>
                <a:ext cx="33772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oMath>
                  </m:oMathPara>
                </a14:m>
                <a:endParaRPr lang="en-US" dirty="0"/>
              </a:p>
            </p:txBody>
          </p:sp>
        </mc:Choice>
        <mc:Fallback xmlns="">
          <p:sp>
            <p:nvSpPr>
              <p:cNvPr id="46" name="TextBox 45">
                <a:extLst>
                  <a:ext uri="{FF2B5EF4-FFF2-40B4-BE49-F238E27FC236}">
                    <a16:creationId xmlns:a16="http://schemas.microsoft.com/office/drawing/2014/main" id="{7725F169-C86A-747A-6A01-53CC91027D4C}"/>
                  </a:ext>
                </a:extLst>
              </p:cNvPr>
              <p:cNvSpPr txBox="1">
                <a:spLocks noRot="1" noChangeAspect="1" noMove="1" noResize="1" noEditPoints="1" noAdjustHandles="1" noChangeArrowheads="1" noChangeShapeType="1" noTextEdit="1"/>
              </p:cNvSpPr>
              <p:nvPr/>
            </p:nvSpPr>
            <p:spPr>
              <a:xfrm>
                <a:off x="6489786" y="3197213"/>
                <a:ext cx="337720" cy="369332"/>
              </a:xfrm>
              <a:prstGeom prst="rect">
                <a:avLst/>
              </a:prstGeom>
              <a:blipFill>
                <a:blip r:embed="rId7"/>
                <a:stretch>
                  <a:fillRect l="-23636" t="-34426" r="-65455"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52BD43A8-ED5D-5FE7-C1F7-A330CC721A02}"/>
                  </a:ext>
                </a:extLst>
              </p:cNvPr>
              <p:cNvSpPr txBox="1"/>
              <p:nvPr/>
            </p:nvSpPr>
            <p:spPr>
              <a:xfrm>
                <a:off x="6400800" y="2221468"/>
                <a:ext cx="3600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𝐵</m:t>
                          </m:r>
                        </m:sub>
                      </m:sSub>
                    </m:oMath>
                  </m:oMathPara>
                </a14:m>
                <a:endParaRPr lang="en-US" dirty="0"/>
              </a:p>
            </p:txBody>
          </p:sp>
        </mc:Choice>
        <mc:Fallback xmlns="">
          <p:sp>
            <p:nvSpPr>
              <p:cNvPr id="47" name="TextBox 46">
                <a:extLst>
                  <a:ext uri="{FF2B5EF4-FFF2-40B4-BE49-F238E27FC236}">
                    <a16:creationId xmlns:a16="http://schemas.microsoft.com/office/drawing/2014/main" id="{52BD43A8-ED5D-5FE7-C1F7-A330CC721A02}"/>
                  </a:ext>
                </a:extLst>
              </p:cNvPr>
              <p:cNvSpPr txBox="1">
                <a:spLocks noRot="1" noChangeAspect="1" noMove="1" noResize="1" noEditPoints="1" noAdjustHandles="1" noChangeArrowheads="1" noChangeShapeType="1" noTextEdit="1"/>
              </p:cNvSpPr>
              <p:nvPr/>
            </p:nvSpPr>
            <p:spPr>
              <a:xfrm>
                <a:off x="6400800" y="2221468"/>
                <a:ext cx="360099" cy="369332"/>
              </a:xfrm>
              <a:prstGeom prst="rect">
                <a:avLst/>
              </a:prstGeom>
              <a:blipFill>
                <a:blip r:embed="rId8"/>
                <a:stretch>
                  <a:fillRect l="-20339" t="-34426" r="-61017" b="-14754"/>
                </a:stretch>
              </a:blipFill>
            </p:spPr>
            <p:txBody>
              <a:bodyPr/>
              <a:lstStyle/>
              <a:p>
                <a:r>
                  <a:rPr lang="en-US">
                    <a:noFill/>
                  </a:rPr>
                  <a:t> </a:t>
                </a:r>
              </a:p>
            </p:txBody>
          </p:sp>
        </mc:Fallback>
      </mc:AlternateContent>
      <p:cxnSp>
        <p:nvCxnSpPr>
          <p:cNvPr id="48" name="Straight Arrow Connector 47">
            <a:extLst>
              <a:ext uri="{FF2B5EF4-FFF2-40B4-BE49-F238E27FC236}">
                <a16:creationId xmlns:a16="http://schemas.microsoft.com/office/drawing/2014/main" id="{A646F9B9-9B71-72CA-662A-C82A8BE3A83C}"/>
              </a:ext>
            </a:extLst>
          </p:cNvPr>
          <p:cNvCxnSpPr>
            <a:cxnSpLocks/>
            <a:endCxn id="27" idx="0"/>
          </p:cNvCxnSpPr>
          <p:nvPr/>
        </p:nvCxnSpPr>
        <p:spPr bwMode="auto">
          <a:xfrm>
            <a:off x="7228886" y="2748769"/>
            <a:ext cx="128805" cy="90436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899F2509-DD4E-1126-07DD-D3FB36739535}"/>
                  </a:ext>
                </a:extLst>
              </p:cNvPr>
              <p:cNvSpPr txBox="1"/>
              <p:nvPr/>
            </p:nvSpPr>
            <p:spPr>
              <a:xfrm>
                <a:off x="7300220" y="2921839"/>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50" name="TextBox 49">
                <a:extLst>
                  <a:ext uri="{FF2B5EF4-FFF2-40B4-BE49-F238E27FC236}">
                    <a16:creationId xmlns:a16="http://schemas.microsoft.com/office/drawing/2014/main" id="{899F2509-DD4E-1126-07DD-D3FB36739535}"/>
                  </a:ext>
                </a:extLst>
              </p:cNvPr>
              <p:cNvSpPr txBox="1">
                <a:spLocks noRot="1" noChangeAspect="1" noMove="1" noResize="1" noEditPoints="1" noAdjustHandles="1" noChangeArrowheads="1" noChangeShapeType="1" noTextEdit="1"/>
              </p:cNvSpPr>
              <p:nvPr/>
            </p:nvSpPr>
            <p:spPr>
              <a:xfrm>
                <a:off x="7300220" y="2921839"/>
                <a:ext cx="229550" cy="369332"/>
              </a:xfrm>
              <a:prstGeom prst="rect">
                <a:avLst/>
              </a:prstGeom>
              <a:blipFill>
                <a:blip r:embed="rId9"/>
                <a:stretch>
                  <a:fillRect l="-35135" t="-34426" r="-100000" b="-491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7" name="TextBox 56">
                <a:extLst>
                  <a:ext uri="{FF2B5EF4-FFF2-40B4-BE49-F238E27FC236}">
                    <a16:creationId xmlns:a16="http://schemas.microsoft.com/office/drawing/2014/main" id="{A8663CDE-E0B9-EA64-15DB-789864D61CD3}"/>
                  </a:ext>
                </a:extLst>
              </p:cNvPr>
              <p:cNvSpPr txBox="1"/>
              <p:nvPr/>
            </p:nvSpPr>
            <p:spPr>
              <a:xfrm>
                <a:off x="937384" y="1667183"/>
                <a:ext cx="251235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 </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i="1">
                                  <a:latin typeface="Cambria Math" panose="02040503050406030204" pitchFamily="18" charset="0"/>
                                </a:rPr>
                                <m:t>𝐴</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b="0" i="1" smtClean="0">
                                  <a:latin typeface="Cambria Math" panose="02040503050406030204" pitchFamily="18" charset="0"/>
                                </a:rPr>
                                <m:t>𝐵</m:t>
                              </m:r>
                            </m:sub>
                          </m:sSub>
                        </m:e>
                      </m:d>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oMath>
                  </m:oMathPara>
                </a14:m>
                <a:endParaRPr lang="en-US" dirty="0"/>
              </a:p>
            </p:txBody>
          </p:sp>
        </mc:Choice>
        <mc:Fallback>
          <p:sp>
            <p:nvSpPr>
              <p:cNvPr id="57" name="TextBox 56">
                <a:extLst>
                  <a:ext uri="{FF2B5EF4-FFF2-40B4-BE49-F238E27FC236}">
                    <a16:creationId xmlns:a16="http://schemas.microsoft.com/office/drawing/2014/main" id="{A8663CDE-E0B9-EA64-15DB-789864D61CD3}"/>
                  </a:ext>
                </a:extLst>
              </p:cNvPr>
              <p:cNvSpPr txBox="1">
                <a:spLocks noRot="1" noChangeAspect="1" noMove="1" noResize="1" noEditPoints="1" noAdjustHandles="1" noChangeArrowheads="1" noChangeShapeType="1" noTextEdit="1"/>
              </p:cNvSpPr>
              <p:nvPr/>
            </p:nvSpPr>
            <p:spPr>
              <a:xfrm>
                <a:off x="937384" y="1667183"/>
                <a:ext cx="2512354"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42287F08-0C55-CDC3-2EFA-2D884E6FEDC3}"/>
                  </a:ext>
                </a:extLst>
              </p:cNvPr>
              <p:cNvSpPr txBox="1"/>
              <p:nvPr/>
            </p:nvSpPr>
            <p:spPr>
              <a:xfrm>
                <a:off x="395758" y="2436167"/>
                <a:ext cx="4572000" cy="830997"/>
              </a:xfrm>
              <a:prstGeom prst="rect">
                <a:avLst/>
              </a:prstGeom>
              <a:noFill/>
            </p:spPr>
            <p:txBody>
              <a:bodyPr wrap="square">
                <a:spAutoFit/>
              </a:bodyPr>
              <a:lstStyle/>
              <a:p>
                <a14:m>
                  <m:oMath xmlns:m="http://schemas.openxmlformats.org/officeDocument/2006/math">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i="1">
                                <a:latin typeface="Cambria Math" panose="02040503050406030204" pitchFamily="18" charset="0"/>
                              </a:rPr>
                              <m:t>𝐴</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𝑟</m:t>
                                </m:r>
                              </m:e>
                            </m:acc>
                          </m:e>
                          <m:sub>
                            <m:r>
                              <a:rPr lang="en-US" b="0" i="1" smtClean="0">
                                <a:latin typeface="Cambria Math" panose="02040503050406030204" pitchFamily="18" charset="0"/>
                              </a:rPr>
                              <m:t>𝐵</m:t>
                            </m:r>
                          </m:sub>
                        </m:sSub>
                      </m:e>
                    </m:d>
                  </m:oMath>
                </a14:m>
                <a:r>
                  <a:rPr lang="en-US" dirty="0"/>
                  <a:t> is represented by a new </a:t>
                </a:r>
                <a:r>
                  <a:rPr lang="en-US" dirty="0" err="1"/>
                  <a:t>vecot</a:t>
                </a:r>
                <a:r>
                  <a:rPr lang="en-US" dirty="0"/>
                  <a: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a14:m>
                <a:endParaRPr lang="en-US" dirty="0"/>
              </a:p>
            </p:txBody>
          </p:sp>
        </mc:Choice>
        <mc:Fallback>
          <p:sp>
            <p:nvSpPr>
              <p:cNvPr id="33" name="TextBox 32">
                <a:extLst>
                  <a:ext uri="{FF2B5EF4-FFF2-40B4-BE49-F238E27FC236}">
                    <a16:creationId xmlns:a16="http://schemas.microsoft.com/office/drawing/2014/main" id="{42287F08-0C55-CDC3-2EFA-2D884E6FEDC3}"/>
                  </a:ext>
                </a:extLst>
              </p:cNvPr>
              <p:cNvSpPr txBox="1">
                <a:spLocks noRot="1" noChangeAspect="1" noMove="1" noResize="1" noEditPoints="1" noAdjustHandles="1" noChangeArrowheads="1" noChangeShapeType="1" noTextEdit="1"/>
              </p:cNvSpPr>
              <p:nvPr/>
            </p:nvSpPr>
            <p:spPr>
              <a:xfrm>
                <a:off x="395758" y="2436167"/>
                <a:ext cx="4572000" cy="830997"/>
              </a:xfrm>
              <a:prstGeom prst="rect">
                <a:avLst/>
              </a:prstGeom>
              <a:blipFill>
                <a:blip r:embed="rId11"/>
                <a:stretch>
                  <a:fillRect l="-2133" t="-10294"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7398195-C8BF-0ED9-5457-D129098D9DB9}"/>
                  </a:ext>
                </a:extLst>
              </p:cNvPr>
              <p:cNvSpPr txBox="1"/>
              <p:nvPr/>
            </p:nvSpPr>
            <p:spPr>
              <a:xfrm>
                <a:off x="1474758" y="3304768"/>
                <a:ext cx="17836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 </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oMath>
                  </m:oMathPara>
                </a14:m>
                <a:endParaRPr lang="en-US" dirty="0"/>
              </a:p>
            </p:txBody>
          </p:sp>
        </mc:Choice>
        <mc:Fallback xmlns="">
          <p:sp>
            <p:nvSpPr>
              <p:cNvPr id="34" name="TextBox 33">
                <a:extLst>
                  <a:ext uri="{FF2B5EF4-FFF2-40B4-BE49-F238E27FC236}">
                    <a16:creationId xmlns:a16="http://schemas.microsoft.com/office/drawing/2014/main" id="{47398195-C8BF-0ED9-5457-D129098D9DB9}"/>
                  </a:ext>
                </a:extLst>
              </p:cNvPr>
              <p:cNvSpPr txBox="1">
                <a:spLocks noRot="1" noChangeAspect="1" noMove="1" noResize="1" noEditPoints="1" noAdjustHandles="1" noChangeArrowheads="1" noChangeShapeType="1" noTextEdit="1"/>
              </p:cNvSpPr>
              <p:nvPr/>
            </p:nvSpPr>
            <p:spPr>
              <a:xfrm>
                <a:off x="1474758" y="3304768"/>
                <a:ext cx="1783693"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EBCAA62-0CB5-8DF1-19C8-1B8239597446}"/>
                  </a:ext>
                </a:extLst>
              </p:cNvPr>
              <p:cNvSpPr txBox="1"/>
              <p:nvPr/>
            </p:nvSpPr>
            <p:spPr>
              <a:xfrm>
                <a:off x="398633" y="4036500"/>
                <a:ext cx="5230483" cy="2353080"/>
              </a:xfrm>
              <a:prstGeom prst="rect">
                <a:avLst/>
              </a:prstGeom>
              <a:noFill/>
            </p:spPr>
            <p:txBody>
              <a:bodyPr wrap="square">
                <a:spAutoFit/>
              </a:bodyPr>
              <a:lstStyle/>
              <a:p>
                <a:pPr marL="285750" indent="-285750">
                  <a:buFont typeface="Arial" panose="020B0604020202020204" pitchFamily="34" charset="0"/>
                  <a:buChar char="•"/>
                </a:pPr>
                <a:r>
                  <a:rPr lang="en-US" dirty="0"/>
                  <a:t>Here again the moment expression contains no reference to the moment center </a:t>
                </a:r>
                <a:r>
                  <a:rPr lang="en-US" i="1" dirty="0"/>
                  <a:t>O</a:t>
                </a:r>
              </a:p>
              <a:p>
                <a:pPr marL="285750" indent="-285750">
                  <a:buFont typeface="Arial" panose="020B0604020202020204" pitchFamily="34" charset="0"/>
                  <a:buChar char="•"/>
                </a:pPr>
                <a:r>
                  <a:rPr lang="en-US" dirty="0"/>
                  <a:t>Therefore, moment expression is same for all the moment centers</a:t>
                </a:r>
              </a:p>
              <a:p>
                <a:pPr marL="285750" indent="-285750">
                  <a:buFont typeface="Arial" panose="020B0604020202020204" pitchFamily="34" charset="0"/>
                  <a:buChar char="•"/>
                </a:pP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a14:m>
                <a:r>
                  <a:rPr lang="en-US" dirty="0"/>
                  <a:t>  may be classified as a free vector</a:t>
                </a:r>
              </a:p>
            </p:txBody>
          </p:sp>
        </mc:Choice>
        <mc:Fallback xmlns="">
          <p:sp>
            <p:nvSpPr>
              <p:cNvPr id="36" name="TextBox 35">
                <a:extLst>
                  <a:ext uri="{FF2B5EF4-FFF2-40B4-BE49-F238E27FC236}">
                    <a16:creationId xmlns:a16="http://schemas.microsoft.com/office/drawing/2014/main" id="{BEBCAA62-0CB5-8DF1-19C8-1B8239597446}"/>
                  </a:ext>
                </a:extLst>
              </p:cNvPr>
              <p:cNvSpPr txBox="1">
                <a:spLocks noRot="1" noChangeAspect="1" noMove="1" noResize="1" noEditPoints="1" noAdjustHandles="1" noChangeArrowheads="1" noChangeShapeType="1" noTextEdit="1"/>
              </p:cNvSpPr>
              <p:nvPr/>
            </p:nvSpPr>
            <p:spPr>
              <a:xfrm>
                <a:off x="398633" y="4036500"/>
                <a:ext cx="5230483" cy="2353080"/>
              </a:xfrm>
              <a:prstGeom prst="rect">
                <a:avLst/>
              </a:prstGeom>
              <a:blipFill>
                <a:blip r:embed="rId13"/>
                <a:stretch>
                  <a:fillRect l="-1515" t="-2073" r="-2331" b="-5181"/>
                </a:stretch>
              </a:blipFill>
            </p:spPr>
            <p:txBody>
              <a:bodyPr/>
              <a:lstStyle/>
              <a:p>
                <a:r>
                  <a:rPr lang="en-US">
                    <a:noFill/>
                  </a:rPr>
                  <a:t> </a:t>
                </a:r>
              </a:p>
            </p:txBody>
          </p:sp>
        </mc:Fallback>
      </mc:AlternateContent>
    </p:spTree>
    <p:extLst>
      <p:ext uri="{BB962C8B-B14F-4D97-AF65-F5344CB8AC3E}">
        <p14:creationId xmlns:p14="http://schemas.microsoft.com/office/powerpoint/2010/main" val="38227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6">
                                            <p:txEl>
                                              <p:pRg st="0" end="0"/>
                                            </p:txEl>
                                          </p:spTgt>
                                        </p:tgtEl>
                                        <p:attrNameLst>
                                          <p:attrName>style.visibility</p:attrName>
                                        </p:attrNameLst>
                                      </p:cBhvr>
                                      <p:to>
                                        <p:strVal val="visible"/>
                                      </p:to>
                                    </p:set>
                                    <p:animEffect transition="in" filter="dissolve">
                                      <p:cBhvr>
                                        <p:cTn id="29" dur="500"/>
                                        <p:tgtEl>
                                          <p:spTgt spid="3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6">
                                            <p:txEl>
                                              <p:pRg st="1" end="1"/>
                                            </p:txEl>
                                          </p:spTgt>
                                        </p:tgtEl>
                                        <p:attrNameLst>
                                          <p:attrName>style.visibility</p:attrName>
                                        </p:attrNameLst>
                                      </p:cBhvr>
                                      <p:to>
                                        <p:strVal val="visible"/>
                                      </p:to>
                                    </p:set>
                                    <p:animEffect transition="in" filter="dissolve">
                                      <p:cBhvr>
                                        <p:cTn id="34" dur="500"/>
                                        <p:tgtEl>
                                          <p:spTgt spid="3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6">
                                            <p:txEl>
                                              <p:pRg st="2" end="2"/>
                                            </p:txEl>
                                          </p:spTgt>
                                        </p:tgtEl>
                                        <p:attrNameLst>
                                          <p:attrName>style.visibility</p:attrName>
                                        </p:attrNameLst>
                                      </p:cBhvr>
                                      <p:to>
                                        <p:strVal val="visible"/>
                                      </p:to>
                                    </p:set>
                                    <p:animEffect transition="in" filter="dissolve">
                                      <p:cBhvr>
                                        <p:cTn id="39"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33" grpId="0"/>
      <p:bldP spid="34" grpId="0"/>
      <p:bldP spid="3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869C0-6B67-BB9D-0B79-9E3A3E2FD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DD69A-31D3-558D-203D-DA953BB02303}"/>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Sense of Force Couple</a:t>
            </a:r>
          </a:p>
        </p:txBody>
      </p:sp>
      <p:grpSp>
        <p:nvGrpSpPr>
          <p:cNvPr id="5" name="Group 38">
            <a:extLst>
              <a:ext uri="{FF2B5EF4-FFF2-40B4-BE49-F238E27FC236}">
                <a16:creationId xmlns:a16="http://schemas.microsoft.com/office/drawing/2014/main" id="{F529C3DC-B09C-04ED-93FB-B167346E3A3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580004F-D45D-8493-9DB4-88EE3037088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818994D-16DE-6833-888E-E0B47C1872F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C843DA1-D5FB-5806-DD77-7F3FC08FF0F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007011A-33BB-BE59-4577-BC3010BA11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7EADE05-EB19-7177-12BA-6362276CBB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F5561C0-A6A3-AFD9-2FB6-1AA399ADAD6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56CF7E0-B073-6D7E-2452-71A6F88784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40E66B9-AA2B-1F34-0756-9A78B81A2AB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1CE18C0-CF14-9814-FE04-6B03F60F734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A3FE249-D3F9-FE68-3DD4-19389D5858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7604A4E-A124-C61A-02AB-04ADBE888A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D165B95-3324-521C-D4FE-D485F4FF2CF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EEC3E2D-C1C6-964B-D90F-B439B3A211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3F01EB7-BE3A-157C-A2C6-CEB4D3D5551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251A04F-82FA-8C33-5B40-E655375BAAB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7B43C69-E68E-EC0D-FB47-E43546142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52B9D11-BE8E-D968-5CFF-68764758F00F}"/>
                  </a:ext>
                </a:extLst>
              </p:cNvPr>
              <p:cNvSpPr txBox="1"/>
              <p:nvPr/>
            </p:nvSpPr>
            <p:spPr>
              <a:xfrm>
                <a:off x="1695123" y="1709448"/>
                <a:ext cx="17836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 </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oMath>
                  </m:oMathPara>
                </a14:m>
                <a:endParaRPr lang="en-US" dirty="0"/>
              </a:p>
            </p:txBody>
          </p:sp>
        </mc:Choice>
        <mc:Fallback xmlns="">
          <p:sp>
            <p:nvSpPr>
              <p:cNvPr id="34" name="TextBox 33">
                <a:extLst>
                  <a:ext uri="{FF2B5EF4-FFF2-40B4-BE49-F238E27FC236}">
                    <a16:creationId xmlns:a16="http://schemas.microsoft.com/office/drawing/2014/main" id="{152B9D11-BE8E-D968-5CFF-68764758F00F}"/>
                  </a:ext>
                </a:extLst>
              </p:cNvPr>
              <p:cNvSpPr txBox="1">
                <a:spLocks noRot="1" noChangeAspect="1" noMove="1" noResize="1" noEditPoints="1" noAdjustHandles="1" noChangeArrowheads="1" noChangeShapeType="1" noTextEdit="1"/>
              </p:cNvSpPr>
              <p:nvPr/>
            </p:nvSpPr>
            <p:spPr>
              <a:xfrm>
                <a:off x="1695123" y="1709448"/>
                <a:ext cx="1783693" cy="414088"/>
              </a:xfrm>
              <a:prstGeom prst="rect">
                <a:avLst/>
              </a:prstGeom>
              <a:blipFill>
                <a:blip r:embed="rId4"/>
                <a:stretch>
                  <a:fillRect/>
                </a:stretch>
              </a:blipFill>
            </p:spPr>
            <p:txBody>
              <a:bodyPr/>
              <a:lstStyle/>
              <a:p>
                <a:r>
                  <a:rPr lang="en-US">
                    <a:noFill/>
                  </a:rPr>
                  <a:t> </a:t>
                </a:r>
              </a:p>
            </p:txBody>
          </p:sp>
        </mc:Fallback>
      </mc:AlternateContent>
      <p:pic>
        <p:nvPicPr>
          <p:cNvPr id="3" name="Picture 2" descr="A drawing of a circle with a red circle and a black letter&#10;&#10;AI-generated content may be incorrect.">
            <a:extLst>
              <a:ext uri="{FF2B5EF4-FFF2-40B4-BE49-F238E27FC236}">
                <a16:creationId xmlns:a16="http://schemas.microsoft.com/office/drawing/2014/main" id="{9EC7077D-5472-C1E8-0002-7054B5BDBBA4}"/>
              </a:ext>
            </a:extLst>
          </p:cNvPr>
          <p:cNvPicPr>
            <a:picLocks noChangeAspect="1"/>
          </p:cNvPicPr>
          <p:nvPr/>
        </p:nvPicPr>
        <p:blipFill>
          <a:blip r:embed="rId5"/>
          <a:stretch>
            <a:fillRect/>
          </a:stretch>
        </p:blipFill>
        <p:spPr>
          <a:xfrm>
            <a:off x="2586969" y="2639713"/>
            <a:ext cx="1766100" cy="1330624"/>
          </a:xfrm>
          <a:prstGeom prst="rect">
            <a:avLst/>
          </a:prstGeom>
        </p:spPr>
      </p:pic>
      <p:pic>
        <p:nvPicPr>
          <p:cNvPr id="4" name="Picture 3" descr="A red circle with a letter m&#10;&#10;AI-generated content may be incorrect.">
            <a:extLst>
              <a:ext uri="{FF2B5EF4-FFF2-40B4-BE49-F238E27FC236}">
                <a16:creationId xmlns:a16="http://schemas.microsoft.com/office/drawing/2014/main" id="{E44308A1-6308-4F8E-FDB6-3F5AC77D4976}"/>
              </a:ext>
            </a:extLst>
          </p:cNvPr>
          <p:cNvPicPr>
            <a:picLocks noChangeAspect="1"/>
          </p:cNvPicPr>
          <p:nvPr/>
        </p:nvPicPr>
        <p:blipFill>
          <a:blip r:embed="rId6"/>
          <a:stretch>
            <a:fillRect/>
          </a:stretch>
        </p:blipFill>
        <p:spPr>
          <a:xfrm>
            <a:off x="5579904" y="2658717"/>
            <a:ext cx="1375042" cy="1162007"/>
          </a:xfrm>
          <a:prstGeom prst="rect">
            <a:avLst/>
          </a:prstGeom>
        </p:spPr>
      </p:pic>
      <p:pic>
        <p:nvPicPr>
          <p:cNvPr id="29" name="Picture 28" descr="A diagram of a couple of arrows&#10;&#10;AI-generated content may be incorrect.">
            <a:extLst>
              <a:ext uri="{FF2B5EF4-FFF2-40B4-BE49-F238E27FC236}">
                <a16:creationId xmlns:a16="http://schemas.microsoft.com/office/drawing/2014/main" id="{D8FD1BD2-0EAB-5AE3-679E-9241437183ED}"/>
              </a:ext>
            </a:extLst>
          </p:cNvPr>
          <p:cNvPicPr>
            <a:picLocks noChangeAspect="1"/>
          </p:cNvPicPr>
          <p:nvPr/>
        </p:nvPicPr>
        <p:blipFill>
          <a:blip r:embed="rId7"/>
          <a:stretch>
            <a:fillRect/>
          </a:stretch>
        </p:blipFill>
        <p:spPr>
          <a:xfrm>
            <a:off x="2357329" y="4403811"/>
            <a:ext cx="1985383" cy="2036953"/>
          </a:xfrm>
          <a:prstGeom prst="rect">
            <a:avLst/>
          </a:prstGeom>
        </p:spPr>
      </p:pic>
      <p:pic>
        <p:nvPicPr>
          <p:cNvPr id="35" name="Picture 34" descr="A diagram of a couple of arrows&#10;&#10;AI-generated content may be incorrect.">
            <a:extLst>
              <a:ext uri="{FF2B5EF4-FFF2-40B4-BE49-F238E27FC236}">
                <a16:creationId xmlns:a16="http://schemas.microsoft.com/office/drawing/2014/main" id="{62A459FD-324C-2392-25B1-368117CDB050}"/>
              </a:ext>
            </a:extLst>
          </p:cNvPr>
          <p:cNvPicPr>
            <a:picLocks noChangeAspect="1"/>
          </p:cNvPicPr>
          <p:nvPr/>
        </p:nvPicPr>
        <p:blipFill>
          <a:blip r:embed="rId8"/>
          <a:stretch>
            <a:fillRect/>
          </a:stretch>
        </p:blipFill>
        <p:spPr>
          <a:xfrm>
            <a:off x="5705508" y="4180281"/>
            <a:ext cx="1914492" cy="2065637"/>
          </a:xfrm>
          <a:prstGeom prst="rect">
            <a:avLst/>
          </a:prstGeom>
        </p:spPr>
      </p:pic>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37CC91B2-FFEC-D220-6FEF-84C37D993F9D}"/>
                  </a:ext>
                </a:extLst>
              </p14:cNvPr>
              <p14:cNvContentPartPr/>
              <p14:nvPr/>
            </p14:nvContentPartPr>
            <p14:xfrm>
              <a:off x="2709360" y="4653360"/>
              <a:ext cx="1128960" cy="947160"/>
            </p14:xfrm>
          </p:contentPart>
        </mc:Choice>
        <mc:Fallback xmlns="">
          <p:pic>
            <p:nvPicPr>
              <p:cNvPr id="22" name="Ink 21">
                <a:extLst>
                  <a:ext uri="{FF2B5EF4-FFF2-40B4-BE49-F238E27FC236}">
                    <a16:creationId xmlns:a16="http://schemas.microsoft.com/office/drawing/2014/main" id="{37CC91B2-FFEC-D220-6FEF-84C37D993F9D}"/>
                  </a:ext>
                </a:extLst>
              </p:cNvPr>
              <p:cNvPicPr/>
              <p:nvPr/>
            </p:nvPicPr>
            <p:blipFill>
              <a:blip r:embed="rId10"/>
              <a:stretch>
                <a:fillRect/>
              </a:stretch>
            </p:blipFill>
            <p:spPr>
              <a:xfrm>
                <a:off x="2700000" y="4644000"/>
                <a:ext cx="1147680" cy="965880"/>
              </a:xfrm>
              <a:prstGeom prst="rect">
                <a:avLst/>
              </a:prstGeom>
            </p:spPr>
          </p:pic>
        </mc:Fallback>
      </mc:AlternateContent>
    </p:spTree>
    <p:extLst>
      <p:ext uri="{BB962C8B-B14F-4D97-AF65-F5344CB8AC3E}">
        <p14:creationId xmlns:p14="http://schemas.microsoft.com/office/powerpoint/2010/main" val="781448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DD3E2-63DC-24F0-DF4C-92B7FEAD0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84CEE-83B1-5322-75D6-238D034FF586}"/>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Equivalent Force Couples</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FA2FD346-8187-93F2-F24D-B862061D36B5}"/>
                  </a:ext>
                </a:extLst>
              </p:cNvPr>
              <p:cNvSpPr txBox="1">
                <a:spLocks noGrp="1"/>
              </p:cNvSpPr>
              <p:nvPr>
                <p:ph type="subTitle" idx="1"/>
              </p:nvPr>
            </p:nvSpPr>
            <p:spPr>
              <a:xfrm>
                <a:off x="212785" y="1184993"/>
                <a:ext cx="8682355" cy="2472607"/>
              </a:xfrm>
            </p:spPr>
            <p:txBody>
              <a:bodyPr anchorCtr="0"/>
              <a:lstStyle/>
              <a:p>
                <a:pPr marL="342900" indent="-342900" algn="l">
                  <a:spcBef>
                    <a:spcPts val="600"/>
                  </a:spcBef>
                  <a:buClr>
                    <a:srgbClr val="000000"/>
                  </a:buClr>
                  <a:buFontTx/>
                  <a:buChar char="•"/>
                </a:pPr>
                <a:r>
                  <a:rPr lang="en-US" sz="2400" dirty="0"/>
                  <a:t> Changing the value of </a:t>
                </a:r>
                <a14:m>
                  <m:oMath xmlns:m="http://schemas.openxmlformats.org/officeDocument/2006/math">
                    <m:d>
                      <m:dPr>
                        <m:begChr m:val="|"/>
                        <m:endChr m:val="|"/>
                        <m:ctrlPr>
                          <a:rPr lang="en-US" sz="2400" i="1" smtClean="0">
                            <a:latin typeface="Cambria Math" panose="02040503050406030204" pitchFamily="18" charset="0"/>
                          </a:rPr>
                        </m:ctrlPr>
                      </m:d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d>
                  </m:oMath>
                </a14:m>
                <a:r>
                  <a:rPr lang="en-US" sz="2400" dirty="0"/>
                  <a:t> and </a:t>
                </a:r>
                <a:r>
                  <a:rPr lang="en-US" sz="2400" i="1" dirty="0"/>
                  <a:t>d</a:t>
                </a:r>
                <a:r>
                  <a:rPr lang="en-US" sz="2400" dirty="0"/>
                  <a:t> does not change a given couple as long as the product </a:t>
                </a:r>
                <a14:m>
                  <m:oMath xmlns:m="http://schemas.openxmlformats.org/officeDocument/2006/math">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d>
                    <m:r>
                      <a:rPr lang="en-US" sz="2400" b="0" i="1" smtClean="0">
                        <a:latin typeface="Cambria Math" panose="02040503050406030204" pitchFamily="18" charset="0"/>
                      </a:rPr>
                      <m:t>𝑑</m:t>
                    </m:r>
                    <m:r>
                      <a:rPr lang="en-US" sz="2400" i="1">
                        <a:latin typeface="Cambria Math" panose="02040503050406030204" pitchFamily="18" charset="0"/>
                      </a:rPr>
                      <m:t> </m:t>
                    </m:r>
                  </m:oMath>
                </a14:m>
                <a:r>
                  <a:rPr lang="en-US" sz="2400" dirty="0"/>
                  <a:t>remains the same.</a:t>
                </a:r>
              </a:p>
              <a:p>
                <a:pPr marL="342900" lvl="0" indent="-342900" algn="l">
                  <a:spcBef>
                    <a:spcPts val="600"/>
                  </a:spcBef>
                  <a:buClr>
                    <a:srgbClr val="000000"/>
                  </a:buClr>
                  <a:buChar char="•"/>
                </a:pPr>
                <a:endParaRPr lang="en-US" sz="2400" dirty="0"/>
              </a:p>
            </p:txBody>
          </p:sp>
        </mc:Choice>
        <mc:Fallback xmlns="">
          <p:sp>
            <p:nvSpPr>
              <p:cNvPr id="3" name="Subtitle 2">
                <a:extLst>
                  <a:ext uri="{FF2B5EF4-FFF2-40B4-BE49-F238E27FC236}">
                    <a16:creationId xmlns:a16="http://schemas.microsoft.com/office/drawing/2014/main" id="{FA2FD346-8187-93F2-F24D-B862061D36B5}"/>
                  </a:ext>
                </a:extLst>
              </p:cNvPr>
              <p:cNvSpPr txBox="1">
                <a:spLocks noGrp="1" noRot="1" noChangeAspect="1" noMove="1" noResize="1" noEditPoints="1" noAdjustHandles="1" noChangeArrowheads="1" noChangeShapeType="1" noTextEdit="1"/>
              </p:cNvSpPr>
              <p:nvPr>
                <p:ph type="subTitle" idx="1"/>
              </p:nvPr>
            </p:nvSpPr>
            <p:spPr>
              <a:xfrm>
                <a:off x="212785" y="1184993"/>
                <a:ext cx="8682355" cy="2472607"/>
              </a:xfrm>
              <a:blipFill>
                <a:blip r:embed="rId3"/>
                <a:stretch>
                  <a:fillRect l="-983"/>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9BC5809B-6B7A-9900-06E8-8DCEDDF0488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1824390-81D0-BB7D-E002-5FFB608C080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690B974-D152-ED1F-F5FB-D11DF1DB611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907FF52-B2D6-3CD4-AF9B-A5ED2792D37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E138919-8BD5-A834-5885-17F2D8F3D8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B657970-DBFA-515C-DE3A-9CA1E333DD5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15EE575-EE4A-E73A-3C9D-66093DE969D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F7B38F8-AA71-9EA6-93D9-2FDBBFDFECA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DBD7426-3FE5-8C2B-E7B1-74B7308476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EAB3F29-CE8C-8C41-60D6-1C6F7E020B8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3F1B519-0CF6-E7A9-56DC-3491FBD7B6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0302A98-F6C3-A506-4144-D7CD0BA01A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E8B85AC-F8D8-9802-3C7F-C6442E46DDF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843B316-211D-1040-BB7E-23DD33EE0A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4EEB10B-5E5D-9DB0-6A74-53B30646F3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675B536-B6B5-CC2A-D4E8-E03C6147E6F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A8500EA-F276-1D51-AB18-D8082A07D9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descr="A diagram of a square and a cube&#10;&#10;AI-generated content may be incorrect.">
            <a:extLst>
              <a:ext uri="{FF2B5EF4-FFF2-40B4-BE49-F238E27FC236}">
                <a16:creationId xmlns:a16="http://schemas.microsoft.com/office/drawing/2014/main" id="{8F8BB686-254E-3D6D-DB60-3120EEA83A5D}"/>
              </a:ext>
            </a:extLst>
          </p:cNvPr>
          <p:cNvPicPr>
            <a:picLocks noChangeAspect="1"/>
          </p:cNvPicPr>
          <p:nvPr/>
        </p:nvPicPr>
        <p:blipFill>
          <a:blip r:embed="rId5"/>
          <a:stretch>
            <a:fillRect/>
          </a:stretch>
        </p:blipFill>
        <p:spPr>
          <a:xfrm>
            <a:off x="507100" y="3460572"/>
            <a:ext cx="8013076" cy="2472607"/>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4C0017A-0A99-A70C-8A1F-05D90B525B95}"/>
                  </a:ext>
                </a:extLst>
              </p:cNvPr>
              <p:cNvSpPr txBox="1"/>
              <p:nvPr/>
            </p:nvSpPr>
            <p:spPr>
              <a:xfrm>
                <a:off x="825050" y="2425739"/>
                <a:ext cx="7633149" cy="506421"/>
              </a:xfrm>
              <a:prstGeom prst="rect">
                <a:avLst/>
              </a:prstGeom>
              <a:noFill/>
            </p:spPr>
            <p:txBody>
              <a:bodyPr wrap="square" rtlCol="0">
                <a:spAutoFit/>
              </a:bodyPr>
              <a:lstStyle/>
              <a:p>
                <a:r>
                  <a:rPr lang="en-US" dirty="0" err="1"/>
                  <a:t>Follwoing</a:t>
                </a:r>
                <a:r>
                  <a:rPr lang="en-US" dirty="0"/>
                  <a:t> four different configuration of the same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a14:m>
                <a:endParaRPr lang="en-US" dirty="0"/>
              </a:p>
            </p:txBody>
          </p:sp>
        </mc:Choice>
        <mc:Fallback xmlns="">
          <p:sp>
            <p:nvSpPr>
              <p:cNvPr id="22" name="TextBox 21">
                <a:extLst>
                  <a:ext uri="{FF2B5EF4-FFF2-40B4-BE49-F238E27FC236}">
                    <a16:creationId xmlns:a16="http://schemas.microsoft.com/office/drawing/2014/main" id="{74C0017A-0A99-A70C-8A1F-05D90B525B95}"/>
                  </a:ext>
                </a:extLst>
              </p:cNvPr>
              <p:cNvSpPr txBox="1">
                <a:spLocks noRot="1" noChangeAspect="1" noMove="1" noResize="1" noEditPoints="1" noAdjustHandles="1" noChangeArrowheads="1" noChangeShapeType="1" noTextEdit="1"/>
              </p:cNvSpPr>
              <p:nvPr/>
            </p:nvSpPr>
            <p:spPr>
              <a:xfrm>
                <a:off x="825050" y="2425739"/>
                <a:ext cx="7633149" cy="506421"/>
              </a:xfrm>
              <a:prstGeom prst="rect">
                <a:avLst/>
              </a:prstGeom>
              <a:blipFill>
                <a:blip r:embed="rId6"/>
                <a:stretch>
                  <a:fillRect l="-1198" b="-27711"/>
                </a:stretch>
              </a:blipFill>
            </p:spPr>
            <p:txBody>
              <a:bodyPr/>
              <a:lstStyle/>
              <a:p>
                <a:r>
                  <a:rPr lang="en-US">
                    <a:noFill/>
                  </a:rPr>
                  <a:t> </a:t>
                </a:r>
              </a:p>
            </p:txBody>
          </p:sp>
        </mc:Fallback>
      </mc:AlternateContent>
      <p:sp>
        <p:nvSpPr>
          <p:cNvPr id="24" name="Freeform: Shape 23">
            <a:extLst>
              <a:ext uri="{FF2B5EF4-FFF2-40B4-BE49-F238E27FC236}">
                <a16:creationId xmlns:a16="http://schemas.microsoft.com/office/drawing/2014/main" id="{6A36268D-9F5B-ADA6-087F-27C0783F7DF0}"/>
              </a:ext>
            </a:extLst>
          </p:cNvPr>
          <p:cNvSpPr/>
          <p:nvPr/>
        </p:nvSpPr>
        <p:spPr bwMode="auto">
          <a:xfrm>
            <a:off x="1865787" y="3449443"/>
            <a:ext cx="2279260" cy="2755017"/>
          </a:xfrm>
          <a:custGeom>
            <a:avLst/>
            <a:gdLst>
              <a:gd name="csX0" fmla="*/ 135541 w 2279260"/>
              <a:gd name="csY0" fmla="*/ 1398602 h 2755017"/>
              <a:gd name="csX1" fmla="*/ 506477 w 2279260"/>
              <a:gd name="csY1" fmla="*/ 1329591 h 2755017"/>
              <a:gd name="csX2" fmla="*/ 851534 w 2279260"/>
              <a:gd name="csY2" fmla="*/ 587719 h 2755017"/>
              <a:gd name="csX3" fmla="*/ 1205217 w 2279260"/>
              <a:gd name="csY3" fmla="*/ 61508 h 2755017"/>
              <a:gd name="csX4" fmla="*/ 1593405 w 2279260"/>
              <a:gd name="csY4" fmla="*/ 52882 h 2755017"/>
              <a:gd name="csX5" fmla="*/ 1972968 w 2279260"/>
              <a:gd name="csY5" fmla="*/ 441070 h 2755017"/>
              <a:gd name="csX6" fmla="*/ 2240387 w 2279260"/>
              <a:gd name="csY6" fmla="*/ 1234700 h 2755017"/>
              <a:gd name="csX7" fmla="*/ 2223134 w 2279260"/>
              <a:gd name="csY7" fmla="*/ 1760912 h 2755017"/>
              <a:gd name="csX8" fmla="*/ 1731428 w 2279260"/>
              <a:gd name="csY8" fmla="*/ 2658059 h 2755017"/>
              <a:gd name="csX9" fmla="*/ 635873 w 2279260"/>
              <a:gd name="csY9" fmla="*/ 2683938 h 2755017"/>
              <a:gd name="csX10" fmla="*/ 32024 w 2279260"/>
              <a:gd name="csY10" fmla="*/ 2243991 h 2755017"/>
              <a:gd name="csX11" fmla="*/ 92409 w 2279260"/>
              <a:gd name="csY11" fmla="*/ 1648768 h 2755017"/>
              <a:gd name="csX12" fmla="*/ 135541 w 2279260"/>
              <a:gd name="csY12" fmla="*/ 1398602 h 27550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79260" h="2755017">
                <a:moveTo>
                  <a:pt x="135541" y="1398602"/>
                </a:moveTo>
                <a:cubicBezTo>
                  <a:pt x="204552" y="1345406"/>
                  <a:pt x="387145" y="1464738"/>
                  <a:pt x="506477" y="1329591"/>
                </a:cubicBezTo>
                <a:cubicBezTo>
                  <a:pt x="625809" y="1194444"/>
                  <a:pt x="735077" y="799066"/>
                  <a:pt x="851534" y="587719"/>
                </a:cubicBezTo>
                <a:cubicBezTo>
                  <a:pt x="967991" y="376372"/>
                  <a:pt x="1081572" y="150648"/>
                  <a:pt x="1205217" y="61508"/>
                </a:cubicBezTo>
                <a:cubicBezTo>
                  <a:pt x="1328862" y="-27632"/>
                  <a:pt x="1465447" y="-10378"/>
                  <a:pt x="1593405" y="52882"/>
                </a:cubicBezTo>
                <a:cubicBezTo>
                  <a:pt x="1721363" y="116142"/>
                  <a:pt x="1865138" y="244100"/>
                  <a:pt x="1972968" y="441070"/>
                </a:cubicBezTo>
                <a:cubicBezTo>
                  <a:pt x="2080798" y="638040"/>
                  <a:pt x="2198693" y="1014726"/>
                  <a:pt x="2240387" y="1234700"/>
                </a:cubicBezTo>
                <a:cubicBezTo>
                  <a:pt x="2282081" y="1454674"/>
                  <a:pt x="2307961" y="1523685"/>
                  <a:pt x="2223134" y="1760912"/>
                </a:cubicBezTo>
                <a:cubicBezTo>
                  <a:pt x="2138307" y="1998139"/>
                  <a:pt x="1995971" y="2504221"/>
                  <a:pt x="1731428" y="2658059"/>
                </a:cubicBezTo>
                <a:cubicBezTo>
                  <a:pt x="1466885" y="2811897"/>
                  <a:pt x="919107" y="2752949"/>
                  <a:pt x="635873" y="2683938"/>
                </a:cubicBezTo>
                <a:cubicBezTo>
                  <a:pt x="352639" y="2614927"/>
                  <a:pt x="122601" y="2416519"/>
                  <a:pt x="32024" y="2243991"/>
                </a:cubicBezTo>
                <a:cubicBezTo>
                  <a:pt x="-58553" y="2071463"/>
                  <a:pt x="69405" y="1785353"/>
                  <a:pt x="92409" y="1648768"/>
                </a:cubicBezTo>
                <a:cubicBezTo>
                  <a:pt x="115413" y="1512183"/>
                  <a:pt x="66530" y="1451798"/>
                  <a:pt x="135541" y="1398602"/>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5" name="Freeform: Shape 24">
            <a:extLst>
              <a:ext uri="{FF2B5EF4-FFF2-40B4-BE49-F238E27FC236}">
                <a16:creationId xmlns:a16="http://schemas.microsoft.com/office/drawing/2014/main" id="{FD3381BB-B832-6C28-4BAD-463E9343E580}"/>
              </a:ext>
            </a:extLst>
          </p:cNvPr>
          <p:cNvSpPr/>
          <p:nvPr/>
        </p:nvSpPr>
        <p:spPr bwMode="auto">
          <a:xfrm>
            <a:off x="4175294" y="3217118"/>
            <a:ext cx="2514885" cy="2875517"/>
          </a:xfrm>
          <a:custGeom>
            <a:avLst/>
            <a:gdLst>
              <a:gd name="csX0" fmla="*/ 1302480 w 2514885"/>
              <a:gd name="csY0" fmla="*/ 2829999 h 2875517"/>
              <a:gd name="csX1" fmla="*/ 206925 w 2514885"/>
              <a:gd name="csY1" fmla="*/ 2381425 h 2875517"/>
              <a:gd name="csX2" fmla="*/ 8517 w 2514885"/>
              <a:gd name="csY2" fmla="*/ 1725818 h 2875517"/>
              <a:gd name="csX3" fmla="*/ 336321 w 2514885"/>
              <a:gd name="csY3" fmla="*/ 811418 h 2875517"/>
              <a:gd name="csX4" fmla="*/ 897038 w 2514885"/>
              <a:gd name="csY4" fmla="*/ 17788 h 2875517"/>
              <a:gd name="csX5" fmla="*/ 1613031 w 2514885"/>
              <a:gd name="csY5" fmla="*/ 362844 h 2875517"/>
              <a:gd name="csX6" fmla="*/ 1871823 w 2514885"/>
              <a:gd name="csY6" fmla="*/ 1518784 h 2875517"/>
              <a:gd name="csX7" fmla="*/ 2225506 w 2514885"/>
              <a:gd name="csY7" fmla="*/ 2096754 h 2875517"/>
              <a:gd name="csX8" fmla="*/ 2492925 w 2514885"/>
              <a:gd name="csY8" fmla="*/ 2441810 h 2875517"/>
              <a:gd name="csX9" fmla="*/ 1630283 w 2514885"/>
              <a:gd name="csY9" fmla="*/ 2821373 h 2875517"/>
              <a:gd name="csX10" fmla="*/ 1302480 w 2514885"/>
              <a:gd name="csY10" fmla="*/ 2829999 h 28755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14885" h="2875517">
                <a:moveTo>
                  <a:pt x="1302480" y="2829999"/>
                </a:moveTo>
                <a:cubicBezTo>
                  <a:pt x="1065254" y="2756674"/>
                  <a:pt x="422585" y="2565455"/>
                  <a:pt x="206925" y="2381425"/>
                </a:cubicBezTo>
                <a:cubicBezTo>
                  <a:pt x="-8735" y="2197395"/>
                  <a:pt x="-13049" y="1987486"/>
                  <a:pt x="8517" y="1725818"/>
                </a:cubicBezTo>
                <a:cubicBezTo>
                  <a:pt x="30083" y="1464150"/>
                  <a:pt x="188234" y="1096090"/>
                  <a:pt x="336321" y="811418"/>
                </a:cubicBezTo>
                <a:cubicBezTo>
                  <a:pt x="484408" y="526746"/>
                  <a:pt x="684253" y="92550"/>
                  <a:pt x="897038" y="17788"/>
                </a:cubicBezTo>
                <a:cubicBezTo>
                  <a:pt x="1109823" y="-56974"/>
                  <a:pt x="1450567" y="112678"/>
                  <a:pt x="1613031" y="362844"/>
                </a:cubicBezTo>
                <a:cubicBezTo>
                  <a:pt x="1775495" y="613010"/>
                  <a:pt x="1769744" y="1229799"/>
                  <a:pt x="1871823" y="1518784"/>
                </a:cubicBezTo>
                <a:cubicBezTo>
                  <a:pt x="1973902" y="1807769"/>
                  <a:pt x="2121989" y="1942916"/>
                  <a:pt x="2225506" y="2096754"/>
                </a:cubicBezTo>
                <a:cubicBezTo>
                  <a:pt x="2329023" y="2250592"/>
                  <a:pt x="2592129" y="2321040"/>
                  <a:pt x="2492925" y="2441810"/>
                </a:cubicBezTo>
                <a:cubicBezTo>
                  <a:pt x="2393721" y="2562580"/>
                  <a:pt x="1830128" y="2763863"/>
                  <a:pt x="1630283" y="2821373"/>
                </a:cubicBezTo>
                <a:cubicBezTo>
                  <a:pt x="1430438" y="2878883"/>
                  <a:pt x="1539706" y="2903324"/>
                  <a:pt x="1302480" y="2829999"/>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6" name="Freeform: Shape 25">
            <a:extLst>
              <a:ext uri="{FF2B5EF4-FFF2-40B4-BE49-F238E27FC236}">
                <a16:creationId xmlns:a16="http://schemas.microsoft.com/office/drawing/2014/main" id="{9BDC0763-63D6-7F88-9072-3319D77D6F94}"/>
              </a:ext>
            </a:extLst>
          </p:cNvPr>
          <p:cNvSpPr/>
          <p:nvPr/>
        </p:nvSpPr>
        <p:spPr bwMode="auto">
          <a:xfrm>
            <a:off x="6219785" y="3128230"/>
            <a:ext cx="2635850" cy="2719360"/>
          </a:xfrm>
          <a:custGeom>
            <a:avLst/>
            <a:gdLst>
              <a:gd name="csX0" fmla="*/ 2035694 w 2635850"/>
              <a:gd name="csY0" fmla="*/ 2660095 h 2719360"/>
              <a:gd name="csX1" fmla="*/ 1181679 w 2635850"/>
              <a:gd name="csY1" fmla="*/ 2504819 h 2719360"/>
              <a:gd name="csX2" fmla="*/ 534698 w 2635850"/>
              <a:gd name="csY2" fmla="*/ 2228774 h 2719360"/>
              <a:gd name="csX3" fmla="*/ 137883 w 2635850"/>
              <a:gd name="csY3" fmla="*/ 2021740 h 2719360"/>
              <a:gd name="csX4" fmla="*/ 8487 w 2635850"/>
              <a:gd name="csY4" fmla="*/ 1762947 h 2719360"/>
              <a:gd name="csX5" fmla="*/ 344917 w 2635850"/>
              <a:gd name="csY5" fmla="*/ 399974 h 2719360"/>
              <a:gd name="csX6" fmla="*/ 1474977 w 2635850"/>
              <a:gd name="csY6" fmla="*/ 3159 h 2719360"/>
              <a:gd name="csX7" fmla="*/ 2294487 w 2635850"/>
              <a:gd name="csY7" fmla="*/ 287830 h 2719360"/>
              <a:gd name="csX8" fmla="*/ 2630917 w 2635850"/>
              <a:gd name="csY8" fmla="*/ 1461023 h 2719360"/>
              <a:gd name="csX9" fmla="*/ 2035694 w 2635850"/>
              <a:gd name="csY9" fmla="*/ 2660095 h 2719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635850" h="2719360">
                <a:moveTo>
                  <a:pt x="2035694" y="2660095"/>
                </a:moveTo>
                <a:cubicBezTo>
                  <a:pt x="1794154" y="2834061"/>
                  <a:pt x="1431845" y="2576706"/>
                  <a:pt x="1181679" y="2504819"/>
                </a:cubicBezTo>
                <a:cubicBezTo>
                  <a:pt x="931513" y="2432932"/>
                  <a:pt x="708664" y="2309287"/>
                  <a:pt x="534698" y="2228774"/>
                </a:cubicBezTo>
                <a:cubicBezTo>
                  <a:pt x="360732" y="2148261"/>
                  <a:pt x="225585" y="2099378"/>
                  <a:pt x="137883" y="2021740"/>
                </a:cubicBezTo>
                <a:cubicBezTo>
                  <a:pt x="50181" y="1944102"/>
                  <a:pt x="-26019" y="2033241"/>
                  <a:pt x="8487" y="1762947"/>
                </a:cubicBezTo>
                <a:cubicBezTo>
                  <a:pt x="42993" y="1492653"/>
                  <a:pt x="100502" y="693272"/>
                  <a:pt x="344917" y="399974"/>
                </a:cubicBezTo>
                <a:cubicBezTo>
                  <a:pt x="589332" y="106676"/>
                  <a:pt x="1150049" y="21850"/>
                  <a:pt x="1474977" y="3159"/>
                </a:cubicBezTo>
                <a:cubicBezTo>
                  <a:pt x="1799905" y="-15532"/>
                  <a:pt x="2101830" y="44853"/>
                  <a:pt x="2294487" y="287830"/>
                </a:cubicBezTo>
                <a:cubicBezTo>
                  <a:pt x="2487144" y="530807"/>
                  <a:pt x="2668298" y="1065646"/>
                  <a:pt x="2630917" y="1461023"/>
                </a:cubicBezTo>
                <a:cubicBezTo>
                  <a:pt x="2593536" y="1856400"/>
                  <a:pt x="2277234" y="2486129"/>
                  <a:pt x="2035694" y="2660095"/>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353617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250" fill="hold"/>
                                        <p:tgtEl>
                                          <p:spTgt spid="4"/>
                                        </p:tgtEl>
                                        <p:attrNameLst>
                                          <p:attrName>ppt_w</p:attrName>
                                        </p:attrNameLst>
                                      </p:cBhvr>
                                      <p:tavLst>
                                        <p:tav tm="0">
                                          <p:val>
                                            <p:fltVal val="0"/>
                                          </p:val>
                                        </p:tav>
                                        <p:tav tm="100000">
                                          <p:val>
                                            <p:strVal val="#ppt_w"/>
                                          </p:val>
                                        </p:tav>
                                      </p:tavLst>
                                    </p:anim>
                                    <p:anim calcmode="lin" valueType="num">
                                      <p:cBhvr>
                                        <p:cTn id="19" dur="1250" fill="hold"/>
                                        <p:tgtEl>
                                          <p:spTgt spid="4"/>
                                        </p:tgtEl>
                                        <p:attrNameLst>
                                          <p:attrName>ppt_h</p:attrName>
                                        </p:attrNameLst>
                                      </p:cBhvr>
                                      <p:tavLst>
                                        <p:tav tm="0">
                                          <p:val>
                                            <p:fltVal val="0"/>
                                          </p:val>
                                        </p:tav>
                                        <p:tav tm="100000">
                                          <p:val>
                                            <p:strVal val="#ppt_h"/>
                                          </p:val>
                                        </p:tav>
                                      </p:tavLst>
                                    </p:anim>
                                    <p:animEffect transition="in" filter="fade">
                                      <p:cBhvr>
                                        <p:cTn id="20" dur="125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xit" presetSubtype="32" fill="hold" grpId="0" nodeType="clickEffect">
                                  <p:stCondLst>
                                    <p:cond delay="0"/>
                                  </p:stCondLst>
                                  <p:childTnLst>
                                    <p:anim calcmode="lin" valueType="num">
                                      <p:cBhvr>
                                        <p:cTn id="24" dur="500"/>
                                        <p:tgtEl>
                                          <p:spTgt spid="24"/>
                                        </p:tgtEl>
                                        <p:attrNameLst>
                                          <p:attrName>ppt_w</p:attrName>
                                        </p:attrNameLst>
                                      </p:cBhvr>
                                      <p:tavLst>
                                        <p:tav tm="0">
                                          <p:val>
                                            <p:strVal val="ppt_w"/>
                                          </p:val>
                                        </p:tav>
                                        <p:tav tm="100000">
                                          <p:val>
                                            <p:fltVal val="0"/>
                                          </p:val>
                                        </p:tav>
                                      </p:tavLst>
                                    </p:anim>
                                    <p:anim calcmode="lin" valueType="num">
                                      <p:cBhvr>
                                        <p:cTn id="25" dur="500"/>
                                        <p:tgtEl>
                                          <p:spTgt spid="24"/>
                                        </p:tgtEl>
                                        <p:attrNameLst>
                                          <p:attrName>ppt_h</p:attrName>
                                        </p:attrNameLst>
                                      </p:cBhvr>
                                      <p:tavLst>
                                        <p:tav tm="0">
                                          <p:val>
                                            <p:strVal val="ppt_h"/>
                                          </p:val>
                                        </p:tav>
                                        <p:tav tm="100000">
                                          <p:val>
                                            <p:fltVal val="0"/>
                                          </p:val>
                                        </p:tav>
                                      </p:tavLst>
                                    </p:anim>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3" presetClass="exit" presetSubtype="32" fill="hold" grpId="0" nodeType="clickEffect">
                                  <p:stCondLst>
                                    <p:cond delay="0"/>
                                  </p:stCondLst>
                                  <p:childTnLst>
                                    <p:anim calcmode="lin" valueType="num">
                                      <p:cBhvr>
                                        <p:cTn id="31" dur="500"/>
                                        <p:tgtEl>
                                          <p:spTgt spid="25"/>
                                        </p:tgtEl>
                                        <p:attrNameLst>
                                          <p:attrName>ppt_w</p:attrName>
                                        </p:attrNameLst>
                                      </p:cBhvr>
                                      <p:tavLst>
                                        <p:tav tm="0">
                                          <p:val>
                                            <p:strVal val="ppt_w"/>
                                          </p:val>
                                        </p:tav>
                                        <p:tav tm="100000">
                                          <p:val>
                                            <p:fltVal val="0"/>
                                          </p:val>
                                        </p:tav>
                                      </p:tavLst>
                                    </p:anim>
                                    <p:anim calcmode="lin" valueType="num">
                                      <p:cBhvr>
                                        <p:cTn id="32" dur="500"/>
                                        <p:tgtEl>
                                          <p:spTgt spid="25"/>
                                        </p:tgtEl>
                                        <p:attrNameLst>
                                          <p:attrName>ppt_h</p:attrName>
                                        </p:attrNameLst>
                                      </p:cBhvr>
                                      <p:tavLst>
                                        <p:tav tm="0">
                                          <p:val>
                                            <p:strVal val="ppt_h"/>
                                          </p:val>
                                        </p:tav>
                                        <p:tav tm="100000">
                                          <p:val>
                                            <p:fltVal val="0"/>
                                          </p:val>
                                        </p:tav>
                                      </p:tavLst>
                                    </p:anim>
                                    <p:animEffect transition="out" filter="fade">
                                      <p:cBhvr>
                                        <p:cTn id="33" dur="500"/>
                                        <p:tgtEl>
                                          <p:spTgt spid="25"/>
                                        </p:tgtEl>
                                      </p:cBhvr>
                                    </p:animEffect>
                                    <p:set>
                                      <p:cBhvr>
                                        <p:cTn id="34" dur="1" fill="hold">
                                          <p:stCondLst>
                                            <p:cond delay="499"/>
                                          </p:stCondLst>
                                        </p:cTn>
                                        <p:tgtEl>
                                          <p:spTgt spid="2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53" presetClass="exit" presetSubtype="32" fill="hold" grpId="0" nodeType="clickEffect">
                                  <p:stCondLst>
                                    <p:cond delay="0"/>
                                  </p:stCondLst>
                                  <p:childTnLst>
                                    <p:anim calcmode="lin" valueType="num">
                                      <p:cBhvr>
                                        <p:cTn id="38" dur="500"/>
                                        <p:tgtEl>
                                          <p:spTgt spid="26"/>
                                        </p:tgtEl>
                                        <p:attrNameLst>
                                          <p:attrName>ppt_w</p:attrName>
                                        </p:attrNameLst>
                                      </p:cBhvr>
                                      <p:tavLst>
                                        <p:tav tm="0">
                                          <p:val>
                                            <p:strVal val="ppt_w"/>
                                          </p:val>
                                        </p:tav>
                                        <p:tav tm="100000">
                                          <p:val>
                                            <p:fltVal val="0"/>
                                          </p:val>
                                        </p:tav>
                                      </p:tavLst>
                                    </p:anim>
                                    <p:anim calcmode="lin" valueType="num">
                                      <p:cBhvr>
                                        <p:cTn id="39" dur="500"/>
                                        <p:tgtEl>
                                          <p:spTgt spid="26"/>
                                        </p:tgtEl>
                                        <p:attrNameLst>
                                          <p:attrName>ppt_h</p:attrName>
                                        </p:attrNameLst>
                                      </p:cBhvr>
                                      <p:tavLst>
                                        <p:tav tm="0">
                                          <p:val>
                                            <p:strVal val="ppt_h"/>
                                          </p:val>
                                        </p:tav>
                                        <p:tav tm="100000">
                                          <p:val>
                                            <p:fltVal val="0"/>
                                          </p:val>
                                        </p:tav>
                                      </p:tavLst>
                                    </p:anim>
                                    <p:animEffect transition="out" filter="fade">
                                      <p:cBhvr>
                                        <p:cTn id="40" dur="500"/>
                                        <p:tgtEl>
                                          <p:spTgt spid="26"/>
                                        </p:tgtEl>
                                      </p:cBhvr>
                                    </p:animEffect>
                                    <p:set>
                                      <p:cBhvr>
                                        <p:cTn id="41"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CD93C-D649-54F3-62C1-878D33A465FA}"/>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64DF1DDD-DC52-2B44-139A-759B7919ED9C}"/>
              </a:ext>
            </a:extLst>
          </p:cNvPr>
          <p:cNvGrpSpPr/>
          <p:nvPr/>
        </p:nvGrpSpPr>
        <p:grpSpPr>
          <a:xfrm>
            <a:off x="1143000" y="3035541"/>
            <a:ext cx="1679380" cy="1262143"/>
            <a:chOff x="1143000" y="4038600"/>
            <a:chExt cx="1679380" cy="1262143"/>
          </a:xfrm>
        </p:grpSpPr>
        <p:grpSp>
          <p:nvGrpSpPr>
            <p:cNvPr id="31" name="Group 30">
              <a:extLst>
                <a:ext uri="{FF2B5EF4-FFF2-40B4-BE49-F238E27FC236}">
                  <a16:creationId xmlns:a16="http://schemas.microsoft.com/office/drawing/2014/main" id="{9B30CDEF-8BAA-A311-B92E-F2A537D2EF7C}"/>
                </a:ext>
              </a:extLst>
            </p:cNvPr>
            <p:cNvGrpSpPr/>
            <p:nvPr/>
          </p:nvGrpSpPr>
          <p:grpSpPr>
            <a:xfrm>
              <a:off x="1143000" y="4038600"/>
              <a:ext cx="1679380" cy="1262143"/>
              <a:chOff x="1143000" y="4038600"/>
              <a:chExt cx="1679380" cy="1262143"/>
            </a:xfrm>
          </p:grpSpPr>
          <p:pic>
            <p:nvPicPr>
              <p:cNvPr id="22" name="Picture 21">
                <a:extLst>
                  <a:ext uri="{FF2B5EF4-FFF2-40B4-BE49-F238E27FC236}">
                    <a16:creationId xmlns:a16="http://schemas.microsoft.com/office/drawing/2014/main" id="{21EA85EC-B263-B1BD-E50F-43F6382DC472}"/>
                  </a:ext>
                </a:extLst>
              </p:cNvPr>
              <p:cNvPicPr>
                <a:picLocks noChangeAspect="1"/>
              </p:cNvPicPr>
              <p:nvPr/>
            </p:nvPicPr>
            <p:blipFill>
              <a:blip r:embed="rId3"/>
              <a:stretch>
                <a:fillRect/>
              </a:stretch>
            </p:blipFill>
            <p:spPr>
              <a:xfrm>
                <a:off x="1143000" y="4038600"/>
                <a:ext cx="1679380" cy="1262143"/>
              </a:xfrm>
              <a:prstGeom prst="rect">
                <a:avLst/>
              </a:prstGeom>
            </p:spPr>
          </p:pic>
          <p:pic>
            <p:nvPicPr>
              <p:cNvPr id="30" name="Picture 29">
                <a:extLst>
                  <a:ext uri="{FF2B5EF4-FFF2-40B4-BE49-F238E27FC236}">
                    <a16:creationId xmlns:a16="http://schemas.microsoft.com/office/drawing/2014/main" id="{86C96E8D-60FD-9969-5187-F7AD6C288AB3}"/>
                  </a:ext>
                </a:extLst>
              </p:cNvPr>
              <p:cNvPicPr>
                <a:picLocks noChangeAspect="1"/>
              </p:cNvPicPr>
              <p:nvPr/>
            </p:nvPicPr>
            <p:blipFill>
              <a:blip r:embed="rId4"/>
              <a:stretch>
                <a:fillRect/>
              </a:stretch>
            </p:blipFill>
            <p:spPr>
              <a:xfrm>
                <a:off x="2209800" y="4571968"/>
                <a:ext cx="257211" cy="228632"/>
              </a:xfrm>
              <a:prstGeom prst="rect">
                <a:avLst/>
              </a:prstGeom>
            </p:spPr>
          </p:pic>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99D96AF-A8FE-6613-B02E-A3893D209106}"/>
                    </a:ext>
                  </a:extLst>
                </p:cNvPr>
                <p:cNvSpPr txBox="1"/>
                <p:nvPr/>
              </p:nvSpPr>
              <p:spPr>
                <a:xfrm>
                  <a:off x="2179320" y="4509163"/>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3" name="TextBox 32">
                  <a:extLst>
                    <a:ext uri="{FF2B5EF4-FFF2-40B4-BE49-F238E27FC236}">
                      <a16:creationId xmlns:a16="http://schemas.microsoft.com/office/drawing/2014/main" id="{099D96AF-A8FE-6613-B02E-A3893D209106}"/>
                    </a:ext>
                  </a:extLst>
                </p:cNvPr>
                <p:cNvSpPr txBox="1">
                  <a:spLocks noRot="1" noChangeAspect="1" noMove="1" noResize="1" noEditPoints="1" noAdjustHandles="1" noChangeArrowheads="1" noChangeShapeType="1" noTextEdit="1"/>
                </p:cNvSpPr>
                <p:nvPr/>
              </p:nvSpPr>
              <p:spPr>
                <a:xfrm>
                  <a:off x="2179320" y="4509163"/>
                  <a:ext cx="304800" cy="506421"/>
                </a:xfrm>
                <a:prstGeom prst="rect">
                  <a:avLst/>
                </a:prstGeom>
                <a:blipFill>
                  <a:blip r:embed="rId5"/>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6361279D-E3C3-C2FF-2D0A-AB2594EE6D38}"/>
              </a:ext>
            </a:extLst>
          </p:cNvPr>
          <p:cNvSpPr txBox="1">
            <a:spLocks noGrp="1"/>
          </p:cNvSpPr>
          <p:nvPr>
            <p:ph type="ctrTitle"/>
          </p:nvPr>
        </p:nvSpPr>
        <p:spPr>
          <a:xfrm>
            <a:off x="381003" y="304800"/>
            <a:ext cx="6934197" cy="804034"/>
          </a:xfrm>
          <a:noFill/>
        </p:spPr>
        <p:txBody>
          <a:bodyPr/>
          <a:lstStyle/>
          <a:p>
            <a:pPr lvl="0"/>
            <a:r>
              <a:rPr lang="en-US" sz="2800" dirty="0"/>
              <a:t>Force - Couple Systems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AD46C9A6-A074-FADD-82AF-DB4DF4F2B6A6}"/>
              </a:ext>
            </a:extLst>
          </p:cNvPr>
          <p:cNvSpPr txBox="1">
            <a:spLocks noGrp="1"/>
          </p:cNvSpPr>
          <p:nvPr>
            <p:ph type="subTitle" idx="1"/>
          </p:nvPr>
        </p:nvSpPr>
        <p:spPr>
          <a:xfrm>
            <a:off x="417135" y="1295507"/>
            <a:ext cx="8016815" cy="1752493"/>
          </a:xfrm>
        </p:spPr>
        <p:txBody>
          <a:bodyPr anchorCtr="0"/>
          <a:lstStyle/>
          <a:p>
            <a:pPr algn="l"/>
            <a:r>
              <a:rPr lang="en-US" sz="2400" dirty="0"/>
              <a:t> Effect of a force-couple together acting on a body:</a:t>
            </a:r>
          </a:p>
          <a:p>
            <a:pPr marL="285750" indent="-285750" algn="l">
              <a:buFont typeface="Arial" panose="020B0604020202020204" pitchFamily="34" charset="0"/>
              <a:buChar char="•"/>
            </a:pPr>
            <a:r>
              <a:rPr lang="en-US" sz="2400" dirty="0"/>
              <a:t>tendency to push or pull the body in the direction of the force and to rotate the body about any fixed axis which does not intersect the line of the force.</a:t>
            </a:r>
          </a:p>
          <a:p>
            <a:pPr lvl="0" algn="l">
              <a:spcBef>
                <a:spcPts val="600"/>
              </a:spcBef>
              <a:buClr>
                <a:srgbClr val="000000"/>
              </a:buClr>
            </a:pPr>
            <a:endParaRPr lang="en-US" sz="2400" dirty="0"/>
          </a:p>
        </p:txBody>
      </p:sp>
      <p:grpSp>
        <p:nvGrpSpPr>
          <p:cNvPr id="5" name="Group 38">
            <a:extLst>
              <a:ext uri="{FF2B5EF4-FFF2-40B4-BE49-F238E27FC236}">
                <a16:creationId xmlns:a16="http://schemas.microsoft.com/office/drawing/2014/main" id="{88D5DE22-57B8-1832-977B-A2ECE3DD3D9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DD5CA56-7999-BE0D-7D4D-4351045072E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8E43C0A-7135-233C-F206-7912D4858AC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ACE3D04-3715-6545-8FF2-033406C8693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F3FD1F6-D192-861C-E5FB-5955CC180A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E0C9514-CBE3-9E85-8963-C3C25F1C44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FD55B55-51DF-33A3-98A0-613E120E1D6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BE9C304-A7CC-71D5-F222-D00CB0B2FE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A18837A-36D6-2F80-ACEB-1DA32D8043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4A37381-A7E9-82FF-B863-3F441B64477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0E13880-02BA-1762-A755-AAC8969A65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D1CE830-117D-A313-2690-BFBBEF5FCE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51A131B-DDF7-2512-9618-DD17240F709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8EEB784-1433-7715-34AD-BA44534EE7F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A916DF7-C433-0822-6C66-9B9DC68F4C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650492E-0787-6BF3-09B1-34F23895B1B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D8E0D67-4DEF-39A6-81E5-DF5710D1D1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E74DCC9F-57A5-2D5A-BDD1-AFDB46534315}"/>
              </a:ext>
            </a:extLst>
          </p:cNvPr>
          <p:cNvPicPr>
            <a:picLocks noChangeAspect="1"/>
          </p:cNvPicPr>
          <p:nvPr/>
        </p:nvPicPr>
        <p:blipFill>
          <a:blip r:embed="rId7"/>
          <a:stretch>
            <a:fillRect/>
          </a:stretch>
        </p:blipFill>
        <p:spPr>
          <a:xfrm>
            <a:off x="1790652" y="3192727"/>
            <a:ext cx="342948" cy="419158"/>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52277A4-1A32-3DEF-D903-ACE75D7B5FFE}"/>
                  </a:ext>
                </a:extLst>
              </p:cNvPr>
              <p:cNvSpPr txBox="1"/>
              <p:nvPr/>
            </p:nvSpPr>
            <p:spPr>
              <a:xfrm>
                <a:off x="381003" y="5194025"/>
                <a:ext cx="8736009" cy="1659172"/>
              </a:xfrm>
              <a:prstGeom prst="rect">
                <a:avLst/>
              </a:prstGeom>
              <a:noFill/>
            </p:spPr>
            <p:txBody>
              <a:bodyPr wrap="square">
                <a:spAutoFit/>
              </a:bodyPr>
              <a:lstStyle/>
              <a:p>
                <a:pPr marL="285750" indent="-285750">
                  <a:buFont typeface="Arial" panose="020B0604020202020204" pitchFamily="34" charset="0"/>
                  <a:buChar char="•"/>
                </a:pPr>
                <a:r>
                  <a:rPr lang="en-US" dirty="0"/>
                  <a:t>The given force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𝐹</m:t>
                        </m:r>
                      </m:e>
                    </m:acc>
                  </m:oMath>
                </a14:m>
                <a:r>
                  <a:rPr lang="en-US" dirty="0"/>
                  <a:t> acting at point A is replaced by an equal force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𝐹</m:t>
                        </m:r>
                      </m:e>
                    </m:acc>
                  </m:oMath>
                </a14:m>
                <a:r>
                  <a:rPr lang="en-US" dirty="0"/>
                  <a:t> at some point </a:t>
                </a:r>
                <a:r>
                  <a:rPr lang="en-US" i="1" dirty="0"/>
                  <a:t>B</a:t>
                </a:r>
                <a:endParaRPr lang="en-US" dirty="0"/>
              </a:p>
              <a:p>
                <a:pPr marL="285750" indent="-285750">
                  <a:buFont typeface="Arial" panose="020B0604020202020204" pitchFamily="34" charset="0"/>
                  <a:buChar char="•"/>
                </a:pPr>
                <a:r>
                  <a:rPr lang="en-US" dirty="0"/>
                  <a:t>An equal and opposite force is added at point B without introducing any external effects on the body</a:t>
                </a:r>
              </a:p>
            </p:txBody>
          </p:sp>
        </mc:Choice>
        <mc:Fallback xmlns="">
          <p:sp>
            <p:nvSpPr>
              <p:cNvPr id="28" name="TextBox 27">
                <a:extLst>
                  <a:ext uri="{FF2B5EF4-FFF2-40B4-BE49-F238E27FC236}">
                    <a16:creationId xmlns:a16="http://schemas.microsoft.com/office/drawing/2014/main" id="{852277A4-1A32-3DEF-D903-ACE75D7B5FFE}"/>
                  </a:ext>
                </a:extLst>
              </p:cNvPr>
              <p:cNvSpPr txBox="1">
                <a:spLocks noRot="1" noChangeAspect="1" noMove="1" noResize="1" noEditPoints="1" noAdjustHandles="1" noChangeArrowheads="1" noChangeShapeType="1" noTextEdit="1"/>
              </p:cNvSpPr>
              <p:nvPr/>
            </p:nvSpPr>
            <p:spPr>
              <a:xfrm>
                <a:off x="381003" y="5194025"/>
                <a:ext cx="8736009" cy="1659172"/>
              </a:xfrm>
              <a:prstGeom prst="rect">
                <a:avLst/>
              </a:prstGeom>
              <a:blipFill>
                <a:blip r:embed="rId8"/>
                <a:stretch>
                  <a:fillRect l="-977" b="-5147"/>
                </a:stretch>
              </a:blipFill>
            </p:spPr>
            <p:txBody>
              <a:bodyPr/>
              <a:lstStyle/>
              <a:p>
                <a:r>
                  <a:rPr lang="en-US">
                    <a:noFill/>
                  </a:rPr>
                  <a:t> </a:t>
                </a:r>
              </a:p>
            </p:txBody>
          </p:sp>
        </mc:Fallback>
      </mc:AlternateContent>
      <p:pic>
        <p:nvPicPr>
          <p:cNvPr id="36" name="Picture 35">
            <a:extLst>
              <a:ext uri="{FF2B5EF4-FFF2-40B4-BE49-F238E27FC236}">
                <a16:creationId xmlns:a16="http://schemas.microsoft.com/office/drawing/2014/main" id="{DED9F608-D188-9BA1-9E7A-05829A7D2A8A}"/>
              </a:ext>
            </a:extLst>
          </p:cNvPr>
          <p:cNvPicPr>
            <a:picLocks noChangeAspect="1"/>
          </p:cNvPicPr>
          <p:nvPr/>
        </p:nvPicPr>
        <p:blipFill>
          <a:blip r:embed="rId9"/>
          <a:stretch>
            <a:fillRect/>
          </a:stretch>
        </p:blipFill>
        <p:spPr>
          <a:xfrm>
            <a:off x="2965301" y="2895600"/>
            <a:ext cx="2527033" cy="1433244"/>
          </a:xfrm>
          <a:prstGeom prst="rect">
            <a:avLst/>
          </a:prstGeom>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5731037E-DC6D-AECF-4E2D-9E29CBB45185}"/>
                  </a:ext>
                </a:extLst>
              </p:cNvPr>
              <p:cNvSpPr txBox="1"/>
              <p:nvPr/>
            </p:nvSpPr>
            <p:spPr>
              <a:xfrm>
                <a:off x="4572000" y="3595920"/>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7" name="TextBox 36">
                <a:extLst>
                  <a:ext uri="{FF2B5EF4-FFF2-40B4-BE49-F238E27FC236}">
                    <a16:creationId xmlns:a16="http://schemas.microsoft.com/office/drawing/2014/main" id="{5731037E-DC6D-AECF-4E2D-9E29CBB45185}"/>
                  </a:ext>
                </a:extLst>
              </p:cNvPr>
              <p:cNvSpPr txBox="1">
                <a:spLocks noRot="1" noChangeAspect="1" noMove="1" noResize="1" noEditPoints="1" noAdjustHandles="1" noChangeArrowheads="1" noChangeShapeType="1" noTextEdit="1"/>
              </p:cNvSpPr>
              <p:nvPr/>
            </p:nvSpPr>
            <p:spPr>
              <a:xfrm>
                <a:off x="4572000" y="3595920"/>
                <a:ext cx="304800" cy="50642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5D7C0D5-9D40-2CE7-C786-350800813764}"/>
                  </a:ext>
                </a:extLst>
              </p:cNvPr>
              <p:cNvSpPr txBox="1"/>
              <p:nvPr/>
            </p:nvSpPr>
            <p:spPr>
              <a:xfrm>
                <a:off x="4724400" y="3111741"/>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8" name="TextBox 37">
                <a:extLst>
                  <a:ext uri="{FF2B5EF4-FFF2-40B4-BE49-F238E27FC236}">
                    <a16:creationId xmlns:a16="http://schemas.microsoft.com/office/drawing/2014/main" id="{15D7C0D5-9D40-2CE7-C786-350800813764}"/>
                  </a:ext>
                </a:extLst>
              </p:cNvPr>
              <p:cNvSpPr txBox="1">
                <a:spLocks noRot="1" noChangeAspect="1" noMove="1" noResize="1" noEditPoints="1" noAdjustHandles="1" noChangeArrowheads="1" noChangeShapeType="1" noTextEdit="1"/>
              </p:cNvSpPr>
              <p:nvPr/>
            </p:nvSpPr>
            <p:spPr>
              <a:xfrm>
                <a:off x="4724400" y="3111741"/>
                <a:ext cx="304800" cy="50642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AD68866-4A93-ADDD-0366-4735808C878E}"/>
                  </a:ext>
                </a:extLst>
              </p:cNvPr>
              <p:cNvSpPr txBox="1"/>
              <p:nvPr/>
            </p:nvSpPr>
            <p:spPr>
              <a:xfrm>
                <a:off x="3657600" y="2910120"/>
                <a:ext cx="304800" cy="506421"/>
              </a:xfrm>
              <a:prstGeom prst="rect">
                <a:avLst/>
              </a:prstGeom>
              <a:noFill/>
            </p:spPr>
            <p:txBody>
              <a:bodyPr wrap="square">
                <a:spAutoFit/>
              </a:bodyPr>
              <a:lstStyle/>
              <a:p>
                <a14:m>
                  <m:oMath xmlns:m="http://schemas.openxmlformats.org/officeDocument/2006/math">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9" name="TextBox 38">
                <a:extLst>
                  <a:ext uri="{FF2B5EF4-FFF2-40B4-BE49-F238E27FC236}">
                    <a16:creationId xmlns:a16="http://schemas.microsoft.com/office/drawing/2014/main" id="{6AD68866-4A93-ADDD-0366-4735808C878E}"/>
                  </a:ext>
                </a:extLst>
              </p:cNvPr>
              <p:cNvSpPr txBox="1">
                <a:spLocks noRot="1" noChangeAspect="1" noMove="1" noResize="1" noEditPoints="1" noAdjustHandles="1" noChangeArrowheads="1" noChangeShapeType="1" noTextEdit="1"/>
              </p:cNvSpPr>
              <p:nvPr/>
            </p:nvSpPr>
            <p:spPr>
              <a:xfrm>
                <a:off x="3657600" y="2910120"/>
                <a:ext cx="304800" cy="506421"/>
              </a:xfrm>
              <a:prstGeom prst="rect">
                <a:avLst/>
              </a:prstGeom>
              <a:blipFill>
                <a:blip r:embed="rId12"/>
                <a:stretch>
                  <a:fillRect r="-64000"/>
                </a:stretch>
              </a:blipFill>
            </p:spPr>
            <p:txBody>
              <a:bodyPr/>
              <a:lstStyle/>
              <a:p>
                <a:r>
                  <a:rPr lang="en-US">
                    <a:noFill/>
                  </a:rPr>
                  <a:t> </a:t>
                </a:r>
              </a:p>
            </p:txBody>
          </p:sp>
        </mc:Fallback>
      </mc:AlternateContent>
      <p:sp>
        <p:nvSpPr>
          <p:cNvPr id="4" name="Subtitle 2">
            <a:extLst>
              <a:ext uri="{FF2B5EF4-FFF2-40B4-BE49-F238E27FC236}">
                <a16:creationId xmlns:a16="http://schemas.microsoft.com/office/drawing/2014/main" id="{47286752-DAF0-AB90-7707-3E1E4A66F3B0}"/>
              </a:ext>
            </a:extLst>
          </p:cNvPr>
          <p:cNvSpPr txBox="1">
            <a:spLocks/>
          </p:cNvSpPr>
          <p:nvPr/>
        </p:nvSpPr>
        <p:spPr bwMode="auto">
          <a:xfrm>
            <a:off x="656330" y="4281720"/>
            <a:ext cx="8016815" cy="85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285750" indent="-285750" algn="l">
              <a:buFont typeface="Arial" panose="020B0604020202020204" pitchFamily="34" charset="0"/>
              <a:buChar char="•"/>
            </a:pPr>
            <a:r>
              <a:rPr lang="en-US" sz="2400" kern="0" dirty="0"/>
              <a:t>Force-couple dual effect can be generated easily by replacing the given force by an equal parallel force and a couple</a:t>
            </a:r>
          </a:p>
          <a:p>
            <a:pPr algn="l">
              <a:spcBef>
                <a:spcPts val="600"/>
              </a:spcBef>
              <a:buClr>
                <a:srgbClr val="000000"/>
              </a:buClr>
            </a:pPr>
            <a:endParaRPr lang="en-US" sz="2400" kern="0" dirty="0"/>
          </a:p>
        </p:txBody>
      </p:sp>
    </p:spTree>
    <p:extLst>
      <p:ext uri="{BB962C8B-B14F-4D97-AF65-F5344CB8AC3E}">
        <p14:creationId xmlns:p14="http://schemas.microsoft.com/office/powerpoint/2010/main" val="377637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dissolv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nodeType="clickEffect">
                                  <p:stCondLst>
                                    <p:cond delay="0"/>
                                  </p:stCondLst>
                                  <p:childTnLst>
                                    <p:anim calcmode="lin" valueType="num">
                                      <p:cBhvr>
                                        <p:cTn id="27" dur="500"/>
                                        <p:tgtEl>
                                          <p:spTgt spid="24"/>
                                        </p:tgtEl>
                                        <p:attrNameLst>
                                          <p:attrName>ppt_w</p:attrName>
                                        </p:attrNameLst>
                                      </p:cBhvr>
                                      <p:tavLst>
                                        <p:tav tm="0">
                                          <p:val>
                                            <p:strVal val="ppt_w"/>
                                          </p:val>
                                        </p:tav>
                                        <p:tav tm="100000">
                                          <p:val>
                                            <p:fltVal val="0"/>
                                          </p:val>
                                        </p:tav>
                                      </p:tavLst>
                                    </p:anim>
                                    <p:anim calcmode="lin" valueType="num">
                                      <p:cBhvr>
                                        <p:cTn id="28" dur="500"/>
                                        <p:tgtEl>
                                          <p:spTgt spid="24"/>
                                        </p:tgtEl>
                                        <p:attrNameLst>
                                          <p:attrName>ppt_h</p:attrName>
                                        </p:attrNameLst>
                                      </p:cBhvr>
                                      <p:tavLst>
                                        <p:tav tm="0">
                                          <p:val>
                                            <p:strVal val="ppt_h"/>
                                          </p:val>
                                        </p:tav>
                                        <p:tav tm="100000">
                                          <p:val>
                                            <p:fltVal val="0"/>
                                          </p:val>
                                        </p:tav>
                                      </p:tavLst>
                                    </p:anim>
                                    <p:animEffect transition="out" filter="fade">
                                      <p:cBhvr>
                                        <p:cTn id="29" dur="500"/>
                                        <p:tgtEl>
                                          <p:spTgt spid="24"/>
                                        </p:tgtEl>
                                      </p:cBhvr>
                                    </p:animEffect>
                                    <p:set>
                                      <p:cBhvr>
                                        <p:cTn id="30" dur="1" fill="hold">
                                          <p:stCondLst>
                                            <p:cond delay="499"/>
                                          </p:stCondLst>
                                        </p:cTn>
                                        <p:tgtEl>
                                          <p:spTgt spid="2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8">
                                            <p:txEl>
                                              <p:pRg st="0" end="0"/>
                                            </p:txEl>
                                          </p:spTgt>
                                        </p:tgtEl>
                                        <p:attrNameLst>
                                          <p:attrName>style.visibility</p:attrName>
                                        </p:attrNameLst>
                                      </p:cBhvr>
                                      <p:to>
                                        <p:strVal val="visible"/>
                                      </p:to>
                                    </p:set>
                                    <p:animEffect transition="in" filter="dissolve">
                                      <p:cBhvr>
                                        <p:cTn id="35" dur="500"/>
                                        <p:tgtEl>
                                          <p:spTgt spid="28">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8">
                                            <p:txEl>
                                              <p:pRg st="1" end="1"/>
                                            </p:txEl>
                                          </p:spTgt>
                                        </p:tgtEl>
                                        <p:attrNameLst>
                                          <p:attrName>style.visibility</p:attrName>
                                        </p:attrNameLst>
                                      </p:cBhvr>
                                      <p:to>
                                        <p:strVal val="visible"/>
                                      </p:to>
                                    </p:set>
                                    <p:animEffect transition="in" filter="dissolve">
                                      <p:cBhvr>
                                        <p:cTn id="40" dur="500"/>
                                        <p:tgtEl>
                                          <p:spTgt spid="28">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ppt_x"/>
                                          </p:val>
                                        </p:tav>
                                        <p:tav tm="100000">
                                          <p:val>
                                            <p:strVal val="#ppt_x"/>
                                          </p:val>
                                        </p:tav>
                                      </p:tavLst>
                                    </p:anim>
                                    <p:anim calcmode="lin" valueType="num">
                                      <p:cBhvr additive="base">
                                        <p:cTn id="46" dur="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ppt_x"/>
                                          </p:val>
                                        </p:tav>
                                        <p:tav tm="100000">
                                          <p:val>
                                            <p:strVal val="#ppt_x"/>
                                          </p:val>
                                        </p:tav>
                                      </p:tavLst>
                                    </p:anim>
                                    <p:anim calcmode="lin" valueType="num">
                                      <p:cBhvr additive="base">
                                        <p:cTn id="50" dur="500" fill="hold"/>
                                        <p:tgtEl>
                                          <p:spTgt spid="3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ppt_x"/>
                                          </p:val>
                                        </p:tav>
                                        <p:tav tm="100000">
                                          <p:val>
                                            <p:strVal val="#ppt_x"/>
                                          </p:val>
                                        </p:tav>
                                      </p:tavLst>
                                    </p:anim>
                                    <p:anim calcmode="lin" valueType="num">
                                      <p:cBhvr additive="base">
                                        <p:cTn id="5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 grpId="0" build="p"/>
      <p:bldP spid="37" grpId="0"/>
      <p:bldP spid="38" grpId="0"/>
      <p:bldP spid="39"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98ED-CE0E-1ABB-033E-63760E19127A}"/>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BBE650CC-F32F-AB97-D580-87A34BD58795}"/>
              </a:ext>
            </a:extLst>
          </p:cNvPr>
          <p:cNvGrpSpPr/>
          <p:nvPr/>
        </p:nvGrpSpPr>
        <p:grpSpPr>
          <a:xfrm>
            <a:off x="1069828" y="2112660"/>
            <a:ext cx="1679380" cy="1262143"/>
            <a:chOff x="1143000" y="4038600"/>
            <a:chExt cx="1679380" cy="1262143"/>
          </a:xfrm>
        </p:grpSpPr>
        <p:grpSp>
          <p:nvGrpSpPr>
            <p:cNvPr id="31" name="Group 30">
              <a:extLst>
                <a:ext uri="{FF2B5EF4-FFF2-40B4-BE49-F238E27FC236}">
                  <a16:creationId xmlns:a16="http://schemas.microsoft.com/office/drawing/2014/main" id="{C3BF98C7-6CA6-B7D5-52A3-0E40908180E3}"/>
                </a:ext>
              </a:extLst>
            </p:cNvPr>
            <p:cNvGrpSpPr/>
            <p:nvPr/>
          </p:nvGrpSpPr>
          <p:grpSpPr>
            <a:xfrm>
              <a:off x="1143000" y="4038600"/>
              <a:ext cx="1679380" cy="1262143"/>
              <a:chOff x="1143000" y="4038600"/>
              <a:chExt cx="1679380" cy="1262143"/>
            </a:xfrm>
          </p:grpSpPr>
          <p:pic>
            <p:nvPicPr>
              <p:cNvPr id="22" name="Picture 21">
                <a:extLst>
                  <a:ext uri="{FF2B5EF4-FFF2-40B4-BE49-F238E27FC236}">
                    <a16:creationId xmlns:a16="http://schemas.microsoft.com/office/drawing/2014/main" id="{91786D69-2DAC-9431-1CAD-3643A074FAD2}"/>
                  </a:ext>
                </a:extLst>
              </p:cNvPr>
              <p:cNvPicPr>
                <a:picLocks noChangeAspect="1"/>
              </p:cNvPicPr>
              <p:nvPr/>
            </p:nvPicPr>
            <p:blipFill>
              <a:blip r:embed="rId3"/>
              <a:stretch>
                <a:fillRect/>
              </a:stretch>
            </p:blipFill>
            <p:spPr>
              <a:xfrm>
                <a:off x="1143000" y="4038600"/>
                <a:ext cx="1679380" cy="1262143"/>
              </a:xfrm>
              <a:prstGeom prst="rect">
                <a:avLst/>
              </a:prstGeom>
            </p:spPr>
          </p:pic>
          <p:pic>
            <p:nvPicPr>
              <p:cNvPr id="30" name="Picture 29">
                <a:extLst>
                  <a:ext uri="{FF2B5EF4-FFF2-40B4-BE49-F238E27FC236}">
                    <a16:creationId xmlns:a16="http://schemas.microsoft.com/office/drawing/2014/main" id="{0D3B6D7C-EFAF-A5ED-4EEE-749235F3AAB6}"/>
                  </a:ext>
                </a:extLst>
              </p:cNvPr>
              <p:cNvPicPr>
                <a:picLocks noChangeAspect="1"/>
              </p:cNvPicPr>
              <p:nvPr/>
            </p:nvPicPr>
            <p:blipFill>
              <a:blip r:embed="rId4"/>
              <a:stretch>
                <a:fillRect/>
              </a:stretch>
            </p:blipFill>
            <p:spPr>
              <a:xfrm>
                <a:off x="2209800" y="4571968"/>
                <a:ext cx="257211" cy="228632"/>
              </a:xfrm>
              <a:prstGeom prst="rect">
                <a:avLst/>
              </a:prstGeom>
            </p:spPr>
          </p:pic>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1D0BFD79-EB4F-1F4E-0948-989CD1CF8429}"/>
                    </a:ext>
                  </a:extLst>
                </p:cNvPr>
                <p:cNvSpPr txBox="1"/>
                <p:nvPr/>
              </p:nvSpPr>
              <p:spPr>
                <a:xfrm>
                  <a:off x="2179320" y="4509163"/>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3" name="TextBox 32">
                  <a:extLst>
                    <a:ext uri="{FF2B5EF4-FFF2-40B4-BE49-F238E27FC236}">
                      <a16:creationId xmlns:a16="http://schemas.microsoft.com/office/drawing/2014/main" id="{1D0BFD79-EB4F-1F4E-0948-989CD1CF8429}"/>
                    </a:ext>
                  </a:extLst>
                </p:cNvPr>
                <p:cNvSpPr txBox="1">
                  <a:spLocks noRot="1" noChangeAspect="1" noMove="1" noResize="1" noEditPoints="1" noAdjustHandles="1" noChangeArrowheads="1" noChangeShapeType="1" noTextEdit="1"/>
                </p:cNvSpPr>
                <p:nvPr/>
              </p:nvSpPr>
              <p:spPr>
                <a:xfrm>
                  <a:off x="2179320" y="4509163"/>
                  <a:ext cx="304800" cy="506421"/>
                </a:xfrm>
                <a:prstGeom prst="rect">
                  <a:avLst/>
                </a:prstGeom>
                <a:blipFill>
                  <a:blip r:embed="rId5"/>
                  <a:stretch>
                    <a:fillRect/>
                  </a:stretch>
                </a:blipFill>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3FD83A1D-59B4-AFA6-C4C6-6D33D8891152}"/>
              </a:ext>
            </a:extLst>
          </p:cNvPr>
          <p:cNvSpPr txBox="1">
            <a:spLocks noGrp="1"/>
          </p:cNvSpPr>
          <p:nvPr>
            <p:ph type="ctrTitle"/>
          </p:nvPr>
        </p:nvSpPr>
        <p:spPr>
          <a:xfrm>
            <a:off x="381003" y="304800"/>
            <a:ext cx="6934197" cy="804034"/>
          </a:xfrm>
          <a:noFill/>
        </p:spPr>
        <p:txBody>
          <a:bodyPr/>
          <a:lstStyle/>
          <a:p>
            <a:pPr lvl="0"/>
            <a:r>
              <a:rPr lang="en-US" sz="2800" dirty="0"/>
              <a:t>Force - Couple systems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493C3205-7180-760E-5045-1D4B8623C24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BC79CBE-C5C8-6AB6-81D8-F10207ECB90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B24ED84-EDE4-D911-D12F-DBF6A3055CA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4BB07B5-A7A1-45A5-43A9-B2E22602CEC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0751DDB-BD5F-C0DA-5EF5-298FFB7031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39CDABE-652A-DDE9-C4ED-F75862E9B1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B120B56-9426-7EC9-9914-BA9498CC7E6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F777386-1B8C-0685-6629-20E818DD38A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8A8BB7B-C576-0533-7DA3-5D70C32C3AE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409004B-3D95-E221-426C-BE260E719ED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AADC0B0-B5F2-DF1B-224D-5A70008F04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EE5B74E-BEDA-06A8-215C-929307BE85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8932913-AA5E-F4F4-3F46-5BA6C574401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2BE4076-4FAB-6A90-9B82-84D84A2A78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2C42CD5-7E30-155E-8CC2-2A6201FA1AD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B7F3ACA-8315-AE49-A63F-437AE89476C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0A97D4B-43C2-01A6-6D6A-6AC921662A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2F5165E0-5F0D-2F6E-5812-AD2334402033}"/>
              </a:ext>
            </a:extLst>
          </p:cNvPr>
          <p:cNvPicPr>
            <a:picLocks noChangeAspect="1"/>
          </p:cNvPicPr>
          <p:nvPr/>
        </p:nvPicPr>
        <p:blipFill>
          <a:blip r:embed="rId7"/>
          <a:stretch>
            <a:fillRect/>
          </a:stretch>
        </p:blipFill>
        <p:spPr>
          <a:xfrm>
            <a:off x="1717480" y="2269846"/>
            <a:ext cx="342948" cy="419158"/>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BB7D35E-5F97-74A6-820E-F8F18C72AFD8}"/>
                  </a:ext>
                </a:extLst>
              </p:cNvPr>
              <p:cNvSpPr txBox="1"/>
              <p:nvPr/>
            </p:nvSpPr>
            <p:spPr>
              <a:xfrm>
                <a:off x="417134" y="3477917"/>
                <a:ext cx="8422065" cy="2811924"/>
              </a:xfrm>
              <a:prstGeom prst="rect">
                <a:avLst/>
              </a:prstGeom>
              <a:noFill/>
            </p:spPr>
            <p:txBody>
              <a:bodyPr wrap="square">
                <a:spAutoFit/>
              </a:bodyPr>
              <a:lstStyle/>
              <a:p>
                <a:pPr marL="285750" indent="-285750">
                  <a:buFont typeface="Arial" panose="020B0604020202020204" pitchFamily="34" charset="0"/>
                  <a:buChar char="•"/>
                </a:pPr>
                <a:r>
                  <a:rPr lang="en-US" dirty="0"/>
                  <a:t>Now it can be seen that the original force at </a:t>
                </a:r>
                <a:r>
                  <a:rPr lang="en-US" i="1" dirty="0"/>
                  <a:t>A</a:t>
                </a:r>
                <a:r>
                  <a:rPr lang="en-US" dirty="0"/>
                  <a:t> and the equal and opposite one at </a:t>
                </a:r>
                <a:r>
                  <a:rPr lang="en-US" i="1" dirty="0"/>
                  <a:t>B</a:t>
                </a:r>
                <a:r>
                  <a:rPr lang="en-US" dirty="0"/>
                  <a:t> constitute the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𝑑</m:t>
                    </m:r>
                  </m:oMath>
                </a14:m>
                <a:r>
                  <a:rPr lang="en-US" dirty="0"/>
                  <a:t>.</a:t>
                </a:r>
              </a:p>
              <a:p>
                <a:pPr marL="285750" indent="-285750">
                  <a:buFont typeface="Arial" panose="020B0604020202020204" pitchFamily="34" charset="0"/>
                  <a:buChar char="•"/>
                </a:pPr>
                <a:r>
                  <a:rPr lang="en-US" dirty="0"/>
                  <a:t>Thus, the original force at </a:t>
                </a:r>
                <a:r>
                  <a:rPr lang="en-US" i="1" dirty="0"/>
                  <a:t>A</a:t>
                </a:r>
                <a:r>
                  <a:rPr lang="en-US" dirty="0"/>
                  <a:t> is replaced by the same force acting at a different point </a:t>
                </a:r>
                <a:r>
                  <a:rPr lang="en-US" i="1" dirty="0"/>
                  <a:t>B</a:t>
                </a:r>
                <a:r>
                  <a:rPr lang="en-US" dirty="0"/>
                  <a:t> and a couple, without altering the external effects of the original body</a:t>
                </a:r>
              </a:p>
              <a:p>
                <a:pPr marL="285750" indent="-285750">
                  <a:buFont typeface="Arial" panose="020B0604020202020204" pitchFamily="34" charset="0"/>
                  <a:buChar char="•"/>
                </a:pPr>
                <a:r>
                  <a:rPr lang="en-US" dirty="0"/>
                  <a:t>The given force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acting at point </a:t>
                </a:r>
                <a:r>
                  <a:rPr lang="en-US" i="1" dirty="0"/>
                  <a:t>A</a:t>
                </a:r>
                <a:r>
                  <a:rPr lang="en-US" dirty="0"/>
                  <a:t> is replaced by an equal force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𝐹</m:t>
                        </m:r>
                      </m:e>
                    </m:acc>
                  </m:oMath>
                </a14:m>
                <a:r>
                  <a:rPr lang="en-US" dirty="0"/>
                  <a:t> at some point </a:t>
                </a:r>
                <a:r>
                  <a:rPr lang="en-US" i="1" dirty="0"/>
                  <a:t>B</a:t>
                </a:r>
                <a:r>
                  <a:rPr lang="en-US" dirty="0"/>
                  <a:t> and the counterclockwise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𝑑</m:t>
                    </m:r>
                  </m:oMath>
                </a14:m>
                <a:endParaRPr lang="en-US" dirty="0"/>
              </a:p>
            </p:txBody>
          </p:sp>
        </mc:Choice>
        <mc:Fallback xmlns="">
          <p:sp>
            <p:nvSpPr>
              <p:cNvPr id="28" name="TextBox 27">
                <a:extLst>
                  <a:ext uri="{FF2B5EF4-FFF2-40B4-BE49-F238E27FC236}">
                    <a16:creationId xmlns:a16="http://schemas.microsoft.com/office/drawing/2014/main" id="{5BB7D35E-5F97-74A6-820E-F8F18C72AFD8}"/>
                  </a:ext>
                </a:extLst>
              </p:cNvPr>
              <p:cNvSpPr txBox="1">
                <a:spLocks noRot="1" noChangeAspect="1" noMove="1" noResize="1" noEditPoints="1" noAdjustHandles="1" noChangeArrowheads="1" noChangeShapeType="1" noTextEdit="1"/>
              </p:cNvSpPr>
              <p:nvPr/>
            </p:nvSpPr>
            <p:spPr>
              <a:xfrm>
                <a:off x="417134" y="3477917"/>
                <a:ext cx="8422065" cy="2811924"/>
              </a:xfrm>
              <a:prstGeom prst="rect">
                <a:avLst/>
              </a:prstGeom>
              <a:blipFill>
                <a:blip r:embed="rId8"/>
                <a:stretch>
                  <a:fillRect l="-941" t="-1735" r="-868" b="-4121"/>
                </a:stretch>
              </a:blipFill>
            </p:spPr>
            <p:txBody>
              <a:bodyPr/>
              <a:lstStyle/>
              <a:p>
                <a:r>
                  <a:rPr lang="en-US">
                    <a:noFill/>
                  </a:rPr>
                  <a:t> </a:t>
                </a:r>
              </a:p>
            </p:txBody>
          </p:sp>
        </mc:Fallback>
      </mc:AlternateContent>
      <p:pic>
        <p:nvPicPr>
          <p:cNvPr id="36" name="Picture 35">
            <a:extLst>
              <a:ext uri="{FF2B5EF4-FFF2-40B4-BE49-F238E27FC236}">
                <a16:creationId xmlns:a16="http://schemas.microsoft.com/office/drawing/2014/main" id="{7C9FE882-98EF-BB4C-DEB9-9BC420982FF7}"/>
              </a:ext>
            </a:extLst>
          </p:cNvPr>
          <p:cNvPicPr>
            <a:picLocks noChangeAspect="1"/>
          </p:cNvPicPr>
          <p:nvPr/>
        </p:nvPicPr>
        <p:blipFill>
          <a:blip r:embed="rId9"/>
          <a:stretch>
            <a:fillRect/>
          </a:stretch>
        </p:blipFill>
        <p:spPr>
          <a:xfrm>
            <a:off x="2892129" y="1972719"/>
            <a:ext cx="2527033" cy="1433244"/>
          </a:xfrm>
          <a:prstGeom prst="rect">
            <a:avLst/>
          </a:prstGeom>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00A2599-3FB2-71A7-4AAD-3961E4403B79}"/>
                  </a:ext>
                </a:extLst>
              </p:cNvPr>
              <p:cNvSpPr txBox="1"/>
              <p:nvPr/>
            </p:nvSpPr>
            <p:spPr>
              <a:xfrm>
                <a:off x="4498828" y="2673039"/>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7" name="TextBox 36">
                <a:extLst>
                  <a:ext uri="{FF2B5EF4-FFF2-40B4-BE49-F238E27FC236}">
                    <a16:creationId xmlns:a16="http://schemas.microsoft.com/office/drawing/2014/main" id="{C00A2599-3FB2-71A7-4AAD-3961E4403B79}"/>
                  </a:ext>
                </a:extLst>
              </p:cNvPr>
              <p:cNvSpPr txBox="1">
                <a:spLocks noRot="1" noChangeAspect="1" noMove="1" noResize="1" noEditPoints="1" noAdjustHandles="1" noChangeArrowheads="1" noChangeShapeType="1" noTextEdit="1"/>
              </p:cNvSpPr>
              <p:nvPr/>
            </p:nvSpPr>
            <p:spPr>
              <a:xfrm>
                <a:off x="4498828" y="2673039"/>
                <a:ext cx="304800" cy="50642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0FAC48E-A0F7-9006-903E-B48A689E5A8B}"/>
                  </a:ext>
                </a:extLst>
              </p:cNvPr>
              <p:cNvSpPr txBox="1"/>
              <p:nvPr/>
            </p:nvSpPr>
            <p:spPr>
              <a:xfrm>
                <a:off x="4651228" y="2188860"/>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8" name="TextBox 37">
                <a:extLst>
                  <a:ext uri="{FF2B5EF4-FFF2-40B4-BE49-F238E27FC236}">
                    <a16:creationId xmlns:a16="http://schemas.microsoft.com/office/drawing/2014/main" id="{F0FAC48E-A0F7-9006-903E-B48A689E5A8B}"/>
                  </a:ext>
                </a:extLst>
              </p:cNvPr>
              <p:cNvSpPr txBox="1">
                <a:spLocks noRot="1" noChangeAspect="1" noMove="1" noResize="1" noEditPoints="1" noAdjustHandles="1" noChangeArrowheads="1" noChangeShapeType="1" noTextEdit="1"/>
              </p:cNvSpPr>
              <p:nvPr/>
            </p:nvSpPr>
            <p:spPr>
              <a:xfrm>
                <a:off x="4651228" y="2188860"/>
                <a:ext cx="304800" cy="50642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5887C03-2D27-2F0F-052B-87EC7F6BD1CF}"/>
                  </a:ext>
                </a:extLst>
              </p:cNvPr>
              <p:cNvSpPr txBox="1"/>
              <p:nvPr/>
            </p:nvSpPr>
            <p:spPr>
              <a:xfrm>
                <a:off x="3584428" y="1987239"/>
                <a:ext cx="304800" cy="506421"/>
              </a:xfrm>
              <a:prstGeom prst="rect">
                <a:avLst/>
              </a:prstGeom>
              <a:noFill/>
            </p:spPr>
            <p:txBody>
              <a:bodyPr wrap="square">
                <a:spAutoFit/>
              </a:bodyPr>
              <a:lstStyle/>
              <a:p>
                <a14:m>
                  <m:oMath xmlns:m="http://schemas.openxmlformats.org/officeDocument/2006/math">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39" name="TextBox 38">
                <a:extLst>
                  <a:ext uri="{FF2B5EF4-FFF2-40B4-BE49-F238E27FC236}">
                    <a16:creationId xmlns:a16="http://schemas.microsoft.com/office/drawing/2014/main" id="{D5887C03-2D27-2F0F-052B-87EC7F6BD1CF}"/>
                  </a:ext>
                </a:extLst>
              </p:cNvPr>
              <p:cNvSpPr txBox="1">
                <a:spLocks noRot="1" noChangeAspect="1" noMove="1" noResize="1" noEditPoints="1" noAdjustHandles="1" noChangeArrowheads="1" noChangeShapeType="1" noTextEdit="1"/>
              </p:cNvSpPr>
              <p:nvPr/>
            </p:nvSpPr>
            <p:spPr>
              <a:xfrm>
                <a:off x="3584428" y="1987239"/>
                <a:ext cx="304800" cy="506421"/>
              </a:xfrm>
              <a:prstGeom prst="rect">
                <a:avLst/>
              </a:prstGeom>
              <a:blipFill>
                <a:blip r:embed="rId12"/>
                <a:stretch>
                  <a:fillRect r="-64000"/>
                </a:stretch>
              </a:blipFill>
            </p:spPr>
            <p:txBody>
              <a:bodyPr/>
              <a:lstStyle/>
              <a:p>
                <a:r>
                  <a:rPr lang="en-US">
                    <a:noFill/>
                  </a:rPr>
                  <a:t> </a:t>
                </a:r>
              </a:p>
            </p:txBody>
          </p:sp>
        </mc:Fallback>
      </mc:AlternateContent>
      <p:pic>
        <p:nvPicPr>
          <p:cNvPr id="41" name="Picture 40">
            <a:extLst>
              <a:ext uri="{FF2B5EF4-FFF2-40B4-BE49-F238E27FC236}">
                <a16:creationId xmlns:a16="http://schemas.microsoft.com/office/drawing/2014/main" id="{CCF03FB3-5C3C-3962-ABE9-593370861DD4}"/>
              </a:ext>
            </a:extLst>
          </p:cNvPr>
          <p:cNvPicPr>
            <a:picLocks noChangeAspect="1"/>
          </p:cNvPicPr>
          <p:nvPr/>
        </p:nvPicPr>
        <p:blipFill>
          <a:blip r:embed="rId13"/>
          <a:stretch>
            <a:fillRect/>
          </a:stretch>
        </p:blipFill>
        <p:spPr>
          <a:xfrm>
            <a:off x="5462946" y="1879266"/>
            <a:ext cx="2788126" cy="1604128"/>
          </a:xfrm>
          <a:prstGeom prst="rect">
            <a:avLst/>
          </a:prstGeom>
        </p:spPr>
      </p:pic>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0CA94E7-DBBA-A57B-6429-1C2ACDA2A22A}"/>
                  </a:ext>
                </a:extLst>
              </p:cNvPr>
              <p:cNvSpPr txBox="1"/>
              <p:nvPr/>
            </p:nvSpPr>
            <p:spPr>
              <a:xfrm>
                <a:off x="7470628" y="2265060"/>
                <a:ext cx="3048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a:t>
                </a:r>
              </a:p>
            </p:txBody>
          </p:sp>
        </mc:Choice>
        <mc:Fallback xmlns="">
          <p:sp>
            <p:nvSpPr>
              <p:cNvPr id="42" name="TextBox 41">
                <a:extLst>
                  <a:ext uri="{FF2B5EF4-FFF2-40B4-BE49-F238E27FC236}">
                    <a16:creationId xmlns:a16="http://schemas.microsoft.com/office/drawing/2014/main" id="{D0CA94E7-DBBA-A57B-6429-1C2ACDA2A22A}"/>
                  </a:ext>
                </a:extLst>
              </p:cNvPr>
              <p:cNvSpPr txBox="1">
                <a:spLocks noRot="1" noChangeAspect="1" noMove="1" noResize="1" noEditPoints="1" noAdjustHandles="1" noChangeArrowheads="1" noChangeShapeType="1" noTextEdit="1"/>
              </p:cNvSpPr>
              <p:nvPr/>
            </p:nvSpPr>
            <p:spPr>
              <a:xfrm>
                <a:off x="7470628" y="2265060"/>
                <a:ext cx="304800" cy="506421"/>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A03A291-1F13-7199-9EFB-232CF9F7EC1B}"/>
                  </a:ext>
                </a:extLst>
              </p:cNvPr>
              <p:cNvSpPr txBox="1"/>
              <p:nvPr/>
            </p:nvSpPr>
            <p:spPr>
              <a:xfrm>
                <a:off x="6480028" y="2977839"/>
                <a:ext cx="1371036"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𝑑</m:t>
                    </m:r>
                  </m:oMath>
                </a14:m>
                <a:r>
                  <a:rPr lang="en-US" dirty="0"/>
                  <a:t> </a:t>
                </a:r>
              </a:p>
            </p:txBody>
          </p:sp>
        </mc:Choice>
        <mc:Fallback xmlns="">
          <p:sp>
            <p:nvSpPr>
              <p:cNvPr id="43" name="TextBox 42">
                <a:extLst>
                  <a:ext uri="{FF2B5EF4-FFF2-40B4-BE49-F238E27FC236}">
                    <a16:creationId xmlns:a16="http://schemas.microsoft.com/office/drawing/2014/main" id="{8A03A291-1F13-7199-9EFB-232CF9F7EC1B}"/>
                  </a:ext>
                </a:extLst>
              </p:cNvPr>
              <p:cNvSpPr txBox="1">
                <a:spLocks noRot="1" noChangeAspect="1" noMove="1" noResize="1" noEditPoints="1" noAdjustHandles="1" noChangeArrowheads="1" noChangeShapeType="1" noTextEdit="1"/>
              </p:cNvSpPr>
              <p:nvPr/>
            </p:nvSpPr>
            <p:spPr>
              <a:xfrm>
                <a:off x="6480028" y="2977839"/>
                <a:ext cx="1371036" cy="506421"/>
              </a:xfrm>
              <a:prstGeom prst="rect">
                <a:avLst/>
              </a:prstGeom>
              <a:blipFill>
                <a:blip r:embed="rId1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5407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8">
                                            <p:txEl>
                                              <p:pRg st="0" end="0"/>
                                            </p:txEl>
                                          </p:spTgt>
                                        </p:tgtEl>
                                        <p:attrNameLst>
                                          <p:attrName>style.visibility</p:attrName>
                                        </p:attrNameLst>
                                      </p:cBhvr>
                                      <p:to>
                                        <p:strVal val="visible"/>
                                      </p:to>
                                    </p:set>
                                    <p:animEffect transition="in" filter="dissolve">
                                      <p:cBhvr>
                                        <p:cTn id="21" dur="500"/>
                                        <p:tgtEl>
                                          <p:spTgt spid="28">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8">
                                            <p:txEl>
                                              <p:pRg st="1" end="1"/>
                                            </p:txEl>
                                          </p:spTgt>
                                        </p:tgtEl>
                                        <p:attrNameLst>
                                          <p:attrName>style.visibility</p:attrName>
                                        </p:attrNameLst>
                                      </p:cBhvr>
                                      <p:to>
                                        <p:strVal val="visible"/>
                                      </p:to>
                                    </p:set>
                                    <p:animEffect transition="in" filter="dissolve">
                                      <p:cBhvr>
                                        <p:cTn id="26" dur="500"/>
                                        <p:tgtEl>
                                          <p:spTgt spid="2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8">
                                            <p:txEl>
                                              <p:pRg st="2" end="2"/>
                                            </p:txEl>
                                          </p:spTgt>
                                        </p:tgtEl>
                                        <p:attrNameLst>
                                          <p:attrName>style.visibility</p:attrName>
                                        </p:attrNameLst>
                                      </p:cBhvr>
                                      <p:to>
                                        <p:strVal val="visible"/>
                                      </p:to>
                                    </p:set>
                                    <p:animEffect transition="in" filter="dissolve">
                                      <p:cBhvr>
                                        <p:cTn id="31"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0785-BE01-1768-7EA2-55EF7D89B38C}"/>
              </a:ext>
            </a:extLst>
          </p:cNvPr>
          <p:cNvSpPr txBox="1">
            <a:spLocks noGrp="1"/>
          </p:cNvSpPr>
          <p:nvPr>
            <p:ph type="ctrTitle"/>
          </p:nvPr>
        </p:nvSpPr>
        <p:spPr>
          <a:xfrm>
            <a:off x="381003" y="270637"/>
            <a:ext cx="7010397" cy="830326"/>
          </a:xfrm>
          <a:noFill/>
        </p:spPr>
        <p:txBody>
          <a:bodyPr/>
          <a:lstStyle/>
          <a:p>
            <a:r>
              <a:rPr lang="en-US" sz="2800" dirty="0">
                <a:solidFill>
                  <a:srgbClr val="0066FF"/>
                </a:solidFill>
                <a:ea typeface="Calibri"/>
                <a:cs typeface="Calibri"/>
              </a:rPr>
              <a:t>Force in 3D Rectangular (Cartesian) Components Space</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91A491E8-019C-0941-E9FE-BE0257BECCCC}"/>
                  </a:ext>
                </a:extLst>
              </p:cNvPr>
              <p:cNvSpPr txBox="1">
                <a:spLocks noGrp="1"/>
              </p:cNvSpPr>
              <p:nvPr>
                <p:ph type="subTitle" idx="1"/>
              </p:nvPr>
            </p:nvSpPr>
            <p:spPr>
              <a:xfrm>
                <a:off x="340153" y="1184005"/>
                <a:ext cx="5170764" cy="5486400"/>
              </a:xfrm>
            </p:spPr>
            <p:txBody>
              <a:bodyPr anchorCtr="0"/>
              <a:lstStyle/>
              <a:p>
                <a:pPr marL="457200" lvl="0" indent="-457200" algn="just">
                  <a:spcBef>
                    <a:spcPts val="600"/>
                  </a:spcBef>
                  <a:buClr>
                    <a:srgbClr val="000000"/>
                  </a:buClr>
                  <a:buChar char="•"/>
                </a:pPr>
                <a14:m>
                  <m:oMath xmlns:m="http://schemas.openxmlformats.org/officeDocument/2006/math">
                    <m:acc>
                      <m:accPr>
                        <m:chr m:val="⃗"/>
                        <m:ctrlPr>
                          <a:rPr lang="en-US" i="1" smtClean="0">
                            <a:solidFill>
                              <a:srgbClr val="FF0000"/>
                            </a:solidFill>
                            <a:latin typeface="Cambria Math" panose="02040503050406030204" pitchFamily="18" charset="0"/>
                            <a:ea typeface="Calibri"/>
                            <a:cs typeface="Calibri"/>
                          </a:rPr>
                        </m:ctrlPr>
                      </m:accPr>
                      <m:e>
                        <m:r>
                          <a:rPr lang="en-US" b="0" i="1" smtClean="0">
                            <a:solidFill>
                              <a:srgbClr val="FF0000"/>
                            </a:solidFill>
                            <a:latin typeface="Cambria Math" panose="02040503050406030204" pitchFamily="18" charset="0"/>
                            <a:ea typeface="Calibri"/>
                            <a:cs typeface="Calibri"/>
                          </a:rPr>
                          <m:t>𝐹</m:t>
                        </m:r>
                      </m:e>
                    </m:acc>
                    <m:r>
                      <a:rPr lang="en-US" b="0" i="1" smtClean="0">
                        <a:solidFill>
                          <a:srgbClr val="0066FF"/>
                        </a:solidFill>
                        <a:latin typeface="Cambria Math" panose="02040503050406030204" pitchFamily="18" charset="0"/>
                        <a:ea typeface="Calibri"/>
                        <a:cs typeface="Calibri"/>
                      </a:rPr>
                      <m:t>=</m:t>
                    </m:r>
                    <m:sSub>
                      <m:sSubPr>
                        <m:ctrlPr>
                          <a:rPr lang="en-US" b="0" i="1" smtClean="0">
                            <a:solidFill>
                              <a:srgbClr val="0066FF"/>
                            </a:solidFill>
                            <a:latin typeface="Cambria Math" panose="02040503050406030204" pitchFamily="18" charset="0"/>
                            <a:ea typeface="Calibri"/>
                            <a:cs typeface="Calibri"/>
                          </a:rPr>
                        </m:ctrlPr>
                      </m:sSubPr>
                      <m:e>
                        <m:r>
                          <a:rPr lang="en-US" b="0" i="1" smtClean="0">
                            <a:solidFill>
                              <a:srgbClr val="0066FF"/>
                            </a:solidFill>
                            <a:latin typeface="Cambria Math" panose="02040503050406030204" pitchFamily="18" charset="0"/>
                            <a:ea typeface="Calibri"/>
                            <a:cs typeface="Calibri"/>
                          </a:rPr>
                          <m:t>𝐹</m:t>
                        </m:r>
                      </m:e>
                      <m:sub>
                        <m:r>
                          <a:rPr lang="en-US" b="0" i="1" smtClean="0">
                            <a:solidFill>
                              <a:srgbClr val="0066FF"/>
                            </a:solidFill>
                            <a:latin typeface="Cambria Math" panose="02040503050406030204" pitchFamily="18" charset="0"/>
                            <a:ea typeface="Calibri"/>
                            <a:cs typeface="Calibri"/>
                          </a:rPr>
                          <m:t>𝑥</m:t>
                        </m:r>
                      </m:sub>
                    </m:sSub>
                    <m:acc>
                      <m:accPr>
                        <m:chr m:val="̂"/>
                        <m:ctrlPr>
                          <a:rPr lang="en-US" b="0" i="1" smtClean="0">
                            <a:solidFill>
                              <a:srgbClr val="0066FF"/>
                            </a:solidFill>
                            <a:latin typeface="Cambria Math" panose="02040503050406030204" pitchFamily="18" charset="0"/>
                            <a:ea typeface="Calibri"/>
                            <a:cs typeface="Calibri"/>
                          </a:rPr>
                        </m:ctrlPr>
                      </m:accPr>
                      <m:e>
                        <m:r>
                          <a:rPr lang="en-US" b="0" i="1" smtClean="0">
                            <a:solidFill>
                              <a:srgbClr val="0066FF"/>
                            </a:solidFill>
                            <a:latin typeface="Cambria Math" panose="02040503050406030204" pitchFamily="18" charset="0"/>
                            <a:ea typeface="Calibri"/>
                            <a:cs typeface="Calibri"/>
                          </a:rPr>
                          <m:t>𝑖</m:t>
                        </m:r>
                      </m:e>
                    </m:acc>
                  </m:oMath>
                </a14:m>
                <a:r>
                  <a:rPr lang="en-US" dirty="0">
                    <a:solidFill>
                      <a:srgbClr val="0066FF"/>
                    </a:solidFill>
                    <a:ea typeface="Calibri"/>
                    <a:cs typeface="Calibri"/>
                  </a:rPr>
                  <a:t>+ </a:t>
                </a:r>
                <a14:m>
                  <m:oMath xmlns:m="http://schemas.openxmlformats.org/officeDocument/2006/math">
                    <m:sSub>
                      <m:sSubPr>
                        <m:ctrlPr>
                          <a:rPr lang="en-US" i="1" smtClean="0">
                            <a:solidFill>
                              <a:srgbClr val="7030A0"/>
                            </a:solidFill>
                            <a:latin typeface="Cambria Math" panose="02040503050406030204" pitchFamily="18" charset="0"/>
                            <a:ea typeface="Calibri"/>
                            <a:cs typeface="Calibri"/>
                          </a:rPr>
                        </m:ctrlPr>
                      </m:sSubPr>
                      <m:e>
                        <m:r>
                          <a:rPr lang="en-US" b="0" i="1" smtClean="0">
                            <a:solidFill>
                              <a:srgbClr val="7030A0"/>
                            </a:solidFill>
                            <a:latin typeface="Cambria Math" panose="02040503050406030204" pitchFamily="18" charset="0"/>
                            <a:ea typeface="Calibri"/>
                            <a:cs typeface="Calibri"/>
                          </a:rPr>
                          <m:t>𝐹</m:t>
                        </m:r>
                      </m:e>
                      <m:sub>
                        <m:r>
                          <a:rPr lang="en-US" b="0" i="1" smtClean="0">
                            <a:solidFill>
                              <a:srgbClr val="7030A0"/>
                            </a:solidFill>
                            <a:latin typeface="Cambria Math" panose="02040503050406030204" pitchFamily="18" charset="0"/>
                            <a:ea typeface="Calibri"/>
                            <a:cs typeface="Calibri"/>
                          </a:rPr>
                          <m:t>𝑦</m:t>
                        </m:r>
                      </m:sub>
                    </m:sSub>
                    <m:acc>
                      <m:accPr>
                        <m:chr m:val="̂"/>
                        <m:ctrlPr>
                          <a:rPr lang="en-US" i="1">
                            <a:solidFill>
                              <a:srgbClr val="7030A0"/>
                            </a:solidFill>
                            <a:latin typeface="Cambria Math" panose="02040503050406030204" pitchFamily="18" charset="0"/>
                            <a:ea typeface="Calibri"/>
                            <a:cs typeface="Calibri"/>
                          </a:rPr>
                        </m:ctrlPr>
                      </m:accPr>
                      <m:e>
                        <m:r>
                          <a:rPr lang="en-US" b="0" i="1" smtClean="0">
                            <a:solidFill>
                              <a:srgbClr val="7030A0"/>
                            </a:solidFill>
                            <a:latin typeface="Cambria Math" panose="02040503050406030204" pitchFamily="18" charset="0"/>
                            <a:ea typeface="Calibri"/>
                            <a:cs typeface="Calibri"/>
                          </a:rPr>
                          <m:t>𝑗</m:t>
                        </m:r>
                      </m:e>
                    </m:acc>
                    <m:r>
                      <a:rPr lang="en-US" b="0" i="1" smtClean="0">
                        <a:solidFill>
                          <a:srgbClr val="0066FF"/>
                        </a:solidFill>
                        <a:latin typeface="Cambria Math" panose="02040503050406030204" pitchFamily="18" charset="0"/>
                        <a:ea typeface="Calibri"/>
                        <a:cs typeface="Calibri"/>
                      </a:rPr>
                      <m:t>+</m:t>
                    </m:r>
                    <m:sSub>
                      <m:sSubPr>
                        <m:ctrlPr>
                          <a:rPr lang="en-US" i="1" smtClean="0">
                            <a:solidFill>
                              <a:srgbClr val="FFC000"/>
                            </a:solidFill>
                            <a:latin typeface="Cambria Math" panose="02040503050406030204" pitchFamily="18" charset="0"/>
                            <a:ea typeface="Calibri"/>
                            <a:cs typeface="Calibri"/>
                          </a:rPr>
                        </m:ctrlPr>
                      </m:sSubPr>
                      <m:e>
                        <m:r>
                          <a:rPr lang="en-US" b="0" i="1" smtClean="0">
                            <a:solidFill>
                              <a:srgbClr val="FFC000"/>
                            </a:solidFill>
                            <a:latin typeface="Cambria Math" panose="02040503050406030204" pitchFamily="18" charset="0"/>
                            <a:ea typeface="Calibri"/>
                            <a:cs typeface="Calibri"/>
                          </a:rPr>
                          <m:t>𝐹</m:t>
                        </m:r>
                      </m:e>
                      <m:sub>
                        <m:r>
                          <a:rPr lang="en-US" b="0" i="1" smtClean="0">
                            <a:solidFill>
                              <a:srgbClr val="FFC000"/>
                            </a:solidFill>
                            <a:latin typeface="Cambria Math" panose="02040503050406030204" pitchFamily="18" charset="0"/>
                            <a:ea typeface="Calibri"/>
                            <a:cs typeface="Calibri"/>
                          </a:rPr>
                          <m:t>𝑧</m:t>
                        </m:r>
                      </m:sub>
                    </m:sSub>
                    <m:acc>
                      <m:accPr>
                        <m:chr m:val="̂"/>
                        <m:ctrlPr>
                          <a:rPr lang="en-US" i="1">
                            <a:solidFill>
                              <a:srgbClr val="FFC000"/>
                            </a:solidFill>
                            <a:latin typeface="Cambria Math" panose="02040503050406030204" pitchFamily="18" charset="0"/>
                            <a:ea typeface="Calibri"/>
                            <a:cs typeface="Calibri"/>
                          </a:rPr>
                        </m:ctrlPr>
                      </m:accPr>
                      <m:e>
                        <m:r>
                          <a:rPr lang="en-US" b="0" i="1" smtClean="0">
                            <a:solidFill>
                              <a:srgbClr val="FFC000"/>
                            </a:solidFill>
                            <a:latin typeface="Cambria Math" panose="02040503050406030204" pitchFamily="18" charset="0"/>
                            <a:ea typeface="Calibri"/>
                            <a:cs typeface="Calibri"/>
                          </a:rPr>
                          <m:t>𝑘</m:t>
                        </m:r>
                      </m:e>
                    </m:acc>
                  </m:oMath>
                </a14:m>
                <a:endParaRPr lang="en-US" dirty="0">
                  <a:solidFill>
                    <a:srgbClr val="0066FF"/>
                  </a:solidFill>
                  <a:ea typeface="Calibri"/>
                  <a:cs typeface="Calibri"/>
                </a:endParaRPr>
              </a:p>
              <a:p>
                <a:pPr marL="457200" lvl="0" indent="-457200" algn="just">
                  <a:spcBef>
                    <a:spcPts val="600"/>
                  </a:spcBef>
                  <a:buClr>
                    <a:srgbClr val="000000"/>
                  </a:buClr>
                  <a:buChar char="•"/>
                </a:pPr>
                <a:endParaRPr lang="en-US" sz="2400" dirty="0">
                  <a:solidFill>
                    <a:srgbClr val="000000"/>
                  </a:solidFill>
                  <a:ea typeface="Calibri"/>
                  <a:cs typeface="Calibri"/>
                </a:endParaRPr>
              </a:p>
              <a:p>
                <a:pPr marL="457200" lvl="0" indent="-457200" algn="just">
                  <a:spcBef>
                    <a:spcPts val="600"/>
                  </a:spcBef>
                  <a:buClr>
                    <a:srgbClr val="000000"/>
                  </a:buClr>
                  <a:buChar char="•"/>
                </a:pPr>
                <a:r>
                  <a:rPr lang="en-US" sz="2400" dirty="0">
                    <a:solidFill>
                      <a:srgbClr val="000000"/>
                    </a:solidFill>
                    <a:ea typeface="Calibri"/>
                    <a:cs typeface="Calibri"/>
                  </a:rPr>
                  <a:t>Direction cosines of </a:t>
                </a:r>
                <a14:m>
                  <m:oMath xmlns:m="http://schemas.openxmlformats.org/officeDocument/2006/math">
                    <m:acc>
                      <m:accPr>
                        <m:chr m:val="⃗"/>
                        <m:ctrlPr>
                          <a:rPr lang="en-US" sz="2400" i="1" smtClean="0">
                            <a:solidFill>
                              <a:srgbClr val="FF0000"/>
                            </a:solidFill>
                            <a:latin typeface="Cambria Math" panose="02040503050406030204" pitchFamily="18" charset="0"/>
                            <a:ea typeface="Calibri"/>
                            <a:cs typeface="Calibri"/>
                          </a:rPr>
                        </m:ctrlPr>
                      </m:accPr>
                      <m:e>
                        <m:r>
                          <a:rPr lang="en-US" sz="2400" b="0" i="1" smtClean="0">
                            <a:solidFill>
                              <a:srgbClr val="FF0000"/>
                            </a:solidFill>
                            <a:latin typeface="Cambria Math" panose="02040503050406030204" pitchFamily="18" charset="0"/>
                            <a:ea typeface="Calibri"/>
                            <a:cs typeface="Calibri"/>
                          </a:rPr>
                          <m:t>𝐹</m:t>
                        </m:r>
                      </m:e>
                    </m:acc>
                  </m:oMath>
                </a14:m>
                <a:endParaRPr lang="en-US" sz="2400" b="1" dirty="0">
                  <a:solidFill>
                    <a:srgbClr val="000000"/>
                  </a:solidFill>
                  <a:latin typeface="Century Schoolbook"/>
                  <a:ea typeface="Calibri"/>
                  <a:cs typeface="Calibri"/>
                </a:endParaRPr>
              </a:p>
              <a:p>
                <a:pPr marL="457200" lvl="0" indent="-457200" algn="just">
                  <a:spcBef>
                    <a:spcPts val="600"/>
                  </a:spcBef>
                  <a:buClr>
                    <a:srgbClr val="000000"/>
                  </a:buClr>
                  <a:buChar char="•"/>
                </a:pPr>
                <a:endParaRPr lang="en-US" sz="2400" dirty="0">
                  <a:solidFill>
                    <a:srgbClr val="000000"/>
                  </a:solidFill>
                  <a:ea typeface="Calibri"/>
                  <a:cs typeface="Lucida Sans Unicode"/>
                </a:endParaRPr>
              </a:p>
              <a:p>
                <a:pPr marL="457200" lvl="0" indent="-457200" algn="just">
                  <a:spcBef>
                    <a:spcPts val="600"/>
                  </a:spcBef>
                  <a:buClr>
                    <a:srgbClr val="000000"/>
                  </a:buClr>
                  <a:buChar char="•"/>
                </a:pPr>
                <a14:m>
                  <m:oMath xmlns:m="http://schemas.openxmlformats.org/officeDocument/2006/math">
                    <m:r>
                      <a:rPr lang="en-US" sz="2400" b="0" i="1" smtClean="0">
                        <a:solidFill>
                          <a:srgbClr val="00B0F0"/>
                        </a:solidFill>
                        <a:latin typeface="Cambria Math" panose="02040503050406030204" pitchFamily="18" charset="0"/>
                        <a:ea typeface="Calibri"/>
                        <a:cs typeface="Lucida Sans Unicode"/>
                      </a:rPr>
                      <m:t>𝑙</m:t>
                    </m:r>
                    <m:r>
                      <a:rPr lang="en-US" sz="2400" b="0" i="1" smtClean="0">
                        <a:solidFill>
                          <a:srgbClr val="00B0F0"/>
                        </a:solidFill>
                        <a:latin typeface="Cambria Math" panose="02040503050406030204" pitchFamily="18" charset="0"/>
                        <a:ea typeface="Calibri"/>
                        <a:cs typeface="Lucida Sans Unicode"/>
                      </a:rPr>
                      <m:t>=</m:t>
                    </m:r>
                    <m:r>
                      <a:rPr lang="en-US" sz="2400" b="0" i="1" smtClean="0">
                        <a:solidFill>
                          <a:srgbClr val="00B0F0"/>
                        </a:solidFill>
                        <a:latin typeface="Cambria Math" panose="02040503050406030204" pitchFamily="18" charset="0"/>
                        <a:ea typeface="Calibri"/>
                        <a:cs typeface="Lucida Sans Unicode"/>
                      </a:rPr>
                      <m:t>𝑐𝑜𝑠</m:t>
                    </m:r>
                    <m:sSub>
                      <m:sSubPr>
                        <m:ctrlPr>
                          <a:rPr lang="en-US" sz="2400" b="0" i="1" smtClean="0">
                            <a:solidFill>
                              <a:srgbClr val="00B0F0"/>
                            </a:solidFill>
                            <a:latin typeface="Cambria Math" panose="02040503050406030204" pitchFamily="18" charset="0"/>
                            <a:ea typeface="Calibri"/>
                            <a:cs typeface="Lucida Sans Unicode"/>
                          </a:rPr>
                        </m:ctrlPr>
                      </m:sSubPr>
                      <m:e>
                        <m:r>
                          <a:rPr lang="en-US" sz="2400" b="0" i="1" smtClean="0">
                            <a:solidFill>
                              <a:srgbClr val="00B0F0"/>
                            </a:solidFill>
                            <a:latin typeface="Cambria Math" panose="02040503050406030204" pitchFamily="18" charset="0"/>
                            <a:ea typeface="Cambria Math" panose="02040503050406030204" pitchFamily="18" charset="0"/>
                            <a:cs typeface="Lucida Sans Unicode"/>
                          </a:rPr>
                          <m:t>𝜃</m:t>
                        </m:r>
                      </m:e>
                      <m:sub>
                        <m:r>
                          <a:rPr lang="en-US" sz="2400" b="0" i="1" smtClean="0">
                            <a:solidFill>
                              <a:srgbClr val="00B0F0"/>
                            </a:solidFill>
                            <a:latin typeface="Cambria Math" panose="02040503050406030204" pitchFamily="18" charset="0"/>
                            <a:ea typeface="Calibri"/>
                            <a:cs typeface="Lucida Sans Unicode"/>
                          </a:rPr>
                          <m:t>𝑥</m:t>
                        </m:r>
                      </m:sub>
                    </m:sSub>
                    <m:r>
                      <a:rPr lang="en-US" sz="2400" i="1">
                        <a:solidFill>
                          <a:srgbClr val="000000"/>
                        </a:solidFill>
                        <a:latin typeface="Cambria Math" panose="02040503050406030204" pitchFamily="18" charset="0"/>
                        <a:ea typeface="Calibri"/>
                        <a:cs typeface="Lucida Sans Unicode"/>
                      </a:rPr>
                      <m:t>;</m:t>
                    </m:r>
                    <m:r>
                      <a:rPr lang="en-US" sz="2400" b="0" i="1" smtClean="0">
                        <a:solidFill>
                          <a:srgbClr val="000000"/>
                        </a:solidFill>
                        <a:latin typeface="Cambria Math" panose="02040503050406030204" pitchFamily="18" charset="0"/>
                        <a:ea typeface="Calibri"/>
                        <a:cs typeface="Lucida Sans Unicode"/>
                      </a:rPr>
                      <m:t> </m:t>
                    </m:r>
                    <m:r>
                      <a:rPr lang="en-US" sz="2400" b="0" i="1" smtClean="0">
                        <a:solidFill>
                          <a:srgbClr val="7030A0"/>
                        </a:solidFill>
                        <a:latin typeface="Cambria Math" panose="02040503050406030204" pitchFamily="18" charset="0"/>
                        <a:ea typeface="Calibri"/>
                        <a:cs typeface="Lucida Sans Unicode"/>
                      </a:rPr>
                      <m:t>𝑚</m:t>
                    </m:r>
                    <m:r>
                      <a:rPr lang="en-US" sz="2400" i="1">
                        <a:solidFill>
                          <a:srgbClr val="7030A0"/>
                        </a:solidFill>
                        <a:latin typeface="Cambria Math" panose="02040503050406030204" pitchFamily="18" charset="0"/>
                        <a:ea typeface="Calibri"/>
                        <a:cs typeface="Lucida Sans Unicode"/>
                      </a:rPr>
                      <m:t>=</m:t>
                    </m:r>
                    <m:r>
                      <a:rPr lang="en-US" sz="2400" i="1">
                        <a:solidFill>
                          <a:srgbClr val="7030A0"/>
                        </a:solidFill>
                        <a:latin typeface="Cambria Math" panose="02040503050406030204" pitchFamily="18" charset="0"/>
                        <a:ea typeface="Calibri"/>
                        <a:cs typeface="Lucida Sans Unicode"/>
                      </a:rPr>
                      <m:t>𝑐𝑜𝑠</m:t>
                    </m:r>
                    <m:sSub>
                      <m:sSubPr>
                        <m:ctrlPr>
                          <a:rPr lang="en-US" sz="2400" i="1">
                            <a:solidFill>
                              <a:srgbClr val="7030A0"/>
                            </a:solidFill>
                            <a:latin typeface="Cambria Math" panose="02040503050406030204" pitchFamily="18" charset="0"/>
                            <a:ea typeface="Calibri"/>
                            <a:cs typeface="Lucida Sans Unicode"/>
                          </a:rPr>
                        </m:ctrlPr>
                      </m:sSubPr>
                      <m:e>
                        <m:r>
                          <a:rPr lang="en-US" sz="2400" i="1">
                            <a:solidFill>
                              <a:srgbClr val="7030A0"/>
                            </a:solidFill>
                            <a:latin typeface="Cambria Math" panose="02040503050406030204" pitchFamily="18" charset="0"/>
                            <a:ea typeface="Cambria Math" panose="02040503050406030204" pitchFamily="18" charset="0"/>
                            <a:cs typeface="Lucida Sans Unicode"/>
                          </a:rPr>
                          <m:t>𝜃</m:t>
                        </m:r>
                      </m:e>
                      <m:sub>
                        <m:r>
                          <a:rPr lang="en-US" sz="2400" b="0" i="1" smtClean="0">
                            <a:solidFill>
                              <a:srgbClr val="7030A0"/>
                            </a:solidFill>
                            <a:latin typeface="Cambria Math" panose="02040503050406030204" pitchFamily="18" charset="0"/>
                            <a:ea typeface="Cambria Math" panose="02040503050406030204" pitchFamily="18" charset="0"/>
                            <a:cs typeface="Lucida Sans Unicode"/>
                          </a:rPr>
                          <m:t>𝑦</m:t>
                        </m:r>
                      </m:sub>
                    </m:sSub>
                    <m:r>
                      <a:rPr lang="en-US" sz="2400" i="1">
                        <a:solidFill>
                          <a:srgbClr val="000000"/>
                        </a:solidFill>
                        <a:latin typeface="Cambria Math" panose="02040503050406030204" pitchFamily="18" charset="0"/>
                        <a:ea typeface="Calibri"/>
                        <a:cs typeface="Lucida Sans Unicode"/>
                      </a:rPr>
                      <m:t>;</m:t>
                    </m:r>
                    <m:r>
                      <a:rPr lang="en-US" sz="2400" b="0" i="1" smtClean="0">
                        <a:solidFill>
                          <a:srgbClr val="000000"/>
                        </a:solidFill>
                        <a:latin typeface="Cambria Math" panose="02040503050406030204" pitchFamily="18" charset="0"/>
                        <a:ea typeface="Calibri"/>
                        <a:cs typeface="Lucida Sans Unicode"/>
                      </a:rPr>
                      <m:t>  </m:t>
                    </m:r>
                    <m:r>
                      <a:rPr lang="en-US" sz="2400" b="0" i="1" smtClean="0">
                        <a:solidFill>
                          <a:srgbClr val="FFC000"/>
                        </a:solidFill>
                        <a:latin typeface="Cambria Math" panose="02040503050406030204" pitchFamily="18" charset="0"/>
                        <a:ea typeface="Calibri"/>
                        <a:cs typeface="Lucida Sans Unicode"/>
                      </a:rPr>
                      <m:t>𝑘</m:t>
                    </m:r>
                    <m:r>
                      <a:rPr lang="en-US" sz="2400" i="1">
                        <a:solidFill>
                          <a:srgbClr val="FFC000"/>
                        </a:solidFill>
                        <a:latin typeface="Cambria Math" panose="02040503050406030204" pitchFamily="18" charset="0"/>
                        <a:ea typeface="Calibri"/>
                        <a:cs typeface="Lucida Sans Unicode"/>
                      </a:rPr>
                      <m:t>=</m:t>
                    </m:r>
                    <m:r>
                      <a:rPr lang="en-US" sz="2400" i="1">
                        <a:solidFill>
                          <a:srgbClr val="FFC000"/>
                        </a:solidFill>
                        <a:latin typeface="Cambria Math" panose="02040503050406030204" pitchFamily="18" charset="0"/>
                        <a:ea typeface="Calibri"/>
                        <a:cs typeface="Lucida Sans Unicode"/>
                      </a:rPr>
                      <m:t>𝑐𝑜𝑠</m:t>
                    </m:r>
                    <m:sSub>
                      <m:sSubPr>
                        <m:ctrlPr>
                          <a:rPr lang="en-US" sz="2400" i="1">
                            <a:solidFill>
                              <a:srgbClr val="FFC000"/>
                            </a:solidFill>
                            <a:latin typeface="Cambria Math" panose="02040503050406030204" pitchFamily="18" charset="0"/>
                            <a:ea typeface="Calibri"/>
                            <a:cs typeface="Lucida Sans Unicode"/>
                          </a:rPr>
                        </m:ctrlPr>
                      </m:sSubPr>
                      <m:e>
                        <m:r>
                          <a:rPr lang="en-US" sz="2400" i="1">
                            <a:solidFill>
                              <a:srgbClr val="FFC000"/>
                            </a:solidFill>
                            <a:latin typeface="Cambria Math" panose="02040503050406030204" pitchFamily="18" charset="0"/>
                            <a:ea typeface="Cambria Math" panose="02040503050406030204" pitchFamily="18" charset="0"/>
                            <a:cs typeface="Lucida Sans Unicode"/>
                          </a:rPr>
                          <m:t>𝜃</m:t>
                        </m:r>
                      </m:e>
                      <m:sub>
                        <m:r>
                          <a:rPr lang="en-US" sz="2400" b="0" i="1" smtClean="0">
                            <a:solidFill>
                              <a:srgbClr val="FFC000"/>
                            </a:solidFill>
                            <a:latin typeface="Cambria Math" panose="02040503050406030204" pitchFamily="18" charset="0"/>
                            <a:ea typeface="Cambria Math" panose="02040503050406030204" pitchFamily="18" charset="0"/>
                            <a:cs typeface="Lucida Sans Unicode"/>
                          </a:rPr>
                          <m:t>𝑧</m:t>
                        </m:r>
                      </m:sub>
                    </m:sSub>
                  </m:oMath>
                </a14:m>
                <a:endParaRPr lang="en-US" sz="2400" dirty="0">
                  <a:solidFill>
                    <a:srgbClr val="000000"/>
                  </a:solidFill>
                  <a:ea typeface="Calibri"/>
                  <a:cs typeface="Lucida Sans Unicode"/>
                </a:endParaRPr>
              </a:p>
              <a:p>
                <a:pPr marL="457200" indent="-457200" algn="just">
                  <a:spcBef>
                    <a:spcPts val="600"/>
                  </a:spcBef>
                  <a:buClr>
                    <a:srgbClr val="000000"/>
                  </a:buClr>
                  <a:buFontTx/>
                  <a:buChar char="•"/>
                </a:pPr>
                <a:endParaRPr lang="en-US" sz="2400" i="1" dirty="0">
                  <a:solidFill>
                    <a:srgbClr val="00B0F0"/>
                  </a:solidFill>
                  <a:latin typeface="Cambria Math" panose="02040503050406030204" pitchFamily="18" charset="0"/>
                  <a:ea typeface="Calibri"/>
                  <a:cs typeface="Lucida Sans Unicode"/>
                </a:endParaRPr>
              </a:p>
              <a:p>
                <a:pPr marL="457200" indent="-457200" algn="just">
                  <a:spcBef>
                    <a:spcPts val="600"/>
                  </a:spcBef>
                  <a:buClr>
                    <a:srgbClr val="000000"/>
                  </a:buClr>
                  <a:buFontTx/>
                  <a:buChar char="•"/>
                </a:pPr>
                <a14:m>
                  <m:oMath xmlns:m="http://schemas.openxmlformats.org/officeDocument/2006/math">
                    <m:sSub>
                      <m:sSubPr>
                        <m:ctrlPr>
                          <a:rPr lang="en-US" sz="2400" i="1" smtClean="0">
                            <a:solidFill>
                              <a:srgbClr val="00B0F0"/>
                            </a:solidFill>
                            <a:latin typeface="Cambria Math" panose="02040503050406030204" pitchFamily="18" charset="0"/>
                            <a:ea typeface="Calibri"/>
                            <a:cs typeface="Lucida Sans Unicode"/>
                          </a:rPr>
                        </m:ctrlPr>
                      </m:sSubPr>
                      <m:e>
                        <m:r>
                          <a:rPr lang="en-US" sz="2400" b="0" i="1" smtClean="0">
                            <a:solidFill>
                              <a:srgbClr val="00B0F0"/>
                            </a:solidFill>
                            <a:latin typeface="Cambria Math" panose="02040503050406030204" pitchFamily="18" charset="0"/>
                            <a:ea typeface="Calibri"/>
                            <a:cs typeface="Lucida Sans Unicode"/>
                          </a:rPr>
                          <m:t>𝐹</m:t>
                        </m:r>
                      </m:e>
                      <m:sub>
                        <m:r>
                          <a:rPr lang="en-US" sz="2400" b="0" i="1" smtClean="0">
                            <a:solidFill>
                              <a:srgbClr val="00B0F0"/>
                            </a:solidFill>
                            <a:latin typeface="Cambria Math" panose="02040503050406030204" pitchFamily="18" charset="0"/>
                            <a:ea typeface="Calibri"/>
                            <a:cs typeface="Lucida Sans Unicode"/>
                          </a:rPr>
                          <m:t>𝑥</m:t>
                        </m:r>
                      </m:sub>
                    </m:sSub>
                    <m:r>
                      <a:rPr lang="en-US" sz="2400" i="1">
                        <a:solidFill>
                          <a:srgbClr val="00B0F0"/>
                        </a:solidFill>
                        <a:latin typeface="Cambria Math" panose="02040503050406030204" pitchFamily="18" charset="0"/>
                        <a:ea typeface="Calibri"/>
                        <a:cs typeface="Lucida Sans Unicode"/>
                      </a:rPr>
                      <m:t>=</m:t>
                    </m:r>
                    <m:r>
                      <a:rPr lang="en-US" sz="2400" b="0" i="1" smtClean="0">
                        <a:solidFill>
                          <a:srgbClr val="00B0F0"/>
                        </a:solidFill>
                        <a:latin typeface="Cambria Math" panose="02040503050406030204" pitchFamily="18" charset="0"/>
                        <a:ea typeface="Calibri"/>
                        <a:cs typeface="Lucida Sans Unicode"/>
                      </a:rPr>
                      <m:t>𝑙</m:t>
                    </m:r>
                    <m:d>
                      <m:dPr>
                        <m:begChr m:val="|"/>
                        <m:endChr m:val="|"/>
                        <m:ctrlPr>
                          <a:rPr lang="en-US" sz="2400" b="0" i="1" smtClean="0">
                            <a:solidFill>
                              <a:srgbClr val="00B0F0"/>
                            </a:solidFill>
                            <a:latin typeface="Cambria Math" panose="02040503050406030204" pitchFamily="18" charset="0"/>
                            <a:ea typeface="Calibri"/>
                            <a:cs typeface="Lucida Sans Unicode"/>
                          </a:rPr>
                        </m:ctrlPr>
                      </m:dPr>
                      <m:e>
                        <m:acc>
                          <m:accPr>
                            <m:chr m:val="⃗"/>
                            <m:ctrlPr>
                              <a:rPr lang="en-US" sz="2400" b="0" i="1" smtClean="0">
                                <a:solidFill>
                                  <a:srgbClr val="00B0F0"/>
                                </a:solidFill>
                                <a:latin typeface="Cambria Math" panose="02040503050406030204" pitchFamily="18" charset="0"/>
                                <a:ea typeface="Calibri"/>
                                <a:cs typeface="Lucida Sans Unicode"/>
                              </a:rPr>
                            </m:ctrlPr>
                          </m:accPr>
                          <m:e>
                            <m:r>
                              <a:rPr lang="en-US" sz="2400" b="0" i="1" smtClean="0">
                                <a:solidFill>
                                  <a:srgbClr val="00B0F0"/>
                                </a:solidFill>
                                <a:latin typeface="Cambria Math" panose="02040503050406030204" pitchFamily="18" charset="0"/>
                                <a:ea typeface="Calibri"/>
                                <a:cs typeface="Lucida Sans Unicode"/>
                              </a:rPr>
                              <m:t>𝐹</m:t>
                            </m:r>
                          </m:e>
                        </m:acc>
                      </m:e>
                    </m:d>
                    <m:r>
                      <a:rPr lang="en-US" sz="2400" i="1">
                        <a:solidFill>
                          <a:srgbClr val="000000"/>
                        </a:solidFill>
                        <a:latin typeface="Cambria Math" panose="02040503050406030204" pitchFamily="18" charset="0"/>
                        <a:ea typeface="Calibri"/>
                        <a:cs typeface="Lucida Sans Unicode"/>
                      </a:rPr>
                      <m:t>;</m:t>
                    </m:r>
                    <m:sSub>
                      <m:sSubPr>
                        <m:ctrlPr>
                          <a:rPr lang="en-US" sz="2400" i="1" smtClean="0">
                            <a:solidFill>
                              <a:srgbClr val="7030A0"/>
                            </a:solidFill>
                            <a:latin typeface="Cambria Math" panose="02040503050406030204" pitchFamily="18" charset="0"/>
                            <a:ea typeface="Calibri"/>
                            <a:cs typeface="Lucida Sans Unicode"/>
                          </a:rPr>
                        </m:ctrlPr>
                      </m:sSubPr>
                      <m:e>
                        <m:r>
                          <a:rPr lang="en-US" sz="2400" b="0" i="1" smtClean="0">
                            <a:solidFill>
                              <a:srgbClr val="7030A0"/>
                            </a:solidFill>
                            <a:latin typeface="Cambria Math" panose="02040503050406030204" pitchFamily="18" charset="0"/>
                            <a:ea typeface="Calibri"/>
                            <a:cs typeface="Lucida Sans Unicode"/>
                          </a:rPr>
                          <m:t>𝐹</m:t>
                        </m:r>
                      </m:e>
                      <m:sub>
                        <m:r>
                          <a:rPr lang="en-US" sz="2400" b="0" i="1" smtClean="0">
                            <a:solidFill>
                              <a:srgbClr val="7030A0"/>
                            </a:solidFill>
                            <a:latin typeface="Cambria Math" panose="02040503050406030204" pitchFamily="18" charset="0"/>
                            <a:ea typeface="Calibri"/>
                            <a:cs typeface="Lucida Sans Unicode"/>
                          </a:rPr>
                          <m:t>𝑦</m:t>
                        </m:r>
                      </m:sub>
                    </m:sSub>
                    <m:r>
                      <a:rPr lang="en-US" sz="2400" i="1">
                        <a:solidFill>
                          <a:srgbClr val="7030A0"/>
                        </a:solidFill>
                        <a:latin typeface="Cambria Math" panose="02040503050406030204" pitchFamily="18" charset="0"/>
                        <a:ea typeface="Calibri"/>
                        <a:cs typeface="Lucida Sans Unicode"/>
                      </a:rPr>
                      <m:t>=</m:t>
                    </m:r>
                    <m:r>
                      <a:rPr lang="en-US" sz="2400" b="0" i="1" smtClean="0">
                        <a:solidFill>
                          <a:srgbClr val="7030A0"/>
                        </a:solidFill>
                        <a:latin typeface="Cambria Math" panose="02040503050406030204" pitchFamily="18" charset="0"/>
                        <a:ea typeface="Calibri"/>
                        <a:cs typeface="Lucida Sans Unicode"/>
                      </a:rPr>
                      <m:t>𝑚</m:t>
                    </m:r>
                    <m:d>
                      <m:dPr>
                        <m:begChr m:val="|"/>
                        <m:endChr m:val="|"/>
                        <m:ctrlPr>
                          <a:rPr lang="en-US" sz="2400" i="1">
                            <a:solidFill>
                              <a:srgbClr val="7030A0"/>
                            </a:solidFill>
                            <a:latin typeface="Cambria Math" panose="02040503050406030204" pitchFamily="18" charset="0"/>
                            <a:ea typeface="Calibri"/>
                            <a:cs typeface="Lucida Sans Unicode"/>
                          </a:rPr>
                        </m:ctrlPr>
                      </m:dPr>
                      <m:e>
                        <m:acc>
                          <m:accPr>
                            <m:chr m:val="⃗"/>
                            <m:ctrlPr>
                              <a:rPr lang="en-US" sz="2400" i="1">
                                <a:solidFill>
                                  <a:srgbClr val="7030A0"/>
                                </a:solidFill>
                                <a:latin typeface="Cambria Math" panose="02040503050406030204" pitchFamily="18" charset="0"/>
                                <a:ea typeface="Calibri"/>
                                <a:cs typeface="Lucida Sans Unicode"/>
                              </a:rPr>
                            </m:ctrlPr>
                          </m:accPr>
                          <m:e>
                            <m:r>
                              <a:rPr lang="en-US" sz="2400" b="0" i="1" smtClean="0">
                                <a:solidFill>
                                  <a:srgbClr val="7030A0"/>
                                </a:solidFill>
                                <a:latin typeface="Cambria Math" panose="02040503050406030204" pitchFamily="18" charset="0"/>
                                <a:ea typeface="Calibri"/>
                                <a:cs typeface="Lucida Sans Unicode"/>
                              </a:rPr>
                              <m:t>𝐹</m:t>
                            </m:r>
                          </m:e>
                        </m:acc>
                      </m:e>
                    </m:d>
                    <m:r>
                      <a:rPr lang="en-US" sz="2400" b="0" i="1" smtClean="0">
                        <a:solidFill>
                          <a:srgbClr val="00B0F0"/>
                        </a:solidFill>
                        <a:latin typeface="Cambria Math" panose="02040503050406030204" pitchFamily="18" charset="0"/>
                        <a:ea typeface="Calibri"/>
                        <a:cs typeface="Lucida Sans Unicode"/>
                      </a:rPr>
                      <m:t>; </m:t>
                    </m:r>
                    <m:sSub>
                      <m:sSubPr>
                        <m:ctrlPr>
                          <a:rPr lang="en-US" sz="2400" i="1" smtClean="0">
                            <a:solidFill>
                              <a:srgbClr val="FFC000"/>
                            </a:solidFill>
                            <a:latin typeface="Cambria Math" panose="02040503050406030204" pitchFamily="18" charset="0"/>
                            <a:ea typeface="Calibri"/>
                            <a:cs typeface="Lucida Sans Unicode"/>
                          </a:rPr>
                        </m:ctrlPr>
                      </m:sSubPr>
                      <m:e>
                        <m:r>
                          <a:rPr lang="en-US" sz="2400" b="0" i="1" smtClean="0">
                            <a:solidFill>
                              <a:srgbClr val="FFC000"/>
                            </a:solidFill>
                            <a:latin typeface="Cambria Math" panose="02040503050406030204" pitchFamily="18" charset="0"/>
                            <a:ea typeface="Calibri"/>
                            <a:cs typeface="Lucida Sans Unicode"/>
                          </a:rPr>
                          <m:t>𝐹</m:t>
                        </m:r>
                      </m:e>
                      <m:sub>
                        <m:r>
                          <a:rPr lang="en-US" sz="2400" b="0" i="1" smtClean="0">
                            <a:solidFill>
                              <a:srgbClr val="FFC000"/>
                            </a:solidFill>
                            <a:latin typeface="Cambria Math" panose="02040503050406030204" pitchFamily="18" charset="0"/>
                            <a:ea typeface="Calibri"/>
                            <a:cs typeface="Lucida Sans Unicode"/>
                          </a:rPr>
                          <m:t>𝑧</m:t>
                        </m:r>
                      </m:sub>
                    </m:sSub>
                    <m:r>
                      <a:rPr lang="en-US" sz="2400" i="1">
                        <a:solidFill>
                          <a:srgbClr val="FFC000"/>
                        </a:solidFill>
                        <a:latin typeface="Cambria Math" panose="02040503050406030204" pitchFamily="18" charset="0"/>
                        <a:ea typeface="Calibri"/>
                        <a:cs typeface="Lucida Sans Unicode"/>
                      </a:rPr>
                      <m:t>=</m:t>
                    </m:r>
                    <m:r>
                      <a:rPr lang="en-US" sz="2400" b="0" i="1" smtClean="0">
                        <a:solidFill>
                          <a:srgbClr val="FFC000"/>
                        </a:solidFill>
                        <a:latin typeface="Cambria Math" panose="02040503050406030204" pitchFamily="18" charset="0"/>
                        <a:ea typeface="Calibri"/>
                        <a:cs typeface="Lucida Sans Unicode"/>
                      </a:rPr>
                      <m:t>𝑛</m:t>
                    </m:r>
                    <m:d>
                      <m:dPr>
                        <m:begChr m:val="|"/>
                        <m:endChr m:val="|"/>
                        <m:ctrlPr>
                          <a:rPr lang="en-US" sz="2400" i="1">
                            <a:solidFill>
                              <a:srgbClr val="FFC000"/>
                            </a:solidFill>
                            <a:latin typeface="Cambria Math" panose="02040503050406030204" pitchFamily="18" charset="0"/>
                            <a:ea typeface="Calibri"/>
                            <a:cs typeface="Lucida Sans Unicode"/>
                          </a:rPr>
                        </m:ctrlPr>
                      </m:dPr>
                      <m:e>
                        <m:acc>
                          <m:accPr>
                            <m:chr m:val="⃗"/>
                            <m:ctrlPr>
                              <a:rPr lang="en-US" sz="2400" i="1">
                                <a:solidFill>
                                  <a:srgbClr val="FFC000"/>
                                </a:solidFill>
                                <a:latin typeface="Cambria Math" panose="02040503050406030204" pitchFamily="18" charset="0"/>
                                <a:ea typeface="Calibri"/>
                                <a:cs typeface="Lucida Sans Unicode"/>
                              </a:rPr>
                            </m:ctrlPr>
                          </m:accPr>
                          <m:e>
                            <m:r>
                              <a:rPr lang="en-US" sz="2400" b="0" i="1" smtClean="0">
                                <a:solidFill>
                                  <a:srgbClr val="FFC000"/>
                                </a:solidFill>
                                <a:latin typeface="Cambria Math" panose="02040503050406030204" pitchFamily="18" charset="0"/>
                                <a:ea typeface="Calibri"/>
                                <a:cs typeface="Lucida Sans Unicode"/>
                              </a:rPr>
                              <m:t>𝐹</m:t>
                            </m:r>
                          </m:e>
                        </m:acc>
                      </m:e>
                    </m:d>
                  </m:oMath>
                </a14:m>
                <a:endParaRPr lang="en-US" sz="2400" dirty="0">
                  <a:solidFill>
                    <a:srgbClr val="000000"/>
                  </a:solidFill>
                  <a:ea typeface="Calibri"/>
                  <a:cs typeface="Lucida Sans Unicode"/>
                </a:endParaRPr>
              </a:p>
              <a:p>
                <a:pPr marL="457200" lvl="0" indent="-457200" algn="just">
                  <a:spcBef>
                    <a:spcPts val="600"/>
                  </a:spcBef>
                  <a:buClr>
                    <a:srgbClr val="000000"/>
                  </a:buClr>
                  <a:buChar char="•"/>
                </a:pPr>
                <a:r>
                  <a:rPr lang="en-US" sz="2400" dirty="0"/>
                  <a:t>From the Pythagorean theorem</a:t>
                </a:r>
                <a:endParaRPr lang="en-US" sz="2400" dirty="0">
                  <a:solidFill>
                    <a:srgbClr val="E76E0A"/>
                  </a:solidFill>
                  <a:ea typeface="Calibri"/>
                  <a:cs typeface="Calibri"/>
                </a:endParaRPr>
              </a:p>
              <a:p>
                <a:pPr marL="457200" lvl="0" indent="-457200" algn="just">
                  <a:spcBef>
                    <a:spcPts val="600"/>
                  </a:spcBef>
                  <a:buClr>
                    <a:srgbClr val="000000"/>
                  </a:buClr>
                  <a:buChar char="•"/>
                </a:pPr>
                <a14:m>
                  <m:oMath xmlns:m="http://schemas.openxmlformats.org/officeDocument/2006/math">
                    <m:sSup>
                      <m:sSupPr>
                        <m:ctrlPr>
                          <a:rPr lang="en-US" sz="2400" i="1" smtClean="0">
                            <a:solidFill>
                              <a:schemeClr val="tx1"/>
                            </a:solidFill>
                            <a:latin typeface="Cambria Math" panose="02040503050406030204" pitchFamily="18" charset="0"/>
                            <a:ea typeface="Calibri"/>
                            <a:cs typeface="Calibri"/>
                          </a:rPr>
                        </m:ctrlPr>
                      </m:sSupPr>
                      <m:e>
                        <m:acc>
                          <m:accPr>
                            <m:chr m:val="⃗"/>
                            <m:ctrlPr>
                              <a:rPr lang="en-US" sz="2400" i="1" smtClean="0">
                                <a:solidFill>
                                  <a:schemeClr val="tx1"/>
                                </a:solidFill>
                                <a:latin typeface="Cambria Math" panose="02040503050406030204" pitchFamily="18" charset="0"/>
                                <a:ea typeface="Calibri"/>
                                <a:cs typeface="Calibri"/>
                              </a:rPr>
                            </m:ctrlPr>
                          </m:accPr>
                          <m:e>
                            <m:r>
                              <a:rPr lang="en-US" sz="2400" b="0" i="1" smtClean="0">
                                <a:solidFill>
                                  <a:schemeClr val="tx1"/>
                                </a:solidFill>
                                <a:latin typeface="Cambria Math" panose="02040503050406030204" pitchFamily="18" charset="0"/>
                                <a:ea typeface="Calibri"/>
                                <a:cs typeface="Calibri"/>
                              </a:rPr>
                              <m:t>𝐹</m:t>
                            </m:r>
                          </m:e>
                        </m:acc>
                      </m:e>
                      <m:sup>
                        <m:r>
                          <a:rPr lang="en-US" sz="2400" b="0" i="1" smtClean="0">
                            <a:solidFill>
                              <a:schemeClr val="tx1"/>
                            </a:solidFill>
                            <a:latin typeface="Cambria Math" panose="02040503050406030204" pitchFamily="18" charset="0"/>
                            <a:ea typeface="Calibri"/>
                            <a:cs typeface="Calibri"/>
                          </a:rPr>
                          <m:t>2</m:t>
                        </m:r>
                      </m:sup>
                    </m:sSup>
                    <m:r>
                      <a:rPr lang="en-US" sz="2400" b="0" i="1" smtClean="0">
                        <a:solidFill>
                          <a:schemeClr val="tx1"/>
                        </a:solidFill>
                        <a:latin typeface="Cambria Math" panose="02040503050406030204" pitchFamily="18" charset="0"/>
                        <a:ea typeface="Calibri"/>
                        <a:cs typeface="Calibri"/>
                      </a:rPr>
                      <m:t>=</m:t>
                    </m:r>
                    <m:sSubSup>
                      <m:sSubSupPr>
                        <m:ctrlPr>
                          <a:rPr lang="en-US" sz="2400" b="0" i="1" smtClean="0">
                            <a:solidFill>
                              <a:schemeClr val="tx1"/>
                            </a:solidFill>
                            <a:latin typeface="Cambria Math" panose="02040503050406030204" pitchFamily="18" charset="0"/>
                            <a:ea typeface="Calibri"/>
                            <a:cs typeface="Calibri"/>
                          </a:rPr>
                        </m:ctrlPr>
                      </m:sSubSupPr>
                      <m:e>
                        <m:r>
                          <a:rPr lang="en-US" sz="2400" b="0" i="1" smtClean="0">
                            <a:solidFill>
                              <a:schemeClr val="tx1"/>
                            </a:solidFill>
                            <a:latin typeface="Cambria Math" panose="02040503050406030204" pitchFamily="18" charset="0"/>
                            <a:ea typeface="Calibri"/>
                            <a:cs typeface="Calibri"/>
                          </a:rPr>
                          <m:t>𝐹</m:t>
                        </m:r>
                      </m:e>
                      <m:sub>
                        <m:r>
                          <a:rPr lang="en-US" sz="2400" b="0" i="1" smtClean="0">
                            <a:solidFill>
                              <a:schemeClr val="tx1"/>
                            </a:solidFill>
                            <a:latin typeface="Cambria Math" panose="02040503050406030204" pitchFamily="18" charset="0"/>
                            <a:ea typeface="Calibri"/>
                            <a:cs typeface="Calibri"/>
                          </a:rPr>
                          <m:t>𝑥</m:t>
                        </m:r>
                      </m:sub>
                      <m:sup>
                        <m:r>
                          <a:rPr lang="en-US" sz="2400" b="0" i="1" smtClean="0">
                            <a:solidFill>
                              <a:schemeClr val="tx1"/>
                            </a:solidFill>
                            <a:latin typeface="Cambria Math" panose="02040503050406030204" pitchFamily="18" charset="0"/>
                            <a:ea typeface="Calibri"/>
                            <a:cs typeface="Calibri"/>
                          </a:rPr>
                          <m:t>2</m:t>
                        </m:r>
                      </m:sup>
                    </m:sSubSup>
                    <m:r>
                      <a:rPr lang="en-US" sz="2400" b="0" i="1" smtClean="0">
                        <a:solidFill>
                          <a:schemeClr val="tx1"/>
                        </a:solidFill>
                        <a:latin typeface="Cambria Math" panose="02040503050406030204" pitchFamily="18" charset="0"/>
                        <a:ea typeface="Calibri"/>
                        <a:cs typeface="Calibri"/>
                      </a:rPr>
                      <m:t>+</m:t>
                    </m:r>
                    <m:sSubSup>
                      <m:sSubSupPr>
                        <m:ctrlPr>
                          <a:rPr lang="en-US" sz="2400" i="1">
                            <a:solidFill>
                              <a:schemeClr val="tx1"/>
                            </a:solidFill>
                            <a:latin typeface="Cambria Math" panose="02040503050406030204" pitchFamily="18" charset="0"/>
                            <a:ea typeface="Calibri"/>
                            <a:cs typeface="Calibri"/>
                          </a:rPr>
                        </m:ctrlPr>
                      </m:sSubSupPr>
                      <m:e>
                        <m:r>
                          <a:rPr lang="en-US" sz="2400" b="0" i="1" smtClean="0">
                            <a:solidFill>
                              <a:schemeClr val="tx1"/>
                            </a:solidFill>
                            <a:latin typeface="Cambria Math" panose="02040503050406030204" pitchFamily="18" charset="0"/>
                            <a:ea typeface="Calibri"/>
                            <a:cs typeface="Calibri"/>
                          </a:rPr>
                          <m:t>𝐹</m:t>
                        </m:r>
                      </m:e>
                      <m:sub>
                        <m:r>
                          <a:rPr lang="en-US" sz="2400" b="0" i="1" smtClean="0">
                            <a:solidFill>
                              <a:schemeClr val="tx1"/>
                            </a:solidFill>
                            <a:latin typeface="Cambria Math" panose="02040503050406030204" pitchFamily="18" charset="0"/>
                            <a:ea typeface="Calibri"/>
                            <a:cs typeface="Calibri"/>
                          </a:rPr>
                          <m:t>𝑦</m:t>
                        </m:r>
                      </m:sub>
                      <m:sup>
                        <m:r>
                          <a:rPr lang="en-US" sz="2400" i="1">
                            <a:solidFill>
                              <a:schemeClr val="tx1"/>
                            </a:solidFill>
                            <a:latin typeface="Cambria Math" panose="02040503050406030204" pitchFamily="18" charset="0"/>
                            <a:ea typeface="Calibri"/>
                            <a:cs typeface="Calibri"/>
                          </a:rPr>
                          <m:t>2</m:t>
                        </m:r>
                      </m:sup>
                    </m:sSubSup>
                    <m:r>
                      <a:rPr lang="en-US" sz="2400" b="0" i="0" smtClean="0">
                        <a:solidFill>
                          <a:schemeClr val="tx1"/>
                        </a:solidFill>
                        <a:latin typeface="Cambria Math" panose="02040503050406030204" pitchFamily="18" charset="0"/>
                        <a:ea typeface="Calibri"/>
                        <a:cs typeface="Calibri"/>
                      </a:rPr>
                      <m:t>+</m:t>
                    </m:r>
                    <m:sSubSup>
                      <m:sSubSupPr>
                        <m:ctrlPr>
                          <a:rPr lang="en-US" sz="2400" i="1">
                            <a:solidFill>
                              <a:schemeClr val="tx1"/>
                            </a:solidFill>
                            <a:latin typeface="Cambria Math" panose="02040503050406030204" pitchFamily="18" charset="0"/>
                            <a:ea typeface="Calibri"/>
                            <a:cs typeface="Calibri"/>
                          </a:rPr>
                        </m:ctrlPr>
                      </m:sSubSupPr>
                      <m:e>
                        <m:r>
                          <a:rPr lang="en-US" sz="2400" b="0" i="1" smtClean="0">
                            <a:solidFill>
                              <a:schemeClr val="tx1"/>
                            </a:solidFill>
                            <a:latin typeface="Cambria Math" panose="02040503050406030204" pitchFamily="18" charset="0"/>
                            <a:ea typeface="Calibri"/>
                            <a:cs typeface="Calibri"/>
                          </a:rPr>
                          <m:t>𝐹</m:t>
                        </m:r>
                      </m:e>
                      <m:sub>
                        <m:r>
                          <a:rPr lang="en-US" sz="2400" b="0" i="1" smtClean="0">
                            <a:solidFill>
                              <a:schemeClr val="tx1"/>
                            </a:solidFill>
                            <a:latin typeface="Cambria Math" panose="02040503050406030204" pitchFamily="18" charset="0"/>
                            <a:ea typeface="Calibri"/>
                            <a:cs typeface="Calibri"/>
                          </a:rPr>
                          <m:t>𝑧</m:t>
                        </m:r>
                      </m:sub>
                      <m:sup>
                        <m:r>
                          <a:rPr lang="en-US" sz="2400" i="1">
                            <a:solidFill>
                              <a:schemeClr val="tx1"/>
                            </a:solidFill>
                            <a:latin typeface="Cambria Math" panose="02040503050406030204" pitchFamily="18" charset="0"/>
                            <a:ea typeface="Calibri"/>
                            <a:cs typeface="Calibri"/>
                          </a:rPr>
                          <m:t>2</m:t>
                        </m:r>
                      </m:sup>
                    </m:sSubSup>
                  </m:oMath>
                </a14:m>
                <a:r>
                  <a:rPr lang="en-US" sz="2400" dirty="0">
                    <a:solidFill>
                      <a:srgbClr val="E76E0A"/>
                    </a:solidFill>
                    <a:ea typeface="Calibri"/>
                    <a:cs typeface="Calibri"/>
                  </a:rPr>
                  <a:t>                     </a:t>
                </a:r>
              </a:p>
              <a:p>
                <a:pPr marL="457200" lvl="0" indent="-457200" algn="just">
                  <a:spcBef>
                    <a:spcPts val="600"/>
                  </a:spcBef>
                  <a:buClr>
                    <a:srgbClr val="000000"/>
                  </a:buClr>
                  <a:buChar char="•"/>
                </a:pPr>
                <a:r>
                  <a:rPr lang="en-US" sz="2400" dirty="0">
                    <a:solidFill>
                      <a:srgbClr val="E76E0A"/>
                    </a:solidFill>
                    <a:ea typeface="Calibri"/>
                    <a:cs typeface="Calibri"/>
                  </a:rPr>
                  <a:t> </a:t>
                </a:r>
                <a:r>
                  <a:rPr lang="en-US" sz="2400" dirty="0">
                    <a:solidFill>
                      <a:srgbClr val="000000"/>
                    </a:solidFill>
                    <a:ea typeface="Calibri"/>
                    <a:cs typeface="Calibri"/>
                  </a:rPr>
                  <a:t>implies </a:t>
                </a:r>
                <a14:m>
                  <m:oMath xmlns:m="http://schemas.openxmlformats.org/officeDocument/2006/math">
                    <m:sSup>
                      <m:sSupPr>
                        <m:ctrlPr>
                          <a:rPr lang="en-US" sz="2400" i="1" smtClean="0">
                            <a:solidFill>
                              <a:srgbClr val="000000"/>
                            </a:solidFill>
                            <a:latin typeface="Cambria Math" panose="02040503050406030204" pitchFamily="18" charset="0"/>
                            <a:ea typeface="Calibri"/>
                            <a:cs typeface="Calibri"/>
                          </a:rPr>
                        </m:ctrlPr>
                      </m:sSupPr>
                      <m:e>
                        <m:r>
                          <a:rPr lang="en-US" sz="2400" b="0" i="1" smtClean="0">
                            <a:solidFill>
                              <a:srgbClr val="000000"/>
                            </a:solidFill>
                            <a:latin typeface="Cambria Math" panose="02040503050406030204" pitchFamily="18" charset="0"/>
                            <a:ea typeface="Calibri"/>
                            <a:cs typeface="Calibri"/>
                          </a:rPr>
                          <m:t>𝑙</m:t>
                        </m:r>
                      </m:e>
                      <m:sup>
                        <m:r>
                          <a:rPr lang="en-US" sz="2400" b="0" i="1" smtClean="0">
                            <a:solidFill>
                              <a:srgbClr val="000000"/>
                            </a:solidFill>
                            <a:latin typeface="Cambria Math" panose="02040503050406030204" pitchFamily="18" charset="0"/>
                            <a:ea typeface="Calibri"/>
                            <a:cs typeface="Calibri"/>
                          </a:rPr>
                          <m:t>2</m:t>
                        </m:r>
                      </m:sup>
                    </m:sSup>
                    <m:r>
                      <a:rPr lang="en-US" sz="2400" b="0" i="1" smtClean="0">
                        <a:solidFill>
                          <a:srgbClr val="000000"/>
                        </a:solidFill>
                        <a:latin typeface="Cambria Math" panose="02040503050406030204" pitchFamily="18" charset="0"/>
                        <a:ea typeface="Calibri"/>
                        <a:cs typeface="Calibri"/>
                      </a:rPr>
                      <m:t>+</m:t>
                    </m:r>
                    <m:sSup>
                      <m:sSupPr>
                        <m:ctrlPr>
                          <a:rPr lang="en-US" sz="2400" i="1">
                            <a:solidFill>
                              <a:srgbClr val="000000"/>
                            </a:solidFill>
                            <a:latin typeface="Cambria Math" panose="02040503050406030204" pitchFamily="18" charset="0"/>
                            <a:ea typeface="Calibri"/>
                            <a:cs typeface="Calibri"/>
                          </a:rPr>
                        </m:ctrlPr>
                      </m:sSupPr>
                      <m:e>
                        <m:r>
                          <a:rPr lang="en-US" sz="2400" b="0" i="1" smtClean="0">
                            <a:solidFill>
                              <a:srgbClr val="000000"/>
                            </a:solidFill>
                            <a:latin typeface="Cambria Math" panose="02040503050406030204" pitchFamily="18" charset="0"/>
                            <a:ea typeface="Calibri"/>
                            <a:cs typeface="Calibri"/>
                          </a:rPr>
                          <m:t>𝑚</m:t>
                        </m:r>
                      </m:e>
                      <m:sup>
                        <m:r>
                          <a:rPr lang="en-US" sz="2400" i="1">
                            <a:solidFill>
                              <a:srgbClr val="000000"/>
                            </a:solidFill>
                            <a:latin typeface="Cambria Math" panose="02040503050406030204" pitchFamily="18" charset="0"/>
                            <a:ea typeface="Calibri"/>
                            <a:cs typeface="Calibri"/>
                          </a:rPr>
                          <m:t>2</m:t>
                        </m:r>
                      </m:sup>
                    </m:sSup>
                    <m:r>
                      <a:rPr lang="en-US" sz="2400" b="0" i="1" smtClean="0">
                        <a:solidFill>
                          <a:srgbClr val="000000"/>
                        </a:solidFill>
                        <a:latin typeface="Cambria Math" panose="02040503050406030204" pitchFamily="18" charset="0"/>
                        <a:ea typeface="Calibri"/>
                        <a:cs typeface="Calibri"/>
                      </a:rPr>
                      <m:t>+</m:t>
                    </m:r>
                    <m:sSup>
                      <m:sSupPr>
                        <m:ctrlPr>
                          <a:rPr lang="en-US" sz="2400" i="1">
                            <a:solidFill>
                              <a:srgbClr val="000000"/>
                            </a:solidFill>
                            <a:latin typeface="Cambria Math" panose="02040503050406030204" pitchFamily="18" charset="0"/>
                            <a:ea typeface="Calibri"/>
                            <a:cs typeface="Calibri"/>
                          </a:rPr>
                        </m:ctrlPr>
                      </m:sSupPr>
                      <m:e>
                        <m:r>
                          <a:rPr lang="en-US" sz="2400" b="0" i="1" smtClean="0">
                            <a:solidFill>
                              <a:srgbClr val="000000"/>
                            </a:solidFill>
                            <a:latin typeface="Cambria Math" panose="02040503050406030204" pitchFamily="18" charset="0"/>
                            <a:ea typeface="Calibri"/>
                            <a:cs typeface="Calibri"/>
                          </a:rPr>
                          <m:t>𝑛</m:t>
                        </m:r>
                      </m:e>
                      <m:sup>
                        <m:r>
                          <a:rPr lang="en-US" sz="2400" i="1">
                            <a:solidFill>
                              <a:srgbClr val="000000"/>
                            </a:solidFill>
                            <a:latin typeface="Cambria Math" panose="02040503050406030204" pitchFamily="18" charset="0"/>
                            <a:ea typeface="Calibri"/>
                            <a:cs typeface="Calibri"/>
                          </a:rPr>
                          <m:t>2</m:t>
                        </m:r>
                      </m:sup>
                    </m:sSup>
                    <m:r>
                      <a:rPr lang="en-US" sz="2400" b="0" i="1" smtClean="0">
                        <a:solidFill>
                          <a:srgbClr val="000000"/>
                        </a:solidFill>
                        <a:latin typeface="Cambria Math" panose="02040503050406030204" pitchFamily="18" charset="0"/>
                        <a:ea typeface="Calibri"/>
                        <a:cs typeface="Calibri"/>
                      </a:rPr>
                      <m:t>=</m:t>
                    </m:r>
                    <m:r>
                      <a:rPr lang="en-US" sz="2400" b="0" i="1" smtClean="0">
                        <a:solidFill>
                          <a:srgbClr val="000000"/>
                        </a:solidFill>
                        <a:latin typeface="Cambria Math" panose="02040503050406030204" pitchFamily="18" charset="0"/>
                        <a:ea typeface="Calibri"/>
                        <a:cs typeface="Calibri"/>
                      </a:rPr>
                      <m:t>1</m:t>
                    </m:r>
                  </m:oMath>
                </a14:m>
                <a:endParaRPr lang="en-US" sz="2400" dirty="0">
                  <a:solidFill>
                    <a:srgbClr val="000000"/>
                  </a:solidFill>
                  <a:ea typeface="Calibri"/>
                  <a:cs typeface="Calibri"/>
                </a:endParaRPr>
              </a:p>
            </p:txBody>
          </p:sp>
        </mc:Choice>
        <mc:Fallback xmlns="">
          <p:sp>
            <p:nvSpPr>
              <p:cNvPr id="3" name="Subtitle 2">
                <a:extLst>
                  <a:ext uri="{FF2B5EF4-FFF2-40B4-BE49-F238E27FC236}">
                    <a16:creationId xmlns:a16="http://schemas.microsoft.com/office/drawing/2014/main" id="{91A491E8-019C-0941-E9FE-BE0257BECCCC}"/>
                  </a:ext>
                </a:extLst>
              </p:cNvPr>
              <p:cNvSpPr txBox="1">
                <a:spLocks noGrp="1" noRot="1" noChangeAspect="1" noMove="1" noResize="1" noEditPoints="1" noAdjustHandles="1" noChangeArrowheads="1" noChangeShapeType="1" noTextEdit="1"/>
              </p:cNvSpPr>
              <p:nvPr>
                <p:ph type="subTitle" idx="1"/>
              </p:nvPr>
            </p:nvSpPr>
            <p:spPr>
              <a:xfrm>
                <a:off x="340153" y="1184005"/>
                <a:ext cx="5170764" cy="5486400"/>
              </a:xfrm>
              <a:blipFill>
                <a:blip r:embed="rId3"/>
                <a:stretch>
                  <a:fillRect l="-1769" t="-778"/>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BB2D3DAF-1548-C8B4-DD42-38870501C140}"/>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16</a:t>
            </a:fld>
            <a:endParaRPr lang="en-US"/>
          </a:p>
        </p:txBody>
      </p:sp>
      <p:grpSp>
        <p:nvGrpSpPr>
          <p:cNvPr id="13" name="Group 38">
            <a:extLst>
              <a:ext uri="{FF2B5EF4-FFF2-40B4-BE49-F238E27FC236}">
                <a16:creationId xmlns:a16="http://schemas.microsoft.com/office/drawing/2014/main" id="{48CB9B05-211B-33E8-0352-3E6043B8646D}"/>
              </a:ext>
            </a:extLst>
          </p:cNvPr>
          <p:cNvGrpSpPr>
            <a:grpSpLocks/>
          </p:cNvGrpSpPr>
          <p:nvPr/>
        </p:nvGrpSpPr>
        <p:grpSpPr bwMode="auto">
          <a:xfrm>
            <a:off x="0" y="0"/>
            <a:ext cx="9144000" cy="6858000"/>
            <a:chOff x="0" y="0"/>
            <a:chExt cx="9144000" cy="6858000"/>
          </a:xfrm>
        </p:grpSpPr>
        <p:grpSp>
          <p:nvGrpSpPr>
            <p:cNvPr id="14" name="Group 19">
              <a:extLst>
                <a:ext uri="{FF2B5EF4-FFF2-40B4-BE49-F238E27FC236}">
                  <a16:creationId xmlns:a16="http://schemas.microsoft.com/office/drawing/2014/main" id="{CE07F4CE-0E02-6EE7-F658-1E68EA2B71FD}"/>
                </a:ext>
              </a:extLst>
            </p:cNvPr>
            <p:cNvGrpSpPr>
              <a:grpSpLocks/>
            </p:cNvGrpSpPr>
            <p:nvPr/>
          </p:nvGrpSpPr>
          <p:grpSpPr bwMode="auto">
            <a:xfrm>
              <a:off x="0" y="0"/>
              <a:ext cx="9144000" cy="6858000"/>
              <a:chOff x="0" y="0"/>
              <a:chExt cx="9144000" cy="6858000"/>
            </a:xfrm>
          </p:grpSpPr>
          <p:grpSp>
            <p:nvGrpSpPr>
              <p:cNvPr id="16" name="Group 8">
                <a:extLst>
                  <a:ext uri="{FF2B5EF4-FFF2-40B4-BE49-F238E27FC236}">
                    <a16:creationId xmlns:a16="http://schemas.microsoft.com/office/drawing/2014/main" id="{4722F717-E3D5-1D0C-5012-103A54032CBE}"/>
                  </a:ext>
                </a:extLst>
              </p:cNvPr>
              <p:cNvGrpSpPr>
                <a:grpSpLocks/>
              </p:cNvGrpSpPr>
              <p:nvPr/>
            </p:nvGrpSpPr>
            <p:grpSpPr bwMode="auto">
              <a:xfrm>
                <a:off x="0" y="0"/>
                <a:ext cx="9144000" cy="6858000"/>
                <a:chOff x="0" y="0"/>
                <a:chExt cx="5760" cy="4320"/>
              </a:xfrm>
            </p:grpSpPr>
            <p:grpSp>
              <p:nvGrpSpPr>
                <p:cNvPr id="18" name="Group 9">
                  <a:extLst>
                    <a:ext uri="{FF2B5EF4-FFF2-40B4-BE49-F238E27FC236}">
                      <a16:creationId xmlns:a16="http://schemas.microsoft.com/office/drawing/2014/main" id="{B5E8DDBA-87E1-463F-2C13-764E1804F431}"/>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8E630A81-83B5-7652-1928-C4D408798D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234F56D7-0212-91D2-E379-DB5649DE4D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0331C909-1865-668A-0C6E-4BF8EF461397}"/>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76BE3844-2A91-35B5-98D5-0766AFE907D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6218F286-C14A-371F-F5F4-C5454BE11C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698FD15F-984D-9CCB-D548-E78C101AE32F}"/>
                    </a:ext>
                  </a:extLst>
                </p:cNvPr>
                <p:cNvGrpSpPr>
                  <a:grpSpLocks/>
                </p:cNvGrpSpPr>
                <p:nvPr/>
              </p:nvGrpSpPr>
              <p:grpSpPr bwMode="auto">
                <a:xfrm>
                  <a:off x="144" y="0"/>
                  <a:ext cx="5616" cy="144"/>
                  <a:chOff x="96" y="-48"/>
                  <a:chExt cx="5520" cy="144"/>
                </a:xfrm>
              </p:grpSpPr>
              <p:sp>
                <p:nvSpPr>
                  <p:cNvPr id="24" name="Rectangle 16">
                    <a:extLst>
                      <a:ext uri="{FF2B5EF4-FFF2-40B4-BE49-F238E27FC236}">
                        <a16:creationId xmlns:a16="http://schemas.microsoft.com/office/drawing/2014/main" id="{C450847A-8959-BFAE-B4B5-7FC8F1DEB37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7">
                    <a:extLst>
                      <a:ext uri="{FF2B5EF4-FFF2-40B4-BE49-F238E27FC236}">
                        <a16:creationId xmlns:a16="http://schemas.microsoft.com/office/drawing/2014/main" id="{697862BE-418F-9170-59C9-56F68476B3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5CBF20E6-7EA5-3815-4466-70C93243DF11}"/>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A963CE76-3A79-2FA7-CAE7-62F6DFC1C1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5B509CE1-39AB-6EB8-3BC4-D1CE541B18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90C82B32-3596-ED1F-61DF-D3062C32D9C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450A224F-B25C-9208-BEB0-4F919A80E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Cube 29">
            <a:extLst>
              <a:ext uri="{FF2B5EF4-FFF2-40B4-BE49-F238E27FC236}">
                <a16:creationId xmlns:a16="http://schemas.microsoft.com/office/drawing/2014/main" id="{3AE96A18-B290-89BF-DFB3-A86AA3E0191B}"/>
              </a:ext>
            </a:extLst>
          </p:cNvPr>
          <p:cNvSpPr/>
          <p:nvPr/>
        </p:nvSpPr>
        <p:spPr bwMode="auto">
          <a:xfrm>
            <a:off x="5867400" y="2590800"/>
            <a:ext cx="2133600" cy="2133600"/>
          </a:xfrm>
          <a:prstGeom prst="cub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nvGrpSpPr>
          <p:cNvPr id="54" name="Group 53">
            <a:extLst>
              <a:ext uri="{FF2B5EF4-FFF2-40B4-BE49-F238E27FC236}">
                <a16:creationId xmlns:a16="http://schemas.microsoft.com/office/drawing/2014/main" id="{91303BE9-378F-8CAB-2D35-CF9D95BA4C1F}"/>
              </a:ext>
            </a:extLst>
          </p:cNvPr>
          <p:cNvGrpSpPr/>
          <p:nvPr/>
        </p:nvGrpSpPr>
        <p:grpSpPr>
          <a:xfrm>
            <a:off x="4937466" y="1443335"/>
            <a:ext cx="3977934" cy="4209451"/>
            <a:chOff x="4937466" y="1443335"/>
            <a:chExt cx="3977934" cy="4209451"/>
          </a:xfrm>
        </p:grpSpPr>
        <p:grpSp>
          <p:nvGrpSpPr>
            <p:cNvPr id="47" name="Group 46">
              <a:extLst>
                <a:ext uri="{FF2B5EF4-FFF2-40B4-BE49-F238E27FC236}">
                  <a16:creationId xmlns:a16="http://schemas.microsoft.com/office/drawing/2014/main" id="{EF4CF061-FBE6-BF8A-5B97-0552C1D7BCD0}"/>
                </a:ext>
              </a:extLst>
            </p:cNvPr>
            <p:cNvGrpSpPr/>
            <p:nvPr/>
          </p:nvGrpSpPr>
          <p:grpSpPr>
            <a:xfrm>
              <a:off x="4937466" y="1616535"/>
              <a:ext cx="3977934" cy="3952283"/>
              <a:chOff x="4937466" y="1616535"/>
              <a:chExt cx="3977934" cy="3952283"/>
            </a:xfrm>
          </p:grpSpPr>
          <p:cxnSp>
            <p:nvCxnSpPr>
              <p:cNvPr id="34" name="Straight Arrow Connector 33">
                <a:extLst>
                  <a:ext uri="{FF2B5EF4-FFF2-40B4-BE49-F238E27FC236}">
                    <a16:creationId xmlns:a16="http://schemas.microsoft.com/office/drawing/2014/main" id="{16636DD6-5411-9D6A-8D9F-35AEA6D4191D}"/>
                  </a:ext>
                </a:extLst>
              </p:cNvPr>
              <p:cNvCxnSpPr>
                <a:cxnSpLocks/>
              </p:cNvCxnSpPr>
              <p:nvPr/>
            </p:nvCxnSpPr>
            <p:spPr bwMode="auto">
              <a:xfrm>
                <a:off x="6440340" y="4201584"/>
                <a:ext cx="2475060" cy="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07C8E97E-F3E7-57E7-FAD9-DA52CC323960}"/>
                  </a:ext>
                </a:extLst>
              </p:cNvPr>
              <p:cNvCxnSpPr>
                <a:cxnSpLocks/>
              </p:cNvCxnSpPr>
              <p:nvPr/>
            </p:nvCxnSpPr>
            <p:spPr bwMode="auto">
              <a:xfrm flipV="1">
                <a:off x="6421845" y="1616535"/>
                <a:ext cx="0" cy="2585049"/>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DC9DA434-5EEF-70E0-6ADB-B88A91C609E9}"/>
                  </a:ext>
                </a:extLst>
              </p:cNvPr>
              <p:cNvCxnSpPr>
                <a:cxnSpLocks/>
              </p:cNvCxnSpPr>
              <p:nvPr/>
            </p:nvCxnSpPr>
            <p:spPr bwMode="auto">
              <a:xfrm flipH="1">
                <a:off x="4937466" y="4186671"/>
                <a:ext cx="1484379" cy="1382147"/>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grpSp>
        <p:sp>
          <p:nvSpPr>
            <p:cNvPr id="51" name="TextBox 50">
              <a:extLst>
                <a:ext uri="{FF2B5EF4-FFF2-40B4-BE49-F238E27FC236}">
                  <a16:creationId xmlns:a16="http://schemas.microsoft.com/office/drawing/2014/main" id="{6164E4E5-0970-D752-446F-04B969C3E816}"/>
                </a:ext>
              </a:extLst>
            </p:cNvPr>
            <p:cNvSpPr txBox="1"/>
            <p:nvPr/>
          </p:nvSpPr>
          <p:spPr>
            <a:xfrm>
              <a:off x="5257800" y="5191121"/>
              <a:ext cx="407484" cy="461665"/>
            </a:xfrm>
            <a:prstGeom prst="rect">
              <a:avLst/>
            </a:prstGeom>
            <a:noFill/>
          </p:spPr>
          <p:txBody>
            <a:bodyPr wrap="none" rtlCol="0">
              <a:spAutoFit/>
            </a:bodyPr>
            <a:lstStyle/>
            <a:p>
              <a:r>
                <a:rPr lang="en-US" dirty="0"/>
                <a:t>X</a:t>
              </a:r>
            </a:p>
          </p:txBody>
        </p:sp>
        <p:sp>
          <p:nvSpPr>
            <p:cNvPr id="52" name="TextBox 51">
              <a:extLst>
                <a:ext uri="{FF2B5EF4-FFF2-40B4-BE49-F238E27FC236}">
                  <a16:creationId xmlns:a16="http://schemas.microsoft.com/office/drawing/2014/main" id="{1C68C3B9-8952-CDF4-C3A1-39D6D7D5859C}"/>
                </a:ext>
              </a:extLst>
            </p:cNvPr>
            <p:cNvSpPr txBox="1"/>
            <p:nvPr/>
          </p:nvSpPr>
          <p:spPr>
            <a:xfrm>
              <a:off x="8355516" y="4114800"/>
              <a:ext cx="407484" cy="461665"/>
            </a:xfrm>
            <a:prstGeom prst="rect">
              <a:avLst/>
            </a:prstGeom>
            <a:noFill/>
          </p:spPr>
          <p:txBody>
            <a:bodyPr wrap="none" rtlCol="0">
              <a:spAutoFit/>
            </a:bodyPr>
            <a:lstStyle/>
            <a:p>
              <a:r>
                <a:rPr lang="en-US" dirty="0"/>
                <a:t>Y</a:t>
              </a:r>
            </a:p>
          </p:txBody>
        </p:sp>
        <p:sp>
          <p:nvSpPr>
            <p:cNvPr id="53" name="TextBox 52">
              <a:extLst>
                <a:ext uri="{FF2B5EF4-FFF2-40B4-BE49-F238E27FC236}">
                  <a16:creationId xmlns:a16="http://schemas.microsoft.com/office/drawing/2014/main" id="{C47DEFCC-D978-9B47-6920-96924569D0CF}"/>
                </a:ext>
              </a:extLst>
            </p:cNvPr>
            <p:cNvSpPr txBox="1"/>
            <p:nvPr/>
          </p:nvSpPr>
          <p:spPr>
            <a:xfrm>
              <a:off x="6400800" y="1443335"/>
              <a:ext cx="372218" cy="461665"/>
            </a:xfrm>
            <a:prstGeom prst="rect">
              <a:avLst/>
            </a:prstGeom>
            <a:noFill/>
          </p:spPr>
          <p:txBody>
            <a:bodyPr wrap="none" rtlCol="0">
              <a:spAutoFit/>
            </a:bodyPr>
            <a:lstStyle/>
            <a:p>
              <a:r>
                <a:rPr lang="en-US" dirty="0"/>
                <a:t>Z</a:t>
              </a:r>
            </a:p>
          </p:txBody>
        </p:sp>
      </p:grpSp>
      <p:grpSp>
        <p:nvGrpSpPr>
          <p:cNvPr id="56" name="Group 55">
            <a:extLst>
              <a:ext uri="{FF2B5EF4-FFF2-40B4-BE49-F238E27FC236}">
                <a16:creationId xmlns:a16="http://schemas.microsoft.com/office/drawing/2014/main" id="{979F9560-6CF7-3576-4397-A6426ACEEF39}"/>
              </a:ext>
            </a:extLst>
          </p:cNvPr>
          <p:cNvGrpSpPr/>
          <p:nvPr/>
        </p:nvGrpSpPr>
        <p:grpSpPr>
          <a:xfrm>
            <a:off x="6440340" y="2847459"/>
            <a:ext cx="1303811" cy="1319297"/>
            <a:chOff x="6440340" y="2847459"/>
            <a:chExt cx="1303811" cy="1319297"/>
          </a:xfrm>
        </p:grpSpPr>
        <p:cxnSp>
          <p:nvCxnSpPr>
            <p:cNvPr id="50" name="Straight Arrow Connector 49">
              <a:extLst>
                <a:ext uri="{FF2B5EF4-FFF2-40B4-BE49-F238E27FC236}">
                  <a16:creationId xmlns:a16="http://schemas.microsoft.com/office/drawing/2014/main" id="{B9B812DA-F3AC-B2D9-97F8-93A56373D92E}"/>
                </a:ext>
              </a:extLst>
            </p:cNvPr>
            <p:cNvCxnSpPr/>
            <p:nvPr/>
          </p:nvCxnSpPr>
          <p:spPr bwMode="auto">
            <a:xfrm flipV="1">
              <a:off x="6440340" y="3124200"/>
              <a:ext cx="1027260" cy="1042556"/>
            </a:xfrm>
            <a:prstGeom prst="straightConnector1">
              <a:avLst/>
            </a:prstGeom>
            <a:solidFill>
              <a:schemeClr val="accent1"/>
            </a:solidFill>
            <a:ln w="60325" cap="flat" cmpd="sng" algn="ctr">
              <a:solidFill>
                <a:srgbClr val="FF0066"/>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32CCF67-61D9-E399-8359-B48DAD4F7D2D}"/>
                    </a:ext>
                  </a:extLst>
                </p:cNvPr>
                <p:cNvSpPr txBox="1"/>
                <p:nvPr/>
              </p:nvSpPr>
              <p:spPr>
                <a:xfrm>
                  <a:off x="7467600" y="2847459"/>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55" name="TextBox 54">
                  <a:extLst>
                    <a:ext uri="{FF2B5EF4-FFF2-40B4-BE49-F238E27FC236}">
                      <a16:creationId xmlns:a16="http://schemas.microsoft.com/office/drawing/2014/main" id="{B32CCF67-61D9-E399-8359-B48DAD4F7D2D}"/>
                    </a:ext>
                  </a:extLst>
                </p:cNvPr>
                <p:cNvSpPr txBox="1">
                  <a:spLocks noRot="1" noChangeAspect="1" noMove="1" noResize="1" noEditPoints="1" noAdjustHandles="1" noChangeArrowheads="1" noChangeShapeType="1" noTextEdit="1"/>
                </p:cNvSpPr>
                <p:nvPr/>
              </p:nvSpPr>
              <p:spPr>
                <a:xfrm>
                  <a:off x="7467600" y="2847459"/>
                  <a:ext cx="276551" cy="414088"/>
                </a:xfrm>
                <a:prstGeom prst="rect">
                  <a:avLst/>
                </a:prstGeom>
                <a:blipFill>
                  <a:blip r:embed="rId5"/>
                  <a:stretch>
                    <a:fillRect/>
                  </a:stretch>
                </a:blipFill>
              </p:spPr>
              <p:txBody>
                <a:bodyPr/>
                <a:lstStyle/>
                <a:p>
                  <a:r>
                    <a:rPr lang="en-US">
                      <a:noFill/>
                    </a:rPr>
                    <a:t> </a:t>
                  </a:r>
                </a:p>
              </p:txBody>
            </p:sp>
          </mc:Fallback>
        </mc:AlternateContent>
      </p:grpSp>
      <p:sp>
        <p:nvSpPr>
          <p:cNvPr id="58" name="Freeform: Shape 57">
            <a:extLst>
              <a:ext uri="{FF2B5EF4-FFF2-40B4-BE49-F238E27FC236}">
                <a16:creationId xmlns:a16="http://schemas.microsoft.com/office/drawing/2014/main" id="{D1884A0A-E178-C341-FBCF-BA420C35F5D1}"/>
              </a:ext>
            </a:extLst>
          </p:cNvPr>
          <p:cNvSpPr/>
          <p:nvPr/>
        </p:nvSpPr>
        <p:spPr bwMode="auto">
          <a:xfrm>
            <a:off x="6098875" y="4011283"/>
            <a:ext cx="474453" cy="439947"/>
          </a:xfrm>
          <a:custGeom>
            <a:avLst/>
            <a:gdLst>
              <a:gd name="csX0" fmla="*/ 0 w 474453"/>
              <a:gd name="csY0" fmla="*/ 439947 h 439947"/>
              <a:gd name="csX1" fmla="*/ 103517 w 474453"/>
              <a:gd name="csY1" fmla="*/ 172528 h 439947"/>
              <a:gd name="csX2" fmla="*/ 474453 w 474453"/>
              <a:gd name="csY2" fmla="*/ 0 h 439947"/>
              <a:gd name="csX3" fmla="*/ 474453 w 474453"/>
              <a:gd name="csY3" fmla="*/ 0 h 439947"/>
            </a:gdLst>
            <a:ahLst/>
            <a:cxnLst>
              <a:cxn ang="0">
                <a:pos x="csX0" y="csY0"/>
              </a:cxn>
              <a:cxn ang="0">
                <a:pos x="csX1" y="csY1"/>
              </a:cxn>
              <a:cxn ang="0">
                <a:pos x="csX2" y="csY2"/>
              </a:cxn>
              <a:cxn ang="0">
                <a:pos x="csX3" y="csY3"/>
              </a:cxn>
            </a:cxnLst>
            <a:rect l="l" t="t" r="r" b="b"/>
            <a:pathLst>
              <a:path w="474453" h="439947">
                <a:moveTo>
                  <a:pt x="0" y="439947"/>
                </a:moveTo>
                <a:cubicBezTo>
                  <a:pt x="12221" y="342899"/>
                  <a:pt x="24442" y="245852"/>
                  <a:pt x="103517" y="172528"/>
                </a:cubicBezTo>
                <a:cubicBezTo>
                  <a:pt x="182592" y="99204"/>
                  <a:pt x="474453" y="0"/>
                  <a:pt x="474453" y="0"/>
                </a:cubicBezTo>
                <a:lnTo>
                  <a:pt x="474453" y="0"/>
                </a:lnTo>
              </a:path>
            </a:pathLst>
          </a:custGeom>
          <a:noFill/>
          <a:ln w="1587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59" name="Freeform: Shape 58">
            <a:extLst>
              <a:ext uri="{FF2B5EF4-FFF2-40B4-BE49-F238E27FC236}">
                <a16:creationId xmlns:a16="http://schemas.microsoft.com/office/drawing/2014/main" id="{66962ABC-B77B-35ED-E9D1-5E02F406B3D7}"/>
              </a:ext>
            </a:extLst>
          </p:cNvPr>
          <p:cNvSpPr/>
          <p:nvPr/>
        </p:nvSpPr>
        <p:spPr bwMode="auto">
          <a:xfrm>
            <a:off x="6435306" y="3698323"/>
            <a:ext cx="310551" cy="200817"/>
          </a:xfrm>
          <a:custGeom>
            <a:avLst/>
            <a:gdLst>
              <a:gd name="csX0" fmla="*/ 0 w 310551"/>
              <a:gd name="csY0" fmla="*/ 28288 h 200817"/>
              <a:gd name="csX1" fmla="*/ 138022 w 310551"/>
              <a:gd name="csY1" fmla="*/ 11035 h 200817"/>
              <a:gd name="csX2" fmla="*/ 284671 w 310551"/>
              <a:gd name="csY2" fmla="*/ 174937 h 200817"/>
              <a:gd name="csX3" fmla="*/ 284671 w 310551"/>
              <a:gd name="csY3" fmla="*/ 174937 h 200817"/>
              <a:gd name="csX4" fmla="*/ 310551 w 310551"/>
              <a:gd name="csY4" fmla="*/ 200817 h 200817"/>
            </a:gdLst>
            <a:ahLst/>
            <a:cxnLst>
              <a:cxn ang="0">
                <a:pos x="csX0" y="csY0"/>
              </a:cxn>
              <a:cxn ang="0">
                <a:pos x="csX1" y="csY1"/>
              </a:cxn>
              <a:cxn ang="0">
                <a:pos x="csX2" y="csY2"/>
              </a:cxn>
              <a:cxn ang="0">
                <a:pos x="csX3" y="csY3"/>
              </a:cxn>
              <a:cxn ang="0">
                <a:pos x="csX4" y="csY4"/>
              </a:cxn>
            </a:cxnLst>
            <a:rect l="l" t="t" r="r" b="b"/>
            <a:pathLst>
              <a:path w="310551" h="200817">
                <a:moveTo>
                  <a:pt x="0" y="28288"/>
                </a:moveTo>
                <a:cubicBezTo>
                  <a:pt x="45288" y="7441"/>
                  <a:pt x="90577" y="-13406"/>
                  <a:pt x="138022" y="11035"/>
                </a:cubicBezTo>
                <a:cubicBezTo>
                  <a:pt x="185467" y="35476"/>
                  <a:pt x="284671" y="174937"/>
                  <a:pt x="284671" y="174937"/>
                </a:cubicBezTo>
                <a:lnTo>
                  <a:pt x="284671" y="174937"/>
                </a:lnTo>
                <a:lnTo>
                  <a:pt x="310551" y="200817"/>
                </a:lnTo>
              </a:path>
            </a:pathLst>
          </a:custGeom>
          <a:noFill/>
          <a:ln w="15875"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60" name="Freeform: Shape 59">
            <a:extLst>
              <a:ext uri="{FF2B5EF4-FFF2-40B4-BE49-F238E27FC236}">
                <a16:creationId xmlns:a16="http://schemas.microsoft.com/office/drawing/2014/main" id="{55910809-400F-8ECC-BEFE-AC66EAD7D997}"/>
              </a:ext>
            </a:extLst>
          </p:cNvPr>
          <p:cNvSpPr/>
          <p:nvPr/>
        </p:nvSpPr>
        <p:spPr bwMode="auto">
          <a:xfrm>
            <a:off x="6737230" y="3856008"/>
            <a:ext cx="207457" cy="353683"/>
          </a:xfrm>
          <a:custGeom>
            <a:avLst/>
            <a:gdLst>
              <a:gd name="csX0" fmla="*/ 43132 w 207457"/>
              <a:gd name="csY0" fmla="*/ 353683 h 353683"/>
              <a:gd name="csX1" fmla="*/ 207034 w 207457"/>
              <a:gd name="csY1" fmla="*/ 232913 h 353683"/>
              <a:gd name="csX2" fmla="*/ 0 w 207457"/>
              <a:gd name="csY2" fmla="*/ 0 h 353683"/>
            </a:gdLst>
            <a:ahLst/>
            <a:cxnLst>
              <a:cxn ang="0">
                <a:pos x="csX0" y="csY0"/>
              </a:cxn>
              <a:cxn ang="0">
                <a:pos x="csX1" y="csY1"/>
              </a:cxn>
              <a:cxn ang="0">
                <a:pos x="csX2" y="csY2"/>
              </a:cxn>
            </a:cxnLst>
            <a:rect l="l" t="t" r="r" b="b"/>
            <a:pathLst>
              <a:path w="207457" h="353683">
                <a:moveTo>
                  <a:pt x="43132" y="353683"/>
                </a:moveTo>
                <a:cubicBezTo>
                  <a:pt x="128677" y="322771"/>
                  <a:pt x="214223" y="291860"/>
                  <a:pt x="207034" y="232913"/>
                </a:cubicBezTo>
                <a:cubicBezTo>
                  <a:pt x="199845" y="173966"/>
                  <a:pt x="99922" y="86983"/>
                  <a:pt x="0" y="0"/>
                </a:cubicBezTo>
              </a:path>
            </a:pathLst>
          </a:custGeom>
          <a:noFill/>
          <a:ln w="158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7DFF1B0-C4D5-AEE6-7D13-7B13817709CC}"/>
                  </a:ext>
                </a:extLst>
              </p:cNvPr>
              <p:cNvSpPr txBox="1"/>
              <p:nvPr/>
            </p:nvSpPr>
            <p:spPr>
              <a:xfrm>
                <a:off x="5865433" y="3879806"/>
                <a:ext cx="383888"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F0"/>
                              </a:solidFill>
                              <a:latin typeface="Cambria Math" panose="02040503050406030204" pitchFamily="18" charset="0"/>
                            </a:rPr>
                          </m:ctrlPr>
                        </m:sSubPr>
                        <m:e>
                          <m:r>
                            <a:rPr lang="en-US" i="1" smtClean="0">
                              <a:solidFill>
                                <a:srgbClr val="00B0F0"/>
                              </a:solidFill>
                              <a:latin typeface="Cambria Math" panose="02040503050406030204" pitchFamily="18" charset="0"/>
                              <a:ea typeface="Cambria Math" panose="02040503050406030204" pitchFamily="18" charset="0"/>
                            </a:rPr>
                            <m:t>𝜃</m:t>
                          </m:r>
                        </m:e>
                        <m:sub>
                          <m:r>
                            <a:rPr lang="en-US" b="0" i="1" smtClean="0">
                              <a:solidFill>
                                <a:srgbClr val="00B0F0"/>
                              </a:solidFill>
                              <a:latin typeface="Cambria Math" panose="02040503050406030204" pitchFamily="18" charset="0"/>
                            </a:rPr>
                            <m:t>𝑥</m:t>
                          </m:r>
                        </m:sub>
                      </m:sSub>
                    </m:oMath>
                  </m:oMathPara>
                </a14:m>
                <a:endParaRPr lang="en-US" dirty="0">
                  <a:solidFill>
                    <a:srgbClr val="00B0F0"/>
                  </a:solidFill>
                </a:endParaRPr>
              </a:p>
            </p:txBody>
          </p:sp>
        </mc:Choice>
        <mc:Fallback xmlns="">
          <p:sp>
            <p:nvSpPr>
              <p:cNvPr id="61" name="TextBox 60">
                <a:extLst>
                  <a:ext uri="{FF2B5EF4-FFF2-40B4-BE49-F238E27FC236}">
                    <a16:creationId xmlns:a16="http://schemas.microsoft.com/office/drawing/2014/main" id="{77DFF1B0-C4D5-AEE6-7D13-7B13817709CC}"/>
                  </a:ext>
                </a:extLst>
              </p:cNvPr>
              <p:cNvSpPr txBox="1">
                <a:spLocks noRot="1" noChangeAspect="1" noMove="1" noResize="1" noEditPoints="1" noAdjustHandles="1" noChangeArrowheads="1" noChangeShapeType="1" noTextEdit="1"/>
              </p:cNvSpPr>
              <p:nvPr/>
            </p:nvSpPr>
            <p:spPr>
              <a:xfrm>
                <a:off x="5865433" y="3879806"/>
                <a:ext cx="383888" cy="369332"/>
              </a:xfrm>
              <a:prstGeom prst="rect">
                <a:avLst/>
              </a:prstGeom>
              <a:blipFill>
                <a:blip r:embed="rId6"/>
                <a:stretch>
                  <a:fillRect l="-17460"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0CC944A1-7135-00E8-2EEE-98B3AEFB2999}"/>
                  </a:ext>
                </a:extLst>
              </p:cNvPr>
              <p:cNvSpPr txBox="1"/>
              <p:nvPr/>
            </p:nvSpPr>
            <p:spPr>
              <a:xfrm>
                <a:off x="6953970" y="3748454"/>
                <a:ext cx="392928" cy="398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𝜃</m:t>
                          </m:r>
                        </m:e>
                        <m:sub>
                          <m:r>
                            <a:rPr lang="en-US" b="0" i="1" smtClean="0">
                              <a:solidFill>
                                <a:srgbClr val="7030A0"/>
                              </a:solidFill>
                              <a:latin typeface="Cambria Math" panose="02040503050406030204" pitchFamily="18" charset="0"/>
                            </a:rPr>
                            <m:t>𝑦</m:t>
                          </m:r>
                        </m:sub>
                      </m:sSub>
                    </m:oMath>
                  </m:oMathPara>
                </a14:m>
                <a:endParaRPr lang="en-US" dirty="0"/>
              </a:p>
            </p:txBody>
          </p:sp>
        </mc:Choice>
        <mc:Fallback xmlns="">
          <p:sp>
            <p:nvSpPr>
              <p:cNvPr id="62" name="TextBox 61">
                <a:extLst>
                  <a:ext uri="{FF2B5EF4-FFF2-40B4-BE49-F238E27FC236}">
                    <a16:creationId xmlns:a16="http://schemas.microsoft.com/office/drawing/2014/main" id="{0CC944A1-7135-00E8-2EEE-98B3AEFB2999}"/>
                  </a:ext>
                </a:extLst>
              </p:cNvPr>
              <p:cNvSpPr txBox="1">
                <a:spLocks noRot="1" noChangeAspect="1" noMove="1" noResize="1" noEditPoints="1" noAdjustHandles="1" noChangeArrowheads="1" noChangeShapeType="1" noTextEdit="1"/>
              </p:cNvSpPr>
              <p:nvPr/>
            </p:nvSpPr>
            <p:spPr>
              <a:xfrm>
                <a:off x="6953970" y="3748454"/>
                <a:ext cx="392928" cy="398507"/>
              </a:xfrm>
              <a:prstGeom prst="rect">
                <a:avLst/>
              </a:prstGeom>
              <a:blipFill>
                <a:blip r:embed="rId7"/>
                <a:stretch>
                  <a:fillRect l="-18750" r="-4688"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72EAF1E5-1D6B-2DD8-1BF8-FFD0DE3143C6}"/>
                  </a:ext>
                </a:extLst>
              </p:cNvPr>
              <p:cNvSpPr txBox="1"/>
              <p:nvPr/>
            </p:nvSpPr>
            <p:spPr>
              <a:xfrm>
                <a:off x="6331128" y="3279077"/>
                <a:ext cx="533400"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C000"/>
                              </a:solidFill>
                              <a:latin typeface="Cambria Math" panose="02040503050406030204" pitchFamily="18" charset="0"/>
                            </a:rPr>
                          </m:ctrlPr>
                        </m:sSubPr>
                        <m:e>
                          <m:r>
                            <a:rPr lang="en-US" i="1" smtClean="0">
                              <a:solidFill>
                                <a:srgbClr val="FFC000"/>
                              </a:solidFill>
                              <a:latin typeface="Cambria Math" panose="02040503050406030204" pitchFamily="18" charset="0"/>
                              <a:ea typeface="Cambria Math" panose="02040503050406030204" pitchFamily="18" charset="0"/>
                            </a:rPr>
                            <m:t>𝜃</m:t>
                          </m:r>
                        </m:e>
                        <m:sub>
                          <m:r>
                            <a:rPr lang="en-US" b="0" i="1" smtClean="0">
                              <a:solidFill>
                                <a:srgbClr val="FFC000"/>
                              </a:solidFill>
                              <a:latin typeface="Cambria Math" panose="02040503050406030204" pitchFamily="18" charset="0"/>
                              <a:ea typeface="Cambria Math" panose="02040503050406030204" pitchFamily="18" charset="0"/>
                            </a:rPr>
                            <m:t>𝑧</m:t>
                          </m:r>
                        </m:sub>
                      </m:sSub>
                    </m:oMath>
                  </m:oMathPara>
                </a14:m>
                <a:endParaRPr lang="en-US" dirty="0">
                  <a:solidFill>
                    <a:srgbClr val="FFC000"/>
                  </a:solidFill>
                </a:endParaRPr>
              </a:p>
            </p:txBody>
          </p:sp>
        </mc:Choice>
        <mc:Fallback xmlns="">
          <p:sp>
            <p:nvSpPr>
              <p:cNvPr id="64" name="TextBox 63">
                <a:extLst>
                  <a:ext uri="{FF2B5EF4-FFF2-40B4-BE49-F238E27FC236}">
                    <a16:creationId xmlns:a16="http://schemas.microsoft.com/office/drawing/2014/main" id="{72EAF1E5-1D6B-2DD8-1BF8-FFD0DE3143C6}"/>
                  </a:ext>
                </a:extLst>
              </p:cNvPr>
              <p:cNvSpPr txBox="1">
                <a:spLocks noRot="1" noChangeAspect="1" noMove="1" noResize="1" noEditPoints="1" noAdjustHandles="1" noChangeArrowheads="1" noChangeShapeType="1" noTextEdit="1"/>
              </p:cNvSpPr>
              <p:nvPr/>
            </p:nvSpPr>
            <p:spPr>
              <a:xfrm>
                <a:off x="6331128" y="3279077"/>
                <a:ext cx="533400" cy="46166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D51A03A3-CDC5-28F6-620B-5E4C3D0D935F}"/>
                  </a:ext>
                </a:extLst>
              </p:cNvPr>
              <p:cNvSpPr txBox="1"/>
              <p:nvPr/>
            </p:nvSpPr>
            <p:spPr>
              <a:xfrm>
                <a:off x="5686379" y="5230001"/>
                <a:ext cx="17620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𝑖</m:t>
                          </m:r>
                        </m:e>
                      </m:acc>
                    </m:oMath>
                  </m:oMathPara>
                </a14:m>
                <a:endParaRPr lang="en-US" dirty="0"/>
              </a:p>
            </p:txBody>
          </p:sp>
        </mc:Choice>
        <mc:Fallback xmlns="">
          <p:sp>
            <p:nvSpPr>
              <p:cNvPr id="66" name="TextBox 65">
                <a:extLst>
                  <a:ext uri="{FF2B5EF4-FFF2-40B4-BE49-F238E27FC236}">
                    <a16:creationId xmlns:a16="http://schemas.microsoft.com/office/drawing/2014/main" id="{D51A03A3-CDC5-28F6-620B-5E4C3D0D935F}"/>
                  </a:ext>
                </a:extLst>
              </p:cNvPr>
              <p:cNvSpPr txBox="1">
                <a:spLocks noRot="1" noChangeAspect="1" noMove="1" noResize="1" noEditPoints="1" noAdjustHandles="1" noChangeArrowheads="1" noChangeShapeType="1" noTextEdit="1"/>
              </p:cNvSpPr>
              <p:nvPr/>
            </p:nvSpPr>
            <p:spPr>
              <a:xfrm>
                <a:off x="5686379" y="5230001"/>
                <a:ext cx="176202" cy="369332"/>
              </a:xfrm>
              <a:prstGeom prst="rect">
                <a:avLst/>
              </a:prstGeom>
              <a:blipFill>
                <a:blip r:embed="rId9"/>
                <a:stretch>
                  <a:fillRect l="-24138" t="-16393" r="-1379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B63AA277-59A8-65AD-6749-27E2BB4C03E1}"/>
                  </a:ext>
                </a:extLst>
              </p:cNvPr>
              <p:cNvSpPr txBox="1"/>
              <p:nvPr/>
            </p:nvSpPr>
            <p:spPr>
              <a:xfrm>
                <a:off x="8129598" y="4278868"/>
                <a:ext cx="19056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𝑗</m:t>
                          </m:r>
                        </m:e>
                      </m:acc>
                    </m:oMath>
                  </m:oMathPara>
                </a14:m>
                <a:endParaRPr lang="en-US" dirty="0"/>
              </a:p>
            </p:txBody>
          </p:sp>
        </mc:Choice>
        <mc:Fallback xmlns="">
          <p:sp>
            <p:nvSpPr>
              <p:cNvPr id="67" name="TextBox 66">
                <a:extLst>
                  <a:ext uri="{FF2B5EF4-FFF2-40B4-BE49-F238E27FC236}">
                    <a16:creationId xmlns:a16="http://schemas.microsoft.com/office/drawing/2014/main" id="{B63AA277-59A8-65AD-6749-27E2BB4C03E1}"/>
                  </a:ext>
                </a:extLst>
              </p:cNvPr>
              <p:cNvSpPr txBox="1">
                <a:spLocks noRot="1" noChangeAspect="1" noMove="1" noResize="1" noEditPoints="1" noAdjustHandles="1" noChangeArrowheads="1" noChangeShapeType="1" noTextEdit="1"/>
              </p:cNvSpPr>
              <p:nvPr/>
            </p:nvSpPr>
            <p:spPr>
              <a:xfrm>
                <a:off x="8129598" y="4278868"/>
                <a:ext cx="190565" cy="369332"/>
              </a:xfrm>
              <a:prstGeom prst="rect">
                <a:avLst/>
              </a:prstGeom>
              <a:blipFill>
                <a:blip r:embed="rId10"/>
                <a:stretch>
                  <a:fillRect l="-38710" t="-16393" r="-135484" b="-262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18DEA1E3-4635-4F4A-3340-B8781D58B035}"/>
                  </a:ext>
                </a:extLst>
              </p:cNvPr>
              <p:cNvSpPr txBox="1"/>
              <p:nvPr/>
            </p:nvSpPr>
            <p:spPr>
              <a:xfrm>
                <a:off x="6079679" y="2028596"/>
                <a:ext cx="255904" cy="3890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𝑘</m:t>
                          </m:r>
                        </m:e>
                      </m:acc>
                    </m:oMath>
                  </m:oMathPara>
                </a14:m>
                <a:endParaRPr lang="en-US" dirty="0"/>
              </a:p>
            </p:txBody>
          </p:sp>
        </mc:Choice>
        <mc:Fallback xmlns="">
          <p:sp>
            <p:nvSpPr>
              <p:cNvPr id="68" name="TextBox 67">
                <a:extLst>
                  <a:ext uri="{FF2B5EF4-FFF2-40B4-BE49-F238E27FC236}">
                    <a16:creationId xmlns:a16="http://schemas.microsoft.com/office/drawing/2014/main" id="{18DEA1E3-4635-4F4A-3340-B8781D58B035}"/>
                  </a:ext>
                </a:extLst>
              </p:cNvPr>
              <p:cNvSpPr txBox="1">
                <a:spLocks noRot="1" noChangeAspect="1" noMove="1" noResize="1" noEditPoints="1" noAdjustHandles="1" noChangeArrowheads="1" noChangeShapeType="1" noTextEdit="1"/>
              </p:cNvSpPr>
              <p:nvPr/>
            </p:nvSpPr>
            <p:spPr>
              <a:xfrm>
                <a:off x="6079679" y="2028596"/>
                <a:ext cx="255904" cy="389017"/>
              </a:xfrm>
              <a:prstGeom prst="rect">
                <a:avLst/>
              </a:prstGeom>
              <a:blipFill>
                <a:blip r:embed="rId11"/>
                <a:stretch>
                  <a:fillRect/>
                </a:stretch>
              </a:blipFill>
            </p:spPr>
            <p:txBody>
              <a:bodyPr/>
              <a:lstStyle/>
              <a:p>
                <a:r>
                  <a:rPr lang="en-US">
                    <a:noFill/>
                  </a:rPr>
                  <a:t> </a:t>
                </a:r>
              </a:p>
            </p:txBody>
          </p:sp>
        </mc:Fallback>
      </mc:AlternateContent>
      <p:cxnSp>
        <p:nvCxnSpPr>
          <p:cNvPr id="70" name="Straight Arrow Connector 69">
            <a:extLst>
              <a:ext uri="{FF2B5EF4-FFF2-40B4-BE49-F238E27FC236}">
                <a16:creationId xmlns:a16="http://schemas.microsoft.com/office/drawing/2014/main" id="{43268D21-1C27-BD31-35CF-E9AA8137ADD2}"/>
              </a:ext>
            </a:extLst>
          </p:cNvPr>
          <p:cNvCxnSpPr>
            <a:cxnSpLocks/>
          </p:cNvCxnSpPr>
          <p:nvPr/>
        </p:nvCxnSpPr>
        <p:spPr bwMode="auto">
          <a:xfrm flipH="1">
            <a:off x="5862581" y="4166756"/>
            <a:ext cx="559264" cy="557644"/>
          </a:xfrm>
          <a:prstGeom prst="straightConnector1">
            <a:avLst/>
          </a:prstGeom>
          <a:solidFill>
            <a:schemeClr val="accent1"/>
          </a:solidFill>
          <a:ln w="53975" cap="flat" cmpd="sng" algn="ctr">
            <a:solidFill>
              <a:srgbClr val="00B0F0"/>
            </a:solidFill>
            <a:prstDash val="solid"/>
            <a:round/>
            <a:headEnd type="none" w="med" len="med"/>
            <a:tailEnd type="triangle"/>
          </a:ln>
          <a:effectLst/>
        </p:spPr>
      </p:cxnSp>
      <p:cxnSp>
        <p:nvCxnSpPr>
          <p:cNvPr id="73" name="Straight Arrow Connector 72">
            <a:extLst>
              <a:ext uri="{FF2B5EF4-FFF2-40B4-BE49-F238E27FC236}">
                <a16:creationId xmlns:a16="http://schemas.microsoft.com/office/drawing/2014/main" id="{0C58B73B-F0B7-FF4E-EA8F-90FE887CF079}"/>
              </a:ext>
            </a:extLst>
          </p:cNvPr>
          <p:cNvCxnSpPr>
            <a:cxnSpLocks/>
          </p:cNvCxnSpPr>
          <p:nvPr/>
        </p:nvCxnSpPr>
        <p:spPr bwMode="auto">
          <a:xfrm>
            <a:off x="6455444" y="4189273"/>
            <a:ext cx="1580909" cy="0"/>
          </a:xfrm>
          <a:prstGeom prst="straightConnector1">
            <a:avLst/>
          </a:prstGeom>
          <a:solidFill>
            <a:schemeClr val="accent1"/>
          </a:solidFill>
          <a:ln w="53975" cap="flat" cmpd="sng" algn="ctr">
            <a:solidFill>
              <a:srgbClr val="7030A0"/>
            </a:solidFill>
            <a:prstDash val="solid"/>
            <a:round/>
            <a:headEnd type="none" w="med" len="med"/>
            <a:tailEnd type="triangle"/>
          </a:ln>
          <a:effectLst/>
        </p:spPr>
      </p:cxnSp>
      <p:cxnSp>
        <p:nvCxnSpPr>
          <p:cNvPr id="76" name="Straight Arrow Connector 75">
            <a:extLst>
              <a:ext uri="{FF2B5EF4-FFF2-40B4-BE49-F238E27FC236}">
                <a16:creationId xmlns:a16="http://schemas.microsoft.com/office/drawing/2014/main" id="{CBAF9FA8-217D-31D4-D284-D931E762EE70}"/>
              </a:ext>
            </a:extLst>
          </p:cNvPr>
          <p:cNvCxnSpPr>
            <a:cxnSpLocks/>
          </p:cNvCxnSpPr>
          <p:nvPr/>
        </p:nvCxnSpPr>
        <p:spPr bwMode="auto">
          <a:xfrm flipH="1" flipV="1">
            <a:off x="6426029" y="2521446"/>
            <a:ext cx="9277" cy="1624161"/>
          </a:xfrm>
          <a:prstGeom prst="straightConnector1">
            <a:avLst/>
          </a:prstGeom>
          <a:solidFill>
            <a:schemeClr val="accent1"/>
          </a:solidFill>
          <a:ln w="53975" cap="flat" cmpd="sng" algn="ctr">
            <a:solidFill>
              <a:srgbClr val="FFC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73543350-9DA1-36E3-6EFD-B358867D34D1}"/>
                  </a:ext>
                </a:extLst>
              </p:cNvPr>
              <p:cNvSpPr txBox="1"/>
              <p:nvPr/>
            </p:nvSpPr>
            <p:spPr>
              <a:xfrm rot="19381346">
                <a:off x="6046711" y="4302695"/>
                <a:ext cx="45550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𝑥</m:t>
                          </m:r>
                        </m:sub>
                      </m:sSub>
                      <m:acc>
                        <m:accPr>
                          <m:chr m:val="̂"/>
                          <m:ctrlPr>
                            <a:rPr lang="en-US"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𝑖</m:t>
                          </m:r>
                        </m:e>
                      </m:acc>
                    </m:oMath>
                  </m:oMathPara>
                </a14:m>
                <a:endParaRPr lang="en-US" dirty="0">
                  <a:solidFill>
                    <a:srgbClr val="00B0F0"/>
                  </a:solidFill>
                </a:endParaRPr>
              </a:p>
            </p:txBody>
          </p:sp>
        </mc:Choice>
        <mc:Fallback xmlns="">
          <p:sp>
            <p:nvSpPr>
              <p:cNvPr id="80" name="TextBox 79">
                <a:extLst>
                  <a:ext uri="{FF2B5EF4-FFF2-40B4-BE49-F238E27FC236}">
                    <a16:creationId xmlns:a16="http://schemas.microsoft.com/office/drawing/2014/main" id="{73543350-9DA1-36E3-6EFD-B358867D34D1}"/>
                  </a:ext>
                </a:extLst>
              </p:cNvPr>
              <p:cNvSpPr txBox="1">
                <a:spLocks noRot="1" noChangeAspect="1" noMove="1" noResize="1" noEditPoints="1" noAdjustHandles="1" noChangeArrowheads="1" noChangeShapeType="1" noTextEdit="1"/>
              </p:cNvSpPr>
              <p:nvPr/>
            </p:nvSpPr>
            <p:spPr>
              <a:xfrm rot="19381346">
                <a:off x="6046711" y="4302695"/>
                <a:ext cx="455509" cy="369332"/>
              </a:xfrm>
              <a:prstGeom prst="rect">
                <a:avLst/>
              </a:prstGeom>
              <a:blipFill>
                <a:blip r:embed="rId12"/>
                <a:stretch>
                  <a:fillRect l="-6186" t="-51064" r="-51546"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AA84EF36-AE4B-DDCB-AD35-D440B8F43B9A}"/>
                  </a:ext>
                </a:extLst>
              </p:cNvPr>
              <p:cNvSpPr txBox="1"/>
              <p:nvPr/>
            </p:nvSpPr>
            <p:spPr>
              <a:xfrm>
                <a:off x="6764291" y="4143648"/>
                <a:ext cx="478914" cy="398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𝑦</m:t>
                          </m:r>
                        </m:sub>
                      </m:sSub>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𝑗</m:t>
                          </m:r>
                        </m:e>
                      </m:acc>
                    </m:oMath>
                  </m:oMathPara>
                </a14:m>
                <a:endParaRPr lang="en-US" dirty="0">
                  <a:solidFill>
                    <a:srgbClr val="7030A0"/>
                  </a:solidFill>
                </a:endParaRPr>
              </a:p>
            </p:txBody>
          </p:sp>
        </mc:Choice>
        <mc:Fallback xmlns="">
          <p:sp>
            <p:nvSpPr>
              <p:cNvPr id="81" name="TextBox 80">
                <a:extLst>
                  <a:ext uri="{FF2B5EF4-FFF2-40B4-BE49-F238E27FC236}">
                    <a16:creationId xmlns:a16="http://schemas.microsoft.com/office/drawing/2014/main" id="{AA84EF36-AE4B-DDCB-AD35-D440B8F43B9A}"/>
                  </a:ext>
                </a:extLst>
              </p:cNvPr>
              <p:cNvSpPr txBox="1">
                <a:spLocks noRot="1" noChangeAspect="1" noMove="1" noResize="1" noEditPoints="1" noAdjustHandles="1" noChangeArrowheads="1" noChangeShapeType="1" noTextEdit="1"/>
              </p:cNvSpPr>
              <p:nvPr/>
            </p:nvSpPr>
            <p:spPr>
              <a:xfrm>
                <a:off x="6764291" y="4143648"/>
                <a:ext cx="478914" cy="398507"/>
              </a:xfrm>
              <a:prstGeom prst="rect">
                <a:avLst/>
              </a:prstGeom>
              <a:blipFill>
                <a:blip r:embed="rId13"/>
                <a:stretch>
                  <a:fillRect l="-14103" t="-15385" r="-8717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F4FCB6EB-2F67-71E1-4997-557CF18BE386}"/>
                  </a:ext>
                </a:extLst>
              </p:cNvPr>
              <p:cNvSpPr txBox="1"/>
              <p:nvPr/>
            </p:nvSpPr>
            <p:spPr>
              <a:xfrm>
                <a:off x="5863226" y="3183031"/>
                <a:ext cx="519693" cy="3890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𝐹</m:t>
                          </m:r>
                        </m:e>
                        <m:sub>
                          <m:r>
                            <a:rPr lang="en-US" b="0" i="1" smtClean="0">
                              <a:solidFill>
                                <a:srgbClr val="FFC000"/>
                              </a:solidFill>
                              <a:latin typeface="Cambria Math" panose="02040503050406030204" pitchFamily="18" charset="0"/>
                            </a:rPr>
                            <m:t>𝑧</m:t>
                          </m:r>
                        </m:sub>
                      </m:sSub>
                      <m:acc>
                        <m:accPr>
                          <m:chr m:val="̂"/>
                          <m:ctrlPr>
                            <a:rPr lang="en-US"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𝑘</m:t>
                          </m:r>
                        </m:e>
                      </m:acc>
                    </m:oMath>
                  </m:oMathPara>
                </a14:m>
                <a:endParaRPr lang="en-US" dirty="0">
                  <a:solidFill>
                    <a:srgbClr val="FFC000"/>
                  </a:solidFill>
                </a:endParaRPr>
              </a:p>
            </p:txBody>
          </p:sp>
        </mc:Choice>
        <mc:Fallback xmlns="">
          <p:sp>
            <p:nvSpPr>
              <p:cNvPr id="82" name="TextBox 81">
                <a:extLst>
                  <a:ext uri="{FF2B5EF4-FFF2-40B4-BE49-F238E27FC236}">
                    <a16:creationId xmlns:a16="http://schemas.microsoft.com/office/drawing/2014/main" id="{F4FCB6EB-2F67-71E1-4997-557CF18BE386}"/>
                  </a:ext>
                </a:extLst>
              </p:cNvPr>
              <p:cNvSpPr txBox="1">
                <a:spLocks noRot="1" noChangeAspect="1" noMove="1" noResize="1" noEditPoints="1" noAdjustHandles="1" noChangeArrowheads="1" noChangeShapeType="1" noTextEdit="1"/>
              </p:cNvSpPr>
              <p:nvPr/>
            </p:nvSpPr>
            <p:spPr>
              <a:xfrm>
                <a:off x="5863226" y="3183031"/>
                <a:ext cx="519693" cy="389017"/>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6955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ppt_x"/>
                                          </p:val>
                                        </p:tav>
                                        <p:tav tm="100000">
                                          <p:val>
                                            <p:strVal val="#ppt_x"/>
                                          </p:val>
                                        </p:tav>
                                      </p:tavLst>
                                    </p:anim>
                                    <p:anim calcmode="lin" valueType="num">
                                      <p:cBhvr additive="base">
                                        <p:cTn id="18" dur="500" fill="hold"/>
                                        <p:tgtEl>
                                          <p:spTgt spid="6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additive="base">
                                        <p:cTn id="21" dur="500" fill="hold"/>
                                        <p:tgtEl>
                                          <p:spTgt spid="68"/>
                                        </p:tgtEl>
                                        <p:attrNameLst>
                                          <p:attrName>ppt_x</p:attrName>
                                        </p:attrNameLst>
                                      </p:cBhvr>
                                      <p:tavLst>
                                        <p:tav tm="0">
                                          <p:val>
                                            <p:strVal val="#ppt_x"/>
                                          </p:val>
                                        </p:tav>
                                        <p:tav tm="100000">
                                          <p:val>
                                            <p:strVal val="#ppt_x"/>
                                          </p:val>
                                        </p:tav>
                                      </p:tavLst>
                                    </p:anim>
                                    <p:anim calcmode="lin" valueType="num">
                                      <p:cBhvr additive="base">
                                        <p:cTn id="2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ppt_x"/>
                                          </p:val>
                                        </p:tav>
                                        <p:tav tm="100000">
                                          <p:val>
                                            <p:strVal val="#ppt_x"/>
                                          </p:val>
                                        </p:tav>
                                      </p:tavLst>
                                    </p:anim>
                                    <p:anim calcmode="lin" valueType="num">
                                      <p:cBhvr additive="base">
                                        <p:cTn id="2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ppt_x"/>
                                          </p:val>
                                        </p:tav>
                                        <p:tav tm="100000">
                                          <p:val>
                                            <p:strVal val="#ppt_x"/>
                                          </p:val>
                                        </p:tav>
                                      </p:tavLst>
                                    </p:anim>
                                    <p:anim calcmode="lin" valueType="num">
                                      <p:cBhvr additive="base">
                                        <p:cTn id="34" dur="500" fill="hold"/>
                                        <p:tgtEl>
                                          <p:spTgt spid="5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ppt_x"/>
                                          </p:val>
                                        </p:tav>
                                        <p:tav tm="100000">
                                          <p:val>
                                            <p:strVal val="#ppt_x"/>
                                          </p:val>
                                        </p:tav>
                                      </p:tavLst>
                                    </p:anim>
                                    <p:anim calcmode="lin" valueType="num">
                                      <p:cBhvr additive="base">
                                        <p:cTn id="44" dur="500" fill="hold"/>
                                        <p:tgtEl>
                                          <p:spTgt spid="6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500" fill="hold"/>
                                        <p:tgtEl>
                                          <p:spTgt spid="62"/>
                                        </p:tgtEl>
                                        <p:attrNameLst>
                                          <p:attrName>ppt_x</p:attrName>
                                        </p:attrNameLst>
                                      </p:cBhvr>
                                      <p:tavLst>
                                        <p:tav tm="0">
                                          <p:val>
                                            <p:strVal val="#ppt_x"/>
                                          </p:val>
                                        </p:tav>
                                        <p:tav tm="100000">
                                          <p:val>
                                            <p:strVal val="#ppt_x"/>
                                          </p:val>
                                        </p:tav>
                                      </p:tavLst>
                                    </p:anim>
                                    <p:anim calcmode="lin" valueType="num">
                                      <p:cBhvr additive="base">
                                        <p:cTn id="4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fill="hold"/>
                                        <p:tgtEl>
                                          <p:spTgt spid="59"/>
                                        </p:tgtEl>
                                        <p:attrNameLst>
                                          <p:attrName>ppt_x</p:attrName>
                                        </p:attrNameLst>
                                      </p:cBhvr>
                                      <p:tavLst>
                                        <p:tav tm="0">
                                          <p:val>
                                            <p:strVal val="#ppt_x"/>
                                          </p:val>
                                        </p:tav>
                                        <p:tav tm="100000">
                                          <p:val>
                                            <p:strVal val="#ppt_x"/>
                                          </p:val>
                                        </p:tav>
                                      </p:tavLst>
                                    </p:anim>
                                    <p:anim calcmode="lin" valueType="num">
                                      <p:cBhvr additive="base">
                                        <p:cTn id="54" dur="5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ppt_x"/>
                                          </p:val>
                                        </p:tav>
                                        <p:tav tm="100000">
                                          <p:val>
                                            <p:strVal val="#ppt_x"/>
                                          </p:val>
                                        </p:tav>
                                      </p:tavLst>
                                    </p:anim>
                                    <p:anim calcmode="lin" valueType="num">
                                      <p:cBhvr additive="base">
                                        <p:cTn id="5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ppt_x"/>
                                          </p:val>
                                        </p:tav>
                                        <p:tav tm="100000">
                                          <p:val>
                                            <p:strVal val="#ppt_x"/>
                                          </p:val>
                                        </p:tav>
                                      </p:tavLst>
                                    </p:anim>
                                    <p:anim calcmode="lin" valueType="num">
                                      <p:cBhvr additive="base">
                                        <p:cTn id="6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fade">
                                      <p:cBhvr>
                                        <p:cTn id="69" dur="1000"/>
                                        <p:tgtEl>
                                          <p:spTgt spid="70"/>
                                        </p:tgtEl>
                                      </p:cBhvr>
                                    </p:animEffect>
                                    <p:anim calcmode="lin" valueType="num">
                                      <p:cBhvr>
                                        <p:cTn id="70" dur="1000" fill="hold"/>
                                        <p:tgtEl>
                                          <p:spTgt spid="70"/>
                                        </p:tgtEl>
                                        <p:attrNameLst>
                                          <p:attrName>ppt_x</p:attrName>
                                        </p:attrNameLst>
                                      </p:cBhvr>
                                      <p:tavLst>
                                        <p:tav tm="0">
                                          <p:val>
                                            <p:strVal val="#ppt_x"/>
                                          </p:val>
                                        </p:tav>
                                        <p:tav tm="100000">
                                          <p:val>
                                            <p:strVal val="#ppt_x"/>
                                          </p:val>
                                        </p:tav>
                                      </p:tavLst>
                                    </p:anim>
                                    <p:anim calcmode="lin" valueType="num">
                                      <p:cBhvr>
                                        <p:cTn id="71" dur="1000" fill="hold"/>
                                        <p:tgtEl>
                                          <p:spTgt spid="7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animEffect transition="in" filter="fade">
                                      <p:cBhvr>
                                        <p:cTn id="74" dur="1000"/>
                                        <p:tgtEl>
                                          <p:spTgt spid="80"/>
                                        </p:tgtEl>
                                      </p:cBhvr>
                                    </p:animEffect>
                                    <p:anim calcmode="lin" valueType="num">
                                      <p:cBhvr>
                                        <p:cTn id="75" dur="1000" fill="hold"/>
                                        <p:tgtEl>
                                          <p:spTgt spid="80"/>
                                        </p:tgtEl>
                                        <p:attrNameLst>
                                          <p:attrName>ppt_x</p:attrName>
                                        </p:attrNameLst>
                                      </p:cBhvr>
                                      <p:tavLst>
                                        <p:tav tm="0">
                                          <p:val>
                                            <p:strVal val="#ppt_x"/>
                                          </p:val>
                                        </p:tav>
                                        <p:tav tm="100000">
                                          <p:val>
                                            <p:strVal val="#ppt_x"/>
                                          </p:val>
                                        </p:tav>
                                      </p:tavLst>
                                    </p:anim>
                                    <p:anim calcmode="lin" valueType="num">
                                      <p:cBhvr>
                                        <p:cTn id="7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additive="base">
                                        <p:cTn id="81" dur="500" fill="hold"/>
                                        <p:tgtEl>
                                          <p:spTgt spid="73"/>
                                        </p:tgtEl>
                                        <p:attrNameLst>
                                          <p:attrName>ppt_x</p:attrName>
                                        </p:attrNameLst>
                                      </p:cBhvr>
                                      <p:tavLst>
                                        <p:tav tm="0">
                                          <p:val>
                                            <p:strVal val="#ppt_x"/>
                                          </p:val>
                                        </p:tav>
                                        <p:tav tm="100000">
                                          <p:val>
                                            <p:strVal val="#ppt_x"/>
                                          </p:val>
                                        </p:tav>
                                      </p:tavLst>
                                    </p:anim>
                                    <p:anim calcmode="lin" valueType="num">
                                      <p:cBhvr additive="base">
                                        <p:cTn id="82" dur="500" fill="hold"/>
                                        <p:tgtEl>
                                          <p:spTgt spid="7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anim calcmode="lin" valueType="num">
                                      <p:cBhvr additive="base">
                                        <p:cTn id="85" dur="500" fill="hold"/>
                                        <p:tgtEl>
                                          <p:spTgt spid="81"/>
                                        </p:tgtEl>
                                        <p:attrNameLst>
                                          <p:attrName>ppt_x</p:attrName>
                                        </p:attrNameLst>
                                      </p:cBhvr>
                                      <p:tavLst>
                                        <p:tav tm="0">
                                          <p:val>
                                            <p:strVal val="#ppt_x"/>
                                          </p:val>
                                        </p:tav>
                                        <p:tav tm="100000">
                                          <p:val>
                                            <p:strVal val="#ppt_x"/>
                                          </p:val>
                                        </p:tav>
                                      </p:tavLst>
                                    </p:anim>
                                    <p:anim calcmode="lin" valueType="num">
                                      <p:cBhvr additive="base">
                                        <p:cTn id="86"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2"/>
                                        </p:tgtEl>
                                        <p:attrNameLst>
                                          <p:attrName>style.visibility</p:attrName>
                                        </p:attrNameLst>
                                      </p:cBhvr>
                                      <p:to>
                                        <p:strVal val="visible"/>
                                      </p:to>
                                    </p:set>
                                    <p:anim calcmode="lin" valueType="num">
                                      <p:cBhvr additive="base">
                                        <p:cTn id="91" dur="500" fill="hold"/>
                                        <p:tgtEl>
                                          <p:spTgt spid="82"/>
                                        </p:tgtEl>
                                        <p:attrNameLst>
                                          <p:attrName>ppt_x</p:attrName>
                                        </p:attrNameLst>
                                      </p:cBhvr>
                                      <p:tavLst>
                                        <p:tav tm="0">
                                          <p:val>
                                            <p:strVal val="#ppt_x"/>
                                          </p:val>
                                        </p:tav>
                                        <p:tav tm="100000">
                                          <p:val>
                                            <p:strVal val="#ppt_x"/>
                                          </p:val>
                                        </p:tav>
                                      </p:tavLst>
                                    </p:anim>
                                    <p:anim calcmode="lin" valueType="num">
                                      <p:cBhvr additive="base">
                                        <p:cTn id="92" dur="500" fill="hold"/>
                                        <p:tgtEl>
                                          <p:spTgt spid="82"/>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fill="hold"/>
                                        <p:tgtEl>
                                          <p:spTgt spid="76"/>
                                        </p:tgtEl>
                                        <p:attrNameLst>
                                          <p:attrName>ppt_x</p:attrName>
                                        </p:attrNameLst>
                                      </p:cBhvr>
                                      <p:tavLst>
                                        <p:tav tm="0">
                                          <p:val>
                                            <p:strVal val="#ppt_x"/>
                                          </p:val>
                                        </p:tav>
                                        <p:tav tm="100000">
                                          <p:val>
                                            <p:strVal val="#ppt_x"/>
                                          </p:val>
                                        </p:tav>
                                      </p:tavLst>
                                    </p:anim>
                                    <p:anim calcmode="lin" valueType="num">
                                      <p:cBhvr additive="base">
                                        <p:cTn id="96"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3">
                                            <p:txEl>
                                              <p:pRg st="0" end="0"/>
                                            </p:txEl>
                                          </p:spTgt>
                                        </p:tgtEl>
                                        <p:attrNameLst>
                                          <p:attrName>style.visibility</p:attrName>
                                        </p:attrNameLst>
                                      </p:cBhvr>
                                      <p:to>
                                        <p:strVal val="visible"/>
                                      </p:to>
                                    </p:set>
                                    <p:animEffect transition="in" filter="dissolve">
                                      <p:cBhvr>
                                        <p:cTn id="101" dur="500"/>
                                        <p:tgtEl>
                                          <p:spTgt spid="3">
                                            <p:txEl>
                                              <p:pRg st="0" end="0"/>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3">
                                            <p:txEl>
                                              <p:pRg st="2" end="2"/>
                                            </p:txEl>
                                          </p:spTgt>
                                        </p:tgtEl>
                                        <p:attrNameLst>
                                          <p:attrName>style.visibility</p:attrName>
                                        </p:attrNameLst>
                                      </p:cBhvr>
                                      <p:to>
                                        <p:strVal val="visible"/>
                                      </p:to>
                                    </p:set>
                                    <p:animEffect transition="in" filter="dissolve">
                                      <p:cBhvr>
                                        <p:cTn id="106" dur="500"/>
                                        <p:tgtEl>
                                          <p:spTgt spid="3">
                                            <p:txEl>
                                              <p:pRg st="2" end="2"/>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3">
                                            <p:txEl>
                                              <p:pRg st="4" end="4"/>
                                            </p:txEl>
                                          </p:spTgt>
                                        </p:tgtEl>
                                        <p:attrNameLst>
                                          <p:attrName>style.visibility</p:attrName>
                                        </p:attrNameLst>
                                      </p:cBhvr>
                                      <p:to>
                                        <p:strVal val="visible"/>
                                      </p:to>
                                    </p:set>
                                    <p:animEffect transition="in" filter="dissolve">
                                      <p:cBhvr>
                                        <p:cTn id="111" dur="500"/>
                                        <p:tgtEl>
                                          <p:spTgt spid="3">
                                            <p:txEl>
                                              <p:pRg st="4" end="4"/>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3">
                                            <p:txEl>
                                              <p:pRg st="6" end="6"/>
                                            </p:txEl>
                                          </p:spTgt>
                                        </p:tgtEl>
                                        <p:attrNameLst>
                                          <p:attrName>style.visibility</p:attrName>
                                        </p:attrNameLst>
                                      </p:cBhvr>
                                      <p:to>
                                        <p:strVal val="visible"/>
                                      </p:to>
                                    </p:set>
                                    <p:animEffect transition="in" filter="dissolve">
                                      <p:cBhvr>
                                        <p:cTn id="116" dur="500"/>
                                        <p:tgtEl>
                                          <p:spTgt spid="3">
                                            <p:txEl>
                                              <p:pRg st="6" end="6"/>
                                            </p:txEl>
                                          </p:spTgt>
                                        </p:tgtEl>
                                      </p:cBhvr>
                                    </p:animEffect>
                                  </p:childTnLst>
                                </p:cTn>
                              </p:par>
                            </p:childTnLst>
                          </p:cTn>
                        </p:par>
                      </p:childTnLst>
                    </p:cTn>
                  </p:par>
                  <p:par>
                    <p:cTn id="117" fill="hold">
                      <p:stCondLst>
                        <p:cond delay="indefinite"/>
                      </p:stCondLst>
                      <p:childTnLst>
                        <p:par>
                          <p:cTn id="118" fill="hold">
                            <p:stCondLst>
                              <p:cond delay="0"/>
                            </p:stCondLst>
                            <p:childTnLst>
                              <p:par>
                                <p:cTn id="119" presetID="9" presetClass="entr" presetSubtype="0" fill="hold" grpId="0" nodeType="clickEffect">
                                  <p:stCondLst>
                                    <p:cond delay="0"/>
                                  </p:stCondLst>
                                  <p:childTnLst>
                                    <p:set>
                                      <p:cBhvr>
                                        <p:cTn id="120" dur="1" fill="hold">
                                          <p:stCondLst>
                                            <p:cond delay="0"/>
                                          </p:stCondLst>
                                        </p:cTn>
                                        <p:tgtEl>
                                          <p:spTgt spid="3">
                                            <p:txEl>
                                              <p:pRg st="7" end="7"/>
                                            </p:txEl>
                                          </p:spTgt>
                                        </p:tgtEl>
                                        <p:attrNameLst>
                                          <p:attrName>style.visibility</p:attrName>
                                        </p:attrNameLst>
                                      </p:cBhvr>
                                      <p:to>
                                        <p:strVal val="visible"/>
                                      </p:to>
                                    </p:set>
                                    <p:animEffect transition="in" filter="dissolve">
                                      <p:cBhvr>
                                        <p:cTn id="121" dur="500"/>
                                        <p:tgtEl>
                                          <p:spTgt spid="3">
                                            <p:txEl>
                                              <p:pRg st="7" end="7"/>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9" presetClass="entr" presetSubtype="0" fill="hold" grpId="0" nodeType="clickEffect">
                                  <p:stCondLst>
                                    <p:cond delay="0"/>
                                  </p:stCondLst>
                                  <p:childTnLst>
                                    <p:set>
                                      <p:cBhvr>
                                        <p:cTn id="125" dur="1" fill="hold">
                                          <p:stCondLst>
                                            <p:cond delay="0"/>
                                          </p:stCondLst>
                                        </p:cTn>
                                        <p:tgtEl>
                                          <p:spTgt spid="3">
                                            <p:txEl>
                                              <p:pRg st="8" end="8"/>
                                            </p:txEl>
                                          </p:spTgt>
                                        </p:tgtEl>
                                        <p:attrNameLst>
                                          <p:attrName>style.visibility</p:attrName>
                                        </p:attrNameLst>
                                      </p:cBhvr>
                                      <p:to>
                                        <p:strVal val="visible"/>
                                      </p:to>
                                    </p:set>
                                    <p:animEffect transition="in" filter="dissolve">
                                      <p:cBhvr>
                                        <p:cTn id="126" dur="500"/>
                                        <p:tgtEl>
                                          <p:spTgt spid="3">
                                            <p:txEl>
                                              <p:pRg st="8" end="8"/>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9" presetClass="entr" presetSubtype="0" fill="hold" grpId="0" nodeType="clickEffect">
                                  <p:stCondLst>
                                    <p:cond delay="0"/>
                                  </p:stCondLst>
                                  <p:childTnLst>
                                    <p:set>
                                      <p:cBhvr>
                                        <p:cTn id="130" dur="1" fill="hold">
                                          <p:stCondLst>
                                            <p:cond delay="0"/>
                                          </p:stCondLst>
                                        </p:cTn>
                                        <p:tgtEl>
                                          <p:spTgt spid="3">
                                            <p:txEl>
                                              <p:pRg st="9" end="9"/>
                                            </p:txEl>
                                          </p:spTgt>
                                        </p:tgtEl>
                                        <p:attrNameLst>
                                          <p:attrName>style.visibility</p:attrName>
                                        </p:attrNameLst>
                                      </p:cBhvr>
                                      <p:to>
                                        <p:strVal val="visible"/>
                                      </p:to>
                                    </p:set>
                                    <p:animEffect transition="in" filter="dissolve">
                                      <p:cBhvr>
                                        <p:cTn id="1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0" grpId="0" animBg="1"/>
      <p:bldP spid="58" grpId="0" animBg="1"/>
      <p:bldP spid="59" grpId="0" animBg="1"/>
      <p:bldP spid="60" grpId="0" animBg="1"/>
      <p:bldP spid="61" grpId="0"/>
      <p:bldP spid="62" grpId="0"/>
      <p:bldP spid="64" grpId="0"/>
      <p:bldP spid="66" grpId="0"/>
      <p:bldP spid="67" grpId="0"/>
      <p:bldP spid="68" grpId="0"/>
      <p:bldP spid="80" grpId="0"/>
      <p:bldP spid="81" grpId="0"/>
      <p:bldP spid="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4609E-0BA7-C117-223E-2B0588A7F1DE}"/>
              </a:ext>
            </a:extLst>
          </p:cNvPr>
          <p:cNvSpPr txBox="1">
            <a:spLocks noGrp="1"/>
          </p:cNvSpPr>
          <p:nvPr>
            <p:ph type="ctrTitle"/>
          </p:nvPr>
        </p:nvSpPr>
        <p:spPr>
          <a:xfrm>
            <a:off x="439659" y="314108"/>
            <a:ext cx="6781797" cy="760270"/>
          </a:xfrm>
          <a:noFill/>
        </p:spPr>
        <p:txBody>
          <a:bodyPr/>
          <a:lstStyle/>
          <a:p>
            <a:pPr lvl="0"/>
            <a:r>
              <a:rPr lang="en-US" sz="2800" dirty="0">
                <a:solidFill>
                  <a:srgbClr val="0066FF"/>
                </a:solidFill>
                <a:ea typeface="Calibri"/>
                <a:cs typeface="Calibri"/>
              </a:rPr>
              <a:t>Rectangular (Cartesian) Components in 3D Space</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078291F-ACB0-51B7-4F42-7C35417F10AD}"/>
                  </a:ext>
                </a:extLst>
              </p:cNvPr>
              <p:cNvSpPr txBox="1">
                <a:spLocks noGrp="1"/>
              </p:cNvSpPr>
              <p:nvPr>
                <p:ph type="subTitle" idx="1"/>
              </p:nvPr>
            </p:nvSpPr>
            <p:spPr>
              <a:xfrm>
                <a:off x="387797" y="1520567"/>
                <a:ext cx="4739317" cy="4727833"/>
              </a:xfrm>
            </p:spPr>
            <p:txBody>
              <a:bodyPr anchorCtr="0"/>
              <a:lstStyle/>
              <a:p>
                <a:pPr marL="457200" lvl="0" indent="-457200" algn="l">
                  <a:buClr>
                    <a:srgbClr val="000000"/>
                  </a:buClr>
                  <a:buChar char="•"/>
                </a:pPr>
                <a:r>
                  <a:rPr lang="en-US" sz="2400" dirty="0">
                    <a:solidFill>
                      <a:srgbClr val="0066FF"/>
                    </a:solidFill>
                    <a:ea typeface="Calibri"/>
                    <a:cs typeface="Calibri"/>
                  </a:rPr>
                  <a:t>Rectangular Components in 3D</a:t>
                </a:r>
                <a:endParaRPr lang="en-US" dirty="0"/>
              </a:p>
              <a:p>
                <a:pPr marL="457200" lvl="0" indent="-457200" algn="l">
                  <a:spcBef>
                    <a:spcPts val="600"/>
                  </a:spcBef>
                  <a:buClr>
                    <a:srgbClr val="000000"/>
                  </a:buClr>
                  <a:buChar char="•"/>
                </a:pPr>
                <a:endParaRPr lang="en-US" sz="2400" dirty="0">
                  <a:solidFill>
                    <a:srgbClr val="0066FF"/>
                  </a:solidFill>
                  <a:ea typeface="Calibri"/>
                  <a:cs typeface="Calibri"/>
                </a:endParaRPr>
              </a:p>
              <a:p>
                <a:pPr lvl="0" algn="l">
                  <a:spcBef>
                    <a:spcPts val="600"/>
                  </a:spcBef>
                </a:pPr>
                <a:r>
                  <a:rPr lang="en-US" sz="2400" dirty="0">
                    <a:solidFill>
                      <a:srgbClr val="000000"/>
                    </a:solidFill>
                    <a:ea typeface="Calibri"/>
                    <a:cs typeface="Calibri"/>
                  </a:rPr>
                  <a:t>Sometimes useful to remember while solving problems</a:t>
                </a:r>
              </a:p>
              <a:p>
                <a:pPr marL="457200" lvl="0" indent="-457200" algn="l">
                  <a:spcBef>
                    <a:spcPts val="600"/>
                  </a:spcBef>
                  <a:buClr>
                    <a:srgbClr val="000000"/>
                  </a:buClr>
                  <a:buChar char="•"/>
                </a:pPr>
                <a:endParaRPr lang="en-US" sz="2400" dirty="0">
                  <a:solidFill>
                    <a:srgbClr val="0066FF"/>
                  </a:solidFill>
                  <a:ea typeface="Calibri"/>
                  <a:cs typeface="Calibri"/>
                </a:endParaRPr>
              </a:p>
              <a:p>
                <a:pPr marL="457200" lvl="0" indent="-457200" algn="l">
                  <a:spcBef>
                    <a:spcPts val="600"/>
                  </a:spcBef>
                  <a:buClr>
                    <a:srgbClr val="000000"/>
                  </a:buClr>
                  <a:buChar char="•"/>
                </a:pPr>
                <a14:m>
                  <m:oMath xmlns:m="http://schemas.openxmlformats.org/officeDocument/2006/math">
                    <m:sSub>
                      <m:sSubPr>
                        <m:ctrlPr>
                          <a:rPr lang="en-US" sz="2400" i="1" smtClean="0">
                            <a:solidFill>
                              <a:srgbClr val="000000"/>
                            </a:solidFill>
                            <a:latin typeface="Cambria Math" panose="02040503050406030204" pitchFamily="18" charset="0"/>
                            <a:ea typeface="Calibri"/>
                            <a:cs typeface="Calibri"/>
                          </a:rPr>
                        </m:ctrlPr>
                      </m:sSubPr>
                      <m:e>
                        <m:r>
                          <a:rPr lang="en-US" sz="2400" b="0" i="1" smtClean="0">
                            <a:solidFill>
                              <a:srgbClr val="000000"/>
                            </a:solidFill>
                            <a:latin typeface="Cambria Math" panose="02040503050406030204" pitchFamily="18" charset="0"/>
                            <a:ea typeface="Calibri"/>
                            <a:cs typeface="Calibri"/>
                          </a:rPr>
                          <m:t>𝐹</m:t>
                        </m:r>
                      </m:e>
                      <m:sub>
                        <m:r>
                          <a:rPr lang="en-US" sz="2400" b="0" i="1" smtClean="0">
                            <a:solidFill>
                              <a:srgbClr val="000000"/>
                            </a:solidFill>
                            <a:latin typeface="Cambria Math" panose="02040503050406030204" pitchFamily="18" charset="0"/>
                            <a:ea typeface="Calibri"/>
                            <a:cs typeface="Calibri"/>
                          </a:rPr>
                          <m:t>𝑥</m:t>
                        </m:r>
                      </m:sub>
                    </m:sSub>
                    <m:r>
                      <a:rPr lang="en-US" sz="2400" b="0" i="1" smtClean="0">
                        <a:solidFill>
                          <a:srgbClr val="000000"/>
                        </a:solidFill>
                        <a:latin typeface="Cambria Math" panose="02040503050406030204" pitchFamily="18" charset="0"/>
                        <a:ea typeface="Calibri"/>
                        <a:cs typeface="Calibri"/>
                      </a:rPr>
                      <m:t>=</m:t>
                    </m:r>
                    <m:acc>
                      <m:accPr>
                        <m:chr m:val="⃗"/>
                        <m:ctrlPr>
                          <a:rPr lang="en-US" sz="2400" b="0" i="1" smtClean="0">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𝐹</m:t>
                        </m:r>
                      </m:e>
                    </m:acc>
                    <m:r>
                      <a:rPr lang="en-US" sz="2400" b="0" i="1" smtClean="0">
                        <a:solidFill>
                          <a:srgbClr val="000000"/>
                        </a:solidFill>
                        <a:latin typeface="Cambria Math" panose="02040503050406030204" pitchFamily="18" charset="0"/>
                        <a:ea typeface="Calibri"/>
                        <a:cs typeface="Calibri"/>
                      </a:rPr>
                      <m:t>.</m:t>
                    </m:r>
                    <m:acc>
                      <m:accPr>
                        <m:chr m:val="̂"/>
                        <m:ctrlPr>
                          <a:rPr lang="en-US" sz="2400" b="0" i="1" smtClean="0">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𝑖</m:t>
                        </m:r>
                      </m:e>
                    </m:acc>
                  </m:oMath>
                </a14:m>
                <a:endParaRPr lang="en-US" sz="2400" dirty="0">
                  <a:solidFill>
                    <a:srgbClr val="E76E0A"/>
                  </a:solidFill>
                  <a:ea typeface="Calibri"/>
                  <a:cs typeface="Calibri"/>
                </a:endParaRPr>
              </a:p>
              <a:p>
                <a:pPr marL="457200" indent="-457200" algn="l">
                  <a:spcBef>
                    <a:spcPts val="600"/>
                  </a:spcBef>
                  <a:buClr>
                    <a:srgbClr val="000000"/>
                  </a:buClr>
                  <a:buFontTx/>
                  <a:buChar char="•"/>
                </a:pPr>
                <a14:m>
                  <m:oMath xmlns:m="http://schemas.openxmlformats.org/officeDocument/2006/math">
                    <m:sSub>
                      <m:sSubPr>
                        <m:ctrlPr>
                          <a:rPr lang="en-US" sz="2400" i="1">
                            <a:solidFill>
                              <a:srgbClr val="000000"/>
                            </a:solidFill>
                            <a:latin typeface="Cambria Math" panose="02040503050406030204" pitchFamily="18" charset="0"/>
                            <a:ea typeface="Calibri"/>
                            <a:cs typeface="Calibri"/>
                          </a:rPr>
                        </m:ctrlPr>
                      </m:sSubPr>
                      <m:e>
                        <m:r>
                          <a:rPr lang="en-US" sz="2400" b="0" i="1" smtClean="0">
                            <a:solidFill>
                              <a:srgbClr val="000000"/>
                            </a:solidFill>
                            <a:latin typeface="Cambria Math" panose="02040503050406030204" pitchFamily="18" charset="0"/>
                            <a:ea typeface="Calibri"/>
                            <a:cs typeface="Calibri"/>
                          </a:rPr>
                          <m:t>𝐹</m:t>
                        </m:r>
                      </m:e>
                      <m:sub>
                        <m:r>
                          <a:rPr lang="en-US" sz="2400" b="0" i="1" smtClean="0">
                            <a:solidFill>
                              <a:srgbClr val="000000"/>
                            </a:solidFill>
                            <a:latin typeface="Cambria Math" panose="02040503050406030204" pitchFamily="18" charset="0"/>
                            <a:ea typeface="Calibri"/>
                            <a:cs typeface="Calibri"/>
                          </a:rPr>
                          <m:t>𝑦</m:t>
                        </m:r>
                      </m:sub>
                    </m:sSub>
                    <m:r>
                      <a:rPr lang="en-US" sz="2400" i="1">
                        <a:solidFill>
                          <a:srgbClr val="000000"/>
                        </a:solidFill>
                        <a:latin typeface="Cambria Math" panose="02040503050406030204" pitchFamily="18" charset="0"/>
                        <a:ea typeface="Calibri"/>
                        <a:cs typeface="Calibri"/>
                      </a:rPr>
                      <m:t>=</m:t>
                    </m:r>
                    <m:acc>
                      <m:accPr>
                        <m:chr m:val="⃗"/>
                        <m:ctrlPr>
                          <a:rPr lang="en-US" sz="2400" i="1">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𝐹</m:t>
                        </m:r>
                      </m:e>
                    </m:acc>
                    <m:r>
                      <a:rPr lang="en-US" sz="2400" i="1">
                        <a:solidFill>
                          <a:srgbClr val="000000"/>
                        </a:solidFill>
                        <a:latin typeface="Cambria Math" panose="02040503050406030204" pitchFamily="18" charset="0"/>
                        <a:ea typeface="Calibri"/>
                        <a:cs typeface="Calibri"/>
                      </a:rPr>
                      <m:t>.</m:t>
                    </m:r>
                    <m:acc>
                      <m:accPr>
                        <m:chr m:val="̂"/>
                        <m:ctrlPr>
                          <a:rPr lang="en-US" sz="2400" i="1">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𝑗</m:t>
                        </m:r>
                      </m:e>
                    </m:acc>
                  </m:oMath>
                </a14:m>
                <a:endParaRPr lang="en-US" sz="2400" dirty="0">
                  <a:solidFill>
                    <a:srgbClr val="E76E0A"/>
                  </a:solidFill>
                  <a:ea typeface="Calibri"/>
                  <a:cs typeface="Calibri"/>
                </a:endParaRPr>
              </a:p>
              <a:p>
                <a:pPr marL="457200" indent="-457200" algn="l">
                  <a:spcBef>
                    <a:spcPts val="600"/>
                  </a:spcBef>
                  <a:buClr>
                    <a:srgbClr val="000000"/>
                  </a:buClr>
                  <a:buFontTx/>
                  <a:buChar char="•"/>
                </a:pPr>
                <a14:m>
                  <m:oMath xmlns:m="http://schemas.openxmlformats.org/officeDocument/2006/math">
                    <m:sSub>
                      <m:sSubPr>
                        <m:ctrlPr>
                          <a:rPr lang="en-US" sz="2400" i="1">
                            <a:solidFill>
                              <a:srgbClr val="000000"/>
                            </a:solidFill>
                            <a:latin typeface="Cambria Math" panose="02040503050406030204" pitchFamily="18" charset="0"/>
                            <a:ea typeface="Calibri"/>
                            <a:cs typeface="Calibri"/>
                          </a:rPr>
                        </m:ctrlPr>
                      </m:sSubPr>
                      <m:e>
                        <m:r>
                          <a:rPr lang="en-US" sz="2400" b="0" i="1" smtClean="0">
                            <a:solidFill>
                              <a:srgbClr val="000000"/>
                            </a:solidFill>
                            <a:latin typeface="Cambria Math" panose="02040503050406030204" pitchFamily="18" charset="0"/>
                            <a:ea typeface="Calibri"/>
                            <a:cs typeface="Calibri"/>
                          </a:rPr>
                          <m:t>𝐹</m:t>
                        </m:r>
                      </m:e>
                      <m:sub>
                        <m:r>
                          <a:rPr lang="en-US" sz="2400" b="0" i="1" smtClean="0">
                            <a:solidFill>
                              <a:srgbClr val="000000"/>
                            </a:solidFill>
                            <a:latin typeface="Cambria Math" panose="02040503050406030204" pitchFamily="18" charset="0"/>
                            <a:ea typeface="Calibri"/>
                            <a:cs typeface="Calibri"/>
                          </a:rPr>
                          <m:t>𝑧</m:t>
                        </m:r>
                      </m:sub>
                    </m:sSub>
                    <m:r>
                      <a:rPr lang="en-US" sz="2400" i="1">
                        <a:solidFill>
                          <a:srgbClr val="000000"/>
                        </a:solidFill>
                        <a:latin typeface="Cambria Math" panose="02040503050406030204" pitchFamily="18" charset="0"/>
                        <a:ea typeface="Calibri"/>
                        <a:cs typeface="Calibri"/>
                      </a:rPr>
                      <m:t>=</m:t>
                    </m:r>
                    <m:acc>
                      <m:accPr>
                        <m:chr m:val="⃗"/>
                        <m:ctrlPr>
                          <a:rPr lang="en-US" sz="2400" i="1">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𝐹</m:t>
                        </m:r>
                      </m:e>
                    </m:acc>
                    <m:r>
                      <a:rPr lang="en-US" sz="2400" i="1">
                        <a:solidFill>
                          <a:srgbClr val="000000"/>
                        </a:solidFill>
                        <a:latin typeface="Cambria Math" panose="02040503050406030204" pitchFamily="18" charset="0"/>
                        <a:ea typeface="Calibri"/>
                        <a:cs typeface="Calibri"/>
                      </a:rPr>
                      <m:t>.</m:t>
                    </m:r>
                    <m:acc>
                      <m:accPr>
                        <m:chr m:val="̂"/>
                        <m:ctrlPr>
                          <a:rPr lang="en-US" sz="2400" i="1">
                            <a:solidFill>
                              <a:srgbClr val="000000"/>
                            </a:solidFill>
                            <a:latin typeface="Cambria Math" panose="02040503050406030204" pitchFamily="18" charset="0"/>
                            <a:ea typeface="Calibri"/>
                            <a:cs typeface="Calibri"/>
                          </a:rPr>
                        </m:ctrlPr>
                      </m:accPr>
                      <m:e>
                        <m:r>
                          <a:rPr lang="en-US" sz="2400" b="0" i="1" smtClean="0">
                            <a:solidFill>
                              <a:srgbClr val="000000"/>
                            </a:solidFill>
                            <a:latin typeface="Cambria Math" panose="02040503050406030204" pitchFamily="18" charset="0"/>
                            <a:ea typeface="Calibri"/>
                            <a:cs typeface="Calibri"/>
                          </a:rPr>
                          <m:t>𝑘</m:t>
                        </m:r>
                      </m:e>
                    </m:acc>
                  </m:oMath>
                </a14:m>
                <a:endParaRPr lang="en-US" sz="2400" dirty="0">
                  <a:solidFill>
                    <a:srgbClr val="E76E0A"/>
                  </a:solidFill>
                  <a:ea typeface="Calibri"/>
                  <a:cs typeface="Calibri"/>
                </a:endParaRPr>
              </a:p>
              <a:p>
                <a:pPr marL="457200" lvl="0" indent="-457200" algn="l">
                  <a:spcBef>
                    <a:spcPts val="600"/>
                  </a:spcBef>
                  <a:buClr>
                    <a:srgbClr val="000000"/>
                  </a:buClr>
                  <a:buChar char="•"/>
                </a:pPr>
                <a:endParaRPr lang="en-US" sz="2400" dirty="0">
                  <a:solidFill>
                    <a:srgbClr val="E76E0A"/>
                  </a:solidFill>
                  <a:ea typeface="Calibri"/>
                  <a:cs typeface="Calibri"/>
                </a:endParaRPr>
              </a:p>
            </p:txBody>
          </p:sp>
        </mc:Choice>
        <mc:Fallback xmlns="">
          <p:sp>
            <p:nvSpPr>
              <p:cNvPr id="3" name="Subtitle 2">
                <a:extLst>
                  <a:ext uri="{FF2B5EF4-FFF2-40B4-BE49-F238E27FC236}">
                    <a16:creationId xmlns:a16="http://schemas.microsoft.com/office/drawing/2014/main" id="{A078291F-ACB0-51B7-4F42-7C35417F10AD}"/>
                  </a:ext>
                </a:extLst>
              </p:cNvPr>
              <p:cNvSpPr txBox="1">
                <a:spLocks noGrp="1" noRot="1" noChangeAspect="1" noMove="1" noResize="1" noEditPoints="1" noAdjustHandles="1" noChangeArrowheads="1" noChangeShapeType="1" noTextEdit="1"/>
              </p:cNvSpPr>
              <p:nvPr>
                <p:ph type="subTitle" idx="1"/>
              </p:nvPr>
            </p:nvSpPr>
            <p:spPr>
              <a:xfrm>
                <a:off x="387797" y="1520567"/>
                <a:ext cx="4739317" cy="4727833"/>
              </a:xfrm>
              <a:blipFill>
                <a:blip r:embed="rId3"/>
                <a:stretch>
                  <a:fillRect l="-2059" t="-1031" r="-3475"/>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C9523BC8-D9CD-219B-A7D3-3B42FCF5CA9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17</a:t>
            </a:fld>
            <a:endParaRPr lang="en-US"/>
          </a:p>
        </p:txBody>
      </p:sp>
      <p:grpSp>
        <p:nvGrpSpPr>
          <p:cNvPr id="6" name="Group 38">
            <a:extLst>
              <a:ext uri="{FF2B5EF4-FFF2-40B4-BE49-F238E27FC236}">
                <a16:creationId xmlns:a16="http://schemas.microsoft.com/office/drawing/2014/main" id="{34D82480-6F0D-1794-558D-DA1742A94D4D}"/>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03A85A4-474E-0490-AA63-168B1415369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72F0542C-6350-E113-7804-CA7F41981945}"/>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2D38452A-44F9-95F5-9EC7-2C25B6EF624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B3883C3-3E7B-6FDD-EC8D-90A7C635BAF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1B9158C9-12AA-0069-A4B2-3B70CDA62A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E5371845-0AF0-DAAD-7A56-3E0BBF665DC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4347421-C923-B2D2-E394-40B499C5B4D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BEB652A-938A-E0CB-0982-BB66E25532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E84F0A3-8BCA-3B46-EDAB-E2181264C34F}"/>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594518B5-C0F1-847C-1C87-475F480B6B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118F834C-5E86-95AD-E4CD-79836DDBF8D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336572F-4374-4B48-E36F-E6DDC6802EE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E9C5FB6F-CDE8-4A90-8672-C8B6E85D4EC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1351E23-9F62-225B-B3C6-6D243CBB76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3F42EC6A-0547-A2CF-76BD-74E66E82E8C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0AC3F59-D035-51F5-C4F5-29B1D0DC62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49">
            <a:extLst>
              <a:ext uri="{FF2B5EF4-FFF2-40B4-BE49-F238E27FC236}">
                <a16:creationId xmlns:a16="http://schemas.microsoft.com/office/drawing/2014/main" id="{089198B8-CE56-F123-DDC4-DBC0A3CA18B5}"/>
              </a:ext>
            </a:extLst>
          </p:cNvPr>
          <p:cNvGrpSpPr/>
          <p:nvPr/>
        </p:nvGrpSpPr>
        <p:grpSpPr>
          <a:xfrm>
            <a:off x="4937466" y="1443335"/>
            <a:ext cx="3977934" cy="4209451"/>
            <a:chOff x="4937466" y="1443335"/>
            <a:chExt cx="3977934" cy="4209451"/>
          </a:xfrm>
        </p:grpSpPr>
        <p:sp>
          <p:nvSpPr>
            <p:cNvPr id="23" name="Cube 22">
              <a:extLst>
                <a:ext uri="{FF2B5EF4-FFF2-40B4-BE49-F238E27FC236}">
                  <a16:creationId xmlns:a16="http://schemas.microsoft.com/office/drawing/2014/main" id="{94693907-1FE5-B1BD-24CF-D9246B235DAE}"/>
                </a:ext>
              </a:extLst>
            </p:cNvPr>
            <p:cNvSpPr/>
            <p:nvPr/>
          </p:nvSpPr>
          <p:spPr bwMode="auto">
            <a:xfrm>
              <a:off x="5867400" y="2590800"/>
              <a:ext cx="2133600" cy="2133600"/>
            </a:xfrm>
            <a:prstGeom prst="cub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nvGrpSpPr>
            <p:cNvPr id="24" name="Group 23">
              <a:extLst>
                <a:ext uri="{FF2B5EF4-FFF2-40B4-BE49-F238E27FC236}">
                  <a16:creationId xmlns:a16="http://schemas.microsoft.com/office/drawing/2014/main" id="{3A198C69-DA81-8460-E050-A35348A44A3D}"/>
                </a:ext>
              </a:extLst>
            </p:cNvPr>
            <p:cNvGrpSpPr/>
            <p:nvPr/>
          </p:nvGrpSpPr>
          <p:grpSpPr>
            <a:xfrm>
              <a:off x="4937466" y="1443335"/>
              <a:ext cx="3977934" cy="4209451"/>
              <a:chOff x="4937466" y="1443335"/>
              <a:chExt cx="3977934" cy="4209451"/>
            </a:xfrm>
          </p:grpSpPr>
          <p:grpSp>
            <p:nvGrpSpPr>
              <p:cNvPr id="25" name="Group 24">
                <a:extLst>
                  <a:ext uri="{FF2B5EF4-FFF2-40B4-BE49-F238E27FC236}">
                    <a16:creationId xmlns:a16="http://schemas.microsoft.com/office/drawing/2014/main" id="{5AEE158A-8685-9452-9C00-02E74E0CCC56}"/>
                  </a:ext>
                </a:extLst>
              </p:cNvPr>
              <p:cNvGrpSpPr/>
              <p:nvPr/>
            </p:nvGrpSpPr>
            <p:grpSpPr>
              <a:xfrm>
                <a:off x="4937466" y="1616535"/>
                <a:ext cx="3977934" cy="3952283"/>
                <a:chOff x="4937466" y="1616535"/>
                <a:chExt cx="3977934" cy="3952283"/>
              </a:xfrm>
            </p:grpSpPr>
            <p:cxnSp>
              <p:nvCxnSpPr>
                <p:cNvPr id="29" name="Straight Arrow Connector 28">
                  <a:extLst>
                    <a:ext uri="{FF2B5EF4-FFF2-40B4-BE49-F238E27FC236}">
                      <a16:creationId xmlns:a16="http://schemas.microsoft.com/office/drawing/2014/main" id="{1339456D-18ED-9DFB-7426-BD45B2895C7E}"/>
                    </a:ext>
                  </a:extLst>
                </p:cNvPr>
                <p:cNvCxnSpPr>
                  <a:cxnSpLocks/>
                </p:cNvCxnSpPr>
                <p:nvPr/>
              </p:nvCxnSpPr>
              <p:spPr bwMode="auto">
                <a:xfrm>
                  <a:off x="6440340" y="4201584"/>
                  <a:ext cx="2475060" cy="0"/>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DA96F70B-39AD-4A93-93AD-A41568549222}"/>
                    </a:ext>
                  </a:extLst>
                </p:cNvPr>
                <p:cNvCxnSpPr>
                  <a:cxnSpLocks/>
                </p:cNvCxnSpPr>
                <p:nvPr/>
              </p:nvCxnSpPr>
              <p:spPr bwMode="auto">
                <a:xfrm flipV="1">
                  <a:off x="6421845" y="1616535"/>
                  <a:ext cx="0" cy="2585049"/>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756F195-462E-C183-BB52-676130D87269}"/>
                    </a:ext>
                  </a:extLst>
                </p:cNvPr>
                <p:cNvCxnSpPr>
                  <a:cxnSpLocks/>
                </p:cNvCxnSpPr>
                <p:nvPr/>
              </p:nvCxnSpPr>
              <p:spPr bwMode="auto">
                <a:xfrm flipH="1">
                  <a:off x="4937466" y="4186671"/>
                  <a:ext cx="1484379" cy="1382147"/>
                </a:xfrm>
                <a:prstGeom prst="straightConnector1">
                  <a:avLst/>
                </a:prstGeom>
                <a:solidFill>
                  <a:schemeClr val="accent1"/>
                </a:solidFill>
                <a:ln w="34925" cap="flat" cmpd="sng" algn="ctr">
                  <a:solidFill>
                    <a:schemeClr val="tx1"/>
                  </a:solidFill>
                  <a:prstDash val="solid"/>
                  <a:round/>
                  <a:headEnd type="none" w="med" len="med"/>
                  <a:tailEnd type="triangle"/>
                </a:ln>
                <a:effectLst/>
              </p:spPr>
            </p:cxnSp>
          </p:grpSp>
          <p:sp>
            <p:nvSpPr>
              <p:cNvPr id="26" name="TextBox 25">
                <a:extLst>
                  <a:ext uri="{FF2B5EF4-FFF2-40B4-BE49-F238E27FC236}">
                    <a16:creationId xmlns:a16="http://schemas.microsoft.com/office/drawing/2014/main" id="{D4A05C17-186B-C1ED-38A7-11C0AF7D1A1E}"/>
                  </a:ext>
                </a:extLst>
              </p:cNvPr>
              <p:cNvSpPr txBox="1"/>
              <p:nvPr/>
            </p:nvSpPr>
            <p:spPr>
              <a:xfrm>
                <a:off x="5257800" y="5191121"/>
                <a:ext cx="407484" cy="461665"/>
              </a:xfrm>
              <a:prstGeom prst="rect">
                <a:avLst/>
              </a:prstGeom>
              <a:noFill/>
            </p:spPr>
            <p:txBody>
              <a:bodyPr wrap="none" rtlCol="0">
                <a:spAutoFit/>
              </a:bodyPr>
              <a:lstStyle/>
              <a:p>
                <a:r>
                  <a:rPr lang="en-US" dirty="0"/>
                  <a:t>X</a:t>
                </a:r>
              </a:p>
            </p:txBody>
          </p:sp>
          <p:sp>
            <p:nvSpPr>
              <p:cNvPr id="27" name="TextBox 26">
                <a:extLst>
                  <a:ext uri="{FF2B5EF4-FFF2-40B4-BE49-F238E27FC236}">
                    <a16:creationId xmlns:a16="http://schemas.microsoft.com/office/drawing/2014/main" id="{C7143E86-559E-1FF3-B0FD-0C83E31C2913}"/>
                  </a:ext>
                </a:extLst>
              </p:cNvPr>
              <p:cNvSpPr txBox="1"/>
              <p:nvPr/>
            </p:nvSpPr>
            <p:spPr>
              <a:xfrm>
                <a:off x="8355516" y="4114800"/>
                <a:ext cx="407484" cy="461665"/>
              </a:xfrm>
              <a:prstGeom prst="rect">
                <a:avLst/>
              </a:prstGeom>
              <a:noFill/>
            </p:spPr>
            <p:txBody>
              <a:bodyPr wrap="none" rtlCol="0">
                <a:spAutoFit/>
              </a:bodyPr>
              <a:lstStyle/>
              <a:p>
                <a:r>
                  <a:rPr lang="en-US" dirty="0"/>
                  <a:t>Y</a:t>
                </a:r>
              </a:p>
            </p:txBody>
          </p:sp>
          <p:sp>
            <p:nvSpPr>
              <p:cNvPr id="28" name="TextBox 27">
                <a:extLst>
                  <a:ext uri="{FF2B5EF4-FFF2-40B4-BE49-F238E27FC236}">
                    <a16:creationId xmlns:a16="http://schemas.microsoft.com/office/drawing/2014/main" id="{6596A57B-74F8-86C5-DB22-3A7BE5DFD48D}"/>
                  </a:ext>
                </a:extLst>
              </p:cNvPr>
              <p:cNvSpPr txBox="1"/>
              <p:nvPr/>
            </p:nvSpPr>
            <p:spPr>
              <a:xfrm>
                <a:off x="6400800" y="1443335"/>
                <a:ext cx="372218" cy="461665"/>
              </a:xfrm>
              <a:prstGeom prst="rect">
                <a:avLst/>
              </a:prstGeom>
              <a:noFill/>
            </p:spPr>
            <p:txBody>
              <a:bodyPr wrap="none" rtlCol="0">
                <a:spAutoFit/>
              </a:bodyPr>
              <a:lstStyle/>
              <a:p>
                <a:r>
                  <a:rPr lang="en-US" dirty="0"/>
                  <a:t>Z</a:t>
                </a:r>
              </a:p>
            </p:txBody>
          </p:sp>
        </p:grpSp>
        <p:grpSp>
          <p:nvGrpSpPr>
            <p:cNvPr id="32" name="Group 31">
              <a:extLst>
                <a:ext uri="{FF2B5EF4-FFF2-40B4-BE49-F238E27FC236}">
                  <a16:creationId xmlns:a16="http://schemas.microsoft.com/office/drawing/2014/main" id="{EF8F9479-9F16-593B-2E98-DA01D14ABD9B}"/>
                </a:ext>
              </a:extLst>
            </p:cNvPr>
            <p:cNvGrpSpPr/>
            <p:nvPr/>
          </p:nvGrpSpPr>
          <p:grpSpPr>
            <a:xfrm>
              <a:off x="6440340" y="2847459"/>
              <a:ext cx="1283228" cy="1319297"/>
              <a:chOff x="6440340" y="2847459"/>
              <a:chExt cx="1283228" cy="1319297"/>
            </a:xfrm>
          </p:grpSpPr>
          <p:cxnSp>
            <p:nvCxnSpPr>
              <p:cNvPr id="33" name="Straight Arrow Connector 32">
                <a:extLst>
                  <a:ext uri="{FF2B5EF4-FFF2-40B4-BE49-F238E27FC236}">
                    <a16:creationId xmlns:a16="http://schemas.microsoft.com/office/drawing/2014/main" id="{477CD542-30BC-13CE-EBE6-15EE872EF680}"/>
                  </a:ext>
                </a:extLst>
              </p:cNvPr>
              <p:cNvCxnSpPr/>
              <p:nvPr/>
            </p:nvCxnSpPr>
            <p:spPr bwMode="auto">
              <a:xfrm flipV="1">
                <a:off x="6440340" y="3124200"/>
                <a:ext cx="1027260" cy="1042556"/>
              </a:xfrm>
              <a:prstGeom prst="straightConnector1">
                <a:avLst/>
              </a:prstGeom>
              <a:solidFill>
                <a:schemeClr val="accent1"/>
              </a:solidFill>
              <a:ln w="60325" cap="flat" cmpd="sng" algn="ctr">
                <a:solidFill>
                  <a:srgbClr val="FF0066"/>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F9AA27D-6031-1CB4-0220-440ACFDC8E4C}"/>
                      </a:ext>
                    </a:extLst>
                  </p:cNvPr>
                  <p:cNvSpPr txBox="1"/>
                  <p:nvPr/>
                </p:nvSpPr>
                <p:spPr>
                  <a:xfrm>
                    <a:off x="7467600" y="2847459"/>
                    <a:ext cx="255968"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FF9AA27D-6031-1CB4-0220-440ACFDC8E4C}"/>
                      </a:ext>
                    </a:extLst>
                  </p:cNvPr>
                  <p:cNvSpPr txBox="1">
                    <a:spLocks noRot="1" noChangeAspect="1" noMove="1" noResize="1" noEditPoints="1" noAdjustHandles="1" noChangeArrowheads="1" noChangeShapeType="1" noTextEdit="1"/>
                  </p:cNvSpPr>
                  <p:nvPr/>
                </p:nvSpPr>
                <p:spPr>
                  <a:xfrm>
                    <a:off x="7467600" y="2847459"/>
                    <a:ext cx="255968" cy="414088"/>
                  </a:xfrm>
                  <a:prstGeom prst="rect">
                    <a:avLst/>
                  </a:prstGeom>
                  <a:blipFill>
                    <a:blip r:embed="rId5"/>
                    <a:stretch>
                      <a:fillRect/>
                    </a:stretch>
                  </a:blipFill>
                </p:spPr>
                <p:txBody>
                  <a:bodyPr/>
                  <a:lstStyle/>
                  <a:p>
                    <a:r>
                      <a:rPr lang="en-US">
                        <a:noFill/>
                      </a:rPr>
                      <a:t> </a:t>
                    </a:r>
                  </a:p>
                </p:txBody>
              </p:sp>
            </mc:Fallback>
          </mc:AlternateContent>
        </p:grpSp>
        <p:sp>
          <p:nvSpPr>
            <p:cNvPr id="35" name="Freeform: Shape 34">
              <a:extLst>
                <a:ext uri="{FF2B5EF4-FFF2-40B4-BE49-F238E27FC236}">
                  <a16:creationId xmlns:a16="http://schemas.microsoft.com/office/drawing/2014/main" id="{3AE19BB9-C400-EAEC-2E6F-A5E692E3C6FE}"/>
                </a:ext>
              </a:extLst>
            </p:cNvPr>
            <p:cNvSpPr/>
            <p:nvPr/>
          </p:nvSpPr>
          <p:spPr bwMode="auto">
            <a:xfrm>
              <a:off x="6098875" y="4011283"/>
              <a:ext cx="474453" cy="439947"/>
            </a:xfrm>
            <a:custGeom>
              <a:avLst/>
              <a:gdLst>
                <a:gd name="csX0" fmla="*/ 0 w 474453"/>
                <a:gd name="csY0" fmla="*/ 439947 h 439947"/>
                <a:gd name="csX1" fmla="*/ 103517 w 474453"/>
                <a:gd name="csY1" fmla="*/ 172528 h 439947"/>
                <a:gd name="csX2" fmla="*/ 474453 w 474453"/>
                <a:gd name="csY2" fmla="*/ 0 h 439947"/>
                <a:gd name="csX3" fmla="*/ 474453 w 474453"/>
                <a:gd name="csY3" fmla="*/ 0 h 439947"/>
              </a:gdLst>
              <a:ahLst/>
              <a:cxnLst>
                <a:cxn ang="0">
                  <a:pos x="csX0" y="csY0"/>
                </a:cxn>
                <a:cxn ang="0">
                  <a:pos x="csX1" y="csY1"/>
                </a:cxn>
                <a:cxn ang="0">
                  <a:pos x="csX2" y="csY2"/>
                </a:cxn>
                <a:cxn ang="0">
                  <a:pos x="csX3" y="csY3"/>
                </a:cxn>
              </a:cxnLst>
              <a:rect l="l" t="t" r="r" b="b"/>
              <a:pathLst>
                <a:path w="474453" h="439947">
                  <a:moveTo>
                    <a:pt x="0" y="439947"/>
                  </a:moveTo>
                  <a:cubicBezTo>
                    <a:pt x="12221" y="342899"/>
                    <a:pt x="24442" y="245852"/>
                    <a:pt x="103517" y="172528"/>
                  </a:cubicBezTo>
                  <a:cubicBezTo>
                    <a:pt x="182592" y="99204"/>
                    <a:pt x="474453" y="0"/>
                    <a:pt x="474453" y="0"/>
                  </a:cubicBezTo>
                  <a:lnTo>
                    <a:pt x="474453" y="0"/>
                  </a:lnTo>
                </a:path>
              </a:pathLst>
            </a:custGeom>
            <a:noFill/>
            <a:ln w="1587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6" name="Freeform: Shape 35">
              <a:extLst>
                <a:ext uri="{FF2B5EF4-FFF2-40B4-BE49-F238E27FC236}">
                  <a16:creationId xmlns:a16="http://schemas.microsoft.com/office/drawing/2014/main" id="{1B9D04BB-C7D8-5172-EE17-126B9B3B7820}"/>
                </a:ext>
              </a:extLst>
            </p:cNvPr>
            <p:cNvSpPr/>
            <p:nvPr/>
          </p:nvSpPr>
          <p:spPr bwMode="auto">
            <a:xfrm>
              <a:off x="6435306" y="3698323"/>
              <a:ext cx="310551" cy="200817"/>
            </a:xfrm>
            <a:custGeom>
              <a:avLst/>
              <a:gdLst>
                <a:gd name="csX0" fmla="*/ 0 w 310551"/>
                <a:gd name="csY0" fmla="*/ 28288 h 200817"/>
                <a:gd name="csX1" fmla="*/ 138022 w 310551"/>
                <a:gd name="csY1" fmla="*/ 11035 h 200817"/>
                <a:gd name="csX2" fmla="*/ 284671 w 310551"/>
                <a:gd name="csY2" fmla="*/ 174937 h 200817"/>
                <a:gd name="csX3" fmla="*/ 284671 w 310551"/>
                <a:gd name="csY3" fmla="*/ 174937 h 200817"/>
                <a:gd name="csX4" fmla="*/ 310551 w 310551"/>
                <a:gd name="csY4" fmla="*/ 200817 h 200817"/>
              </a:gdLst>
              <a:ahLst/>
              <a:cxnLst>
                <a:cxn ang="0">
                  <a:pos x="csX0" y="csY0"/>
                </a:cxn>
                <a:cxn ang="0">
                  <a:pos x="csX1" y="csY1"/>
                </a:cxn>
                <a:cxn ang="0">
                  <a:pos x="csX2" y="csY2"/>
                </a:cxn>
                <a:cxn ang="0">
                  <a:pos x="csX3" y="csY3"/>
                </a:cxn>
                <a:cxn ang="0">
                  <a:pos x="csX4" y="csY4"/>
                </a:cxn>
              </a:cxnLst>
              <a:rect l="l" t="t" r="r" b="b"/>
              <a:pathLst>
                <a:path w="310551" h="200817">
                  <a:moveTo>
                    <a:pt x="0" y="28288"/>
                  </a:moveTo>
                  <a:cubicBezTo>
                    <a:pt x="45288" y="7441"/>
                    <a:pt x="90577" y="-13406"/>
                    <a:pt x="138022" y="11035"/>
                  </a:cubicBezTo>
                  <a:cubicBezTo>
                    <a:pt x="185467" y="35476"/>
                    <a:pt x="284671" y="174937"/>
                    <a:pt x="284671" y="174937"/>
                  </a:cubicBezTo>
                  <a:lnTo>
                    <a:pt x="284671" y="174937"/>
                  </a:lnTo>
                  <a:lnTo>
                    <a:pt x="310551" y="200817"/>
                  </a:lnTo>
                </a:path>
              </a:pathLst>
            </a:custGeom>
            <a:noFill/>
            <a:ln w="15875"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7" name="Freeform: Shape 36">
              <a:extLst>
                <a:ext uri="{FF2B5EF4-FFF2-40B4-BE49-F238E27FC236}">
                  <a16:creationId xmlns:a16="http://schemas.microsoft.com/office/drawing/2014/main" id="{D468EF4B-317E-816C-56D0-C8ECADA084A0}"/>
                </a:ext>
              </a:extLst>
            </p:cNvPr>
            <p:cNvSpPr/>
            <p:nvPr/>
          </p:nvSpPr>
          <p:spPr bwMode="auto">
            <a:xfrm>
              <a:off x="6737230" y="3856008"/>
              <a:ext cx="207457" cy="353683"/>
            </a:xfrm>
            <a:custGeom>
              <a:avLst/>
              <a:gdLst>
                <a:gd name="csX0" fmla="*/ 43132 w 207457"/>
                <a:gd name="csY0" fmla="*/ 353683 h 353683"/>
                <a:gd name="csX1" fmla="*/ 207034 w 207457"/>
                <a:gd name="csY1" fmla="*/ 232913 h 353683"/>
                <a:gd name="csX2" fmla="*/ 0 w 207457"/>
                <a:gd name="csY2" fmla="*/ 0 h 353683"/>
              </a:gdLst>
              <a:ahLst/>
              <a:cxnLst>
                <a:cxn ang="0">
                  <a:pos x="csX0" y="csY0"/>
                </a:cxn>
                <a:cxn ang="0">
                  <a:pos x="csX1" y="csY1"/>
                </a:cxn>
                <a:cxn ang="0">
                  <a:pos x="csX2" y="csY2"/>
                </a:cxn>
              </a:cxnLst>
              <a:rect l="l" t="t" r="r" b="b"/>
              <a:pathLst>
                <a:path w="207457" h="353683">
                  <a:moveTo>
                    <a:pt x="43132" y="353683"/>
                  </a:moveTo>
                  <a:cubicBezTo>
                    <a:pt x="128677" y="322771"/>
                    <a:pt x="214223" y="291860"/>
                    <a:pt x="207034" y="232913"/>
                  </a:cubicBezTo>
                  <a:cubicBezTo>
                    <a:pt x="199845" y="173966"/>
                    <a:pt x="99922" y="86983"/>
                    <a:pt x="0" y="0"/>
                  </a:cubicBezTo>
                </a:path>
              </a:pathLst>
            </a:custGeom>
            <a:noFill/>
            <a:ln w="158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EB66F49-A648-4EF4-CEC3-AA7D92E102D6}"/>
                    </a:ext>
                  </a:extLst>
                </p:cNvPr>
                <p:cNvSpPr txBox="1"/>
                <p:nvPr/>
              </p:nvSpPr>
              <p:spPr>
                <a:xfrm>
                  <a:off x="5865433" y="3879806"/>
                  <a:ext cx="383888"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F0"/>
                                </a:solidFill>
                                <a:latin typeface="Cambria Math" panose="02040503050406030204" pitchFamily="18" charset="0"/>
                              </a:rPr>
                            </m:ctrlPr>
                          </m:sSubPr>
                          <m:e>
                            <m:r>
                              <a:rPr lang="en-US" i="1" smtClean="0">
                                <a:solidFill>
                                  <a:srgbClr val="00B0F0"/>
                                </a:solidFill>
                                <a:latin typeface="Cambria Math" panose="02040503050406030204" pitchFamily="18" charset="0"/>
                                <a:ea typeface="Cambria Math" panose="02040503050406030204" pitchFamily="18" charset="0"/>
                              </a:rPr>
                              <m:t>𝜃</m:t>
                            </m:r>
                          </m:e>
                          <m:sub>
                            <m:r>
                              <a:rPr lang="en-US" b="0" i="1" smtClean="0">
                                <a:solidFill>
                                  <a:srgbClr val="00B0F0"/>
                                </a:solidFill>
                                <a:latin typeface="Cambria Math" panose="02040503050406030204" pitchFamily="18" charset="0"/>
                              </a:rPr>
                              <m:t>𝑥</m:t>
                            </m:r>
                          </m:sub>
                        </m:sSub>
                      </m:oMath>
                    </m:oMathPara>
                  </a14:m>
                  <a:endParaRPr lang="en-US" dirty="0">
                    <a:solidFill>
                      <a:srgbClr val="00B0F0"/>
                    </a:solidFill>
                  </a:endParaRPr>
                </a:p>
              </p:txBody>
            </p:sp>
          </mc:Choice>
          <mc:Fallback xmlns="">
            <p:sp>
              <p:nvSpPr>
                <p:cNvPr id="38" name="TextBox 37">
                  <a:extLst>
                    <a:ext uri="{FF2B5EF4-FFF2-40B4-BE49-F238E27FC236}">
                      <a16:creationId xmlns:a16="http://schemas.microsoft.com/office/drawing/2014/main" id="{EEB66F49-A648-4EF4-CEC3-AA7D92E102D6}"/>
                    </a:ext>
                  </a:extLst>
                </p:cNvPr>
                <p:cNvSpPr txBox="1">
                  <a:spLocks noRot="1" noChangeAspect="1" noMove="1" noResize="1" noEditPoints="1" noAdjustHandles="1" noChangeArrowheads="1" noChangeShapeType="1" noTextEdit="1"/>
                </p:cNvSpPr>
                <p:nvPr/>
              </p:nvSpPr>
              <p:spPr>
                <a:xfrm>
                  <a:off x="5865433" y="3879806"/>
                  <a:ext cx="383888" cy="369332"/>
                </a:xfrm>
                <a:prstGeom prst="rect">
                  <a:avLst/>
                </a:prstGeom>
                <a:blipFill>
                  <a:blip r:embed="rId6"/>
                  <a:stretch>
                    <a:fillRect l="-17460"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31120FC2-29E8-34AA-ABC2-4D72186C12CA}"/>
                    </a:ext>
                  </a:extLst>
                </p:cNvPr>
                <p:cNvSpPr txBox="1"/>
                <p:nvPr/>
              </p:nvSpPr>
              <p:spPr>
                <a:xfrm>
                  <a:off x="6953970" y="3748454"/>
                  <a:ext cx="392928" cy="398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𝜃</m:t>
                            </m:r>
                          </m:e>
                          <m:sub>
                            <m:r>
                              <a:rPr lang="en-US" b="0" i="1" smtClean="0">
                                <a:solidFill>
                                  <a:srgbClr val="7030A0"/>
                                </a:solidFill>
                                <a:latin typeface="Cambria Math" panose="02040503050406030204" pitchFamily="18" charset="0"/>
                              </a:rPr>
                              <m:t>𝑦</m:t>
                            </m:r>
                          </m:sub>
                        </m:sSub>
                      </m:oMath>
                    </m:oMathPara>
                  </a14:m>
                  <a:endParaRPr lang="en-US" dirty="0"/>
                </a:p>
              </p:txBody>
            </p:sp>
          </mc:Choice>
          <mc:Fallback xmlns="">
            <p:sp>
              <p:nvSpPr>
                <p:cNvPr id="39" name="TextBox 38">
                  <a:extLst>
                    <a:ext uri="{FF2B5EF4-FFF2-40B4-BE49-F238E27FC236}">
                      <a16:creationId xmlns:a16="http://schemas.microsoft.com/office/drawing/2014/main" id="{31120FC2-29E8-34AA-ABC2-4D72186C12CA}"/>
                    </a:ext>
                  </a:extLst>
                </p:cNvPr>
                <p:cNvSpPr txBox="1">
                  <a:spLocks noRot="1" noChangeAspect="1" noMove="1" noResize="1" noEditPoints="1" noAdjustHandles="1" noChangeArrowheads="1" noChangeShapeType="1" noTextEdit="1"/>
                </p:cNvSpPr>
                <p:nvPr/>
              </p:nvSpPr>
              <p:spPr>
                <a:xfrm>
                  <a:off x="6953970" y="3748454"/>
                  <a:ext cx="392928" cy="398507"/>
                </a:xfrm>
                <a:prstGeom prst="rect">
                  <a:avLst/>
                </a:prstGeom>
                <a:blipFill>
                  <a:blip r:embed="rId7"/>
                  <a:stretch>
                    <a:fillRect l="-18750" r="-4688"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62D3969-E533-F096-CDCC-B7D232FD14BD}"/>
                    </a:ext>
                  </a:extLst>
                </p:cNvPr>
                <p:cNvSpPr txBox="1"/>
                <p:nvPr/>
              </p:nvSpPr>
              <p:spPr>
                <a:xfrm>
                  <a:off x="6331128" y="3279077"/>
                  <a:ext cx="533400" cy="490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C000"/>
                                </a:solidFill>
                                <a:latin typeface="Cambria Math" panose="02040503050406030204" pitchFamily="18" charset="0"/>
                              </a:rPr>
                            </m:ctrlPr>
                          </m:sSubPr>
                          <m:e>
                            <m:r>
                              <a:rPr lang="en-US" i="1" smtClean="0">
                                <a:solidFill>
                                  <a:srgbClr val="FFC000"/>
                                </a:solidFill>
                                <a:latin typeface="Cambria Math" panose="02040503050406030204" pitchFamily="18" charset="0"/>
                                <a:ea typeface="Cambria Math" panose="02040503050406030204" pitchFamily="18" charset="0"/>
                              </a:rPr>
                              <m:t>𝜃</m:t>
                            </m:r>
                          </m:e>
                          <m:sub>
                            <m:r>
                              <a:rPr lang="en-US" b="0" i="1" smtClean="0">
                                <a:solidFill>
                                  <a:srgbClr val="FFC000"/>
                                </a:solidFill>
                                <a:latin typeface="Cambria Math" panose="02040503050406030204" pitchFamily="18" charset="0"/>
                              </a:rPr>
                              <m:t>𝑦</m:t>
                            </m:r>
                          </m:sub>
                        </m:sSub>
                      </m:oMath>
                    </m:oMathPara>
                  </a14:m>
                  <a:endParaRPr lang="en-US" dirty="0">
                    <a:solidFill>
                      <a:srgbClr val="FFC000"/>
                    </a:solidFill>
                  </a:endParaRPr>
                </a:p>
              </p:txBody>
            </p:sp>
          </mc:Choice>
          <mc:Fallback xmlns="">
            <p:sp>
              <p:nvSpPr>
                <p:cNvPr id="40" name="TextBox 39">
                  <a:extLst>
                    <a:ext uri="{FF2B5EF4-FFF2-40B4-BE49-F238E27FC236}">
                      <a16:creationId xmlns:a16="http://schemas.microsoft.com/office/drawing/2014/main" id="{D62D3969-E533-F096-CDCC-B7D232FD14BD}"/>
                    </a:ext>
                  </a:extLst>
                </p:cNvPr>
                <p:cNvSpPr txBox="1">
                  <a:spLocks noRot="1" noChangeAspect="1" noMove="1" noResize="1" noEditPoints="1" noAdjustHandles="1" noChangeArrowheads="1" noChangeShapeType="1" noTextEdit="1"/>
                </p:cNvSpPr>
                <p:nvPr/>
              </p:nvSpPr>
              <p:spPr>
                <a:xfrm>
                  <a:off x="6331128" y="3279077"/>
                  <a:ext cx="533400" cy="490840"/>
                </a:xfrm>
                <a:prstGeom prst="rect">
                  <a:avLst/>
                </a:prstGeom>
                <a:blipFill>
                  <a:blip r:embed="rId8"/>
                  <a:stretch>
                    <a:fillRect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4761A1C-333D-B074-6EDD-46C1BA85E57F}"/>
                    </a:ext>
                  </a:extLst>
                </p:cNvPr>
                <p:cNvSpPr txBox="1"/>
                <p:nvPr/>
              </p:nvSpPr>
              <p:spPr>
                <a:xfrm>
                  <a:off x="5686379" y="5230001"/>
                  <a:ext cx="17620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𝑖</m:t>
                            </m:r>
                          </m:e>
                        </m:acc>
                      </m:oMath>
                    </m:oMathPara>
                  </a14:m>
                  <a:endParaRPr lang="en-US" dirty="0"/>
                </a:p>
              </p:txBody>
            </p:sp>
          </mc:Choice>
          <mc:Fallback xmlns="">
            <p:sp>
              <p:nvSpPr>
                <p:cNvPr id="41" name="TextBox 40">
                  <a:extLst>
                    <a:ext uri="{FF2B5EF4-FFF2-40B4-BE49-F238E27FC236}">
                      <a16:creationId xmlns:a16="http://schemas.microsoft.com/office/drawing/2014/main" id="{B4761A1C-333D-B074-6EDD-46C1BA85E57F}"/>
                    </a:ext>
                  </a:extLst>
                </p:cNvPr>
                <p:cNvSpPr txBox="1">
                  <a:spLocks noRot="1" noChangeAspect="1" noMove="1" noResize="1" noEditPoints="1" noAdjustHandles="1" noChangeArrowheads="1" noChangeShapeType="1" noTextEdit="1"/>
                </p:cNvSpPr>
                <p:nvPr/>
              </p:nvSpPr>
              <p:spPr>
                <a:xfrm>
                  <a:off x="5686379" y="5230001"/>
                  <a:ext cx="176202" cy="369332"/>
                </a:xfrm>
                <a:prstGeom prst="rect">
                  <a:avLst/>
                </a:prstGeom>
                <a:blipFill>
                  <a:blip r:embed="rId9"/>
                  <a:stretch>
                    <a:fillRect l="-24138" t="-16393" r="-1379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099E881-0C5F-3822-21C5-284A7A1DA406}"/>
                    </a:ext>
                  </a:extLst>
                </p:cNvPr>
                <p:cNvSpPr txBox="1"/>
                <p:nvPr/>
              </p:nvSpPr>
              <p:spPr>
                <a:xfrm>
                  <a:off x="8129598" y="4278868"/>
                  <a:ext cx="19056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𝑗</m:t>
                            </m:r>
                          </m:e>
                        </m:acc>
                      </m:oMath>
                    </m:oMathPara>
                  </a14:m>
                  <a:endParaRPr lang="en-US" dirty="0"/>
                </a:p>
              </p:txBody>
            </p:sp>
          </mc:Choice>
          <mc:Fallback xmlns="">
            <p:sp>
              <p:nvSpPr>
                <p:cNvPr id="42" name="TextBox 41">
                  <a:extLst>
                    <a:ext uri="{FF2B5EF4-FFF2-40B4-BE49-F238E27FC236}">
                      <a16:creationId xmlns:a16="http://schemas.microsoft.com/office/drawing/2014/main" id="{6099E881-0C5F-3822-21C5-284A7A1DA406}"/>
                    </a:ext>
                  </a:extLst>
                </p:cNvPr>
                <p:cNvSpPr txBox="1">
                  <a:spLocks noRot="1" noChangeAspect="1" noMove="1" noResize="1" noEditPoints="1" noAdjustHandles="1" noChangeArrowheads="1" noChangeShapeType="1" noTextEdit="1"/>
                </p:cNvSpPr>
                <p:nvPr/>
              </p:nvSpPr>
              <p:spPr>
                <a:xfrm>
                  <a:off x="8129598" y="4278868"/>
                  <a:ext cx="190565" cy="369332"/>
                </a:xfrm>
                <a:prstGeom prst="rect">
                  <a:avLst/>
                </a:prstGeom>
                <a:blipFill>
                  <a:blip r:embed="rId10"/>
                  <a:stretch>
                    <a:fillRect l="-38710" t="-16393" r="-135484" b="-262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CE99487-2D1C-2C07-B253-39B29335489B}"/>
                    </a:ext>
                  </a:extLst>
                </p:cNvPr>
                <p:cNvSpPr txBox="1"/>
                <p:nvPr/>
              </p:nvSpPr>
              <p:spPr>
                <a:xfrm>
                  <a:off x="6079679" y="2028596"/>
                  <a:ext cx="255904" cy="3890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𝑘</m:t>
                            </m:r>
                          </m:e>
                        </m:acc>
                      </m:oMath>
                    </m:oMathPara>
                  </a14:m>
                  <a:endParaRPr lang="en-US" dirty="0"/>
                </a:p>
              </p:txBody>
            </p:sp>
          </mc:Choice>
          <mc:Fallback xmlns="">
            <p:sp>
              <p:nvSpPr>
                <p:cNvPr id="43" name="TextBox 42">
                  <a:extLst>
                    <a:ext uri="{FF2B5EF4-FFF2-40B4-BE49-F238E27FC236}">
                      <a16:creationId xmlns:a16="http://schemas.microsoft.com/office/drawing/2014/main" id="{5CE99487-2D1C-2C07-B253-39B29335489B}"/>
                    </a:ext>
                  </a:extLst>
                </p:cNvPr>
                <p:cNvSpPr txBox="1">
                  <a:spLocks noRot="1" noChangeAspect="1" noMove="1" noResize="1" noEditPoints="1" noAdjustHandles="1" noChangeArrowheads="1" noChangeShapeType="1" noTextEdit="1"/>
                </p:cNvSpPr>
                <p:nvPr/>
              </p:nvSpPr>
              <p:spPr>
                <a:xfrm>
                  <a:off x="6079679" y="2028596"/>
                  <a:ext cx="255904" cy="389017"/>
                </a:xfrm>
                <a:prstGeom prst="rect">
                  <a:avLst/>
                </a:prstGeom>
                <a:blipFill>
                  <a:blip r:embed="rId11"/>
                  <a:stretch>
                    <a:fillRect/>
                  </a:stretch>
                </a:blipFill>
              </p:spPr>
              <p:txBody>
                <a:bodyPr/>
                <a:lstStyle/>
                <a:p>
                  <a:r>
                    <a:rPr lang="en-US">
                      <a:noFill/>
                    </a:rPr>
                    <a:t> </a:t>
                  </a:r>
                </a:p>
              </p:txBody>
            </p:sp>
          </mc:Fallback>
        </mc:AlternateContent>
        <p:cxnSp>
          <p:nvCxnSpPr>
            <p:cNvPr id="44" name="Straight Arrow Connector 43">
              <a:extLst>
                <a:ext uri="{FF2B5EF4-FFF2-40B4-BE49-F238E27FC236}">
                  <a16:creationId xmlns:a16="http://schemas.microsoft.com/office/drawing/2014/main" id="{5861528F-97B8-0BB1-7963-3A396BAD984B}"/>
                </a:ext>
              </a:extLst>
            </p:cNvPr>
            <p:cNvCxnSpPr>
              <a:cxnSpLocks/>
            </p:cNvCxnSpPr>
            <p:nvPr/>
          </p:nvCxnSpPr>
          <p:spPr bwMode="auto">
            <a:xfrm flipH="1">
              <a:off x="5862581" y="4166756"/>
              <a:ext cx="559264" cy="557644"/>
            </a:xfrm>
            <a:prstGeom prst="straightConnector1">
              <a:avLst/>
            </a:prstGeom>
            <a:solidFill>
              <a:schemeClr val="accent1"/>
            </a:solidFill>
            <a:ln w="53975" cap="flat" cmpd="sng" algn="ctr">
              <a:solidFill>
                <a:srgbClr val="00B0F0"/>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55A7B018-088F-0C42-A2AB-F3D8355A44AB}"/>
                </a:ext>
              </a:extLst>
            </p:cNvPr>
            <p:cNvCxnSpPr>
              <a:cxnSpLocks/>
            </p:cNvCxnSpPr>
            <p:nvPr/>
          </p:nvCxnSpPr>
          <p:spPr bwMode="auto">
            <a:xfrm>
              <a:off x="6455444" y="4189273"/>
              <a:ext cx="1580909" cy="0"/>
            </a:xfrm>
            <a:prstGeom prst="straightConnector1">
              <a:avLst/>
            </a:prstGeom>
            <a:solidFill>
              <a:schemeClr val="accent1"/>
            </a:solidFill>
            <a:ln w="53975" cap="flat" cmpd="sng" algn="ctr">
              <a:solidFill>
                <a:srgbClr val="7030A0"/>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798BB5CA-A148-41B8-8BEE-E15187808ADC}"/>
                </a:ext>
              </a:extLst>
            </p:cNvPr>
            <p:cNvCxnSpPr>
              <a:cxnSpLocks/>
            </p:cNvCxnSpPr>
            <p:nvPr/>
          </p:nvCxnSpPr>
          <p:spPr bwMode="auto">
            <a:xfrm flipH="1" flipV="1">
              <a:off x="6426029" y="2521446"/>
              <a:ext cx="9277" cy="1624161"/>
            </a:xfrm>
            <a:prstGeom prst="straightConnector1">
              <a:avLst/>
            </a:prstGeom>
            <a:solidFill>
              <a:schemeClr val="accent1"/>
            </a:solidFill>
            <a:ln w="53975" cap="flat" cmpd="sng" algn="ctr">
              <a:solidFill>
                <a:srgbClr val="FFC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BDB285ED-E36C-B909-E423-BE68C48EC901}"/>
                    </a:ext>
                  </a:extLst>
                </p:cNvPr>
                <p:cNvSpPr txBox="1"/>
                <p:nvPr/>
              </p:nvSpPr>
              <p:spPr>
                <a:xfrm rot="19381346">
                  <a:off x="6046711" y="4302695"/>
                  <a:ext cx="45550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𝑥</m:t>
                            </m:r>
                          </m:sub>
                        </m:sSub>
                        <m:acc>
                          <m:accPr>
                            <m:chr m:val="̂"/>
                            <m:ctrlPr>
                              <a:rPr lang="en-US"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𝑖</m:t>
                            </m:r>
                          </m:e>
                        </m:acc>
                      </m:oMath>
                    </m:oMathPara>
                  </a14:m>
                  <a:endParaRPr lang="en-US" dirty="0">
                    <a:solidFill>
                      <a:srgbClr val="00B0F0"/>
                    </a:solidFill>
                  </a:endParaRPr>
                </a:p>
              </p:txBody>
            </p:sp>
          </mc:Choice>
          <mc:Fallback xmlns="">
            <p:sp>
              <p:nvSpPr>
                <p:cNvPr id="47" name="TextBox 46">
                  <a:extLst>
                    <a:ext uri="{FF2B5EF4-FFF2-40B4-BE49-F238E27FC236}">
                      <a16:creationId xmlns:a16="http://schemas.microsoft.com/office/drawing/2014/main" id="{BDB285ED-E36C-B909-E423-BE68C48EC901}"/>
                    </a:ext>
                  </a:extLst>
                </p:cNvPr>
                <p:cNvSpPr txBox="1">
                  <a:spLocks noRot="1" noChangeAspect="1" noMove="1" noResize="1" noEditPoints="1" noAdjustHandles="1" noChangeArrowheads="1" noChangeShapeType="1" noTextEdit="1"/>
                </p:cNvSpPr>
                <p:nvPr/>
              </p:nvSpPr>
              <p:spPr>
                <a:xfrm rot="19381346">
                  <a:off x="6046711" y="4302695"/>
                  <a:ext cx="455509" cy="369332"/>
                </a:xfrm>
                <a:prstGeom prst="rect">
                  <a:avLst/>
                </a:prstGeom>
                <a:blipFill>
                  <a:blip r:embed="rId12"/>
                  <a:stretch>
                    <a:fillRect l="-6186" t="-51064" r="-51546"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2C3E0BD6-E476-FB91-AF47-D1DE047D2EDF}"/>
                    </a:ext>
                  </a:extLst>
                </p:cNvPr>
                <p:cNvSpPr txBox="1"/>
                <p:nvPr/>
              </p:nvSpPr>
              <p:spPr>
                <a:xfrm>
                  <a:off x="6764291" y="4143648"/>
                  <a:ext cx="478914" cy="398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𝑦</m:t>
                            </m:r>
                          </m:sub>
                        </m:sSub>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𝑗</m:t>
                            </m:r>
                          </m:e>
                        </m:acc>
                      </m:oMath>
                    </m:oMathPara>
                  </a14:m>
                  <a:endParaRPr lang="en-US" dirty="0">
                    <a:solidFill>
                      <a:srgbClr val="7030A0"/>
                    </a:solidFill>
                  </a:endParaRPr>
                </a:p>
              </p:txBody>
            </p:sp>
          </mc:Choice>
          <mc:Fallback xmlns="">
            <p:sp>
              <p:nvSpPr>
                <p:cNvPr id="48" name="TextBox 47">
                  <a:extLst>
                    <a:ext uri="{FF2B5EF4-FFF2-40B4-BE49-F238E27FC236}">
                      <a16:creationId xmlns:a16="http://schemas.microsoft.com/office/drawing/2014/main" id="{2C3E0BD6-E476-FB91-AF47-D1DE047D2EDF}"/>
                    </a:ext>
                  </a:extLst>
                </p:cNvPr>
                <p:cNvSpPr txBox="1">
                  <a:spLocks noRot="1" noChangeAspect="1" noMove="1" noResize="1" noEditPoints="1" noAdjustHandles="1" noChangeArrowheads="1" noChangeShapeType="1" noTextEdit="1"/>
                </p:cNvSpPr>
                <p:nvPr/>
              </p:nvSpPr>
              <p:spPr>
                <a:xfrm>
                  <a:off x="6764291" y="4143648"/>
                  <a:ext cx="478914" cy="398507"/>
                </a:xfrm>
                <a:prstGeom prst="rect">
                  <a:avLst/>
                </a:prstGeom>
                <a:blipFill>
                  <a:blip r:embed="rId13"/>
                  <a:stretch>
                    <a:fillRect l="-14103" t="-15385" r="-8717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3A964F86-62A1-374A-AD8B-8DC62BB0B68D}"/>
                    </a:ext>
                  </a:extLst>
                </p:cNvPr>
                <p:cNvSpPr txBox="1"/>
                <p:nvPr/>
              </p:nvSpPr>
              <p:spPr>
                <a:xfrm>
                  <a:off x="5863226" y="3183031"/>
                  <a:ext cx="519693" cy="3890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𝐹</m:t>
                            </m:r>
                          </m:e>
                          <m:sub>
                            <m:r>
                              <a:rPr lang="en-US" b="0" i="1" smtClean="0">
                                <a:solidFill>
                                  <a:srgbClr val="FFC000"/>
                                </a:solidFill>
                                <a:latin typeface="Cambria Math" panose="02040503050406030204" pitchFamily="18" charset="0"/>
                              </a:rPr>
                              <m:t>𝑧</m:t>
                            </m:r>
                          </m:sub>
                        </m:sSub>
                        <m:acc>
                          <m:accPr>
                            <m:chr m:val="̂"/>
                            <m:ctrlPr>
                              <a:rPr lang="en-US"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𝑘</m:t>
                            </m:r>
                          </m:e>
                        </m:acc>
                      </m:oMath>
                    </m:oMathPara>
                  </a14:m>
                  <a:endParaRPr lang="en-US" dirty="0">
                    <a:solidFill>
                      <a:srgbClr val="FFC000"/>
                    </a:solidFill>
                  </a:endParaRPr>
                </a:p>
              </p:txBody>
            </p:sp>
          </mc:Choice>
          <mc:Fallback xmlns="">
            <p:sp>
              <p:nvSpPr>
                <p:cNvPr id="49" name="TextBox 48">
                  <a:extLst>
                    <a:ext uri="{FF2B5EF4-FFF2-40B4-BE49-F238E27FC236}">
                      <a16:creationId xmlns:a16="http://schemas.microsoft.com/office/drawing/2014/main" id="{3A964F86-62A1-374A-AD8B-8DC62BB0B68D}"/>
                    </a:ext>
                  </a:extLst>
                </p:cNvPr>
                <p:cNvSpPr txBox="1">
                  <a:spLocks noRot="1" noChangeAspect="1" noMove="1" noResize="1" noEditPoints="1" noAdjustHandles="1" noChangeArrowheads="1" noChangeShapeType="1" noTextEdit="1"/>
                </p:cNvSpPr>
                <p:nvPr/>
              </p:nvSpPr>
              <p:spPr>
                <a:xfrm>
                  <a:off x="5863226" y="3183031"/>
                  <a:ext cx="519693" cy="389017"/>
                </a:xfrm>
                <a:prstGeom prst="rect">
                  <a:avLst/>
                </a:prstGeom>
                <a:blipFill>
                  <a:blip r:embed="rId1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6058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118A4-EA20-FBB1-DB7E-B6F883F7AAF8}"/>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9EBE7C54-33C0-2ADF-2DE8-519AB8AC586D}"/>
              </a:ext>
            </a:extLst>
          </p:cNvPr>
          <p:cNvPicPr>
            <a:picLocks noChangeAspect="1"/>
          </p:cNvPicPr>
          <p:nvPr/>
        </p:nvPicPr>
        <p:blipFill>
          <a:blip r:embed="rId3"/>
          <a:stretch>
            <a:fillRect/>
          </a:stretch>
        </p:blipFill>
        <p:spPr>
          <a:xfrm>
            <a:off x="421135" y="2438400"/>
            <a:ext cx="4607861" cy="3672254"/>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D53BA0C-4D6E-4166-2BBE-53F44033B1DB}"/>
                  </a:ext>
                </a:extLst>
              </p:cNvPr>
              <p:cNvSpPr txBox="1"/>
              <p:nvPr/>
            </p:nvSpPr>
            <p:spPr>
              <a:xfrm>
                <a:off x="2428386" y="3018450"/>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3" name="TextBox 22">
                <a:extLst>
                  <a:ext uri="{FF2B5EF4-FFF2-40B4-BE49-F238E27FC236}">
                    <a16:creationId xmlns:a16="http://schemas.microsoft.com/office/drawing/2014/main" id="{6D53BA0C-4D6E-4166-2BBE-53F44033B1DB}"/>
                  </a:ext>
                </a:extLst>
              </p:cNvPr>
              <p:cNvSpPr txBox="1">
                <a:spLocks noRot="1" noChangeAspect="1" noMove="1" noResize="1" noEditPoints="1" noAdjustHandles="1" noChangeArrowheads="1" noChangeShapeType="1" noTextEdit="1"/>
              </p:cNvSpPr>
              <p:nvPr/>
            </p:nvSpPr>
            <p:spPr>
              <a:xfrm>
                <a:off x="2428386" y="3018450"/>
                <a:ext cx="276551" cy="414088"/>
              </a:xfrm>
              <a:prstGeom prst="rect">
                <a:avLst/>
              </a:prstGeom>
              <a:blipFill>
                <a:blip r:embed="rId4"/>
                <a:stretch>
                  <a:fillRect/>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D4B9C0F8-73B0-27A5-AE4F-8A6B3C3F1B8D}"/>
              </a:ext>
            </a:extLst>
          </p:cNvPr>
          <p:cNvSpPr txBox="1">
            <a:spLocks noGrp="1"/>
          </p:cNvSpPr>
          <p:nvPr>
            <p:ph type="ctrTitle"/>
          </p:nvPr>
        </p:nvSpPr>
        <p:spPr>
          <a:xfrm>
            <a:off x="381003" y="304800"/>
            <a:ext cx="6934197" cy="804034"/>
          </a:xfrm>
          <a:noFill/>
        </p:spPr>
        <p:txBody>
          <a:bodyPr/>
          <a:lstStyle/>
          <a:p>
            <a:pPr lvl="0"/>
            <a:r>
              <a:rPr lang="en-US" sz="2800" dirty="0"/>
              <a:t>Simple Method to Determine the components of force in 3D</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1809EB2E-E880-40CB-0DE6-5B565FAC6FE3}"/>
              </a:ext>
            </a:extLst>
          </p:cNvPr>
          <p:cNvSpPr txBox="1">
            <a:spLocks noGrp="1"/>
          </p:cNvSpPr>
          <p:nvPr>
            <p:ph type="subTitle" idx="1"/>
          </p:nvPr>
        </p:nvSpPr>
        <p:spPr>
          <a:xfrm>
            <a:off x="495994" y="1253367"/>
            <a:ext cx="8455314" cy="1566034"/>
          </a:xfrm>
        </p:spPr>
        <p:txBody>
          <a:bodyPr anchorCtr="0"/>
          <a:lstStyle/>
          <a:p>
            <a:pPr marL="342900" indent="-342900" algn="l">
              <a:spcBef>
                <a:spcPts val="600"/>
              </a:spcBef>
              <a:buClr>
                <a:srgbClr val="000000"/>
              </a:buClr>
              <a:buFontTx/>
              <a:buChar char="•"/>
            </a:pPr>
            <a:r>
              <a:rPr lang="en-US" sz="2400" dirty="0"/>
              <a:t>The direction of a force in 3D can also be  described by</a:t>
            </a:r>
          </a:p>
          <a:p>
            <a:pPr marL="342900" indent="-342900" algn="l">
              <a:spcBef>
                <a:spcPts val="600"/>
              </a:spcBef>
              <a:buClr>
                <a:srgbClr val="000000"/>
              </a:buClr>
              <a:buFontTx/>
              <a:buChar char="•"/>
            </a:pPr>
            <a:r>
              <a:rPr lang="en-US" sz="2400" dirty="0"/>
              <a:t>Two points on the line of action of the force &amp;</a:t>
            </a:r>
          </a:p>
          <a:p>
            <a:pPr marL="342900" lvl="0" indent="-342900" algn="l">
              <a:spcBef>
                <a:spcPts val="600"/>
              </a:spcBef>
              <a:buClr>
                <a:srgbClr val="000000"/>
              </a:buClr>
              <a:buChar char="•"/>
            </a:pPr>
            <a:r>
              <a:rPr lang="en-US" sz="2400" dirty="0"/>
              <a:t>By two angles which orient the line of action</a:t>
            </a:r>
          </a:p>
        </p:txBody>
      </p:sp>
      <p:grpSp>
        <p:nvGrpSpPr>
          <p:cNvPr id="5" name="Group 38">
            <a:extLst>
              <a:ext uri="{FF2B5EF4-FFF2-40B4-BE49-F238E27FC236}">
                <a16:creationId xmlns:a16="http://schemas.microsoft.com/office/drawing/2014/main" id="{D4E0482C-F3F1-967A-0140-D64D8A3A903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A3A3779-A260-6573-62B3-51B5E8A5815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79D5ECA-66A8-9599-50EF-CEC580F3B99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0C87B63-334D-ED64-4085-79B2241413D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3DA2C95-07AE-591B-3124-5E76955817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135B556-8B55-C5E8-3FBA-A1A2888DDC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60EF550-C602-9BD7-2E77-77B886C6742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5A80B3A-F183-EB5E-E03C-DBD118FD370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5F4B262-A859-E18A-DA8D-1BE1D970FD4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548233E-E42E-5CA7-F86A-71B681E59C3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7A37D47-7867-F6C9-0D42-AA11C9C7A6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60D838F-67FB-60CA-73B7-18C4B04AC8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EF2CD72-C47A-2C14-A451-9797E8D0367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7F2B99C-2597-D9BA-41AD-9BD9774B6A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6550D94-938F-17D8-E785-B4249D3D16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86E27AF-BF8A-D236-7E8B-D00F7FD012C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B0AA449-1BBD-28A8-C9FB-822F41D937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Parallelogram 26">
            <a:extLst>
              <a:ext uri="{FF2B5EF4-FFF2-40B4-BE49-F238E27FC236}">
                <a16:creationId xmlns:a16="http://schemas.microsoft.com/office/drawing/2014/main" id="{0B9CDE59-6624-DD68-FACA-A9D0F1AF4999}"/>
              </a:ext>
            </a:extLst>
          </p:cNvPr>
          <p:cNvSpPr/>
          <p:nvPr/>
        </p:nvSpPr>
        <p:spPr bwMode="auto">
          <a:xfrm>
            <a:off x="1909811" y="2743200"/>
            <a:ext cx="1630508" cy="4004432"/>
          </a:xfrm>
          <a:prstGeom prst="parallelogram">
            <a:avLst/>
          </a:prstGeom>
          <a:solidFill>
            <a:schemeClr val="accent1"/>
          </a:solidFill>
          <a:ln w="9525" cap="flat" cmpd="sng" algn="ctr">
            <a:solidFill>
              <a:schemeClr val="tx1"/>
            </a:solidFill>
            <a:prstDash val="solid"/>
            <a:round/>
            <a:headEnd type="none" w="med" len="med"/>
            <a:tailEnd type="none" w="med" len="med"/>
          </a:ln>
          <a:effectLst/>
          <a:scene3d>
            <a:camera prst="orthographicFront">
              <a:rot lat="4200000" lon="0" rev="522000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27763AA-F98E-9E1F-7BCA-84A7175F03AF}"/>
                  </a:ext>
                </a:extLst>
              </p:cNvPr>
              <p:cNvSpPr txBox="1"/>
              <p:nvPr/>
            </p:nvSpPr>
            <p:spPr>
              <a:xfrm>
                <a:off x="5519509" y="2770197"/>
                <a:ext cx="1408975" cy="4437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d>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𝑛</m:t>
                              </m:r>
                            </m:e>
                          </m:acc>
                        </m:e>
                        <m:sub>
                          <m:r>
                            <a:rPr lang="en-US" b="0" i="1" smtClean="0">
                              <a:latin typeface="Cambria Math" panose="02040503050406030204" pitchFamily="18" charset="0"/>
                            </a:rPr>
                            <m:t>𝐹</m:t>
                          </m:r>
                        </m:sub>
                      </m:sSub>
                    </m:oMath>
                  </m:oMathPara>
                </a14:m>
                <a:endParaRPr lang="en-US" dirty="0"/>
              </a:p>
            </p:txBody>
          </p:sp>
        </mc:Choice>
        <mc:Fallback xmlns="">
          <p:sp>
            <p:nvSpPr>
              <p:cNvPr id="29" name="TextBox 28">
                <a:extLst>
                  <a:ext uri="{FF2B5EF4-FFF2-40B4-BE49-F238E27FC236}">
                    <a16:creationId xmlns:a16="http://schemas.microsoft.com/office/drawing/2014/main" id="{127763AA-F98E-9E1F-7BCA-84A7175F03AF}"/>
                  </a:ext>
                </a:extLst>
              </p:cNvPr>
              <p:cNvSpPr txBox="1">
                <a:spLocks noRot="1" noChangeAspect="1" noMove="1" noResize="1" noEditPoints="1" noAdjustHandles="1" noChangeArrowheads="1" noChangeShapeType="1" noTextEdit="1"/>
              </p:cNvSpPr>
              <p:nvPr/>
            </p:nvSpPr>
            <p:spPr>
              <a:xfrm>
                <a:off x="5519509" y="2770197"/>
                <a:ext cx="1408975" cy="44371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966F210-FA61-F7BA-77F6-71B54D3835E9}"/>
                  </a:ext>
                </a:extLst>
              </p:cNvPr>
              <p:cNvSpPr txBox="1"/>
              <p:nvPr/>
            </p:nvSpPr>
            <p:spPr>
              <a:xfrm>
                <a:off x="5590807" y="3578602"/>
                <a:ext cx="1528239" cy="7989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d>
                      <m:f>
                        <m:fPr>
                          <m:ctrlPr>
                            <a:rPr lang="en-US" b="0" i="1" smtClean="0">
                              <a:latin typeface="Cambria Math" panose="02040503050406030204" pitchFamily="18" charset="0"/>
                            </a:rPr>
                          </m:ctrlPr>
                        </m:fPr>
                        <m:num>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𝐴𝐵</m:t>
                              </m:r>
                            </m:e>
                          </m:acc>
                        </m:num>
                        <m:den>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𝐴𝐵</m:t>
                              </m:r>
                            </m:e>
                          </m:acc>
                        </m:den>
                      </m:f>
                    </m:oMath>
                  </m:oMathPara>
                </a14:m>
                <a:endParaRPr lang="en-US" dirty="0"/>
              </a:p>
            </p:txBody>
          </p:sp>
        </mc:Choice>
        <mc:Fallback xmlns="">
          <p:sp>
            <p:nvSpPr>
              <p:cNvPr id="30" name="TextBox 29">
                <a:extLst>
                  <a:ext uri="{FF2B5EF4-FFF2-40B4-BE49-F238E27FC236}">
                    <a16:creationId xmlns:a16="http://schemas.microsoft.com/office/drawing/2014/main" id="{9966F210-FA61-F7BA-77F6-71B54D3835E9}"/>
                  </a:ext>
                </a:extLst>
              </p:cNvPr>
              <p:cNvSpPr txBox="1">
                <a:spLocks noRot="1" noChangeAspect="1" noMove="1" noResize="1" noEditPoints="1" noAdjustHandles="1" noChangeArrowheads="1" noChangeShapeType="1" noTextEdit="1"/>
              </p:cNvSpPr>
              <p:nvPr/>
            </p:nvSpPr>
            <p:spPr>
              <a:xfrm>
                <a:off x="5590807" y="3578602"/>
                <a:ext cx="1528239" cy="79893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6B30E83-CF5E-5220-0DCE-EC009B8934F9}"/>
                  </a:ext>
                </a:extLst>
              </p:cNvPr>
              <p:cNvSpPr txBox="1"/>
              <p:nvPr/>
            </p:nvSpPr>
            <p:spPr>
              <a:xfrm>
                <a:off x="2826690" y="5697298"/>
                <a:ext cx="6215291" cy="871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d>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1</m:t>
                                  </m:r>
                                </m:sub>
                              </m:sSub>
                            </m:e>
                          </m:d>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𝑖</m:t>
                              </m:r>
                            </m:e>
                          </m:acc>
                          <m:r>
                            <a:rPr lang="en-US" b="0" i="1" smtClean="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acc>
                            <m:accPr>
                              <m:chr m:val="̂"/>
                              <m:ctrlPr>
                                <a:rPr lang="en-US" i="1">
                                  <a:latin typeface="Cambria Math" panose="02040503050406030204" pitchFamily="18" charset="0"/>
                                </a:rPr>
                              </m:ctrlPr>
                            </m:accPr>
                            <m:e>
                              <m:r>
                                <a:rPr lang="en-US" i="1">
                                  <a:latin typeface="Cambria Math" panose="02040503050406030204" pitchFamily="18" charset="0"/>
                                </a:rPr>
                                <m:t>𝑖</m:t>
                              </m:r>
                            </m:e>
                          </m:acc>
                          <m:r>
                            <a:rPr lang="en-US" b="0" i="1" smtClean="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0" i="1" smtClean="0">
                                      <a:latin typeface="Cambria Math" panose="02040503050406030204" pitchFamily="18" charset="0"/>
                                    </a:rPr>
                                    <m:t>𝑧</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1</m:t>
                                  </m:r>
                                </m:sub>
                              </m:sSub>
                            </m:e>
                          </m:d>
                          <m:acc>
                            <m:accPr>
                              <m:chr m:val="̂"/>
                              <m:ctrlPr>
                                <a:rPr lang="en-US" i="1">
                                  <a:latin typeface="Cambria Math" panose="02040503050406030204" pitchFamily="18" charset="0"/>
                                </a:rPr>
                              </m:ctrlPr>
                            </m:accPr>
                            <m:e>
                              <m:r>
                                <a:rPr lang="en-US" i="1">
                                  <a:latin typeface="Cambria Math" panose="02040503050406030204" pitchFamily="18" charset="0"/>
                                </a:rPr>
                                <m:t>𝑖</m:t>
                              </m:r>
                            </m:e>
                          </m:acc>
                        </m:num>
                        <m:den>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𝑧</m:t>
                                          </m:r>
                                        </m:e>
                                        <m:sub>
                                          <m:r>
                                            <a:rPr lang="en-US" i="1">
                                              <a:latin typeface="Cambria Math" panose="02040503050406030204" pitchFamily="18" charset="0"/>
                                            </a:rPr>
                                            <m:t>1</m:t>
                                          </m:r>
                                        </m:sub>
                                      </m:sSub>
                                    </m:e>
                                  </m:d>
                                </m:e>
                                <m:sup>
                                  <m:r>
                                    <a:rPr lang="en-US" b="0" i="1" smtClean="0">
                                      <a:latin typeface="Cambria Math" panose="02040503050406030204" pitchFamily="18" charset="0"/>
                                    </a:rPr>
                                    <m:t>2</m:t>
                                  </m:r>
                                </m:sup>
                              </m:sSup>
                            </m:e>
                          </m:rad>
                        </m:den>
                      </m:f>
                    </m:oMath>
                  </m:oMathPara>
                </a14:m>
                <a:endParaRPr lang="en-US" dirty="0"/>
              </a:p>
            </p:txBody>
          </p:sp>
        </mc:Choice>
        <mc:Fallback xmlns="">
          <p:sp>
            <p:nvSpPr>
              <p:cNvPr id="31" name="TextBox 30">
                <a:extLst>
                  <a:ext uri="{FF2B5EF4-FFF2-40B4-BE49-F238E27FC236}">
                    <a16:creationId xmlns:a16="http://schemas.microsoft.com/office/drawing/2014/main" id="{B6B30E83-CF5E-5220-0DCE-EC009B8934F9}"/>
                  </a:ext>
                </a:extLst>
              </p:cNvPr>
              <p:cNvSpPr txBox="1">
                <a:spLocks noRot="1" noChangeAspect="1" noMove="1" noResize="1" noEditPoints="1" noAdjustHandles="1" noChangeArrowheads="1" noChangeShapeType="1" noTextEdit="1"/>
              </p:cNvSpPr>
              <p:nvPr/>
            </p:nvSpPr>
            <p:spPr>
              <a:xfrm>
                <a:off x="2826690" y="5697298"/>
                <a:ext cx="6215291" cy="871777"/>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8104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build="p"/>
      <p:bldP spid="27" grpId="0" animBg="1"/>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86593-B352-5EB5-77E7-2F017627B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5EE27-393D-518C-C493-640486491363}"/>
              </a:ext>
            </a:extLst>
          </p:cNvPr>
          <p:cNvSpPr txBox="1">
            <a:spLocks noGrp="1"/>
          </p:cNvSpPr>
          <p:nvPr>
            <p:ph type="ctrTitle"/>
          </p:nvPr>
        </p:nvSpPr>
        <p:spPr>
          <a:xfrm>
            <a:off x="381003" y="304800"/>
            <a:ext cx="6934197" cy="804034"/>
          </a:xfrm>
          <a:noFill/>
        </p:spPr>
        <p:txBody>
          <a:bodyPr/>
          <a:lstStyle/>
          <a:p>
            <a:pPr lvl="0"/>
            <a:r>
              <a:rPr lang="en-US" sz="2800" dirty="0"/>
              <a:t>Simple Method to Determine the components of force in 3D</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76D4C4B8-9A86-47C5-D394-51DEE2F653A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AFC0D4D-5007-26FA-8946-E7B48410FC6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AE03D23-A389-650B-56C8-04AAEE4326F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FF88122-8957-2536-B012-D5B1C40D096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CAD9A6E-7280-5E83-E63C-EFA3741075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01CFEEE-2486-A4F2-8CEF-D6D39BE757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39C9C8A-D958-9BA3-92C9-4FD67C56DA0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128436B-EAB3-A38B-61C3-19662C1FDED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1141074-CA18-2236-9D49-A83E4A7D1E6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91D6A55-AFBC-14E9-0977-B8E3FB15AC0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64A2A49-37A9-4B68-96F9-12FBE8BF61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D711EF0-1BF7-C1A5-0768-5333BC897D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EBA897E-05DE-9780-5900-A2F1D66AEF5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FBCFB13-BF24-9D3E-01E3-2D2217FE96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5979820-F573-A7CF-B1BC-46EFF255F77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FCC7143-3C53-B372-9BEC-2E06ADE78EA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F047014-5BA2-1463-DBD3-92E2900BA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 name="Picture 24">
            <a:extLst>
              <a:ext uri="{FF2B5EF4-FFF2-40B4-BE49-F238E27FC236}">
                <a16:creationId xmlns:a16="http://schemas.microsoft.com/office/drawing/2014/main" id="{45BE5DAE-6F59-8432-C6F6-688503CE054B}"/>
              </a:ext>
            </a:extLst>
          </p:cNvPr>
          <p:cNvPicPr>
            <a:picLocks noChangeAspect="1"/>
          </p:cNvPicPr>
          <p:nvPr/>
        </p:nvPicPr>
        <p:blipFill>
          <a:blip r:embed="rId4"/>
          <a:stretch>
            <a:fillRect/>
          </a:stretch>
        </p:blipFill>
        <p:spPr>
          <a:xfrm>
            <a:off x="533400" y="1344230"/>
            <a:ext cx="3357606" cy="330397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D4085CE-97B0-DD63-BC46-1AC46CC2CF46}"/>
                  </a:ext>
                </a:extLst>
              </p:cNvPr>
              <p:cNvSpPr txBox="1"/>
              <p:nvPr/>
            </p:nvSpPr>
            <p:spPr>
              <a:xfrm>
                <a:off x="2014255" y="2662676"/>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6" name="TextBox 25">
                <a:extLst>
                  <a:ext uri="{FF2B5EF4-FFF2-40B4-BE49-F238E27FC236}">
                    <a16:creationId xmlns:a16="http://schemas.microsoft.com/office/drawing/2014/main" id="{BD4085CE-97B0-DD63-BC46-1AC46CC2CF46}"/>
                  </a:ext>
                </a:extLst>
              </p:cNvPr>
              <p:cNvSpPr txBox="1">
                <a:spLocks noRot="1" noChangeAspect="1" noMove="1" noResize="1" noEditPoints="1" noAdjustHandles="1" noChangeArrowheads="1" noChangeShapeType="1" noTextEdit="1"/>
              </p:cNvSpPr>
              <p:nvPr/>
            </p:nvSpPr>
            <p:spPr>
              <a:xfrm>
                <a:off x="2014255" y="2662676"/>
                <a:ext cx="276551"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CB2E85A-E9EF-B37D-09F5-653419427FCD}"/>
                  </a:ext>
                </a:extLst>
              </p:cNvPr>
              <p:cNvSpPr txBox="1"/>
              <p:nvPr/>
            </p:nvSpPr>
            <p:spPr>
              <a:xfrm>
                <a:off x="3657600" y="2057400"/>
                <a:ext cx="4664076" cy="544123"/>
              </a:xfrm>
              <a:prstGeom prst="rect">
                <a:avLst/>
              </a:prstGeom>
              <a:noFill/>
            </p:spPr>
            <p:txBody>
              <a:bodyPr wrap="square" rtlCol="0">
                <a:spAutoFit/>
              </a:bodyPr>
              <a:lstStyle/>
              <a:p>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𝑥</m:t>
                        </m:r>
                        <m:r>
                          <a:rPr lang="en-US" b="0" i="1" smtClean="0">
                            <a:latin typeface="Cambria Math" panose="02040503050406030204" pitchFamily="18" charset="0"/>
                          </a:rPr>
                          <m:t>𝑦</m:t>
                        </m:r>
                      </m:sub>
                    </m:sSub>
                    <m:r>
                      <a:rPr lang="en-US" i="1">
                        <a:latin typeface="Cambria Math" panose="02040503050406030204" pitchFamily="18" charset="0"/>
                      </a:rPr>
                      <m:t>=</m:t>
                    </m:r>
                    <m:d>
                      <m:dPr>
                        <m:begChr m:val="|"/>
                        <m:endChr m:val="|"/>
                        <m:ctrlPr>
                          <a:rPr lang="en-US" i="1" smtClean="0">
                            <a:latin typeface="Cambria Math" panose="02040503050406030204" pitchFamily="18" charset="0"/>
                          </a:rPr>
                        </m:ctrlPr>
                      </m:d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d>
                    <m:r>
                      <a:rPr lang="en-US" b="0" i="1" smtClean="0">
                        <a:latin typeface="Cambria Math" panose="02040503050406030204" pitchFamily="18" charset="0"/>
                      </a:rPr>
                      <m:t> </m:t>
                    </m:r>
                    <m:r>
                      <m:rPr>
                        <m:sty m:val="p"/>
                      </m:rPr>
                      <a:rPr lang="en-US">
                        <a:latin typeface="Cambria Math" panose="02040503050406030204" pitchFamily="18" charset="0"/>
                      </a:rPr>
                      <m:t>cos</m:t>
                    </m:r>
                  </m:oMath>
                </a14:m>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𝐹</m:t>
                        </m:r>
                      </m:e>
                      <m:sub>
                        <m:r>
                          <a:rPr lang="en-US" b="0" i="1" smtClean="0">
                            <a:latin typeface="Cambria Math" panose="02040503050406030204" pitchFamily="18" charset="0"/>
                          </a:rPr>
                          <m:t>𝑧</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d>
                    <m:r>
                      <m:rPr>
                        <m:sty m:val="p"/>
                      </m:rPr>
                      <a:rPr lang="en-US" b="0" i="0" smtClean="0">
                        <a:latin typeface="Cambria Math" panose="02040503050406030204" pitchFamily="18" charset="0"/>
                      </a:rPr>
                      <m:t>sin</m:t>
                    </m:r>
                    <m:r>
                      <m:rPr>
                        <m:nor/>
                      </m:rPr>
                      <a:rPr lang="en-US" dirty="0">
                        <a:ea typeface="Cambria Math" panose="02040503050406030204" pitchFamily="18" charset="0"/>
                      </a:rPr>
                      <m:t> </m:t>
                    </m:r>
                    <m:r>
                      <a:rPr lang="en-US" i="1">
                        <a:latin typeface="Cambria Math" panose="02040503050406030204" pitchFamily="18" charset="0"/>
                        <a:ea typeface="Cambria Math" panose="02040503050406030204" pitchFamily="18" charset="0"/>
                      </a:rPr>
                      <m:t>∅</m:t>
                    </m:r>
                  </m:oMath>
                </a14:m>
                <a:endParaRPr lang="en-US" dirty="0"/>
              </a:p>
            </p:txBody>
          </p:sp>
        </mc:Choice>
        <mc:Fallback xmlns="">
          <p:sp>
            <p:nvSpPr>
              <p:cNvPr id="24" name="TextBox 23">
                <a:extLst>
                  <a:ext uri="{FF2B5EF4-FFF2-40B4-BE49-F238E27FC236}">
                    <a16:creationId xmlns:a16="http://schemas.microsoft.com/office/drawing/2014/main" id="{6CB2E85A-E9EF-B37D-09F5-653419427FCD}"/>
                  </a:ext>
                </a:extLst>
              </p:cNvPr>
              <p:cNvSpPr txBox="1">
                <a:spLocks noRot="1" noChangeAspect="1" noMove="1" noResize="1" noEditPoints="1" noAdjustHandles="1" noChangeArrowheads="1" noChangeShapeType="1" noTextEdit="1"/>
              </p:cNvSpPr>
              <p:nvPr/>
            </p:nvSpPr>
            <p:spPr>
              <a:xfrm>
                <a:off x="3657600" y="2057400"/>
                <a:ext cx="4664076" cy="54412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F9635FD-FDA0-2FC6-3842-3B0972989254}"/>
                  </a:ext>
                </a:extLst>
              </p:cNvPr>
              <p:cNvSpPr txBox="1"/>
              <p:nvPr/>
            </p:nvSpPr>
            <p:spPr>
              <a:xfrm>
                <a:off x="3848100" y="3026974"/>
                <a:ext cx="4991099" cy="1229504"/>
              </a:xfrm>
              <a:prstGeom prst="rect">
                <a:avLst/>
              </a:prstGeom>
              <a:noFill/>
            </p:spPr>
            <p:txBody>
              <a:bodyPr wrap="square" rtlCol="0">
                <a:spAutoFit/>
              </a:bodyPr>
              <a:lstStyle/>
              <a:p>
                <a:pPr marL="285750" indent="-285750">
                  <a:buFont typeface="Arial" panose="020B0604020202020204" pitchFamily="34" charset="0"/>
                  <a:buChar char="•"/>
                </a:pPr>
                <a:r>
                  <a:rPr lang="en-US" dirty="0"/>
                  <a:t>Then resolve the horizontal component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𝑥𝑦</m:t>
                        </m:r>
                      </m:sub>
                    </m:sSub>
                  </m:oMath>
                </a14:m>
                <a:r>
                  <a:rPr lang="en-US" dirty="0"/>
                  <a:t> into </a:t>
                </a:r>
                <a:r>
                  <a:rPr lang="en-US" i="1" dirty="0">
                    <a:latin typeface="Bell MT" panose="02020503060305020303" pitchFamily="18" charset="0"/>
                  </a:rPr>
                  <a:t>x </a:t>
                </a:r>
                <a:r>
                  <a:rPr lang="en-US" dirty="0"/>
                  <a:t>and</a:t>
                </a:r>
                <a:r>
                  <a:rPr lang="en-US" i="1" dirty="0">
                    <a:latin typeface="Bell MT" panose="02020503060305020303" pitchFamily="18" charset="0"/>
                  </a:rPr>
                  <a:t> </a:t>
                </a:r>
                <a:r>
                  <a:rPr lang="en-US" dirty="0">
                    <a:latin typeface="Bell MT" panose="02020503060305020303" pitchFamily="18" charset="0"/>
                  </a:rPr>
                  <a:t>y</a:t>
                </a:r>
                <a:r>
                  <a:rPr lang="en-US" dirty="0"/>
                  <a:t>-components</a:t>
                </a:r>
              </a:p>
            </p:txBody>
          </p:sp>
        </mc:Choice>
        <mc:Fallback xmlns="">
          <p:sp>
            <p:nvSpPr>
              <p:cNvPr id="28" name="TextBox 27">
                <a:extLst>
                  <a:ext uri="{FF2B5EF4-FFF2-40B4-BE49-F238E27FC236}">
                    <a16:creationId xmlns:a16="http://schemas.microsoft.com/office/drawing/2014/main" id="{0F9635FD-FDA0-2FC6-3842-3B0972989254}"/>
                  </a:ext>
                </a:extLst>
              </p:cNvPr>
              <p:cNvSpPr txBox="1">
                <a:spLocks noRot="1" noChangeAspect="1" noMove="1" noResize="1" noEditPoints="1" noAdjustHandles="1" noChangeArrowheads="1" noChangeShapeType="1" noTextEdit="1"/>
              </p:cNvSpPr>
              <p:nvPr/>
            </p:nvSpPr>
            <p:spPr>
              <a:xfrm>
                <a:off x="3848100" y="3026974"/>
                <a:ext cx="4991099" cy="1229504"/>
              </a:xfrm>
              <a:prstGeom prst="rect">
                <a:avLst/>
              </a:prstGeom>
              <a:blipFill>
                <a:blip r:embed="rId7"/>
                <a:stretch>
                  <a:fillRect l="-1587" t="-3980" b="-109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F667D27-0A15-8B0F-830B-B5A39FA12A11}"/>
                  </a:ext>
                </a:extLst>
              </p:cNvPr>
              <p:cNvSpPr txBox="1"/>
              <p:nvPr/>
            </p:nvSpPr>
            <p:spPr>
              <a:xfrm>
                <a:off x="3810000" y="4455153"/>
                <a:ext cx="3932615" cy="536044"/>
              </a:xfrm>
              <a:prstGeom prst="rect">
                <a:avLst/>
              </a:prstGeom>
              <a:noFill/>
            </p:spPr>
            <p:txBody>
              <a:bodyPr wrap="none"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𝑥𝑦</m:t>
                        </m:r>
                      </m:sub>
                    </m:sSub>
                    <m:r>
                      <a:rPr lang="en-US" b="0" i="1" smtClean="0">
                        <a:latin typeface="Cambria Math" panose="02040503050406030204" pitchFamily="18" charset="0"/>
                      </a:rPr>
                      <m:t> </m:t>
                    </m:r>
                    <m:r>
                      <a:rPr lang="en-US" b="0" i="1" smtClean="0">
                        <a:latin typeface="Cambria Math" panose="02040503050406030204" pitchFamily="18" charset="0"/>
                      </a:rPr>
                      <m:t>𝑐𝑜𝑠</m:t>
                    </m:r>
                    <m:r>
                      <a:rPr lang="en-US" b="0" i="1" smtClean="0">
                        <a:latin typeface="Cambria Math" panose="02040503050406030204" pitchFamily="18" charset="0"/>
                        <a:ea typeface="Cambria Math" panose="02040503050406030204" pitchFamily="18" charset="0"/>
                      </a:rPr>
                      <m:t>𝜃</m:t>
                    </m:r>
                  </m:oMath>
                </a14:m>
                <a:r>
                  <a:rPr lang="en-US" dirty="0"/>
                  <a:t>=</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d>
                    <m:r>
                      <a:rPr lang="en-US" b="0" i="1" dirty="0" smtClean="0">
                        <a:latin typeface="Cambria Math" panose="02040503050406030204" pitchFamily="18" charset="0"/>
                      </a:rPr>
                      <m:t>𝑐𝑜𝑠</m:t>
                    </m:r>
                    <m:r>
                      <a:rPr lang="en-US" b="0" i="1" dirty="0" smtClean="0">
                        <a:latin typeface="Cambria Math" panose="02040503050406030204" pitchFamily="18" charset="0"/>
                        <a:ea typeface="Cambria Math" panose="02040503050406030204" pitchFamily="18" charset="0"/>
                      </a:rPr>
                      <m:t>∅ </m:t>
                    </m:r>
                  </m:oMath>
                </a14:m>
                <a:r>
                  <a:rPr lang="en-US" dirty="0"/>
                  <a:t>cos</a:t>
                </a:r>
                <a14:m>
                  <m:oMath xmlns:m="http://schemas.openxmlformats.org/officeDocument/2006/math">
                    <m:r>
                      <a:rPr lang="en-US" i="1" dirty="0" smtClean="0">
                        <a:latin typeface="Cambria Math" panose="02040503050406030204" pitchFamily="18" charset="0"/>
                        <a:ea typeface="Cambria Math" panose="02040503050406030204" pitchFamily="18" charset="0"/>
                      </a:rPr>
                      <m:t>𝜃</m:t>
                    </m:r>
                    <m:r>
                      <a:rPr lang="en-US" b="0" i="1" dirty="0" smtClean="0">
                        <a:latin typeface="Cambria Math" panose="02040503050406030204" pitchFamily="18" charset="0"/>
                        <a:ea typeface="Cambria Math" panose="02040503050406030204" pitchFamily="18" charset="0"/>
                      </a:rPr>
                      <m:t>;</m:t>
                    </m:r>
                  </m:oMath>
                </a14:m>
                <a:endParaRPr lang="en-US" b="0" i="1" dirty="0">
                  <a:latin typeface="Cambria Math" panose="02040503050406030204" pitchFamily="18" charset="0"/>
                  <a:ea typeface="Cambria Math" panose="02040503050406030204" pitchFamily="18" charset="0"/>
                </a:endParaRPr>
              </a:p>
            </p:txBody>
          </p:sp>
        </mc:Choice>
        <mc:Fallback xmlns="">
          <p:sp>
            <p:nvSpPr>
              <p:cNvPr id="29" name="TextBox 28">
                <a:extLst>
                  <a:ext uri="{FF2B5EF4-FFF2-40B4-BE49-F238E27FC236}">
                    <a16:creationId xmlns:a16="http://schemas.microsoft.com/office/drawing/2014/main" id="{FF667D27-0A15-8B0F-830B-B5A39FA12A11}"/>
                  </a:ext>
                </a:extLst>
              </p:cNvPr>
              <p:cNvSpPr txBox="1">
                <a:spLocks noRot="1" noChangeAspect="1" noMove="1" noResize="1" noEditPoints="1" noAdjustHandles="1" noChangeArrowheads="1" noChangeShapeType="1" noTextEdit="1"/>
              </p:cNvSpPr>
              <p:nvPr/>
            </p:nvSpPr>
            <p:spPr>
              <a:xfrm>
                <a:off x="3810000" y="4455153"/>
                <a:ext cx="3932615" cy="536044"/>
              </a:xfrm>
              <a:prstGeom prst="rect">
                <a:avLst/>
              </a:prstGeom>
              <a:blipFill>
                <a:blip r:embed="rId8"/>
                <a:stretch>
                  <a:fillRect t="-1136" b="-193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3A0AA63-F1B4-FCC0-EE4A-6E4F7FFA48E1}"/>
                  </a:ext>
                </a:extLst>
              </p:cNvPr>
              <p:cNvSpPr txBox="1"/>
              <p:nvPr/>
            </p:nvSpPr>
            <p:spPr>
              <a:xfrm>
                <a:off x="3276600" y="5373855"/>
                <a:ext cx="4572000" cy="6219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  </m:t>
                              </m:r>
                            </m:e>
                            <m:e>
                              <m:r>
                                <a:rPr lang="en-US" b="0" i="1" smtClean="0">
                                  <a:latin typeface="Cambria Math" panose="02040503050406030204" pitchFamily="18" charset="0"/>
                                </a:rPr>
                                <m:t>     </m:t>
                              </m:r>
                              <m:r>
                                <a:rPr lang="en-US" i="1">
                                  <a:latin typeface="Cambria Math" panose="02040503050406030204" pitchFamily="18" charset="0"/>
                                </a:rPr>
                                <m:t>𝐹</m:t>
                              </m:r>
                            </m:e>
                          </m:eqArr>
                        </m:e>
                        <m:sub>
                          <m:r>
                            <a:rPr lang="en-US" b="0" i="1" smtClean="0">
                              <a:latin typeface="Cambria Math" panose="02040503050406030204" pitchFamily="18" charset="0"/>
                            </a:rPr>
                            <m:t>𝑦</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𝑥𝑦</m:t>
                          </m:r>
                        </m:sub>
                      </m:sSub>
                      <m:r>
                        <a:rPr lang="en-US" i="1">
                          <a:latin typeface="Cambria Math" panose="02040503050406030204" pitchFamily="18" charset="0"/>
                        </a:rPr>
                        <m:t> </m:t>
                      </m:r>
                      <m:r>
                        <a:rPr lang="en-US" b="0" i="1" smtClean="0">
                          <a:latin typeface="Cambria Math" panose="02040503050406030204" pitchFamily="18" charset="0"/>
                        </a:rPr>
                        <m:t>𝑠𝑖𝑛</m:t>
                      </m:r>
                      <m:r>
                        <a:rPr lang="en-US" i="1">
                          <a:latin typeface="Cambria Math" panose="02040503050406030204" pitchFamily="18" charset="0"/>
                          <a:ea typeface="Cambria Math" panose="02040503050406030204" pitchFamily="18" charset="0"/>
                        </a:rPr>
                        <m:t>𝜃</m:t>
                      </m:r>
                      <m:r>
                        <m:rPr>
                          <m:nor/>
                        </m:rPr>
                        <a:rPr lang="en-US" dirty="0"/>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d>
                      <m:r>
                        <a:rPr lang="en-US" i="1" dirty="0">
                          <a:latin typeface="Cambria Math" panose="02040503050406030204" pitchFamily="18" charset="0"/>
                        </a:rPr>
                        <m:t>𝑐𝑜𝑠</m:t>
                      </m:r>
                      <m:r>
                        <a:rPr lang="en-US" i="1" dirty="0">
                          <a:latin typeface="Cambria Math" panose="02040503050406030204" pitchFamily="18" charset="0"/>
                          <a:ea typeface="Cambria Math" panose="02040503050406030204" pitchFamily="18" charset="0"/>
                        </a:rPr>
                        <m:t>∅ </m:t>
                      </m:r>
                      <m:r>
                        <m:rPr>
                          <m:nor/>
                        </m:rPr>
                        <a:rPr lang="en-US" b="0" i="0" dirty="0" smtClean="0">
                          <a:latin typeface="Cambria Math" panose="02040503050406030204" pitchFamily="18" charset="0"/>
                          <a:ea typeface="Cambria Math" panose="02040503050406030204" pitchFamily="18" charset="0"/>
                        </a:rPr>
                        <m:t>sin</m:t>
                      </m:r>
                      <m:r>
                        <a:rPr lang="en-US" i="1" dirty="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31" name="TextBox 30">
                <a:extLst>
                  <a:ext uri="{FF2B5EF4-FFF2-40B4-BE49-F238E27FC236}">
                    <a16:creationId xmlns:a16="http://schemas.microsoft.com/office/drawing/2014/main" id="{63A0AA63-F1B4-FCC0-EE4A-6E4F7FFA48E1}"/>
                  </a:ext>
                </a:extLst>
              </p:cNvPr>
              <p:cNvSpPr txBox="1">
                <a:spLocks noRot="1" noChangeAspect="1" noMove="1" noResize="1" noEditPoints="1" noAdjustHandles="1" noChangeArrowheads="1" noChangeShapeType="1" noTextEdit="1"/>
              </p:cNvSpPr>
              <p:nvPr/>
            </p:nvSpPr>
            <p:spPr>
              <a:xfrm>
                <a:off x="3276600" y="5373855"/>
                <a:ext cx="4572000" cy="621965"/>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1229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29"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4136-CFBE-C89A-C0B4-92C9FFDB3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0B2A8-77CC-26C7-2DFB-C2DC4CC77AC0}"/>
              </a:ext>
            </a:extLst>
          </p:cNvPr>
          <p:cNvSpPr txBox="1">
            <a:spLocks noGrp="1"/>
          </p:cNvSpPr>
          <p:nvPr>
            <p:ph type="ctrTitle"/>
          </p:nvPr>
        </p:nvSpPr>
        <p:spPr>
          <a:xfrm>
            <a:off x="381003" y="304800"/>
            <a:ext cx="6934197" cy="804034"/>
          </a:xfrm>
          <a:noFill/>
        </p:spPr>
        <p:txBody>
          <a:bodyPr/>
          <a:lstStyle/>
          <a:p>
            <a:pPr lvl="0"/>
            <a:r>
              <a:rPr lang="en-US" sz="2800" dirty="0"/>
              <a:t>Moment in three dimensions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D584E640-6590-5912-5495-7EEBDCAEBD9E}"/>
              </a:ext>
            </a:extLst>
          </p:cNvPr>
          <p:cNvSpPr txBox="1">
            <a:spLocks noGrp="1"/>
          </p:cNvSpPr>
          <p:nvPr>
            <p:ph type="subTitle" idx="1"/>
          </p:nvPr>
        </p:nvSpPr>
        <p:spPr>
          <a:xfrm>
            <a:off x="417136" y="1490249"/>
            <a:ext cx="5221664" cy="4834351"/>
          </a:xfrm>
        </p:spPr>
        <p:txBody>
          <a:bodyPr anchorCtr="0"/>
          <a:lstStyle/>
          <a:p>
            <a:pPr marL="342900" lvl="0" indent="-342900" algn="l">
              <a:spcBef>
                <a:spcPts val="600"/>
              </a:spcBef>
              <a:buClr>
                <a:srgbClr val="000000"/>
              </a:buClr>
              <a:buChar char="•"/>
            </a:pPr>
            <a:r>
              <a:rPr lang="en-US" sz="2400" dirty="0"/>
              <a:t>In 3D robotics, the concepts of </a:t>
            </a:r>
            <a:r>
              <a:rPr lang="en-US" sz="2400" b="1" dirty="0"/>
              <a:t>moment</a:t>
            </a:r>
            <a:r>
              <a:rPr lang="en-US" sz="2400" dirty="0"/>
              <a:t> and </a:t>
            </a:r>
            <a:r>
              <a:rPr lang="en-US" sz="2400" b="1" dirty="0"/>
              <a:t>force couple</a:t>
            </a:r>
            <a:r>
              <a:rPr lang="en-US" sz="2400" dirty="0"/>
              <a:t> are used to analyze and describe how forces cause both translation and rotation.</a:t>
            </a:r>
          </a:p>
          <a:p>
            <a:pPr marL="342900" lvl="0" indent="-342900" algn="l">
              <a:spcBef>
                <a:spcPts val="600"/>
              </a:spcBef>
              <a:buClr>
                <a:srgbClr val="000000"/>
              </a:buClr>
              <a:buChar char="•"/>
            </a:pPr>
            <a:r>
              <a:rPr lang="en-US" sz="2400" dirty="0"/>
              <a:t>This  enables precise control over robot motion and structural stability. </a:t>
            </a:r>
          </a:p>
          <a:p>
            <a:pPr marL="342900" lvl="0" indent="-342900" algn="l">
              <a:spcBef>
                <a:spcPts val="600"/>
              </a:spcBef>
              <a:buClr>
                <a:srgbClr val="000000"/>
              </a:buClr>
              <a:buChar char="•"/>
            </a:pPr>
            <a:r>
              <a:rPr lang="en-US" sz="2400" dirty="0"/>
              <a:t>These concepts are fundamental in statics and dynamics to understand the full effect of forces on a robot's links, joints, and overall system </a:t>
            </a:r>
          </a:p>
        </p:txBody>
      </p:sp>
      <p:grpSp>
        <p:nvGrpSpPr>
          <p:cNvPr id="5" name="Group 38">
            <a:extLst>
              <a:ext uri="{FF2B5EF4-FFF2-40B4-BE49-F238E27FC236}">
                <a16:creationId xmlns:a16="http://schemas.microsoft.com/office/drawing/2014/main" id="{3E1F9E1D-7A7A-2F21-BA2B-8F760FAA6F6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6391A79-3B30-C54A-4C43-E04D62D5213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CF83AAB-6EBF-EBE5-3DDD-75F71705CC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4976833-8C71-C8B4-88C8-4D76190E657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C383A7B-432A-3D44-8017-0FE24ED6AB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FF4E774-D187-34EE-C556-3AD70A15A98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0BE5ED3-1215-06BF-173E-F266A363430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E7AE64D-E940-A04F-5468-3B108CDBEF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4FE5093-8A96-3FA1-24B9-F1AD6199416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3C88AB4-FE77-16C4-0A83-8D67B5405BD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238AC9B-C0C0-01C9-D83E-824BFE2F6B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500EAF7-1A59-A6FF-55D0-3818E3DD9B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61938CD-FF4F-11FD-6CF0-7D60528E88C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C4AB11-5836-4805-42F7-7D05C30EFA7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F9776E9-1596-8685-239C-0F10D8B4B3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002CC68-BC8A-4186-FDE0-F62630E1E3C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D2F7F1D-4CCA-94DF-A77F-48574092A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1EE501BD-A9AC-1AA0-86B7-BA52042E36A9}"/>
              </a:ext>
            </a:extLst>
          </p:cNvPr>
          <p:cNvPicPr>
            <a:picLocks noChangeAspect="1"/>
          </p:cNvPicPr>
          <p:nvPr/>
        </p:nvPicPr>
        <p:blipFill>
          <a:blip r:embed="rId4"/>
          <a:stretch>
            <a:fillRect/>
          </a:stretch>
        </p:blipFill>
        <p:spPr>
          <a:xfrm>
            <a:off x="5457576" y="1158472"/>
            <a:ext cx="3562847" cy="2543530"/>
          </a:xfrm>
          <a:prstGeom prst="rect">
            <a:avLst/>
          </a:prstGeom>
        </p:spPr>
      </p:pic>
    </p:spTree>
    <p:extLst>
      <p:ext uri="{BB962C8B-B14F-4D97-AF65-F5344CB8AC3E}">
        <p14:creationId xmlns:p14="http://schemas.microsoft.com/office/powerpoint/2010/main" val="175250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ssolv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B5740-1BFD-9EA8-AA9D-847F5BC7D8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C8A0D-45D9-1038-EB6C-EB6E17DE10C0}"/>
              </a:ext>
            </a:extLst>
          </p:cNvPr>
          <p:cNvSpPr txBox="1">
            <a:spLocks noGrp="1"/>
          </p:cNvSpPr>
          <p:nvPr>
            <p:ph type="ctrTitle"/>
          </p:nvPr>
        </p:nvSpPr>
        <p:spPr>
          <a:xfrm>
            <a:off x="381003" y="304800"/>
            <a:ext cx="6934197" cy="804034"/>
          </a:xfrm>
          <a:noFill/>
        </p:spPr>
        <p:txBody>
          <a:bodyPr/>
          <a:lstStyle/>
          <a:p>
            <a:pPr lvl="0"/>
            <a:r>
              <a:rPr lang="en-US" sz="2800" dirty="0"/>
              <a:t>Moment in Three Dimensions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42601BBE-C70D-01F8-4C7C-0DBC1422FE49}"/>
                  </a:ext>
                </a:extLst>
              </p:cNvPr>
              <p:cNvSpPr txBox="1">
                <a:spLocks noGrp="1"/>
              </p:cNvSpPr>
              <p:nvPr>
                <p:ph type="subTitle" idx="1"/>
              </p:nvPr>
            </p:nvSpPr>
            <p:spPr>
              <a:xfrm>
                <a:off x="212785" y="1184993"/>
                <a:ext cx="5475227" cy="4453807"/>
              </a:xfrm>
            </p:spPr>
            <p:txBody>
              <a:bodyPr anchorCtr="0"/>
              <a:lstStyle/>
              <a:p>
                <a:pPr marL="342900" indent="-342900" algn="l">
                  <a:spcBef>
                    <a:spcPts val="600"/>
                  </a:spcBef>
                  <a:buClr>
                    <a:srgbClr val="000000"/>
                  </a:buClr>
                  <a:buFontTx/>
                  <a:buChar char="•"/>
                </a:pPr>
                <a:r>
                  <a:rPr lang="en-US" sz="2400" dirty="0"/>
                  <a:t>The moment of</a:t>
                </a:r>
                <a:r>
                  <a:rPr lang="en-US" sz="2400" b="1" dirty="0"/>
                  <a:t> </a:t>
                </a:r>
                <a14:m>
                  <m:oMath xmlns:m="http://schemas.openxmlformats.org/officeDocument/2006/math">
                    <m:acc>
                      <m:accPr>
                        <m:chr m:val="⃗"/>
                        <m:ctrlPr>
                          <a:rPr lang="en-US" sz="2400" b="1" i="1" smtClean="0">
                            <a:latin typeface="Cambria Math" panose="02040503050406030204" pitchFamily="18" charset="0"/>
                          </a:rPr>
                        </m:ctrlPr>
                      </m:accPr>
                      <m:e>
                        <m:r>
                          <a:rPr lang="en-US" sz="2400" b="1" i="1" smtClean="0">
                            <a:latin typeface="Cambria Math" panose="02040503050406030204" pitchFamily="18" charset="0"/>
                          </a:rPr>
                          <m:t>𝑭</m:t>
                        </m:r>
                      </m:e>
                    </m:acc>
                  </m:oMath>
                </a14:m>
                <a:r>
                  <a:rPr lang="en-US" sz="2400" b="1" dirty="0"/>
                  <a:t> </a:t>
                </a:r>
                <a:r>
                  <a:rPr lang="en-US" sz="2400" dirty="0"/>
                  <a:t>about the axis through </a:t>
                </a:r>
                <a:r>
                  <a:rPr lang="en-US" sz="2400" b="1" i="1" dirty="0"/>
                  <a:t>O</a:t>
                </a:r>
                <a:r>
                  <a:rPr lang="en-US" sz="2400" b="1" dirty="0"/>
                  <a:t> </a:t>
                </a:r>
                <a:r>
                  <a:rPr lang="en-US" sz="2400" dirty="0"/>
                  <a:t>as</a:t>
                </a:r>
              </a:p>
              <a:p>
                <a:pPr algn="l">
                  <a:spcBef>
                    <a:spcPts val="600"/>
                  </a:spcBef>
                  <a:buClr>
                    <a:srgbClr val="000000"/>
                  </a:buClr>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b="0" i="1" smtClean="0">
                              <a:latin typeface="Cambria Math" panose="02040503050406030204" pitchFamily="18" charset="0"/>
                            </a:rPr>
                            <m:t>𝑂</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𝑟</m:t>
                          </m:r>
                        </m:e>
                      </m:acc>
                      <m:r>
                        <a:rPr lang="en-US" sz="2400" i="1" smtClean="0">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oMath>
                  </m:oMathPara>
                </a14:m>
                <a:endParaRPr lang="en-US" sz="2400" dirty="0"/>
              </a:p>
              <a:p>
                <a:pPr marL="342900" indent="-342900" algn="l">
                  <a:spcBef>
                    <a:spcPts val="600"/>
                  </a:spcBef>
                  <a:buClr>
                    <a:srgbClr val="000000"/>
                  </a:buClr>
                  <a:buFontTx/>
                  <a:buChar char="•"/>
                </a:pPr>
                <a:r>
                  <a:rPr lang="en-US" sz="2400" dirty="0"/>
                  <a:t>Evaluating the Cross Product</a:t>
                </a:r>
              </a:p>
              <a:p>
                <a:pPr marL="342900" indent="-342900" algn="l">
                  <a:spcBef>
                    <a:spcPts val="600"/>
                  </a:spcBef>
                  <a:buClr>
                    <a:srgbClr val="000000"/>
                  </a:buClr>
                  <a:buFontTx/>
                  <a:buChar char="•"/>
                </a:pPr>
                <a:r>
                  <a:rPr lang="en-US" sz="2400" dirty="0"/>
                  <a:t>The cross-product expression for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i="1">
                            <a:latin typeface="Cambria Math" panose="02040503050406030204" pitchFamily="18" charset="0"/>
                          </a:rPr>
                          <m:t>𝑂</m:t>
                        </m:r>
                      </m:sub>
                    </m:sSub>
                    <m:r>
                      <a:rPr lang="en-US" sz="2400" i="1">
                        <a:latin typeface="Cambria Math" panose="02040503050406030204" pitchFamily="18" charset="0"/>
                      </a:rPr>
                      <m:t> </m:t>
                    </m:r>
                  </m:oMath>
                </a14:m>
                <a:r>
                  <a:rPr lang="en-US" sz="2400" dirty="0"/>
                  <a:t>may be written as </a:t>
                </a:r>
              </a:p>
              <a:p>
                <a:pPr lvl="0">
                  <a:spcBef>
                    <a:spcPts val="600"/>
                  </a:spcBef>
                  <a:buClr>
                    <a:srgbClr val="000000"/>
                  </a:buClr>
                </a:pPr>
                <a:r>
                  <a:rPr lang="en-US" sz="2400" dirty="0"/>
                  <a:t>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rPr>
                          <m:t>𝑂</m:t>
                        </m:r>
                      </m:sub>
                    </m:sSub>
                    <m:r>
                      <a:rPr lang="en-US" sz="2400" i="1">
                        <a:latin typeface="Cambria Math" panose="02040503050406030204" pitchFamily="18" charset="0"/>
                      </a:rPr>
                      <m:t>=</m:t>
                    </m:r>
                    <m:d>
                      <m:dPr>
                        <m:begChr m:val="|"/>
                        <m:endChr m:val="|"/>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𝑖</m:t>
                                  </m:r>
                                </m:e>
                              </m:acc>
                            </m:e>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𝑗</m:t>
                                  </m:r>
                                </m:e>
                              </m:acc>
                            </m:e>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𝑘</m:t>
                                  </m:r>
                                </m:e>
                              </m:acc>
                            </m:e>
                          </m:m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𝑥</m:t>
                                  </m:r>
                                </m:sub>
                              </m:sSub>
                            </m:e>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𝑦</m:t>
                                  </m:r>
                                </m:sub>
                              </m:sSub>
                            </m:e>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𝑧</m:t>
                                  </m:r>
                                </m:sub>
                              </m:sSub>
                            </m:e>
                          </m:m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𝑥</m:t>
                                  </m:r>
                                </m:sub>
                              </m:sSub>
                            </m:e>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𝑦</m:t>
                                  </m:r>
                                </m:sub>
                              </m:sSub>
                            </m:e>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𝑧</m:t>
                                  </m:r>
                                </m:sub>
                              </m:sSub>
                            </m:e>
                          </m:mr>
                        </m:m>
                      </m:e>
                    </m:d>
                  </m:oMath>
                </a14:m>
                <a:endParaRPr lang="en-US" sz="2400" dirty="0"/>
              </a:p>
              <a:p>
                <a:pPr marL="342900" indent="-342900" algn="l">
                  <a:spcBef>
                    <a:spcPts val="600"/>
                  </a:spcBef>
                  <a:buClr>
                    <a:srgbClr val="000000"/>
                  </a:buClr>
                  <a:buFontTx/>
                  <a:buChar char="•"/>
                </a:pPr>
                <a:r>
                  <a:rPr lang="en-US" sz="2400" dirty="0"/>
                  <a:t>The expansion of the determinant gives </a:t>
                </a:r>
              </a:p>
            </p:txBody>
          </p:sp>
        </mc:Choice>
        <mc:Fallback xmlns="">
          <p:sp>
            <p:nvSpPr>
              <p:cNvPr id="3" name="Subtitle 2">
                <a:extLst>
                  <a:ext uri="{FF2B5EF4-FFF2-40B4-BE49-F238E27FC236}">
                    <a16:creationId xmlns:a16="http://schemas.microsoft.com/office/drawing/2014/main" id="{42601BBE-C70D-01F8-4C7C-0DBC1422FE49}"/>
                  </a:ext>
                </a:extLst>
              </p:cNvPr>
              <p:cNvSpPr txBox="1">
                <a:spLocks noGrp="1" noRot="1" noChangeAspect="1" noMove="1" noResize="1" noEditPoints="1" noAdjustHandles="1" noChangeArrowheads="1" noChangeShapeType="1" noTextEdit="1"/>
              </p:cNvSpPr>
              <p:nvPr>
                <p:ph type="subTitle" idx="1"/>
              </p:nvPr>
            </p:nvSpPr>
            <p:spPr>
              <a:xfrm>
                <a:off x="212785" y="1184993"/>
                <a:ext cx="5475227" cy="4453807"/>
              </a:xfrm>
              <a:blipFill>
                <a:blip r:embed="rId3"/>
                <a:stretch>
                  <a:fillRect l="-1559" r="-2895"/>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97EBA327-2C03-4344-12E0-B1CEA2BB52E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7898367-B8CF-3208-583C-856AF857F16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64D139D-F676-534B-440A-6F1598671D0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0C2BCAB-A6EB-6C15-9296-04F2376A952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1876EC9-63A4-4797-1020-DCE4F51E32A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5BCCF91-CD47-E573-2E4D-45A362EA36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7C3B63D-43D2-FD92-DA7F-D5A8108B996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3995372-B5C1-5E12-77FB-D71378CFC46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FA51455-36A1-303E-B47D-687851B393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CE454B2-FBCA-C6A8-DA1D-FE3D65BC12A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61BE6FD-985D-4472-D94D-F8D7E4B344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740098A-134A-BB4B-7378-E6E78274B2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1824B12-3CAE-296B-8A8B-C3707DD10AE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BA9D20-934F-38A3-EFA0-0B7292BF05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A11E62A-6DDD-733C-EEB6-DF97D878EA7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8F989FD-752B-81E3-083D-173ABA45FE7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CA75BE9-482E-338C-3F86-4E02250086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267DE27B-FCFA-8919-E4B4-FA714DD95BC1}"/>
              </a:ext>
            </a:extLst>
          </p:cNvPr>
          <p:cNvPicPr>
            <a:picLocks noChangeAspect="1"/>
          </p:cNvPicPr>
          <p:nvPr/>
        </p:nvPicPr>
        <p:blipFill>
          <a:blip r:embed="rId5"/>
          <a:stretch>
            <a:fillRect/>
          </a:stretch>
        </p:blipFill>
        <p:spPr>
          <a:xfrm>
            <a:off x="5715000" y="1781668"/>
            <a:ext cx="2819794" cy="2686425"/>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7A011C5-933B-9B14-8B4F-89399A10C6A1}"/>
                  </a:ext>
                </a:extLst>
              </p:cNvPr>
              <p:cNvSpPr txBox="1"/>
              <p:nvPr/>
            </p:nvSpPr>
            <p:spPr>
              <a:xfrm>
                <a:off x="6561138" y="1731229"/>
                <a:ext cx="532737"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𝑂</m:t>
                          </m:r>
                        </m:sub>
                      </m:sSub>
                    </m:oMath>
                  </m:oMathPara>
                </a14:m>
                <a:endParaRPr lang="en-US" dirty="0"/>
              </a:p>
            </p:txBody>
          </p:sp>
        </mc:Choice>
        <mc:Fallback xmlns="">
          <p:sp>
            <p:nvSpPr>
              <p:cNvPr id="23" name="TextBox 22">
                <a:extLst>
                  <a:ext uri="{FF2B5EF4-FFF2-40B4-BE49-F238E27FC236}">
                    <a16:creationId xmlns:a16="http://schemas.microsoft.com/office/drawing/2014/main" id="{97A011C5-933B-9B14-8B4F-89399A10C6A1}"/>
                  </a:ext>
                </a:extLst>
              </p:cNvPr>
              <p:cNvSpPr txBox="1">
                <a:spLocks noRot="1" noChangeAspect="1" noMove="1" noResize="1" noEditPoints="1" noAdjustHandles="1" noChangeArrowheads="1" noChangeShapeType="1" noTextEdit="1"/>
              </p:cNvSpPr>
              <p:nvPr/>
            </p:nvSpPr>
            <p:spPr>
              <a:xfrm>
                <a:off x="6561138" y="1731229"/>
                <a:ext cx="53273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97A6BA1-658D-D6BA-E651-6F2B0BC1C640}"/>
                  </a:ext>
                </a:extLst>
              </p:cNvPr>
              <p:cNvSpPr txBox="1"/>
              <p:nvPr/>
            </p:nvSpPr>
            <p:spPr>
              <a:xfrm>
                <a:off x="6895768" y="4137743"/>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4" name="TextBox 23">
                <a:extLst>
                  <a:ext uri="{FF2B5EF4-FFF2-40B4-BE49-F238E27FC236}">
                    <a16:creationId xmlns:a16="http://schemas.microsoft.com/office/drawing/2014/main" id="{A97A6BA1-658D-D6BA-E651-6F2B0BC1C640}"/>
                  </a:ext>
                </a:extLst>
              </p:cNvPr>
              <p:cNvSpPr txBox="1">
                <a:spLocks noRot="1" noChangeAspect="1" noMove="1" noResize="1" noEditPoints="1" noAdjustHandles="1" noChangeArrowheads="1" noChangeShapeType="1" noTextEdit="1"/>
              </p:cNvSpPr>
              <p:nvPr/>
            </p:nvSpPr>
            <p:spPr>
              <a:xfrm>
                <a:off x="6895768" y="4137743"/>
                <a:ext cx="276551"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DAF9A4C-CD81-EF9B-F931-4047B0F2E799}"/>
                  </a:ext>
                </a:extLst>
              </p:cNvPr>
              <p:cNvSpPr txBox="1"/>
              <p:nvPr/>
            </p:nvSpPr>
            <p:spPr>
              <a:xfrm>
                <a:off x="7239000" y="2943312"/>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5" name="TextBox 24">
                <a:extLst>
                  <a:ext uri="{FF2B5EF4-FFF2-40B4-BE49-F238E27FC236}">
                    <a16:creationId xmlns:a16="http://schemas.microsoft.com/office/drawing/2014/main" id="{DDAF9A4C-CD81-EF9B-F931-4047B0F2E799}"/>
                  </a:ext>
                </a:extLst>
              </p:cNvPr>
              <p:cNvSpPr txBox="1">
                <a:spLocks noRot="1" noChangeAspect="1" noMove="1" noResize="1" noEditPoints="1" noAdjustHandles="1" noChangeArrowheads="1" noChangeShapeType="1" noTextEdit="1"/>
              </p:cNvSpPr>
              <p:nvPr/>
            </p:nvSpPr>
            <p:spPr>
              <a:xfrm>
                <a:off x="7239000" y="2943312"/>
                <a:ext cx="229550" cy="369332"/>
              </a:xfrm>
              <a:prstGeom prst="rect">
                <a:avLst/>
              </a:prstGeom>
              <a:blipFill>
                <a:blip r:embed="rId8"/>
                <a:stretch>
                  <a:fillRect l="-35135" t="-36667" r="-100000"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69091FE-03A4-0436-90FB-C214F3E26748}"/>
                  </a:ext>
                </a:extLst>
              </p:cNvPr>
              <p:cNvSpPr txBox="1"/>
              <p:nvPr/>
            </p:nvSpPr>
            <p:spPr>
              <a:xfrm>
                <a:off x="718146" y="5689290"/>
                <a:ext cx="7985519" cy="544123"/>
              </a:xfrm>
              <a:prstGeom prst="rect">
                <a:avLst/>
              </a:prstGeom>
              <a:noFill/>
            </p:spPr>
            <p:txBody>
              <a:bodyPr wrap="square">
                <a:spAutoFit/>
              </a:bodyPr>
              <a:lstStyle/>
              <a:p>
                <a:pPr lvl="0" algn="l">
                  <a:spcBef>
                    <a:spcPts val="600"/>
                  </a:spcBef>
                  <a:buClr>
                    <a:srgbClr val="000000"/>
                  </a:buClr>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rPr>
                            <m:t>𝑂</m:t>
                          </m:r>
                        </m:sub>
                      </m:sSub>
                      <m:r>
                        <a:rPr lang="en-US" sz="2400" i="1">
                          <a:latin typeface="Cambria Math" panose="02040503050406030204" pitchFamily="18" charset="0"/>
                        </a:rPr>
                        <m:t>=</m:t>
                      </m:r>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𝑦</m:t>
                              </m:r>
                            </m:sub>
                          </m:sSub>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𝑧</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𝑧</m:t>
                              </m:r>
                            </m:sub>
                          </m:sSub>
                          <m:sSub>
                            <m:sSubPr>
                              <m:ctrlPr>
                                <a:rPr lang="en-US" sz="2400" i="1">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𝑦</m:t>
                              </m:r>
                            </m:sub>
                          </m:sSub>
                        </m:e>
                      </m:d>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𝑖</m:t>
                          </m:r>
                        </m:e>
                      </m:acc>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𝑥</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𝑧</m:t>
                              </m:r>
                            </m:sub>
                          </m:sSub>
                        </m:e>
                      </m:d>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𝑗</m:t>
                          </m:r>
                        </m:e>
                      </m:acc>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𝑦</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𝑦</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𝑥</m:t>
                              </m:r>
                            </m:sub>
                          </m:sSub>
                        </m:e>
                      </m:d>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𝑘</m:t>
                          </m:r>
                        </m:e>
                      </m:acc>
                    </m:oMath>
                  </m:oMathPara>
                </a14:m>
                <a:endParaRPr lang="en-US" sz="2400" dirty="0"/>
              </a:p>
            </p:txBody>
          </p:sp>
        </mc:Choice>
        <mc:Fallback xmlns="">
          <p:sp>
            <p:nvSpPr>
              <p:cNvPr id="28" name="TextBox 27">
                <a:extLst>
                  <a:ext uri="{FF2B5EF4-FFF2-40B4-BE49-F238E27FC236}">
                    <a16:creationId xmlns:a16="http://schemas.microsoft.com/office/drawing/2014/main" id="{669091FE-03A4-0436-90FB-C214F3E26748}"/>
                  </a:ext>
                </a:extLst>
              </p:cNvPr>
              <p:cNvSpPr txBox="1">
                <a:spLocks noRot="1" noChangeAspect="1" noMove="1" noResize="1" noEditPoints="1" noAdjustHandles="1" noChangeArrowheads="1" noChangeShapeType="1" noTextEdit="1"/>
              </p:cNvSpPr>
              <p:nvPr/>
            </p:nvSpPr>
            <p:spPr>
              <a:xfrm>
                <a:off x="718146" y="5689290"/>
                <a:ext cx="7985519" cy="544123"/>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9285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76F3-450E-3D64-F8FE-76E8A96EC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88CE32-BC27-7C8E-8745-7ED43556BC9A}"/>
              </a:ext>
            </a:extLst>
          </p:cNvPr>
          <p:cNvSpPr txBox="1">
            <a:spLocks noGrp="1"/>
          </p:cNvSpPr>
          <p:nvPr>
            <p:ph type="ctrTitle"/>
          </p:nvPr>
        </p:nvSpPr>
        <p:spPr>
          <a:xfrm>
            <a:off x="381003" y="304800"/>
            <a:ext cx="6934197" cy="804034"/>
          </a:xfrm>
          <a:noFill/>
        </p:spPr>
        <p:txBody>
          <a:bodyPr/>
          <a:lstStyle/>
          <a:p>
            <a:pPr lvl="0"/>
            <a:r>
              <a:rPr lang="en-US" sz="2800" dirty="0"/>
              <a:t>Moment in Three Dimensions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CA874F97-7444-4904-C66E-6AAB62D8A81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6BFB177-DE49-740D-B3F2-8FF88580B88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2CFD5FB-D2D7-5B51-6E85-B2FBA559CC6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AB98ED7-417A-3E04-F4B2-1018D0E81D3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6E676B9-3462-3946-FC59-84E36F504E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A3D9B87-F6C8-6EFB-979E-5AEFC7A263B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CC861FF-420F-6F53-FDA4-1949ECBDA66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E581C2F-8596-4580-E27E-89BB88CE17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2CE360E-0515-AAC8-95F4-EA62FC9587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15FF04D-5829-A515-22C8-86EFECA9F27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70F3650-4A80-0C41-7E3F-F5616A5213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C32500E-DE33-D6D4-4C55-2C4A8B3EC3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098FA28-7A7A-0F4C-1E6E-A82E0724CB7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9E4951B-ED16-7A7D-4A26-77E825CB887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4866DEC-C2F2-CDBD-410F-BC65A4E1825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8659155-6D34-8EF9-F062-05BFAEDA7C9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BBE7D05-9DBC-B393-BC53-A5650C3D0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DF330C7-A049-9AB7-59D8-605CAE216675}"/>
                  </a:ext>
                </a:extLst>
              </p:cNvPr>
              <p:cNvSpPr txBox="1"/>
              <p:nvPr/>
            </p:nvSpPr>
            <p:spPr>
              <a:xfrm>
                <a:off x="1676400" y="3368206"/>
                <a:ext cx="2339963" cy="41016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𝑦</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𝑧</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𝑧</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oMath>
                  </m:oMathPara>
                </a14:m>
                <a:endParaRPr lang="en-US" dirty="0"/>
              </a:p>
            </p:txBody>
          </p:sp>
        </mc:Choice>
        <mc:Fallback xmlns="">
          <p:sp>
            <p:nvSpPr>
              <p:cNvPr id="4" name="TextBox 3">
                <a:extLst>
                  <a:ext uri="{FF2B5EF4-FFF2-40B4-BE49-F238E27FC236}">
                    <a16:creationId xmlns:a16="http://schemas.microsoft.com/office/drawing/2014/main" id="{9DF330C7-A049-9AB7-59D8-605CAE216675}"/>
                  </a:ext>
                </a:extLst>
              </p:cNvPr>
              <p:cNvSpPr txBox="1">
                <a:spLocks noRot="1" noChangeAspect="1" noMove="1" noResize="1" noEditPoints="1" noAdjustHandles="1" noChangeArrowheads="1" noChangeShapeType="1" noTextEdit="1"/>
              </p:cNvSpPr>
              <p:nvPr/>
            </p:nvSpPr>
            <p:spPr>
              <a:xfrm>
                <a:off x="1676400" y="3368206"/>
                <a:ext cx="2339963" cy="410168"/>
              </a:xfrm>
              <a:prstGeom prst="rect">
                <a:avLst/>
              </a:prstGeom>
              <a:blipFill>
                <a:blip r:embed="rId4"/>
                <a:stretch>
                  <a:fillRect l="-1042" b="-164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0375F71-483B-E6C9-464F-E188399E00E5}"/>
                  </a:ext>
                </a:extLst>
              </p:cNvPr>
              <p:cNvSpPr txBox="1"/>
              <p:nvPr/>
            </p:nvSpPr>
            <p:spPr>
              <a:xfrm>
                <a:off x="1621455" y="3880592"/>
                <a:ext cx="2226645" cy="41016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𝑧</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𝑧</m:t>
                          </m:r>
                        </m:sub>
                      </m:sSub>
                    </m:oMath>
                  </m:oMathPara>
                </a14:m>
                <a:endParaRPr lang="en-US" dirty="0"/>
              </a:p>
            </p:txBody>
          </p:sp>
        </mc:Choice>
        <mc:Fallback xmlns="">
          <p:sp>
            <p:nvSpPr>
              <p:cNvPr id="22" name="TextBox 21">
                <a:extLst>
                  <a:ext uri="{FF2B5EF4-FFF2-40B4-BE49-F238E27FC236}">
                    <a16:creationId xmlns:a16="http://schemas.microsoft.com/office/drawing/2014/main" id="{10375F71-483B-E6C9-464F-E188399E00E5}"/>
                  </a:ext>
                </a:extLst>
              </p:cNvPr>
              <p:cNvSpPr txBox="1">
                <a:spLocks noRot="1" noChangeAspect="1" noMove="1" noResize="1" noEditPoints="1" noAdjustHandles="1" noChangeArrowheads="1" noChangeShapeType="1" noTextEdit="1"/>
              </p:cNvSpPr>
              <p:nvPr/>
            </p:nvSpPr>
            <p:spPr>
              <a:xfrm>
                <a:off x="1621455" y="3880592"/>
                <a:ext cx="2226645" cy="410167"/>
              </a:xfrm>
              <a:prstGeom prst="rect">
                <a:avLst/>
              </a:prstGeom>
              <a:blipFill>
                <a:blip r:embed="rId5"/>
                <a:stretch>
                  <a:fillRect l="-3562" r="-822" b="-164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BD3CE7C-69C0-4372-903D-DDECF85AD736}"/>
                  </a:ext>
                </a:extLst>
              </p:cNvPr>
              <p:cNvSpPr txBox="1"/>
              <p:nvPr/>
            </p:nvSpPr>
            <p:spPr>
              <a:xfrm>
                <a:off x="1600656" y="4387250"/>
                <a:ext cx="2226644" cy="39850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𝑧</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𝑦</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oMath>
                  </m:oMathPara>
                </a14:m>
                <a:endParaRPr lang="en-US" dirty="0"/>
              </a:p>
            </p:txBody>
          </p:sp>
        </mc:Choice>
        <mc:Fallback xmlns="">
          <p:sp>
            <p:nvSpPr>
              <p:cNvPr id="23" name="TextBox 22">
                <a:extLst>
                  <a:ext uri="{FF2B5EF4-FFF2-40B4-BE49-F238E27FC236}">
                    <a16:creationId xmlns:a16="http://schemas.microsoft.com/office/drawing/2014/main" id="{2BD3CE7C-69C0-4372-903D-DDECF85AD736}"/>
                  </a:ext>
                </a:extLst>
              </p:cNvPr>
              <p:cNvSpPr txBox="1">
                <a:spLocks noRot="1" noChangeAspect="1" noMove="1" noResize="1" noEditPoints="1" noAdjustHandles="1" noChangeArrowheads="1" noChangeShapeType="1" noTextEdit="1"/>
              </p:cNvSpPr>
              <p:nvPr/>
            </p:nvSpPr>
            <p:spPr>
              <a:xfrm>
                <a:off x="1600656" y="4387250"/>
                <a:ext cx="2226644" cy="398507"/>
              </a:xfrm>
              <a:prstGeom prst="rect">
                <a:avLst/>
              </a:prstGeom>
              <a:blipFill>
                <a:blip r:embed="rId6"/>
                <a:stretch>
                  <a:fillRect l="-4110" r="-1096" b="-20000"/>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78E5C9CA-1301-9493-F17A-858003681C0E}"/>
              </a:ext>
            </a:extLst>
          </p:cNvPr>
          <p:cNvSpPr txBox="1"/>
          <p:nvPr/>
        </p:nvSpPr>
        <p:spPr>
          <a:xfrm>
            <a:off x="570062" y="2338298"/>
            <a:ext cx="6403675" cy="830997"/>
          </a:xfrm>
          <a:prstGeom prst="rect">
            <a:avLst/>
          </a:prstGeom>
          <a:noFill/>
        </p:spPr>
        <p:txBody>
          <a:bodyPr wrap="square" rtlCol="0">
            <a:spAutoFit/>
          </a:bodyPr>
          <a:lstStyle/>
          <a:p>
            <a:r>
              <a:rPr lang="en-US" dirty="0"/>
              <a:t>The scalar magnitudes of these forces</a:t>
            </a:r>
          </a:p>
          <a:p>
            <a:r>
              <a:rPr lang="en-US" dirty="0"/>
              <a:t> about the positive x-y-z axes</a:t>
            </a:r>
          </a:p>
        </p:txBody>
      </p:sp>
      <p:grpSp>
        <p:nvGrpSpPr>
          <p:cNvPr id="3" name="Group 2">
            <a:extLst>
              <a:ext uri="{FF2B5EF4-FFF2-40B4-BE49-F238E27FC236}">
                <a16:creationId xmlns:a16="http://schemas.microsoft.com/office/drawing/2014/main" id="{CB73A921-E9A8-370A-3A32-04AFF506C603}"/>
              </a:ext>
            </a:extLst>
          </p:cNvPr>
          <p:cNvGrpSpPr/>
          <p:nvPr/>
        </p:nvGrpSpPr>
        <p:grpSpPr>
          <a:xfrm>
            <a:off x="4753225" y="1433574"/>
            <a:ext cx="4110287" cy="3748025"/>
            <a:chOff x="4753225" y="1433574"/>
            <a:chExt cx="4110287" cy="3748025"/>
          </a:xfrm>
        </p:grpSpPr>
        <p:pic>
          <p:nvPicPr>
            <p:cNvPr id="27" name="Picture 26">
              <a:extLst>
                <a:ext uri="{FF2B5EF4-FFF2-40B4-BE49-F238E27FC236}">
                  <a16:creationId xmlns:a16="http://schemas.microsoft.com/office/drawing/2014/main" id="{8F6AB4FA-C274-93F4-E6BF-EB19CA649C4D}"/>
                </a:ext>
              </a:extLst>
            </p:cNvPr>
            <p:cNvPicPr>
              <a:picLocks noChangeAspect="1"/>
            </p:cNvPicPr>
            <p:nvPr/>
          </p:nvPicPr>
          <p:blipFill>
            <a:blip r:embed="rId7"/>
            <a:stretch>
              <a:fillRect/>
            </a:stretch>
          </p:blipFill>
          <p:spPr>
            <a:xfrm>
              <a:off x="4753225" y="1433574"/>
              <a:ext cx="4110287" cy="3748025"/>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6B0A91C-D7C0-FB5F-F8CC-03456B834EF1}"/>
                    </a:ext>
                  </a:extLst>
                </p:cNvPr>
                <p:cNvSpPr txBox="1"/>
                <p:nvPr/>
              </p:nvSpPr>
              <p:spPr>
                <a:xfrm>
                  <a:off x="7928794" y="2202932"/>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8" name="TextBox 27">
                  <a:extLst>
                    <a:ext uri="{FF2B5EF4-FFF2-40B4-BE49-F238E27FC236}">
                      <a16:creationId xmlns:a16="http://schemas.microsoft.com/office/drawing/2014/main" id="{36B0A91C-D7C0-FB5F-F8CC-03456B834EF1}"/>
                    </a:ext>
                  </a:extLst>
                </p:cNvPr>
                <p:cNvSpPr txBox="1">
                  <a:spLocks noRot="1" noChangeAspect="1" noMove="1" noResize="1" noEditPoints="1" noAdjustHandles="1" noChangeArrowheads="1" noChangeShapeType="1" noTextEdit="1"/>
                </p:cNvSpPr>
                <p:nvPr/>
              </p:nvSpPr>
              <p:spPr>
                <a:xfrm>
                  <a:off x="7928794" y="2202932"/>
                  <a:ext cx="276551" cy="414088"/>
                </a:xfrm>
                <a:prstGeom prst="rect">
                  <a:avLst/>
                </a:prstGeom>
                <a:blipFill>
                  <a:blip r:embed="rId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121E50E-1E3B-73FA-4FC5-CE054B3F5260}"/>
                  </a:ext>
                </a:extLst>
              </p:cNvPr>
              <p:cNvSpPr txBox="1"/>
              <p:nvPr/>
            </p:nvSpPr>
            <p:spPr>
              <a:xfrm>
                <a:off x="-144659" y="1295161"/>
                <a:ext cx="7985519" cy="544123"/>
              </a:xfrm>
              <a:prstGeom prst="rect">
                <a:avLst/>
              </a:prstGeom>
              <a:noFill/>
            </p:spPr>
            <p:txBody>
              <a:bodyPr wrap="square">
                <a:spAutoFit/>
              </a:bodyPr>
              <a:lstStyle/>
              <a:p>
                <a:pPr lvl="0" algn="l">
                  <a:spcBef>
                    <a:spcPts val="600"/>
                  </a:spcBef>
                  <a:buClr>
                    <a:srgbClr val="000000"/>
                  </a:buClr>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rPr>
                            <m:t>𝑂</m:t>
                          </m:r>
                        </m:sub>
                      </m:sSub>
                      <m:r>
                        <a:rPr lang="en-US" sz="2400" i="1">
                          <a:latin typeface="Cambria Math" panose="02040503050406030204" pitchFamily="18" charset="0"/>
                        </a:rPr>
                        <m:t>=</m:t>
                      </m:r>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𝑦</m:t>
                              </m:r>
                            </m:sub>
                          </m:sSub>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𝑧</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𝑧</m:t>
                              </m:r>
                            </m:sub>
                          </m:sSub>
                          <m:sSub>
                            <m:sSubPr>
                              <m:ctrlPr>
                                <a:rPr lang="en-US" sz="2400" i="1">
                                  <a:latin typeface="Cambria Math" panose="02040503050406030204" pitchFamily="18" charset="0"/>
                                </a:rPr>
                              </m:ctrlPr>
                            </m:sSubPr>
                            <m:e>
                              <m:r>
                                <a:rPr lang="en-US" sz="2400" b="0" i="1" smtClean="0">
                                  <a:latin typeface="Cambria Math" panose="02040503050406030204" pitchFamily="18" charset="0"/>
                                </a:rPr>
                                <m:t>𝐹</m:t>
                              </m:r>
                            </m:e>
                            <m:sub>
                              <m:r>
                                <a:rPr lang="en-US" sz="2400" b="0" i="1" smtClean="0">
                                  <a:latin typeface="Cambria Math" panose="02040503050406030204" pitchFamily="18" charset="0"/>
                                </a:rPr>
                                <m:t>𝑦</m:t>
                              </m:r>
                            </m:sub>
                          </m:sSub>
                        </m:e>
                      </m:d>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𝑖</m:t>
                          </m:r>
                        </m:e>
                      </m:acc>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𝑥</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𝑧</m:t>
                              </m:r>
                            </m:sub>
                          </m:sSub>
                        </m:e>
                      </m:d>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𝑗</m:t>
                          </m:r>
                        </m:e>
                      </m:acc>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𝑥</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𝑦</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b="0" i="1" smtClean="0">
                                  <a:latin typeface="Cambria Math" panose="02040503050406030204" pitchFamily="18" charset="0"/>
                                </a:rPr>
                                <m:t>𝑦</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𝐹</m:t>
                              </m:r>
                            </m:e>
                            <m:sub>
                              <m:r>
                                <a:rPr lang="en-US" sz="2400" b="0" i="1" smtClean="0">
                                  <a:latin typeface="Cambria Math" panose="02040503050406030204" pitchFamily="18" charset="0"/>
                                </a:rPr>
                                <m:t>𝑥</m:t>
                              </m:r>
                            </m:sub>
                          </m:sSub>
                        </m:e>
                      </m:d>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𝑘</m:t>
                          </m:r>
                        </m:e>
                      </m:acc>
                    </m:oMath>
                  </m:oMathPara>
                </a14:m>
                <a:endParaRPr lang="en-US" sz="2400" dirty="0"/>
              </a:p>
            </p:txBody>
          </p:sp>
        </mc:Choice>
        <mc:Fallback xmlns="">
          <p:sp>
            <p:nvSpPr>
              <p:cNvPr id="29" name="TextBox 28">
                <a:extLst>
                  <a:ext uri="{FF2B5EF4-FFF2-40B4-BE49-F238E27FC236}">
                    <a16:creationId xmlns:a16="http://schemas.microsoft.com/office/drawing/2014/main" id="{7121E50E-1E3B-73FA-4FC5-CE054B3F5260}"/>
                  </a:ext>
                </a:extLst>
              </p:cNvPr>
              <p:cNvSpPr txBox="1">
                <a:spLocks noRot="1" noChangeAspect="1" noMove="1" noResize="1" noEditPoints="1" noAdjustHandles="1" noChangeArrowheads="1" noChangeShapeType="1" noTextEdit="1"/>
              </p:cNvSpPr>
              <p:nvPr/>
            </p:nvSpPr>
            <p:spPr>
              <a:xfrm>
                <a:off x="-144659" y="1295161"/>
                <a:ext cx="7985519" cy="544123"/>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9324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Effect transition="in" filter="fade">
                                      <p:cBhvr>
                                        <p:cTn id="9" dur="12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F95BC-3B34-6422-C0E1-EE0BE26DB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C172FA-C150-DDED-74E3-138801C0471B}"/>
              </a:ext>
            </a:extLst>
          </p:cNvPr>
          <p:cNvSpPr txBox="1">
            <a:spLocks noGrp="1"/>
          </p:cNvSpPr>
          <p:nvPr>
            <p:ph type="ctrTitle"/>
          </p:nvPr>
        </p:nvSpPr>
        <p:spPr>
          <a:xfrm>
            <a:off x="381003" y="304800"/>
            <a:ext cx="6934197" cy="804034"/>
          </a:xfrm>
          <a:noFill/>
        </p:spPr>
        <p:txBody>
          <a:bodyPr/>
          <a:lstStyle/>
          <a:p>
            <a:pPr lvl="0"/>
            <a:r>
              <a:rPr lang="en-US" sz="2800" dirty="0"/>
              <a:t>Moment about an Arbitrary Axis</a:t>
            </a:r>
            <a:endParaRPr lang="en-US" sz="2800" dirty="0">
              <a:solidFill>
                <a:schemeClr val="tx1"/>
              </a:solidFill>
              <a:ea typeface="Calibri"/>
              <a:cs typeface="Calibri"/>
            </a:endParaRPr>
          </a:p>
        </p:txBody>
      </p:sp>
      <mc:AlternateContent xmlns:mc="http://schemas.openxmlformats.org/markup-compatibility/2006">
        <mc:Choice xmlns:a14="http://schemas.microsoft.com/office/drawing/2010/main" Requires="a14">
          <p:sp>
            <p:nvSpPr>
              <p:cNvPr id="3" name="Subtitle 2">
                <a:extLst>
                  <a:ext uri="{FF2B5EF4-FFF2-40B4-BE49-F238E27FC236}">
                    <a16:creationId xmlns:a16="http://schemas.microsoft.com/office/drawing/2014/main" id="{1B727DBE-8EDB-85A8-4D0A-65A29BD385BB}"/>
                  </a:ext>
                </a:extLst>
              </p:cNvPr>
              <p:cNvSpPr txBox="1">
                <a:spLocks noGrp="1"/>
              </p:cNvSpPr>
              <p:nvPr>
                <p:ph type="subTitle" idx="1"/>
              </p:nvPr>
            </p:nvSpPr>
            <p:spPr>
              <a:xfrm>
                <a:off x="417135" y="1181100"/>
                <a:ext cx="5150102" cy="4549775"/>
              </a:xfrm>
            </p:spPr>
            <p:txBody>
              <a:bodyPr anchorCtr="0"/>
              <a:lstStyle/>
              <a:p>
                <a:pPr marL="285750" indent="-285750" algn="l">
                  <a:buFont typeface="Arial" panose="020B0604020202020204" pitchFamily="34" charset="0"/>
                  <a:buChar char="•"/>
                </a:pPr>
                <a:r>
                  <a:rPr lang="en-US" sz="2400" dirty="0"/>
                  <a:t> The expression for the moment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i="1">
                            <a:latin typeface="Cambria Math" panose="02040503050406030204" pitchFamily="18" charset="0"/>
                            <a:ea typeface="Cambria Math" panose="02040503050406030204" pitchFamily="18" charset="0"/>
                          </a:rPr>
                          <m:t>𝜆</m:t>
                        </m:r>
                      </m:sub>
                    </m:sSub>
                  </m:oMath>
                </a14:m>
                <a:r>
                  <a:rPr lang="en-US" sz="2400" dirty="0"/>
                  <a:t> of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about any axis </a:t>
                </a:r>
                <a14:m>
                  <m:oMath xmlns:m="http://schemas.openxmlformats.org/officeDocument/2006/math">
                    <m:r>
                      <a:rPr lang="en-US" sz="2400" i="1">
                        <a:latin typeface="Cambria Math" panose="02040503050406030204" pitchFamily="18" charset="0"/>
                        <a:ea typeface="Cambria Math" panose="02040503050406030204" pitchFamily="18" charset="0"/>
                      </a:rPr>
                      <m:t>𝜆</m:t>
                    </m:r>
                  </m:oMath>
                </a14:m>
                <a:r>
                  <a:rPr lang="en-US" sz="2400" dirty="0"/>
                  <a:t> through O:</a:t>
                </a:r>
              </a:p>
              <a:p>
                <a:pPr marL="285750" indent="-285750" algn="l">
                  <a:buFont typeface="Arial" panose="020B0604020202020204" pitchFamily="34" charset="0"/>
                  <a:buChar char="•"/>
                </a:pPr>
                <a:r>
                  <a:rPr lang="en-US" sz="2400" dirty="0"/>
                  <a:t>The magnitude of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ea typeface="Cambria Math" panose="02040503050406030204" pitchFamily="18" charset="0"/>
                          </a:rPr>
                          <m:t>𝜆</m:t>
                        </m:r>
                      </m:sub>
                    </m:sSub>
                  </m:oMath>
                </a14:m>
                <a:r>
                  <a:rPr lang="en-US" sz="2400" dirty="0"/>
                  <a:t>is the dot-product</a:t>
                </a:r>
              </a:p>
              <a:p>
                <a:r>
                  <a:rPr lang="en-US" sz="2400" dirty="0"/>
                  <a:t>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i="1">
                            <a:latin typeface="Cambria Math" panose="02040503050406030204" pitchFamily="18" charset="0"/>
                          </a:rPr>
                          <m:t>𝑂</m:t>
                        </m:r>
                      </m:sub>
                    </m:sSub>
                    <m:r>
                      <a:rPr lang="en-US" sz="2400" i="1" smtClean="0">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𝑛</m:t>
                        </m:r>
                      </m:e>
                    </m:acc>
                  </m:oMath>
                </a14:m>
                <a:r>
                  <a:rPr lang="en-US" sz="2400" b="1" dirty="0"/>
                  <a:t> </a:t>
                </a:r>
              </a:p>
              <a:p>
                <a:pPr marL="285750" indent="-285750" algn="l">
                  <a:buFont typeface="Arial" panose="020B0604020202020204" pitchFamily="34" charset="0"/>
                  <a:buChar char="•"/>
                </a:pPr>
                <a:r>
                  <a:rPr lang="en-US" sz="2400" dirty="0"/>
                  <a:t>This scalar is the magnitude of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ea typeface="Cambria Math" panose="02040503050406030204" pitchFamily="18" charset="0"/>
                          </a:rPr>
                          <m:t>𝜆</m:t>
                        </m:r>
                      </m:sub>
                    </m:sSub>
                    <m:r>
                      <a:rPr lang="en-US" sz="2400" i="1">
                        <a:latin typeface="Cambria Math" panose="02040503050406030204" pitchFamily="18" charset="0"/>
                        <a:ea typeface="Cambria Math" panose="02040503050406030204" pitchFamily="18" charset="0"/>
                      </a:rPr>
                      <m:t> </m:t>
                    </m:r>
                  </m:oMath>
                </a14:m>
                <a:r>
                  <a:rPr lang="en-US" sz="2400" dirty="0"/>
                  <a:t>of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rPr>
                      <m:t> </m:t>
                    </m:r>
                  </m:oMath>
                </a14:m>
                <a:r>
                  <a:rPr lang="en-US" sz="2400" dirty="0"/>
                  <a:t> about </a:t>
                </a:r>
                <a14:m>
                  <m:oMath xmlns:m="http://schemas.openxmlformats.org/officeDocument/2006/math">
                    <m:r>
                      <a:rPr lang="en-US" sz="2400" i="1">
                        <a:latin typeface="Cambria Math" panose="02040503050406030204" pitchFamily="18" charset="0"/>
                        <a:ea typeface="Cambria Math" panose="02040503050406030204" pitchFamily="18" charset="0"/>
                      </a:rPr>
                      <m:t>𝜆</m:t>
                    </m:r>
                  </m:oMath>
                </a14:m>
                <a:r>
                  <a:rPr lang="en-US" sz="2400" dirty="0"/>
                  <a:t>.</a:t>
                </a:r>
              </a:p>
              <a:p>
                <a:pPr marL="285750" indent="-285750" algn="l">
                  <a:buFont typeface="Arial" panose="020B0604020202020204" pitchFamily="34" charset="0"/>
                  <a:buChar char="•"/>
                </a:pPr>
                <a:r>
                  <a:rPr lang="en-US" sz="2400" dirty="0"/>
                  <a:t>To obtain the vector expression  multiply the magnitude by the direction unit vector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𝑛</m:t>
                        </m:r>
                      </m:e>
                    </m:acc>
                    <m:r>
                      <a:rPr lang="en-US" sz="2400" b="0" i="1" smtClean="0">
                        <a:latin typeface="Cambria Math" panose="02040503050406030204" pitchFamily="18" charset="0"/>
                      </a:rPr>
                      <m:t>.</m:t>
                    </m:r>
                  </m:oMath>
                </a14:m>
                <a:endParaRPr lang="en-US" sz="2400" dirty="0"/>
              </a:p>
              <a:p>
                <a:pPr marL="342900" lvl="0" indent="-342900" algn="l">
                  <a:spcBef>
                    <a:spcPts val="600"/>
                  </a:spcBef>
                  <a:buClr>
                    <a:srgbClr val="000000"/>
                  </a:buClr>
                  <a:buChar char="•"/>
                </a:pPr>
                <a:endParaRPr lang="en-US" sz="2400" dirty="0"/>
              </a:p>
            </p:txBody>
          </p:sp>
        </mc:Choice>
        <mc:Fallback>
          <p:sp>
            <p:nvSpPr>
              <p:cNvPr id="3" name="Subtitle 2">
                <a:extLst>
                  <a:ext uri="{FF2B5EF4-FFF2-40B4-BE49-F238E27FC236}">
                    <a16:creationId xmlns:a16="http://schemas.microsoft.com/office/drawing/2014/main" id="{1B727DBE-8EDB-85A8-4D0A-65A29BD385BB}"/>
                  </a:ext>
                </a:extLst>
              </p:cNvPr>
              <p:cNvSpPr txBox="1">
                <a:spLocks noGrp="1" noRot="1" noChangeAspect="1" noMove="1" noResize="1" noEditPoints="1" noAdjustHandles="1" noChangeArrowheads="1" noChangeShapeType="1" noTextEdit="1"/>
              </p:cNvSpPr>
              <p:nvPr>
                <p:ph type="subTitle" idx="1"/>
              </p:nvPr>
            </p:nvSpPr>
            <p:spPr>
              <a:xfrm>
                <a:off x="417135" y="1181100"/>
                <a:ext cx="5150102" cy="4549775"/>
              </a:xfrm>
              <a:blipFill>
                <a:blip r:embed="rId3"/>
                <a:stretch>
                  <a:fillRect l="-1538" r="-2959"/>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022B04D2-510B-4068-8920-30ACDCA27AD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129C102-6E0F-C8FC-16EE-DC9358290EA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5DD0737-FB41-A215-3C9F-98F3653E5DC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A9232BD-57D1-3E08-314F-C24DBF3ED1C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CECD341-6EF5-A668-D54C-F92E93657B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AF18C30-43CC-EE3F-8F45-4909214C44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CC7FD32-CFD1-654B-D436-3838856C1F3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AFC8A63-EBE7-288F-6BEF-67C186D582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D4D20DD-9A69-A8FE-F95B-E2FD7C38BE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9863BEB-D538-CD8F-B1A3-A56827E626E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D1EDF00-8C1C-1654-B834-C1AE0F70DE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93D4A3A-E828-DFED-4B0D-060D38A68B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5CD456E-1DF9-97D3-7235-CDA34FB6AB4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2E20BD4-645E-D057-C49B-D9F5BEB14B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0A5EBDE-3F75-449D-BFED-B1049282DB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7CEA5A2-D897-E7B6-7335-3ED3A568DDF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A5813C3-6876-8689-810C-25D595639E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7DEB118C-FD15-3C69-E85D-18CB3B4147A7}"/>
              </a:ext>
            </a:extLst>
          </p:cNvPr>
          <p:cNvPicPr>
            <a:picLocks noChangeAspect="1"/>
          </p:cNvPicPr>
          <p:nvPr/>
        </p:nvPicPr>
        <p:blipFill>
          <a:blip r:embed="rId5"/>
          <a:stretch>
            <a:fillRect/>
          </a:stretch>
        </p:blipFill>
        <p:spPr>
          <a:xfrm>
            <a:off x="5567237" y="1739365"/>
            <a:ext cx="3176784" cy="2892979"/>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FC6D79D-003D-AEB2-2941-50918B6A2F8C}"/>
                  </a:ext>
                </a:extLst>
              </p:cNvPr>
              <p:cNvSpPr txBox="1"/>
              <p:nvPr/>
            </p:nvSpPr>
            <p:spPr>
              <a:xfrm>
                <a:off x="5964618" y="2041896"/>
                <a:ext cx="532737"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𝑂</m:t>
                          </m:r>
                        </m:sub>
                      </m:sSub>
                    </m:oMath>
                  </m:oMathPara>
                </a14:m>
                <a:endParaRPr lang="en-US" dirty="0"/>
              </a:p>
            </p:txBody>
          </p:sp>
        </mc:Choice>
        <mc:Fallback xmlns="">
          <p:sp>
            <p:nvSpPr>
              <p:cNvPr id="23" name="TextBox 22">
                <a:extLst>
                  <a:ext uri="{FF2B5EF4-FFF2-40B4-BE49-F238E27FC236}">
                    <a16:creationId xmlns:a16="http://schemas.microsoft.com/office/drawing/2014/main" id="{7FC6D79D-003D-AEB2-2941-50918B6A2F8C}"/>
                  </a:ext>
                </a:extLst>
              </p:cNvPr>
              <p:cNvSpPr txBox="1">
                <a:spLocks noRot="1" noChangeAspect="1" noMove="1" noResize="1" noEditPoints="1" noAdjustHandles="1" noChangeArrowheads="1" noChangeShapeType="1" noTextEdit="1"/>
              </p:cNvSpPr>
              <p:nvPr/>
            </p:nvSpPr>
            <p:spPr>
              <a:xfrm>
                <a:off x="5964618" y="2041896"/>
                <a:ext cx="532737"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32F3BBA-E384-C568-2650-82CF594A23F5}"/>
                  </a:ext>
                </a:extLst>
              </p:cNvPr>
              <p:cNvSpPr txBox="1"/>
              <p:nvPr/>
            </p:nvSpPr>
            <p:spPr>
              <a:xfrm>
                <a:off x="8519228" y="2057400"/>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4" name="TextBox 23">
                <a:extLst>
                  <a:ext uri="{FF2B5EF4-FFF2-40B4-BE49-F238E27FC236}">
                    <a16:creationId xmlns:a16="http://schemas.microsoft.com/office/drawing/2014/main" id="{832F3BBA-E384-C568-2650-82CF594A23F5}"/>
                  </a:ext>
                </a:extLst>
              </p:cNvPr>
              <p:cNvSpPr txBox="1">
                <a:spLocks noRot="1" noChangeAspect="1" noMove="1" noResize="1" noEditPoints="1" noAdjustHandles="1" noChangeArrowheads="1" noChangeShapeType="1" noTextEdit="1"/>
              </p:cNvSpPr>
              <p:nvPr/>
            </p:nvSpPr>
            <p:spPr>
              <a:xfrm>
                <a:off x="8519228" y="2057400"/>
                <a:ext cx="276551"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BA2F25E-1DB1-B8F4-D5E8-FF2A599F2AF2}"/>
                  </a:ext>
                </a:extLst>
              </p:cNvPr>
              <p:cNvSpPr txBox="1"/>
              <p:nvPr/>
            </p:nvSpPr>
            <p:spPr>
              <a:xfrm>
                <a:off x="7239000" y="2943312"/>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5" name="TextBox 24">
                <a:extLst>
                  <a:ext uri="{FF2B5EF4-FFF2-40B4-BE49-F238E27FC236}">
                    <a16:creationId xmlns:a16="http://schemas.microsoft.com/office/drawing/2014/main" id="{6BA2F25E-1DB1-B8F4-D5E8-FF2A599F2AF2}"/>
                  </a:ext>
                </a:extLst>
              </p:cNvPr>
              <p:cNvSpPr txBox="1">
                <a:spLocks noRot="1" noChangeAspect="1" noMove="1" noResize="1" noEditPoints="1" noAdjustHandles="1" noChangeArrowheads="1" noChangeShapeType="1" noTextEdit="1"/>
              </p:cNvSpPr>
              <p:nvPr/>
            </p:nvSpPr>
            <p:spPr>
              <a:xfrm>
                <a:off x="7239000" y="2943312"/>
                <a:ext cx="229550" cy="369332"/>
              </a:xfrm>
              <a:prstGeom prst="rect">
                <a:avLst/>
              </a:prstGeom>
              <a:blipFill>
                <a:blip r:embed="rId8"/>
                <a:stretch>
                  <a:fillRect l="-35135" t="-36667" r="-100000"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B4315A1-FDFB-1CAE-7C5B-C816268A4357}"/>
                  </a:ext>
                </a:extLst>
              </p:cNvPr>
              <p:cNvSpPr txBox="1"/>
              <p:nvPr/>
            </p:nvSpPr>
            <p:spPr>
              <a:xfrm>
                <a:off x="7185934" y="2020252"/>
                <a:ext cx="25853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𝑛</m:t>
                          </m:r>
                        </m:e>
                      </m:acc>
                    </m:oMath>
                  </m:oMathPara>
                </a14:m>
                <a:endParaRPr lang="en-US" dirty="0"/>
              </a:p>
            </p:txBody>
          </p:sp>
        </mc:Choice>
        <mc:Fallback xmlns="">
          <p:sp>
            <p:nvSpPr>
              <p:cNvPr id="26" name="TextBox 25">
                <a:extLst>
                  <a:ext uri="{FF2B5EF4-FFF2-40B4-BE49-F238E27FC236}">
                    <a16:creationId xmlns:a16="http://schemas.microsoft.com/office/drawing/2014/main" id="{8B4315A1-FDFB-1CAE-7C5B-C816268A4357}"/>
                  </a:ext>
                </a:extLst>
              </p:cNvPr>
              <p:cNvSpPr txBox="1">
                <a:spLocks noRot="1" noChangeAspect="1" noMove="1" noResize="1" noEditPoints="1" noAdjustHandles="1" noChangeArrowheads="1" noChangeShapeType="1" noTextEdit="1"/>
              </p:cNvSpPr>
              <p:nvPr/>
            </p:nvSpPr>
            <p:spPr>
              <a:xfrm>
                <a:off x="7185934" y="2020252"/>
                <a:ext cx="258532" cy="369332"/>
              </a:xfrm>
              <a:prstGeom prst="rect">
                <a:avLst/>
              </a:prstGeom>
              <a:blipFill>
                <a:blip r:embed="rId9"/>
                <a:stretch>
                  <a:fillRect l="-16667" t="-14754" r="-7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23B4C43-494A-4854-0CB4-3001A8B7D871}"/>
                  </a:ext>
                </a:extLst>
              </p:cNvPr>
              <p:cNvSpPr txBox="1"/>
              <p:nvPr/>
            </p:nvSpPr>
            <p:spPr>
              <a:xfrm>
                <a:off x="7163463" y="2405312"/>
                <a:ext cx="532737" cy="41408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ea typeface="Cambria Math" panose="02040503050406030204" pitchFamily="18" charset="0"/>
                            </a:rPr>
                            <m:t>𝜆</m:t>
                          </m:r>
                        </m:sub>
                      </m:sSub>
                    </m:oMath>
                  </m:oMathPara>
                </a14:m>
                <a:endParaRPr lang="en-US" dirty="0"/>
              </a:p>
            </p:txBody>
          </p:sp>
        </mc:Choice>
        <mc:Fallback xmlns="">
          <p:sp>
            <p:nvSpPr>
              <p:cNvPr id="27" name="TextBox 26">
                <a:extLst>
                  <a:ext uri="{FF2B5EF4-FFF2-40B4-BE49-F238E27FC236}">
                    <a16:creationId xmlns:a16="http://schemas.microsoft.com/office/drawing/2014/main" id="{523B4C43-494A-4854-0CB4-3001A8B7D871}"/>
                  </a:ext>
                </a:extLst>
              </p:cNvPr>
              <p:cNvSpPr txBox="1">
                <a:spLocks noRot="1" noChangeAspect="1" noMove="1" noResize="1" noEditPoints="1" noAdjustHandles="1" noChangeArrowheads="1" noChangeShapeType="1" noTextEdit="1"/>
              </p:cNvSpPr>
              <p:nvPr/>
            </p:nvSpPr>
            <p:spPr>
              <a:xfrm>
                <a:off x="7163463" y="2405312"/>
                <a:ext cx="532737"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56C30E7-E8EC-1C0C-F581-DA3860115736}"/>
                  </a:ext>
                </a:extLst>
              </p:cNvPr>
              <p:cNvSpPr txBox="1"/>
              <p:nvPr/>
            </p:nvSpPr>
            <p:spPr>
              <a:xfrm>
                <a:off x="414157" y="5595627"/>
                <a:ext cx="4310243" cy="5360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m:rPr>
                              <m:sty m:val="p"/>
                            </m:rPr>
                            <a:rPr lang="en-US" b="0" i="0">
                              <a:latin typeface="Cambria Math" panose="02040503050406030204" pitchFamily="18" charset="0"/>
                              <a:ea typeface="Cambria Math" panose="02040503050406030204" pitchFamily="18" charset="0"/>
                            </a:rPr>
                            <m:t>λ</m:t>
                          </m:r>
                        </m:sub>
                      </m:sSub>
                      <m:r>
                        <a:rPr lang="en-US" b="1" i="0" smtClean="0">
                          <a:latin typeface="Cambria Math" panose="02040503050406030204" pitchFamily="18" charset="0"/>
                          <a:ea typeface="Cambria Math" panose="02040503050406030204" pitchFamily="18" charset="0"/>
                        </a:rPr>
                        <m:t>=</m:t>
                      </m:r>
                      <m:d>
                        <m:dPr>
                          <m:ctrlPr>
                            <a:rPr lang="en-US" b="1" i="1" smtClean="0">
                              <a:latin typeface="Cambria Math" panose="02040503050406030204" pitchFamily="18" charset="0"/>
                              <a:ea typeface="Cambria Math" panose="02040503050406030204" pitchFamily="18" charset="0"/>
                            </a:rPr>
                          </m:ctrlPr>
                        </m:dPr>
                        <m:e>
                          <m:acc>
                            <m:accPr>
                              <m:chr m:val="⃗"/>
                              <m:ctrlPr>
                                <a:rPr lang="en-US" b="1"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US" b="1" i="0" smtClean="0">
                              <a:latin typeface="Cambria Math" panose="02040503050406030204" pitchFamily="18" charset="0"/>
                              <a:ea typeface="Cambria Math" panose="02040503050406030204" pitchFamily="18" charset="0"/>
                            </a:rPr>
                            <m:t>×</m:t>
                          </m:r>
                          <m:acc>
                            <m:accPr>
                              <m:chr m:val="⃗"/>
                              <m:ctrlPr>
                                <a:rPr lang="en-US" b="1"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r>
                            <a:rPr lang="en-US" b="1">
                              <a:latin typeface="Cambria Math" panose="02040503050406030204" pitchFamily="18" charset="0"/>
                              <a:ea typeface="Cambria Math" panose="02040503050406030204" pitchFamily="18" charset="0"/>
                            </a:rPr>
                            <m:t>∙</m:t>
                          </m:r>
                          <m:acc>
                            <m:accPr>
                              <m:chr m:val="̂"/>
                              <m:ctrlPr>
                                <a:rPr lang="en-US" b="1"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𝑛</m:t>
                              </m:r>
                            </m:e>
                          </m:acc>
                        </m:e>
                      </m:d>
                      <m:acc>
                        <m:accPr>
                          <m:chr m:val="̂"/>
                          <m:ctrlPr>
                            <a:rPr lang="en-US" b="1"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𝑛</m:t>
                          </m:r>
                        </m:e>
                      </m:acc>
                    </m:oMath>
                  </m:oMathPara>
                </a14:m>
                <a:endParaRPr lang="en-US" b="1" dirty="0"/>
              </a:p>
            </p:txBody>
          </p:sp>
        </mc:Choice>
        <mc:Fallback xmlns="">
          <p:sp>
            <p:nvSpPr>
              <p:cNvPr id="28" name="TextBox 27">
                <a:extLst>
                  <a:ext uri="{FF2B5EF4-FFF2-40B4-BE49-F238E27FC236}">
                    <a16:creationId xmlns:a16="http://schemas.microsoft.com/office/drawing/2014/main" id="{056C30E7-E8EC-1C0C-F581-DA3860115736}"/>
                  </a:ext>
                </a:extLst>
              </p:cNvPr>
              <p:cNvSpPr txBox="1">
                <a:spLocks noRot="1" noChangeAspect="1" noMove="1" noResize="1" noEditPoints="1" noAdjustHandles="1" noChangeArrowheads="1" noChangeShapeType="1" noTextEdit="1"/>
              </p:cNvSpPr>
              <p:nvPr/>
            </p:nvSpPr>
            <p:spPr>
              <a:xfrm>
                <a:off x="414157" y="5595627"/>
                <a:ext cx="4310243" cy="536044"/>
              </a:xfrm>
              <a:prstGeom prst="rect">
                <a:avLst/>
              </a:prstGeom>
              <a:blipFill>
                <a:blip r:embed="rId11"/>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B8D00CD9-3F10-84D3-927C-9AE5EA349C41}"/>
              </a:ext>
            </a:extLst>
          </p:cNvPr>
          <p:cNvSpPr txBox="1"/>
          <p:nvPr/>
        </p:nvSpPr>
        <p:spPr>
          <a:xfrm>
            <a:off x="1893883" y="6149444"/>
            <a:ext cx="3251935" cy="461665"/>
          </a:xfrm>
          <a:prstGeom prst="rect">
            <a:avLst/>
          </a:prstGeom>
          <a:noFill/>
        </p:spPr>
        <p:txBody>
          <a:bodyPr wrap="square">
            <a:spAutoFit/>
          </a:bodyPr>
          <a:lstStyle/>
          <a:p>
            <a:r>
              <a:rPr lang="en-US" dirty="0"/>
              <a:t>the scalar triple product</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5FDE891-C3F7-A459-D142-ECB8DA902DEB}"/>
                  </a:ext>
                </a:extLst>
              </p:cNvPr>
              <p:cNvSpPr txBox="1"/>
              <p:nvPr/>
            </p:nvSpPr>
            <p:spPr>
              <a:xfrm>
                <a:off x="5567237" y="4698152"/>
                <a:ext cx="2706638" cy="11738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i="1" smtClean="0">
                                  <a:latin typeface="Cambria Math" panose="02040503050406030204" pitchFamily="18" charset="0"/>
                                  <a:ea typeface="Cambria Math" panose="02040503050406030204" pitchFamily="18" charset="0"/>
                                </a:rPr>
                                <m:t>𝜆</m:t>
                              </m:r>
                            </m:sub>
                          </m:sSub>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𝑥</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𝑦</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𝑧</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𝑦</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𝑧</m:t>
                                    </m:r>
                                  </m:sub>
                                </m:sSub>
                              </m:e>
                            </m:mr>
                            <m:mr>
                              <m:e>
                                <m:r>
                                  <a:rPr lang="en-US" b="0" i="1" smtClean="0">
                                    <a:latin typeface="Cambria Math" panose="02040503050406030204" pitchFamily="18" charset="0"/>
                                    <a:ea typeface="Cambria Math" panose="02040503050406030204" pitchFamily="18" charset="0"/>
                                  </a:rPr>
                                  <m:t>𝛼</m:t>
                                </m:r>
                              </m:e>
                              <m:e>
                                <m:r>
                                  <a:rPr lang="en-US" b="0" i="1" smtClean="0">
                                    <a:latin typeface="Cambria Math" panose="02040503050406030204" pitchFamily="18" charset="0"/>
                                    <a:ea typeface="Cambria Math" panose="02040503050406030204" pitchFamily="18" charset="0"/>
                                  </a:rPr>
                                  <m:t>𝛽</m:t>
                                </m:r>
                              </m:e>
                              <m:e>
                                <m:r>
                                  <a:rPr lang="en-US" b="0" i="1" smtClean="0">
                                    <a:latin typeface="Cambria Math" panose="02040503050406030204" pitchFamily="18" charset="0"/>
                                    <a:ea typeface="Cambria Math" panose="02040503050406030204" pitchFamily="18" charset="0"/>
                                  </a:rPr>
                                  <m:t>𝛾</m:t>
                                </m:r>
                              </m:e>
                            </m:mr>
                          </m:m>
                        </m:e>
                      </m:d>
                    </m:oMath>
                  </m:oMathPara>
                </a14:m>
                <a:endParaRPr lang="en-US" dirty="0"/>
              </a:p>
            </p:txBody>
          </p:sp>
        </mc:Choice>
        <mc:Fallback xmlns="">
          <p:sp>
            <p:nvSpPr>
              <p:cNvPr id="32" name="TextBox 31">
                <a:extLst>
                  <a:ext uri="{FF2B5EF4-FFF2-40B4-BE49-F238E27FC236}">
                    <a16:creationId xmlns:a16="http://schemas.microsoft.com/office/drawing/2014/main" id="{25FDE891-C3F7-A459-D142-ECB8DA902DEB}"/>
                  </a:ext>
                </a:extLst>
              </p:cNvPr>
              <p:cNvSpPr txBox="1">
                <a:spLocks noRot="1" noChangeAspect="1" noMove="1" noResize="1" noEditPoints="1" noAdjustHandles="1" noChangeArrowheads="1" noChangeShapeType="1" noTextEdit="1"/>
              </p:cNvSpPr>
              <p:nvPr/>
            </p:nvSpPr>
            <p:spPr>
              <a:xfrm>
                <a:off x="5567237" y="4698152"/>
                <a:ext cx="2706638" cy="1173847"/>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5967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Effect transition="in" filter="dissolve">
                                      <p:cBhvr>
                                        <p:cTn id="35" dur="500"/>
                                        <p:tgtEl>
                                          <p:spTgt spid="3">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animEffect transition="in" filter="dissolve">
                                      <p:cBhvr>
                                        <p:cTn id="40" dur="500"/>
                                        <p:tgtEl>
                                          <p:spTgt spid="3">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dissolve">
                                      <p:cBhvr>
                                        <p:cTn id="45" dur="5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dissolve">
                                      <p:cBhvr>
                                        <p:cTn id="50" dur="5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dissolve">
                                      <p:cBhvr>
                                        <p:cTn id="55" dur="500"/>
                                        <p:tgtEl>
                                          <p:spTgt spid="3">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ppt_x"/>
                                          </p:val>
                                        </p:tav>
                                        <p:tav tm="100000">
                                          <p:val>
                                            <p:strVal val="#ppt_x"/>
                                          </p:val>
                                        </p:tav>
                                      </p:tavLst>
                                    </p:anim>
                                    <p:anim calcmode="lin" valueType="num">
                                      <p:cBhvr additive="base">
                                        <p:cTn id="6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ppt_x"/>
                                          </p:val>
                                        </p:tav>
                                        <p:tav tm="100000">
                                          <p:val>
                                            <p:strVal val="#ppt_x"/>
                                          </p:val>
                                        </p:tav>
                                      </p:tavLst>
                                    </p:anim>
                                    <p:anim calcmode="lin" valueType="num">
                                      <p:cBhvr additive="base">
                                        <p:cTn id="6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ppt_x"/>
                                          </p:val>
                                        </p:tav>
                                        <p:tav tm="100000">
                                          <p:val>
                                            <p:strVal val="#ppt_x"/>
                                          </p:val>
                                        </p:tav>
                                      </p:tavLst>
                                    </p:anim>
                                    <p:anim calcmode="lin" valueType="num">
                                      <p:cBhvr additive="base">
                                        <p:cTn id="7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P spid="26" grpId="0"/>
      <p:bldP spid="27" grpId="0"/>
      <p:bldP spid="28" grpId="0"/>
      <p:bldP spid="30"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0976C-F686-F05A-3464-736FED990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5F5E7-ED93-81EE-913E-409A2F2EDC63}"/>
              </a:ext>
            </a:extLst>
          </p:cNvPr>
          <p:cNvSpPr txBox="1">
            <a:spLocks noGrp="1"/>
          </p:cNvSpPr>
          <p:nvPr>
            <p:ph type="ctrTitle"/>
          </p:nvPr>
        </p:nvSpPr>
        <p:spPr>
          <a:xfrm>
            <a:off x="381003" y="304800"/>
            <a:ext cx="6934197" cy="804034"/>
          </a:xfrm>
          <a:noFill/>
        </p:spPr>
        <p:txBody>
          <a:bodyPr/>
          <a:lstStyle/>
          <a:p>
            <a:pPr lvl="0"/>
            <a:r>
              <a:rPr lang="en-US" sz="2800" dirty="0"/>
              <a:t>Force Couple in Three-Dimensional Space</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771FF434-282B-0744-40C6-D5EB0DA5E27E}"/>
                  </a:ext>
                </a:extLst>
              </p:cNvPr>
              <p:cNvSpPr txBox="1">
                <a:spLocks noGrp="1"/>
              </p:cNvSpPr>
              <p:nvPr>
                <p:ph type="subTitle" idx="1"/>
              </p:nvPr>
            </p:nvSpPr>
            <p:spPr>
              <a:xfrm>
                <a:off x="3511130" y="1295401"/>
                <a:ext cx="5582552" cy="3886200"/>
              </a:xfrm>
            </p:spPr>
            <p:txBody>
              <a:bodyPr anchorCtr="0"/>
              <a:lstStyle/>
              <a:p>
                <a:pPr marL="285750" indent="-285750" algn="l">
                  <a:buFont typeface="Arial" panose="020B0604020202020204" pitchFamily="34" charset="0"/>
                  <a:buChar char="•"/>
                </a:pPr>
                <a:r>
                  <a:rPr lang="en-US" sz="2400" dirty="0"/>
                  <a:t>In figure two equal and opposite forces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and </a:t>
                </a:r>
                <a14:m>
                  <m:oMath xmlns:m="http://schemas.openxmlformats.org/officeDocument/2006/math">
                    <m:r>
                      <a:rPr lang="en-US" sz="2400" b="0" i="0" smtClean="0">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oMath>
                </a14:m>
                <a:r>
                  <a:rPr lang="en-US" sz="2400" b="1" dirty="0"/>
                  <a:t> </a:t>
                </a:r>
                <a:r>
                  <a:rPr lang="en-US" sz="2400" dirty="0"/>
                  <a:t>is acting on a body.</a:t>
                </a:r>
              </a:p>
              <a:p>
                <a:pPr marL="285750" indent="-285750" algn="l">
                  <a:buFont typeface="Arial" panose="020B0604020202020204" pitchFamily="34" charset="0"/>
                  <a:buChar char="•"/>
                </a:pPr>
                <a:r>
                  <a:rPr lang="en-US" sz="2400" dirty="0"/>
                  <a:t>The vector</a:t>
                </a:r>
                <a:r>
                  <a:rPr lang="en-US" sz="2400" b="1" dirty="0"/>
                  <a:t> </a:t>
                </a:r>
                <a14:m>
                  <m:oMath xmlns:m="http://schemas.openxmlformats.org/officeDocument/2006/math">
                    <m:acc>
                      <m:accPr>
                        <m:chr m:val="⃗"/>
                        <m:ctrlPr>
                          <a:rPr lang="en-US" sz="2400" b="1" i="1" smtClean="0">
                            <a:latin typeface="Cambria Math" panose="02040503050406030204" pitchFamily="18" charset="0"/>
                          </a:rPr>
                        </m:ctrlPr>
                      </m:accPr>
                      <m:e>
                        <m:r>
                          <a:rPr lang="en-US" sz="2400" b="1" i="1" smtClean="0">
                            <a:latin typeface="Cambria Math" panose="02040503050406030204" pitchFamily="18" charset="0"/>
                          </a:rPr>
                          <m:t>𝒓</m:t>
                        </m:r>
                      </m:e>
                    </m:acc>
                  </m:oMath>
                </a14:m>
                <a:r>
                  <a:rPr lang="en-US" sz="2400" dirty="0"/>
                  <a:t> runs from any point B on the line of action of </a:t>
                </a:r>
                <a14:m>
                  <m:oMath xmlns:m="http://schemas.openxmlformats.org/officeDocument/2006/math">
                    <m:r>
                      <a:rPr lang="en-US" sz="2400">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oMath>
                </a14:m>
                <a:r>
                  <a:rPr lang="en-US" sz="2400" b="1" dirty="0"/>
                  <a:t> </a:t>
                </a:r>
                <a:r>
                  <a:rPr lang="en-US" sz="2400" dirty="0"/>
                  <a:t>to any point</a:t>
                </a:r>
              </a:p>
              <a:p>
                <a:pPr algn="l"/>
                <a:r>
                  <a:rPr lang="en-US" sz="2400" dirty="0"/>
                  <a:t> A on the line of action of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oMath>
                </a14:m>
                <a:r>
                  <a:rPr lang="en-US" sz="2400" b="1" dirty="0"/>
                  <a:t> </a:t>
                </a:r>
                <a:endParaRPr lang="en-US" sz="2400" dirty="0"/>
              </a:p>
              <a:p>
                <a:pPr marL="285750" indent="-285750" algn="l">
                  <a:buFont typeface="Arial" panose="020B0604020202020204" pitchFamily="34" charset="0"/>
                  <a:buChar char="•"/>
                </a:pPr>
                <a:r>
                  <a:rPr lang="en-US" sz="2400" dirty="0"/>
                  <a:t>Points A and B are located by position vectors</a:t>
                </a:r>
                <a:r>
                  <a:rPr lang="en-US" sz="2400" b="1" dirty="0"/>
                  <a:t>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a:latin typeface="Cambria Math" panose="02040503050406030204" pitchFamily="18" charset="0"/>
                          </a:rPr>
                          <m:t>𝐴</m:t>
                        </m:r>
                      </m:sub>
                    </m:sSub>
                    <m:r>
                      <a:rPr lang="en-US" sz="2400" b="1" i="1">
                        <a:latin typeface="Cambria Math" panose="02040503050406030204" pitchFamily="18" charset="0"/>
                      </a:rPr>
                      <m:t> </m:t>
                    </m:r>
                  </m:oMath>
                </a14:m>
                <a:r>
                  <a:rPr lang="en-US" sz="2400" dirty="0"/>
                  <a:t>and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a:latin typeface="Cambria Math" panose="02040503050406030204" pitchFamily="18" charset="0"/>
                          </a:rPr>
                          <m:t>𝐵</m:t>
                        </m:r>
                      </m:sub>
                    </m:sSub>
                    <m:r>
                      <a:rPr lang="en-US" sz="2400" b="1" i="1">
                        <a:latin typeface="Cambria Math" panose="02040503050406030204" pitchFamily="18" charset="0"/>
                      </a:rPr>
                      <m:t> </m:t>
                    </m:r>
                  </m:oMath>
                </a14:m>
                <a:r>
                  <a:rPr lang="en-US" sz="2400" dirty="0"/>
                  <a:t>from any point O.</a:t>
                </a:r>
              </a:p>
              <a:p>
                <a:pPr marL="285750" indent="-285750" algn="l">
                  <a:buFont typeface="Arial" panose="020B0604020202020204" pitchFamily="34" charset="0"/>
                  <a:buChar char="•"/>
                </a:pPr>
                <a:r>
                  <a:rPr lang="en-US" sz="2400" dirty="0"/>
                  <a:t>The combined moment of the two forces about </a:t>
                </a:r>
                <a:r>
                  <a:rPr lang="en-US" sz="2400" dirty="0" err="1"/>
                  <a:t>about</a:t>
                </a:r>
                <a:r>
                  <a:rPr lang="en-US" sz="2400" dirty="0"/>
                  <a:t> O is </a:t>
                </a:r>
              </a:p>
            </p:txBody>
          </p:sp>
        </mc:Choice>
        <mc:Fallback xmlns="">
          <p:sp>
            <p:nvSpPr>
              <p:cNvPr id="3" name="Subtitle 2">
                <a:extLst>
                  <a:ext uri="{FF2B5EF4-FFF2-40B4-BE49-F238E27FC236}">
                    <a16:creationId xmlns:a16="http://schemas.microsoft.com/office/drawing/2014/main" id="{771FF434-282B-0744-40C6-D5EB0DA5E27E}"/>
                  </a:ext>
                </a:extLst>
              </p:cNvPr>
              <p:cNvSpPr txBox="1">
                <a:spLocks noGrp="1" noRot="1" noChangeAspect="1" noMove="1" noResize="1" noEditPoints="1" noAdjustHandles="1" noChangeArrowheads="1" noChangeShapeType="1" noTextEdit="1"/>
              </p:cNvSpPr>
              <p:nvPr>
                <p:ph type="subTitle" idx="1"/>
              </p:nvPr>
            </p:nvSpPr>
            <p:spPr>
              <a:xfrm>
                <a:off x="3511130" y="1295401"/>
                <a:ext cx="5582552" cy="3886200"/>
              </a:xfrm>
              <a:blipFill>
                <a:blip r:embed="rId3"/>
                <a:stretch>
                  <a:fillRect l="-1528" r="-109" b="-2983"/>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3A2FDD09-FD11-87FC-BBD9-775DE8BDE86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48C0D0E-26B9-5B65-134A-F7C6F6FCB9D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560B45A-1BB9-DD75-CBE8-BE7F267F126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7D514B4-708D-D60E-2A45-74EA2FA8909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DB75876-2C9A-72C1-B118-9A7B21C2830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7DD5B5D-10B1-D1C7-C602-07B1A74DF8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3737085-AAD1-2D62-3518-45572ED2000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4C43E67-946E-56EB-A436-0FE65D54F0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5F9459B-B9D0-154B-D3D0-8848DAFF38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28D7748-41B5-4FCA-8D86-9E972630DC7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FBD29EF-DA5A-446B-DCFC-141C016BC7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3702D12-2887-12E0-65C9-37288A0B03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1057BF5-B5D0-DED9-C9A6-7BDB16188AA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EF1840E-A597-0999-A396-BC51A37DE8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331741D-34EF-EAAA-E0A5-4321050D4C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81D6021-FDD9-168A-D9E4-B63653D069F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61E821A-B7A5-7C85-CB5D-4677E8511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2070A9A5-90F3-D72D-FC5E-F1FDA9077BAB}"/>
              </a:ext>
            </a:extLst>
          </p:cNvPr>
          <p:cNvPicPr>
            <a:picLocks noChangeAspect="1"/>
          </p:cNvPicPr>
          <p:nvPr/>
        </p:nvPicPr>
        <p:blipFill>
          <a:blip r:embed="rId5"/>
          <a:stretch>
            <a:fillRect/>
          </a:stretch>
        </p:blipFill>
        <p:spPr>
          <a:xfrm>
            <a:off x="0" y="1594627"/>
            <a:ext cx="3614528" cy="3415197"/>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CD599EB-9A29-2584-EBAE-1F40719D5B61}"/>
                  </a:ext>
                </a:extLst>
              </p:cNvPr>
              <p:cNvSpPr txBox="1"/>
              <p:nvPr/>
            </p:nvSpPr>
            <p:spPr>
              <a:xfrm>
                <a:off x="2547728" y="2598635"/>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3" name="TextBox 22">
                <a:extLst>
                  <a:ext uri="{FF2B5EF4-FFF2-40B4-BE49-F238E27FC236}">
                    <a16:creationId xmlns:a16="http://schemas.microsoft.com/office/drawing/2014/main" id="{8CD599EB-9A29-2584-EBAE-1F40719D5B61}"/>
                  </a:ext>
                </a:extLst>
              </p:cNvPr>
              <p:cNvSpPr txBox="1">
                <a:spLocks noRot="1" noChangeAspect="1" noMove="1" noResize="1" noEditPoints="1" noAdjustHandles="1" noChangeArrowheads="1" noChangeShapeType="1" noTextEdit="1"/>
              </p:cNvSpPr>
              <p:nvPr/>
            </p:nvSpPr>
            <p:spPr>
              <a:xfrm>
                <a:off x="2547728" y="2598635"/>
                <a:ext cx="276551"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E768E4B-2F90-BA10-D4D0-E5C4574DEA3D}"/>
                  </a:ext>
                </a:extLst>
              </p:cNvPr>
              <p:cNvSpPr txBox="1"/>
              <p:nvPr/>
            </p:nvSpPr>
            <p:spPr>
              <a:xfrm>
                <a:off x="952685" y="2434494"/>
                <a:ext cx="50577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4" name="TextBox 23">
                <a:extLst>
                  <a:ext uri="{FF2B5EF4-FFF2-40B4-BE49-F238E27FC236}">
                    <a16:creationId xmlns:a16="http://schemas.microsoft.com/office/drawing/2014/main" id="{BE768E4B-2F90-BA10-D4D0-E5C4574DEA3D}"/>
                  </a:ext>
                </a:extLst>
              </p:cNvPr>
              <p:cNvSpPr txBox="1">
                <a:spLocks noRot="1" noChangeAspect="1" noMove="1" noResize="1" noEditPoints="1" noAdjustHandles="1" noChangeArrowheads="1" noChangeShapeType="1" noTextEdit="1"/>
              </p:cNvSpPr>
              <p:nvPr/>
            </p:nvSpPr>
            <p:spPr>
              <a:xfrm>
                <a:off x="952685" y="2434494"/>
                <a:ext cx="50577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5D76B32-5F89-B8E5-240A-EC0B20784E9C}"/>
                  </a:ext>
                </a:extLst>
              </p:cNvPr>
              <p:cNvSpPr txBox="1"/>
              <p:nvPr/>
            </p:nvSpPr>
            <p:spPr>
              <a:xfrm>
                <a:off x="1432585" y="1741657"/>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25" name="TextBox 24">
                <a:extLst>
                  <a:ext uri="{FF2B5EF4-FFF2-40B4-BE49-F238E27FC236}">
                    <a16:creationId xmlns:a16="http://schemas.microsoft.com/office/drawing/2014/main" id="{35D76B32-5F89-B8E5-240A-EC0B20784E9C}"/>
                  </a:ext>
                </a:extLst>
              </p:cNvPr>
              <p:cNvSpPr txBox="1">
                <a:spLocks noRot="1" noChangeAspect="1" noMove="1" noResize="1" noEditPoints="1" noAdjustHandles="1" noChangeArrowheads="1" noChangeShapeType="1" noTextEdit="1"/>
              </p:cNvSpPr>
              <p:nvPr/>
            </p:nvSpPr>
            <p:spPr>
              <a:xfrm>
                <a:off x="1432585" y="1741657"/>
                <a:ext cx="345736"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7C6568A-32E8-0A08-5258-07D1D49B5667}"/>
                  </a:ext>
                </a:extLst>
              </p:cNvPr>
              <p:cNvSpPr txBox="1"/>
              <p:nvPr/>
            </p:nvSpPr>
            <p:spPr>
              <a:xfrm>
                <a:off x="1211392" y="2895600"/>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6" name="TextBox 25">
                <a:extLst>
                  <a:ext uri="{FF2B5EF4-FFF2-40B4-BE49-F238E27FC236}">
                    <a16:creationId xmlns:a16="http://schemas.microsoft.com/office/drawing/2014/main" id="{77C6568A-32E8-0A08-5258-07D1D49B5667}"/>
                  </a:ext>
                </a:extLst>
              </p:cNvPr>
              <p:cNvSpPr txBox="1">
                <a:spLocks noRot="1" noChangeAspect="1" noMove="1" noResize="1" noEditPoints="1" noAdjustHandles="1" noChangeArrowheads="1" noChangeShapeType="1" noTextEdit="1"/>
              </p:cNvSpPr>
              <p:nvPr/>
            </p:nvSpPr>
            <p:spPr>
              <a:xfrm>
                <a:off x="1211392" y="2895600"/>
                <a:ext cx="229550" cy="369332"/>
              </a:xfrm>
              <a:prstGeom prst="rect">
                <a:avLst/>
              </a:prstGeom>
              <a:blipFill>
                <a:blip r:embed="rId9"/>
                <a:stretch>
                  <a:fillRect l="-35135" t="-34426" r="-100000" b="-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DE5A7C9-CED5-85D2-E516-B4D751F2E423}"/>
                  </a:ext>
                </a:extLst>
              </p:cNvPr>
              <p:cNvSpPr txBox="1"/>
              <p:nvPr/>
            </p:nvSpPr>
            <p:spPr>
              <a:xfrm>
                <a:off x="1739105" y="3553010"/>
                <a:ext cx="33772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oMath>
                  </m:oMathPara>
                </a14:m>
                <a:endParaRPr lang="en-US" dirty="0"/>
              </a:p>
            </p:txBody>
          </p:sp>
        </mc:Choice>
        <mc:Fallback xmlns="">
          <p:sp>
            <p:nvSpPr>
              <p:cNvPr id="27" name="TextBox 26">
                <a:extLst>
                  <a:ext uri="{FF2B5EF4-FFF2-40B4-BE49-F238E27FC236}">
                    <a16:creationId xmlns:a16="http://schemas.microsoft.com/office/drawing/2014/main" id="{8DE5A7C9-CED5-85D2-E516-B4D751F2E423}"/>
                  </a:ext>
                </a:extLst>
              </p:cNvPr>
              <p:cNvSpPr txBox="1">
                <a:spLocks noRot="1" noChangeAspect="1" noMove="1" noResize="1" noEditPoints="1" noAdjustHandles="1" noChangeArrowheads="1" noChangeShapeType="1" noTextEdit="1"/>
              </p:cNvSpPr>
              <p:nvPr/>
            </p:nvSpPr>
            <p:spPr>
              <a:xfrm>
                <a:off x="1739105" y="3553010"/>
                <a:ext cx="337720" cy="369332"/>
              </a:xfrm>
              <a:prstGeom prst="rect">
                <a:avLst/>
              </a:prstGeom>
              <a:blipFill>
                <a:blip r:embed="rId10"/>
                <a:stretch>
                  <a:fillRect l="-21429" t="-36667" r="-6428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EB3C2F7-5838-9492-33E9-CB15AFBCE1B8}"/>
                  </a:ext>
                </a:extLst>
              </p:cNvPr>
              <p:cNvSpPr txBox="1"/>
              <p:nvPr/>
            </p:nvSpPr>
            <p:spPr>
              <a:xfrm>
                <a:off x="1099928" y="3821668"/>
                <a:ext cx="3600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𝐵</m:t>
                          </m:r>
                        </m:sub>
                      </m:sSub>
                    </m:oMath>
                  </m:oMathPara>
                </a14:m>
                <a:endParaRPr lang="en-US" dirty="0"/>
              </a:p>
            </p:txBody>
          </p:sp>
        </mc:Choice>
        <mc:Fallback xmlns="">
          <p:sp>
            <p:nvSpPr>
              <p:cNvPr id="28" name="TextBox 27">
                <a:extLst>
                  <a:ext uri="{FF2B5EF4-FFF2-40B4-BE49-F238E27FC236}">
                    <a16:creationId xmlns:a16="http://schemas.microsoft.com/office/drawing/2014/main" id="{BEB3C2F7-5838-9492-33E9-CB15AFBCE1B8}"/>
                  </a:ext>
                </a:extLst>
              </p:cNvPr>
              <p:cNvSpPr txBox="1">
                <a:spLocks noRot="1" noChangeAspect="1" noMove="1" noResize="1" noEditPoints="1" noAdjustHandles="1" noChangeArrowheads="1" noChangeShapeType="1" noTextEdit="1"/>
              </p:cNvSpPr>
              <p:nvPr/>
            </p:nvSpPr>
            <p:spPr>
              <a:xfrm>
                <a:off x="1099928" y="3821668"/>
                <a:ext cx="360099" cy="369332"/>
              </a:xfrm>
              <a:prstGeom prst="rect">
                <a:avLst/>
              </a:prstGeom>
              <a:blipFill>
                <a:blip r:embed="rId11"/>
                <a:stretch>
                  <a:fillRect l="-20000" t="-36066" r="-6000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C5B6613-37C4-D675-9373-CD3F08117F34}"/>
                  </a:ext>
                </a:extLst>
              </p:cNvPr>
              <p:cNvSpPr txBox="1"/>
              <p:nvPr/>
            </p:nvSpPr>
            <p:spPr>
              <a:xfrm>
                <a:off x="538278" y="5282244"/>
                <a:ext cx="8834321" cy="536044"/>
              </a:xfrm>
              <a:prstGeom prst="rect">
                <a:avLst/>
              </a:prstGeom>
              <a:noFill/>
            </p:spPr>
            <p:txBody>
              <a:bodyPr wrap="square">
                <a:spAutoFit/>
              </a:bodyPr>
              <a:lstStyle/>
              <a:p>
                <a:pPr algn="l"/>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i="1">
                          <a:latin typeface="Cambria Math" panose="02040503050406030204" pitchFamily="18" charset="0"/>
                        </a:rPr>
                        <m:t>=</m:t>
                      </m:r>
                      <m:sSub>
                        <m:sSubPr>
                          <m:ctrlPr>
                            <a:rPr lang="en-US" sz="2400" b="1" i="1">
                              <a:latin typeface="Cambria Math" panose="02040503050406030204" pitchFamily="18" charset="0"/>
                            </a:rPr>
                          </m:ctrlPr>
                        </m:sSubPr>
                        <m:e>
                          <m:acc>
                            <m:accPr>
                              <m:chr m:val="⃗"/>
                              <m:ctrlPr>
                                <a:rPr lang="en-US" sz="2400" b="1"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a:latin typeface="Cambria Math" panose="02040503050406030204" pitchFamily="18" charset="0"/>
                            </a:rPr>
                            <m:t>𝐴</m:t>
                          </m:r>
                        </m:sub>
                      </m:sSub>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𝐵</m:t>
                          </m:r>
                        </m:sub>
                      </m:sSub>
                      <m:r>
                        <a:rPr lang="en-US" sz="2400" b="1" i="1">
                          <a:latin typeface="Cambria Math" panose="02040503050406030204" pitchFamily="18" charset="0"/>
                          <a:ea typeface="Cambria Math" panose="02040503050406030204" pitchFamily="18" charset="0"/>
                        </a:rPr>
                        <m:t>×</m:t>
                      </m:r>
                      <m:d>
                        <m:dPr>
                          <m:ctrlPr>
                            <a:rPr lang="en-US" sz="2400" b="1" i="1">
                              <a:latin typeface="Cambria Math" panose="02040503050406030204" pitchFamily="18" charset="0"/>
                              <a:ea typeface="Cambria Math" panose="02040503050406030204" pitchFamily="18" charset="0"/>
                            </a:rPr>
                          </m:ctrlPr>
                        </m:dPr>
                        <m:e>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e>
                      </m:d>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𝐴</m:t>
                          </m:r>
                        </m:sub>
                      </m:sSub>
                      <m:r>
                        <a:rPr lang="en-US" sz="2400" b="1"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𝐵</m:t>
                          </m:r>
                        </m:sub>
                      </m:sSub>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oMath>
                  </m:oMathPara>
                </a14:m>
                <a:endParaRPr lang="en-US" sz="2400" b="1" dirty="0">
                  <a:ea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9C5B6613-37C4-D675-9373-CD3F08117F34}"/>
                  </a:ext>
                </a:extLst>
              </p:cNvPr>
              <p:cNvSpPr txBox="1">
                <a:spLocks noRot="1" noChangeAspect="1" noMove="1" noResize="1" noEditPoints="1" noAdjustHandles="1" noChangeArrowheads="1" noChangeShapeType="1" noTextEdit="1"/>
              </p:cNvSpPr>
              <p:nvPr/>
            </p:nvSpPr>
            <p:spPr>
              <a:xfrm>
                <a:off x="538278" y="5282244"/>
                <a:ext cx="8834321" cy="536044"/>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3989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dissolv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dissolv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dissolve">
                                      <p:cBhvr>
                                        <p:cTn id="47" dur="5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dissolve">
                                      <p:cBhvr>
                                        <p:cTn id="52" dur="500"/>
                                        <p:tgtEl>
                                          <p:spTgt spid="3">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dissolve">
                                      <p:cBhvr>
                                        <p:cTn id="57" dur="500"/>
                                        <p:tgtEl>
                                          <p:spTgt spid="3">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ppt_x"/>
                                          </p:val>
                                        </p:tav>
                                        <p:tav tm="100000">
                                          <p:val>
                                            <p:strVal val="#ppt_x"/>
                                          </p:val>
                                        </p:tav>
                                      </p:tavLst>
                                    </p:anim>
                                    <p:anim calcmode="lin" valueType="num">
                                      <p:cBhvr additive="base">
                                        <p:cTn id="6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6332-CF4B-8E53-A15D-B5399C4B4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683F9-2B62-EC75-4553-271EE8C571AD}"/>
              </a:ext>
            </a:extLst>
          </p:cNvPr>
          <p:cNvSpPr txBox="1">
            <a:spLocks noGrp="1"/>
          </p:cNvSpPr>
          <p:nvPr>
            <p:ph type="ctrTitle"/>
          </p:nvPr>
        </p:nvSpPr>
        <p:spPr>
          <a:xfrm>
            <a:off x="381003" y="304800"/>
            <a:ext cx="6934197" cy="804034"/>
          </a:xfrm>
          <a:noFill/>
        </p:spPr>
        <p:txBody>
          <a:bodyPr/>
          <a:lstStyle/>
          <a:p>
            <a:pPr lvl="0"/>
            <a:r>
              <a:rPr lang="en-US" sz="2800" dirty="0"/>
              <a:t>Couples in Three-Dimensional Space</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15590909-AB01-16D1-A1BF-53D0E864947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D297394-A5D4-6028-C4A0-608C096AC12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05AC322-80C5-A516-38DB-5259F88BE70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475FC69-E904-41E7-852A-49221396FCE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C839803-A97D-599F-6372-A7CFB6569D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A3FCCCF-7AE2-8077-FB44-1C4A3776AF8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23983BC-4E0C-08DE-B096-011B27EC6F1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8EDAAD8-3F1B-4335-44F6-DE1D75A69C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7712078-979A-2538-0DDE-EC4640995D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A9E07A2-4868-7BBD-D41C-BA188F63E0A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81DFA5E-84EF-0DDC-1D6D-BAC4CF0BA6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3A09968-23C2-D07F-155B-A86B5EA74D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5E6D554-97C2-B938-CABD-CE3039D6800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B4F70AB-E4E0-C215-6B30-8828D83B9C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59F05EC-E622-89A6-5077-2888C6C44C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E070955-E8F2-967B-76AC-17332DD6E80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8F63609-213E-B793-E882-DF6D288CB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BB5E04EE-BF16-5229-32ED-76F57542BF9B}"/>
              </a:ext>
            </a:extLst>
          </p:cNvPr>
          <p:cNvPicPr>
            <a:picLocks noChangeAspect="1"/>
          </p:cNvPicPr>
          <p:nvPr/>
        </p:nvPicPr>
        <p:blipFill>
          <a:blip r:embed="rId4"/>
          <a:stretch>
            <a:fillRect/>
          </a:stretch>
        </p:blipFill>
        <p:spPr>
          <a:xfrm>
            <a:off x="0" y="1594627"/>
            <a:ext cx="3614528" cy="3415197"/>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B18F979-5137-2824-9169-13A7CD4F426D}"/>
                  </a:ext>
                </a:extLst>
              </p:cNvPr>
              <p:cNvSpPr txBox="1"/>
              <p:nvPr/>
            </p:nvSpPr>
            <p:spPr>
              <a:xfrm>
                <a:off x="2547728" y="2598635"/>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3" name="TextBox 22">
                <a:extLst>
                  <a:ext uri="{FF2B5EF4-FFF2-40B4-BE49-F238E27FC236}">
                    <a16:creationId xmlns:a16="http://schemas.microsoft.com/office/drawing/2014/main" id="{6B18F979-5137-2824-9169-13A7CD4F426D}"/>
                  </a:ext>
                </a:extLst>
              </p:cNvPr>
              <p:cNvSpPr txBox="1">
                <a:spLocks noRot="1" noChangeAspect="1" noMove="1" noResize="1" noEditPoints="1" noAdjustHandles="1" noChangeArrowheads="1" noChangeShapeType="1" noTextEdit="1"/>
              </p:cNvSpPr>
              <p:nvPr/>
            </p:nvSpPr>
            <p:spPr>
              <a:xfrm>
                <a:off x="2547728" y="2598635"/>
                <a:ext cx="276551"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8867E25-0D5A-63D0-9EBE-1285001270C3}"/>
                  </a:ext>
                </a:extLst>
              </p:cNvPr>
              <p:cNvSpPr txBox="1"/>
              <p:nvPr/>
            </p:nvSpPr>
            <p:spPr>
              <a:xfrm>
                <a:off x="952685" y="2434494"/>
                <a:ext cx="50577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4" name="TextBox 23">
                <a:extLst>
                  <a:ext uri="{FF2B5EF4-FFF2-40B4-BE49-F238E27FC236}">
                    <a16:creationId xmlns:a16="http://schemas.microsoft.com/office/drawing/2014/main" id="{D8867E25-0D5A-63D0-9EBE-1285001270C3}"/>
                  </a:ext>
                </a:extLst>
              </p:cNvPr>
              <p:cNvSpPr txBox="1">
                <a:spLocks noRot="1" noChangeAspect="1" noMove="1" noResize="1" noEditPoints="1" noAdjustHandles="1" noChangeArrowheads="1" noChangeShapeType="1" noTextEdit="1"/>
              </p:cNvSpPr>
              <p:nvPr/>
            </p:nvSpPr>
            <p:spPr>
              <a:xfrm>
                <a:off x="952685" y="2434494"/>
                <a:ext cx="505779"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A94D002-2D93-8B08-B91B-62EC5E471D6C}"/>
                  </a:ext>
                </a:extLst>
              </p:cNvPr>
              <p:cNvSpPr txBox="1"/>
              <p:nvPr/>
            </p:nvSpPr>
            <p:spPr>
              <a:xfrm>
                <a:off x="1432585" y="1741657"/>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25" name="TextBox 24">
                <a:extLst>
                  <a:ext uri="{FF2B5EF4-FFF2-40B4-BE49-F238E27FC236}">
                    <a16:creationId xmlns:a16="http://schemas.microsoft.com/office/drawing/2014/main" id="{FA94D002-2D93-8B08-B91B-62EC5E471D6C}"/>
                  </a:ext>
                </a:extLst>
              </p:cNvPr>
              <p:cNvSpPr txBox="1">
                <a:spLocks noRot="1" noChangeAspect="1" noMove="1" noResize="1" noEditPoints="1" noAdjustHandles="1" noChangeArrowheads="1" noChangeShapeType="1" noTextEdit="1"/>
              </p:cNvSpPr>
              <p:nvPr/>
            </p:nvSpPr>
            <p:spPr>
              <a:xfrm>
                <a:off x="1432585" y="1741657"/>
                <a:ext cx="34573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EC2D44B-7F27-5D18-CE47-82CE6ADB685C}"/>
                  </a:ext>
                </a:extLst>
              </p:cNvPr>
              <p:cNvSpPr txBox="1"/>
              <p:nvPr/>
            </p:nvSpPr>
            <p:spPr>
              <a:xfrm>
                <a:off x="1211392" y="2895600"/>
                <a:ext cx="22955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m:oMathPara>
                </a14:m>
                <a:endParaRPr lang="en-US" dirty="0"/>
              </a:p>
            </p:txBody>
          </p:sp>
        </mc:Choice>
        <mc:Fallback xmlns="">
          <p:sp>
            <p:nvSpPr>
              <p:cNvPr id="26" name="TextBox 25">
                <a:extLst>
                  <a:ext uri="{FF2B5EF4-FFF2-40B4-BE49-F238E27FC236}">
                    <a16:creationId xmlns:a16="http://schemas.microsoft.com/office/drawing/2014/main" id="{DEC2D44B-7F27-5D18-CE47-82CE6ADB685C}"/>
                  </a:ext>
                </a:extLst>
              </p:cNvPr>
              <p:cNvSpPr txBox="1">
                <a:spLocks noRot="1" noChangeAspect="1" noMove="1" noResize="1" noEditPoints="1" noAdjustHandles="1" noChangeArrowheads="1" noChangeShapeType="1" noTextEdit="1"/>
              </p:cNvSpPr>
              <p:nvPr/>
            </p:nvSpPr>
            <p:spPr>
              <a:xfrm>
                <a:off x="1211392" y="2895600"/>
                <a:ext cx="229550" cy="369332"/>
              </a:xfrm>
              <a:prstGeom prst="rect">
                <a:avLst/>
              </a:prstGeom>
              <a:blipFill>
                <a:blip r:embed="rId8"/>
                <a:stretch>
                  <a:fillRect l="-35135" t="-34426" r="-100000" b="-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C230226-5683-DC7B-8684-273413D5D085}"/>
                  </a:ext>
                </a:extLst>
              </p:cNvPr>
              <p:cNvSpPr txBox="1"/>
              <p:nvPr/>
            </p:nvSpPr>
            <p:spPr>
              <a:xfrm>
                <a:off x="1739105" y="3553010"/>
                <a:ext cx="33772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oMath>
                  </m:oMathPara>
                </a14:m>
                <a:endParaRPr lang="en-US" dirty="0"/>
              </a:p>
            </p:txBody>
          </p:sp>
        </mc:Choice>
        <mc:Fallback xmlns="">
          <p:sp>
            <p:nvSpPr>
              <p:cNvPr id="27" name="TextBox 26">
                <a:extLst>
                  <a:ext uri="{FF2B5EF4-FFF2-40B4-BE49-F238E27FC236}">
                    <a16:creationId xmlns:a16="http://schemas.microsoft.com/office/drawing/2014/main" id="{CC230226-5683-DC7B-8684-273413D5D085}"/>
                  </a:ext>
                </a:extLst>
              </p:cNvPr>
              <p:cNvSpPr txBox="1">
                <a:spLocks noRot="1" noChangeAspect="1" noMove="1" noResize="1" noEditPoints="1" noAdjustHandles="1" noChangeArrowheads="1" noChangeShapeType="1" noTextEdit="1"/>
              </p:cNvSpPr>
              <p:nvPr/>
            </p:nvSpPr>
            <p:spPr>
              <a:xfrm>
                <a:off x="1739105" y="3553010"/>
                <a:ext cx="337720" cy="369332"/>
              </a:xfrm>
              <a:prstGeom prst="rect">
                <a:avLst/>
              </a:prstGeom>
              <a:blipFill>
                <a:blip r:embed="rId9"/>
                <a:stretch>
                  <a:fillRect l="-21429" t="-36667" r="-6428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04F647E-2D05-54ED-68B0-17B17AA7A246}"/>
                  </a:ext>
                </a:extLst>
              </p:cNvPr>
              <p:cNvSpPr txBox="1"/>
              <p:nvPr/>
            </p:nvSpPr>
            <p:spPr>
              <a:xfrm>
                <a:off x="1099928" y="3821668"/>
                <a:ext cx="3600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𝐵</m:t>
                          </m:r>
                        </m:sub>
                      </m:sSub>
                    </m:oMath>
                  </m:oMathPara>
                </a14:m>
                <a:endParaRPr lang="en-US" dirty="0"/>
              </a:p>
            </p:txBody>
          </p:sp>
        </mc:Choice>
        <mc:Fallback xmlns="">
          <p:sp>
            <p:nvSpPr>
              <p:cNvPr id="28" name="TextBox 27">
                <a:extLst>
                  <a:ext uri="{FF2B5EF4-FFF2-40B4-BE49-F238E27FC236}">
                    <a16:creationId xmlns:a16="http://schemas.microsoft.com/office/drawing/2014/main" id="{B04F647E-2D05-54ED-68B0-17B17AA7A246}"/>
                  </a:ext>
                </a:extLst>
              </p:cNvPr>
              <p:cNvSpPr txBox="1">
                <a:spLocks noRot="1" noChangeAspect="1" noMove="1" noResize="1" noEditPoints="1" noAdjustHandles="1" noChangeArrowheads="1" noChangeShapeType="1" noTextEdit="1"/>
              </p:cNvSpPr>
              <p:nvPr/>
            </p:nvSpPr>
            <p:spPr>
              <a:xfrm>
                <a:off x="1099928" y="3821668"/>
                <a:ext cx="360099" cy="369332"/>
              </a:xfrm>
              <a:prstGeom prst="rect">
                <a:avLst/>
              </a:prstGeom>
              <a:blipFill>
                <a:blip r:embed="rId10"/>
                <a:stretch>
                  <a:fillRect l="-20000" t="-36066" r="-60000"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9731E25-69AA-D6FD-76B6-891BEBA4564C}"/>
                  </a:ext>
                </a:extLst>
              </p:cNvPr>
              <p:cNvSpPr txBox="1"/>
              <p:nvPr/>
            </p:nvSpPr>
            <p:spPr>
              <a:xfrm>
                <a:off x="3294255" y="1588656"/>
                <a:ext cx="5576695" cy="3760901"/>
              </a:xfrm>
              <a:prstGeom prst="rect">
                <a:avLst/>
              </a:prstGeom>
              <a:noFill/>
            </p:spPr>
            <p:txBody>
              <a:bodyPr wrap="square">
                <a:spAutoFit/>
              </a:bodyPr>
              <a:lstStyle/>
              <a:p>
                <a:pPr algn="l"/>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i="1">
                          <a:latin typeface="Cambria Math" panose="02040503050406030204" pitchFamily="18" charset="0"/>
                        </a:rPr>
                        <m:t>=</m:t>
                      </m:r>
                      <m:sSub>
                        <m:sSubPr>
                          <m:ctrlPr>
                            <a:rPr lang="en-US" sz="2400" b="1" i="1">
                              <a:latin typeface="Cambria Math" panose="02040503050406030204" pitchFamily="18" charset="0"/>
                            </a:rPr>
                          </m:ctrlPr>
                        </m:sSubPr>
                        <m:e>
                          <m:acc>
                            <m:accPr>
                              <m:chr m:val="⃗"/>
                              <m:ctrlPr>
                                <a:rPr lang="en-US" sz="2400" b="1"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a:latin typeface="Cambria Math" panose="02040503050406030204" pitchFamily="18" charset="0"/>
                            </a:rPr>
                            <m:t>𝐴</m:t>
                          </m:r>
                        </m:sub>
                      </m:sSub>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𝐵</m:t>
                          </m:r>
                        </m:sub>
                      </m:sSub>
                      <m:r>
                        <a:rPr lang="en-US" sz="2400" b="1" i="1">
                          <a:latin typeface="Cambria Math" panose="02040503050406030204" pitchFamily="18" charset="0"/>
                          <a:ea typeface="Cambria Math" panose="02040503050406030204" pitchFamily="18" charset="0"/>
                        </a:rPr>
                        <m:t>×</m:t>
                      </m:r>
                      <m:d>
                        <m:dPr>
                          <m:ctrlPr>
                            <a:rPr lang="en-US" sz="2400" b="1" i="1">
                              <a:latin typeface="Cambria Math" panose="02040503050406030204" pitchFamily="18" charset="0"/>
                              <a:ea typeface="Cambria Math" panose="02040503050406030204" pitchFamily="18" charset="0"/>
                            </a:rPr>
                          </m:ctrlPr>
                        </m:dPr>
                        <m:e>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e>
                      </m:d>
                    </m:oMath>
                  </m:oMathPara>
                </a14:m>
                <a:endParaRPr lang="en-US" sz="2400" b="1" i="1" dirty="0">
                  <a:latin typeface="Cambria Math" panose="02040503050406030204" pitchFamily="18" charset="0"/>
                  <a:ea typeface="Cambria Math" panose="02040503050406030204" pitchFamily="18" charset="0"/>
                </a:endParaRPr>
              </a:p>
              <a:p>
                <a:pPr algn="ctr"/>
                <a:r>
                  <a:rPr lang="en-US" sz="2400" b="1" dirty="0">
                    <a:ea typeface="Cambria Math" panose="02040503050406030204" pitchFamily="18" charset="0"/>
                  </a:rPr>
                  <a:t> </a:t>
                </a:r>
                <a14:m>
                  <m:oMath xmlns:m="http://schemas.openxmlformats.org/officeDocument/2006/math">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𝐴</m:t>
                        </m:r>
                      </m:sub>
                    </m:sSub>
                    <m:r>
                      <a:rPr lang="en-US" sz="2400" b="1"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𝐵</m:t>
                        </m:r>
                      </m:sub>
                    </m:sSub>
                    <m:r>
                      <a:rPr lang="en-US" sz="2400" b="1" i="1">
                        <a:latin typeface="Cambria Math" panose="02040503050406030204" pitchFamily="18" charset="0"/>
                        <a:ea typeface="Cambria Math" panose="02040503050406030204" pitchFamily="18" charset="0"/>
                      </a:rPr>
                      <m:t>)×</m:t>
                    </m:r>
                    <m:acc>
                      <m:accPr>
                        <m:chr m:val="⃗"/>
                        <m:ctrlPr>
                          <a:rPr lang="en-US" sz="2400" b="1"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oMath>
                </a14:m>
                <a:endParaRPr lang="en-US" sz="2400" b="1" dirty="0">
                  <a:ea typeface="Cambria Math" panose="02040503050406030204" pitchFamily="18" charset="0"/>
                </a:endParaRPr>
              </a:p>
              <a:p>
                <a:pPr marL="285750" indent="-285750">
                  <a:buFont typeface="Arial" panose="020B0604020202020204" pitchFamily="34" charset="0"/>
                  <a:buChar char="•"/>
                </a:pPr>
                <a:r>
                  <a:rPr lang="en-US" sz="2400" dirty="0"/>
                  <a:t>However,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𝐴</m:t>
                        </m:r>
                      </m:sub>
                    </m:sSub>
                    <m:r>
                      <a:rPr lang="en-US" sz="2400" b="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b="0" i="1">
                                <a:latin typeface="Cambria Math" panose="02040503050406030204" pitchFamily="18" charset="0"/>
                                <a:ea typeface="Cambria Math" panose="02040503050406030204" pitchFamily="18" charset="0"/>
                              </a:rPr>
                              <m:t>𝑟</m:t>
                            </m:r>
                          </m:e>
                        </m:acc>
                      </m:e>
                      <m:sub>
                        <m:r>
                          <a:rPr lang="en-US" sz="2400" b="0" i="1">
                            <a:latin typeface="Cambria Math" panose="02040503050406030204" pitchFamily="18" charset="0"/>
                            <a:ea typeface="Cambria Math" panose="02040503050406030204" pitchFamily="18" charset="0"/>
                          </a:rPr>
                          <m:t>𝐵</m:t>
                        </m:r>
                      </m:sub>
                    </m:sSub>
                  </m:oMath>
                </a14:m>
                <a:r>
                  <a:rPr lang="en-US" sz="2400" dirty="0"/>
                  <a:t>=</a:t>
                </a:r>
                <a:r>
                  <a:rPr lang="en-US" dirty="0">
                    <a:ea typeface="Cambria Math" panose="02040503050406030204" pitchFamily="18" charset="0"/>
                  </a:rPr>
                  <a:t> </a:t>
                </a:r>
                <a14:m>
                  <m:oMath xmlns:m="http://schemas.openxmlformats.org/officeDocument/2006/math">
                    <m:acc>
                      <m:accPr>
                        <m:chr m:val="⃗"/>
                        <m:ctrlPr>
                          <a:rPr lang="en-US" i="1">
                            <a:latin typeface="Cambria Math" panose="02040503050406030204" pitchFamily="18" charset="0"/>
                            <a:ea typeface="Cambria Math" panose="02040503050406030204" pitchFamily="18" charset="0"/>
                          </a:rPr>
                        </m:ctrlPr>
                      </m:accPr>
                      <m:e>
                        <m:r>
                          <a:rPr lang="en-US" b="0" i="1">
                            <a:latin typeface="Cambria Math" panose="02040503050406030204" pitchFamily="18" charset="0"/>
                            <a:ea typeface="Cambria Math" panose="02040503050406030204" pitchFamily="18" charset="0"/>
                          </a:rPr>
                          <m:t>𝑟</m:t>
                        </m:r>
                      </m:e>
                    </m:acc>
                  </m:oMath>
                </a14:m>
                <a:r>
                  <a:rPr lang="en-US" sz="2400" dirty="0"/>
                  <a:t>, so that all reference to the moment center disappears                                    </a:t>
                </a:r>
              </a:p>
              <a:p>
                <a:pPr algn="l"/>
                <a:r>
                  <a:rPr lang="en-US" sz="2400" dirty="0"/>
                  <a:t>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𝑟</m:t>
                        </m:r>
                      </m:e>
                    </m:acc>
                    <m:r>
                      <a:rPr lang="en-US" sz="2400" i="1" smtClean="0">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oMath>
                </a14:m>
                <a:endParaRPr lang="en-US" sz="2400" b="1" dirty="0"/>
              </a:p>
              <a:p>
                <a:pPr algn="l"/>
                <a:endParaRPr lang="en-US" sz="2400" dirty="0"/>
              </a:p>
              <a:p>
                <a:pPr marL="285750" indent="-285750" algn="l">
                  <a:buFont typeface="Arial" panose="020B0604020202020204" pitchFamily="34" charset="0"/>
                  <a:buChar char="•"/>
                </a:pPr>
                <a:r>
                  <a:rPr lang="en-US" sz="2400" dirty="0"/>
                  <a:t>Thus, the moment of a couple is the same at all points. </a:t>
                </a:r>
              </a:p>
              <a:p>
                <a:pPr marL="285750" indent="-285750" algn="l">
                  <a:buFont typeface="Arial" panose="020B0604020202020204" pitchFamily="34" charset="0"/>
                  <a:buChar char="•"/>
                </a:pPr>
                <a:r>
                  <a:rPr lang="en-US" sz="2400" dirty="0"/>
                  <a:t>The magnitude is </a:t>
                </a:r>
                <a14:m>
                  <m:oMath xmlns:m="http://schemas.openxmlformats.org/officeDocument/2006/math">
                    <m:d>
                      <m:dPr>
                        <m:begChr m:val="|"/>
                        <m:endChr m:val="|"/>
                        <m:ctrlPr>
                          <a:rPr lang="en-US" sz="2400" i="1" smtClean="0">
                            <a:latin typeface="Cambria Math" panose="02040503050406030204" pitchFamily="18" charset="0"/>
                          </a:rPr>
                        </m:ctrlPr>
                      </m:d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d>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d>
                    <m:r>
                      <a:rPr lang="en-US" sz="2400" b="0" i="1" smtClean="0">
                        <a:latin typeface="Cambria Math" panose="02040503050406030204" pitchFamily="18" charset="0"/>
                      </a:rPr>
                      <m:t>𝑑</m:t>
                    </m:r>
                  </m:oMath>
                </a14:m>
                <a:r>
                  <a:rPr lang="en-US" sz="2400" dirty="0"/>
                  <a:t> </a:t>
                </a:r>
              </a:p>
            </p:txBody>
          </p:sp>
        </mc:Choice>
        <mc:Fallback xmlns="">
          <p:sp>
            <p:nvSpPr>
              <p:cNvPr id="30" name="TextBox 29">
                <a:extLst>
                  <a:ext uri="{FF2B5EF4-FFF2-40B4-BE49-F238E27FC236}">
                    <a16:creationId xmlns:a16="http://schemas.microsoft.com/office/drawing/2014/main" id="{09731E25-69AA-D6FD-76B6-891BEBA4564C}"/>
                  </a:ext>
                </a:extLst>
              </p:cNvPr>
              <p:cNvSpPr txBox="1">
                <a:spLocks noRot="1" noChangeAspect="1" noMove="1" noResize="1" noEditPoints="1" noAdjustHandles="1" noChangeArrowheads="1" noChangeShapeType="1" noTextEdit="1"/>
              </p:cNvSpPr>
              <p:nvPr/>
            </p:nvSpPr>
            <p:spPr>
              <a:xfrm>
                <a:off x="3294255" y="1588656"/>
                <a:ext cx="5576695" cy="3760901"/>
              </a:xfrm>
              <a:prstGeom prst="rect">
                <a:avLst/>
              </a:prstGeom>
              <a:blipFill>
                <a:blip r:embed="rId11"/>
                <a:stretch>
                  <a:fillRect l="-1421" r="-29945"/>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00B75854-C6E7-C8B6-AC30-A412E0C74366}"/>
              </a:ext>
            </a:extLst>
          </p:cNvPr>
          <p:cNvSpPr txBox="1"/>
          <p:nvPr/>
        </p:nvSpPr>
        <p:spPr>
          <a:xfrm>
            <a:off x="832250" y="5185588"/>
            <a:ext cx="5270738" cy="461665"/>
          </a:xfrm>
          <a:prstGeom prst="rect">
            <a:avLst/>
          </a:prstGeom>
          <a:noFill/>
        </p:spPr>
        <p:txBody>
          <a:bodyPr wrap="square">
            <a:spAutoFit/>
          </a:bodyPr>
          <a:lstStyle/>
          <a:p>
            <a:r>
              <a:rPr lang="en-US" dirty="0"/>
              <a:t>Moment of a couple is a free vector</a:t>
            </a:r>
          </a:p>
        </p:txBody>
      </p:sp>
      <p:sp>
        <p:nvSpPr>
          <p:cNvPr id="33" name="TextBox 32">
            <a:extLst>
              <a:ext uri="{FF2B5EF4-FFF2-40B4-BE49-F238E27FC236}">
                <a16:creationId xmlns:a16="http://schemas.microsoft.com/office/drawing/2014/main" id="{7D16E4BA-57D7-DB71-2FFF-059CAF918263}"/>
              </a:ext>
            </a:extLst>
          </p:cNvPr>
          <p:cNvSpPr txBox="1"/>
          <p:nvPr/>
        </p:nvSpPr>
        <p:spPr>
          <a:xfrm>
            <a:off x="642180" y="5605218"/>
            <a:ext cx="8027914" cy="1200329"/>
          </a:xfrm>
          <a:prstGeom prst="rect">
            <a:avLst/>
          </a:prstGeom>
          <a:noFill/>
        </p:spPr>
        <p:txBody>
          <a:bodyPr wrap="square">
            <a:spAutoFit/>
          </a:bodyPr>
          <a:lstStyle/>
          <a:p>
            <a:r>
              <a:rPr lang="en-US" dirty="0"/>
              <a:t>Moment of force about a point (which is also a moment about a defined axis through a point) is a sliding vector whose direction is along the axis</a:t>
            </a:r>
          </a:p>
        </p:txBody>
      </p:sp>
    </p:spTree>
    <p:extLst>
      <p:ext uri="{BB962C8B-B14F-4D97-AF65-F5344CB8AC3E}">
        <p14:creationId xmlns:p14="http://schemas.microsoft.com/office/powerpoint/2010/main" val="350925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dissolve">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xEl>
                                              <p:pRg st="1" end="1"/>
                                            </p:txEl>
                                          </p:spTgt>
                                        </p:tgtEl>
                                        <p:attrNameLst>
                                          <p:attrName>style.visibility</p:attrName>
                                        </p:attrNameLst>
                                      </p:cBhvr>
                                      <p:to>
                                        <p:strVal val="visible"/>
                                      </p:to>
                                    </p:set>
                                    <p:animEffect transition="in" filter="dissolve">
                                      <p:cBhvr>
                                        <p:cTn id="12" dur="500"/>
                                        <p:tgtEl>
                                          <p:spTgt spid="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
                                            <p:txEl>
                                              <p:pRg st="2" end="2"/>
                                            </p:txEl>
                                          </p:spTgt>
                                        </p:tgtEl>
                                        <p:attrNameLst>
                                          <p:attrName>style.visibility</p:attrName>
                                        </p:attrNameLst>
                                      </p:cBhvr>
                                      <p:to>
                                        <p:strVal val="visible"/>
                                      </p:to>
                                    </p:set>
                                    <p:animEffect transition="in" filter="dissolve">
                                      <p:cBhvr>
                                        <p:cTn id="17" dur="500"/>
                                        <p:tgtEl>
                                          <p:spTgt spid="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xEl>
                                              <p:pRg st="3" end="3"/>
                                            </p:txEl>
                                          </p:spTgt>
                                        </p:tgtEl>
                                        <p:attrNameLst>
                                          <p:attrName>style.visibility</p:attrName>
                                        </p:attrNameLst>
                                      </p:cBhvr>
                                      <p:to>
                                        <p:strVal val="visible"/>
                                      </p:to>
                                    </p:set>
                                    <p:animEffect transition="in" filter="dissolve">
                                      <p:cBhvr>
                                        <p:cTn id="22" dur="500"/>
                                        <p:tgtEl>
                                          <p:spTgt spid="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
                                            <p:txEl>
                                              <p:pRg st="5" end="5"/>
                                            </p:txEl>
                                          </p:spTgt>
                                        </p:tgtEl>
                                        <p:attrNameLst>
                                          <p:attrName>style.visibility</p:attrName>
                                        </p:attrNameLst>
                                      </p:cBhvr>
                                      <p:to>
                                        <p:strVal val="visible"/>
                                      </p:to>
                                    </p:set>
                                    <p:animEffect transition="in" filter="dissolve">
                                      <p:cBhvr>
                                        <p:cTn id="27" dur="500"/>
                                        <p:tgtEl>
                                          <p:spTgt spid="3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
                                            <p:txEl>
                                              <p:pRg st="6" end="6"/>
                                            </p:txEl>
                                          </p:spTgt>
                                        </p:tgtEl>
                                        <p:attrNameLst>
                                          <p:attrName>style.visibility</p:attrName>
                                        </p:attrNameLst>
                                      </p:cBhvr>
                                      <p:to>
                                        <p:strVal val="visible"/>
                                      </p:to>
                                    </p:set>
                                    <p:animEffect transition="in" filter="dissolve">
                                      <p:cBhvr>
                                        <p:cTn id="32" dur="500"/>
                                        <p:tgtEl>
                                          <p:spTgt spid="3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1"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96DB7-19B0-1A4C-E62A-3366A733E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66E65-D9A1-13E9-9B31-F3F45D4A6726}"/>
              </a:ext>
            </a:extLst>
          </p:cNvPr>
          <p:cNvSpPr txBox="1">
            <a:spLocks noGrp="1"/>
          </p:cNvSpPr>
          <p:nvPr>
            <p:ph type="ctrTitle"/>
          </p:nvPr>
        </p:nvSpPr>
        <p:spPr>
          <a:xfrm>
            <a:off x="381003" y="304800"/>
            <a:ext cx="6934197" cy="804034"/>
          </a:xfrm>
          <a:noFill/>
        </p:spPr>
        <p:txBody>
          <a:bodyPr/>
          <a:lstStyle/>
          <a:p>
            <a:pPr lvl="0"/>
            <a:r>
              <a:rPr lang="en-US" sz="2800" dirty="0"/>
              <a:t>Couples in Three-Dimensional Space</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F6B0193D-B06D-24F9-AAB9-8A5B02E3AD2F}"/>
                  </a:ext>
                </a:extLst>
              </p:cNvPr>
              <p:cNvSpPr txBox="1">
                <a:spLocks noGrp="1"/>
              </p:cNvSpPr>
              <p:nvPr>
                <p:ph type="subTitle" idx="1"/>
              </p:nvPr>
            </p:nvSpPr>
            <p:spPr>
              <a:xfrm>
                <a:off x="401195" y="1593837"/>
                <a:ext cx="4746943" cy="4453766"/>
              </a:xfrm>
            </p:spPr>
            <p:txBody>
              <a:bodyPr anchorCtr="0"/>
              <a:lstStyle/>
              <a:p>
                <a:pPr marL="342900" indent="-342900" algn="l">
                  <a:buFont typeface="Arial" panose="020B0604020202020204" pitchFamily="34" charset="0"/>
                  <a:buChar char="•"/>
                </a:pPr>
                <a:r>
                  <a:rPr lang="en-US" sz="2400" dirty="0"/>
                  <a:t>Couple vectors obey all the rules which given vector quantities</a:t>
                </a:r>
              </a:p>
              <a:p>
                <a:pPr marL="342900" indent="-342900" algn="l">
                  <a:buFont typeface="Arial" panose="020B0604020202020204" pitchFamily="34" charset="0"/>
                  <a:buChar char="•"/>
                </a:pPr>
                <a:r>
                  <a:rPr lang="en-US" sz="2400" dirty="0"/>
                  <a:t>Thus, the couple vector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b="0" i="1">
                            <a:latin typeface="Cambria Math" panose="02040503050406030204" pitchFamily="18" charset="0"/>
                          </a:rPr>
                          <m:t>1</m:t>
                        </m:r>
                      </m:sub>
                    </m:sSub>
                  </m:oMath>
                </a14:m>
                <a:r>
                  <a:rPr lang="en-US" sz="2400" dirty="0"/>
                  <a:t>due to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a:latin typeface="Cambria Math" panose="02040503050406030204" pitchFamily="18" charset="0"/>
                          </a:rPr>
                          <m:t>1</m:t>
                        </m:r>
                      </m:sub>
                    </m:sSub>
                    <m:r>
                      <a:rPr lang="en-US" sz="2400" b="1" i="1">
                        <a:latin typeface="Cambria Math" panose="02040503050406030204" pitchFamily="18" charset="0"/>
                      </a:rPr>
                      <m:t> </m:t>
                    </m:r>
                  </m:oMath>
                </a14:m>
                <a:r>
                  <a:rPr lang="en-US" sz="2400" dirty="0"/>
                  <a:t>and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a:latin typeface="Cambria Math" panose="02040503050406030204" pitchFamily="18" charset="0"/>
                          </a:rPr>
                          <m:t>1</m:t>
                        </m:r>
                      </m:sub>
                    </m:sSub>
                    <m:r>
                      <a:rPr lang="en-US" sz="2400" b="1" i="1">
                        <a:latin typeface="Cambria Math" panose="02040503050406030204" pitchFamily="18" charset="0"/>
                      </a:rPr>
                      <m:t> </m:t>
                    </m:r>
                  </m:oMath>
                </a14:m>
                <a:r>
                  <a:rPr lang="en-US" sz="2400" dirty="0"/>
                  <a:t>may be added as shown to the couple vector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b="0" i="1">
                            <a:latin typeface="Cambria Math" panose="02040503050406030204" pitchFamily="18" charset="0"/>
                          </a:rPr>
                          <m:t>2</m:t>
                        </m:r>
                      </m:sub>
                    </m:sSub>
                    <m:r>
                      <a:rPr lang="en-US" sz="2400" b="1" i="1">
                        <a:latin typeface="Cambria Math" panose="02040503050406030204" pitchFamily="18" charset="0"/>
                      </a:rPr>
                      <m:t> </m:t>
                    </m:r>
                  </m:oMath>
                </a14:m>
                <a:r>
                  <a:rPr lang="en-US" sz="2400" dirty="0"/>
                  <a:t>due to </a:t>
                </a:r>
                <a14:m>
                  <m:oMath xmlns:m="http://schemas.openxmlformats.org/officeDocument/2006/math">
                    <m:sSub>
                      <m:sSubPr>
                        <m:ctrlPr>
                          <a:rPr lang="en-US" sz="2400" i="1">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a:latin typeface="Cambria Math" panose="02040503050406030204" pitchFamily="18" charset="0"/>
                          </a:rPr>
                          <m:t>2</m:t>
                        </m:r>
                      </m:sub>
                    </m:sSub>
                  </m:oMath>
                </a14:m>
                <a:r>
                  <a:rPr lang="en-US" sz="2400" b="1" dirty="0"/>
                  <a:t> </a:t>
                </a:r>
                <a:r>
                  <a:rPr lang="en-US" sz="2400" dirty="0"/>
                  <a:t>and </a:t>
                </a:r>
                <a14:m>
                  <m:oMath xmlns:m="http://schemas.openxmlformats.org/officeDocument/2006/math">
                    <m:sSub>
                      <m:sSubPr>
                        <m:ctrlPr>
                          <a:rPr lang="en-US" sz="2400" i="1">
                            <a:latin typeface="Cambria Math" panose="02040503050406030204" pitchFamily="18" charset="0"/>
                          </a:rPr>
                        </m:ctrlPr>
                      </m:sSubPr>
                      <m:e>
                        <m:r>
                          <a:rPr lang="en-US" sz="2400" b="0" i="1">
                            <a:latin typeface="Cambria Math" panose="02040503050406030204" pitchFamily="18" charset="0"/>
                          </a:rPr>
                          <m:t>−</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a:latin typeface="Cambria Math" panose="02040503050406030204" pitchFamily="18" charset="0"/>
                          </a:rPr>
                          <m:t>2</m:t>
                        </m:r>
                      </m:sub>
                    </m:sSub>
                  </m:oMath>
                </a14:m>
                <a:r>
                  <a:rPr lang="en-US" sz="2400" b="1" dirty="0"/>
                  <a:t> </a:t>
                </a:r>
                <a:r>
                  <a:rPr lang="en-US" sz="2400" dirty="0"/>
                  <a:t>to produce the couple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oMath>
                </a14:m>
                <a:r>
                  <a:rPr lang="en-US" sz="2400" dirty="0"/>
                  <a:t>, which in turn can be produced by </a:t>
                </a:r>
                <a14:m>
                  <m:oMath xmlns:m="http://schemas.openxmlformats.org/officeDocument/2006/math">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and </a:t>
                </a:r>
                <a14:m>
                  <m:oMath xmlns:m="http://schemas.openxmlformats.org/officeDocument/2006/math">
                    <m:r>
                      <a:rPr lang="en-US" sz="2400" b="0" i="0" smtClean="0">
                        <a:latin typeface="Cambria Math" panose="02040503050406030204" pitchFamily="18" charset="0"/>
                      </a:rPr>
                      <m:t>−</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𝐹</m:t>
                        </m:r>
                      </m:e>
                    </m:acc>
                  </m:oMath>
                </a14:m>
                <a:endParaRPr lang="en-US" sz="2400" b="1" dirty="0"/>
              </a:p>
              <a:p>
                <a:pPr marL="342900" indent="-342900" algn="l">
                  <a:buFont typeface="Arial" panose="020B0604020202020204" pitchFamily="34" charset="0"/>
                  <a:buChar char="•"/>
                </a:pPr>
                <a:r>
                  <a:rPr lang="en-US" sz="2400" dirty="0"/>
                  <a:t>We can replace a force by its equivalent force couple system </a:t>
                </a:r>
              </a:p>
            </p:txBody>
          </p:sp>
        </mc:Choice>
        <mc:Fallback xmlns="">
          <p:sp>
            <p:nvSpPr>
              <p:cNvPr id="3" name="Subtitle 2">
                <a:extLst>
                  <a:ext uri="{FF2B5EF4-FFF2-40B4-BE49-F238E27FC236}">
                    <a16:creationId xmlns:a16="http://schemas.microsoft.com/office/drawing/2014/main" id="{F6B0193D-B06D-24F9-AAB9-8A5B02E3AD2F}"/>
                  </a:ext>
                </a:extLst>
              </p:cNvPr>
              <p:cNvSpPr txBox="1">
                <a:spLocks noGrp="1" noRot="1" noChangeAspect="1" noMove="1" noResize="1" noEditPoints="1" noAdjustHandles="1" noChangeArrowheads="1" noChangeShapeType="1" noTextEdit="1"/>
              </p:cNvSpPr>
              <p:nvPr>
                <p:ph type="subTitle" idx="1"/>
              </p:nvPr>
            </p:nvSpPr>
            <p:spPr>
              <a:xfrm>
                <a:off x="401195" y="1593837"/>
                <a:ext cx="4746943" cy="4453766"/>
              </a:xfrm>
              <a:blipFill>
                <a:blip r:embed="rId3"/>
                <a:stretch>
                  <a:fillRect l="-1797" t="-1094" r="-128"/>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D6311D38-2384-2E41-5D28-A04928C682C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9D5C7B4-D990-E565-7AB0-ACABEA2C77C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B34E734-5076-D4C8-0E62-39817286AE7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BB0B201-3B1A-ECEC-FC6C-E6A80F1336C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4EFFD6D-357B-FB67-74B1-9E72FF68B0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F3E0BED-3A34-4E36-08ED-78461B25282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71EA353-D9CB-0657-7F37-761A2377237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DC79F36-FCF6-8976-3230-5A79F96414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4B42BB4-6B8F-D45E-9946-3999560C064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BD51161-96F6-A38E-4420-CAF297A5D19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A8FA25B-ACB1-0DA4-9F0E-2657F8E32B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9EFA090-89CB-D84F-BFE8-E148ABC15D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D826B36-5699-1147-C8CE-E8EA98AF32D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18EADB5-4DAF-F47C-F721-A30F30E054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782E2CD-C427-339E-F010-BFFC203A79C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0E4D714-004E-7CCA-6126-726C5B1A199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3AA5FCF-DD06-8418-6C33-31CA9155F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 27">
            <a:extLst>
              <a:ext uri="{FF2B5EF4-FFF2-40B4-BE49-F238E27FC236}">
                <a16:creationId xmlns:a16="http://schemas.microsoft.com/office/drawing/2014/main" id="{44B6AF26-5ACC-F3E9-E6D6-B53E4EA7137A}"/>
              </a:ext>
            </a:extLst>
          </p:cNvPr>
          <p:cNvGrpSpPr/>
          <p:nvPr/>
        </p:nvGrpSpPr>
        <p:grpSpPr>
          <a:xfrm>
            <a:off x="5436492" y="1874227"/>
            <a:ext cx="2918551" cy="2830088"/>
            <a:chOff x="5486400" y="1435933"/>
            <a:chExt cx="2918551" cy="2830088"/>
          </a:xfrm>
        </p:grpSpPr>
        <p:pic>
          <p:nvPicPr>
            <p:cNvPr id="22" name="Picture 21">
              <a:extLst>
                <a:ext uri="{FF2B5EF4-FFF2-40B4-BE49-F238E27FC236}">
                  <a16:creationId xmlns:a16="http://schemas.microsoft.com/office/drawing/2014/main" id="{FF55D098-6339-4B6F-29E4-5854EFC3A628}"/>
                </a:ext>
              </a:extLst>
            </p:cNvPr>
            <p:cNvPicPr>
              <a:picLocks noChangeAspect="1"/>
            </p:cNvPicPr>
            <p:nvPr/>
          </p:nvPicPr>
          <p:blipFill>
            <a:blip r:embed="rId5"/>
            <a:stretch>
              <a:fillRect/>
            </a:stretch>
          </p:blipFill>
          <p:spPr>
            <a:xfrm>
              <a:off x="5486400" y="1435933"/>
              <a:ext cx="2895600" cy="28300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88D1C7A-AF1C-6C61-E2F7-36059E243915}"/>
                    </a:ext>
                  </a:extLst>
                </p:cNvPr>
                <p:cNvSpPr txBox="1"/>
                <p:nvPr/>
              </p:nvSpPr>
              <p:spPr>
                <a:xfrm>
                  <a:off x="6895768" y="1580049"/>
                  <a:ext cx="455702"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1</m:t>
                            </m:r>
                          </m:sub>
                        </m:sSub>
                      </m:oMath>
                    </m:oMathPara>
                  </a14:m>
                  <a:endParaRPr lang="en-US" dirty="0"/>
                </a:p>
              </p:txBody>
            </p:sp>
          </mc:Choice>
          <mc:Fallback xmlns="">
            <p:sp>
              <p:nvSpPr>
                <p:cNvPr id="23" name="TextBox 22">
                  <a:extLst>
                    <a:ext uri="{FF2B5EF4-FFF2-40B4-BE49-F238E27FC236}">
                      <a16:creationId xmlns:a16="http://schemas.microsoft.com/office/drawing/2014/main" id="{D88D1C7A-AF1C-6C61-E2F7-36059E243915}"/>
                    </a:ext>
                  </a:extLst>
                </p:cNvPr>
                <p:cNvSpPr txBox="1">
                  <a:spLocks noRot="1" noChangeAspect="1" noMove="1" noResize="1" noEditPoints="1" noAdjustHandles="1" noChangeArrowheads="1" noChangeShapeType="1" noTextEdit="1"/>
                </p:cNvSpPr>
                <p:nvPr/>
              </p:nvSpPr>
              <p:spPr>
                <a:xfrm>
                  <a:off x="6895768" y="1580049"/>
                  <a:ext cx="455702"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2D19FF0-D4BF-823D-616B-7600FFCF4DB7}"/>
                    </a:ext>
                  </a:extLst>
                </p:cNvPr>
                <p:cNvSpPr txBox="1"/>
                <p:nvPr/>
              </p:nvSpPr>
              <p:spPr>
                <a:xfrm>
                  <a:off x="5715000" y="2862512"/>
                  <a:ext cx="46281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2</m:t>
                            </m:r>
                          </m:sub>
                        </m:sSub>
                      </m:oMath>
                    </m:oMathPara>
                  </a14:m>
                  <a:endParaRPr lang="en-US" dirty="0"/>
                </a:p>
              </p:txBody>
            </p:sp>
          </mc:Choice>
          <mc:Fallback xmlns="">
            <p:sp>
              <p:nvSpPr>
                <p:cNvPr id="24" name="TextBox 23">
                  <a:extLst>
                    <a:ext uri="{FF2B5EF4-FFF2-40B4-BE49-F238E27FC236}">
                      <a16:creationId xmlns:a16="http://schemas.microsoft.com/office/drawing/2014/main" id="{42D19FF0-D4BF-823D-616B-7600FFCF4DB7}"/>
                    </a:ext>
                  </a:extLst>
                </p:cNvPr>
                <p:cNvSpPr txBox="1">
                  <a:spLocks noRot="1" noChangeAspect="1" noMove="1" noResize="1" noEditPoints="1" noAdjustHandles="1" noChangeArrowheads="1" noChangeShapeType="1" noTextEdit="1"/>
                </p:cNvSpPr>
                <p:nvPr/>
              </p:nvSpPr>
              <p:spPr>
                <a:xfrm>
                  <a:off x="5715000" y="2862512"/>
                  <a:ext cx="46281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B1A313A-EF28-A727-5D6E-6727074E1866}"/>
                    </a:ext>
                  </a:extLst>
                </p:cNvPr>
                <p:cNvSpPr txBox="1"/>
                <p:nvPr/>
              </p:nvSpPr>
              <p:spPr>
                <a:xfrm>
                  <a:off x="8038633" y="2276257"/>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5" name="TextBox 24">
                  <a:extLst>
                    <a:ext uri="{FF2B5EF4-FFF2-40B4-BE49-F238E27FC236}">
                      <a16:creationId xmlns:a16="http://schemas.microsoft.com/office/drawing/2014/main" id="{5B1A313A-EF28-A727-5D6E-6727074E1866}"/>
                    </a:ext>
                  </a:extLst>
                </p:cNvPr>
                <p:cNvSpPr txBox="1">
                  <a:spLocks noRot="1" noChangeAspect="1" noMove="1" noResize="1" noEditPoints="1" noAdjustHandles="1" noChangeArrowheads="1" noChangeShapeType="1" noTextEdit="1"/>
                </p:cNvSpPr>
                <p:nvPr/>
              </p:nvSpPr>
              <p:spPr>
                <a:xfrm>
                  <a:off x="8038633" y="2276257"/>
                  <a:ext cx="366318"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DF1176C-5E50-1D45-04E5-CC403CB0D197}"/>
                    </a:ext>
                  </a:extLst>
                </p:cNvPr>
                <p:cNvSpPr txBox="1"/>
                <p:nvPr/>
              </p:nvSpPr>
              <p:spPr>
                <a:xfrm>
                  <a:off x="6163829" y="3501066"/>
                  <a:ext cx="602665"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6" name="TextBox 25">
                  <a:extLst>
                    <a:ext uri="{FF2B5EF4-FFF2-40B4-BE49-F238E27FC236}">
                      <a16:creationId xmlns:a16="http://schemas.microsoft.com/office/drawing/2014/main" id="{FDF1176C-5E50-1D45-04E5-CC403CB0D197}"/>
                    </a:ext>
                  </a:extLst>
                </p:cNvPr>
                <p:cNvSpPr txBox="1">
                  <a:spLocks noRot="1" noChangeAspect="1" noMove="1" noResize="1" noEditPoints="1" noAdjustHandles="1" noChangeArrowheads="1" noChangeShapeType="1" noTextEdit="1"/>
                </p:cNvSpPr>
                <p:nvPr/>
              </p:nvSpPr>
              <p:spPr>
                <a:xfrm>
                  <a:off x="6163829" y="3501066"/>
                  <a:ext cx="602665"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BC1DA95-E13E-4E23-9F68-C97FDD9063EE}"/>
                    </a:ext>
                  </a:extLst>
                </p:cNvPr>
                <p:cNvSpPr txBox="1"/>
                <p:nvPr/>
              </p:nvSpPr>
              <p:spPr>
                <a:xfrm>
                  <a:off x="7101282" y="26339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7" name="TextBox 26">
                  <a:extLst>
                    <a:ext uri="{FF2B5EF4-FFF2-40B4-BE49-F238E27FC236}">
                      <a16:creationId xmlns:a16="http://schemas.microsoft.com/office/drawing/2014/main" id="{8BC1DA95-E13E-4E23-9F68-C97FDD9063EE}"/>
                    </a:ext>
                  </a:extLst>
                </p:cNvPr>
                <p:cNvSpPr txBox="1">
                  <a:spLocks noRot="1" noChangeAspect="1" noMove="1" noResize="1" noEditPoints="1" noAdjustHandles="1" noChangeArrowheads="1" noChangeShapeType="1" noTextEdit="1"/>
                </p:cNvSpPr>
                <p:nvPr/>
              </p:nvSpPr>
              <p:spPr>
                <a:xfrm>
                  <a:off x="7101282" y="2633912"/>
                  <a:ext cx="373436" cy="414088"/>
                </a:xfrm>
                <a:prstGeom prst="rect">
                  <a:avLst/>
                </a:prstGeom>
                <a:blipFill>
                  <a:blip r:embed="rId10"/>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90763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EA8A-662D-F513-B481-BB1CAF7FA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BC217-72C7-630D-9339-0BA53C2F1EF8}"/>
              </a:ext>
            </a:extLst>
          </p:cNvPr>
          <p:cNvSpPr txBox="1">
            <a:spLocks noGrp="1"/>
          </p:cNvSpPr>
          <p:nvPr>
            <p:ph type="ctrTitle"/>
          </p:nvPr>
        </p:nvSpPr>
        <p:spPr>
          <a:xfrm>
            <a:off x="381003" y="304800"/>
            <a:ext cx="6934197" cy="804034"/>
          </a:xfrm>
          <a:noFill/>
        </p:spPr>
        <p:txBody>
          <a:bodyPr/>
          <a:lstStyle/>
          <a:p>
            <a:pPr lvl="0"/>
            <a:r>
              <a:rPr lang="en-US" sz="2800" dirty="0"/>
              <a:t>Couples in Three-Dimensional Space</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0786FA79-024B-9D14-4EF3-D693B55D28C5}"/>
                  </a:ext>
                </a:extLst>
              </p:cNvPr>
              <p:cNvSpPr txBox="1">
                <a:spLocks noGrp="1"/>
              </p:cNvSpPr>
              <p:nvPr>
                <p:ph type="subTitle" idx="1"/>
              </p:nvPr>
            </p:nvSpPr>
            <p:spPr>
              <a:xfrm>
                <a:off x="434657" y="1185034"/>
                <a:ext cx="5152879" cy="2507735"/>
              </a:xfrm>
            </p:spPr>
            <p:txBody>
              <a:bodyPr anchorCtr="0"/>
              <a:lstStyle/>
              <a:p>
                <a:pPr marL="342900" indent="-342900" algn="l">
                  <a:buFont typeface="Arial" panose="020B0604020202020204" pitchFamily="34" charset="0"/>
                  <a:buChar char="•"/>
                </a:pPr>
                <a:r>
                  <a:rPr lang="en-US" sz="2400" dirty="0"/>
                  <a:t>The force acting at point </a:t>
                </a:r>
                <a:r>
                  <a:rPr lang="en-US" sz="2400" i="1" dirty="0"/>
                  <a:t>A</a:t>
                </a:r>
                <a:r>
                  <a:rPr lang="en-US" sz="2400" dirty="0"/>
                  <a:t> is replaced by an equal force at point B and the couple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b="0">
                        <a:latin typeface="Cambria Math" panose="02040503050406030204" pitchFamily="18" charset="0"/>
                      </a:rPr>
                      <m:t>=</m:t>
                    </m:r>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r>
                      <a:rPr lang="en-US" sz="2400" b="0">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𝐹</m:t>
                        </m:r>
                      </m:e>
                    </m:acc>
                    <m:r>
                      <a:rPr lang="en-US" sz="2400" b="1" i="1">
                        <a:latin typeface="Cambria Math" panose="02040503050406030204" pitchFamily="18" charset="0"/>
                        <a:ea typeface="Cambria Math" panose="02040503050406030204" pitchFamily="18" charset="0"/>
                      </a:rPr>
                      <m:t>.</m:t>
                    </m:r>
                  </m:oMath>
                </a14:m>
                <a:endParaRPr lang="en-US" sz="2400" b="1" dirty="0">
                  <a:ea typeface="Cambria Math" panose="02040503050406030204" pitchFamily="18" charset="0"/>
                </a:endParaRPr>
              </a:p>
              <a:p>
                <a:pPr marL="342900" indent="-342900" algn="l">
                  <a:buFont typeface="Arial" panose="020B0604020202020204" pitchFamily="34" charset="0"/>
                  <a:buChar char="•"/>
                </a:pPr>
                <a:r>
                  <a:rPr lang="en-US" sz="2400" dirty="0"/>
                  <a:t>By adding the equal and opposite for </a:t>
                </a:r>
                <a14:m>
                  <m:oMath xmlns:m="http://schemas.openxmlformats.org/officeDocument/2006/math">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𝐹</m:t>
                        </m:r>
                      </m:e>
                    </m:acc>
                  </m:oMath>
                </a14:m>
                <a:r>
                  <a:rPr lang="en-US" sz="2400" b="1" dirty="0"/>
                  <a:t> </a:t>
                </a:r>
                <a:r>
                  <a:rPr lang="en-US" sz="2400" dirty="0"/>
                  <a:t>and</a:t>
                </a:r>
                <a:r>
                  <a:rPr lang="en-US" sz="2400" b="1" dirty="0"/>
                  <a:t> </a:t>
                </a:r>
                <a14:m>
                  <m:oMath xmlns:m="http://schemas.openxmlformats.org/officeDocument/2006/math">
                    <m:r>
                      <a:rPr lang="en-US" sz="2400" b="1" i="0" smtClean="0">
                        <a:latin typeface="Cambria Math" panose="02040503050406030204" pitchFamily="18" charset="0"/>
                        <a:ea typeface="Cambria Math" panose="02040503050406030204" pitchFamily="18" charset="0"/>
                      </a:rPr>
                      <m:t>−</m:t>
                    </m:r>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𝐹</m:t>
                        </m:r>
                      </m:e>
                    </m:acc>
                  </m:oMath>
                </a14:m>
                <a:r>
                  <a:rPr lang="en-US" sz="2400" b="1" dirty="0"/>
                  <a:t> </a:t>
                </a:r>
                <a:r>
                  <a:rPr lang="en-US" sz="2400" dirty="0"/>
                  <a:t>at</a:t>
                </a:r>
                <a:r>
                  <a:rPr lang="en-US" sz="2400" b="1" dirty="0"/>
                  <a:t> </a:t>
                </a:r>
                <a:r>
                  <a:rPr lang="en-US" sz="2400" i="1" dirty="0"/>
                  <a:t>B</a:t>
                </a:r>
                <a:r>
                  <a:rPr lang="en-US" sz="2400" b="1" dirty="0"/>
                  <a:t>, </a:t>
                </a:r>
                <a:r>
                  <a:rPr lang="en-US" sz="2400" dirty="0"/>
                  <a:t>one can obtain the couple compose of </a:t>
                </a:r>
                <a:r>
                  <a:rPr lang="en-US" sz="2400" b="1" dirty="0"/>
                  <a:t>–</a:t>
                </a:r>
                <a14:m>
                  <m:oMath xmlns:m="http://schemas.openxmlformats.org/officeDocument/2006/math">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𝐹</m:t>
                        </m:r>
                      </m:e>
                    </m:acc>
                  </m:oMath>
                </a14:m>
                <a:r>
                  <a:rPr lang="en-US" sz="2400" b="1" dirty="0"/>
                  <a:t> </a:t>
                </a:r>
                <a:r>
                  <a:rPr lang="en-US" sz="2400" dirty="0"/>
                  <a:t>and</a:t>
                </a:r>
                <a:r>
                  <a:rPr lang="en-US" sz="2400" b="1" dirty="0"/>
                  <a:t> </a:t>
                </a:r>
                <a14:m>
                  <m:oMath xmlns:m="http://schemas.openxmlformats.org/officeDocument/2006/math">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𝐹</m:t>
                        </m:r>
                      </m:e>
                    </m:acc>
                  </m:oMath>
                </a14:m>
                <a:r>
                  <a:rPr lang="en-US" sz="2400" b="1" dirty="0"/>
                  <a:t>.</a:t>
                </a:r>
              </a:p>
            </p:txBody>
          </p:sp>
        </mc:Choice>
        <mc:Fallback xmlns="">
          <p:sp>
            <p:nvSpPr>
              <p:cNvPr id="3" name="Subtitle 2">
                <a:extLst>
                  <a:ext uri="{FF2B5EF4-FFF2-40B4-BE49-F238E27FC236}">
                    <a16:creationId xmlns:a16="http://schemas.microsoft.com/office/drawing/2014/main" id="{0786FA79-024B-9D14-4EF3-D693B55D28C5}"/>
                  </a:ext>
                </a:extLst>
              </p:cNvPr>
              <p:cNvSpPr txBox="1">
                <a:spLocks noGrp="1" noRot="1" noChangeAspect="1" noMove="1" noResize="1" noEditPoints="1" noAdjustHandles="1" noChangeArrowheads="1" noChangeShapeType="1" noTextEdit="1"/>
              </p:cNvSpPr>
              <p:nvPr>
                <p:ph type="subTitle" idx="1"/>
              </p:nvPr>
            </p:nvSpPr>
            <p:spPr>
              <a:xfrm>
                <a:off x="434657" y="1185034"/>
                <a:ext cx="5152879" cy="2507735"/>
              </a:xfrm>
              <a:blipFill>
                <a:blip r:embed="rId3"/>
                <a:stretch>
                  <a:fillRect l="-1537" t="-1942" r="-827" b="-4854"/>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E0331E6D-E0C9-1F88-E1A6-FACA568F47C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6D42ABC-4AE1-A0C2-34F4-D6041AE4C58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7399BAA-9B80-3A30-9C02-8E76839530C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DD922FA-FF0B-5921-2841-5ACC6494267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D0CCA59-2B64-66A7-B55C-684A8503F5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73E2BFD-76DF-4143-E3EE-C6201BD9C27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1780DBC-530E-5B3B-DFBD-0A37B7480D3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1400E08-C5AB-712A-5E51-6402640E4BD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68DA23B-049C-CCD9-40A5-D5853C25F1D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251BB8B-EDBC-CC87-1C54-665C30BEA74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F110CA6-557A-5105-0E26-62C1946F9F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B55D6F5-D9C7-37E3-DD05-50116A0F65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56E01F2-2869-1060-D472-55CA2ADAFEC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F91018C-6223-7BDE-49D6-0AE67711E6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BC9FC7A-26C7-4A74-9FAF-6F75B5514D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1193453-2ACF-CF92-C862-56C54D57CDA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F1A658D-D6AE-2D08-01C8-4E19783705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8" name="Group 27">
            <a:extLst>
              <a:ext uri="{FF2B5EF4-FFF2-40B4-BE49-F238E27FC236}">
                <a16:creationId xmlns:a16="http://schemas.microsoft.com/office/drawing/2014/main" id="{FEA432FD-109F-2F26-7A69-EF314F2AE8A5}"/>
              </a:ext>
            </a:extLst>
          </p:cNvPr>
          <p:cNvGrpSpPr/>
          <p:nvPr/>
        </p:nvGrpSpPr>
        <p:grpSpPr>
          <a:xfrm>
            <a:off x="5587536" y="1242309"/>
            <a:ext cx="2918551" cy="2830088"/>
            <a:chOff x="5486400" y="1435933"/>
            <a:chExt cx="2918551" cy="2830088"/>
          </a:xfrm>
        </p:grpSpPr>
        <p:pic>
          <p:nvPicPr>
            <p:cNvPr id="22" name="Picture 21">
              <a:extLst>
                <a:ext uri="{FF2B5EF4-FFF2-40B4-BE49-F238E27FC236}">
                  <a16:creationId xmlns:a16="http://schemas.microsoft.com/office/drawing/2014/main" id="{B020590D-9BA0-CB13-A3E2-5E34256B6DD9}"/>
                </a:ext>
              </a:extLst>
            </p:cNvPr>
            <p:cNvPicPr>
              <a:picLocks noChangeAspect="1"/>
            </p:cNvPicPr>
            <p:nvPr/>
          </p:nvPicPr>
          <p:blipFill>
            <a:blip r:embed="rId5"/>
            <a:stretch>
              <a:fillRect/>
            </a:stretch>
          </p:blipFill>
          <p:spPr>
            <a:xfrm>
              <a:off x="5486400" y="1435933"/>
              <a:ext cx="2895600" cy="2830088"/>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8F8A509-34EE-36E8-C6D8-A1C215B016E2}"/>
                    </a:ext>
                  </a:extLst>
                </p:cNvPr>
                <p:cNvSpPr txBox="1"/>
                <p:nvPr/>
              </p:nvSpPr>
              <p:spPr>
                <a:xfrm>
                  <a:off x="6895768" y="1580049"/>
                  <a:ext cx="455702"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1</m:t>
                            </m:r>
                          </m:sub>
                        </m:sSub>
                      </m:oMath>
                    </m:oMathPara>
                  </a14:m>
                  <a:endParaRPr lang="en-US" dirty="0"/>
                </a:p>
              </p:txBody>
            </p:sp>
          </mc:Choice>
          <mc:Fallback xmlns="">
            <p:sp>
              <p:nvSpPr>
                <p:cNvPr id="23" name="TextBox 22">
                  <a:extLst>
                    <a:ext uri="{FF2B5EF4-FFF2-40B4-BE49-F238E27FC236}">
                      <a16:creationId xmlns:a16="http://schemas.microsoft.com/office/drawing/2014/main" id="{D88D1C7A-AF1C-6C61-E2F7-36059E243915}"/>
                    </a:ext>
                  </a:extLst>
                </p:cNvPr>
                <p:cNvSpPr txBox="1">
                  <a:spLocks noRot="1" noChangeAspect="1" noMove="1" noResize="1" noEditPoints="1" noAdjustHandles="1" noChangeArrowheads="1" noChangeShapeType="1" noTextEdit="1"/>
                </p:cNvSpPr>
                <p:nvPr/>
              </p:nvSpPr>
              <p:spPr>
                <a:xfrm>
                  <a:off x="6895768" y="1580049"/>
                  <a:ext cx="455702"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6444775-F18F-D706-4915-CCAA0B945085}"/>
                    </a:ext>
                  </a:extLst>
                </p:cNvPr>
                <p:cNvSpPr txBox="1"/>
                <p:nvPr/>
              </p:nvSpPr>
              <p:spPr>
                <a:xfrm>
                  <a:off x="5715000" y="2862512"/>
                  <a:ext cx="46281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2</m:t>
                            </m:r>
                          </m:sub>
                        </m:sSub>
                      </m:oMath>
                    </m:oMathPara>
                  </a14:m>
                  <a:endParaRPr lang="en-US" dirty="0"/>
                </a:p>
              </p:txBody>
            </p:sp>
          </mc:Choice>
          <mc:Fallback xmlns="">
            <p:sp>
              <p:nvSpPr>
                <p:cNvPr id="24" name="TextBox 23">
                  <a:extLst>
                    <a:ext uri="{FF2B5EF4-FFF2-40B4-BE49-F238E27FC236}">
                      <a16:creationId xmlns:a16="http://schemas.microsoft.com/office/drawing/2014/main" id="{42D19FF0-D4BF-823D-616B-7600FFCF4DB7}"/>
                    </a:ext>
                  </a:extLst>
                </p:cNvPr>
                <p:cNvSpPr txBox="1">
                  <a:spLocks noRot="1" noChangeAspect="1" noMove="1" noResize="1" noEditPoints="1" noAdjustHandles="1" noChangeArrowheads="1" noChangeShapeType="1" noTextEdit="1"/>
                </p:cNvSpPr>
                <p:nvPr/>
              </p:nvSpPr>
              <p:spPr>
                <a:xfrm>
                  <a:off x="5715000" y="2862512"/>
                  <a:ext cx="46281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D3F6424-715A-10F8-10AE-0496FDECC2E3}"/>
                    </a:ext>
                  </a:extLst>
                </p:cNvPr>
                <p:cNvSpPr txBox="1"/>
                <p:nvPr/>
              </p:nvSpPr>
              <p:spPr>
                <a:xfrm>
                  <a:off x="8038633" y="2276257"/>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5" name="TextBox 24">
                  <a:extLst>
                    <a:ext uri="{FF2B5EF4-FFF2-40B4-BE49-F238E27FC236}">
                      <a16:creationId xmlns:a16="http://schemas.microsoft.com/office/drawing/2014/main" id="{5B1A313A-EF28-A727-5D6E-6727074E1866}"/>
                    </a:ext>
                  </a:extLst>
                </p:cNvPr>
                <p:cNvSpPr txBox="1">
                  <a:spLocks noRot="1" noChangeAspect="1" noMove="1" noResize="1" noEditPoints="1" noAdjustHandles="1" noChangeArrowheads="1" noChangeShapeType="1" noTextEdit="1"/>
                </p:cNvSpPr>
                <p:nvPr/>
              </p:nvSpPr>
              <p:spPr>
                <a:xfrm>
                  <a:off x="8038633" y="2276257"/>
                  <a:ext cx="366318"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E01AAEC-D899-8A9C-51E7-0DB728D59923}"/>
                    </a:ext>
                  </a:extLst>
                </p:cNvPr>
                <p:cNvSpPr txBox="1"/>
                <p:nvPr/>
              </p:nvSpPr>
              <p:spPr>
                <a:xfrm>
                  <a:off x="6163829" y="3501066"/>
                  <a:ext cx="602665"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6" name="TextBox 25">
                  <a:extLst>
                    <a:ext uri="{FF2B5EF4-FFF2-40B4-BE49-F238E27FC236}">
                      <a16:creationId xmlns:a16="http://schemas.microsoft.com/office/drawing/2014/main" id="{FDF1176C-5E50-1D45-04E5-CC403CB0D197}"/>
                    </a:ext>
                  </a:extLst>
                </p:cNvPr>
                <p:cNvSpPr txBox="1">
                  <a:spLocks noRot="1" noChangeAspect="1" noMove="1" noResize="1" noEditPoints="1" noAdjustHandles="1" noChangeArrowheads="1" noChangeShapeType="1" noTextEdit="1"/>
                </p:cNvSpPr>
                <p:nvPr/>
              </p:nvSpPr>
              <p:spPr>
                <a:xfrm>
                  <a:off x="6163829" y="3501066"/>
                  <a:ext cx="602665"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D837DD2-903B-9291-4444-4D8D63536FE7}"/>
                    </a:ext>
                  </a:extLst>
                </p:cNvPr>
                <p:cNvSpPr txBox="1"/>
                <p:nvPr/>
              </p:nvSpPr>
              <p:spPr>
                <a:xfrm>
                  <a:off x="7101282" y="26339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7" name="TextBox 26">
                  <a:extLst>
                    <a:ext uri="{FF2B5EF4-FFF2-40B4-BE49-F238E27FC236}">
                      <a16:creationId xmlns:a16="http://schemas.microsoft.com/office/drawing/2014/main" id="{8BC1DA95-E13E-4E23-9F68-C97FDD9063EE}"/>
                    </a:ext>
                  </a:extLst>
                </p:cNvPr>
                <p:cNvSpPr txBox="1">
                  <a:spLocks noRot="1" noChangeAspect="1" noMove="1" noResize="1" noEditPoints="1" noAdjustHandles="1" noChangeArrowheads="1" noChangeShapeType="1" noTextEdit="1"/>
                </p:cNvSpPr>
                <p:nvPr/>
              </p:nvSpPr>
              <p:spPr>
                <a:xfrm>
                  <a:off x="7101282" y="2633912"/>
                  <a:ext cx="373436" cy="414088"/>
                </a:xfrm>
                <a:prstGeom prst="rect">
                  <a:avLst/>
                </a:prstGeom>
                <a:blipFill>
                  <a:blip r:embed="rId10"/>
                  <a:stretch>
                    <a:fillRect/>
                  </a:stretch>
                </a:blipFill>
              </p:spPr>
              <p:txBody>
                <a:bodyPr/>
                <a:lstStyle/>
                <a:p>
                  <a:r>
                    <a:rPr lang="en-US">
                      <a:noFill/>
                    </a:rPr>
                    <a:t> </a:t>
                  </a:r>
                </a:p>
              </p:txBody>
            </p:sp>
          </mc:Fallback>
        </mc:AlternateContent>
      </p:grpSp>
      <p:pic>
        <p:nvPicPr>
          <p:cNvPr id="29" name="Picture 28">
            <a:extLst>
              <a:ext uri="{FF2B5EF4-FFF2-40B4-BE49-F238E27FC236}">
                <a16:creationId xmlns:a16="http://schemas.microsoft.com/office/drawing/2014/main" id="{F74C57DC-0A8A-ADBF-2152-1050C40CF9F0}"/>
              </a:ext>
            </a:extLst>
          </p:cNvPr>
          <p:cNvPicPr>
            <a:picLocks noChangeAspect="1"/>
          </p:cNvPicPr>
          <p:nvPr/>
        </p:nvPicPr>
        <p:blipFill>
          <a:blip r:embed="rId11"/>
          <a:stretch>
            <a:fillRect/>
          </a:stretch>
        </p:blipFill>
        <p:spPr>
          <a:xfrm>
            <a:off x="5829076" y="3870693"/>
            <a:ext cx="2553608" cy="2919044"/>
          </a:xfrm>
          <a:prstGeom prst="rect">
            <a:avLst/>
          </a:prstGeom>
          <a:solidFill>
            <a:schemeClr val="bg1"/>
          </a:solidFill>
        </p:spPr>
      </p:pic>
    </p:spTree>
    <p:extLst>
      <p:ext uri="{BB962C8B-B14F-4D97-AF65-F5344CB8AC3E}">
        <p14:creationId xmlns:p14="http://schemas.microsoft.com/office/powerpoint/2010/main" val="140407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0B61-8B98-4C60-3E5B-11630E72D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F029F-8E3C-D647-9FFB-69DA20357AA2}"/>
              </a:ext>
            </a:extLst>
          </p:cNvPr>
          <p:cNvSpPr txBox="1">
            <a:spLocks noGrp="1"/>
          </p:cNvSpPr>
          <p:nvPr>
            <p:ph type="ctrTitle"/>
          </p:nvPr>
        </p:nvSpPr>
        <p:spPr>
          <a:xfrm>
            <a:off x="381003" y="304800"/>
            <a:ext cx="6934197" cy="804034"/>
          </a:xfrm>
          <a:noFill/>
        </p:spPr>
        <p:txBody>
          <a:bodyPr/>
          <a:lstStyle/>
          <a:p>
            <a:pPr lvl="0"/>
            <a:r>
              <a:rPr lang="en-US" sz="2800" dirty="0"/>
              <a:t>Resultants in 3D </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66D38190-D868-2634-0FF8-A01DB7703555}"/>
              </a:ext>
            </a:extLst>
          </p:cNvPr>
          <p:cNvSpPr txBox="1">
            <a:spLocks noGrp="1"/>
          </p:cNvSpPr>
          <p:nvPr>
            <p:ph type="subTitle" idx="1"/>
          </p:nvPr>
        </p:nvSpPr>
        <p:spPr>
          <a:xfrm>
            <a:off x="212785" y="1184993"/>
            <a:ext cx="3673415" cy="4682407"/>
          </a:xfrm>
        </p:spPr>
        <p:txBody>
          <a:bodyPr anchorCtr="0"/>
          <a:lstStyle/>
          <a:p>
            <a:pPr marL="342900" lvl="0" indent="-342900" algn="l">
              <a:spcBef>
                <a:spcPts val="600"/>
              </a:spcBef>
              <a:buClr>
                <a:srgbClr val="000000"/>
              </a:buClr>
              <a:buChar char="•"/>
            </a:pPr>
            <a:r>
              <a:rPr lang="en-US" sz="2400" dirty="0"/>
              <a:t> </a:t>
            </a:r>
          </a:p>
        </p:txBody>
      </p:sp>
      <p:grpSp>
        <p:nvGrpSpPr>
          <p:cNvPr id="5" name="Group 38">
            <a:extLst>
              <a:ext uri="{FF2B5EF4-FFF2-40B4-BE49-F238E27FC236}">
                <a16:creationId xmlns:a16="http://schemas.microsoft.com/office/drawing/2014/main" id="{7941FFC7-9AF7-98C1-2433-5C76AA298C0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532FE5B-565A-9332-6234-55473C3804C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D266635-680D-09DE-D1B2-D39CB7307F9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795C01E-9B73-67EF-B96E-2A8130E7DD2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9D368D0-16CE-B482-CDAA-5C05FBDF4E0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AE2DEA6-B798-F308-97B7-A9B49B2F026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45CF1CB-099C-8425-1ADF-F370DDFD52F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878B991-C225-F81A-3366-D4129C07EA6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C423FA8-E332-09B0-B150-0E864701F4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40A247E-65B8-E0A5-144E-4B34DECFAA1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B460E78-60D5-0CCE-219E-D538B9166D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75E22AD-B21F-0568-DE66-1909827C77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A138CF7-851F-68A1-A27F-88BFD36E4E3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863ECE5-126B-7582-2BC8-45A9286CCC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6FC2915-1D02-D7A9-D0D8-8C98B0F3A7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9163034-F415-D2D6-5B22-BC258245D09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CF91319-795F-E902-FFC3-AE315D633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9D0DC908-0D33-56BD-CBA1-9D428A8DEEF3}"/>
              </a:ext>
            </a:extLst>
          </p:cNvPr>
          <p:cNvPicPr>
            <a:picLocks noChangeAspect="1"/>
          </p:cNvPicPr>
          <p:nvPr/>
        </p:nvPicPr>
        <p:blipFill>
          <a:blip r:embed="rId4"/>
          <a:stretch>
            <a:fillRect/>
          </a:stretch>
        </p:blipFill>
        <p:spPr>
          <a:xfrm>
            <a:off x="4572000" y="1565712"/>
            <a:ext cx="2470034" cy="2144641"/>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96318CD-B8F6-D2DE-E486-61846AE29F04}"/>
                  </a:ext>
                </a:extLst>
              </p:cNvPr>
              <p:cNvSpPr txBox="1"/>
              <p:nvPr/>
            </p:nvSpPr>
            <p:spPr>
              <a:xfrm>
                <a:off x="5257802" y="1432296"/>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3" name="TextBox 22">
                <a:extLst>
                  <a:ext uri="{FF2B5EF4-FFF2-40B4-BE49-F238E27FC236}">
                    <a16:creationId xmlns:a16="http://schemas.microsoft.com/office/drawing/2014/main" id="{B96318CD-B8F6-D2DE-E486-61846AE29F04}"/>
                  </a:ext>
                </a:extLst>
              </p:cNvPr>
              <p:cNvSpPr txBox="1">
                <a:spLocks noRot="1" noChangeAspect="1" noMove="1" noResize="1" noEditPoints="1" noAdjustHandles="1" noChangeArrowheads="1" noChangeShapeType="1" noTextEdit="1"/>
              </p:cNvSpPr>
              <p:nvPr/>
            </p:nvSpPr>
            <p:spPr>
              <a:xfrm>
                <a:off x="5257802" y="1432296"/>
                <a:ext cx="366318"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F598CF0-6AD3-E3F9-CC14-8E8B7E8B48D3}"/>
                  </a:ext>
                </a:extLst>
              </p:cNvPr>
              <p:cNvSpPr txBox="1"/>
              <p:nvPr/>
            </p:nvSpPr>
            <p:spPr>
              <a:xfrm>
                <a:off x="6644082" y="18719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4" name="TextBox 23">
                <a:extLst>
                  <a:ext uri="{FF2B5EF4-FFF2-40B4-BE49-F238E27FC236}">
                    <a16:creationId xmlns:a16="http://schemas.microsoft.com/office/drawing/2014/main" id="{DF598CF0-6AD3-E3F9-CC14-8E8B7E8B48D3}"/>
                  </a:ext>
                </a:extLst>
              </p:cNvPr>
              <p:cNvSpPr txBox="1">
                <a:spLocks noRot="1" noChangeAspect="1" noMove="1" noResize="1" noEditPoints="1" noAdjustHandles="1" noChangeArrowheads="1" noChangeShapeType="1" noTextEdit="1"/>
              </p:cNvSpPr>
              <p:nvPr/>
            </p:nvSpPr>
            <p:spPr>
              <a:xfrm>
                <a:off x="6644082" y="1871912"/>
                <a:ext cx="373436"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720FDD3-ADC0-47B8-4734-9B303DA502C4}"/>
                  </a:ext>
                </a:extLst>
              </p:cNvPr>
              <p:cNvSpPr txBox="1"/>
              <p:nvPr/>
            </p:nvSpPr>
            <p:spPr>
              <a:xfrm>
                <a:off x="6110682" y="30911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3</m:t>
                          </m:r>
                        </m:sub>
                      </m:sSub>
                    </m:oMath>
                  </m:oMathPara>
                </a14:m>
                <a:endParaRPr lang="en-US" dirty="0"/>
              </a:p>
            </p:txBody>
          </p:sp>
        </mc:Choice>
        <mc:Fallback xmlns="">
          <p:sp>
            <p:nvSpPr>
              <p:cNvPr id="25" name="TextBox 24">
                <a:extLst>
                  <a:ext uri="{FF2B5EF4-FFF2-40B4-BE49-F238E27FC236}">
                    <a16:creationId xmlns:a16="http://schemas.microsoft.com/office/drawing/2014/main" id="{8720FDD3-ADC0-47B8-4734-9B303DA502C4}"/>
                  </a:ext>
                </a:extLst>
              </p:cNvPr>
              <p:cNvSpPr txBox="1">
                <a:spLocks noRot="1" noChangeAspect="1" noMove="1" noResize="1" noEditPoints="1" noAdjustHandles="1" noChangeArrowheads="1" noChangeShapeType="1" noTextEdit="1"/>
              </p:cNvSpPr>
              <p:nvPr/>
            </p:nvSpPr>
            <p:spPr>
              <a:xfrm>
                <a:off x="6110682" y="3091112"/>
                <a:ext cx="373436" cy="414088"/>
              </a:xfrm>
              <a:prstGeom prst="rect">
                <a:avLst/>
              </a:prstGeom>
              <a:blipFill>
                <a:blip r:embed="rId7"/>
                <a:stretch>
                  <a:fillRect/>
                </a:stretch>
              </a:blipFill>
            </p:spPr>
            <p:txBody>
              <a:bodyPr/>
              <a:lstStyle/>
              <a:p>
                <a:r>
                  <a:rPr lang="en-US">
                    <a:noFill/>
                  </a:rPr>
                  <a:t> </a:t>
                </a:r>
              </a:p>
            </p:txBody>
          </p:sp>
        </mc:Fallback>
      </mc:AlternateContent>
      <p:pic>
        <p:nvPicPr>
          <p:cNvPr id="27" name="Picture 26">
            <a:extLst>
              <a:ext uri="{FF2B5EF4-FFF2-40B4-BE49-F238E27FC236}">
                <a16:creationId xmlns:a16="http://schemas.microsoft.com/office/drawing/2014/main" id="{DBFF3887-225C-4CDC-4486-5B3F2A9F5C89}"/>
              </a:ext>
            </a:extLst>
          </p:cNvPr>
          <p:cNvPicPr>
            <a:picLocks noChangeAspect="1"/>
          </p:cNvPicPr>
          <p:nvPr/>
        </p:nvPicPr>
        <p:blipFill>
          <a:blip r:embed="rId8"/>
          <a:stretch>
            <a:fillRect/>
          </a:stretch>
        </p:blipFill>
        <p:spPr>
          <a:xfrm>
            <a:off x="608722" y="2872164"/>
            <a:ext cx="3600593" cy="3155574"/>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91339C6-D804-C206-43DE-CD1C44795B65}"/>
                  </a:ext>
                </a:extLst>
              </p:cNvPr>
              <p:cNvSpPr txBox="1"/>
              <p:nvPr/>
            </p:nvSpPr>
            <p:spPr>
              <a:xfrm>
                <a:off x="3124200" y="3261096"/>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1</m:t>
                          </m:r>
                        </m:sub>
                      </m:sSub>
                    </m:oMath>
                  </m:oMathPara>
                </a14:m>
                <a:endParaRPr lang="en-US" dirty="0"/>
              </a:p>
            </p:txBody>
          </p:sp>
        </mc:Choice>
        <mc:Fallback xmlns="">
          <p:sp>
            <p:nvSpPr>
              <p:cNvPr id="28" name="TextBox 27">
                <a:extLst>
                  <a:ext uri="{FF2B5EF4-FFF2-40B4-BE49-F238E27FC236}">
                    <a16:creationId xmlns:a16="http://schemas.microsoft.com/office/drawing/2014/main" id="{191339C6-D804-C206-43DE-CD1C44795B65}"/>
                  </a:ext>
                </a:extLst>
              </p:cNvPr>
              <p:cNvSpPr txBox="1">
                <a:spLocks noRot="1" noChangeAspect="1" noMove="1" noResize="1" noEditPoints="1" noAdjustHandles="1" noChangeArrowheads="1" noChangeShapeType="1" noTextEdit="1"/>
              </p:cNvSpPr>
              <p:nvPr/>
            </p:nvSpPr>
            <p:spPr>
              <a:xfrm>
                <a:off x="3124200" y="3261096"/>
                <a:ext cx="366318"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83476D6-0EE9-80E7-22AC-B141B27A6977}"/>
                  </a:ext>
                </a:extLst>
              </p:cNvPr>
              <p:cNvSpPr txBox="1"/>
              <p:nvPr/>
            </p:nvSpPr>
            <p:spPr>
              <a:xfrm>
                <a:off x="3581400" y="37769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2</m:t>
                          </m:r>
                        </m:sub>
                      </m:sSub>
                    </m:oMath>
                  </m:oMathPara>
                </a14:m>
                <a:endParaRPr lang="en-US" dirty="0"/>
              </a:p>
            </p:txBody>
          </p:sp>
        </mc:Choice>
        <mc:Fallback xmlns="">
          <p:sp>
            <p:nvSpPr>
              <p:cNvPr id="29" name="TextBox 28">
                <a:extLst>
                  <a:ext uri="{FF2B5EF4-FFF2-40B4-BE49-F238E27FC236}">
                    <a16:creationId xmlns:a16="http://schemas.microsoft.com/office/drawing/2014/main" id="{583476D6-0EE9-80E7-22AC-B141B27A6977}"/>
                  </a:ext>
                </a:extLst>
              </p:cNvPr>
              <p:cNvSpPr txBox="1">
                <a:spLocks noRot="1" noChangeAspect="1" noMove="1" noResize="1" noEditPoints="1" noAdjustHandles="1" noChangeArrowheads="1" noChangeShapeType="1" noTextEdit="1"/>
              </p:cNvSpPr>
              <p:nvPr/>
            </p:nvSpPr>
            <p:spPr>
              <a:xfrm>
                <a:off x="3581400" y="3776912"/>
                <a:ext cx="373436"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1AB9D00-9F1D-E6AE-00F3-C8C2BC8F0B63}"/>
                  </a:ext>
                </a:extLst>
              </p:cNvPr>
              <p:cNvSpPr txBox="1"/>
              <p:nvPr/>
            </p:nvSpPr>
            <p:spPr>
              <a:xfrm>
                <a:off x="3893764" y="507231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3</m:t>
                          </m:r>
                        </m:sub>
                      </m:sSub>
                    </m:oMath>
                  </m:oMathPara>
                </a14:m>
                <a:endParaRPr lang="en-US" dirty="0"/>
              </a:p>
            </p:txBody>
          </p:sp>
        </mc:Choice>
        <mc:Fallback xmlns="">
          <p:sp>
            <p:nvSpPr>
              <p:cNvPr id="30" name="TextBox 29">
                <a:extLst>
                  <a:ext uri="{FF2B5EF4-FFF2-40B4-BE49-F238E27FC236}">
                    <a16:creationId xmlns:a16="http://schemas.microsoft.com/office/drawing/2014/main" id="{91AB9D00-9F1D-E6AE-00F3-C8C2BC8F0B63}"/>
                  </a:ext>
                </a:extLst>
              </p:cNvPr>
              <p:cNvSpPr txBox="1">
                <a:spLocks noRot="1" noChangeAspect="1" noMove="1" noResize="1" noEditPoints="1" noAdjustHandles="1" noChangeArrowheads="1" noChangeShapeType="1" noTextEdit="1"/>
              </p:cNvSpPr>
              <p:nvPr/>
            </p:nvSpPr>
            <p:spPr>
              <a:xfrm>
                <a:off x="3893764" y="5072312"/>
                <a:ext cx="373436"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A681418-9971-9235-56B9-999B2FE75A8D}"/>
                  </a:ext>
                </a:extLst>
              </p:cNvPr>
              <p:cNvSpPr txBox="1"/>
              <p:nvPr/>
            </p:nvSpPr>
            <p:spPr>
              <a:xfrm>
                <a:off x="762000" y="3489696"/>
                <a:ext cx="455702"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1</m:t>
                          </m:r>
                        </m:sub>
                      </m:sSub>
                    </m:oMath>
                  </m:oMathPara>
                </a14:m>
                <a:endParaRPr lang="en-US" dirty="0"/>
              </a:p>
            </p:txBody>
          </p:sp>
        </mc:Choice>
        <mc:Fallback xmlns="">
          <p:sp>
            <p:nvSpPr>
              <p:cNvPr id="31" name="TextBox 30">
                <a:extLst>
                  <a:ext uri="{FF2B5EF4-FFF2-40B4-BE49-F238E27FC236}">
                    <a16:creationId xmlns:a16="http://schemas.microsoft.com/office/drawing/2014/main" id="{3A681418-9971-9235-56B9-999B2FE75A8D}"/>
                  </a:ext>
                </a:extLst>
              </p:cNvPr>
              <p:cNvSpPr txBox="1">
                <a:spLocks noRot="1" noChangeAspect="1" noMove="1" noResize="1" noEditPoints="1" noAdjustHandles="1" noChangeArrowheads="1" noChangeShapeType="1" noTextEdit="1"/>
              </p:cNvSpPr>
              <p:nvPr/>
            </p:nvSpPr>
            <p:spPr>
              <a:xfrm>
                <a:off x="762000" y="3489696"/>
                <a:ext cx="455702" cy="41408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5B5ABA1-53CB-3ACA-4809-DF5F80D6C65E}"/>
                  </a:ext>
                </a:extLst>
              </p:cNvPr>
              <p:cNvSpPr txBox="1"/>
              <p:nvPr/>
            </p:nvSpPr>
            <p:spPr>
              <a:xfrm>
                <a:off x="1217702" y="2677024"/>
                <a:ext cx="46281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2</m:t>
                          </m:r>
                        </m:sub>
                      </m:sSub>
                    </m:oMath>
                  </m:oMathPara>
                </a14:m>
                <a:endParaRPr lang="en-US" dirty="0"/>
              </a:p>
            </p:txBody>
          </p:sp>
        </mc:Choice>
        <mc:Fallback xmlns="">
          <p:sp>
            <p:nvSpPr>
              <p:cNvPr id="32" name="TextBox 31">
                <a:extLst>
                  <a:ext uri="{FF2B5EF4-FFF2-40B4-BE49-F238E27FC236}">
                    <a16:creationId xmlns:a16="http://schemas.microsoft.com/office/drawing/2014/main" id="{D5B5ABA1-53CB-3ACA-4809-DF5F80D6C65E}"/>
                  </a:ext>
                </a:extLst>
              </p:cNvPr>
              <p:cNvSpPr txBox="1">
                <a:spLocks noRot="1" noChangeAspect="1" noMove="1" noResize="1" noEditPoints="1" noAdjustHandles="1" noChangeArrowheads="1" noChangeShapeType="1" noTextEdit="1"/>
              </p:cNvSpPr>
              <p:nvPr/>
            </p:nvSpPr>
            <p:spPr>
              <a:xfrm>
                <a:off x="1217702" y="2677024"/>
                <a:ext cx="462819"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747C82D-67D2-0A38-271F-DF44826B4B3E}"/>
                  </a:ext>
                </a:extLst>
              </p:cNvPr>
              <p:cNvSpPr txBox="1"/>
              <p:nvPr/>
            </p:nvSpPr>
            <p:spPr>
              <a:xfrm>
                <a:off x="2217364" y="2667000"/>
                <a:ext cx="46281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3</m:t>
                          </m:r>
                        </m:sub>
                      </m:sSub>
                    </m:oMath>
                  </m:oMathPara>
                </a14:m>
                <a:endParaRPr lang="en-US" dirty="0"/>
              </a:p>
            </p:txBody>
          </p:sp>
        </mc:Choice>
        <mc:Fallback xmlns="">
          <p:sp>
            <p:nvSpPr>
              <p:cNvPr id="33" name="TextBox 32">
                <a:extLst>
                  <a:ext uri="{FF2B5EF4-FFF2-40B4-BE49-F238E27FC236}">
                    <a16:creationId xmlns:a16="http://schemas.microsoft.com/office/drawing/2014/main" id="{4747C82D-67D2-0A38-271F-DF44826B4B3E}"/>
                  </a:ext>
                </a:extLst>
              </p:cNvPr>
              <p:cNvSpPr txBox="1">
                <a:spLocks noRot="1" noChangeAspect="1" noMove="1" noResize="1" noEditPoints="1" noAdjustHandles="1" noChangeArrowheads="1" noChangeShapeType="1" noTextEdit="1"/>
              </p:cNvSpPr>
              <p:nvPr/>
            </p:nvSpPr>
            <p:spPr>
              <a:xfrm>
                <a:off x="2217364" y="2667000"/>
                <a:ext cx="462819" cy="414088"/>
              </a:xfrm>
              <a:prstGeom prst="rect">
                <a:avLst/>
              </a:prstGeom>
              <a:blipFill>
                <a:blip r:embed="rId13"/>
                <a:stretch>
                  <a:fillRect/>
                </a:stretch>
              </a:blipFill>
            </p:spPr>
            <p:txBody>
              <a:bodyPr/>
              <a:lstStyle/>
              <a:p>
                <a:r>
                  <a:rPr lang="en-US">
                    <a:noFill/>
                  </a:rPr>
                  <a:t> </a:t>
                </a:r>
              </a:p>
            </p:txBody>
          </p:sp>
        </mc:Fallback>
      </mc:AlternateContent>
      <p:pic>
        <p:nvPicPr>
          <p:cNvPr id="35" name="Picture 34">
            <a:extLst>
              <a:ext uri="{FF2B5EF4-FFF2-40B4-BE49-F238E27FC236}">
                <a16:creationId xmlns:a16="http://schemas.microsoft.com/office/drawing/2014/main" id="{FCD9059F-808B-6927-F49A-1C2EE0B194EF}"/>
              </a:ext>
            </a:extLst>
          </p:cNvPr>
          <p:cNvPicPr>
            <a:picLocks noChangeAspect="1"/>
          </p:cNvPicPr>
          <p:nvPr/>
        </p:nvPicPr>
        <p:blipFill>
          <a:blip r:embed="rId14"/>
          <a:stretch>
            <a:fillRect/>
          </a:stretch>
        </p:blipFill>
        <p:spPr>
          <a:xfrm>
            <a:off x="4781723" y="3675184"/>
            <a:ext cx="3144785" cy="2535081"/>
          </a:xfrm>
          <a:prstGeom prst="rect">
            <a:avLst/>
          </a:prstGeom>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519632F-54C9-6660-5558-CA72C68C0806}"/>
                  </a:ext>
                </a:extLst>
              </p:cNvPr>
              <p:cNvSpPr txBox="1"/>
              <p:nvPr/>
            </p:nvSpPr>
            <p:spPr>
              <a:xfrm>
                <a:off x="7643249" y="4311083"/>
                <a:ext cx="281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m:oMathPara>
                </a14:m>
                <a:endParaRPr lang="en-US" dirty="0"/>
              </a:p>
            </p:txBody>
          </p:sp>
        </mc:Choice>
        <mc:Fallback xmlns="">
          <p:sp>
            <p:nvSpPr>
              <p:cNvPr id="36" name="TextBox 35">
                <a:extLst>
                  <a:ext uri="{FF2B5EF4-FFF2-40B4-BE49-F238E27FC236}">
                    <a16:creationId xmlns:a16="http://schemas.microsoft.com/office/drawing/2014/main" id="{4519632F-54C9-6660-5558-CA72C68C0806}"/>
                  </a:ext>
                </a:extLst>
              </p:cNvPr>
              <p:cNvSpPr txBox="1">
                <a:spLocks noRot="1" noChangeAspect="1" noMove="1" noResize="1" noEditPoints="1" noAdjustHandles="1" noChangeArrowheads="1" noChangeShapeType="1" noTextEdit="1"/>
              </p:cNvSpPr>
              <p:nvPr/>
            </p:nvSpPr>
            <p:spPr>
              <a:xfrm>
                <a:off x="7643249" y="4311083"/>
                <a:ext cx="281551" cy="414088"/>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9264643-7F69-818E-794D-04CB4403A911}"/>
                  </a:ext>
                </a:extLst>
              </p:cNvPr>
              <p:cNvSpPr txBox="1"/>
              <p:nvPr/>
            </p:nvSpPr>
            <p:spPr>
              <a:xfrm>
                <a:off x="5585849" y="4038600"/>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37" name="TextBox 36">
                <a:extLst>
                  <a:ext uri="{FF2B5EF4-FFF2-40B4-BE49-F238E27FC236}">
                    <a16:creationId xmlns:a16="http://schemas.microsoft.com/office/drawing/2014/main" id="{D9264643-7F69-818E-794D-04CB4403A911}"/>
                  </a:ext>
                </a:extLst>
              </p:cNvPr>
              <p:cNvSpPr txBox="1">
                <a:spLocks noRot="1" noChangeAspect="1" noMove="1" noResize="1" noEditPoints="1" noAdjustHandles="1" noChangeArrowheads="1" noChangeShapeType="1" noTextEdit="1"/>
              </p:cNvSpPr>
              <p:nvPr/>
            </p:nvSpPr>
            <p:spPr>
              <a:xfrm>
                <a:off x="5585849" y="4038600"/>
                <a:ext cx="345736" cy="414088"/>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3872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ppt_x"/>
                                          </p:val>
                                        </p:tav>
                                        <p:tav tm="100000">
                                          <p:val>
                                            <p:strVal val="#ppt_x"/>
                                          </p:val>
                                        </p:tav>
                                      </p:tavLst>
                                    </p:anim>
                                    <p:anim calcmode="lin" valueType="num">
                                      <p:cBhvr additive="base">
                                        <p:cTn id="51" dur="500" fill="hold"/>
                                        <p:tgtEl>
                                          <p:spTgt spid="3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fill="hold"/>
                                        <p:tgtEl>
                                          <p:spTgt spid="33"/>
                                        </p:tgtEl>
                                        <p:attrNameLst>
                                          <p:attrName>ppt_x</p:attrName>
                                        </p:attrNameLst>
                                      </p:cBhvr>
                                      <p:tavLst>
                                        <p:tav tm="0">
                                          <p:val>
                                            <p:strVal val="#ppt_x"/>
                                          </p:val>
                                        </p:tav>
                                        <p:tav tm="100000">
                                          <p:val>
                                            <p:strVal val="#ppt_x"/>
                                          </p:val>
                                        </p:tav>
                                      </p:tavLst>
                                    </p:anim>
                                    <p:anim calcmode="lin" valueType="num">
                                      <p:cBhvr additive="base">
                                        <p:cTn id="5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P spid="25" grpId="0"/>
      <p:bldP spid="28" grpId="0"/>
      <p:bldP spid="29" grpId="0"/>
      <p:bldP spid="30" grpId="0"/>
      <p:bldP spid="31" grpId="0"/>
      <p:bldP spid="32" grpId="0"/>
      <p:bldP spid="33" grpId="0"/>
      <p:bldP spid="36"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4E754-F4BC-67C8-F008-20B92E12EE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82B08-E16D-5C9F-1D74-B05C12DD58CD}"/>
              </a:ext>
            </a:extLst>
          </p:cNvPr>
          <p:cNvSpPr txBox="1">
            <a:spLocks noGrp="1"/>
          </p:cNvSpPr>
          <p:nvPr>
            <p:ph type="ctrTitle"/>
          </p:nvPr>
        </p:nvSpPr>
        <p:spPr>
          <a:xfrm>
            <a:off x="381003" y="304800"/>
            <a:ext cx="6934197" cy="804034"/>
          </a:xfrm>
          <a:noFill/>
        </p:spPr>
        <p:txBody>
          <a:bodyPr/>
          <a:lstStyle/>
          <a:p>
            <a:pPr lvl="0"/>
            <a:r>
              <a:rPr lang="en-US" sz="2800" dirty="0"/>
              <a:t>Resultants in 3D </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1F9B444E-01AD-4F30-596B-76CDE6F4F89D}"/>
                  </a:ext>
                </a:extLst>
              </p:cNvPr>
              <p:cNvSpPr txBox="1">
                <a:spLocks noGrp="1"/>
              </p:cNvSpPr>
              <p:nvPr>
                <p:ph type="subTitle" idx="1"/>
              </p:nvPr>
            </p:nvSpPr>
            <p:spPr>
              <a:xfrm>
                <a:off x="212784" y="1184993"/>
                <a:ext cx="5730815" cy="2541939"/>
              </a:xfrm>
            </p:spPr>
            <p:txBody>
              <a:bodyPr anchorCtr="0"/>
              <a:lstStyle/>
              <a:p>
                <a:pPr marL="285750" indent="-285750" algn="l">
                  <a:buFont typeface="Arial" panose="020B0604020202020204" pitchFamily="34" charset="0"/>
                  <a:buChar char="•"/>
                </a:pPr>
                <a:r>
                  <a:rPr lang="en-IN" sz="2400" dirty="0"/>
                  <a:t>In general any system of forces may be replaced by its resultant force </a:t>
                </a:r>
                <a14:m>
                  <m:oMath xmlns:m="http://schemas.openxmlformats.org/officeDocument/2006/math">
                    <m:acc>
                      <m:accPr>
                        <m:chr m:val="⃗"/>
                        <m:ctrlPr>
                          <a:rPr lang="en-IN" sz="2400" i="1" smtClean="0">
                            <a:latin typeface="Cambria Math" panose="02040503050406030204" pitchFamily="18" charset="0"/>
                          </a:rPr>
                        </m:ctrlPr>
                      </m:accPr>
                      <m:e>
                        <m:r>
                          <a:rPr lang="en-US" sz="2400" b="0" i="1" smtClean="0">
                            <a:latin typeface="Cambria Math" panose="02040503050406030204" pitchFamily="18" charset="0"/>
                          </a:rPr>
                          <m:t>𝑅</m:t>
                        </m:r>
                      </m:e>
                    </m:acc>
                  </m:oMath>
                </a14:m>
                <a:r>
                  <a:rPr lang="en-IN" sz="2400" dirty="0"/>
                  <a:t> and the resultant couple </a:t>
                </a:r>
                <a14:m>
                  <m:oMath xmlns:m="http://schemas.openxmlformats.org/officeDocument/2006/math">
                    <m:acc>
                      <m:accPr>
                        <m:chr m:val="⃗"/>
                        <m:ctrlPr>
                          <a:rPr lang="en-IN" sz="2400" i="1" smtClean="0">
                            <a:latin typeface="Cambria Math" panose="02040503050406030204" pitchFamily="18" charset="0"/>
                          </a:rPr>
                        </m:ctrlPr>
                      </m:accPr>
                      <m:e>
                        <m:r>
                          <a:rPr lang="en-US" sz="2400" b="0" i="1" smtClean="0">
                            <a:latin typeface="Cambria Math" panose="02040503050406030204" pitchFamily="18" charset="0"/>
                          </a:rPr>
                          <m:t>𝑀</m:t>
                        </m:r>
                      </m:e>
                    </m:acc>
                    <m:r>
                      <a:rPr lang="en-US" sz="2400" b="0" i="1" smtClean="0">
                        <a:latin typeface="Cambria Math" panose="02040503050406030204" pitchFamily="18" charset="0"/>
                      </a:rPr>
                      <m:t>.</m:t>
                    </m:r>
                  </m:oMath>
                </a14:m>
                <a:endParaRPr lang="en-US" sz="2400" b="0" dirty="0"/>
              </a:p>
              <a:p>
                <a:pPr marL="342900" indent="-342900" algn="l">
                  <a:buFont typeface="Arial" panose="020B0604020202020204" pitchFamily="34" charset="0"/>
                  <a:buChar char="•"/>
                </a:pPr>
                <a:r>
                  <a:rPr lang="en-IN" sz="2400" b="1" dirty="0"/>
                  <a:t>If force system consists of Concurrent forces</a:t>
                </a:r>
                <a:r>
                  <a:rPr lang="en-IN" sz="2400" dirty="0"/>
                  <a:t>: </a:t>
                </a:r>
              </a:p>
              <a:p>
                <a:pPr marL="342900" indent="-342900" algn="l">
                  <a:buFont typeface="Arial" panose="020B0604020202020204" pitchFamily="34" charset="0"/>
                  <a:buChar char="•"/>
                </a:pPr>
                <a:r>
                  <a:rPr lang="en-IN" sz="2400" dirty="0"/>
                  <a:t>Zero resultant Momentum. </a:t>
                </a:r>
                <a:endParaRPr lang="en-IN" sz="2400" b="1" dirty="0"/>
              </a:p>
            </p:txBody>
          </p:sp>
        </mc:Choice>
        <mc:Fallback xmlns="">
          <p:sp>
            <p:nvSpPr>
              <p:cNvPr id="3" name="Subtitle 2">
                <a:extLst>
                  <a:ext uri="{FF2B5EF4-FFF2-40B4-BE49-F238E27FC236}">
                    <a16:creationId xmlns:a16="http://schemas.microsoft.com/office/drawing/2014/main" id="{1F9B444E-01AD-4F30-596B-76CDE6F4F89D}"/>
                  </a:ext>
                </a:extLst>
              </p:cNvPr>
              <p:cNvSpPr txBox="1">
                <a:spLocks noGrp="1" noRot="1" noChangeAspect="1" noMove="1" noResize="1" noEditPoints="1" noAdjustHandles="1" noChangeArrowheads="1" noChangeShapeType="1" noTextEdit="1"/>
              </p:cNvSpPr>
              <p:nvPr>
                <p:ph type="subTitle" idx="1"/>
              </p:nvPr>
            </p:nvSpPr>
            <p:spPr>
              <a:xfrm>
                <a:off x="212784" y="1184993"/>
                <a:ext cx="5730815" cy="2541939"/>
              </a:xfrm>
              <a:blipFill>
                <a:blip r:embed="rId3"/>
                <a:stretch>
                  <a:fillRect l="-1489" t="-1918" b="-4796"/>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946EB935-B93B-5039-C213-93F27DA0C05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91AC464-EE87-A04C-3E90-73915EDD193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1DBAAC3-DEEC-8CFE-45EA-FA12345BF64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8300A87-0C8F-DC29-3463-E5C352CBC19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8586939-F4EA-6A50-0309-C928E6A4298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70D5139-652B-7FCF-953B-8DC1776BAB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60296FE-4C83-EF3B-86C7-A834F0A5429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41B0019-34EC-68A7-5100-223FF7DD58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79B60BC-4942-220C-8B75-865AFF2ABB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B29F643-F0DA-40A1-6C59-0A2C8D5AB7E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EA7544D-855A-B44A-F8F8-B1AFD4D8F5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F4DA75F-1338-358B-F629-71BED27388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FA69DF0-9C8E-2C8B-6A03-C0A2AA949E3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C41A8E6-6A8B-5111-360F-6FE8E35588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3FEF6F6-6AFB-C7A4-8496-7C1C1A4CCA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A4DB397-255D-C1AE-16F1-AD3F3E83263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7076DD7-56BD-6065-9C42-A6DC3B251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Picture 34">
            <a:extLst>
              <a:ext uri="{FF2B5EF4-FFF2-40B4-BE49-F238E27FC236}">
                <a16:creationId xmlns:a16="http://schemas.microsoft.com/office/drawing/2014/main" id="{184AE296-2C75-F0EC-9BD9-607CE557EF40}"/>
              </a:ext>
            </a:extLst>
          </p:cNvPr>
          <p:cNvPicPr>
            <a:picLocks noChangeAspect="1"/>
          </p:cNvPicPr>
          <p:nvPr/>
        </p:nvPicPr>
        <p:blipFill>
          <a:blip r:embed="rId5"/>
          <a:stretch>
            <a:fillRect/>
          </a:stretch>
        </p:blipFill>
        <p:spPr>
          <a:xfrm>
            <a:off x="5805042" y="1261193"/>
            <a:ext cx="3144785" cy="2535081"/>
          </a:xfrm>
          <a:prstGeom prst="rect">
            <a:avLst/>
          </a:prstGeom>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8947756-A123-D4A3-E4DD-E9F03CD2A273}"/>
                  </a:ext>
                </a:extLst>
              </p:cNvPr>
              <p:cNvSpPr txBox="1"/>
              <p:nvPr/>
            </p:nvSpPr>
            <p:spPr>
              <a:xfrm>
                <a:off x="8555941" y="1930528"/>
                <a:ext cx="281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m:oMathPara>
                </a14:m>
                <a:endParaRPr lang="en-US" dirty="0"/>
              </a:p>
            </p:txBody>
          </p:sp>
        </mc:Choice>
        <mc:Fallback xmlns="">
          <p:sp>
            <p:nvSpPr>
              <p:cNvPr id="36" name="TextBox 35">
                <a:extLst>
                  <a:ext uri="{FF2B5EF4-FFF2-40B4-BE49-F238E27FC236}">
                    <a16:creationId xmlns:a16="http://schemas.microsoft.com/office/drawing/2014/main" id="{48947756-A123-D4A3-E4DD-E9F03CD2A273}"/>
                  </a:ext>
                </a:extLst>
              </p:cNvPr>
              <p:cNvSpPr txBox="1">
                <a:spLocks noRot="1" noChangeAspect="1" noMove="1" noResize="1" noEditPoints="1" noAdjustHandles="1" noChangeArrowheads="1" noChangeShapeType="1" noTextEdit="1"/>
              </p:cNvSpPr>
              <p:nvPr/>
            </p:nvSpPr>
            <p:spPr>
              <a:xfrm>
                <a:off x="8555941" y="1930528"/>
                <a:ext cx="281551"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42611D2-B8BE-3B1E-1DE1-AC7693AC9B12}"/>
                  </a:ext>
                </a:extLst>
              </p:cNvPr>
              <p:cNvSpPr txBox="1"/>
              <p:nvPr/>
            </p:nvSpPr>
            <p:spPr>
              <a:xfrm>
                <a:off x="6498541" y="1658045"/>
                <a:ext cx="3457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37" name="TextBox 36">
                <a:extLst>
                  <a:ext uri="{FF2B5EF4-FFF2-40B4-BE49-F238E27FC236}">
                    <a16:creationId xmlns:a16="http://schemas.microsoft.com/office/drawing/2014/main" id="{B42611D2-B8BE-3B1E-1DE1-AC7693AC9B12}"/>
                  </a:ext>
                </a:extLst>
              </p:cNvPr>
              <p:cNvSpPr txBox="1">
                <a:spLocks noRot="1" noChangeAspect="1" noMove="1" noResize="1" noEditPoints="1" noAdjustHandles="1" noChangeArrowheads="1" noChangeShapeType="1" noTextEdit="1"/>
              </p:cNvSpPr>
              <p:nvPr/>
            </p:nvSpPr>
            <p:spPr>
              <a:xfrm>
                <a:off x="6498541" y="1658045"/>
                <a:ext cx="345736"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6DF9E8E-8B2B-C4AA-7D77-39E8CA361484}"/>
                  </a:ext>
                </a:extLst>
              </p:cNvPr>
              <p:cNvSpPr txBox="1"/>
              <p:nvPr/>
            </p:nvSpPr>
            <p:spPr>
              <a:xfrm>
                <a:off x="427038" y="3956429"/>
                <a:ext cx="8458198" cy="2397836"/>
              </a:xfrm>
              <a:prstGeom prst="rect">
                <a:avLst/>
              </a:prstGeom>
              <a:noFill/>
            </p:spPr>
            <p:txBody>
              <a:bodyPr wrap="square">
                <a:spAutoFit/>
              </a:bodyPr>
              <a:lstStyle/>
              <a:p>
                <a:r>
                  <a:rPr lang="en-IN" b="1" dirty="0"/>
                  <a:t>Parallel Forces </a:t>
                </a:r>
                <a:r>
                  <a:rPr lang="en-IN" dirty="0"/>
                  <a:t>: </a:t>
                </a:r>
              </a:p>
              <a:p>
                <a:pPr marL="342900" indent="-342900">
                  <a:buFont typeface="+mj-lt"/>
                  <a:buAutoNum type="arabicPeriod"/>
                </a:pPr>
                <a:r>
                  <a:rPr lang="en-IN" dirty="0"/>
                  <a:t>For a system of parallel forces not all in the same plane the magnitude of the parallel resultant</a:t>
                </a:r>
                <a:r>
                  <a:rPr lang="en-IN" b="1" dirty="0"/>
                  <a:t> </a:t>
                </a:r>
                <a14:m>
                  <m:oMath xmlns:m="http://schemas.openxmlformats.org/officeDocument/2006/math">
                    <m:acc>
                      <m:accPr>
                        <m:chr m:val="⃗"/>
                        <m:ctrlPr>
                          <a:rPr lang="en-IN" b="1" i="1" smtClean="0">
                            <a:latin typeface="Cambria Math" panose="02040503050406030204" pitchFamily="18" charset="0"/>
                          </a:rPr>
                        </m:ctrlPr>
                      </m:accPr>
                      <m:e>
                        <m:r>
                          <a:rPr lang="en-US" b="1" i="1" smtClean="0">
                            <a:latin typeface="Cambria Math" panose="02040503050406030204" pitchFamily="18" charset="0"/>
                          </a:rPr>
                          <m:t>𝑹</m:t>
                        </m:r>
                      </m:e>
                    </m:acc>
                  </m:oMath>
                </a14:m>
                <a:r>
                  <a:rPr lang="en-IN" dirty="0"/>
                  <a:t> is simply the magnitude of the parallel resultant forces.</a:t>
                </a:r>
              </a:p>
              <a:p>
                <a:pPr marL="285750" indent="-285750">
                  <a:buFont typeface="Arial" panose="020B0604020202020204" pitchFamily="34" charset="0"/>
                  <a:buChar char="•"/>
                </a:pPr>
                <a:r>
                  <a:rPr lang="en-IN" dirty="0"/>
                  <a:t>The position of its line of action is obtained from the </a:t>
                </a:r>
              </a:p>
              <a:p>
                <a:r>
                  <a:rPr lang="en-IN" dirty="0"/>
                  <a:t>principle of moments requiring that </a:t>
                </a:r>
                <a14:m>
                  <m:oMath xmlns:m="http://schemas.openxmlformats.org/officeDocument/2006/math">
                    <m:acc>
                      <m:accPr>
                        <m:chr m:val="⃗"/>
                        <m:ctrlPr>
                          <a:rPr lang="en-IN"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r>
                      <a:rPr lang="en-IN" b="0" i="1" smtClean="0">
                        <a:latin typeface="Cambria Math" panose="02040503050406030204" pitchFamily="18" charset="0"/>
                        <a:ea typeface="Cambria Math" panose="02040503050406030204" pitchFamily="18" charset="0"/>
                      </a:rPr>
                      <m:t>×</m:t>
                    </m:r>
                    <m:acc>
                      <m:accPr>
                        <m:chr m:val="⃗"/>
                        <m:ctrlPr>
                          <a:rPr lang="en-IN"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𝑅</m:t>
                        </m:r>
                      </m:e>
                    </m:acc>
                    <m:r>
                      <a:rPr lang="en-IN" b="0" i="1" smtClean="0">
                        <a:latin typeface="Cambria Math" panose="02040503050406030204" pitchFamily="18" charset="0"/>
                        <a:ea typeface="Cambria Math" panose="02040503050406030204" pitchFamily="18" charset="0"/>
                      </a:rPr>
                      <m:t>=</m:t>
                    </m:r>
                    <m:sSub>
                      <m:sSubPr>
                        <m:ctrlPr>
                          <a:rPr lang="en-IN" i="1" smtClean="0">
                            <a:latin typeface="Cambria Math" panose="02040503050406030204" pitchFamily="18" charset="0"/>
                            <a:ea typeface="Cambria Math" panose="02040503050406030204" pitchFamily="18" charset="0"/>
                          </a:rPr>
                        </m:ctrlPr>
                      </m:sSubPr>
                      <m:e>
                        <m:acc>
                          <m:accPr>
                            <m:chr m:val="⃗"/>
                            <m:ctrlPr>
                              <a:rPr lang="en-IN"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𝑀</m:t>
                            </m:r>
                          </m:e>
                        </m:acc>
                      </m:e>
                      <m:sub>
                        <m:r>
                          <a:rPr lang="en-IN" b="0" i="1" smtClean="0">
                            <a:latin typeface="Cambria Math" panose="02040503050406030204" pitchFamily="18" charset="0"/>
                            <a:ea typeface="Cambria Math" panose="02040503050406030204" pitchFamily="18" charset="0"/>
                          </a:rPr>
                          <m:t>𝑂</m:t>
                        </m:r>
                      </m:sub>
                    </m:sSub>
                  </m:oMath>
                </a14:m>
                <a:r>
                  <a:rPr lang="en-IN" b="1" dirty="0"/>
                  <a:t>.</a:t>
                </a:r>
              </a:p>
            </p:txBody>
          </p:sp>
        </mc:Choice>
        <mc:Fallback xmlns="">
          <p:sp>
            <p:nvSpPr>
              <p:cNvPr id="26" name="TextBox 25">
                <a:extLst>
                  <a:ext uri="{FF2B5EF4-FFF2-40B4-BE49-F238E27FC236}">
                    <a16:creationId xmlns:a16="http://schemas.microsoft.com/office/drawing/2014/main" id="{B6DF9E8E-8B2B-C4AA-7D77-39E8CA361484}"/>
                  </a:ext>
                </a:extLst>
              </p:cNvPr>
              <p:cNvSpPr txBox="1">
                <a:spLocks noRot="1" noChangeAspect="1" noMove="1" noResize="1" noEditPoints="1" noAdjustHandles="1" noChangeArrowheads="1" noChangeShapeType="1" noTextEdit="1"/>
              </p:cNvSpPr>
              <p:nvPr/>
            </p:nvSpPr>
            <p:spPr>
              <a:xfrm>
                <a:off x="427038" y="3956429"/>
                <a:ext cx="8458198" cy="2397836"/>
              </a:xfrm>
              <a:prstGeom prst="rect">
                <a:avLst/>
              </a:prstGeom>
              <a:blipFill>
                <a:blip r:embed="rId8"/>
                <a:stretch>
                  <a:fillRect l="-1081" t="-2036" r="-288" b="-5089"/>
                </a:stretch>
              </a:blipFill>
            </p:spPr>
            <p:txBody>
              <a:bodyPr/>
              <a:lstStyle/>
              <a:p>
                <a:r>
                  <a:rPr lang="en-US">
                    <a:noFill/>
                  </a:rPr>
                  <a:t> </a:t>
                </a:r>
              </a:p>
            </p:txBody>
          </p:sp>
        </mc:Fallback>
      </mc:AlternateContent>
    </p:spTree>
    <p:extLst>
      <p:ext uri="{BB962C8B-B14F-4D97-AF65-F5344CB8AC3E}">
        <p14:creationId xmlns:p14="http://schemas.microsoft.com/office/powerpoint/2010/main" val="389182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dissolve">
                                      <p:cBhvr>
                                        <p:cTn id="22" dur="500"/>
                                        <p:tgtEl>
                                          <p:spTgt spid="2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
                                            <p:txEl>
                                              <p:pRg st="1" end="1"/>
                                            </p:txEl>
                                          </p:spTgt>
                                        </p:tgtEl>
                                        <p:attrNameLst>
                                          <p:attrName>style.visibility</p:attrName>
                                        </p:attrNameLst>
                                      </p:cBhvr>
                                      <p:to>
                                        <p:strVal val="visible"/>
                                      </p:to>
                                    </p:set>
                                    <p:animEffect transition="in" filter="dissolve">
                                      <p:cBhvr>
                                        <p:cTn id="27" dur="500"/>
                                        <p:tgtEl>
                                          <p:spTgt spid="2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
                                            <p:txEl>
                                              <p:pRg st="2" end="2"/>
                                            </p:txEl>
                                          </p:spTgt>
                                        </p:tgtEl>
                                        <p:attrNameLst>
                                          <p:attrName>style.visibility</p:attrName>
                                        </p:attrNameLst>
                                      </p:cBhvr>
                                      <p:to>
                                        <p:strVal val="visible"/>
                                      </p:to>
                                    </p:set>
                                    <p:animEffect transition="in" filter="dissolve">
                                      <p:cBhvr>
                                        <p:cTn id="32" dur="500"/>
                                        <p:tgtEl>
                                          <p:spTgt spid="2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6">
                                            <p:txEl>
                                              <p:pRg st="3" end="3"/>
                                            </p:txEl>
                                          </p:spTgt>
                                        </p:tgtEl>
                                        <p:attrNameLst>
                                          <p:attrName>style.visibility</p:attrName>
                                        </p:attrNameLst>
                                      </p:cBhvr>
                                      <p:to>
                                        <p:strVal val="visible"/>
                                      </p:to>
                                    </p:set>
                                    <p:animEffect transition="in" filter="dissolve">
                                      <p:cBhvr>
                                        <p:cTn id="37"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FBCD-3DB5-DA7E-A5B4-75983E913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FCB0B7-47ED-D2A4-EB10-910F16C4E25B}"/>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Reality of Force System In Engineering</a:t>
            </a:r>
          </a:p>
        </p:txBody>
      </p:sp>
      <p:sp>
        <p:nvSpPr>
          <p:cNvPr id="3" name="Subtitle 2">
            <a:extLst>
              <a:ext uri="{FF2B5EF4-FFF2-40B4-BE49-F238E27FC236}">
                <a16:creationId xmlns:a16="http://schemas.microsoft.com/office/drawing/2014/main" id="{22A755CF-8214-F36C-EE28-A3F8B8F365BF}"/>
              </a:ext>
            </a:extLst>
          </p:cNvPr>
          <p:cNvSpPr txBox="1">
            <a:spLocks noGrp="1"/>
          </p:cNvSpPr>
          <p:nvPr>
            <p:ph type="subTitle" idx="1"/>
          </p:nvPr>
        </p:nvSpPr>
        <p:spPr>
          <a:xfrm>
            <a:off x="270294" y="1249425"/>
            <a:ext cx="8682355" cy="1405807"/>
          </a:xfrm>
        </p:spPr>
        <p:txBody>
          <a:bodyPr anchorCtr="0"/>
          <a:lstStyle/>
          <a:p>
            <a:pPr marL="285750" indent="-285750" algn="l">
              <a:buFont typeface="Arial" panose="020B0604020202020204" pitchFamily="34" charset="0"/>
              <a:buChar char="•"/>
            </a:pPr>
            <a:r>
              <a:rPr lang="en-US" sz="2400" dirty="0"/>
              <a:t> The Truth, “concentrated” forces do not exist in any real system. </a:t>
            </a:r>
          </a:p>
          <a:p>
            <a:pPr marL="285750" indent="-285750" algn="l">
              <a:buFont typeface="Arial" panose="020B0604020202020204" pitchFamily="34" charset="0"/>
              <a:buChar char="•"/>
            </a:pPr>
            <a:r>
              <a:rPr lang="en-US" sz="2400" dirty="0"/>
              <a:t>Every external force applied mechanically to a body is distributed over a finite contact area, however small.</a:t>
            </a:r>
          </a:p>
          <a:p>
            <a:pPr marL="342900" lvl="0" indent="-342900" algn="l">
              <a:spcBef>
                <a:spcPts val="600"/>
              </a:spcBef>
              <a:buClr>
                <a:srgbClr val="000000"/>
              </a:buClr>
              <a:buChar char="•"/>
            </a:pPr>
            <a:endParaRPr lang="en-US" sz="2400" dirty="0"/>
          </a:p>
        </p:txBody>
      </p:sp>
      <p:grpSp>
        <p:nvGrpSpPr>
          <p:cNvPr id="5" name="Group 38">
            <a:extLst>
              <a:ext uri="{FF2B5EF4-FFF2-40B4-BE49-F238E27FC236}">
                <a16:creationId xmlns:a16="http://schemas.microsoft.com/office/drawing/2014/main" id="{19A332BB-EDC9-0AEB-D73F-B2E7AB4B169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FACB290-0166-71FE-18E0-43463E583D1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D0D6A52-3BB4-9BDA-31C5-CDC63EB6629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0590E23-0C08-D425-5AF5-DF3D69AC61A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91039F2-C057-F0A3-E2A9-70B3A60EEB5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BFA451D-B04B-A4AA-A777-F4712F9CEC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734B36F-7913-0DDE-5F4E-6CFEB5C85A4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2E1F40F-4E93-A0F3-B343-D5F7183335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521F438-F183-C015-BF74-3E618CC5F98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B595A9C-3AFC-6235-BDF8-52A79EEBCB7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773D300-0645-B50C-048E-AA075AE2D12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085DE23-B97E-4D37-3256-2BBC38D3A29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B9EC7E2-7565-634E-B313-2E818059BD3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26D04FB-9F2D-1FCC-2BA9-16D0A65964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38C91C3-FE8E-D56D-F361-ADE824C0921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CC87782-FDF1-5A21-FD28-18AB459732A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4FBB6C5-044A-E14C-01E5-DE1299DE2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7D23E45A-DE4F-E454-B97E-15BE9F27B99B}"/>
              </a:ext>
            </a:extLst>
          </p:cNvPr>
          <p:cNvPicPr>
            <a:picLocks noChangeAspect="1"/>
          </p:cNvPicPr>
          <p:nvPr/>
        </p:nvPicPr>
        <p:blipFill>
          <a:blip r:embed="rId4"/>
          <a:stretch>
            <a:fillRect/>
          </a:stretch>
        </p:blipFill>
        <p:spPr>
          <a:xfrm>
            <a:off x="838200" y="3101159"/>
            <a:ext cx="2594605" cy="2156641"/>
          </a:xfrm>
          <a:prstGeom prst="rect">
            <a:avLst/>
          </a:prstGeom>
        </p:spPr>
      </p:pic>
      <p:pic>
        <p:nvPicPr>
          <p:cNvPr id="22" name="Picture 21">
            <a:extLst>
              <a:ext uri="{FF2B5EF4-FFF2-40B4-BE49-F238E27FC236}">
                <a16:creationId xmlns:a16="http://schemas.microsoft.com/office/drawing/2014/main" id="{0DCEA719-8655-C493-2C82-07DEDE750067}"/>
              </a:ext>
            </a:extLst>
          </p:cNvPr>
          <p:cNvPicPr>
            <a:picLocks noChangeAspect="1"/>
          </p:cNvPicPr>
          <p:nvPr/>
        </p:nvPicPr>
        <p:blipFill>
          <a:blip r:embed="rId5"/>
          <a:stretch>
            <a:fillRect/>
          </a:stretch>
        </p:blipFill>
        <p:spPr>
          <a:xfrm>
            <a:off x="3815330" y="3291835"/>
            <a:ext cx="2989862" cy="1870505"/>
          </a:xfrm>
          <a:prstGeom prst="rect">
            <a:avLst/>
          </a:prstGeom>
        </p:spPr>
      </p:pic>
      <p:pic>
        <p:nvPicPr>
          <p:cNvPr id="23" name="Content Placeholder 9">
            <a:extLst>
              <a:ext uri="{FF2B5EF4-FFF2-40B4-BE49-F238E27FC236}">
                <a16:creationId xmlns:a16="http://schemas.microsoft.com/office/drawing/2014/main" id="{1253DFF5-B7E0-B1F5-C406-DDAFDA95C2EE}"/>
              </a:ext>
            </a:extLst>
          </p:cNvPr>
          <p:cNvPicPr>
            <a:picLocks noChangeAspect="1"/>
          </p:cNvPicPr>
          <p:nvPr/>
        </p:nvPicPr>
        <p:blipFill>
          <a:blip r:embed="rId6"/>
          <a:stretch>
            <a:fillRect/>
          </a:stretch>
        </p:blipFill>
        <p:spPr bwMode="auto">
          <a:xfrm>
            <a:off x="7079860" y="3172875"/>
            <a:ext cx="1743465" cy="2082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704A8510-AACD-7FAA-B8C9-4DFEDA646CB3}"/>
              </a:ext>
            </a:extLst>
          </p:cNvPr>
          <p:cNvSpPr txBox="1"/>
          <p:nvPr/>
        </p:nvSpPr>
        <p:spPr>
          <a:xfrm>
            <a:off x="426262" y="5285443"/>
            <a:ext cx="8626471" cy="1200329"/>
          </a:xfrm>
          <a:prstGeom prst="rect">
            <a:avLst/>
          </a:prstGeom>
          <a:noFill/>
        </p:spPr>
        <p:txBody>
          <a:bodyPr wrap="square" rtlCol="0">
            <a:spAutoFit/>
          </a:bodyPr>
          <a:lstStyle/>
          <a:p>
            <a:pPr algn="ctr"/>
            <a:r>
              <a:rPr lang="en-US" sz="3600" b="1" dirty="0">
                <a:solidFill>
                  <a:srgbClr val="0070C0"/>
                </a:solidFill>
                <a:latin typeface="Vladimir Script" panose="03050402040407070305" pitchFamily="66" charset="0"/>
              </a:rPr>
              <a:t>Every Mechanical System is having a Finite non-zero life due to the distributed nature for Force System</a:t>
            </a:r>
          </a:p>
        </p:txBody>
      </p:sp>
    </p:spTree>
    <p:extLst>
      <p:ext uri="{BB962C8B-B14F-4D97-AF65-F5344CB8AC3E}">
        <p14:creationId xmlns:p14="http://schemas.microsoft.com/office/powerpoint/2010/main" val="410052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250" fill="hold"/>
                                        <p:tgtEl>
                                          <p:spTgt spid="4"/>
                                        </p:tgtEl>
                                        <p:attrNameLst>
                                          <p:attrName>ppt_w</p:attrName>
                                        </p:attrNameLst>
                                      </p:cBhvr>
                                      <p:tavLst>
                                        <p:tav tm="0">
                                          <p:val>
                                            <p:fltVal val="0"/>
                                          </p:val>
                                        </p:tav>
                                        <p:tav tm="100000">
                                          <p:val>
                                            <p:strVal val="#ppt_w"/>
                                          </p:val>
                                        </p:tav>
                                      </p:tavLst>
                                    </p:anim>
                                    <p:anim calcmode="lin" valueType="num">
                                      <p:cBhvr>
                                        <p:cTn id="18" dur="1250" fill="hold"/>
                                        <p:tgtEl>
                                          <p:spTgt spid="4"/>
                                        </p:tgtEl>
                                        <p:attrNameLst>
                                          <p:attrName>ppt_h</p:attrName>
                                        </p:attrNameLst>
                                      </p:cBhvr>
                                      <p:tavLst>
                                        <p:tav tm="0">
                                          <p:val>
                                            <p:fltVal val="0"/>
                                          </p:val>
                                        </p:tav>
                                        <p:tav tm="100000">
                                          <p:val>
                                            <p:strVal val="#ppt_h"/>
                                          </p:val>
                                        </p:tav>
                                      </p:tavLst>
                                    </p:anim>
                                    <p:animEffect transition="in" filter="fade">
                                      <p:cBhvr>
                                        <p:cTn id="19" dur="125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1250" fill="hold"/>
                                        <p:tgtEl>
                                          <p:spTgt spid="22"/>
                                        </p:tgtEl>
                                        <p:attrNameLst>
                                          <p:attrName>ppt_w</p:attrName>
                                        </p:attrNameLst>
                                      </p:cBhvr>
                                      <p:tavLst>
                                        <p:tav tm="0">
                                          <p:val>
                                            <p:fltVal val="0"/>
                                          </p:val>
                                        </p:tav>
                                        <p:tav tm="100000">
                                          <p:val>
                                            <p:strVal val="#ppt_w"/>
                                          </p:val>
                                        </p:tav>
                                      </p:tavLst>
                                    </p:anim>
                                    <p:anim calcmode="lin" valueType="num">
                                      <p:cBhvr>
                                        <p:cTn id="25" dur="1250" fill="hold"/>
                                        <p:tgtEl>
                                          <p:spTgt spid="22"/>
                                        </p:tgtEl>
                                        <p:attrNameLst>
                                          <p:attrName>ppt_h</p:attrName>
                                        </p:attrNameLst>
                                      </p:cBhvr>
                                      <p:tavLst>
                                        <p:tav tm="0">
                                          <p:val>
                                            <p:fltVal val="0"/>
                                          </p:val>
                                        </p:tav>
                                        <p:tav tm="100000">
                                          <p:val>
                                            <p:strVal val="#ppt_h"/>
                                          </p:val>
                                        </p:tav>
                                      </p:tavLst>
                                    </p:anim>
                                    <p:animEffect transition="in" filter="fade">
                                      <p:cBhvr>
                                        <p:cTn id="26" dur="125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250" fill="hold"/>
                                        <p:tgtEl>
                                          <p:spTgt spid="23"/>
                                        </p:tgtEl>
                                        <p:attrNameLst>
                                          <p:attrName>ppt_w</p:attrName>
                                        </p:attrNameLst>
                                      </p:cBhvr>
                                      <p:tavLst>
                                        <p:tav tm="0">
                                          <p:val>
                                            <p:fltVal val="0"/>
                                          </p:val>
                                        </p:tav>
                                        <p:tav tm="100000">
                                          <p:val>
                                            <p:strVal val="#ppt_w"/>
                                          </p:val>
                                        </p:tav>
                                      </p:tavLst>
                                    </p:anim>
                                    <p:anim calcmode="lin" valueType="num">
                                      <p:cBhvr>
                                        <p:cTn id="32" dur="1250" fill="hold"/>
                                        <p:tgtEl>
                                          <p:spTgt spid="23"/>
                                        </p:tgtEl>
                                        <p:attrNameLst>
                                          <p:attrName>ppt_h</p:attrName>
                                        </p:attrNameLst>
                                      </p:cBhvr>
                                      <p:tavLst>
                                        <p:tav tm="0">
                                          <p:val>
                                            <p:fltVal val="0"/>
                                          </p:val>
                                        </p:tav>
                                        <p:tav tm="100000">
                                          <p:val>
                                            <p:strVal val="#ppt_h"/>
                                          </p:val>
                                        </p:tav>
                                      </p:tavLst>
                                    </p:anim>
                                    <p:animEffect transition="in" filter="fade">
                                      <p:cBhvr>
                                        <p:cTn id="33" dur="125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2BFDE-37B5-A21E-79FB-021E74861820}"/>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BA9B5EBB-603B-77D3-E2AF-CE386BA98637}"/>
              </a:ext>
            </a:extLst>
          </p:cNvPr>
          <p:cNvPicPr>
            <a:picLocks noChangeAspect="1"/>
          </p:cNvPicPr>
          <p:nvPr/>
        </p:nvPicPr>
        <p:blipFill>
          <a:blip r:embed="rId3"/>
          <a:stretch>
            <a:fillRect/>
          </a:stretch>
        </p:blipFill>
        <p:spPr>
          <a:xfrm>
            <a:off x="4870104" y="4527479"/>
            <a:ext cx="3914804" cy="2162191"/>
          </a:xfrm>
          <a:prstGeom prst="rect">
            <a:avLst/>
          </a:prstGeom>
        </p:spPr>
      </p:pic>
      <p:sp>
        <p:nvSpPr>
          <p:cNvPr id="2" name="Title 1">
            <a:extLst>
              <a:ext uri="{FF2B5EF4-FFF2-40B4-BE49-F238E27FC236}">
                <a16:creationId xmlns:a16="http://schemas.microsoft.com/office/drawing/2014/main" id="{4B612908-3E6E-46C2-285B-58101C6046E4}"/>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Distributed Nature of Force System</a:t>
            </a:r>
          </a:p>
        </p:txBody>
      </p:sp>
      <p:sp>
        <p:nvSpPr>
          <p:cNvPr id="3" name="Subtitle 2">
            <a:extLst>
              <a:ext uri="{FF2B5EF4-FFF2-40B4-BE49-F238E27FC236}">
                <a16:creationId xmlns:a16="http://schemas.microsoft.com/office/drawing/2014/main" id="{AD29F124-33C9-887D-5E74-566D5A6CD3E7}"/>
              </a:ext>
            </a:extLst>
          </p:cNvPr>
          <p:cNvSpPr txBox="1">
            <a:spLocks noGrp="1"/>
          </p:cNvSpPr>
          <p:nvPr>
            <p:ph type="subTitle" idx="1"/>
          </p:nvPr>
        </p:nvSpPr>
        <p:spPr>
          <a:xfrm>
            <a:off x="270294" y="1249425"/>
            <a:ext cx="8737181" cy="3948051"/>
          </a:xfrm>
        </p:spPr>
        <p:txBody>
          <a:bodyPr anchorCtr="0"/>
          <a:lstStyle/>
          <a:p>
            <a:pPr algn="l"/>
            <a:r>
              <a:rPr lang="en-US" sz="2400" dirty="0"/>
              <a:t>When to account the way force is distributed?</a:t>
            </a:r>
          </a:p>
          <a:p>
            <a:pPr marL="285750" indent="-285750" algn="l">
              <a:buFont typeface="Arial" panose="020B0604020202020204" pitchFamily="34" charset="0"/>
              <a:buChar char="•"/>
            </a:pPr>
            <a:r>
              <a:rPr lang="en-US" sz="2400" dirty="0"/>
              <a:t>When the forces are applied over a region whose dimensions are not negligible compared with other pertinent dimensions</a:t>
            </a:r>
          </a:p>
          <a:p>
            <a:pPr marL="285750" indent="-285750" algn="l">
              <a:buFont typeface="Arial" panose="020B0604020202020204" pitchFamily="34" charset="0"/>
              <a:buChar char="•"/>
            </a:pPr>
            <a:r>
              <a:rPr lang="en-US" sz="2400" dirty="0"/>
              <a:t>If on the other hand, we want to find the distribution of internal forces in the material of body near contact location </a:t>
            </a:r>
          </a:p>
          <a:p>
            <a:pPr marL="285750" indent="-285750" algn="l">
              <a:buFont typeface="Arial" panose="020B0604020202020204" pitchFamily="34" charset="0"/>
              <a:buChar char="•"/>
            </a:pPr>
            <a:r>
              <a:rPr lang="en-US" sz="2400" dirty="0"/>
              <a:t>The contact location will have appreciable internal stresses and strain</a:t>
            </a:r>
          </a:p>
          <a:p>
            <a:pPr marL="285750" indent="-285750" algn="l">
              <a:buFont typeface="Arial" panose="020B0604020202020204" pitchFamily="34" charset="0"/>
              <a:buChar char="•"/>
            </a:pPr>
            <a:r>
              <a:rPr lang="en-US" sz="2400" dirty="0"/>
              <a:t>In such case, the load is not treated as concentrated but the actual distribution of forces is considered.</a:t>
            </a:r>
          </a:p>
          <a:p>
            <a:pPr marL="342900" lvl="0" indent="-342900" algn="l">
              <a:spcBef>
                <a:spcPts val="600"/>
              </a:spcBef>
              <a:buClr>
                <a:srgbClr val="000000"/>
              </a:buClr>
              <a:buChar char="•"/>
            </a:pPr>
            <a:endParaRPr lang="en-US" sz="2400" dirty="0"/>
          </a:p>
        </p:txBody>
      </p:sp>
      <p:grpSp>
        <p:nvGrpSpPr>
          <p:cNvPr id="5" name="Group 38">
            <a:extLst>
              <a:ext uri="{FF2B5EF4-FFF2-40B4-BE49-F238E27FC236}">
                <a16:creationId xmlns:a16="http://schemas.microsoft.com/office/drawing/2014/main" id="{C2A061C1-AB6B-64B3-BF1B-F0A0FA9B874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5095F34-3F6E-A284-EB70-2468463CFCD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B30D56B-6320-8F85-60FB-DAE02D19EAD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C3E98F5-E075-AFF5-6297-07F0267C270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F304E57-6000-D313-E80C-664C7342C9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A5762B7-BECF-D6B1-E761-BA76559A67D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72ED08B-79CB-9C34-F012-0888D67C3A7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5C88F22-74F3-E0BF-E8BD-4482DBAB51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32A348A-55C8-3896-03FD-C8BFA2E1A9D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68B7B39-8F9A-908C-711B-3C8F4045638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A3DCE56-FA26-F885-7DCD-A4A43F6D45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1907631-5734-0AEC-8024-D3D6352A0B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9C788BB-1950-F847-537D-AC4E0007EB8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56185A4-6955-7A1A-6892-B9329E8F21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9AA232B-410A-226E-C2EB-262B387B8B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67105A6-B808-9185-19B0-BD3E3D72270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BCAC161-C76E-B926-7236-76A076357B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5902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B418C-ACC3-484B-6C3E-3F8257E334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F3C4E-2368-379C-3FBA-DC0B8E62A298}"/>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Types Distributed Force System</a:t>
            </a:r>
          </a:p>
        </p:txBody>
      </p:sp>
      <p:sp>
        <p:nvSpPr>
          <p:cNvPr id="3" name="Subtitle 2">
            <a:extLst>
              <a:ext uri="{FF2B5EF4-FFF2-40B4-BE49-F238E27FC236}">
                <a16:creationId xmlns:a16="http://schemas.microsoft.com/office/drawing/2014/main" id="{EC482B65-DAF3-3000-7D2B-4500A1215E39}"/>
              </a:ext>
            </a:extLst>
          </p:cNvPr>
          <p:cNvSpPr txBox="1">
            <a:spLocks noGrp="1"/>
          </p:cNvSpPr>
          <p:nvPr>
            <p:ph type="subTitle" idx="1"/>
          </p:nvPr>
        </p:nvSpPr>
        <p:spPr>
          <a:xfrm>
            <a:off x="270294" y="1249425"/>
            <a:ext cx="8737181" cy="3948051"/>
          </a:xfrm>
        </p:spPr>
        <p:txBody>
          <a:bodyPr anchorCtr="0"/>
          <a:lstStyle/>
          <a:p>
            <a:pPr algn="l"/>
            <a:r>
              <a:rPr lang="en-US" sz="2400" dirty="0"/>
              <a:t>There are mainly three kind of distribution:</a:t>
            </a:r>
          </a:p>
          <a:p>
            <a:pPr marL="342900" indent="-342900" algn="l">
              <a:spcBef>
                <a:spcPts val="600"/>
              </a:spcBef>
              <a:buClr>
                <a:srgbClr val="000000"/>
              </a:buClr>
              <a:buFontTx/>
              <a:buChar char="•"/>
            </a:pPr>
            <a:r>
              <a:rPr lang="en-US" sz="2400" b="1" dirty="0"/>
              <a:t>Line Distribution</a:t>
            </a:r>
            <a:r>
              <a:rPr lang="en-US" sz="2400" dirty="0"/>
              <a:t>: When a force is distributed along a line as in continuous vertical load supported by a cable. The  intensity w of the loading is expressed as force per unit length of line, newtons per meter (N/m) </a:t>
            </a:r>
          </a:p>
          <a:p>
            <a:pPr algn="l"/>
            <a:r>
              <a:rPr lang="en-US" sz="2400" b="1" dirty="0"/>
              <a:t>Area Distribution: </a:t>
            </a:r>
          </a:p>
          <a:p>
            <a:pPr marL="285750" indent="-285750" algn="l">
              <a:buFont typeface="Arial" panose="020B0604020202020204" pitchFamily="34" charset="0"/>
              <a:buChar char="•"/>
            </a:pPr>
            <a:r>
              <a:rPr lang="en-US" sz="2400" dirty="0"/>
              <a:t>When a force is distributed over an area as with the hydraulic pressure of water against the inner face of the dam.</a:t>
            </a:r>
          </a:p>
          <a:p>
            <a:pPr marL="285750" indent="-285750" algn="l">
              <a:buFont typeface="Arial" panose="020B0604020202020204" pitchFamily="34" charset="0"/>
              <a:buChar char="•"/>
            </a:pPr>
            <a:r>
              <a:rPr lang="en-US" sz="2400" dirty="0"/>
              <a:t> The intensity is expressed as force per unit area. </a:t>
            </a:r>
          </a:p>
          <a:p>
            <a:pPr marL="285750" indent="-285750" algn="l">
              <a:buFont typeface="Arial" panose="020B0604020202020204" pitchFamily="34" charset="0"/>
              <a:buChar char="•"/>
            </a:pPr>
            <a:r>
              <a:rPr lang="en-US" sz="2400" dirty="0"/>
              <a:t>This intensity is called pressure for the action of fluid forces</a:t>
            </a:r>
          </a:p>
          <a:p>
            <a:pPr marL="285750" indent="-285750" algn="l">
              <a:buFont typeface="Arial" panose="020B0604020202020204" pitchFamily="34" charset="0"/>
              <a:buChar char="•"/>
            </a:pPr>
            <a:r>
              <a:rPr lang="en-US" sz="2400" dirty="0"/>
              <a:t>The basic unit for pressure is the newton per square meter (N/m</a:t>
            </a:r>
            <a:r>
              <a:rPr lang="en-US" sz="2400" baseline="30000" dirty="0"/>
              <a:t>2</a:t>
            </a:r>
            <a:r>
              <a:rPr lang="en-US" sz="2400" dirty="0"/>
              <a:t>)</a:t>
            </a:r>
          </a:p>
        </p:txBody>
      </p:sp>
      <p:grpSp>
        <p:nvGrpSpPr>
          <p:cNvPr id="5" name="Group 38">
            <a:extLst>
              <a:ext uri="{FF2B5EF4-FFF2-40B4-BE49-F238E27FC236}">
                <a16:creationId xmlns:a16="http://schemas.microsoft.com/office/drawing/2014/main" id="{249DB6BE-0718-455B-608E-EBFCB8BBBF2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A5CC898-7C69-DCA3-6AB6-6E0EEC978FF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8865C23-A237-DA2B-8513-CA6E515AD91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ED42240-A77D-23A0-0B20-095A20EEB8F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6AC9140-1E1C-5C8D-7C82-1A00A66CD55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B0FB531-6BC3-8F08-B391-9A879BAD84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BACF375-CBEB-A755-743D-07B9E07CCA1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0093D85-7640-C327-2AD9-4EC7801D6FD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1138E6E-9B4E-6B73-6804-D97E5CAE67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114445F-C655-0540-1AF2-7AB3164EFB6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BE417DB-6F44-8297-150D-67AE30648F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44C9A4A-6B47-22E5-D726-FCD4D375143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7C992EE-4480-4B35-E6C6-617961C620F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13EDBA3-03EF-B4EE-9C3E-94F735DD58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3EC04AC-EEC7-8A2D-41B6-67B6749E982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CBC00FB-2B53-B6B2-2AC4-7F003AB98BC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F58D9AB-79D8-92E6-6DE1-11F428D50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7E4BAD64-CA57-2808-4B9B-906DCC958136}"/>
              </a:ext>
            </a:extLst>
          </p:cNvPr>
          <p:cNvPicPr>
            <a:picLocks noChangeAspect="1"/>
          </p:cNvPicPr>
          <p:nvPr/>
        </p:nvPicPr>
        <p:blipFill>
          <a:blip r:embed="rId4"/>
          <a:stretch>
            <a:fillRect/>
          </a:stretch>
        </p:blipFill>
        <p:spPr>
          <a:xfrm>
            <a:off x="5516801" y="2895600"/>
            <a:ext cx="3156559" cy="2438400"/>
          </a:xfrm>
          <a:prstGeom prst="rect">
            <a:avLst/>
          </a:prstGeom>
        </p:spPr>
      </p:pic>
    </p:spTree>
    <p:extLst>
      <p:ext uri="{BB962C8B-B14F-4D97-AF65-F5344CB8AC3E}">
        <p14:creationId xmlns:p14="http://schemas.microsoft.com/office/powerpoint/2010/main" val="278444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E4C9D-46ED-00F6-99F5-2555B32C6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85921-F237-5FE6-CB38-1E9A8E09D61A}"/>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Types Distributed Force System</a:t>
            </a:r>
          </a:p>
        </p:txBody>
      </p:sp>
      <p:sp>
        <p:nvSpPr>
          <p:cNvPr id="3" name="Subtitle 2">
            <a:extLst>
              <a:ext uri="{FF2B5EF4-FFF2-40B4-BE49-F238E27FC236}">
                <a16:creationId xmlns:a16="http://schemas.microsoft.com/office/drawing/2014/main" id="{B8BA5424-904B-353C-CCD8-ED6C5EA06343}"/>
              </a:ext>
            </a:extLst>
          </p:cNvPr>
          <p:cNvSpPr txBox="1">
            <a:spLocks noGrp="1"/>
          </p:cNvSpPr>
          <p:nvPr>
            <p:ph type="subTitle" idx="1"/>
          </p:nvPr>
        </p:nvSpPr>
        <p:spPr>
          <a:xfrm>
            <a:off x="270294" y="1249425"/>
            <a:ext cx="8737181" cy="3948051"/>
          </a:xfrm>
        </p:spPr>
        <p:txBody>
          <a:bodyPr anchorCtr="0"/>
          <a:lstStyle/>
          <a:p>
            <a:pPr algn="l"/>
            <a:r>
              <a:rPr lang="en-US" sz="2400" b="1" dirty="0"/>
              <a:t>Volume Distribution:</a:t>
            </a:r>
          </a:p>
          <a:p>
            <a:pPr marL="285750" indent="-285750" algn="l">
              <a:buFont typeface="Arial" panose="020B0604020202020204" pitchFamily="34" charset="0"/>
              <a:buChar char="•"/>
            </a:pPr>
            <a:r>
              <a:rPr lang="en-US" sz="2400" dirty="0"/>
              <a:t> A force which is distributed over the volume of a body is called a body force.</a:t>
            </a:r>
          </a:p>
          <a:p>
            <a:pPr marL="285750" indent="-285750" algn="l">
              <a:buFont typeface="Arial" panose="020B0604020202020204" pitchFamily="34" charset="0"/>
              <a:buChar char="•"/>
            </a:pPr>
            <a:r>
              <a:rPr lang="en-US" sz="2400" dirty="0"/>
              <a:t>The most common body force is the force of gravitational attraction, which acts on all elements of mass in a body.</a:t>
            </a:r>
          </a:p>
          <a:p>
            <a:pPr marL="285750" indent="-285750" algn="l">
              <a:buFont typeface="Arial" panose="020B0604020202020204" pitchFamily="34" charset="0"/>
              <a:buChar char="•"/>
            </a:pPr>
            <a:r>
              <a:rPr lang="en-US" sz="2400" dirty="0"/>
              <a:t>The determination of the forces on the supports of the heavy cantilevered structure for example, would require accounting for the distribution of gravitational force throughout the structure</a:t>
            </a:r>
          </a:p>
          <a:p>
            <a:pPr algn="l"/>
            <a:endParaRPr lang="en-US" sz="2400" dirty="0"/>
          </a:p>
        </p:txBody>
      </p:sp>
      <p:grpSp>
        <p:nvGrpSpPr>
          <p:cNvPr id="5" name="Group 38">
            <a:extLst>
              <a:ext uri="{FF2B5EF4-FFF2-40B4-BE49-F238E27FC236}">
                <a16:creationId xmlns:a16="http://schemas.microsoft.com/office/drawing/2014/main" id="{114EF8B5-C284-F8B6-DD1B-11148D2B075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EBDF599-40B4-59A5-0682-32E4C134DC5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563828D-7459-265F-2D38-1339CE74CB4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AA24B84-A97C-9F82-578B-9DC97CF2CE5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B80BEAE-6A92-2E1C-C4A4-B1F4172E78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DD55321-7E04-D955-2827-07B1C75C928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1EC5318-365C-A8F2-ABFB-B68DE306C9F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A32CD27-2D9D-CCA0-37B6-A5B54B27AA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CD80798-2E3B-5B4E-BD21-D407E023C2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3F7EF63-6F89-B0B3-A64B-55C0AF3ABE0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3FE9C30-4D1A-228C-BEFB-1005305878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C4E5905-B247-233F-A5FA-8A2B4EA13C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B3FB1A1-C22C-995C-A5BE-3427A1CA870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6731072-0498-359E-5C2A-170878F67D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4F7746C-47E2-E17A-D5D8-E202474333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696C081-7FF4-DBB2-B05A-9BC1F0E8D70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CD8E18E-0DB3-3BD1-451F-7D1C8FBA7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descr="How do space rockets work? - Explain that Stuff">
            <a:extLst>
              <a:ext uri="{FF2B5EF4-FFF2-40B4-BE49-F238E27FC236}">
                <a16:creationId xmlns:a16="http://schemas.microsoft.com/office/drawing/2014/main" id="{8091170D-3B94-BE10-790E-3531FB2AF1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093" y="1846383"/>
            <a:ext cx="7725435" cy="3519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35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1250"/>
                                        <p:tgtEl>
                                          <p:spTgt spid="1026"/>
                                        </p:tgtEl>
                                        <p:attrNameLst>
                                          <p:attrName>ppt_w</p:attrName>
                                        </p:attrNameLst>
                                      </p:cBhvr>
                                      <p:tavLst>
                                        <p:tav tm="0">
                                          <p:val>
                                            <p:strVal val="ppt_w"/>
                                          </p:val>
                                        </p:tav>
                                        <p:tav tm="100000">
                                          <p:val>
                                            <p:fltVal val="0"/>
                                          </p:val>
                                        </p:tav>
                                      </p:tavLst>
                                    </p:anim>
                                    <p:anim calcmode="lin" valueType="num">
                                      <p:cBhvr>
                                        <p:cTn id="7" dur="1250"/>
                                        <p:tgtEl>
                                          <p:spTgt spid="1026"/>
                                        </p:tgtEl>
                                        <p:attrNameLst>
                                          <p:attrName>ppt_h</p:attrName>
                                        </p:attrNameLst>
                                      </p:cBhvr>
                                      <p:tavLst>
                                        <p:tav tm="0">
                                          <p:val>
                                            <p:strVal val="ppt_h"/>
                                          </p:val>
                                        </p:tav>
                                        <p:tav tm="100000">
                                          <p:val>
                                            <p:fltVal val="0"/>
                                          </p:val>
                                        </p:tav>
                                      </p:tavLst>
                                    </p:anim>
                                    <p:animEffect transition="out" filter="fade">
                                      <p:cBhvr>
                                        <p:cTn id="8" dur="1250"/>
                                        <p:tgtEl>
                                          <p:spTgt spid="1026"/>
                                        </p:tgtEl>
                                      </p:cBhvr>
                                    </p:animEffect>
                                    <p:set>
                                      <p:cBhvr>
                                        <p:cTn id="9" dur="1" fill="hold">
                                          <p:stCondLst>
                                            <p:cond delay="1249"/>
                                          </p:stCondLst>
                                        </p:cTn>
                                        <p:tgtEl>
                                          <p:spTgt spid="102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AE83-B44D-9422-7FA9-A7DF39189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E1B78-F8FB-0C5A-24C2-6694A9D44D73}"/>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Center of Mass</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D8CDDA3C-FCAF-61FD-E64C-5E720CF517A5}"/>
                  </a:ext>
                </a:extLst>
              </p:cNvPr>
              <p:cNvSpPr txBox="1">
                <a:spLocks noGrp="1"/>
              </p:cNvSpPr>
              <p:nvPr>
                <p:ph type="subTitle" idx="1"/>
              </p:nvPr>
            </p:nvSpPr>
            <p:spPr>
              <a:xfrm>
                <a:off x="270294" y="1249425"/>
                <a:ext cx="8737181" cy="5489635"/>
              </a:xfrm>
            </p:spPr>
            <p:txBody>
              <a:bodyPr anchorCtr="0"/>
              <a:lstStyle/>
              <a:p>
                <a:pPr marL="342900" indent="-342900" algn="l">
                  <a:buAutoNum type="arabicPeriod"/>
                </a:pPr>
                <a:r>
                  <a:rPr lang="en-US" sz="2400" dirty="0"/>
                  <a:t>A body in space, is seen at any point such as A, the body will be in equilibrium under the action of the tension in the cord and the resultant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𝑊</m:t>
                        </m:r>
                      </m:e>
                    </m:acc>
                  </m:oMath>
                </a14:m>
                <a:r>
                  <a:rPr lang="en-US" sz="2400" dirty="0"/>
                  <a:t> of the gravitational forces acting on all particles of the body.</a:t>
                </a:r>
              </a:p>
              <a:p>
                <a:pPr marL="342900" indent="-342900" algn="l">
                  <a:buAutoNum type="arabicPeriod"/>
                </a:pPr>
                <a:r>
                  <a:rPr lang="en-US" sz="2400" dirty="0"/>
                  <a:t>This resultant is clearly collinear with the direction of gravity, </a:t>
                </a:r>
              </a:p>
              <a:p>
                <a:pPr marL="342900" indent="-342900" algn="l">
                  <a:buAutoNum type="arabicPeriod"/>
                </a:pPr>
                <a:r>
                  <a:rPr lang="en-US" sz="2400" dirty="0"/>
                  <a:t>For all practical purposes these lines of action will be concurrent at a single point G, which is called the center of gravity of the body.</a:t>
                </a:r>
              </a:p>
              <a:p>
                <a:pPr marL="342900" indent="-342900" algn="l">
                  <a:buAutoNum type="arabicPeriod"/>
                </a:pPr>
                <a:r>
                  <a:rPr lang="en-US" sz="2400" dirty="0"/>
                  <a:t>Under the assumption of uniform and parallel force field due to gravitational attraction of the earth</a:t>
                </a:r>
              </a:p>
              <a:p>
                <a:pPr marL="342900" indent="-342900" algn="l">
                  <a:buAutoNum type="arabicPeriod"/>
                </a:pPr>
                <a:r>
                  <a:rPr lang="en-US" sz="2400" dirty="0"/>
                  <a:t>This result in a unique center of gravity</a:t>
                </a:r>
              </a:p>
              <a:p>
                <a:pPr algn="l"/>
                <a:endParaRPr lang="en-US" sz="2400" dirty="0"/>
              </a:p>
            </p:txBody>
          </p:sp>
        </mc:Choice>
        <mc:Fallback xmlns="">
          <p:sp>
            <p:nvSpPr>
              <p:cNvPr id="3" name="Subtitle 2">
                <a:extLst>
                  <a:ext uri="{FF2B5EF4-FFF2-40B4-BE49-F238E27FC236}">
                    <a16:creationId xmlns:a16="http://schemas.microsoft.com/office/drawing/2014/main" id="{D8CDDA3C-FCAF-61FD-E64C-5E720CF517A5}"/>
                  </a:ext>
                </a:extLst>
              </p:cNvPr>
              <p:cNvSpPr txBox="1">
                <a:spLocks noGrp="1" noRot="1" noChangeAspect="1" noMove="1" noResize="1" noEditPoints="1" noAdjustHandles="1" noChangeArrowheads="1" noChangeShapeType="1" noTextEdit="1"/>
              </p:cNvSpPr>
              <p:nvPr>
                <p:ph type="subTitle" idx="1"/>
              </p:nvPr>
            </p:nvSpPr>
            <p:spPr>
              <a:xfrm>
                <a:off x="270294" y="1249425"/>
                <a:ext cx="8737181" cy="5489635"/>
              </a:xfrm>
              <a:blipFill>
                <a:blip r:embed="rId3"/>
                <a:stretch>
                  <a:fillRect l="-907" t="-889" r="-1464"/>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DE58CD1F-F7CE-8067-3610-89833EEC01E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EE82441-8ECF-D513-4375-736C9F3D871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2352790-2D75-88AE-BD6A-0564F9F61EE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71EC6A4-4825-6DB1-D17F-6D1A8424081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BDBADC8-7EFC-BCAA-50B0-03D49B0D3D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F3354E2-E6AB-85FA-5ADA-55D879EEB47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EB18AAD-74C2-876D-967A-5F5E9266441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1A99862-5E51-4717-430A-F2F8D9F8B8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9BF9CC3-66AA-8FCB-3555-E2225E5BBD8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D158EC7-575F-5AC3-8C09-7350788FDBD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4EC8BD7-F5FE-9ABD-B5F1-AD747B17B5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6C3C0A2-F55F-7F34-88D2-E67D7C1F76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A8DAD04-E330-E0D6-7A0B-493C04D0839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C405D0-92F1-19C5-B7E1-0DCF44332E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F398694-2ECD-78CB-9861-E2C81565B6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4CA2A30-C222-176C-5856-1ED88A2CE90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8B441CC-794A-1FF7-1024-07B2713AE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descr="Rocket's center of gravity and center of pressure 🚀 For a rocket to fly in  a straight path to its destination, the rocket must remain stable during  flight. As a rocket flies,">
            <a:extLst>
              <a:ext uri="{FF2B5EF4-FFF2-40B4-BE49-F238E27FC236}">
                <a16:creationId xmlns:a16="http://schemas.microsoft.com/office/drawing/2014/main" id="{B46BF700-7ADE-DA8F-8CF1-BFE791A778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3487" y="1387026"/>
            <a:ext cx="6083261" cy="4556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31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050"/>
                                        </p:tgtEl>
                                        <p:attrNameLst>
                                          <p:attrName>ppt_w</p:attrName>
                                        </p:attrNameLst>
                                      </p:cBhvr>
                                      <p:tavLst>
                                        <p:tav tm="0">
                                          <p:val>
                                            <p:strVal val="ppt_w"/>
                                          </p:val>
                                        </p:tav>
                                        <p:tav tm="100000">
                                          <p:val>
                                            <p:fltVal val="0"/>
                                          </p:val>
                                        </p:tav>
                                      </p:tavLst>
                                    </p:anim>
                                    <p:anim calcmode="lin" valueType="num">
                                      <p:cBhvr>
                                        <p:cTn id="7" dur="500"/>
                                        <p:tgtEl>
                                          <p:spTgt spid="2050"/>
                                        </p:tgtEl>
                                        <p:attrNameLst>
                                          <p:attrName>ppt_h</p:attrName>
                                        </p:attrNameLst>
                                      </p:cBhvr>
                                      <p:tavLst>
                                        <p:tav tm="0">
                                          <p:val>
                                            <p:strVal val="ppt_h"/>
                                          </p:val>
                                        </p:tav>
                                        <p:tav tm="100000">
                                          <p:val>
                                            <p:fltVal val="0"/>
                                          </p:val>
                                        </p:tav>
                                      </p:tavLst>
                                    </p:anim>
                                    <p:animEffect transition="out" filter="fade">
                                      <p:cBhvr>
                                        <p:cTn id="8" dur="500"/>
                                        <p:tgtEl>
                                          <p:spTgt spid="2050"/>
                                        </p:tgtEl>
                                      </p:cBhvr>
                                    </p:animEffect>
                                    <p:set>
                                      <p:cBhvr>
                                        <p:cTn id="9" dur="1" fill="hold">
                                          <p:stCondLst>
                                            <p:cond delay="499"/>
                                          </p:stCondLst>
                                        </p:cTn>
                                        <p:tgtEl>
                                          <p:spTgt spid="2050"/>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dissolv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dissolve">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6995</TotalTime>
  <Words>2445</Words>
  <Application>Microsoft Office PowerPoint</Application>
  <PresentationFormat>On-screen Show (4:3)</PresentationFormat>
  <Paragraphs>374</Paragraphs>
  <Slides>34</Slides>
  <Notes>33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34</vt:i4>
      </vt:variant>
    </vt:vector>
  </HeadingPairs>
  <TitlesOfParts>
    <vt:vector size="46" baseType="lpstr">
      <vt:lpstr>Arial</vt:lpstr>
      <vt:lpstr>Bell MT</vt:lpstr>
      <vt:lpstr>Calibri</vt:lpstr>
      <vt:lpstr>Cambria Math</vt:lpstr>
      <vt:lpstr>Century Schoolbook</vt:lpstr>
      <vt:lpstr>CommercialScript BT</vt:lpstr>
      <vt:lpstr>Curlz MT</vt:lpstr>
      <vt:lpstr>Tahoma</vt:lpstr>
      <vt:lpstr>Tempus Sans ITC</vt:lpstr>
      <vt:lpstr>Times New Roman</vt:lpstr>
      <vt:lpstr>Vladimir Script</vt:lpstr>
      <vt:lpstr>Blank Presentation</vt:lpstr>
      <vt:lpstr>Deliberations on Force Vector System</vt:lpstr>
      <vt:lpstr>Moment as The cross product </vt:lpstr>
      <vt:lpstr>Moment as The cross product </vt:lpstr>
      <vt:lpstr>Varignon Theorem</vt:lpstr>
      <vt:lpstr>Varignon Theorem</vt:lpstr>
      <vt:lpstr>Efficacy of Varignon Theorem</vt:lpstr>
      <vt:lpstr>Efficacy of Varignon Theorem</vt:lpstr>
      <vt:lpstr> Force Couples</vt:lpstr>
      <vt:lpstr>Force Couples</vt:lpstr>
      <vt:lpstr>Force Couple : Vector Algebra Method</vt:lpstr>
      <vt:lpstr>Force Couple : Vector Algebra Method</vt:lpstr>
      <vt:lpstr>Sense of Force Couple</vt:lpstr>
      <vt:lpstr>Equivalent Force Couples</vt:lpstr>
      <vt:lpstr>Force - Couple Systems</vt:lpstr>
      <vt:lpstr>Force - Couple systems</vt:lpstr>
      <vt:lpstr>Force in 3D Rectangular (Cartesian) Components Space</vt:lpstr>
      <vt:lpstr>Rectangular (Cartesian) Components in 3D Space</vt:lpstr>
      <vt:lpstr>Simple Method to Determine the components of force in 3D</vt:lpstr>
      <vt:lpstr>Simple Method to Determine the components of force in 3D</vt:lpstr>
      <vt:lpstr>Moment in three dimensions</vt:lpstr>
      <vt:lpstr>Moment in Three Dimensions</vt:lpstr>
      <vt:lpstr>Moment in Three Dimensions</vt:lpstr>
      <vt:lpstr>Moment about an Arbitrary Axis</vt:lpstr>
      <vt:lpstr>Force Couple in Three-Dimensional Space</vt:lpstr>
      <vt:lpstr>Couples in Three-Dimensional Space</vt:lpstr>
      <vt:lpstr>Couples in Three-Dimensional Space</vt:lpstr>
      <vt:lpstr>Couples in Three-Dimensional Space</vt:lpstr>
      <vt:lpstr>Resultants in 3D </vt:lpstr>
      <vt:lpstr>Resultants in 3D </vt:lpstr>
      <vt:lpstr>Reality of Force System In Engineering</vt:lpstr>
      <vt:lpstr>Distributed Nature of Force System</vt:lpstr>
      <vt:lpstr>Types Distributed Force System</vt:lpstr>
      <vt:lpstr>Types Distributed Force System</vt:lpstr>
      <vt:lpstr>Center of Mass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577</cp:revision>
  <cp:lastPrinted>2002-07-26T02:11:33Z</cp:lastPrinted>
  <dcterms:created xsi:type="dcterms:W3CDTF">2002-07-26T01:39:54Z</dcterms:created>
  <dcterms:modified xsi:type="dcterms:W3CDTF">2026-01-13T03:28:10Z</dcterms:modified>
</cp:coreProperties>
</file>