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74" r:id="rId2"/>
    <p:sldId id="1300" r:id="rId3"/>
    <p:sldId id="1301" r:id="rId4"/>
    <p:sldId id="1302" r:id="rId5"/>
    <p:sldId id="1303" r:id="rId6"/>
    <p:sldId id="1304" r:id="rId7"/>
    <p:sldId id="1305" r:id="rId8"/>
    <p:sldId id="1313" r:id="rId9"/>
    <p:sldId id="1314" r:id="rId10"/>
    <p:sldId id="1306" r:id="rId11"/>
    <p:sldId id="1307" r:id="rId12"/>
    <p:sldId id="1308" r:id="rId13"/>
    <p:sldId id="1309" r:id="rId14"/>
    <p:sldId id="1315" r:id="rId15"/>
    <p:sldId id="1316" r:id="rId16"/>
    <p:sldId id="1317" r:id="rId17"/>
    <p:sldId id="1318" r:id="rId18"/>
    <p:sldId id="1319" r:id="rId19"/>
    <p:sldId id="1321" r:id="rId20"/>
    <p:sldId id="1322" r:id="rId21"/>
    <p:sldId id="1323" r:id="rId22"/>
    <p:sldId id="1324" r:id="rId23"/>
    <p:sldId id="1325" r:id="rId2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3366FF"/>
    <a:srgbClr val="CC9900"/>
    <a:srgbClr val="FF9900"/>
    <a:srgbClr val="FF0066"/>
    <a:srgbClr val="FF33CC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65FA0-E918-2D83-D3CA-775F3039A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96F293-3AF9-47AE-C2CF-81F3CCC23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D7932-ADFC-E8E4-9123-4EE9776B12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CCA60-2518-1841-171C-1B98C26253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3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8D763-877A-A611-9107-2041D2ABB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5501DD-AF57-57B8-6F91-E9FB58772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1696A5-BDE7-3397-CEF2-A92117C7D8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40DC7-7E1B-D806-BD5B-4A67411B42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268D-C220-288D-F0E9-911B8519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B6D6E-62A0-BF07-02CE-21B34278B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67221-5039-41AB-7E4D-DADF5B496F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5BFE7-7410-41A8-DE2E-B636C93F29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61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73F7A-6A45-B2E2-FA64-F4DDD5B44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7C559F-EED8-9222-E468-13F28335A3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A2BA2-A7AB-2A46-CDD3-55C0EE6C8E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F14B0-153E-7F60-28D3-0789DBABD7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5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965E5-A9CB-FB89-EC25-2E10E7D9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369DA-F2D8-813A-F554-DC98D9F01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F31F7-7D3B-9005-CC27-9317974045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EB36F-2DB1-B5C2-A878-804B4DBA85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38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80E78-5C41-66B1-12F3-F85917E4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AEC867-6606-583C-1384-E9E5AF92C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1A6D5-0EB4-3D0C-E635-244E876F0A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3FFFC-7AF6-BC4A-F0D7-F8825158F1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83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3222F-592F-9752-4A14-E353A4938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07B72-B288-8D84-C839-367BA92FF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1D095-E08B-4E1E-D14F-CC8B3F8166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44642-6D14-94B1-0A69-98052748FE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5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7B25F-FA46-F29E-B8ED-0F5311A10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95ED7-5F72-08CE-61C2-465BED791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B76D1-7F9E-AE58-1BF0-106F6157CF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0610C-FD1B-D6FD-3119-C7813084EC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53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C1B8D-FB86-15E6-700A-89DD2F96F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6E058-1C47-CA59-6001-E0A9A402E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61489-74D4-8DE4-46F2-BFBB4B5D4A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9EC50-4AA9-04D4-92EB-9BE1052392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96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3CA2F-17AB-3B61-7353-F831382C8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BE432-5943-1873-C44B-780117686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F8F52D-BF71-E0A4-F8FF-F0DE17D5C80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7CB6C-F33F-ADB5-A4D6-CFBE597231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77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4A198-ED80-79EC-631A-310F4B8AE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A2758-BC53-5891-E3B6-374961F87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4AC4F-9F11-5E16-D0F1-E0C89C71B0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26586-D8F8-E725-31CD-3EE2CD48D2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28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B560-5AC3-90DF-2A6B-C584A500E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F73694-490A-E6B3-2B98-896B9C37D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3F34D-DB2B-AC94-CAC1-DA5AB75F2CA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63DF0-767F-99A1-EFC8-DFB3D9A31E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0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C1D2A-E7FF-E9D3-6CA1-3AC6DF1D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A9EBC-CECA-64B5-32C6-AE2738E90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8AB7B-80CA-8AC7-95DE-9F82EC8353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98B1B-6E66-2982-F24E-313B9CE719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55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55C1C-F425-2039-C50A-4DA3C82D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654751-4592-2E0A-EFF8-4B2D34D5E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2A5953-E609-7CCC-B9F7-CEAD62A6BB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85609-1979-7BC5-BBCF-6A39AABCB2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94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810EB-3DD6-BFA1-144A-D5FC51798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B7557-21FA-A44A-1206-37C362814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94800-5970-B5E0-EB04-91336DE735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FAED1-3C79-6B95-28C0-C6EA7B63A3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41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194C2-2A1F-4924-BB04-72282161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C3E66-26F9-D363-0D8B-BB7E78847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EEAA36-C110-3BB9-D3AD-0CBC5280BD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5E801-1290-FAA3-E127-F8E381AED9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26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8F8D-D853-0933-55CA-A3887C9A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B6D152-2232-D406-1C8D-201BD95B5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961858-036E-270C-CD9A-0862527B5BD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4562A-C09F-ED89-7D70-3D318D4031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27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F9FF6-56AE-3230-36BB-E9118318E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DDA6DD-D362-1938-9735-B63CFC0D4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11438-37D0-4466-20E4-1BD2BDCE5B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01290-4633-A4A5-A205-847809A72C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45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08BF0-5DA8-1468-CE54-2F2A17346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059B0A-F33F-78FD-B47D-D4067ECB5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8087D-3FB8-06B4-5105-8CB7F6B8D8E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33474-557C-74C6-49C8-B13824AD5B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30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77C6-CE14-FFFA-3FF2-D25F3D190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3C68B-8DD2-9CF1-DAB7-EF3F1DCE9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7EF2D-652B-8163-FF04-03C5E9ACE5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F1E6F-BA07-741D-CA62-6AF44E5F76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72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31C58-56F3-7BF1-E66A-4EF72526C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4FB2E8-0362-6183-0ADF-AF3BE8971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D509A-2152-3709-0C06-B263D94EB8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65A3A-5285-3424-9166-409401E70B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99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589AD-52FD-32AC-7CC6-B220D9DA6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20E8F-4D1A-24B9-B437-4935745D8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A6B7CE-3AA3-3E6B-FBDF-E535BE120D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851E3-939D-5E6C-849C-16EF362B53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8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47.png"/><Relationship Id="rId5" Type="http://schemas.openxmlformats.org/officeDocument/2006/relationships/image" Target="../media/image17.jpeg"/><Relationship Id="rId10" Type="http://schemas.openxmlformats.org/officeDocument/2006/relationships/image" Target="../media/image46.png"/><Relationship Id="rId4" Type="http://schemas.openxmlformats.org/officeDocument/2006/relationships/image" Target="../media/image16.jpe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10" Type="http://schemas.openxmlformats.org/officeDocument/2006/relationships/image" Target="../media/image59.png"/><Relationship Id="rId4" Type="http://schemas.openxmlformats.org/officeDocument/2006/relationships/image" Target="../media/image18.jpe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0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microsoft.com/office/2007/relationships/hdphoto" Target="../media/hdphoto3.wdp"/><Relationship Id="rId10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2.pn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600.png"/><Relationship Id="rId10" Type="http://schemas.openxmlformats.org/officeDocument/2006/relationships/image" Target="../media/image65.png"/><Relationship Id="rId4" Type="http://schemas.openxmlformats.org/officeDocument/2006/relationships/image" Target="../media/image550.png"/><Relationship Id="rId9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Newtonian Perspective of Force Vector System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522" y="5298628"/>
            <a:ext cx="7146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Vitality of Force Systems</a:t>
            </a: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……..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FF2D-2CD4-E80C-DB3B-26CF437E8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5D8F-BE66-A2C8-C6BD-7A97508F734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Frame of reference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7641D2-A6D8-BF40-7561-048E67A0FAD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5136" y="1359910"/>
            <a:ext cx="8382003" cy="4499233"/>
          </a:xfrm>
        </p:spPr>
        <p:txBody>
          <a:bodyPr anchorCtr="0"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What is a proper reference frame from which to measure the accelerations?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The approach which should be taken to define an inertial or Newtonian reference frame to be any rigid set of coordinate axes;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 such that particle motion relative to these axes is described by Newton's laws of motion.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One might consider first a system fixed in the earth.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Such a choice would be adequate for most cases where the distances traveled are short relative to the earth's radius and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dirty="0"/>
              <a:t> the velocities are small compared to the Escape velocity on  the earth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839A5F5-5751-DD81-57AE-AD9E4F51A1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A48A3BB-7C2D-FCA7-9E75-0868F6F587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C9BCC96-924A-3A97-1E1B-DFFE41FE02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E1CFFD-BC1D-E540-04BB-73379355EA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F29BBC-D280-FD92-695A-E37BFCA18E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73C33C3-0AD6-F0BB-13DA-7DB76DF74D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27D178A-78FD-093F-372E-72615DAD6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162CAF-F8B0-6BD4-B16A-21E44EBAD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E7408B7-64B7-F98E-D32A-B2DFFE061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25BCD2-14D8-DFF5-083A-543D28849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CB0EF7B-4D9A-C772-7025-B14163C948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F4FC0C-CA3C-8F2E-0DA8-E512DDD34E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4615701-1664-D441-C639-C6E283874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131930-C3C0-60C1-8ED4-74CCA2ABA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8919DF1-5686-4C78-EE1C-44EEE6C34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FA6B25-BBA8-FBBA-F6D8-A95EE8B4D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C13B6D8-FFF7-EE1D-2663-18EDCE4C8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A0E904-2A09-42FC-AF1A-53006B7FBE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69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BCFFC-4BDB-4DDF-7491-668A9DCF9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5D19-7FDC-35CA-052F-C2C56F68613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External and Internal Effects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A61B82-6332-4E9D-20D2-95D2FAF980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1641" y="1498003"/>
            <a:ext cx="5644359" cy="1330105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 action of a force can be separated into two effects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External and Internal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D0A9977-6B71-0D1E-5107-C5D0F13495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3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4842D04-383B-D372-4447-60D1DE4175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316D934-D797-D024-F2C6-5305C1EED0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8F8C5A6-D374-2A48-A2A9-3570CEF7C8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E515A69-8324-8147-6B84-2A2C566DB4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E662096-22A8-FF83-4278-0AA5C8655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A9E707-EEFD-2703-B350-13A34F797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5F46948-9F6F-26D3-DBF3-EE4A082407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6752CF7-53B7-B6E8-ABB9-0AA1BD4097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ED3E410-3D0B-698C-CB6C-8E61FEB47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7FD3B0A-055D-17D9-E961-702BD8BAE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58755FF-C899-A9C1-34A1-F3C2AE42D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D9481E2-F59D-04B7-CEB6-94E533899F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7E7F69C-5D80-0405-14E0-63E05366B5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C616C79-3092-2E78-7E1C-CD5B14C001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C8E1854-2E52-210C-75C0-23465A71C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EB59A66-D005-B815-8E56-B642E63C8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56517A-2DD1-C280-B274-1C2DCA203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Subtitle 2">
                <a:extLst>
                  <a:ext uri="{FF2B5EF4-FFF2-40B4-BE49-F238E27FC236}">
                    <a16:creationId xmlns:a16="http://schemas.microsoft.com/office/drawing/2014/main" id="{68E1E056-C0BB-65ED-89F7-8CDF9FA54EC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06050" y="3555235"/>
                <a:ext cx="5689949" cy="2159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2860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743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200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657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kern="0" dirty="0"/>
                  <a:t>The effects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external to various internal parts of the robot are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kern="0" dirty="0"/>
                  <a:t>the reactive forces exerted are to be well explored to design the internal mechanisms of a stable walking Robot. </a:t>
                </a:r>
              </a:p>
            </p:txBody>
          </p:sp>
        </mc:Choice>
        <mc:Fallback xmlns="">
          <p:sp>
            <p:nvSpPr>
              <p:cNvPr id="24" name="Subtitle 2">
                <a:extLst>
                  <a:ext uri="{FF2B5EF4-FFF2-40B4-BE49-F238E27FC236}">
                    <a16:creationId xmlns:a16="http://schemas.microsoft.com/office/drawing/2014/main" id="{68E1E056-C0BB-65ED-89F7-8CDF9FA54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050" y="3555235"/>
                <a:ext cx="5689949" cy="2159765"/>
              </a:xfrm>
              <a:prstGeom prst="rect">
                <a:avLst/>
              </a:prstGeom>
              <a:blipFill>
                <a:blip r:embed="rId4"/>
                <a:stretch>
                  <a:fillRect l="-1501" b="-8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3C5F768D-AC5D-1DBF-6CE8-8DCDC9531834}"/>
              </a:ext>
            </a:extLst>
          </p:cNvPr>
          <p:cNvGrpSpPr/>
          <p:nvPr/>
        </p:nvGrpSpPr>
        <p:grpSpPr>
          <a:xfrm>
            <a:off x="6474511" y="5495595"/>
            <a:ext cx="1992315" cy="1164990"/>
            <a:chOff x="6474511" y="5495595"/>
            <a:chExt cx="1992315" cy="116499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70D3603-CB91-6C58-188E-41E022F0C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139" y="5495595"/>
              <a:ext cx="1876687" cy="762106"/>
            </a:xfrm>
            <a:prstGeom prst="rect">
              <a:avLst/>
            </a:prstGeom>
            <a:scene3d>
              <a:camera prst="orthographicFront">
                <a:rot lat="0" lon="10800000" rev="0"/>
              </a:camera>
              <a:lightRig rig="threePt" dir="t"/>
            </a:scene3d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13277DC-CFF1-D1C5-C7E6-A1FE357A9345}"/>
                    </a:ext>
                  </a:extLst>
                </p:cNvPr>
                <p:cNvSpPr txBox="1"/>
                <p:nvPr/>
              </p:nvSpPr>
              <p:spPr>
                <a:xfrm>
                  <a:off x="6474511" y="6154164"/>
                  <a:ext cx="457200" cy="5064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13277DC-CFF1-D1C5-C7E6-A1FE357A93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4511" y="6154164"/>
                  <a:ext cx="457200" cy="50642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7BCC729D-4832-E8AE-6503-FD6322A7C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0000"/>
                    </a14:imgEffect>
                    <a14:imgEffect>
                      <a14:saturation sat="300000"/>
                    </a14:imgEffect>
                    <a14:imgEffect>
                      <a14:brightnessContrast bright="-32000" contrast="7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4600" y="1456939"/>
            <a:ext cx="2230985" cy="40386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1434BAA-2B31-143A-1AAE-3C0CE14FB854}"/>
              </a:ext>
            </a:extLst>
          </p:cNvPr>
          <p:cNvSpPr txBox="1"/>
          <p:nvPr/>
        </p:nvSpPr>
        <p:spPr>
          <a:xfrm>
            <a:off x="4548031" y="6191745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External Force</a:t>
            </a:r>
          </a:p>
        </p:txBody>
      </p:sp>
    </p:spTree>
    <p:extLst>
      <p:ext uri="{BB962C8B-B14F-4D97-AF65-F5344CB8AC3E}">
        <p14:creationId xmlns:p14="http://schemas.microsoft.com/office/powerpoint/2010/main" val="168663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6D27-909B-5015-C547-65F208C43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8854-B0B0-A5F1-B92E-0CA241985D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External and Internal effects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2491D17-3E4D-E36F-EF94-6D9A337D3BD7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1003" y="1444367"/>
                <a:ext cx="5562597" cy="3692769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effects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/>
                  <a:t> internal to the Robot are the resulting internal forces and deformation distributed throughout the material of the parts.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relation between internal forces and internal deformation depend upon the material properties of the body and is studied in strength of materials, elasticity and plasticity.</a:t>
                </a:r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2491D17-3E4D-E36F-EF94-6D9A337D3BD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1003" y="1444367"/>
                <a:ext cx="5562597" cy="3692769"/>
              </a:xfrm>
              <a:blipFill>
                <a:blip r:embed="rId3"/>
                <a:stretch>
                  <a:fillRect l="-1535" r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0DD6BB7-6937-DC5A-EB82-9B55DB7FF9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E633559-4FF4-6DA6-1A27-DFE42CF75C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5F4E735-8669-7838-2B85-23F1382DED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06611C8-2B33-30F0-7A29-C4FC8EFDA9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96B5898-EBB3-7507-419A-4F2FF3AC45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A40E8C-2B1C-7795-FDA4-93F0D287B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EB9D8F7-66C2-E2F4-B1ED-3EBFBA0E8F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BF1793A-7699-0C81-A7F0-8F763A9972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C9D053D-9DB6-431B-C1E7-8DF19C4F9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ECC133C-E58A-16FE-C572-78CD1EEDEC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1825A89-0BD8-F5D9-76C2-57B68E2588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7F2DD15-0D86-4D76-311E-8790977CFC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E09FB3F-6707-7120-38B5-8A43A04DD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589375F-D871-2B92-E07D-26187CDD8E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8D9FEF3-0493-3C9E-BDC8-9AB420E38D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93C2335-1A67-C1AF-98B3-2DDD1FB38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0063103-930A-C5A6-C955-B0510E738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39E898-86AF-32BF-7344-64A6C4FC3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E02EC6-02B9-7E8F-1C12-E2AF387D58FC}"/>
              </a:ext>
            </a:extLst>
          </p:cNvPr>
          <p:cNvGrpSpPr/>
          <p:nvPr/>
        </p:nvGrpSpPr>
        <p:grpSpPr>
          <a:xfrm>
            <a:off x="5943600" y="1473958"/>
            <a:ext cx="2214229" cy="3794603"/>
            <a:chOff x="5606090" y="2438400"/>
            <a:chExt cx="2214229" cy="3794603"/>
          </a:xfrm>
          <a:solidFill>
            <a:schemeClr val="bg1"/>
          </a:solidFill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033FD4-AEAB-76DE-2865-D2FE66499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8000" contrast="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15000" y="2438400"/>
              <a:ext cx="2105319" cy="3429479"/>
            </a:xfrm>
            <a:prstGeom prst="rect">
              <a:avLst/>
            </a:prstGeom>
            <a:grpFill/>
            <a:scene3d>
              <a:camera prst="orthographicFront">
                <a:rot lat="0" lon="10800000" rev="0"/>
              </a:camera>
              <a:lightRig rig="threePt" dir="t"/>
            </a:scene3d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F239B00-F6A6-E578-A618-756A8EE04590}"/>
                    </a:ext>
                  </a:extLst>
                </p:cNvPr>
                <p:cNvSpPr txBox="1"/>
                <p:nvPr/>
              </p:nvSpPr>
              <p:spPr>
                <a:xfrm>
                  <a:off x="5606090" y="5726582"/>
                  <a:ext cx="457200" cy="506421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F239B00-F6A6-E578-A618-756A8EE045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6090" y="5726582"/>
                  <a:ext cx="457200" cy="50642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37AF98D1-84CE-DBFD-3956-82DA9DFFF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32" y="1431443"/>
            <a:ext cx="3763368" cy="517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60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A5A00-BD7F-93EF-DB11-A3EBD113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15A28-D677-7B8B-60C9-795C1E3263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Newton’s Force Classification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17363-7B21-0EFF-44AF-89496882D7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8601" y="1427793"/>
            <a:ext cx="5105400" cy="4896807"/>
          </a:xfrm>
        </p:spPr>
        <p:txBody>
          <a:bodyPr anchorCtr="0"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Action and reaction: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According to Newton’s third law, the action of a force is always accompanied by an equal and opposite reaction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It is essential to distinguish between the action and the reaction in a pair of forces.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To do so, we first isolate the body in question and then identify the force exerted on that body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(not the force exerted by the body).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7CCD3E7-EEB7-C50C-4E39-EEF313CB1F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5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AFE66B3-CD25-1254-7A98-FA3FBB4ACE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8ECBACA-60D4-1126-16AD-513C8A9A07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924DBB0-B423-1AA5-454B-BD4E6942D7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8AEEAF6-FCE2-7920-DE85-8432F32259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1718C43-3304-09ED-A9AE-D4E58A298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1E0746B-3947-8309-015B-B897E2F54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9C5D01D-91F3-540C-D29E-2E0560EE1E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2086A23-0CB7-0F9C-E639-58B9EB2B1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0DED0E-EA33-9E4A-AB26-966450DD8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0467F61-88ED-80BF-2B95-F1918695DF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12A9DCF-2D58-8F52-2C43-3197837079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D53678-A800-E606-58A0-DFF60845D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71CD240-1BEA-55A6-7AAF-E048D2C7D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57D1009-A54A-FF80-0854-4C7E254BE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62BC645-C237-02DE-E411-BF9F77A575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CEE1AEE-96C8-E3EE-A4B8-DCDE137B4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9BA804-B217-FE26-9539-A9A201574B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4AB74E56-C4CF-008F-93F4-AAA003DB6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115" y="1461018"/>
            <a:ext cx="3024342" cy="23255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C1673D-06E5-6B7F-0F4E-252B6AC28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504" y="4118517"/>
            <a:ext cx="3431636" cy="236203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78A65EE-6880-C702-26E6-5121CA129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7183" y="2548606"/>
            <a:ext cx="4987496" cy="30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5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CA758-BE22-153E-07CA-84268BD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4474-5546-B1B9-78B6-126B3008583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8579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Action &amp; Reaction: Holistic Mechanics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E27FD46B-6EF7-5134-85DD-CEBD425512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6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0003A82-83A7-94E5-7657-B7CB18C6EB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AB9AD80-3921-09CD-208C-CA3A130BEA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ECBDAE1-DA48-68C2-11AF-D351F2D8DC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CFCEE6A-902F-E043-7CB4-5548F015F7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83D77F7-0F29-EE4A-791C-37FD91F314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8E8991B-2754-B097-585A-33455A8E2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D2452A2-B324-5C7E-A3BF-DCF72C0FD0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A14F501-B99F-58D1-D86B-22BFD3C9D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D3B4694-E3EC-9ABA-675B-EC3D42280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AA89F38-703A-38FB-508A-860C8D148A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BA2AE9B-55A7-7D01-E27E-1E93C4FD33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F83A751-A62D-9B47-8EEA-956BD9B7B1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46C09DC-3F18-8FE5-5ADE-DB29B75603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4657C8-BC75-5960-6D0E-324614D6B1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1A6C387-B54F-56C7-3BBB-41BBE93F5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EC26D49-0820-1C52-6287-D4E197E34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076413-6D1D-C3E9-A411-42C7A4576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0" name="Picture 4">
            <a:extLst>
              <a:ext uri="{FF2B5EF4-FFF2-40B4-BE49-F238E27FC236}">
                <a16:creationId xmlns:a16="http://schemas.microsoft.com/office/drawing/2014/main" id="{B31D9984-0C64-B622-E0ED-468F441C9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408" y="3851124"/>
            <a:ext cx="2578296" cy="193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0190BA14-3CEF-37DC-AC22-FE0527A43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564" y="1461342"/>
            <a:ext cx="3854446" cy="193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61D7B2EF-FD8E-5563-DF9D-0855D676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04" y="3887337"/>
            <a:ext cx="2482486" cy="165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9E6C66C-6479-621E-4656-29740FE5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3" y="1315196"/>
            <a:ext cx="4071344" cy="527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45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593C4-C33D-CAB2-6A3D-9B8D7FD2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43B2-8152-07B4-833A-15EE4194FA2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EA3D5-494A-0FE5-D6C5-50CCE5A9DA5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7" y="1197657"/>
            <a:ext cx="8382003" cy="825577"/>
          </a:xfrm>
        </p:spPr>
        <p:txBody>
          <a:bodyPr anchorCtr="0"/>
          <a:lstStyle/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dirty="0"/>
              <a:t>Two or more forces are said to be concurrent at a point if their lines of action intersect at that point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2575A67-DBC0-B17A-4870-E0B7E07645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B330659-D462-E151-3721-AE3AD5994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1364F7B-D7E8-2782-B087-5981DFA9F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9E5DDE1-4732-3FCE-2CA7-A8047E7849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1BCABB-4379-1C57-84EC-81D552214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2EBE19F-3EEE-4D1F-C7F9-2E163066B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39700AD-762B-5318-1AAA-8152A0224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AE96D2F-9D59-ED2C-B160-B9EDF8BF10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BE4073-207A-BA58-40CF-3A02E2DA7D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D71197E-8DD5-FDCF-F05E-06E81BCFEA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463FF65-B402-409A-BEE6-EB4AC741D8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E28C837-7A6A-130F-CC7C-EE0C86E33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FE3DBC3-16C3-A3EB-0270-CE9A3C3A75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0B9D36C-50BF-D5DC-9D5F-6461659EE0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26FA8E-33E4-8F36-81D0-0426F5305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6B9AD9E-C883-A9A1-5C91-5E0F4B85A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F708388-195A-D086-ED41-C31329E42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EC57FA-54B2-C255-965B-E092A2D98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2" name="Picture 2" descr="Suspension bridge scheme with force flow | Download Scientific Diagram">
            <a:extLst>
              <a:ext uri="{FF2B5EF4-FFF2-40B4-BE49-F238E27FC236}">
                <a16:creationId xmlns:a16="http://schemas.microsoft.com/office/drawing/2014/main" id="{D4F5AFF8-00F5-34BC-01EB-F4E80F63F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998" y="2269944"/>
            <a:ext cx="4797514" cy="2378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OM unites mumbai airport terminal with fractal roof canopy">
            <a:extLst>
              <a:ext uri="{FF2B5EF4-FFF2-40B4-BE49-F238E27FC236}">
                <a16:creationId xmlns:a16="http://schemas.microsoft.com/office/drawing/2014/main" id="{3A2F06EC-501E-9BFD-E860-917E88C11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5" y="3662362"/>
            <a:ext cx="4354890" cy="28908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00A9A39-BA19-3833-E655-F6057A1D8F9D}"/>
              </a:ext>
            </a:extLst>
          </p:cNvPr>
          <p:cNvGrpSpPr/>
          <p:nvPr/>
        </p:nvGrpSpPr>
        <p:grpSpPr>
          <a:xfrm>
            <a:off x="2876430" y="2245829"/>
            <a:ext cx="4195488" cy="4087518"/>
            <a:chOff x="2876430" y="2245829"/>
            <a:chExt cx="4195488" cy="4087518"/>
          </a:xfrm>
        </p:grpSpPr>
        <p:pic>
          <p:nvPicPr>
            <p:cNvPr id="1028" name="Picture 4" descr="Concurrent forces and Coplanar forces - Engineersfield">
              <a:extLst>
                <a:ext uri="{FF2B5EF4-FFF2-40B4-BE49-F238E27FC236}">
                  <a16:creationId xmlns:a16="http://schemas.microsoft.com/office/drawing/2014/main" id="{AA453C92-13D8-25C7-FAE7-2F100B53F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6430" y="2245829"/>
              <a:ext cx="4190999" cy="4087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1DFFCB3-EA59-6CF2-0B32-D8E49BA7EE1B}"/>
                    </a:ext>
                  </a:extLst>
                </p:cNvPr>
                <p:cNvSpPr txBox="1"/>
                <p:nvPr/>
              </p:nvSpPr>
              <p:spPr>
                <a:xfrm>
                  <a:off x="6705600" y="3429000"/>
                  <a:ext cx="36631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1DFFCB3-EA59-6CF2-0B32-D8E49BA7EE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5600" y="3429000"/>
                  <a:ext cx="366318" cy="4140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A89B573-CA56-AD06-F745-FCD0C273F1A0}"/>
                    </a:ext>
                  </a:extLst>
                </p:cNvPr>
                <p:cNvSpPr txBox="1"/>
                <p:nvPr/>
              </p:nvSpPr>
              <p:spPr>
                <a:xfrm>
                  <a:off x="6110682" y="2362200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A89B573-CA56-AD06-F745-FCD0C273F1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0682" y="2362200"/>
                  <a:ext cx="373436" cy="41408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877FC47-A85A-E347-CE0E-553ED931061A}"/>
                    </a:ext>
                  </a:extLst>
                </p:cNvPr>
                <p:cNvSpPr txBox="1"/>
                <p:nvPr/>
              </p:nvSpPr>
              <p:spPr>
                <a:xfrm>
                  <a:off x="3443682" y="2329112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877FC47-A85A-E347-CE0E-553ED93106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3682" y="2329112"/>
                  <a:ext cx="373436" cy="41408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A5059F2-4FF4-EB87-0A5F-FA098005E471}"/>
                    </a:ext>
                  </a:extLst>
                </p:cNvPr>
                <p:cNvSpPr txBox="1"/>
                <p:nvPr/>
              </p:nvSpPr>
              <p:spPr>
                <a:xfrm>
                  <a:off x="2910282" y="3733800"/>
                  <a:ext cx="36631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A5059F2-4FF4-EB87-0A5F-FA098005E4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0282" y="3733800"/>
                  <a:ext cx="366318" cy="41408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AAC2AC0-773D-9560-59D6-796143A4365D}"/>
                    </a:ext>
                  </a:extLst>
                </p:cNvPr>
                <p:cNvSpPr txBox="1"/>
                <p:nvPr/>
              </p:nvSpPr>
              <p:spPr>
                <a:xfrm>
                  <a:off x="5029200" y="5410200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AAC2AC0-773D-9560-59D6-796143A436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200" y="5410200"/>
                  <a:ext cx="373436" cy="41408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3132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22435-B6FF-E8FB-1E55-932BCE66A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2334A-8B26-0A9B-2139-C85DB4310BC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87DDD1-0A60-82AF-7EAC-BD59420CA90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7" y="1197657"/>
            <a:ext cx="8382003" cy="825577"/>
          </a:xfrm>
        </p:spPr>
        <p:txBody>
          <a:bodyPr anchorCtr="0"/>
          <a:lstStyle/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dirty="0"/>
              <a:t>Two or more forces are said to be concurrent at a point if their lines of action intersect at that point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438657C-3E93-4746-93FD-6F87308F2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8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22CE1B0-371C-73E5-6F9C-64FC21AD76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07EA230-E7A3-5EEC-CE2B-2851E3687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267566-A9A5-273B-0CE1-B0D3E6D2BF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F775426-CE01-F972-5F9B-AB47803FF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98FD86-59C9-F19B-A2C7-BA98C9458C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9AF4331-6826-02E8-ABAF-77E82B8EE8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AB47E06-28A8-3E24-40E5-3A63622221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99127A2-5751-52EB-754F-403029915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8656C49-C89D-9AE2-60FC-1F4E33F0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CCACB64-1925-99CA-D61D-952474CEA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08856A7-EB63-0B52-ECF8-B472A731B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87285E-3A79-6081-F554-23AD1B4A8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CCABBC-128B-96F2-9BCC-09E1AE78E5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AB803A0-B055-457A-01A0-FA8288FB81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EE349EE-E19B-2D8E-AFC2-8D36A8E5A0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E65DC8E-EEC8-04C1-1FAA-DF4468268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FD1EDA-4C76-146F-A404-1C8A3EC02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C7A7AD-53F3-E04D-6CBA-AD323E51B975}"/>
              </a:ext>
            </a:extLst>
          </p:cNvPr>
          <p:cNvGrpSpPr/>
          <p:nvPr/>
        </p:nvGrpSpPr>
        <p:grpSpPr>
          <a:xfrm>
            <a:off x="304800" y="2268833"/>
            <a:ext cx="4195488" cy="4087518"/>
            <a:chOff x="2876430" y="2245829"/>
            <a:chExt cx="4195488" cy="4087518"/>
          </a:xfrm>
        </p:grpSpPr>
        <p:pic>
          <p:nvPicPr>
            <p:cNvPr id="1028" name="Picture 4" descr="Concurrent forces and Coplanar forces - Engineersfield">
              <a:extLst>
                <a:ext uri="{FF2B5EF4-FFF2-40B4-BE49-F238E27FC236}">
                  <a16:creationId xmlns:a16="http://schemas.microsoft.com/office/drawing/2014/main" id="{EB1AB039-B208-3558-8314-82DD5719E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6430" y="2245829"/>
              <a:ext cx="4190999" cy="4087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AF6606C-C1AB-2C73-7309-C1F341F839DB}"/>
                    </a:ext>
                  </a:extLst>
                </p:cNvPr>
                <p:cNvSpPr txBox="1"/>
                <p:nvPr/>
              </p:nvSpPr>
              <p:spPr>
                <a:xfrm>
                  <a:off x="6705600" y="3429000"/>
                  <a:ext cx="36631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AF6606C-C1AB-2C73-7309-C1F341F839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5600" y="3429000"/>
                  <a:ext cx="366318" cy="4140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9B331D4-D8F2-2D55-E363-1F39164348F3}"/>
                    </a:ext>
                  </a:extLst>
                </p:cNvPr>
                <p:cNvSpPr txBox="1"/>
                <p:nvPr/>
              </p:nvSpPr>
              <p:spPr>
                <a:xfrm>
                  <a:off x="6110682" y="2362200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9B331D4-D8F2-2D55-E363-1F39164348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0682" y="2362200"/>
                  <a:ext cx="373436" cy="41408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5B3948E-9E5E-BD5C-44E0-981BDAAC973C}"/>
                    </a:ext>
                  </a:extLst>
                </p:cNvPr>
                <p:cNvSpPr txBox="1"/>
                <p:nvPr/>
              </p:nvSpPr>
              <p:spPr>
                <a:xfrm>
                  <a:off x="3443682" y="2329112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5B3948E-9E5E-BD5C-44E0-981BDAAC97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3682" y="2329112"/>
                  <a:ext cx="373436" cy="4140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D20D61E-5A22-9475-93D6-3D2DBFF146B6}"/>
                    </a:ext>
                  </a:extLst>
                </p:cNvPr>
                <p:cNvSpPr txBox="1"/>
                <p:nvPr/>
              </p:nvSpPr>
              <p:spPr>
                <a:xfrm>
                  <a:off x="2910282" y="3733800"/>
                  <a:ext cx="36631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D20D61E-5A22-9475-93D6-3D2DBFF14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0282" y="3733800"/>
                  <a:ext cx="366318" cy="41408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D6D9AF2-4109-6689-0471-81D64AEF0689}"/>
                    </a:ext>
                  </a:extLst>
                </p:cNvPr>
                <p:cNvSpPr txBox="1"/>
                <p:nvPr/>
              </p:nvSpPr>
              <p:spPr>
                <a:xfrm>
                  <a:off x="5029200" y="5410200"/>
                  <a:ext cx="373436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D6D9AF2-4109-6689-0471-81D64AEF06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200" y="5410200"/>
                  <a:ext cx="373436" cy="41408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7D5A66-DB6A-2067-8C3C-318F6D32BD6D}"/>
                  </a:ext>
                </a:extLst>
              </p:cNvPr>
              <p:cNvSpPr txBox="1"/>
              <p:nvPr/>
            </p:nvSpPr>
            <p:spPr>
              <a:xfrm>
                <a:off x="4506523" y="2098774"/>
                <a:ext cx="4496463" cy="2422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 forces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a common point of application and are concurrent at the point 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They can be added using the Vector addition law to obtain the resultant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7D5A66-DB6A-2067-8C3C-318F6D32B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523" y="2098774"/>
                <a:ext cx="4496463" cy="2422586"/>
              </a:xfrm>
              <a:prstGeom prst="rect">
                <a:avLst/>
              </a:prstGeom>
              <a:blipFill>
                <a:blip r:embed="rId10"/>
                <a:stretch>
                  <a:fillRect l="-1762" r="-2846" b="-4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716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88EAC-39A5-6F89-43BC-53DD85AEE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59E6-71D7-7074-9155-B477B3AAE2D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?????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B734C-16F9-A0B7-0DC4-0A046539F7F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797" y="1197657"/>
            <a:ext cx="8382003" cy="825577"/>
          </a:xfrm>
        </p:spPr>
        <p:txBody>
          <a:bodyPr anchorCtr="0"/>
          <a:lstStyle/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dirty="0"/>
              <a:t>Two or more forces are said to be concurrent at a point if their lines of action intersect at that point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DD6801C-11AE-E405-CDC3-EDFC49131D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BA0C7A7-C82A-AB69-FB86-FDE6EEFE5B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4FD9C03-BE43-39BC-5E5F-41745023AF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AD740D-311E-F37A-E27F-54ED3DDADE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0F93319-8FC5-8261-069F-E5600BA289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70C6888-792D-AED4-F2EB-171EF3F8A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C077BB8-6CDA-27AA-4486-81E25D866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C75B9F6-A178-F425-FC7A-CD9D660A57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DB5AE48-770E-EF93-ADBA-DB289DB2F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2695202-CDA3-C8A3-3860-C1CD828CA0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8C39774-E4B9-7702-BAD8-D11D0E74B6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ECE0E42-1346-8437-5F22-6CE15B7385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F13B70B-C527-D438-2D33-2F73B1AC4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ADBC3A6-511A-5E71-9811-787632D64E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8C26A98-4BFC-2285-3585-3A92F5A66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68E55DC-82A9-3225-D5F9-9D126B583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0219B70-8746-C810-9B99-41FE4FA00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DAC70FF-FA2C-AB5A-1300-8647B8A4D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Coplanar Force Resolution">
            <a:extLst>
              <a:ext uri="{FF2B5EF4-FFF2-40B4-BE49-F238E27FC236}">
                <a16:creationId xmlns:a16="http://schemas.microsoft.com/office/drawing/2014/main" id="{7D86CF35-C1CE-3850-FF3E-A842D2F81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14909"/>
            <a:ext cx="521017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89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63CED-D36A-CEE1-891C-0AE2C651D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13095-391F-9712-3A8B-2B472486EDA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Coplanar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3F26DE-75A1-CE36-87A3-FDC06AF11A0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2505" y="1355597"/>
            <a:ext cx="8382003" cy="5000754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There are many ways in which forces can be manipulated.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It is easier to work with a large, complicated system of forces by reducing it to an ever-decreasing number of smaller problems.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This is called the "resolution" of forces or force systems.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This is one way to simplify what may otherwise seem to be an impossible system of forces acting on a body.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Certain systems of forces are easier to resolve than others.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dirty="0"/>
              <a:t>Coplanar</a:t>
            </a:r>
            <a:r>
              <a:rPr lang="en-US" sz="2400" dirty="0"/>
              <a:t> force systems have all the forces acting in one plane.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They may be concurrent, parallel, non-concurrent or non-parallel.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All of these systems can be resolved by using graphic statics or algebra.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A228490-E0CC-043A-6ACF-5918AD5D57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10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6C433CF-12F0-9B91-86BF-49CE8BC275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6BDCD8-715A-81FD-02C0-3C8F90D988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98BB88F-D24C-BC47-38FC-D8C0571B7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49C611F-FEB7-9E22-3E59-8239A38540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97F6285-1F6E-991D-1F84-2188B5757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56D8E94-922B-BE09-1E8C-FB9DAFFBAF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AEB74F3-1F3D-6842-16CD-AF45E0576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4B7FE9C-69FE-5137-31D1-D661682090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898225F-22A9-C9BA-11B7-137B0C719D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AB4621C-B97C-7B3A-2A9C-A6A513B524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760E149-A9E3-DEF9-C368-47BDE82D28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8DB5B6-B657-ED18-460C-AC9276B5A1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0348870-B521-7A57-B3B8-005E6BFDCC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43DE343-19D5-3287-7280-76CEFE14D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7EE90C2-54A8-63F5-43A8-0DA9550B6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E2AAED3-9685-5CA5-3D51-71266A251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ABBB08-0CC4-B828-54B6-C955FD9FA1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56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1ABB9-039B-F6A0-828D-2FB06663C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8A1E2-8D19-58EA-183F-EC2DF6A2DDA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Coplanar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941F7-EE83-6BA5-899B-466AD50516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6674" y="1371600"/>
            <a:ext cx="4995940" cy="4499233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 </a:t>
            </a:r>
            <a:r>
              <a:rPr lang="en-US" sz="2400" b="1" dirty="0"/>
              <a:t>concurrent</a:t>
            </a:r>
            <a:r>
              <a:rPr lang="en-US" sz="2400" dirty="0"/>
              <a:t> coplanar force system is a system of two or more forces whose lines of action ALL intersect at a common point.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However, all of the individual vectors might not actually be in contact with the common point.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These are the simplest force systems to resolve with any one of many graphical or algebraic options.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C3EB8107-B918-A1BF-780B-0CA9B0FF49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11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DB59C80-ECF0-DDEC-808B-BA1E7BCE1C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41191D1-7B0A-5043-7B05-29CB90E0C7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7C911B-B86D-D309-5C9F-1685BFBF4C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F7DEA78-3D9F-9C2F-8C53-4EE377CD1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AE9C80E-5240-4B73-63F1-10E7F90CCF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D37BC2-3378-8782-3D47-962F7FF7A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B828DB5-42F9-E9E1-B3BA-E69B1B28B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4F005EB-59F8-B02B-EBAE-E7BB0575A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94A9C64-9B30-35F0-94E3-C757A7844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EBE3FC-941A-4D63-1225-0A758DFDB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C1C6BA-2E33-D065-1DCA-874D51185B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3E9B66B-C5D6-0CDC-F53C-90035440BA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9CDE996-DD89-3070-1637-F2A3A7DDB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DDF0750-AF64-E1FA-3C3C-CE5E78F88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A2FCE51-AE94-31C9-C6A0-A7BDACFF5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70C5EE-F68A-7D73-14D4-5863E5173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25762F-3391-F8AD-DC53-6A9C99D50E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concurrent force system with all arrows meeting at one point">
            <a:extLst>
              <a:ext uri="{FF2B5EF4-FFF2-40B4-BE49-F238E27FC236}">
                <a16:creationId xmlns:a16="http://schemas.microsoft.com/office/drawing/2014/main" id="{DE97EB19-82ED-EB86-F0D9-EBBC22473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357" y="1534002"/>
            <a:ext cx="2416407" cy="250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18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F58D-1B12-1ECD-007D-889D27B12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2604-31B7-7EEC-FC82-FF1659056CE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b="1" dirty="0"/>
              <a:t>Parallel</a:t>
            </a:r>
            <a:r>
              <a:rPr lang="en-US" sz="2800" dirty="0"/>
              <a:t> Coplanar Force 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74A67A-730F-356E-A465-5934C2E0A65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0209" y="1214936"/>
            <a:ext cx="5206045" cy="3461577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A </a:t>
            </a:r>
            <a:r>
              <a:rPr lang="en-US" sz="2400" b="1" dirty="0"/>
              <a:t>parallel</a:t>
            </a:r>
            <a:r>
              <a:rPr lang="en-US" sz="2400" dirty="0"/>
              <a:t> coplanar force system consists of two or more forces whose lines of action are ALL parallel.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This is commonly the situation when simple beams are analyzed under gravity loads.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These can be solved graphically but are combined most easily using algebraic methods.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C9FF60DB-0F1E-940E-6931-E7043B8635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284AE0F-1A86-612C-219C-017973DC8B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2EBD660-3EE1-A4FF-4BE3-FA794A8A1A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29339EE-69E7-97FB-8D8C-CF4CAACB65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8E684C4-6B5E-244F-BBD3-274AC74B66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3AF793D-CCCE-0A53-2C59-EDC36716D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AB2EAB1-BA36-7099-8E0D-B8748D6C7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7808624-5E61-3EAF-8196-2DFD60F7B3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96BA439-8D0A-6FBB-EE38-035C9B8D2E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6678915-A5EB-CEA9-92E7-30A9C4CAF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F7D80E9-371A-A331-222B-4B4C7988A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744D021-29DE-9930-1AB3-866675BB5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BF0E68-167C-AEC6-616D-BA11CDC261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1B08B05-57A5-FA27-2C9F-276329CBFC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5DDFB48-932E-B7A5-6DCA-97449357F1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377DB66-82F2-7F81-02C8-A386FCDA5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3336F91-3385-D169-8266-664983A107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6E43A2-C38C-541F-0B75-1B2473D1F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force system with all of the arrows drawn parallel">
            <a:extLst>
              <a:ext uri="{FF2B5EF4-FFF2-40B4-BE49-F238E27FC236}">
                <a16:creationId xmlns:a16="http://schemas.microsoft.com/office/drawing/2014/main" id="{227FBCD8-2913-93A5-AF70-C9F4BF24B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001" y="1250861"/>
            <a:ext cx="3099764" cy="308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828D40-69A8-BAED-F211-7E8E87A76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56" y="4792531"/>
            <a:ext cx="4124901" cy="18766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4" name="Picture 6" descr="Types of force systems and their characteristics | Statics and Strength of  Materials Class Notes">
            <a:extLst>
              <a:ext uri="{FF2B5EF4-FFF2-40B4-BE49-F238E27FC236}">
                <a16:creationId xmlns:a16="http://schemas.microsoft.com/office/drawing/2014/main" id="{331C182E-E0E3-3C3D-C09F-BD5971EB6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9" y="4362782"/>
            <a:ext cx="3443287" cy="223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75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641BB-97BE-FA5E-CD72-F930B9CE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B89E-1D1E-45E5-2BD5-F454686219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Non-concurrent and Non-parallel 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44D1C7-FEF4-92A1-0129-2C5E4A394D0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7134" y="1393287"/>
            <a:ext cx="4993065" cy="4499233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This system consists of several vectors that do not meet at a single point and none of them are parallel.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These systems are essentially a jumble of forces and take considerable care to resolve.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91B156F-22BA-80DB-8FC1-3CA57BFD71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47A4209-33C5-F40D-3CD3-A914CB409E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AAA21B-CE55-6837-21D2-367560328D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26BA801-4A97-33F6-BF3F-2363115AA6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8E96041-E4F5-FA06-F31E-FFBADDFAA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FE27AE4-D8A2-E5D9-18EB-45A52332D6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0190FFF-7DC7-6C26-B101-7D8391618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C1A39C-42AF-34C5-B764-18C0108FFE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D8118F-5D0E-5607-C5DE-96B8E7112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FDD99C-8F6A-0B65-B69D-38352EED4F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6159F7C-0368-E701-554B-369DEEE092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981724-579C-BF49-0CF2-A4516D4B7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4EBABD2-C6DE-7E69-E543-EF36941C7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3FC8366-0383-7AFE-8FC2-18DF59B1D9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5CE66A4-E522-E274-D3F5-3B34EC481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202E7F9-0F49-675D-B00E-EBC99B0AD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A2C182A-C95F-CE5A-ADF3-F246B2785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089119-CB38-84A7-A435-BB79784CB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 descr="a force system in which none of the arrows meet at one single point and they are not parallel.  Essentially a jumble of forces.">
            <a:extLst>
              <a:ext uri="{FF2B5EF4-FFF2-40B4-BE49-F238E27FC236}">
                <a16:creationId xmlns:a16="http://schemas.microsoft.com/office/drawing/2014/main" id="{1A9D7AFE-DFE1-479C-57F4-58EE0BDF5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912" y="1779708"/>
            <a:ext cx="2767488" cy="286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04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44FA2-2E21-8436-BA65-8B6C62D47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5A8E9-F5EB-1EB9-686E-36027AD5C25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Coplanar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C0754-7C54-CDB8-27EF-2214E97AB7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2505" y="1355597"/>
            <a:ext cx="8382003" cy="5000754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Almost any system of known forces can be resolved into a single force called a resultant force or simply a Resultant.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 </a:t>
            </a:r>
            <a:r>
              <a:rPr lang="en-US" sz="2400" b="1" dirty="0"/>
              <a:t>resultant</a:t>
            </a:r>
            <a:r>
              <a:rPr lang="en-US" sz="2400" dirty="0"/>
              <a:t> is a representative force which has the same effect on the body as the group of forces it replaces.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It can be progressively resolving pairs or small groups of forces into resultants.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Then another resultant of the resultants can be found and so on until all of the forces have been combined into one force.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This is one way to save time with the tedious "bookkeeping" involved with many individual forces.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7C17552-92D7-51D6-5EC0-5936F83F91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B8A3D31-6DBD-CBA2-F077-EE2E8B158F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AB131BF-7EF3-6DB3-EBF5-4E0AC9C131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B642D65-62EB-BCC3-3E5E-2D560BACD1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33E039E-6735-8A56-785E-164DF1DC09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45CBD1-789A-E951-2B9B-A5F13D508C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966BADF-B228-AEEB-6EC0-6E42A8352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F467DDA-16EA-9304-20F3-993BD8EA48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6279EEB-3EA2-70AE-631A-91072D5F6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7C47D8-EB3E-2253-7AFB-891D1C2F5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4F9A8D-8842-C135-624F-8D327D278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436DE12-3AB6-EDDA-D50D-3B83582B30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FA62C63-B7C0-1508-F22E-22D0B4A1E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A1D1FCD-0D8C-4728-0A84-8142790527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D28EB33-2A1F-3110-7208-415C6815E5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1858EB1-8C25-5739-1F44-153485FB3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02BB550-CD8E-7856-235E-4BF0C3176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3278FF-C980-B88B-F130-EAA2D943B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420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DD7E-625D-D84F-A376-73D73F3DA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AA25B-0B55-77A4-5918-943FD2E2544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Coplanar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E7AACA-A9EF-F065-8651-2E5FAC4083E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4672" y="1169931"/>
            <a:ext cx="8382003" cy="2073403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Resultants can be determined both graphically and algebraically.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Suppose the two concurrent forces lie in the same plane but applied at two different points.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By the principle of transmissibility, we may move them along their lines of action and compete their vector sum.</a:t>
            </a:r>
            <a:endParaRPr lang="en-US" sz="2400" b="1" dirty="0"/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207C2EA-FED6-3C0F-0EC6-4BB3930C88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15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E6813C3-45D8-A139-AE47-E446095B07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8DC3FFB-72DB-AB64-3F2D-48425A7356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A580DC7-30EE-65B9-56D7-10C049EB81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676F4B8-0CB4-9A33-956A-D15B92881A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E1FF55A-EDBC-F615-A20A-8361FBF530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AEAC178-CA59-2EA8-A590-CF967910C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13B598-C5C2-6464-419B-565FB89D85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A0002B0-6260-436D-8A23-AFAF54024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A9E172C-D94D-64EA-26D7-63780B63A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9124E2F-4781-D6D8-E3F8-AEE2787124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D462F9-AB7E-E890-1ABF-523210BAD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BC8EDCF-7E61-CE0E-4AED-873FDF8F0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34751FD-B0CC-DA61-14C9-AD56084287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6562B2F-3C22-935F-A15C-48790699D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0F77E0B-4771-86A7-D6E4-732FD8FA4C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C1E6693-589D-BE1C-E3BB-1EC07050C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A1FD32-E6B7-5AEF-9631-FBEEB9A43D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2715F689-C457-7EA8-6444-F4BA1BF8E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34" y="3139559"/>
            <a:ext cx="3172268" cy="238158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A8ECB02-D664-4EE9-F71D-1450411CF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906" y="3239721"/>
            <a:ext cx="2943636" cy="23339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2C51CBE-D1BA-D569-2920-A106D2C715D4}"/>
                  </a:ext>
                </a:extLst>
              </p:cNvPr>
              <p:cNvSpPr txBox="1"/>
              <p:nvPr/>
            </p:nvSpPr>
            <p:spPr>
              <a:xfrm>
                <a:off x="342900" y="5521146"/>
                <a:ext cx="8458200" cy="12450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We can replace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 </m:t>
                    </m:r>
                  </m:oMath>
                </a14:m>
                <a:r>
                  <a:rPr lang="en-US" sz="2400" dirty="0"/>
                  <a:t>by the resultant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T</a:t>
                </a:r>
                <a:r>
                  <a:rPr lang="en-US" sz="2400" dirty="0"/>
                  <a:t>he triangle law can als</a:t>
                </a:r>
                <a:r>
                  <a:rPr lang="en-US" dirty="0"/>
                  <a:t>o be used</a:t>
                </a:r>
                <a:r>
                  <a:rPr lang="en-US" sz="2400" dirty="0"/>
                  <a:t>, but we need to move the line of action of one the forces.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2C51CBE-D1BA-D569-2920-A106D2C71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5521146"/>
                <a:ext cx="8458200" cy="1245084"/>
              </a:xfrm>
              <a:prstGeom prst="rect">
                <a:avLst/>
              </a:prstGeom>
              <a:blipFill>
                <a:blip r:embed="rId6"/>
                <a:stretch>
                  <a:fillRect l="-937" b="-10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002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F9749-D8A7-D556-CA31-2940B1EF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0708-C072-30EA-EE0B-317515696DB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Resultant of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C3359-FBF3-3E1B-9B25-7D6C78BA6AB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1003" y="1443152"/>
            <a:ext cx="4025661" cy="4499233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Consider a body O, which is acted upon by four forces as shown in Figure.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Let θ</a:t>
            </a:r>
            <a:r>
              <a:rPr lang="en-US" sz="2400" baseline="-25000" dirty="0"/>
              <a:t>1</a:t>
            </a:r>
            <a:r>
              <a:rPr lang="en-US" sz="2400" dirty="0"/>
              <a:t>, θ</a:t>
            </a:r>
            <a:r>
              <a:rPr lang="en-US" sz="2400" baseline="-25000" dirty="0"/>
              <a:t>2</a:t>
            </a:r>
            <a:r>
              <a:rPr lang="en-US" sz="2400" dirty="0"/>
              <a:t>, θ</a:t>
            </a:r>
            <a:r>
              <a:rPr lang="en-US" sz="2400" baseline="-25000" dirty="0"/>
              <a:t>3</a:t>
            </a:r>
            <a:r>
              <a:rPr lang="en-US" sz="2400" dirty="0"/>
              <a:t> and θ</a:t>
            </a:r>
            <a:r>
              <a:rPr lang="en-US" sz="2400" baseline="-25000" dirty="0"/>
              <a:t>4</a:t>
            </a:r>
            <a:r>
              <a:rPr lang="en-US" sz="2400" dirty="0"/>
              <a:t> be the angles made by the forces with respect to X-axis.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Each force acting at O can be replaced by its cartesian (rectangular) components F</a:t>
            </a:r>
            <a:r>
              <a:rPr lang="en-US" sz="2400" baseline="-25000" dirty="0"/>
              <a:t>1x</a:t>
            </a:r>
            <a:r>
              <a:rPr lang="en-US" sz="2400" dirty="0"/>
              <a:t> and F</a:t>
            </a:r>
            <a:r>
              <a:rPr lang="en-US" sz="2400" baseline="-25000" dirty="0"/>
              <a:t>1y</a:t>
            </a:r>
            <a:r>
              <a:rPr lang="en-US" sz="2400" dirty="0"/>
              <a:t>, F</a:t>
            </a:r>
            <a:r>
              <a:rPr lang="en-US" sz="2400" baseline="-25000" dirty="0"/>
              <a:t>2x</a:t>
            </a:r>
            <a:r>
              <a:rPr lang="en-US" sz="2400" dirty="0"/>
              <a:t> and F</a:t>
            </a:r>
            <a:r>
              <a:rPr lang="en-US" sz="2400" baseline="-25000" dirty="0"/>
              <a:t>2y</a:t>
            </a:r>
            <a:r>
              <a:rPr lang="en-US" sz="2400" dirty="0"/>
              <a:t>, .. etc., 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6EE1BDA-E62A-C6DD-ECCD-AE9202BFF5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16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5D190D8-160C-3E39-EF04-34E6B5DC29F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43A654B-AC5F-6B00-3B54-9580B572FA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44C3340-3516-4EEF-7FC3-16824B82DA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9FC7354-D83E-047B-F9A0-9257BBADF5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648D42-5EE1-15AD-856F-C4EAB216A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12355F5-3D01-9869-7699-815DE7160F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269A4E8-25AC-B384-F3CD-B446606243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33EE51-0C7F-D288-0B03-579935648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1A311BC-822A-BABC-AA3B-1D9371761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950D614-0C2B-8E47-76BF-6DC95353ED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56E253E-01CF-4549-2AED-CCA5EDB06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9A2997-9413-5F74-92B4-4EEBC0A79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F235AE9-BC17-61C3-995A-B23CE17F8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9BB77F0-5107-F825-594A-0399C4684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8E686C-2B1F-D95C-59BA-526DE5A0F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02EFBB-8C31-B824-83D5-EF7E400E5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807A91-8AC9-A705-F795-7CC12F1073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1F4512D-C613-31C5-7EF7-7F131F0EA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5034" y="1142997"/>
            <a:ext cx="4524166" cy="44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1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D9B3F-8666-D056-9D7F-F57D009F0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F5B9-DE2F-C604-8686-1740196323D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Resultant of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7E9B7A0A-BFD2-DD4F-3565-3C12BED8B05C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04800" y="1304539"/>
                <a:ext cx="4648200" cy="4499233"/>
              </a:xfrm>
            </p:spPr>
            <p:txBody>
              <a:bodyPr anchorCtr="0"/>
              <a:lstStyle/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For the force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 </m:t>
                    </m:r>
                  </m:oMath>
                </a14:m>
                <a:r>
                  <a:rPr lang="en-US" sz="2400" dirty="0"/>
                  <a:t>making an angle θ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its components are,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 F</a:t>
                </a:r>
                <a:r>
                  <a:rPr lang="en-US" sz="2400" baseline="-25000" dirty="0"/>
                  <a:t>1x</a:t>
                </a:r>
                <a:r>
                  <a:rPr lang="en-US" sz="2400" dirty="0"/>
                  <a:t> =</a:t>
                </a:r>
                <a:r>
                  <a:rPr lang="en-US" sz="2400" dirty="0">
                    <a:solidFill>
                      <a:srgbClr val="7030A0"/>
                    </a:solidFill>
                    <a:ea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cosθ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&amp;  F</a:t>
                </a:r>
                <a:r>
                  <a:rPr lang="en-US" sz="2400" baseline="-25000" dirty="0"/>
                  <a:t>1y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sin θ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.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These components of forces produce the same effect on the body as the forces themselves.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The algebraic sum of the horizontal (X) components</a:t>
                </a:r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7E9B7A0A-BFD2-DD4F-3565-3C12BED8B05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1304539"/>
                <a:ext cx="4648200" cy="4499233"/>
              </a:xfrm>
              <a:blipFill>
                <a:blip r:embed="rId3"/>
                <a:stretch>
                  <a:fillRect l="-1704" t="-1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6433905-3F3F-4B98-FBE1-A4D791CFC1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0BE66C9-00E4-4E65-9777-D78DC899AE6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1C37EAC-C7EA-939E-F68B-FFAD366C45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C5A6065-18AA-B0D3-0E15-DD2FBF25FD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895BA2D-301A-C882-4A0C-35257793DD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DCB3F96-E48D-AFD0-AD28-6A9852D37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2B38ED5-6A0D-E047-E60A-7EE2CF458B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27CF22B-6689-D508-0A96-2D8B4F6533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5247519-C84F-4917-DEAF-82267FB03F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B88A470-3014-215D-291A-B2EFDB5F7C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69BDCC-FD3F-CC84-2F52-C842DF510E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766E0E-FAFA-16A2-4646-A7FDF9CF4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D66D5F9-5532-EE49-B22D-0D76E2494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B3694E4-FDB4-363E-7157-B5851008FD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A5B5146-2AD6-1AAC-F9DA-8F5346C07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A1B56F9-82B4-B33F-E21C-23DE960F6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C060498-7E97-80BA-6703-F54631D2B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5E07C5-F5D0-0DB9-E398-B98DE9839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CF398BAC-FA96-29BA-621E-8AF89EB8D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5034" y="1142997"/>
            <a:ext cx="4524166" cy="4495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2FB1DC-E1F4-4F6F-025A-10B031967326}"/>
                  </a:ext>
                </a:extLst>
              </p:cNvPr>
              <p:cNvSpPr txBox="1"/>
              <p:nvPr/>
            </p:nvSpPr>
            <p:spPr>
              <a:xfrm>
                <a:off x="912414" y="5796583"/>
                <a:ext cx="36394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2FB1DC-E1F4-4F6F-025A-10B031967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414" y="5796583"/>
                <a:ext cx="3639458" cy="369332"/>
              </a:xfrm>
              <a:prstGeom prst="rect">
                <a:avLst/>
              </a:prstGeom>
              <a:blipFill>
                <a:blip r:embed="rId7"/>
                <a:stretch>
                  <a:fillRect l="-150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007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A2458-68E1-1576-8CF4-D7E4C3033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1B4FC-573E-A935-9CD9-835C474A7D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Resultant of Concurrent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6EAB6-350C-04C6-20F9-4A10A5E3F92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4800" y="1304540"/>
            <a:ext cx="4648200" cy="1079014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 algebraic sum of the vertical (Y) components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6A1E917E-E622-8ADD-2D6E-851802A5CA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18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B323F0E-32C0-3F54-01AC-95D427E56F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3ECFB33-5E1B-97EB-636A-CD8D00D216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015C00E-37B6-14D3-82D5-DA0C2CF76F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D02CC93-FBBB-3173-A147-494D456EA5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654752D-C6B9-E23A-3A55-6AEC32078D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C239839-5936-D950-EEEB-76757B2AFC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8C71C18-9928-6AAE-F154-C5BDD81C1E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D3BBA62-7A43-E088-DC30-B3D17DA5F2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28C2102-89E4-2815-B593-3ADCC86E7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2251210-80FF-0989-1253-6F5F4DC4A5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75C4E6-FC20-3DF2-9328-38E39A925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946D523-4582-C5B3-72DA-036D3C89A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3EA3D3E-A841-2B72-E0B0-F8FF1C9B0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AEF1211-A29F-6CE9-D4A2-59BACD206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99E0344-2510-96E8-3F02-FA116C7E3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98EDF33-69BB-0F58-4705-2C248BFA0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5D09DB-6A48-A1C3-B0FB-DDFEAC3A46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17792DBE-BC8C-89F2-0034-5EED2285D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5034" y="1142997"/>
            <a:ext cx="4524166" cy="4495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B0734C5-F1F7-97F8-1856-AAB23B555378}"/>
                  </a:ext>
                </a:extLst>
              </p:cNvPr>
              <p:cNvSpPr txBox="1"/>
              <p:nvPr/>
            </p:nvSpPr>
            <p:spPr>
              <a:xfrm>
                <a:off x="405633" y="2538624"/>
                <a:ext cx="3684663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B0734C5-F1F7-97F8-1856-AAB23B555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33" y="2538624"/>
                <a:ext cx="3684663" cy="398507"/>
              </a:xfrm>
              <a:prstGeom prst="rect">
                <a:avLst/>
              </a:prstGeom>
              <a:blipFill>
                <a:blip r:embed="rId6"/>
                <a:stretch>
                  <a:fillRect l="-1490" r="-662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ubtitle 2">
            <a:extLst>
              <a:ext uri="{FF2B5EF4-FFF2-40B4-BE49-F238E27FC236}">
                <a16:creationId xmlns:a16="http://schemas.microsoft.com/office/drawing/2014/main" id="{3CF66FCD-2EF4-0368-F0DD-74113C2018E6}"/>
              </a:ext>
            </a:extLst>
          </p:cNvPr>
          <p:cNvSpPr txBox="1">
            <a:spLocks/>
          </p:cNvSpPr>
          <p:nvPr/>
        </p:nvSpPr>
        <p:spPr bwMode="auto">
          <a:xfrm>
            <a:off x="304800" y="3588601"/>
            <a:ext cx="4648200" cy="107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kern="0" dirty="0"/>
              <a:t>Use the simple parallelogram law to get final resultant force as:</a:t>
            </a:r>
            <a:endParaRPr lang="en-US" sz="2400" kern="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7B361F8-FBF0-8F78-33A9-B30A33143B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073" y="4306883"/>
            <a:ext cx="2713286" cy="2273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883671-833D-363A-D398-9E81330FF9DE}"/>
                  </a:ext>
                </a:extLst>
              </p:cNvPr>
              <p:cNvSpPr txBox="1"/>
              <p:nvPr/>
            </p:nvSpPr>
            <p:spPr>
              <a:xfrm>
                <a:off x="2819400" y="6324600"/>
                <a:ext cx="4190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883671-833D-363A-D398-9E81330FF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6324600"/>
                <a:ext cx="419089" cy="369332"/>
              </a:xfrm>
              <a:prstGeom prst="rect">
                <a:avLst/>
              </a:prstGeom>
              <a:blipFill>
                <a:blip r:embed="rId9"/>
                <a:stretch>
                  <a:fillRect l="-17647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083127-545C-0F70-2850-3AAFBC932E6E}"/>
                  </a:ext>
                </a:extLst>
              </p:cNvPr>
              <p:cNvSpPr txBox="1"/>
              <p:nvPr/>
            </p:nvSpPr>
            <p:spPr>
              <a:xfrm>
                <a:off x="1485911" y="5181600"/>
                <a:ext cx="428131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083127-545C-0F70-2850-3AAFBC932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11" y="5181600"/>
                <a:ext cx="428131" cy="398507"/>
              </a:xfrm>
              <a:prstGeom prst="rect">
                <a:avLst/>
              </a:prstGeom>
              <a:blipFill>
                <a:blip r:embed="rId10"/>
                <a:stretch>
                  <a:fillRect l="-15714" r="-57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F5060C1-F8D6-D318-C49D-FA6B08DC7A27}"/>
                  </a:ext>
                </a:extLst>
              </p:cNvPr>
              <p:cNvSpPr txBox="1"/>
              <p:nvPr/>
            </p:nvSpPr>
            <p:spPr>
              <a:xfrm>
                <a:off x="2537849" y="4909066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F5060C1-F8D6-D318-C49D-FA6B08DC7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849" y="4909066"/>
                <a:ext cx="281551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02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2" grpId="0" build="p"/>
      <p:bldP spid="29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3A30A-A2D7-522B-E266-2DA5364B5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DB8B9-55D7-52E2-92E1-1369A8F0C49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Moment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BCFDB-9631-B211-D87A-25A4454D6C5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2505" y="1355597"/>
            <a:ext cx="8382003" cy="5000754"/>
          </a:xfrm>
        </p:spPr>
        <p:txBody>
          <a:bodyPr anchorCtr="0"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 addition to move a body in the direction of its application, a force can also tend to rotate a body about an axis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The axis may be any line which neither intersects nor is parallel to the line of action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This rotational tendency is known as the moment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Moment is also referred to as torque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C25F207-7AA6-3455-64C3-C90E58EC18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BFE3512-8BB9-1A4B-4EEC-7876B58C38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85951A0-90D8-704F-2723-D80040D29C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1A14559-8F69-80BE-8E17-E8A98C654D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0ADF7A0-2C33-492A-8D3F-EDAC631021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7F4D558-AC90-428F-B112-F084F2AE83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B2783A0-8E79-7000-4536-F88DA012D0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9D1BFCB-97A5-8456-7694-5074D58406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93D3953-A246-7EA2-1BCF-A07B8E4207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DE3107-AC73-1C23-D6F3-BA5A5E8312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F30C29B-50BD-CCBF-5E8C-3DBA1B65F7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49FC78B-85BF-4569-6646-C8B754640E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E85F9FB-1BC6-E802-58F0-7A4E3F371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57B6CB4-7277-07D7-52F1-80F2953593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5CFE289-8265-08B8-522C-04FB8E4E3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6E5A828-DEB5-37C5-3504-5F7679F71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9548A21-7F66-D629-6694-7B9DBA675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A45479-847D-3B70-3C06-544329537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910077-950C-FB08-9701-E12F4D73E1BD}"/>
              </a:ext>
            </a:extLst>
          </p:cNvPr>
          <p:cNvGrpSpPr/>
          <p:nvPr/>
        </p:nvGrpSpPr>
        <p:grpSpPr>
          <a:xfrm>
            <a:off x="5107839" y="3877168"/>
            <a:ext cx="3124636" cy="2486372"/>
            <a:chOff x="5107839" y="3877168"/>
            <a:chExt cx="3124636" cy="248637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6FEFD5C-399B-4C4C-F426-032BC3E8B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7839" y="3877168"/>
              <a:ext cx="3124636" cy="248637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0B5FCE5-48C2-E1B3-A74E-6ABDF089D744}"/>
                    </a:ext>
                  </a:extLst>
                </p:cNvPr>
                <p:cNvSpPr txBox="1"/>
                <p:nvPr/>
              </p:nvSpPr>
              <p:spPr>
                <a:xfrm>
                  <a:off x="7467600" y="4455153"/>
                  <a:ext cx="276551" cy="414088"/>
                </a:xfrm>
                <a:prstGeom prst="rect">
                  <a:avLst/>
                </a:prstGeom>
                <a:solidFill>
                  <a:srgbClr val="FFCC99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0B5FCE5-48C2-E1B3-A74E-6ABDF089D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600" y="4455153"/>
                  <a:ext cx="276551" cy="4140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0406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B405-A2AF-D69B-499C-3CAFA1CAC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EECB9-DF13-276E-DD1D-D859B66E6A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Moment about a point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68FA66D1-3D30-BC3E-ED73-3652BEC0D513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0998" y="1278208"/>
                <a:ext cx="8382003" cy="5000754"/>
              </a:xfrm>
            </p:spPr>
            <p:txBody>
              <a:bodyPr anchorCtr="0"/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magnitude of the moment or tendency of the force to rotate the body about the axis </a:t>
                </a:r>
                <a:r>
                  <a:rPr lang="en-US" sz="2400" i="1" dirty="0"/>
                  <a:t>O-O</a:t>
                </a:r>
                <a:r>
                  <a:rPr lang="en-US" sz="2400" dirty="0"/>
                  <a:t> perpendicular to the plane of the body is proportional both to the magnitude of the force and to the moment arm.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moment arm is the perpendicular distance from the axis to the line of action of the force.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Therefore, the magnitude of the moment is </a:t>
                </a:r>
              </a:p>
              <a:p>
                <a:pPr lvl="0" algn="l">
                  <a:spcBef>
                    <a:spcPts val="600"/>
                  </a:spcBef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𝑀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𝐹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68FA66D1-3D30-BC3E-ED73-3652BEC0D51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0998" y="1278208"/>
                <a:ext cx="8382003" cy="5000754"/>
              </a:xfrm>
              <a:blipFill>
                <a:blip r:embed="rId3"/>
                <a:stretch>
                  <a:fillRect l="-945" t="-976" r="-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9889DCF-4D33-B559-8431-A38093523A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3D52C17-588F-B1FF-DE3F-DF66EC2523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9B5F655-B934-9433-4E73-DAAC6752A5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CB76D29-2C55-CF38-F608-6342F0CF6F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D0736DE-161C-4313-87B7-E0DD7527B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54162A9-0181-F04F-AAEE-74357556D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93563DA-157B-5178-371D-1D8A42055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3CC9522-20C5-8242-6120-46A984398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1257A1-FA23-250C-6F0F-7DAFBA11C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F97FF4D-66A0-18BA-5030-9A7AD9C4C3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20A122F-6AD1-E92D-1F15-2CCB6E6B1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48AD394-A074-FED7-3800-060763C116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1DDF200-CD07-4040-4DB0-BFA923B8BB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8D53CD-F051-0FA1-BF06-C0FECCC54C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372CC0-8719-E116-8CF6-AA508FB2E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8549797-B9E7-1AFC-C401-00F7C75E3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223264-F66F-BBBA-10D5-395B3325B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CA17229-035C-6A7D-EEB0-DF754DA96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7" y="4068604"/>
            <a:ext cx="3148682" cy="2484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0060363-BEF1-4E48-1BDD-135CE30D5481}"/>
                  </a:ext>
                </a:extLst>
              </p:cNvPr>
              <p:cNvSpPr txBox="1"/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0060363-BEF1-4E48-1BDD-135CE30D5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AEDB2F9-1BEC-5787-6BC2-252F3866A414}"/>
                  </a:ext>
                </a:extLst>
              </p:cNvPr>
              <p:cNvSpPr txBox="1"/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AEDB2F9-1BEC-5787-6BC2-252F3866A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blipFill>
                <a:blip r:embed="rId7"/>
                <a:stretch>
                  <a:fillRect l="-31579" t="-34426" r="-9736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521DC2E-3A0C-89EB-CBAD-F780654F6CB4}"/>
                  </a:ext>
                </a:extLst>
              </p:cNvPr>
              <p:cNvSpPr txBox="1"/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521DC2E-3A0C-89EB-CBAD-F780654F6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361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D40D5-F509-B77D-CDF8-A2370DE2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C2DA9-8454-AB80-6B8B-8D26E8658DC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Moment about a point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C1CCB88-3A6A-6C7B-7213-5BF364B306CC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5505" y="1197153"/>
                <a:ext cx="8594982" cy="2893498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moment is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400" dirty="0"/>
                  <a:t> perpendicular to the plane of the body.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sense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400" dirty="0"/>
                  <a:t> depends on the direction in which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 tends to rotate the body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moment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 about </a:t>
                </a:r>
                <a:r>
                  <a:rPr lang="en-US" sz="2400" i="1" dirty="0"/>
                  <a:t>O - O </a:t>
                </a:r>
                <a:r>
                  <a:rPr lang="en-US" sz="2400" dirty="0"/>
                  <a:t>as a vector pointing in the direction of the thumb with the fingers curled in the direction of the rotational tendency</a:t>
                </a:r>
              </a:p>
              <a:p>
                <a:pPr lvl="0" algn="l">
                  <a:spcBef>
                    <a:spcPts val="600"/>
                  </a:spcBef>
                  <a:buClr>
                    <a:srgbClr val="000000"/>
                  </a:buClr>
                </a:pPr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C1CCB88-3A6A-6C7B-7213-5BF364B306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5505" y="1197153"/>
                <a:ext cx="8594982" cy="2893498"/>
              </a:xfrm>
              <a:blipFill>
                <a:blip r:embed="rId3"/>
                <a:stretch>
                  <a:fillRect l="-922" r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082B60F-6BC7-99D5-9664-1874C2E5FC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2F7A492-6E46-F544-9684-D145DFC18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DD59354-DA44-6257-F477-6CF986AAED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24C4E4-E8BD-9D38-1A1B-308FF307B8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30E20AA-4BA7-B09D-7B2B-3E457ED86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E2CF8A9-AC13-5F66-1F63-0A6D93218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8F7BC1-0A29-7FEB-D8BC-2FE89709F0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E549997-3271-41E4-3815-09F04569C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6DCE513-A310-9192-11A7-3648222C5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58213DC-FCFF-F51E-402D-CD12718C40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EAA7743-AF50-D6E9-E828-EC78E0BEAB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C9B7AAB-722D-35F1-9756-ACA1BEA082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0A86B31-A46B-70E4-A477-C024AE0422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BD25365-F705-0F2A-4895-FF18F3387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6A17660-660A-3A1D-BB61-0F730A5E58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9814A1B-3BDF-D211-35D5-F90F535F4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B42163-337B-0380-F50B-C8A505F5D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49F85EB-1FD4-DC02-F397-ED516BF8F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7" y="4068604"/>
            <a:ext cx="3148682" cy="2484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BB1B956-4A9C-7674-84E1-09347F448034}"/>
                  </a:ext>
                </a:extLst>
              </p:cNvPr>
              <p:cNvSpPr txBox="1"/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BB1B956-4A9C-7674-84E1-09347F44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81278B0-59A0-8C39-36AD-4993C19C2A01}"/>
                  </a:ext>
                </a:extLst>
              </p:cNvPr>
              <p:cNvSpPr txBox="1"/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81278B0-59A0-8C39-36AD-4993C19C2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blipFill>
                <a:blip r:embed="rId7"/>
                <a:stretch>
                  <a:fillRect l="-31579" t="-34426" r="-9736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E3EE4B-EF5F-0B9A-51E4-3325C6F0264B}"/>
                  </a:ext>
                </a:extLst>
              </p:cNvPr>
              <p:cNvSpPr txBox="1"/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E3EE4B-EF5F-0B9A-51E4-3325C6F02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7399D288-74F4-0E7D-F7E4-23F2AE9BD4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9786" y="4509600"/>
            <a:ext cx="1333686" cy="1781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7BE63CC-5A5C-A595-0B14-5012077FD1F0}"/>
                  </a:ext>
                </a:extLst>
              </p:cNvPr>
              <p:cNvSpPr txBox="1"/>
              <p:nvPr/>
            </p:nvSpPr>
            <p:spPr>
              <a:xfrm>
                <a:off x="2438400" y="4724400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7BE63CC-5A5C-A595-0B14-5012077FD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4724400"/>
                <a:ext cx="345736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860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A7326-6A64-140D-446C-C00D6F05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40D28-B72C-51D6-5929-98721F81B5C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Moment about a point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EF3F08-5B65-52B7-17A6-702EF5320F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0998" y="1278208"/>
            <a:ext cx="8382003" cy="2875913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When dealing with forces which all act in a given plane, we customarily speak of the moment about a point.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Moment directions are accounted as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(+) sign for counterclockwise and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(-) sign for  clockwise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E5BB4BC-4E65-0D31-8B09-EB652988E5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C0ABFEA-7E46-0C7F-6A21-10890DB10D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F967AAC-3850-9558-C18F-F76DD799C2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98DC1B5-1EBA-5AF6-D2D2-FB0598CDC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431433F-6CC6-72AF-A5BB-F003603600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CC433F1-2761-525C-17B2-54D9401C1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7393E5B-120B-F441-32A2-8DB0A31CC2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F243DA5-4630-A3C9-A445-2272F5EF73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22E6580-B081-FC7B-94EF-8365D0EE5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DE5B10F-CFC5-7C43-9127-92B589FA21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759A32E-22FE-D18D-5F49-3C17BA408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3EB84EA-1F5D-A7C1-1D1A-FC51CD58DA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CC566C1-D378-7FC5-645F-ED9CDFFAF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C6F288F-51BE-F67F-AD10-F21050FAB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6AEA9BF-2CFF-1C15-DA6D-4FEA3B13C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1DEF458-4787-90A4-37DE-2C3CA4F08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9F19D3-7EEE-FBB9-BB8E-A4CEF43983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34174FD-7934-57D4-BFB0-88D7F795A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9697" y="4068604"/>
            <a:ext cx="3148682" cy="2484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1CCE64-B2A2-C197-C501-267A2E5B1EF3}"/>
                  </a:ext>
                </a:extLst>
              </p:cNvPr>
              <p:cNvSpPr txBox="1"/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1CCE64-B2A2-C197-C501-267A2E5B1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934" y="4757673"/>
                <a:ext cx="275204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94C78C3-8D10-C192-51C1-81259D807794}"/>
                  </a:ext>
                </a:extLst>
              </p:cNvPr>
              <p:cNvSpPr txBox="1"/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94C78C3-8D10-C192-51C1-81259D80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6" y="5224712"/>
                <a:ext cx="229550" cy="369332"/>
              </a:xfrm>
              <a:prstGeom prst="rect">
                <a:avLst/>
              </a:prstGeom>
              <a:blipFill>
                <a:blip r:embed="rId6"/>
                <a:stretch>
                  <a:fillRect l="-31579" t="-34426" r="-9736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00A284-2EB7-CF49-340E-086B777E798F}"/>
                  </a:ext>
                </a:extLst>
              </p:cNvPr>
              <p:cNvSpPr txBox="1"/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00A284-2EB7-CF49-340E-086B777E7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572000"/>
                <a:ext cx="3457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39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C64C-7EA7-E99D-0F57-5DA0D87CB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76FF-BD98-7BB8-44F4-39860445D5A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 err="1"/>
              <a:t>Varignon</a:t>
            </a:r>
            <a:r>
              <a:rPr lang="en-US" sz="2800" dirty="0"/>
              <a:t> Theorem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5F97C-C028-08B2-BEAA-635E8D6CA5E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1003" y="1138617"/>
            <a:ext cx="8382003" cy="5414583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One of the most useful principles of mechanics is </a:t>
            </a:r>
            <a:r>
              <a:rPr lang="en-US" sz="2400" dirty="0" err="1"/>
              <a:t>Varignon’s</a:t>
            </a:r>
            <a:r>
              <a:rPr lang="en-US" sz="2400" dirty="0"/>
              <a:t> theorem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It states that the moment of a force about any point is equal to the sum of moments of the components of the force about the same point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73BFBEA-DD1E-34EC-DCAB-AE190D4F4F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06B9253-5330-1A0D-3252-8700845AEC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EFCB34B-4022-F53F-B399-AF7A77EBA4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BD8A05A-E273-EEDC-58CD-98EA8FB0EB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33CC918-8BA1-8868-D29E-F1334C9948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5CB161A-68FA-A39C-EC13-CFB22CA7C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40694D9-CA16-B973-366B-4317C8D893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E6860F1-E74F-6613-6BFE-6217F9B974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B113CB5-A07B-A4C6-A0C5-793E4189E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E5C4692-E31B-7918-2855-6BF542614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2C2EF5C-4AF5-F164-D59D-64DC14D8E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1FC160C-EC80-7F98-C640-C8F98450D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57EBCA1-3D07-AD4C-3B79-6239A84C02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6401721-1477-D922-FA50-D97EDD745B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9BA6A11-6A29-9A84-989E-1C87FCE52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89EEF6-FDBE-D75F-FF28-3ED0B2647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76414C-4B52-B206-551C-1C0977FD1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0D7A7E7-462E-47E1-4874-32FDF6FA3C19}"/>
              </a:ext>
            </a:extLst>
          </p:cNvPr>
          <p:cNvSpPr txBox="1"/>
          <p:nvPr/>
        </p:nvSpPr>
        <p:spPr>
          <a:xfrm>
            <a:off x="528380" y="3130756"/>
            <a:ext cx="376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of this 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DED33C1-BED7-08F4-B901-328DE0FF62EC}"/>
                  </a:ext>
                </a:extLst>
              </p:cNvPr>
              <p:cNvSpPr txBox="1"/>
              <p:nvPr/>
            </p:nvSpPr>
            <p:spPr>
              <a:xfrm>
                <a:off x="593656" y="3497845"/>
                <a:ext cx="3688823" cy="1279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Consider the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dirty="0"/>
                  <a:t> acting in the plane of the body as shown in Figure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DED33C1-BED7-08F4-B901-328DE0FF6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56" y="3497845"/>
                <a:ext cx="3688823" cy="1279389"/>
              </a:xfrm>
              <a:prstGeom prst="rect">
                <a:avLst/>
              </a:prstGeom>
              <a:blipFill>
                <a:blip r:embed="rId4"/>
                <a:stretch>
                  <a:fillRect l="-2475" r="-165" b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8534EC-D276-DD11-DFC7-D68CE24EC602}"/>
                  </a:ext>
                </a:extLst>
              </p:cNvPr>
              <p:cNvSpPr txBox="1"/>
              <p:nvPr/>
            </p:nvSpPr>
            <p:spPr>
              <a:xfrm>
                <a:off x="418752" y="5063431"/>
                <a:ext cx="5202787" cy="92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dirty="0"/>
                  <a:t> represents any two rectangular components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8534EC-D276-DD11-DFC7-D68CE24EC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52" y="5063431"/>
                <a:ext cx="5202787" cy="922945"/>
              </a:xfrm>
              <a:prstGeom prst="rect">
                <a:avLst/>
              </a:prstGeom>
              <a:blipFill>
                <a:blip r:embed="rId5"/>
                <a:stretch>
                  <a:fillRect l="-1876" b="-14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B53E5567-9632-93BD-1439-695706F0B2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032" y="3377714"/>
            <a:ext cx="3322064" cy="21086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FD1022F-1D76-2DE0-DBD3-274D03B23D08}"/>
                  </a:ext>
                </a:extLst>
              </p:cNvPr>
              <p:cNvSpPr txBox="1"/>
              <p:nvPr/>
            </p:nvSpPr>
            <p:spPr>
              <a:xfrm>
                <a:off x="5947064" y="3522623"/>
                <a:ext cx="457200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FD1022F-1D76-2DE0-DBD3-274D03B23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064" y="3522623"/>
                <a:ext cx="457200" cy="5064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641344-7B83-CC12-62CB-9CE59CB4C4EA}"/>
                  </a:ext>
                </a:extLst>
              </p:cNvPr>
              <p:cNvSpPr txBox="1"/>
              <p:nvPr/>
            </p:nvSpPr>
            <p:spPr>
              <a:xfrm>
                <a:off x="7355697" y="3339210"/>
                <a:ext cx="457200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641344-7B83-CC12-62CB-9CE59CB4C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697" y="3339210"/>
                <a:ext cx="457200" cy="5064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D808C0-A1F8-4483-A8AA-4B4A84ABA4FD}"/>
                  </a:ext>
                </a:extLst>
              </p:cNvPr>
              <p:cNvSpPr txBox="1"/>
              <p:nvPr/>
            </p:nvSpPr>
            <p:spPr>
              <a:xfrm>
                <a:off x="6864726" y="4270813"/>
                <a:ext cx="457200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D808C0-A1F8-4483-A8AA-4B4A84ABA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726" y="4270813"/>
                <a:ext cx="457200" cy="5064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83A705-B297-CA76-1EF2-C2A9B0081E80}"/>
                  </a:ext>
                </a:extLst>
              </p:cNvPr>
              <p:cNvSpPr txBox="1"/>
              <p:nvPr/>
            </p:nvSpPr>
            <p:spPr>
              <a:xfrm>
                <a:off x="4190997" y="5697817"/>
                <a:ext cx="4572000" cy="954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The moment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dirty="0"/>
                  <a:t> about </a:t>
                </a:r>
                <a:r>
                  <a:rPr lang="en-US" i="1" dirty="0">
                    <a:latin typeface="Bell MT" panose="02020503060305020303" pitchFamily="18" charset="0"/>
                  </a:rPr>
                  <a:t>O</a:t>
                </a:r>
                <a:r>
                  <a:rPr lang="en-US" dirty="0"/>
                  <a:t>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×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83A705-B297-CA76-1EF2-C2A9B0081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7" y="5697817"/>
                <a:ext cx="4572000" cy="954813"/>
              </a:xfrm>
              <a:prstGeom prst="rect">
                <a:avLst/>
              </a:prstGeom>
              <a:blipFill>
                <a:blip r:embed="rId10"/>
                <a:stretch>
                  <a:fillRect l="-400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52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3" grpId="0"/>
      <p:bldP spid="28" grpId="0"/>
      <p:bldP spid="33" grpId="0"/>
      <p:bldP spid="37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6320</TotalTime>
  <Words>1432</Words>
  <Application>Microsoft Office PowerPoint</Application>
  <PresentationFormat>On-screen Show (4:3)</PresentationFormat>
  <Paragraphs>180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Bell MT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Newtonian Perspective of Force Vector System</vt:lpstr>
      <vt:lpstr>Frame of reference</vt:lpstr>
      <vt:lpstr>External and Internal Effects</vt:lpstr>
      <vt:lpstr>External and Internal effects</vt:lpstr>
      <vt:lpstr>Newton’s Force Classification</vt:lpstr>
      <vt:lpstr>Action &amp; Reaction: Holistic Mechanics</vt:lpstr>
      <vt:lpstr>Concurrent forces</vt:lpstr>
      <vt:lpstr>Concurrent forces</vt:lpstr>
      <vt:lpstr>????? Concurrent forces</vt:lpstr>
      <vt:lpstr>Coplanar Concurrent forces</vt:lpstr>
      <vt:lpstr>Coplanar Concurrent forces</vt:lpstr>
      <vt:lpstr>Parallel Coplanar Force System</vt:lpstr>
      <vt:lpstr>Non-concurrent and Non-parallel system</vt:lpstr>
      <vt:lpstr>Coplanar Concurrent forces</vt:lpstr>
      <vt:lpstr>Coplanar Concurrent forces</vt:lpstr>
      <vt:lpstr>Resultant of Concurrent Forces</vt:lpstr>
      <vt:lpstr>Resultant of Concurrent Forces</vt:lpstr>
      <vt:lpstr>Resultant of Concurrent Forces</vt:lpstr>
      <vt:lpstr>Moment </vt:lpstr>
      <vt:lpstr>Moment about a point </vt:lpstr>
      <vt:lpstr>Moment about a point </vt:lpstr>
      <vt:lpstr>Moment about a point </vt:lpstr>
      <vt:lpstr>Varignon Theorem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546</cp:revision>
  <cp:lastPrinted>2002-07-26T02:11:33Z</cp:lastPrinted>
  <dcterms:created xsi:type="dcterms:W3CDTF">2002-07-26T01:39:54Z</dcterms:created>
  <dcterms:modified xsi:type="dcterms:W3CDTF">2026-01-10T04:45:28Z</dcterms:modified>
</cp:coreProperties>
</file>