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377" r:id="rId2"/>
    <p:sldId id="1944" r:id="rId3"/>
    <p:sldId id="1945" r:id="rId4"/>
    <p:sldId id="1946" r:id="rId5"/>
    <p:sldId id="1947" r:id="rId6"/>
    <p:sldId id="1948" r:id="rId7"/>
    <p:sldId id="1949" r:id="rId8"/>
    <p:sldId id="1950" r:id="rId9"/>
    <p:sldId id="1951" r:id="rId10"/>
    <p:sldId id="1952" r:id="rId11"/>
    <p:sldId id="1953" r:id="rId12"/>
    <p:sldId id="1954" r:id="rId13"/>
    <p:sldId id="1955" r:id="rId14"/>
    <p:sldId id="1956" r:id="rId15"/>
    <p:sldId id="1957" r:id="rId16"/>
    <p:sldId id="1971" r:id="rId17"/>
    <p:sldId id="1958" r:id="rId18"/>
    <p:sldId id="1959" r:id="rId19"/>
    <p:sldId id="1960" r:id="rId20"/>
    <p:sldId id="1961" r:id="rId21"/>
    <p:sldId id="1962" r:id="rId22"/>
    <p:sldId id="1963" r:id="rId23"/>
    <p:sldId id="1964" r:id="rId24"/>
    <p:sldId id="1965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33CC"/>
    <a:srgbClr val="000099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84307" autoAdjust="0"/>
  </p:normalViewPr>
  <p:slideViewPr>
    <p:cSldViewPr>
      <p:cViewPr varScale="1">
        <p:scale>
          <a:sx n="62" d="100"/>
          <a:sy n="62" d="100"/>
        </p:scale>
        <p:origin x="142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4/24/2026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053F2-CCB2-CE52-D971-398D57B8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75E8AA-49D4-1EC0-5628-E31EE325B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F6FA1F-549C-D233-1BC6-B683017B1A5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3EDBA-D018-56DE-CC59-D5B9500C61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07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39D1E-AD8B-253C-708A-08C026630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30D81E-8B2E-3CF9-64EB-0C3C25151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7428BF-2448-4FC9-72D6-8663B79307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8A0BB-AFE0-0003-D85C-21FD03A202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881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3DD9E-5452-4B56-9C35-CA7422CBE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1C2DD2-C27D-43FD-A9B5-4E2DBFC2D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D4411E-84EC-1062-5DA6-D4FEDCCB7E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83D6C-0F97-E127-4F7A-6A8412B23A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62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29FEF-6FE1-784B-6603-7C96EE07D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8CA2D-845A-CBB5-3633-255B9A54BF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69E83C-F983-232A-6F51-36C7DF6E76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D189F-7DF8-E308-2573-BE7E6BCAD7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4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80EAD-591F-CD03-950D-09249737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B6FE9B-3FBC-1F0B-0E0B-92DD104AC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267BE-5685-0320-E761-9079708437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47000-D47C-3271-88C6-72DBE26CEA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07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C6B9F-302A-6FED-948E-133CFD1F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430766-AFB0-0B07-09CA-C6A9E62E6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87D689-120E-36AC-BEE9-719270857C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2CBDE-992C-45B3-1B4A-EFBB7CEF95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55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A75A2-17E5-6897-EFBB-8889B9012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10EB7B-7564-AEF4-884A-3CF1D981A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EDA6BC-5613-7FFF-4F1C-7D12A20E1E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2EAB3-0180-E774-827B-78A1E2DAF8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99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B47FB-5325-25F0-6070-8E34A1F09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1F8B5F-A95B-4C4F-2E08-1EF430836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8C8A5A-7627-F070-EA42-B78DFC3800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B2F27-142F-B0F3-8DBB-3409E61AE5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38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DBB50-3AF4-5430-EA65-87E256085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90BB03-C3DC-BF38-DAA1-92AEA122D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F0B5DA-D159-2C86-CF4C-E8890A3F5A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53D84-FC3D-F9AD-A3E0-A3F1CAF01B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29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4AB8C-15BE-74CE-FC1B-84757DAB6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55D255-0968-C7F1-5171-5DF4C8BD7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AE12E1-861C-92F0-1FC1-0121048C96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6A682-91A5-FCC0-204C-6EDCF7586B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60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F1564-2F4F-D239-B934-6AA6303B4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BBF282-B6EC-5853-E56E-874752C3E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352185-4EB9-2165-7E82-2B8BC4C7E69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2B88C-720C-F2C4-F5B7-0BAAD28BD2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18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4E6ED-8327-46A8-1A00-5A4E52632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8D900-8E99-F3CE-D329-3E3C3F29BA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D9BE14-E9A0-C7DC-7910-438EE167627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EC3F6-0E97-ACB3-B9DA-CAD4C4548F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31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4C91E-43D6-2720-56BC-EF3CC164C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EBFBB9-9096-1472-95C4-77256E484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C9E235-7A2A-4E49-109D-FCA60216B4A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B3698-F46B-1E5A-7DA5-8641DE9EFC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91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8E633-9CC6-777F-2956-255F5F885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DE43EE-4737-1786-D19E-1F11B145C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8BAF6-826D-4E34-EB9B-40C88719EF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B4C77-9A74-F099-4E8D-070A0CFBD9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44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E7A92-2AD5-5369-E721-9D2D17E0D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85976F-A002-21F2-24C5-1455ED066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2C5174-6718-9E15-3167-A7EA76FCA4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8A9D7-E939-7355-5B48-8D027FA117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57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38A1D-BE60-565F-B532-71DF2E21D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7F24AA-BE51-F13D-AF24-1D3E57CB3C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E67D1-B985-41CA-56B5-B99ADC8FB2A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6A31E-F452-87AA-12D7-94EF651648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4606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A6365-7006-B5F2-4D78-7C30A94BC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064B75-F7E5-3056-DE6E-EAF096F46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EE55-AC07-FB80-A8DB-97473ACA98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32034-22C9-1A19-A892-EBEF267436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5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E0B24-7E98-9113-C0AB-A83C16D2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89E2C4-BDF5-32AA-8392-E46AB56190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2F3163-CBBD-A228-DCCA-BDE186F887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1EC06-4184-057A-F53A-AB5B5AA1F0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55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29632-B377-A68F-D5B9-911ECB888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0634E3-C2A1-FCBB-B654-328C73754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2E621-1318-A198-94E3-B92E9A0670E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48936-29B1-B306-64C4-0135869E28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591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B613A-360D-207E-5084-DE19F98EA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B4BCB-B22D-CA79-AE6C-4A5B59F94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A2E5E3-6056-F646-E013-92C842F84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F98D-6EF3-3183-CA21-890D6A6E6C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88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4FF35-8F2B-9124-B395-15082BE5F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5B834D-A3B8-6D01-B465-F64561867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8F4025-7546-12FE-BE62-416C3F520EC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AAE19-6A7E-F3D2-1111-E7F095C3A07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904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715B-7A16-0923-4ADA-C3EE7BA3A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BA9F49-D75E-3690-378E-CE6AE5B70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2C8485-8BB4-7ED9-3FAB-B97C90CE4F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3D3EB-0471-A1E9-E6B3-05FDD769F4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295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4F882-D3BD-E94A-B8AF-2DE4E740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E68A3-D16E-5E90-95A2-6C68B7E72A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E8AFC1-A67A-E18D-0BBD-B10D59EE1E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EB23F-2CB7-DA51-4B80-71FD445715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50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Derivation </a:t>
            </a:r>
            <a:r>
              <a:rPr lang="en-US" sz="2800"/>
              <a:t>of Lagrange’s </a:t>
            </a:r>
            <a:r>
              <a:rPr lang="en-US" sz="2800" dirty="0"/>
              <a:t>Equations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65" y="5244975"/>
            <a:ext cx="84871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dirty="0">
                <a:solidFill>
                  <a:srgbClr val="002060"/>
                </a:solidFill>
                <a:latin typeface="Script MT Bold" panose="03040602040607080904" pitchFamily="66" charset="0"/>
              </a:rPr>
              <a:t>Beyond Newton: Deriving Equations of Motion via Energetics</a:t>
            </a:r>
            <a:endParaRPr lang="en-US" altLang="en-US" sz="4400" i="1" dirty="0">
              <a:solidFill>
                <a:srgbClr val="002060"/>
              </a:solidFill>
              <a:latin typeface="Script MT Bold" panose="03040602040607080904" pitchFamily="66" charset="0"/>
              <a:ea typeface="STXingkai" panose="02010800040101010101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Fundamentals of Lagrangian Mechanics">
            <a:extLst>
              <a:ext uri="{FF2B5EF4-FFF2-40B4-BE49-F238E27FC236}">
                <a16:creationId xmlns:a16="http://schemas.microsoft.com/office/drawing/2014/main" id="{0332E17C-94C8-366A-4EBF-98A8E9320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425450"/>
            <a:ext cx="6705600" cy="3771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F8636-5F1D-787C-3A6B-A2FA35AA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C52D12-B204-B7F4-0899-A4A53A5BC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785509"/>
          </a:xfrm>
        </p:spPr>
        <p:txBody>
          <a:bodyPr/>
          <a:lstStyle/>
          <a:p>
            <a:r>
              <a:rPr lang="en-US" sz="2800" dirty="0"/>
              <a:t>D’Alembert’s Principle : A Simple Bridge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1EE5DAD-7EE7-F8BB-928B-134B8AF390F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25590" y="1914209"/>
                <a:ext cx="8496300" cy="486369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Inertial Frame (Fixed Axes </a:t>
                </a:r>
                <a:r>
                  <a:rPr lang="en-US" sz="2400" b="1" i="1" dirty="0"/>
                  <a:t>X,Y,Z</a:t>
                </a:r>
                <a:r>
                  <a:rPr lang="en-US" sz="2400" b="1" dirty="0"/>
                  <a:t>) </a:t>
                </a:r>
              </a:p>
              <a:p>
                <a:r>
                  <a:rPr lang="en-US" sz="2400" dirty="0"/>
                  <a:t>Acceleration is absolute: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Standard Newton’s law applicable.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Non-Inertial Frame (Moving Axes </a:t>
                </a:r>
                <a:r>
                  <a:rPr lang="en-US" sz="2400" b="1" i="1" dirty="0" err="1"/>
                  <a:t>x,y,z</a:t>
                </a:r>
                <a:r>
                  <a:rPr lang="en-US" sz="2400" b="1" dirty="0"/>
                  <a:t>) </a:t>
                </a:r>
              </a:p>
              <a:p>
                <a:r>
                  <a:rPr lang="en-US" sz="2400" dirty="0"/>
                  <a:t>Particle appears in equilibrium </a:t>
                </a:r>
              </a:p>
              <a:p>
                <a:r>
                  <a:rPr lang="en-US" sz="2400" dirty="0"/>
                  <a:t>Introduce inertial force: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Then: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1EE5DAD-7EE7-F8BB-928B-134B8AF390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25590" y="1914209"/>
                <a:ext cx="8496300" cy="4863696"/>
              </a:xfrm>
              <a:blipFill>
                <a:blip r:embed="rId3"/>
                <a:stretch>
                  <a:fillRect l="-1148" t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11784ED-B2E5-4109-CA50-678D1D1A341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7F07C2F-A186-76B2-5277-B47E8BB2E5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8AB7670-58FD-1EC1-4266-40FC0E5C3E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2860780-2F8C-7112-2BF7-6311571C42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E8983A6-DECF-71C7-12BF-3ACB3C246B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BACC4A0-46D5-1CBC-ACCD-318596684A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1411349-C502-CD49-C67F-C63C9AACE9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BCAAAFF-E12E-6343-8EF7-D1234DDB0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801C4A6-0163-2EF4-E1D5-FF49F7B064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3023399-8A2E-CABA-7A23-06652576EF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2D4F9CB-7BFF-2E2E-2277-05C413236C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8C1C7C0-702F-3300-57EC-3722F3C9FD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97055F8-6F8B-7147-5EE1-F720A0E9EA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E9ABB1D-FB5E-8ECC-DD6E-E803A384A6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E6950BF-15AB-26DE-D49B-9E0D57BCC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AD3230C-112F-1876-51B6-73EFB4B7B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2DD5A1-2064-1D01-A670-1181EBCB79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C55AEB8-B4F2-4050-3E76-4EC42D0A2A1F}"/>
              </a:ext>
            </a:extLst>
          </p:cNvPr>
          <p:cNvSpPr txBox="1"/>
          <p:nvPr/>
        </p:nvSpPr>
        <p:spPr>
          <a:xfrm>
            <a:off x="448317" y="1121331"/>
            <a:ext cx="82351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0070C0"/>
                </a:solidFill>
                <a:latin typeface="+mn-lt"/>
              </a:rPr>
              <a:t>B</a:t>
            </a:r>
            <a:r>
              <a:rPr lang="en-US" b="0" i="1" dirty="0">
                <a:solidFill>
                  <a:srgbClr val="0070C0"/>
                </a:solidFill>
                <a:effectLst/>
                <a:latin typeface="+mn-lt"/>
              </a:rPr>
              <a:t>ridges Newtonian mechanics and </a:t>
            </a:r>
            <a:r>
              <a:rPr lang="en-US" b="0" i="1" dirty="0" err="1">
                <a:solidFill>
                  <a:srgbClr val="0070C0"/>
                </a:solidFill>
                <a:effectLst/>
                <a:latin typeface="+mn-lt"/>
              </a:rPr>
              <a:t>Lagrangian</a:t>
            </a:r>
            <a:r>
              <a:rPr lang="en-US" b="0" i="1" dirty="0">
                <a:solidFill>
                  <a:srgbClr val="0070C0"/>
                </a:solidFill>
                <a:effectLst/>
                <a:latin typeface="+mn-lt"/>
              </a:rPr>
              <a:t> mechanics by converting dynamics into a form of virtual work (statics)</a:t>
            </a:r>
            <a:endParaRPr lang="en-US" i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563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40766-24ED-98CE-BB29-9637248D7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BA9214-6539-3123-EEEC-692A31823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D’Alembert’s Principle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5515A9C-F0BA-EC8C-D356-A62134455F9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C5D3276-9C4A-84A0-48B4-0C5EF9756E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F7FD596-76B4-DB0C-A320-C9AD9B977C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0DA39EE-D9F8-BCF0-E9BE-78535A204E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AD79BED-BF44-8263-F235-E094629D1D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594BC6F-345A-86C6-14E1-7F654A4A6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27D4B24-B679-9AB3-B391-291CCEE7C6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764BE6B-0701-251C-45D8-61DB2B911E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D4A4833-803E-DE44-313D-9DC54FB705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3A8E680-361B-EE53-2067-4BFE743276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AB4F3B3-47FC-6AF1-C677-8A074F9DA0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756AD71-15FA-4607-C07A-781080557F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DB6561F-9298-8E1B-F232-562534555E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E68151C-898E-3AE1-CB39-9E693BD676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18AEE2E-6FCB-9B63-1693-2603FC8FA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527CE90-00EA-6ECE-E696-B74196456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FA7EBC5-098F-35F3-D9A4-38BFE854BD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4" name="Content Placeholder 43">
            <a:extLst>
              <a:ext uri="{FF2B5EF4-FFF2-40B4-BE49-F238E27FC236}">
                <a16:creationId xmlns:a16="http://schemas.microsoft.com/office/drawing/2014/main" id="{F7CF560F-091C-DF2C-1039-1CAC4ED4C9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 bwMode="auto">
          <a:xfrm>
            <a:off x="1921072" y="2478623"/>
            <a:ext cx="2036852" cy="283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Content Placeholder 46">
            <a:extLst>
              <a:ext uri="{FF2B5EF4-FFF2-40B4-BE49-F238E27FC236}">
                <a16:creationId xmlns:a16="http://schemas.microsoft.com/office/drawing/2014/main" id="{B9FC0E22-3B34-C06D-2979-831DDE2F9D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 bwMode="auto">
          <a:xfrm>
            <a:off x="5254467" y="2440757"/>
            <a:ext cx="2727362" cy="283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847959C-A344-4BDF-9BF5-985E211559B9}"/>
              </a:ext>
            </a:extLst>
          </p:cNvPr>
          <p:cNvSpPr txBox="1"/>
          <p:nvPr/>
        </p:nvSpPr>
        <p:spPr>
          <a:xfrm>
            <a:off x="464049" y="1316628"/>
            <a:ext cx="7772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D’Alembert’s Principle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Dynamics → equivalent statics problem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State of dynamic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1159086-6D00-0877-D526-CF35BB87974C}"/>
                  </a:ext>
                </a:extLst>
              </p:cNvPr>
              <p:cNvSpPr txBox="1"/>
              <p:nvPr/>
            </p:nvSpPr>
            <p:spPr>
              <a:xfrm>
                <a:off x="701128" y="5890478"/>
                <a:ext cx="774174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Add fictitious force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Makes net force zero in moving frame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1159086-6D00-0877-D526-CF35BB879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28" y="5890478"/>
                <a:ext cx="7741744" cy="830997"/>
              </a:xfrm>
              <a:prstGeom prst="rect">
                <a:avLst/>
              </a:prstGeom>
              <a:blipFill>
                <a:blip r:embed="rId6"/>
                <a:stretch>
                  <a:fillRect l="-1181" t="-1021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CE0E3C17-1D5D-5BF2-3718-585C5845FD77}"/>
              </a:ext>
            </a:extLst>
          </p:cNvPr>
          <p:cNvSpPr txBox="1"/>
          <p:nvPr/>
        </p:nvSpPr>
        <p:spPr>
          <a:xfrm>
            <a:off x="1921072" y="5291412"/>
            <a:ext cx="2036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Inertial frame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53B3AA-A0BE-BA2D-2866-4B70C5722846}"/>
              </a:ext>
            </a:extLst>
          </p:cNvPr>
          <p:cNvSpPr txBox="1"/>
          <p:nvPr/>
        </p:nvSpPr>
        <p:spPr>
          <a:xfrm>
            <a:off x="5818857" y="5286937"/>
            <a:ext cx="2036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Moving frame</a:t>
            </a:r>
          </a:p>
        </p:txBody>
      </p:sp>
    </p:spTree>
    <p:extLst>
      <p:ext uri="{BB962C8B-B14F-4D97-AF65-F5344CB8AC3E}">
        <p14:creationId xmlns:p14="http://schemas.microsoft.com/office/powerpoint/2010/main" val="298424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uild="p"/>
      <p:bldP spid="51" grpId="0" build="p"/>
      <p:bldP spid="53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56D60-8A87-CF5D-5662-8DCE107A8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A7E78E-D3BC-93FC-BEED-A5E9A7FA6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432072" cy="1143000"/>
          </a:xfrm>
        </p:spPr>
        <p:txBody>
          <a:bodyPr/>
          <a:lstStyle/>
          <a:p>
            <a:r>
              <a:rPr lang="en-US" sz="2800" dirty="0"/>
              <a:t>Virtual Work Form  of d’Alembert’s Principle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D586F7-8C4C-BD2B-7DA6-147BC8FBDE1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System Description </a:t>
                </a:r>
              </a:p>
              <a:p>
                <a:r>
                  <a:rPr lang="en-US" sz="2400" dirty="0"/>
                  <a:t>System of </a:t>
                </a:r>
                <a:r>
                  <a:rPr lang="en-US" sz="2400" i="1" dirty="0"/>
                  <a:t>N</a:t>
                </a:r>
                <a:r>
                  <a:rPr lang="en-US" sz="2400" dirty="0"/>
                  <a:t> particles </a:t>
                </a:r>
              </a:p>
              <a:p>
                <a:r>
                  <a:rPr lang="en-US" sz="2400" dirty="0"/>
                  <a:t>Workless bilateral constraints </a:t>
                </a:r>
              </a:p>
              <a:p>
                <a:r>
                  <a:rPr lang="en-US" sz="2400" dirty="0"/>
                  <a:t>Applied force on particle </a:t>
                </a:r>
                <a:r>
                  <a:rPr lang="en-US" sz="2400" i="1" dirty="0"/>
                  <a:t>i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Linear Momentum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Idea </a:t>
                </a:r>
              </a:p>
              <a:p>
                <a:r>
                  <a:rPr lang="en-US" sz="2400" dirty="0"/>
                  <a:t>Convert dynamics → virtual work </a:t>
                </a:r>
              </a:p>
              <a:p>
                <a:r>
                  <a:rPr lang="en-US" sz="2400" dirty="0"/>
                  <a:t>Use statics methods for dynamics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D586F7-8C4C-BD2B-7DA6-147BC8FBDE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  <a:blipFill>
                <a:blip r:embed="rId3"/>
                <a:stretch>
                  <a:fillRect l="-2143" t="-927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06C7B912-BF98-9C8D-AFFD-6119DD4ECD5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C08C815-063F-0CBA-E781-85F610744E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0EECCE0-5269-1084-4DA8-0CB8059DCA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2F1B640-A65C-0096-8966-A53CF16B2F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E0D1009-EE6B-C5EE-AEFC-A1209DB450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6ABD9F9-DF8D-0C69-155A-109445A9FE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8F3084B-F9D4-8ADD-CCC3-1FF489A6B7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6D3437C-58AE-0B22-9803-5C8F962877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EE2A0B9-7B6B-4987-6758-2AFBF9D273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F266789-18E8-42AE-8C1C-CD79419318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12FD504-AC6F-4682-CAD5-3375D33A13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9883160-074B-EDC5-A046-AAA8B7B318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108CD0D-3D74-3B90-A963-585ED62FA6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C46B284-050A-E762-F968-173EB5D13D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DBFF8C1-6770-B990-6CA5-E9BDFB9AA1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643982B-07F7-068E-88FD-2275D21CCA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41429E-B126-CDF9-C9E4-F66C3A02B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73100F-00C5-9C6C-C8D3-7E146DEB0013}"/>
              </a:ext>
            </a:extLst>
          </p:cNvPr>
          <p:cNvCxnSpPr>
            <a:cxnSpLocks/>
          </p:cNvCxnSpPr>
          <p:nvPr/>
        </p:nvCxnSpPr>
        <p:spPr bwMode="auto">
          <a:xfrm>
            <a:off x="4444172" y="1259440"/>
            <a:ext cx="127828" cy="536996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F639323-535D-F88C-7E8F-5514B3B7C3E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724400" y="1268858"/>
                <a:ext cx="4159969" cy="5208142"/>
              </a:xfrm>
            </p:spPr>
            <p:txBody>
              <a:bodyPr/>
              <a:lstStyle/>
              <a:p>
                <a:r>
                  <a:rPr lang="en-US" sz="2400" dirty="0"/>
                  <a:t>Virtual Work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Terms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Applied force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Inertial term 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Virtual displacement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Interpretation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acts as effective force </a:t>
                </a:r>
              </a:p>
              <a:p>
                <a:r>
                  <a:rPr lang="en-US" sz="2400" dirty="0"/>
                  <a:t>System behaves like static equilibrium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F639323-535D-F88C-7E8F-5514B3B7C3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724400" y="1268858"/>
                <a:ext cx="4159969" cy="5208142"/>
              </a:xfrm>
              <a:blipFill>
                <a:blip r:embed="rId5"/>
                <a:stretch>
                  <a:fillRect l="-2199" t="-936" r="-2639" b="-2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605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23AF4-47B0-149C-C7AE-EE0C5815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74FFFB-640D-A550-E4FE-FBE4213E2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252986" cy="1143000"/>
          </a:xfrm>
        </p:spPr>
        <p:txBody>
          <a:bodyPr/>
          <a:lstStyle/>
          <a:p>
            <a:r>
              <a:rPr lang="en-US" sz="2800" dirty="0"/>
              <a:t>d’Alembert’s Insight on Virtual Displacements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ED1DC4D-7B88-08A0-DD6F-9265995E7C6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46939" y="1676400"/>
                <a:ext cx="4267200" cy="4644850"/>
              </a:xfrm>
            </p:spPr>
            <p:txBody>
              <a:bodyPr/>
              <a:lstStyle/>
              <a:p>
                <a:r>
                  <a:rPr lang="en-US" sz="2400" dirty="0"/>
                  <a:t>Virtual Displacement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Infinitesimal displacement </a:t>
                </a:r>
              </a:p>
              <a:p>
                <a:r>
                  <a:rPr lang="en-US" sz="2400" dirty="0"/>
                  <a:t>Satisfies constraints </a:t>
                </a:r>
                <a:r>
                  <a:rPr lang="el-GR" sz="2400" i="1" dirty="0"/>
                  <a:t>δ</a:t>
                </a:r>
                <a:r>
                  <a:rPr lang="en-US" sz="2400" i="1" dirty="0"/>
                  <a:t>t = 0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Key Property </a:t>
                </a:r>
              </a:p>
              <a:p>
                <a:r>
                  <a:rPr lang="en-US" sz="2400" dirty="0"/>
                  <a:t>Constraint forces do no work: </a:t>
                </a:r>
              </a:p>
              <a:p>
                <a:pPr marL="0" indent="0" algn="ctr">
                  <a:buNone/>
                </a:pPr>
                <a:r>
                  <a:rPr lang="el-GR" sz="2400" i="1" dirty="0"/>
                  <a:t>δ</a:t>
                </a:r>
                <a:r>
                  <a:rPr lang="en-US" sz="2400" i="1" dirty="0" err="1"/>
                  <a:t>W</a:t>
                </a:r>
                <a:r>
                  <a:rPr lang="en-US" sz="2400" i="1" baseline="-25000" dirty="0" err="1"/>
                  <a:t>c</a:t>
                </a:r>
                <a:r>
                  <a:rPr lang="en-US" sz="2400" i="1" dirty="0"/>
                  <a:t> =0 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Consequence </a:t>
                </a:r>
              </a:p>
              <a:p>
                <a:r>
                  <a:rPr lang="en-US" sz="2400" dirty="0"/>
                  <a:t>Constraint forces vanish from equations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ED1DC4D-7B88-08A0-DD6F-9265995E7C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46939" y="1676400"/>
                <a:ext cx="4267200" cy="4644850"/>
              </a:xfrm>
              <a:blipFill>
                <a:blip r:embed="rId3"/>
                <a:stretch>
                  <a:fillRect l="-2286" t="-1837" r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30B4697-7A4A-D81E-40D9-5289FDB3B12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339BB9A-A858-5B7B-FB24-AA9076026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5C277C3-2683-3A66-F416-51DD013668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081C6EE-5DE4-156A-20C9-77E87AE6E2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CBF0280-8925-4149-B68C-40695B1C54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0DB501A-3DCC-BF2F-E94E-1083D7019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93BA8E4-42EC-4C71-0E49-91919EE877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B1120A6-E6C9-9D0A-6CC7-66A1EE411E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1746FF0-87F9-C2E8-B5FA-133F173AD7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EDEBEDE-B69C-D52A-91C2-852C06C61C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E1D2334-93EF-4659-07CF-30714D6913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0DEA55D-045B-6548-728C-BD113ECDE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C54F75F-8F18-52EF-F1BE-926733CF75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8D5C4E9-B884-322E-6393-82BAFFA794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908EB0B-229E-5802-325F-2807132023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9A74237-EB17-E036-552E-434ED54AB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F34892-B83A-EFAA-32D0-59E3CFB55A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9FA938-6B68-9696-8B3A-95EEDCE3BDA9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447800"/>
            <a:ext cx="127253" cy="523754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55034CF-107D-F535-204F-73EA3CC8298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84003" y="1447800"/>
                <a:ext cx="4496463" cy="5029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d’Alembert’s Trick </a:t>
                </a:r>
              </a:p>
              <a:p>
                <a:r>
                  <a:rPr lang="en-US" sz="2400" dirty="0"/>
                  <a:t>Rewrite Newton’s law: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Interpretation </a:t>
                </a:r>
              </a:p>
              <a:p>
                <a:r>
                  <a:rPr lang="en-US" sz="2400" dirty="0"/>
                  <a:t>Introduce inertial force: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Converts dynamics → statics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Result </a:t>
                </a:r>
              </a:p>
              <a:p>
                <a:r>
                  <a:rPr lang="en-US" sz="2400" dirty="0"/>
                  <a:t>Foundation for Lagrange’s equations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55034CF-107D-F535-204F-73EA3CC829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84003" y="1447800"/>
                <a:ext cx="4496463" cy="5029200"/>
              </a:xfrm>
              <a:blipFill>
                <a:blip r:embed="rId5"/>
                <a:stretch>
                  <a:fillRect l="-2168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820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778FC-6AA5-1518-68CE-432FF1388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640C7E-5AC8-0BF9-BFB2-3E8149C76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Generalized Forces: Transformation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AADC197-55FD-3AEE-D886-A5BC4DC5283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72524" y="1244029"/>
                <a:ext cx="3572518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System Description </a:t>
                </a:r>
              </a:p>
              <a:p>
                <a:pPr marL="0" indent="0">
                  <a:buNone/>
                </a:pPr>
                <a:r>
                  <a:rPr lang="en-US" sz="2400" i="1" dirty="0"/>
                  <a:t>Cartesian coordinates: </a:t>
                </a:r>
              </a:p>
              <a:p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,...,</a:t>
                </a:r>
                <a:r>
                  <a:rPr lang="en-US" sz="2400" i="1" dirty="0" err="1"/>
                  <a:t>x</a:t>
                </a:r>
                <a:r>
                  <a:rPr lang="en-US" sz="2400" i="1" baseline="-25000" dirty="0" err="1"/>
                  <a:t>k</a:t>
                </a:r>
                <a:r>
                  <a:rPr lang="en-US" sz="2400" i="1" dirty="0"/>
                  <a:t> </a:t>
                </a:r>
              </a:p>
              <a:p>
                <a:pPr marL="0" indent="0">
                  <a:buNone/>
                </a:pPr>
                <a:r>
                  <a:rPr lang="en-US" sz="2400" i="1" dirty="0"/>
                  <a:t>Applied forces: </a:t>
                </a:r>
              </a:p>
              <a:p>
                <a:r>
                  <a:rPr lang="en-US" sz="2400" i="1" dirty="0"/>
                  <a:t>F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,F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,...,</a:t>
                </a:r>
                <a:r>
                  <a:rPr lang="en-US" sz="2400" i="1" dirty="0" err="1"/>
                  <a:t>F</a:t>
                </a:r>
                <a:r>
                  <a:rPr lang="en-US" sz="2400" i="1" baseline="-25000" dirty="0" err="1"/>
                  <a:t>k</a:t>
                </a:r>
                <a:r>
                  <a:rPr lang="en-US" sz="2400" i="1" dirty="0"/>
                  <a:t> </a:t>
                </a:r>
              </a:p>
              <a:p>
                <a:r>
                  <a:rPr lang="en-US" sz="2400" dirty="0"/>
                  <a:t>Each force acts along its coordinate direction </a:t>
                </a:r>
              </a:p>
              <a:p>
                <a:r>
                  <a:rPr lang="en-US" sz="2400" dirty="0"/>
                  <a:t>Virtual Work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AADC197-55FD-3AEE-D886-A5BC4DC528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72524" y="1244029"/>
                <a:ext cx="3572518" cy="5257800"/>
              </a:xfrm>
              <a:blipFill>
                <a:blip r:embed="rId3"/>
                <a:stretch>
                  <a:fillRect l="-2730" t="-927" r="-2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3ECBC2A-9176-E81D-30C2-1491046C6D3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99BA1B0-EF81-F019-6015-ADD09968D0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1657453-9ABF-30C5-E047-A24E101798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77D68A8-1262-625E-3996-B84165B6DD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2D787E3-98F1-C00A-C3E1-7448B5C0B8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1E74206-C66B-DE99-E3D4-F107744983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7D2B429-6487-6ADB-2689-332946DD28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2612E14-962C-E849-F004-8987C7E25A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4ADD83A-2AAF-22BE-B2DC-65E96C434F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AD02DD8-DB79-2301-1247-0BBBC5B6DF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D1D02D0-1A63-275F-C0C7-75D37418AA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FCDA02C-106A-FDFF-6F42-CBBD000BD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7630701-3D0E-B0DF-F199-4CBAE18764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F4D565C-896B-8B5E-B506-907ED272D8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6002D3B-DAEA-2379-44FA-873822ED46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B983DEF-A1D8-31DF-79C9-96DCE64CBC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A353B6-A401-B1B6-20A7-1EAFCB39D2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35E6E5-4481-C3AC-355B-1C26D1D7EC07}"/>
              </a:ext>
            </a:extLst>
          </p:cNvPr>
          <p:cNvCxnSpPr>
            <a:cxnSpLocks/>
          </p:cNvCxnSpPr>
          <p:nvPr/>
        </p:nvCxnSpPr>
        <p:spPr bwMode="auto">
          <a:xfrm>
            <a:off x="3760858" y="1181100"/>
            <a:ext cx="109869" cy="550227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A9B11B2-6825-C080-B595-1F8546D5160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3877319" y="1233952"/>
                <a:ext cx="5175822" cy="558594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Coordinate Transformation: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…..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&amp;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Virtual displacements: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=1,2…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Important Notes </a:t>
                </a:r>
              </a:p>
              <a:p>
                <a:r>
                  <a:rPr lang="en-US" sz="2400" dirty="0"/>
                  <a:t>From differentiating transformation </a:t>
                </a:r>
              </a:p>
              <a:p>
                <a:r>
                  <a:rPr lang="el-GR" sz="2400" i="1" dirty="0"/>
                  <a:t>δ</a:t>
                </a:r>
                <a:r>
                  <a:rPr lang="en-US" sz="2400" i="1" dirty="0"/>
                  <a:t>t = 0</a:t>
                </a:r>
                <a:r>
                  <a:rPr lang="en-US" sz="2400" dirty="0"/>
                  <a:t> (virtual displacement)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depends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&amp;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A9B11B2-6825-C080-B595-1F8546D516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3877319" y="1233952"/>
                <a:ext cx="5175822" cy="5585948"/>
              </a:xfrm>
              <a:blipFill>
                <a:blip r:embed="rId5"/>
                <a:stretch>
                  <a:fillRect l="-1767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53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91A71-25D8-DB8E-C5DC-3AB34E85E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30ED86-B9C2-B312-D930-4BA4E7F9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Definition of Generalized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71FE803-D4B2-6FC6-3DCA-2174A09D504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Consider VW &amp; Substitute </a:t>
                </a:r>
                <a:r>
                  <a:rPr lang="el-GR" sz="2400" i="1" dirty="0"/>
                  <a:t>δ</a:t>
                </a:r>
                <a:r>
                  <a:rPr lang="en-US" sz="2400" i="1" dirty="0" err="1"/>
                  <a:t>x</a:t>
                </a:r>
                <a:r>
                  <a:rPr lang="en-US" sz="2400" i="1" baseline="-25000" dirty="0" err="1"/>
                  <a:t>j</a:t>
                </a:r>
                <a:r>
                  <a:rPr lang="en-US" sz="2400" i="1" baseline="-25000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i="1" dirty="0"/>
                        <m:t> </m:t>
                      </m:r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dirty="0"/>
                  <a:t>Change Order of Summation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dirty="0"/>
                  <a:t>Compact Form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71FE803-D4B2-6FC6-3DCA-2174A09D50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  <a:blipFill>
                <a:blip r:embed="rId3"/>
                <a:stretch>
                  <a:fillRect l="-2143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85EC51B-CEE4-4BA8-F651-D6725201DD3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81AAC04-06DD-2B52-41F9-E88AD1901B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87CF93D-F21C-083A-458E-F06ED2D8CD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3A9124-0038-1A72-6608-71625DB8E5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6748F2B-14BC-1CC6-2774-E0404BF0C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A8319DD-D04D-31B4-E741-A99A62AA48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C84A13A-E60C-A312-C252-4352D7CEB7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A20D1F9-E4B2-5297-FBD1-F441DC3C92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180A6D-4345-0FEF-E469-3ABDC73CA8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A3C53C3-6253-208E-D800-947B8EB2F5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CA5A97F-DF5A-1509-4CF8-251629E100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0E2CC1A-1737-A5CA-04A0-6AF63D30D5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C1E4712-97E2-EA1A-CA37-FE62CCF000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8BC6A38-7A26-9876-89D8-3188EEC3B7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6591897-69EF-AD12-746B-09A7A23D31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E45371A-9EF9-4361-22BE-B63928133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BC8601-5314-4F74-B8E0-5873D6480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A1DA6FC-B1A0-FD4A-13D7-C8BC755154E9}"/>
              </a:ext>
            </a:extLst>
          </p:cNvPr>
          <p:cNvCxnSpPr>
            <a:cxnSpLocks/>
          </p:cNvCxnSpPr>
          <p:nvPr/>
        </p:nvCxnSpPr>
        <p:spPr bwMode="auto">
          <a:xfrm>
            <a:off x="4343400" y="1365616"/>
            <a:ext cx="43857" cy="53340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0770E1F-751A-4843-AD9D-98A09E4ECC8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0396" y="1447800"/>
                <a:ext cx="4510070" cy="495627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Definition of Generalized force: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=1,2….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Key point:</a:t>
                </a:r>
              </a:p>
              <a:p>
                <a:pPr marL="0" indent="0">
                  <a:buNone/>
                </a:pPr>
                <a:r>
                  <a:rPr lang="en-US" sz="2400" dirty="0"/>
                  <a:t>Generalized force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i="1" dirty="0"/>
                  <a:t> </a:t>
                </a:r>
              </a:p>
              <a:p>
                <a:pPr marL="0" indent="0">
                  <a:buNone/>
                </a:pPr>
                <a:r>
                  <a:rPr lang="en-US" sz="2400" dirty="0"/>
                  <a:t>corresponds to coordinate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r>
                  <a:rPr lang="en-US" sz="2400" dirty="0"/>
                  <a:t>Depends on how </a:t>
                </a:r>
                <a:r>
                  <a:rPr lang="en-US" sz="2400" i="1" dirty="0" err="1"/>
                  <a:t>x</a:t>
                </a:r>
                <a:r>
                  <a:rPr lang="en-US" sz="2400" i="1" baseline="-25000" dirty="0" err="1"/>
                  <a:t>j</a:t>
                </a:r>
                <a:r>
                  <a:rPr lang="en-US" sz="2400" dirty="0"/>
                  <a:t> varies with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0770E1F-751A-4843-AD9D-98A09E4ECC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0396" y="1447800"/>
                <a:ext cx="4510070" cy="4956276"/>
              </a:xfrm>
              <a:blipFill>
                <a:blip r:embed="rId5"/>
                <a:stretch>
                  <a:fillRect l="-216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745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33D1D-D290-99E4-F46D-F0DD05841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A94356-774A-3DE6-49A5-A977B6B28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Interpretation of Generalized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831A950-9A7E-981E-9C23-8A2669A22F0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4754888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Comparison</a:t>
                </a:r>
              </a:p>
              <a:p>
                <a:pPr marL="0" indent="0">
                  <a:buNone/>
                </a:pPr>
                <a:r>
                  <a:rPr lang="en-US" sz="2400" dirty="0"/>
                  <a:t> Cartesian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/>
                  <a:t>Generalized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Interpretation </a:t>
                </a:r>
              </a:p>
              <a:p>
                <a:pPr marL="0" indent="0">
                  <a:buNone/>
                </a:pPr>
                <a:r>
                  <a:rPr lang="en-US" sz="2400" i="1" dirty="0"/>
                  <a:t>F</a:t>
                </a:r>
                <a:r>
                  <a:rPr lang="en-US" sz="2400" i="1" baseline="-25000" dirty="0"/>
                  <a:t>j</a:t>
                </a:r>
                <a:r>
                  <a:rPr lang="en-US" sz="2400" dirty="0"/>
                  <a:t>: Work per unit displacement in </a:t>
                </a:r>
                <a:r>
                  <a:rPr lang="en-US" sz="2400" i="1" dirty="0" err="1"/>
                  <a:t>x</a:t>
                </a:r>
                <a:r>
                  <a:rPr lang="en-US" sz="2400" i="1" baseline="-25000" dirty="0" err="1"/>
                  <a:t>j</a:t>
                </a:r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: Work per unit displacement in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831A950-9A7E-981E-9C23-8A2669A22F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4754888" cy="5257800"/>
              </a:xfrm>
              <a:blipFill>
                <a:blip r:embed="rId3"/>
                <a:stretch>
                  <a:fillRect l="-1923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9247A60-DF65-4DB0-C005-67DB94F8374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EC1A5FD-6DA2-A750-7C7D-4C19BF7764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265FA97-635A-C231-A8A9-21727B52F6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AE12DA7-E955-DBE4-5565-28C5688C64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F741D17-D5CF-E19B-5047-5AC8576465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635878D-1EA0-CE75-A5C6-DD19FE6F6D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B18C8FD-4B7E-92CE-4786-27117650E8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98E09B3-3303-F2D8-BED5-E84E64E1ED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5BB133-EC56-6675-96DF-8A5112227A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5E08AE4-0EB0-FAE8-BC29-024F7E6928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63E56DB-F72A-3E03-D1AF-3D93AD59B1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D6F4FDC-BD59-1284-4FF6-3AA90793F6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87C04F4-972F-F0B0-B53F-509858F3B5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71DB0EA-70A4-F87B-26B3-7CAC358141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1549D25-49FC-8140-512D-308266C4F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30B029E-A97F-0C85-7732-D940E4AD5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16CA4E6-34DF-4EA5-D56D-522E3ECFFF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17CB53-C91C-29F2-F594-B52C70DEC487}"/>
              </a:ext>
            </a:extLst>
          </p:cNvPr>
          <p:cNvCxnSpPr>
            <a:cxnSpLocks/>
          </p:cNvCxnSpPr>
          <p:nvPr/>
        </p:nvCxnSpPr>
        <p:spPr bwMode="auto">
          <a:xfrm>
            <a:off x="4799346" y="1243172"/>
            <a:ext cx="103062" cy="547830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BAF64FC-83BB-513F-C88D-023EB9CFE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2408" y="1219199"/>
            <a:ext cx="4129399" cy="557847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Important Notes </a:t>
            </a:r>
          </a:p>
          <a:p>
            <a:r>
              <a:rPr lang="en-US" sz="2400" dirty="0"/>
              <a:t>Other coordinates held fixed when defining </a:t>
            </a:r>
            <a:r>
              <a:rPr lang="en-US" sz="2400" i="1" dirty="0"/>
              <a:t>Q</a:t>
            </a:r>
            <a:r>
              <a:rPr lang="en-US" sz="2400" i="1" baseline="-25000" dirty="0"/>
              <a:t>i</a:t>
            </a:r>
            <a:r>
              <a:rPr lang="en-US" sz="2400" i="1" dirty="0"/>
              <a:t> </a:t>
            </a:r>
          </a:p>
          <a:p>
            <a:r>
              <a:rPr lang="en-US" sz="2400" dirty="0"/>
              <a:t>Generalized coordinates usually independent With Constraints </a:t>
            </a:r>
          </a:p>
          <a:p>
            <a:r>
              <a:rPr lang="en-US" sz="2400" dirty="0"/>
              <a:t>If constraints relate </a:t>
            </a:r>
          </a:p>
          <a:p>
            <a:r>
              <a:rPr lang="en-US" sz="2400" i="1" dirty="0"/>
              <a:t>q</a:t>
            </a:r>
            <a:r>
              <a:rPr lang="en-US" sz="2400" i="1" baseline="-25000" dirty="0"/>
              <a:t>i</a:t>
            </a:r>
            <a:r>
              <a:rPr lang="en-US" sz="2400" dirty="0"/>
              <a:t>: Ignore them while forming virtual displacements </a:t>
            </a:r>
          </a:p>
          <a:p>
            <a:pPr marL="0" indent="0">
              <a:buNone/>
            </a:pPr>
            <a:r>
              <a:rPr lang="en-US" sz="2400" b="1" dirty="0"/>
              <a:t>Key Insight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0070C0"/>
                </a:solidFill>
              </a:rPr>
              <a:t>Generalized forces extend force concept to any coordinate system</a:t>
            </a:r>
          </a:p>
        </p:txBody>
      </p:sp>
    </p:spTree>
    <p:extLst>
      <p:ext uri="{BB962C8B-B14F-4D97-AF65-F5344CB8AC3E}">
        <p14:creationId xmlns:p14="http://schemas.microsoft.com/office/powerpoint/2010/main" val="11326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ED014-49D5-87FB-EA9B-5E63C28BB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E236E9-AF2D-B25F-AF4D-60A81C36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Dimensions of Generalized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3029BA1-820D-8CD5-5281-BBA1FC68F3F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60907" y="1408023"/>
                <a:ext cx="4267200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Key Requirement </a:t>
                </a:r>
              </a:p>
              <a:p>
                <a:r>
                  <a:rPr lang="en-US" sz="2400" dirty="0"/>
                  <a:t>Virtual work must have dimensions of work: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𝑤𝑜𝑟𝑘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𝐹𝐿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Implications </a:t>
                </a:r>
              </a:p>
              <a:p>
                <a:r>
                  <a:rPr lang="en-US" sz="2400" dirty="0"/>
                  <a:t>If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is linear displacement: </a:t>
                </a:r>
              </a:p>
              <a:p>
                <a:pPr marL="0" indent="0" algn="ctr">
                  <a:buNone/>
                </a:pP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∼Force </a:t>
                </a:r>
              </a:p>
              <a:p>
                <a:r>
                  <a:rPr lang="en-US" sz="2400" dirty="0"/>
                  <a:t>If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= angular coordinate: </a:t>
                </a:r>
              </a:p>
              <a:p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∼Moment (Torque)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3029BA1-820D-8CD5-5281-BBA1FC68F3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60907" y="1408023"/>
                <a:ext cx="4267200" cy="5257800"/>
              </a:xfrm>
              <a:blipFill>
                <a:blip r:embed="rId3"/>
                <a:stretch>
                  <a:fillRect l="-2143" t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0B359EA-7E0E-9C82-2D3F-6CF34F71061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C2786F9-03DA-FD7C-1139-FEF4FD91FD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7CC8145-0187-A1B5-93A6-F1A18363B4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8D0CFFA-D8F5-F6AB-95A1-FDFC4BD7F7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ECB2272-AA52-C5E9-ED01-47AF843581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E23397F-D374-2B53-CE90-A97DCAF8A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3E4AD7F-4B5F-787B-5578-8538EB3F30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6A6CECD-B3FB-48DA-97F2-C00715627F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9495120-78D0-15A4-5602-F64F7442D4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0D64B5C-38FC-70A4-69D2-0A4BD49746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F349C36-9662-240D-0D2F-0317B047C8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8FC9D17-9E09-8474-73AA-B16889A727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24F6451-BB61-F8C8-3E17-9E1181D2C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3A098C0-05AC-9401-4B0F-40B18D4EF9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96B969D-40B9-F759-B52B-09748293B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5FD3935-A000-946B-B3CD-87CFCD158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6BC7FDC-7598-2A69-F56E-D8C336980D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12EC3E-4862-69B6-9671-F094CDE135E5}"/>
              </a:ext>
            </a:extLst>
          </p:cNvPr>
          <p:cNvCxnSpPr>
            <a:cxnSpLocks/>
          </p:cNvCxnSpPr>
          <p:nvPr/>
        </p:nvCxnSpPr>
        <p:spPr bwMode="auto">
          <a:xfrm>
            <a:off x="4486918" y="1351052"/>
            <a:ext cx="139585" cy="5294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65BE245-747D-0E8A-F5BF-2153A603B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7895" y="1227677"/>
            <a:ext cx="4397389" cy="534987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Important Observations </a:t>
            </a:r>
          </a:p>
          <a:p>
            <a:r>
              <a:rPr lang="en-US" sz="2400" dirty="0"/>
              <a:t>Cartesian coordinates are a special case: </a:t>
            </a:r>
          </a:p>
          <a:p>
            <a:pPr marL="0" indent="0" algn="ctr">
              <a:buNone/>
            </a:pPr>
            <a:r>
              <a:rPr lang="en-US" sz="2400" i="1" dirty="0" err="1"/>
              <a:t>x</a:t>
            </a:r>
            <a:r>
              <a:rPr lang="en-US" sz="2400" baseline="-25000" dirty="0" err="1"/>
              <a:t>j</a:t>
            </a:r>
            <a:r>
              <a:rPr lang="en-US" sz="2400" dirty="0"/>
              <a:t> ⇒ </a:t>
            </a:r>
            <a:r>
              <a:rPr lang="en-US" sz="2400" i="1" dirty="0" err="1"/>
              <a:t>Q</a:t>
            </a:r>
            <a:r>
              <a:rPr lang="en-US" sz="2400" i="1" baseline="-25000" dirty="0" err="1"/>
              <a:t>j</a:t>
            </a:r>
            <a:r>
              <a:rPr lang="en-US" sz="2400" i="1" dirty="0"/>
              <a:t> = F</a:t>
            </a:r>
            <a:r>
              <a:rPr lang="en-US" sz="2400" i="1" baseline="-25000" dirty="0"/>
              <a:t>j</a:t>
            </a:r>
            <a:r>
              <a:rPr lang="en-US" sz="2400" dirty="0"/>
              <a:t> </a:t>
            </a:r>
          </a:p>
          <a:p>
            <a:r>
              <a:rPr lang="en-US" sz="2400" dirty="0"/>
              <a:t>Ordinary forces are special cases of generalized forces </a:t>
            </a:r>
          </a:p>
          <a:p>
            <a:pPr marL="0" indent="0">
              <a:buNone/>
            </a:pPr>
            <a:r>
              <a:rPr lang="en-US" sz="2400" b="1" dirty="0"/>
              <a:t>Conclusion</a:t>
            </a:r>
          </a:p>
          <a:p>
            <a:r>
              <a:rPr lang="en-US" sz="2400" dirty="0"/>
              <a:t>Generalized forces unify: </a:t>
            </a:r>
          </a:p>
          <a:p>
            <a:r>
              <a:rPr lang="en-US" sz="2400" dirty="0"/>
              <a:t>Forces (linear) Moments (angular) </a:t>
            </a:r>
          </a:p>
          <a:p>
            <a:r>
              <a:rPr lang="en-US" sz="2400" dirty="0"/>
              <a:t>All results apply to both ordinary and generalized coordinates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38AA55-88E0-B11D-F200-347156FF1112}"/>
              </a:ext>
            </a:extLst>
          </p:cNvPr>
          <p:cNvSpPr txBox="1"/>
          <p:nvPr/>
        </p:nvSpPr>
        <p:spPr>
          <a:xfrm>
            <a:off x="1125341" y="3123598"/>
            <a:ext cx="6770349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9900"/>
                </a:solidFill>
                <a:latin typeface="Script MT Bold" panose="03040602040607080904" pitchFamily="66" charset="0"/>
              </a:rPr>
              <a:t>Anything that happens in this universe is driven by a Generalized Force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ABC269F-A6FF-88C7-46F9-018234D83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739" y="4170024"/>
            <a:ext cx="1886213" cy="1848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488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20405-E76A-3687-4917-3963ACF2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8A63CB-7A37-7B37-E03D-61079A13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Derivation of Lagrange’s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EB9BD73-B48D-B921-BE02-0D1D3AF13E0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System Description </a:t>
                </a:r>
              </a:p>
              <a:p>
                <a:r>
                  <a:rPr lang="en-US" sz="2400" dirty="0"/>
                  <a:t>System of </a:t>
                </a:r>
                <a:r>
                  <a:rPr lang="en-US" sz="2400" i="1" dirty="0"/>
                  <a:t>N</a:t>
                </a:r>
                <a:r>
                  <a:rPr lang="en-US" sz="2400" dirty="0"/>
                  <a:t> particles </a:t>
                </a:r>
              </a:p>
              <a:p>
                <a:r>
                  <a:rPr lang="en-US" sz="2400" dirty="0"/>
                  <a:t>Positions described by Cartesian coordinates:</a:t>
                </a:r>
              </a:p>
              <a:p>
                <a:pPr marL="0" indent="0" algn="ctr">
                  <a:buNone/>
                </a:pP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,...,x</a:t>
                </a:r>
                <a:r>
                  <a:rPr lang="en-US" sz="2400" i="1" baseline="-25000" dirty="0"/>
                  <a:t>3N</a:t>
                </a:r>
              </a:p>
              <a:p>
                <a:r>
                  <a:rPr lang="en-US" sz="2400" dirty="0"/>
                  <a:t>Each particle contributes 3 coordinates </a:t>
                </a:r>
              </a:p>
              <a:p>
                <a:r>
                  <a:rPr lang="en-US" sz="2400" dirty="0"/>
                  <a:t>Kinetic Energy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Each particle contributes 3 velocity components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EB9BD73-B48D-B921-BE02-0D1D3AF13E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  <a:blipFill>
                <a:blip r:embed="rId3"/>
                <a:stretch>
                  <a:fillRect l="-2143" t="-927" b="-2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362AAB5-88DF-48CB-C134-04F8310E83C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98F1FCB-E912-B250-9F96-76484C7241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5C5BDA7-CB3F-6070-3C2D-25B9D38C42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1912C76-4523-27F3-6E4B-F46DB265F1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10DE87A-53AD-5696-C7C1-91396A13A8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8E3D5B7-0A38-97D4-8DE4-494D79AB4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6CF09A8-3C8E-CF81-D579-720468D7A7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EED92C4-C8E0-F592-1E37-3DAE4A509A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C4EF5DD-C927-36BE-4CE1-62C2E5729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8ACBDD1-4DA9-BE9C-2B69-7C42CC9CDD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DDD5F0-2C90-58B0-2012-7A75C32B37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BEBBEAA-778E-0DCE-96C2-1206D397B1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EE97BAB-83CA-0219-CB21-FE864FBCB1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277EF9E-5A1E-0376-2FEC-2BFA20B313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B33C3CF-B393-B6F5-0AB6-2F798E5B68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AD9A36-3B43-7A28-7D78-0134468B09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07FE88-D08E-D6D0-2C52-4C4B60F39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4DEE66-33C7-2D37-B9A7-E26B0465433A}"/>
              </a:ext>
            </a:extLst>
          </p:cNvPr>
          <p:cNvCxnSpPr>
            <a:cxnSpLocks/>
          </p:cNvCxnSpPr>
          <p:nvPr/>
        </p:nvCxnSpPr>
        <p:spPr bwMode="auto">
          <a:xfrm flipH="1">
            <a:off x="4572000" y="1219200"/>
            <a:ext cx="12003" cy="56388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0C8CE60-9924-167F-870C-C32F40DAB4B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738789" y="1342918"/>
                <a:ext cx="4127466" cy="51212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Switch to Generalized Coordinates </a:t>
                </a:r>
              </a:p>
              <a:p>
                <a:r>
                  <a:rPr lang="en-US" sz="2400" dirty="0"/>
                  <a:t>Use transformation:</a:t>
                </a:r>
              </a:p>
              <a:p>
                <a:r>
                  <a:rPr lang="fr-FR" sz="2400" i="1" dirty="0" err="1"/>
                  <a:t>x</a:t>
                </a:r>
                <a:r>
                  <a:rPr lang="fr-FR" sz="2400" i="1" baseline="-25000" dirty="0" err="1"/>
                  <a:t>j</a:t>
                </a:r>
                <a:r>
                  <a:rPr lang="fr-FR" sz="2400" i="1" dirty="0"/>
                  <a:t> = </a:t>
                </a:r>
                <a:r>
                  <a:rPr lang="fr-FR" sz="2400" i="1" dirty="0" err="1"/>
                  <a:t>x</a:t>
                </a:r>
                <a:r>
                  <a:rPr lang="fr-FR" sz="2400" i="1" baseline="-25000" dirty="0" err="1"/>
                  <a:t>j</a:t>
                </a:r>
                <a:r>
                  <a:rPr lang="fr-FR" sz="2400" i="1" dirty="0"/>
                  <a:t>(q</a:t>
                </a:r>
                <a:r>
                  <a:rPr lang="fr-FR" sz="2400" i="1" baseline="-25000" dirty="0"/>
                  <a:t>1</a:t>
                </a:r>
                <a:r>
                  <a:rPr lang="fr-FR" sz="2400" i="1" dirty="0"/>
                  <a:t>,q</a:t>
                </a:r>
                <a:r>
                  <a:rPr lang="fr-FR" sz="2400" i="1" baseline="-25000" dirty="0"/>
                  <a:t>2</a:t>
                </a:r>
                <a:r>
                  <a:rPr lang="fr-FR" sz="2400" i="1" dirty="0"/>
                  <a:t>,...,</a:t>
                </a:r>
                <a:r>
                  <a:rPr lang="fr-FR" sz="2400" i="1" dirty="0" err="1"/>
                  <a:t>q</a:t>
                </a:r>
                <a:r>
                  <a:rPr lang="fr-FR" sz="2400" i="1" baseline="-25000" dirty="0" err="1"/>
                  <a:t>n</a:t>
                </a:r>
                <a:r>
                  <a:rPr lang="fr-FR" sz="2400" i="1" baseline="-25000" dirty="0"/>
                  <a:t> &amp; </a:t>
                </a:r>
                <a:r>
                  <a:rPr lang="fr-FR" sz="2400" i="1" dirty="0"/>
                  <a:t>t)</a:t>
                </a:r>
                <a:endParaRPr lang="fr-FR" sz="2400" dirty="0"/>
              </a:p>
              <a:p>
                <a:r>
                  <a:rPr lang="en-US" sz="2400" dirty="0"/>
                  <a:t>Velocity Transformation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b="1" dirty="0"/>
                  <a:t>Key Idea:</a:t>
                </a:r>
              </a:p>
              <a:p>
                <a:r>
                  <a:rPr lang="en-US" sz="2400" dirty="0"/>
                  <a:t>Express </a:t>
                </a:r>
                <a:r>
                  <a:rPr lang="en-US" sz="2400" i="1" dirty="0"/>
                  <a:t>T</a:t>
                </a:r>
                <a:r>
                  <a:rPr lang="en-US" sz="2400" dirty="0"/>
                  <a:t> in terms of: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0C8CE60-9924-167F-870C-C32F40DAB4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738789" y="1342918"/>
                <a:ext cx="4127466" cy="5121275"/>
              </a:xfrm>
              <a:blipFill>
                <a:blip r:embed="rId5"/>
                <a:stretch>
                  <a:fillRect l="-2216" t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861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C8832-022A-0FE6-3DC5-2750BCA15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B4877-04B6-B75A-C858-EB772E5FE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Kinetic Energy in Generalized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932C961-7D9E-EEDC-F9E9-DD645A7A28C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199"/>
                <a:ext cx="8686800" cy="55022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Velocity as Function of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r>
                  <a:rPr lang="en-US" sz="2400" dirty="0"/>
                  <a:t>From transformation: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,….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,…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Kinetic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dirty="0"/>
                  <a:t>Substitute velocity expression into </a:t>
                </a:r>
                <a:r>
                  <a:rPr lang="en-US" sz="2400" i="1" dirty="0"/>
                  <a:t>T</a:t>
                </a:r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r>
                  <a:rPr lang="en-US" sz="2400" dirty="0"/>
                  <a:t>Resulting Expression: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f>
                                        <m:fPr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  <m:sSub>
                                        <m:sSubPr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932C961-7D9E-EEDC-F9E9-DD645A7A2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199"/>
                <a:ext cx="8686800" cy="5502275"/>
              </a:xfrm>
              <a:blipFill>
                <a:blip r:embed="rId3"/>
                <a:stretch>
                  <a:fillRect l="-1053" t="-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F542C87-9569-7277-094C-8F0BA13BDCC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7C44259-81F0-841A-C846-85A0EFB3BA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B4A8E6C-88A5-CC67-21DF-CAD1E13575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2B53DC1-BD90-6DA4-A21D-F61B98B76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2AC7110-CCFB-008D-1733-8F1EEF4955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5FF94AC-3A64-3CF0-A9A8-F0DA166BA2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9A6A08A-83FE-9C8F-E7BD-200730B65A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021B70F-5703-0BF5-0469-094825756E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4DDAA6F-D737-9B5A-4264-1E32B51C71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D6BC9BE-17BA-857B-0A70-225D8A797F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4B6A4E0-42DD-7408-D4CD-71016B3161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86DB92F-5C95-3009-F579-00362784BE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01F4207-1540-479F-964B-530C32B4C9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91717C9-C644-AD06-2953-57B030C93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3C1A1EB-ED57-6EE0-9D48-7CB53C47F5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EF4442-4E60-C01C-9416-CDEF58F52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8A013C-7BF0-471E-4693-BBE8730AC4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336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ABF73-00AF-EC8F-475A-33CA842AD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316BB9-E9B1-52C7-2462-01353CF9D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Kinetic Energy in Generalized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D7D0AC6-06EE-EBAE-EAEB-12BC2CFAED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2743200"/>
                <a:ext cx="8686800" cy="397827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Key Observations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Depends on: </a:t>
                </a:r>
              </a:p>
              <a:p>
                <a:pPr marL="0" indent="0">
                  <a:buNone/>
                </a:pPr>
                <a:r>
                  <a:rPr lang="en-US" sz="2400" dirty="0"/>
                  <a:t>coordinates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, velocities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time </a:t>
                </a:r>
                <a:r>
                  <a:rPr lang="en-US" sz="2400" i="1" dirty="0"/>
                  <a:t>t</a:t>
                </a:r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Special Case (Scleronomic)</a:t>
                </a:r>
              </a:p>
              <a:p>
                <a:pPr marL="0" indent="0">
                  <a:buNone/>
                </a:pPr>
                <a:r>
                  <a:rPr lang="en-US" sz="2400" i="1" dirty="0"/>
                  <a:t>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i="1" dirty="0"/>
                  <a:t>=0, </a:t>
                </a:r>
              </a:p>
              <a:p>
                <a:pPr marL="0" indent="0">
                  <a:buNone/>
                </a:pPr>
                <a:r>
                  <a:rPr lang="en-US" sz="2400" dirty="0"/>
                  <a:t>Then: T = quadratic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i="1" dirty="0"/>
                  <a:t>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D7D0AC6-06EE-EBAE-EAEB-12BC2CFAED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2743200"/>
                <a:ext cx="8686800" cy="3978274"/>
              </a:xfrm>
              <a:blipFill>
                <a:blip r:embed="rId3"/>
                <a:stretch>
                  <a:fillRect l="-1053" t="-1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B888626-331A-D981-246E-4B21842C250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D597F5D-8C16-3034-90C3-FC12BFFE4E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7EE9262-4B2C-67BE-4962-B919663454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DE50AC1-1C7A-1D69-97D2-53C42685CC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A27ABE1-25E2-3ECC-DB37-ECC44C9982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A6B0054-689F-F856-1214-986757DA72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48F0055-7914-CFCF-87C8-043D639EE5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FC315F2-457D-05E8-7478-FF419CC9B2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8CEAD1C-1786-7B05-B07A-25E1733A4A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69D31ED-C929-3384-DC11-EFF989E5B9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3874E3E-F761-358B-BC12-94A5D71FFD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8325454-33F8-F2A0-7929-793ACB1F55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E4A90FC-36B3-0D32-BC92-3111381E92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DE2CBB5-2E6E-6989-86E2-C49F82CA14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F65773D-43BA-D7F9-9AEF-2B22C6902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C6C8782-5960-23E8-7642-C9A086F5F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2825CCD-865C-3D06-B7A5-BC22696763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42B887-27E3-F1BC-9714-84DF833556C7}"/>
                  </a:ext>
                </a:extLst>
              </p:cNvPr>
              <p:cNvSpPr txBox="1"/>
              <p:nvPr/>
            </p:nvSpPr>
            <p:spPr>
              <a:xfrm>
                <a:off x="2438108" y="1325643"/>
                <a:ext cx="4582274" cy="1215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f>
                                        <m:fPr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  <m:sSub>
                                        <m:sSubPr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42B887-27E3-F1BC-9714-84DF83355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108" y="1325643"/>
                <a:ext cx="4582274" cy="12153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518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E06FD-CDAB-E38C-284B-2943624B9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D253B7-ED68-B6EA-83A2-DE353FD4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990599"/>
          </a:xfrm>
        </p:spPr>
        <p:txBody>
          <a:bodyPr/>
          <a:lstStyle/>
          <a:p>
            <a:r>
              <a:rPr lang="en-US" sz="2800" dirty="0"/>
              <a:t>Definition of Generalized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38E0433-95EB-DB93-B1F4-F57C4B50C44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799" y="1219199"/>
                <a:ext cx="8721015" cy="5502275"/>
              </a:xfrm>
            </p:spPr>
            <p:txBody>
              <a:bodyPr/>
              <a:lstStyle/>
              <a:p>
                <a:r>
                  <a:rPr lang="en-US" sz="2400" dirty="0"/>
                  <a:t>Definition For each generalized coordinate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, define: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is called generalized momentum </a:t>
                </a:r>
              </a:p>
              <a:p>
                <a:r>
                  <a:rPr lang="en-US" sz="2400" dirty="0"/>
                  <a:t>It is a scalar quantity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Key Idea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Momentum depends on how kinetic energy changes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Physical Interpretation </a:t>
                </a:r>
              </a:p>
              <a:p>
                <a:r>
                  <a:rPr lang="en-US" sz="2400" dirty="0"/>
                  <a:t>Generalizes linear momentum </a:t>
                </a:r>
              </a:p>
              <a:p>
                <a:r>
                  <a:rPr lang="en-US" sz="2400" dirty="0"/>
                  <a:t>Depends on choice of coordinates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Important Note </a:t>
                </a:r>
              </a:p>
              <a:p>
                <a:r>
                  <a:rPr lang="en-US" sz="2400" dirty="0"/>
                  <a:t>In simple systems: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→ component of linear momentum </a:t>
                </a:r>
              </a:p>
              <a:p>
                <a:r>
                  <a:rPr lang="en-US" sz="2400" dirty="0"/>
                  <a:t>In general: Not necessarily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38E0433-95EB-DB93-B1F4-F57C4B50C4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799" y="1219199"/>
                <a:ext cx="8721015" cy="5502275"/>
              </a:xfrm>
              <a:blipFill>
                <a:blip r:embed="rId3"/>
                <a:stretch>
                  <a:fillRect l="-1048" t="-886" b="-4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71424A0-05E0-882C-9E23-F7A0EA782E6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41BDAE8-3DA6-FF66-2DB2-E7258190A9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61CDE6E-74F3-7312-0989-E950EC6780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1F82B48-4FAD-B5A2-C94F-D2160F0E61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4CF8284-A2E4-3CBB-FC73-BE65A0017E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ED70EAE-6E7D-54E0-E1E4-6E1167ADAA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A49D728-7B62-D477-0D06-CC737B1C7D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5C63FCF-ADEF-FD21-3C65-2BAD28FD99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14468F5-3ECE-18FE-D5A3-8B5AFDFCAE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05283CC-E16B-5271-A5CC-A0D058B5BE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B62D562-0881-4B0A-C84C-EA31D75723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A5C5F9F-9991-015E-34B2-ABCA956480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6E5647D-EA48-29FE-2927-77BA5CD6F3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4940AFD-2ECC-1D90-61F3-5255AA1287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33431E5-20DB-10A1-D105-5CB156072F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FBD300B-EF23-E835-B087-CD7EB4987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C2A954-43E3-373B-B99B-A45C34E829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936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3FDE6-FD90-BCAD-AFA3-ED2F74E5E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98F8E2-5167-503A-D1D3-CC6C692CB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Example: Cartesian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B4A0A36-9D69-BBC3-54C4-8AB5FF2B24D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Kinetic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Generalized Coordinate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Compute Momentum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Result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Interpretation:</a:t>
                </a:r>
              </a:p>
              <a:p>
                <a:r>
                  <a:rPr lang="en-US" sz="2400" dirty="0"/>
                  <a:t> Same as linear momentum in x-direction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B4A0A36-9D69-BBC3-54C4-8AB5FF2B24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  <a:blipFill>
                <a:blip r:embed="rId3"/>
                <a:stretch>
                  <a:fillRect l="-2143" t="-927" r="-1143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1CB6E39-A4CA-CCC8-E072-1EAD60DEB17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875FCE6-41AA-B941-30B7-CF247CF54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605F468-21A5-B2F0-C4C9-C167AD7413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C39A19F-69BF-10CF-6DE0-512D25F23E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2D1E16E-87EC-675D-9CD4-77BD6190E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AE20899-220B-F319-AFBF-64B9C879D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FEACF95-ECB0-4FC6-3557-C5A4AB0699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6F204FF-03C6-0F90-6975-30485D4E9D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B27F6E4-816D-8A82-CF5D-0A5AFCB1FF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644FB34-0605-A475-6E6C-A82E7672DA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B1A9FAD-5077-D82D-D75B-D3A0DCDD6E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410B17D-7665-B767-5A49-C626E6E56A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5E830BE-5FDB-8A59-CD1A-65DCC719C5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C667332-A4D1-D0ED-0A81-9F3150A37B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3239E85-F962-C644-FB89-368A00590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EAC9731-CA36-1AC9-9237-8C9C3ED13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1D6C52-E94B-71DA-5AAB-5BD71CC14B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54D6F71-523E-98EB-4F76-BA7EA52E040C}"/>
              </a:ext>
            </a:extLst>
          </p:cNvPr>
          <p:cNvCxnSpPr>
            <a:cxnSpLocks/>
          </p:cNvCxnSpPr>
          <p:nvPr/>
        </p:nvCxnSpPr>
        <p:spPr bwMode="auto">
          <a:xfrm flipH="1">
            <a:off x="4572000" y="1219200"/>
            <a:ext cx="12003" cy="56388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CD634B2-3B52-D280-4C64-2343D6C23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8789" y="1342918"/>
            <a:ext cx="4127466" cy="512127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Shows: </a:t>
            </a:r>
          </a:p>
          <a:p>
            <a:r>
              <a:rPr lang="en-US" sz="2400" dirty="0"/>
              <a:t>Generalized momentum = ordinary momentum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Key Insight </a:t>
            </a:r>
          </a:p>
          <a:p>
            <a:r>
              <a:rPr lang="en-US" sz="2400" dirty="0"/>
              <a:t>Cartesian coordinates are a special case </a:t>
            </a:r>
          </a:p>
          <a:p>
            <a:r>
              <a:rPr lang="en-US" sz="2400" dirty="0"/>
              <a:t>Generalized momentum extends this idea to any coordinate system</a:t>
            </a:r>
          </a:p>
        </p:txBody>
      </p:sp>
    </p:spTree>
    <p:extLst>
      <p:ext uri="{BB962C8B-B14F-4D97-AF65-F5344CB8AC3E}">
        <p14:creationId xmlns:p14="http://schemas.microsoft.com/office/powerpoint/2010/main" val="46429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E3F82-91FA-DF69-AE9F-C55984F75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61A9F8-0580-7AF6-7970-F932B36EB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95892"/>
            <a:ext cx="6856078" cy="970908"/>
          </a:xfrm>
        </p:spPr>
        <p:txBody>
          <a:bodyPr/>
          <a:lstStyle/>
          <a:p>
            <a:r>
              <a:rPr lang="en-US" sz="2800" dirty="0"/>
              <a:t>Time Rate of Change of Generalized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65B4B2B-D3B1-678B-7196-81A9918ACB5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799" y="1066800"/>
                <a:ext cx="8608679" cy="5638800"/>
              </a:xfrm>
            </p:spPr>
            <p:txBody>
              <a:bodyPr/>
              <a:lstStyle/>
              <a:p>
                <a:r>
                  <a:rPr lang="en-US" sz="2400" dirty="0"/>
                  <a:t>Generalized Momentum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Velocity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Result: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Time Derivative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65B4B2B-D3B1-678B-7196-81A9918ACB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799" y="1066800"/>
                <a:ext cx="8608679" cy="5638800"/>
              </a:xfrm>
              <a:blipFill>
                <a:blip r:embed="rId3"/>
                <a:stretch>
                  <a:fillRect l="-921" t="-865" b="-1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4141825-4C77-E9C2-A479-9A42FB5EF50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BFC346D-9541-C1EA-F577-F023BB7D0A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C6D7581-81F3-EE1F-D055-CC5FE9A62E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4C0BF19-1183-0B07-EC85-BA578FF068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43B0FF0-009C-7C42-C09D-6500E6650F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AD34F49-6E0F-9EA9-56BD-51344B01D3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D3BABBA-9617-E145-5D11-0032303C64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BA36BC2-2762-0665-BA68-E70A5F9A3E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BB1994E-5EBF-1911-4BB8-36DA040F5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5C3714E-E6E0-8D23-FE87-F45F1AC0A6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BB02BEF-DB4C-03EE-008E-FA452E0C0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C4FCC44-D104-8D67-CB01-E12D85390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48EF216-18BE-832A-C7E9-E23B701CAF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2C4C893-E0E3-641F-CD3D-8646994608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63447C7-0DA1-ED3E-F1E9-94C58FF613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882D92B-19F8-A852-5FB1-804860078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C6E0C2-FB15-A015-5A56-54744F80C9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519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D4BDB-F333-0744-67D9-BE62BC21C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DFEA9-2F32-9FC7-EDC3-9DCF069A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/>
              <a:t>Time Rate of Change of Generalized Momentum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DC4CB59-5886-11F2-C9E8-F1140DF8482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799" y="1219200"/>
                <a:ext cx="8608679" cy="5257800"/>
              </a:xfrm>
            </p:spPr>
            <p:txBody>
              <a:bodyPr/>
              <a:lstStyle/>
              <a:p>
                <a:r>
                  <a:rPr lang="en-US" sz="2400" dirty="0"/>
                  <a:t>Time Derivative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Chain Rule Term:	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Time Derivative of Generalized Momentum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DC4CB59-5886-11F2-C9E8-F1140DF848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799" y="1219200"/>
                <a:ext cx="8608679" cy="5257800"/>
              </a:xfrm>
              <a:blipFill>
                <a:blip r:embed="rId3"/>
                <a:stretch>
                  <a:fillRect l="-1062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E863FB2-74C4-F6C4-F339-9D95832AF27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4141379-35D7-C94E-8955-C752C2032A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60139BE-2107-862F-C77D-B78009946E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066F4EB-BC9B-9B5A-9F4A-190C3650D5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A062B63-7D7F-7D2B-4592-3E2EA476D5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EE24839-637B-C4D0-4739-55832B6D1C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884BF09-9CF6-5C3D-8078-C0D7B775BC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F23F4C5-1EDE-BC22-79EE-5A55D654B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5C3B450-F789-AE5F-2911-6D42D6BFC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DD09ACE-BF5A-E733-C9F2-AA23AFD7F7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5F5B539-6B2A-E117-1620-9F7C22CD7F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ECCC3C9-46B7-ED5E-C8BF-B5A1F826D5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7F269B5-CC2C-3653-1FC5-60BA8ED13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2DF37B9-E629-D298-2EC6-197377CDB1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11181B4-8F72-36A2-C672-8E7DEA5B51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E150B37-EAF9-45BD-F2C3-7568AA888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A549D1-CEB2-0E21-6A09-C6422C8FB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102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8AC8B-A3F3-7794-B46C-5F6EAB7CB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132C43-80F1-CE1D-7E47-7EE21506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Linking Momentum and Kinetic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E093C6B-477D-E153-F103-A4810DDE168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799" y="1219200"/>
                <a:ext cx="8694027" cy="570952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Derivative of Kinetic Energy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Key Result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Separates: acceleration term (dynamics) and geometric term (energy)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E093C6B-477D-E153-F103-A4810DDE16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799" y="1219200"/>
                <a:ext cx="8694027" cy="5709522"/>
              </a:xfrm>
              <a:blipFill>
                <a:blip r:embed="rId3"/>
                <a:stretch>
                  <a:fillRect l="-10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300A70A-8B26-476C-E5E8-B0153C7F1F0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87E5D23-5AD7-BE16-38BC-96252CFFD4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BCD03CC-DBCE-8BDF-9984-82DC45CDBE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15CF474-3334-B0F3-4DB0-9E2EB0832E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67C67C9-DBCA-64B5-EFBA-A8BA1CA85F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9F35AF0-A687-D217-802C-20B9294181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2B0B79F-C30C-A4A6-E449-B22A1A47BA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4F724E6-D639-A463-C5D7-6FBCBD45DC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AA6804F-9694-F88C-1AFB-E0450CE0D5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FE26699-79D0-FCD7-70D8-B9A817B69D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9D897E8-5D71-43A0-8173-3C66677E47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AB4F126-75BB-C7FC-49EC-B0013787B8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FBFC59D-10E0-552C-B6D4-2544E4D2E8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B44368D-55C4-38F6-DDE4-20081D8F4A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29B9115-50A8-630E-11F2-CFB75531D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8DDB850-0087-5D40-3742-5ED71DF79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C1E2B48-0145-5464-0584-6FFB67BA40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824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3DBD7-9841-0A16-B2DD-B9214788E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5A904B-51C5-F192-9E3A-E94005B0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Forces and Generalized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51370AB-55A0-64F9-605B-754235AEFDD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46939" y="1295400"/>
                <a:ext cx="5087061" cy="547230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Forces on a Particle </a:t>
                </a:r>
              </a:p>
              <a:p>
                <a:r>
                  <a:rPr lang="en-US" sz="2400" dirty="0"/>
                  <a:t>Total force: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applied forces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constraint forces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51370AB-55A0-64F9-605B-754235AEFD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46939" y="1295400"/>
                <a:ext cx="5087061" cy="5472309"/>
              </a:xfrm>
              <a:blipFill>
                <a:blip r:embed="rId3"/>
                <a:stretch>
                  <a:fillRect l="-1918" t="-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945C4BC-822D-09D3-DD01-D51A3E6E3E6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92E71A5-30B2-2FF4-37E8-CC826EE6FF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2971E14-85A0-01E2-2823-A4E78E8203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19FB7B6-3133-06B3-0DB9-5B9F6422E1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BD79CD0-A103-14D2-B4C1-963994249F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250560D-76C3-D440-C254-0C66AD65A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9384B87-2C27-A3C4-B29E-D065F84C52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ABB7217-EA98-D2BE-35C2-998BB098EB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0FE0818-F0D7-E637-02A4-663B08EB20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845AC35-BF5E-A051-002D-DDB2F590E6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E0FC66C-30C3-CB51-17BC-2AEB82B3BB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E111989-D27E-D91A-5EB6-DDEED8CDB9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962A02D-D8F9-7A95-63F0-693B9B3AEF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13A30ED-69D7-9FE6-F508-FE2352871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AD0A0D8-5021-A675-5BD8-B0893FC5B1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E3117EE-95B5-42E9-B4BE-9D8E6C242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603936-91DA-6FD7-C966-31B39F69FD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F5D6882-58B8-EB53-EE6D-DF4AD66D928C}"/>
              </a:ext>
            </a:extLst>
          </p:cNvPr>
          <p:cNvSpPr txBox="1"/>
          <p:nvPr/>
        </p:nvSpPr>
        <p:spPr>
          <a:xfrm>
            <a:off x="5116711" y="3314374"/>
            <a:ext cx="20070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Constraint: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631004E-A5DE-5F8E-4D20-EAFF4AEB72FC}"/>
                  </a:ext>
                </a:extLst>
              </p:cNvPr>
              <p:cNvSpPr txBox="1"/>
              <p:nvPr/>
            </p:nvSpPr>
            <p:spPr>
              <a:xfrm>
                <a:off x="5931671" y="3742572"/>
                <a:ext cx="2959577" cy="11726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631004E-A5DE-5F8E-4D20-EAFF4AEB7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671" y="3742572"/>
                <a:ext cx="2959577" cy="11726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EC1772F2-8C9F-E444-6D89-B9E8C5F9B615}"/>
              </a:ext>
            </a:extLst>
          </p:cNvPr>
          <p:cNvSpPr txBox="1"/>
          <p:nvPr/>
        </p:nvSpPr>
        <p:spPr>
          <a:xfrm>
            <a:off x="5105400" y="1315318"/>
            <a:ext cx="36952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Generalized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940463C-3569-C548-350B-7A8CB17F65D1}"/>
                  </a:ext>
                </a:extLst>
              </p:cNvPr>
              <p:cNvSpPr txBox="1"/>
              <p:nvPr/>
            </p:nvSpPr>
            <p:spPr>
              <a:xfrm>
                <a:off x="5181800" y="1792569"/>
                <a:ext cx="3966320" cy="15419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Applied: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940463C-3569-C548-350B-7A8CB17F6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800" y="1792569"/>
                <a:ext cx="3966320" cy="1541961"/>
              </a:xfrm>
              <a:prstGeom prst="rect">
                <a:avLst/>
              </a:prstGeom>
              <a:blipFill>
                <a:blip r:embed="rId6"/>
                <a:stretch>
                  <a:fillRect l="-2304" t="-3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672BF18B-7A82-51CB-F85B-DD2BC202A973}"/>
              </a:ext>
            </a:extLst>
          </p:cNvPr>
          <p:cNvSpPr txBox="1"/>
          <p:nvPr/>
        </p:nvSpPr>
        <p:spPr>
          <a:xfrm>
            <a:off x="5324639" y="4881429"/>
            <a:ext cx="1214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Insight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044BFAF-3F85-ACAF-F429-1306B296AC20}"/>
                  </a:ext>
                </a:extLst>
              </p:cNvPr>
              <p:cNvSpPr txBox="1"/>
              <p:nvPr/>
            </p:nvSpPr>
            <p:spPr>
              <a:xfrm>
                <a:off x="6015968" y="5462653"/>
                <a:ext cx="2215543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044BFAF-3F85-ACAF-F429-1306B296A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968" y="5462653"/>
                <a:ext cx="2215543" cy="4200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217DB9F-1C49-35F9-764C-798355333759}"/>
              </a:ext>
            </a:extLst>
          </p:cNvPr>
          <p:cNvCxnSpPr>
            <a:cxnSpLocks/>
          </p:cNvCxnSpPr>
          <p:nvPr/>
        </p:nvCxnSpPr>
        <p:spPr bwMode="auto">
          <a:xfrm flipH="1">
            <a:off x="5017197" y="1219200"/>
            <a:ext cx="12003" cy="56388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100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6" grpId="0"/>
      <p:bldP spid="28" grpId="0"/>
      <p:bldP spid="30" grpId="0"/>
      <p:bldP spid="32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C5314-529F-D802-36DA-5ED567B0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4EDD37-E8F2-0B65-43F0-FD5E2ABB0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Workless Constraints and Generalized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988CBE5-8D11-64F6-820D-E9FC1EA6C41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Constraint Generalized Force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Contribution from constraint forces</a:t>
                </a:r>
              </a:p>
              <a:p>
                <a:r>
                  <a:rPr lang="en-US" sz="2400" dirty="0"/>
                  <a:t>Virtual Work: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Workless constraints </a:t>
                </a:r>
              </a:p>
              <a:p>
                <a:r>
                  <a:rPr lang="en-US" sz="2400" dirty="0"/>
                  <a:t>⇒ </a:t>
                </a:r>
                <a:r>
                  <a:rPr lang="en-US" sz="2400" i="1" dirty="0" err="1"/>
                  <a:t>δW</a:t>
                </a:r>
                <a:r>
                  <a:rPr lang="en-US" sz="2400" i="1" baseline="-25000" dirty="0" err="1"/>
                  <a:t>c</a:t>
                </a:r>
                <a:r>
                  <a:rPr lang="en-US" sz="2400" i="1" dirty="0"/>
                  <a:t> = 0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Valid for all allowed virtual displacements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988CBE5-8D11-64F6-820D-E9FC1EA6C4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4267200" cy="5257800"/>
              </a:xfrm>
              <a:blipFill>
                <a:blip r:embed="rId3"/>
                <a:stretch>
                  <a:fillRect l="-2143" t="-927" b="-7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33F9434-52EE-3536-06E7-C57BAB14084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40A64A5-4DC8-8219-38B2-3558822AAD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F2502F8-284E-BE04-D41B-0243539AE1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96DED6-FF65-C9E6-6508-1FAA3AE1E7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61D89B0-F391-30C0-F11C-737172924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D3A6F71-D5DF-1373-C735-BA3AB6392A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EFCAD80-F56E-BCEE-BEA8-5EE79EE629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D367484-CB50-9236-43FA-33F1C1BD18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EDB6FA7-AF6A-A39F-8AC9-399FE2EAC1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A043147-AA62-D2CD-D49E-152C1ED383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2E42E85-D501-F93F-1BDF-0CF006ED0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52F9B7C-9898-E537-72C2-C04CC4250C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1F3F2C2-31C0-FDDC-C07E-E4ED0CEFF6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3DFBBBC-635D-6D83-F1F4-83B38C2ADA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1DD2DCB-CC61-3B5F-A997-ABEA7B15D5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4D92F9C-70F5-533F-9D81-853AC19BAD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7E66783-045F-EA8D-CD1C-1D24F46794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BE3AB-8F1E-4840-67DA-B1C750D62361}"/>
              </a:ext>
            </a:extLst>
          </p:cNvPr>
          <p:cNvCxnSpPr>
            <a:cxnSpLocks/>
          </p:cNvCxnSpPr>
          <p:nvPr/>
        </p:nvCxnSpPr>
        <p:spPr bwMode="auto">
          <a:xfrm flipH="1">
            <a:off x="4572000" y="1219200"/>
            <a:ext cx="12003" cy="56388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444CEB8-FD11-C0F6-7E19-734B9C66586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738789" y="1342918"/>
                <a:ext cx="4127466" cy="5454757"/>
              </a:xfrm>
            </p:spPr>
            <p:txBody>
              <a:bodyPr/>
              <a:lstStyle/>
              <a:p>
                <a:r>
                  <a:rPr lang="en-US" sz="2400" dirty="0"/>
                  <a:t>Independence of </a:t>
                </a:r>
                <a:r>
                  <a:rPr lang="el-GR" sz="2400" i="1" dirty="0"/>
                  <a:t>δ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Important Insight </a:t>
                </a:r>
              </a:p>
              <a:p>
                <a:r>
                  <a:rPr lang="en-US" sz="2400" dirty="0"/>
                  <a:t>Constraint forces do not contribute </a:t>
                </a:r>
              </a:p>
              <a:p>
                <a:pPr marL="0" indent="0">
                  <a:buNone/>
                </a:pPr>
                <a:r>
                  <a:rPr lang="en-US" sz="2400" dirty="0"/>
                  <a:t>Requires: </a:t>
                </a:r>
              </a:p>
              <a:p>
                <a:r>
                  <a:rPr lang="en-US" sz="2400" dirty="0"/>
                  <a:t>Holonomic constraints </a:t>
                </a:r>
              </a:p>
              <a:p>
                <a:r>
                  <a:rPr lang="en-US" sz="2400" dirty="0"/>
                  <a:t>Independent generalized coordinates </a:t>
                </a:r>
              </a:p>
              <a:p>
                <a:r>
                  <a:rPr lang="en-US" sz="2400" dirty="0"/>
                  <a:t>Only applied forces appear in Lagrange’s equations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444CEB8-FD11-C0F6-7E19-734B9C6658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738789" y="1342918"/>
                <a:ext cx="4127466" cy="5454757"/>
              </a:xfrm>
              <a:blipFill>
                <a:blip r:embed="rId5"/>
                <a:stretch>
                  <a:fillRect l="-2216" t="-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716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127DC-E54E-074E-98E6-318892E14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6EB154-98A3-8E75-2EF2-9A383D648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941426" cy="1143000"/>
          </a:xfrm>
        </p:spPr>
        <p:txBody>
          <a:bodyPr/>
          <a:lstStyle/>
          <a:p>
            <a:r>
              <a:rPr lang="en-US" sz="2800" dirty="0"/>
              <a:t>From Generalized Forces to Equations of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D1784B2-45D7-FD42-CD9E-41240A51CE8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380821"/>
                <a:ext cx="8516061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Using of previous results: </a:t>
                </a:r>
              </a:p>
              <a:p>
                <a:r>
                  <a:rPr lang="en-US" sz="2400" dirty="0"/>
                  <a:t>Independent generalized coordinates </a:t>
                </a:r>
              </a:p>
              <a:p>
                <a:r>
                  <a:rPr lang="en-US" sz="2400" dirty="0"/>
                  <a:t>Workless constraint forces vanish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Key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 Generalized Momentum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Resulting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D1784B2-45D7-FD42-CD9E-41240A51CE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380821"/>
                <a:ext cx="8516061" cy="5257800"/>
              </a:xfrm>
              <a:blipFill>
                <a:blip r:embed="rId3"/>
                <a:stretch>
                  <a:fillRect l="-1074" t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B1D590A-5A23-74F8-4DD8-6943884CF31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49B583C-F0C8-A170-6494-021078A92D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49D6E39-122B-D66E-2974-2A8B0B671F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5467C63-ABE7-456B-7768-EBDD006F5F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938D9A1-4F4D-CD0F-BB56-2040D1E036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021827B-5069-B63B-66FA-54F48F4E41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AC1B0EF-F22B-00C6-B029-7FDB9DFA1E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3109847-C0B3-CCCF-AA56-A512871722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E4D3AC1-12A3-DD32-78F5-F171A101F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047004B-B30F-B236-B082-111C1324D7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8F9A484-3A77-5FAE-1E6E-79CBBCDF7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265D387-065D-77A0-23AC-BB9FADA082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134AE78-29A7-216E-D9EA-12FF5EDD8F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645CCDE-13E6-5517-6CE5-67C5BD6CE2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37A6BAD-DA37-185A-C963-5A83A106A1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82EB920-9A5A-4F59-4BD6-85EE23962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D630D2-4D4A-1830-F28D-FB84D24CCE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976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21EEA-979B-A528-58AB-48F9A8B8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BCD59F-9791-1664-C792-06246FA70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990600"/>
          </a:xfrm>
        </p:spPr>
        <p:txBody>
          <a:bodyPr/>
          <a:lstStyle/>
          <a:p>
            <a:r>
              <a:rPr lang="en-US" sz="2800" dirty="0"/>
              <a:t>Lagrange’s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5DC7A57-A3AC-3264-9A3E-8C3F5A71273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8721014" cy="5257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Physical Interpretation </a:t>
                </a:r>
              </a:p>
              <a:p>
                <a:r>
                  <a:rPr lang="en-US" sz="2400" dirty="0"/>
                  <a:t>Time rate of change of generalized momentum:</a:t>
                </a:r>
              </a:p>
              <a:p>
                <a:r>
                  <a:rPr lang="en-US" sz="2400" dirty="0"/>
                  <a:t>Equals: </a:t>
                </a:r>
              </a:p>
              <a:p>
                <a:r>
                  <a:rPr lang="en-US" sz="2400" dirty="0"/>
                  <a:t>Applied generalized force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baseline="-25000" dirty="0"/>
                  <a:t> </a:t>
                </a:r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(inertial generalized force due to motion in other coordinates)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Key Features </a:t>
                </a:r>
              </a:p>
              <a:p>
                <a:r>
                  <a:rPr lang="en-US" sz="2400" dirty="0"/>
                  <a:t>Equivalent to Newton’s laws </a:t>
                </a:r>
              </a:p>
              <a:p>
                <a:r>
                  <a:rPr lang="en-US" sz="2400" dirty="0"/>
                  <a:t>Automatically incorporates constraints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5DC7A57-A3AC-3264-9A3E-8C3F5A7127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8721014" cy="5257800"/>
              </a:xfrm>
              <a:blipFill>
                <a:blip r:embed="rId3"/>
                <a:stretch>
                  <a:fillRect l="-1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84DD516-C584-CFB0-ECD0-C504E08B91E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2062C42-F230-DECA-4777-383A6CFDE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8FF5316-C1E3-E7F6-4687-A7EFCA0B1C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30156D7-2B18-F1AE-0134-36BF1BA099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F33142D-452F-D7F9-06F6-1428D4B36A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0326243-4A78-3FDF-068C-C0320E6438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1CF3BD8-F4E2-F36A-1CB7-6FE61CC242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4DFE1AF-31B5-5AE3-0D00-59A1A2FD54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1EA8E9E-5D87-CD4C-B0F7-3745C46870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09DFB0F-CB9D-5350-ED27-9DADD1DD5E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27D4B55-3402-449A-1215-FD2D1ACD3C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BCD5853-5895-09FA-FB6D-CBA68553EC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6C4777A-4BEC-8B5C-2365-97D531F4E1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BA6F90A-09C6-D146-8F8F-6A2E8772F1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60FE586-B3D0-63FC-3A6C-019D9BD4BB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94743E6-7213-5195-EF5C-866F88673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9BF437-68F4-1263-73B3-A8D566F46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9963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3033E-DB25-91FE-B57B-6563A773E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8D4A7B-E03B-E905-9CFB-69833F175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Forces from Potential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76EDE12-A888-0957-DD29-F040A5C10A9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8721014" cy="548469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Potential Energy -Based Forces </a:t>
                </a:r>
              </a:p>
              <a:p>
                <a:r>
                  <a:rPr lang="en-US" sz="2400" dirty="0"/>
                  <a:t>If forces derive from a potential: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……..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Then generalized force: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Virtual Work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Key Idea: Virtual work = negative change in potential energy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76EDE12-A888-0957-DD29-F040A5C10A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8721014" cy="5484690"/>
              </a:xfrm>
              <a:blipFill>
                <a:blip r:embed="rId3"/>
                <a:stretch>
                  <a:fillRect l="-1048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544CB3C-DD9E-94B6-C1A8-5DF470C3B71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7518736-3A38-7153-0712-CA4E214D37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C1A3A30-A962-71F2-B7B2-990001A0DF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7CF08D2-25E3-C6F9-86A6-FABDF0B7C4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646B952-D306-7DB6-5994-2FF23FE78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59936AE-4374-4A5F-4958-3AF53B6A9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0682C21-E83B-8136-5D6D-2B50E8ED0C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DA3205A-BA4E-7E0A-9CDA-ECAB9799E2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98BA8F7-2E32-8101-921D-BD14FC9CE4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05B3B90-1F4E-B79E-EE9A-DDC1A5B560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13A451F-E810-9DB0-6EE9-B214900CA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CBAF37B-C884-68C3-4608-27CD84AAE3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B20CC68-C912-5F5D-3B73-9E6FD7A4E0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3910DAA-B282-8DC5-187B-662FCF181E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C1AE813-395C-7FFD-FDF8-4360516F95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1799DB7-2D1E-0A5B-9547-AFD93748C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9BFCAF6-189A-9036-2731-8E8ED527EF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84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662A0-A84D-259A-ACD6-99D8715B7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CE4724-1A28-3642-7982-0F407574C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Lagrange’s Equation with Potential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4ED5C7C-F581-E993-27F9-617B48CEEA3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68277" y="1447800"/>
                <a:ext cx="8229600" cy="43592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Substitute into Lagrange’s Equation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Rewriting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Insight:</a:t>
                </a:r>
              </a:p>
              <a:p>
                <a:r>
                  <a:rPr lang="en-US" sz="2400" dirty="0"/>
                  <a:t>Forces replaced by potential function </a:t>
                </a:r>
              </a:p>
              <a:p>
                <a:r>
                  <a:rPr lang="en-US" sz="2400" dirty="0"/>
                  <a:t>Leads naturally to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formulation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4ED5C7C-F581-E993-27F9-617B48CEEA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68277" y="1447800"/>
                <a:ext cx="8229600" cy="4359275"/>
              </a:xfrm>
              <a:blipFill>
                <a:blip r:embed="rId3"/>
                <a:stretch>
                  <a:fillRect l="-1111" t="-1119" b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028A634-8FF9-601B-7119-7F16FB2C1E2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0853D08-63A6-3353-1EEA-D82FAEBD5E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F129828-11FF-7D78-6AED-0B21C11DD3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0420186-D733-6404-159F-E58D0010D1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6F9F995-3C03-DC24-99D5-699EFF9F5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13126FE-DF19-34F5-5A88-6933EE494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3EF0221-E8D8-4028-81FC-6CA18273AD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5275C4E-B213-6213-6C93-5BD4581C6C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7699EFC-E488-650F-636F-4AA2243B7B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8548EF8-4350-5D74-10F1-5C92A3F05F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74E5880-6149-E3DD-F8B6-B177B65C3C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D4D3338-257D-976F-F4B7-12FE31D382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0265F13-3271-91D9-4931-5FF178A635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9D28F94-A08A-0BDF-1713-D80AE8B9A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4C7385F-E977-906F-F77C-DD51D24327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EFEB76E-18F0-4636-EE83-0802D5EC4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FB8CE02-7A64-20D4-5594-61CAA32EB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964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3A8FE-0AC0-5CF9-E8A6-80DD03484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D4620C-C949-46BE-F3CE-6554F8AA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General Form of Lagrange’s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582FF66-F8BF-3110-528D-CF0D94A9D9C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30177" y="1294347"/>
                <a:ext cx="8305800" cy="5257800"/>
              </a:xfrm>
            </p:spPr>
            <p:txBody>
              <a:bodyPr/>
              <a:lstStyle/>
              <a:p>
                <a:r>
                  <a:rPr lang="en-US" sz="2400" dirty="0"/>
                  <a:t>Velocity-Dependent Potential </a:t>
                </a:r>
              </a:p>
              <a:p>
                <a:r>
                  <a:rPr lang="en-US" sz="2400" dirty="0"/>
                  <a:t>If potential depends on velocities: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&amp;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Generalized Force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Non-Conservative Forces</a:t>
                </a:r>
              </a:p>
              <a:p>
                <a:r>
                  <a:rPr lang="en-US" sz="2400" dirty="0"/>
                  <a:t>If forces are not derivable from a potential: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582FF66-F8BF-3110-528D-CF0D94A9D9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30177" y="1294347"/>
                <a:ext cx="8305800" cy="5257800"/>
              </a:xfrm>
              <a:blipFill>
                <a:blip r:embed="rId3"/>
                <a:stretch>
                  <a:fillRect l="-1028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61F323F4-8DF4-28CF-48EF-3AA202D3898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0EC5F81-0935-3F13-6F74-3F44EE9544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205664-1A65-2744-BBCB-743AD83A63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B601F9A-4957-25E0-0AE3-515DFFDF05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4F51335-59A1-A82C-588E-9433AA4331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8C8C84A-1390-B825-602E-BC26114E63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17CD659-3F5C-46D6-352B-C139A887E2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33916B3-6FE8-3FB7-210A-AE76CE0A50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53C7102-B3DD-E2B0-7C39-96DFAA5C0D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9DB776E-B814-F5FD-6D00-9871179A47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C88581B-CA51-6B85-14A0-91F79A6BA7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EB67E22-251A-AD62-0FFE-9E7B15264C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2AFBEDE-2B0F-122A-B407-1567A86D85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697401B-F1E0-184B-4183-022564153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2F0C1C2-22D5-74A1-6DCC-64CBF3E7BF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512BC4C-15B5-F692-AE70-3F4DD85054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9D05DE1-ECCC-AFFC-ADDA-5A87112C6F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113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18650</TotalTime>
  <Words>1343</Words>
  <Application>Microsoft Office PowerPoint</Application>
  <PresentationFormat>On-screen Show (4:3)</PresentationFormat>
  <Paragraphs>330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Cambria Math</vt:lpstr>
      <vt:lpstr>CommercialScript BT</vt:lpstr>
      <vt:lpstr>Script MT Bold</vt:lpstr>
      <vt:lpstr>Tempus Sans ITC</vt:lpstr>
      <vt:lpstr>Times New Roman</vt:lpstr>
      <vt:lpstr>Blank Presentation</vt:lpstr>
      <vt:lpstr>Derivation of Lagrange’s Equations </vt:lpstr>
      <vt:lpstr>D’Alembert’s Principle : A Simple Bridge</vt:lpstr>
      <vt:lpstr>D’Alembert’s Principle</vt:lpstr>
      <vt:lpstr>Virtual Work Form  of d’Alembert’s Principle </vt:lpstr>
      <vt:lpstr>d’Alembert’s Insight on Virtual Displacements</vt:lpstr>
      <vt:lpstr>Generalized Forces: Transformation View</vt:lpstr>
      <vt:lpstr>Definition of Generalized Forces</vt:lpstr>
      <vt:lpstr>Interpretation of Generalized Forces</vt:lpstr>
      <vt:lpstr>Dimensions of Generalized Forces</vt:lpstr>
      <vt:lpstr>Derivation of Lagrange’s Equations</vt:lpstr>
      <vt:lpstr>Kinetic Energy in Generalized Coordinates</vt:lpstr>
      <vt:lpstr>Kinetic Energy in Generalized Coordinates</vt:lpstr>
      <vt:lpstr>Definition of Generalized Momentum</vt:lpstr>
      <vt:lpstr>Example: Cartesian Coordinates</vt:lpstr>
      <vt:lpstr>Time Rate of Change of Generalized Momentum</vt:lpstr>
      <vt:lpstr>Time Rate of Change of Generalized Momentum</vt:lpstr>
      <vt:lpstr>Linking Momentum and Kinetic Energy</vt:lpstr>
      <vt:lpstr>Forces and Generalized Forces</vt:lpstr>
      <vt:lpstr>Workless Constraints and Generalized Forces</vt:lpstr>
      <vt:lpstr>From Generalized Forces to Equations of Motion</vt:lpstr>
      <vt:lpstr>Lagrange’s Equations</vt:lpstr>
      <vt:lpstr>Forces from Potential Energy</vt:lpstr>
      <vt:lpstr>Lagrange’s Equation with Potential Energy</vt:lpstr>
      <vt:lpstr>General Form of Lagrange’s Equation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1332</cp:revision>
  <cp:lastPrinted>2002-07-26T02:11:33Z</cp:lastPrinted>
  <dcterms:created xsi:type="dcterms:W3CDTF">2002-07-26T01:39:54Z</dcterms:created>
  <dcterms:modified xsi:type="dcterms:W3CDTF">2026-04-24T04:06:40Z</dcterms:modified>
</cp:coreProperties>
</file>