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7"/>
  </p:notesMasterIdLst>
  <p:sldIdLst>
    <p:sldId id="1955" r:id="rId2"/>
    <p:sldId id="1956" r:id="rId3"/>
    <p:sldId id="1377" r:id="rId4"/>
    <p:sldId id="1954" r:id="rId5"/>
    <p:sldId id="1934" r:id="rId6"/>
    <p:sldId id="1935" r:id="rId7"/>
    <p:sldId id="1923" r:id="rId8"/>
    <p:sldId id="1924" r:id="rId9"/>
    <p:sldId id="1925" r:id="rId10"/>
    <p:sldId id="1932" r:id="rId11"/>
    <p:sldId id="1927" r:id="rId12"/>
    <p:sldId id="1928" r:id="rId13"/>
    <p:sldId id="1929" r:id="rId14"/>
    <p:sldId id="1930" r:id="rId15"/>
    <p:sldId id="1931" r:id="rId16"/>
    <p:sldId id="1936" r:id="rId17"/>
    <p:sldId id="1937" r:id="rId18"/>
    <p:sldId id="1938" r:id="rId19"/>
    <p:sldId id="1939" r:id="rId20"/>
    <p:sldId id="1940" r:id="rId21"/>
    <p:sldId id="1941" r:id="rId22"/>
    <p:sldId id="1953" r:id="rId23"/>
    <p:sldId id="1957" r:id="rId24"/>
    <p:sldId id="1942" r:id="rId25"/>
    <p:sldId id="1943" r:id="rId26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66FF"/>
    <a:srgbClr val="FF33CC"/>
    <a:srgbClr val="000099"/>
    <a:srgbClr val="BDEEFF"/>
    <a:srgbClr val="AFEAFF"/>
    <a:srgbClr val="C1EFFF"/>
    <a:srgbClr val="CCCC00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84307" autoAdjust="0"/>
  </p:normalViewPr>
  <p:slideViewPr>
    <p:cSldViewPr>
      <p:cViewPr varScale="1">
        <p:scale>
          <a:sx n="62" d="100"/>
          <a:sy n="62" d="100"/>
        </p:scale>
        <p:origin x="142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4/22/2026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12397-EC42-A40B-2CAC-FD16CC705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9ACC02-D6F1-4E21-75B3-D9F93FB7D0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757E58-AA89-469D-9A7E-4AB0CE7EAAB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299D04-5261-282C-21E4-B917520002E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00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A852D-A2A8-BE0E-CF8E-C3253CAC1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8A05E0-2102-9BA5-B27E-822503E26B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71DD8A-AF74-1CBC-8962-C1882A36E82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C3B87-FA55-9AF1-C767-03C927336A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470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F301B-E94F-3DD6-8368-A2A533CFC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F20374-2987-EE33-4241-0A40AA3902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CDD5A5-2586-6A81-D1CB-A681CC20B7C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B81584-2633-8498-D31F-8EC7D63BC5E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061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88557-8961-ABE2-9C19-33A12FFE2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B9CC81-B84A-3435-B7B3-4ED9C3D63E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49BA37-A4F3-3CEA-58E9-D5694E8F40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BD718-ACC9-5F7B-7AE8-DD8AF2E3D3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124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B9FB0-6257-0331-E974-2FE1852D6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889280-301B-F396-CCBA-0E08E5ABF6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FD862C-BF8D-C7AE-FF21-2DB74D255C4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8EED5-87CF-4C38-13EA-FB766A52AF7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192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E6D09-A36F-F0E2-8ECE-C25644562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487D57-FA34-6AFF-913E-3FEA460A31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11C262-7089-0B61-2F76-3A4AC7EB1A6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1E06C9-1DB5-92AA-F066-816A64CD5BB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617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5DC21-79FC-F0EA-8354-1712E5FC9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FCB4C0-5F7E-DB53-094F-D14827301F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B1D597-77BC-21AD-AD30-A2264B847F1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7F04B4-5CF8-11F8-FAC9-9D45B1BB73A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473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46A74-0D03-1A92-F205-70658369F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5DD8FE-C374-7FF5-18FD-0C602BDD18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535FBC-DBF0-F5E7-6992-6150514F983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6F1B89-1FF1-354D-D136-37265689372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755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C8345-AD6C-0202-ECBA-809D5D034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1EEDA5-9E3D-953F-252A-6D0A915AE7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6CFA51-31DA-011E-0BA9-49ABD098ADA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872E4A-7F41-2C99-6FA7-1CC3243CED2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6879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9EBA1-99CE-D18E-3CCE-D34FD04A8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AEC8D7-1F6C-BF66-AAE0-3577137456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0BF5DD-83DB-D1BE-54D5-424AB5D0E9F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560FFD-9885-9906-9618-E2D4C8590A4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97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965CD-93A3-0CB7-F675-4A1D86F04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8D0201-AABE-A24C-E7EB-88044BC79E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3D0179-A422-4B22-6C86-03E5B73AC28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067046-AA26-F67F-9991-B52012D0CA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818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96E8D-468E-9F12-4E23-8296397CB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B2EE1-1913-A3A7-469D-6C358BE379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A255C1-6EC2-5F3E-B241-7B604C7B76F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6EAAB-10AB-BEDD-594C-BD85D27D7F0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36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F9812-0F55-8E5A-ABBA-716EEA3A6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91FD26-4312-E6BC-D52C-E89204B6B0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464403-F204-8E3A-839E-54F1538AA01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AD168-29B5-9E23-121B-BC4EA70CA1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845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19E24-C3AE-BAF9-075B-6E34E347D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3845AC-4752-484D-8672-2FDC65B8C9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EF1544-055A-77A0-2EE4-6F9EFC49DCE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773F6-DA0A-0AC7-7F8C-E753BBF18C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448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DB335-1058-7B1F-2671-4253F9BC1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FF0A4E-8269-8309-C518-768EA06A3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63B1AF-B216-3F0B-C4CB-9057B8E41AC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CEC62F-A8F6-8073-312F-95FB70C08D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959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62B39-A47F-E933-70DB-5BF7BB42E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5C124E-5E67-7C76-FB29-CF9C456CD0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7B6DC3-F70B-AF4F-A0D2-68994EE18C7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A97DE-2536-EA95-D6BD-A90B47D0E0C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8860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F0B02-D70D-5F84-5D1E-09F9BE331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B30AB0-E025-06A6-7CA2-BD7B89DE90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A25324-5541-4E52-EB6C-27B6B4560F3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41C854-24C5-52D1-3BDA-5FC71029B2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0415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012B3-8570-BE87-42A4-93C40831B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7399FE-3FD9-AEB0-8E48-C9778E9878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6D0899-0737-97B0-86A7-E626F791BFE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F432BA-4364-DD0F-E62D-08EE823BD78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2309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E8EB8-085E-F698-1D96-89D7A9B2C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1A88AB-E437-BBDC-B7DB-9EC0A69E13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9D92A3-6A06-0FE8-0C70-0887CC8DCE8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6DEE7-3337-F787-AA56-1B4672AEA4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920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34D03-A743-DA49-70F0-95C24D523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5EC2BB-73AE-A9FC-C4DD-81F063D2BC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69CC12-316A-4FC0-C144-422D11037DF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EFCCD-CA6F-D9B2-8161-89F1762D36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091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AF770-6B8C-31A2-44B9-67AAC3A62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378548-8804-AC33-BEA8-71B9F96C26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0CF1D6-F22B-D480-185F-ECA3C9AAAAC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32757-A8CD-D91E-D8AC-BC48D7B429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9077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8DC23-F1A9-3B9A-54CD-899CA8A1F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E5EF4A-5EFE-2081-411C-2239DB08C8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4F2E9C-FE4E-30A8-5752-DFFE25D8C95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CAC6F-B092-F3B8-2D63-36CEC5F5AD0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995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gif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7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C606F-D757-6952-4AE1-AE509675A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9B661DE-47DE-7191-2349-562A0EBBD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Start with Double Pendulum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E2DFBD4A-77D5-0D51-A150-4ACD7DB4A8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246939" y="1276996"/>
            <a:ext cx="3868466" cy="381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9C62B0FC-526C-F5BE-26D8-9925D489D05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407A0F5-7123-8D02-98F9-844B415312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1BAC037-7A80-8C08-8D51-9729CDB6AA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5FB8660-A1CC-3EC7-A191-92ECCAD811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8C57820-03C5-38AE-AC5E-4790877EE9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5ADA637-1789-1E9D-EF18-EEC62D2AB5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9C0B74E-54FA-9240-AD25-D99FCAAC27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21101E5-030D-3A51-6AC7-FB736B394B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ABC2A4D-8C48-E63F-77D7-9C5380939E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AB63AEE-4F4C-BE1F-E1C5-A636AD05A7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B098A79-09C8-D2BB-4613-9987704B06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058FAA0-2641-2A56-7682-2C8BE14273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E54568D-3D0C-70C9-1C72-DC7A6363E0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FA1DA0C-7E22-03BD-75D2-6C69E6BC07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2C13F80-B68C-B0E7-9482-DB3FB45BE5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02DCC6A-A846-4FF3-B42F-C5BC20D3EF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FFC8C27-6877-2BFF-4CA1-070EAF95BF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127DF1C-1A4F-C58F-1CD6-33B04BAA1FD0}"/>
                  </a:ext>
                </a:extLst>
              </p:cNvPr>
              <p:cNvSpPr txBox="1"/>
              <p:nvPr/>
            </p:nvSpPr>
            <p:spPr>
              <a:xfrm>
                <a:off x="3902410" y="1181100"/>
                <a:ext cx="4994651" cy="49384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Possible to analyze as a 2-DOF system.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Its motion is described by using the angular displacements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&amp;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In the balance of forces (or moments), it is necessary to include the tensions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&amp;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as new unknown vectors.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They have  to be eliminated to produce the final form of the general dynamical equations, expressed in terms of independent variables only. 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127DF1C-1A4F-C58F-1CD6-33B04BAA1F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410" y="1181100"/>
                <a:ext cx="4994651" cy="4938403"/>
              </a:xfrm>
              <a:prstGeom prst="rect">
                <a:avLst/>
              </a:prstGeom>
              <a:blipFill>
                <a:blip r:embed="rId6"/>
                <a:stretch>
                  <a:fillRect l="-1587" t="-988" r="-2442" b="-19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A1FD4EC-FE30-7FA2-35D7-EF4E2EF875B4}"/>
                  </a:ext>
                </a:extLst>
              </p:cNvPr>
              <p:cNvSpPr txBox="1"/>
              <p:nvPr/>
            </p:nvSpPr>
            <p:spPr>
              <a:xfrm>
                <a:off x="544709" y="3532461"/>
                <a:ext cx="8322385" cy="8757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i="1" dirty="0">
                    <a:solidFill>
                      <a:schemeClr val="accent2"/>
                    </a:solidFill>
                    <a:latin typeface="+mn-lt"/>
                  </a:rPr>
                  <a:t>It can be noted that are normal to the path of the particles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e>
                        </m:acc>
                      </m:e>
                      <m:sub>
                        <m: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&amp; </m:t>
                    </m:r>
                    <m:sSub>
                      <m:sSubPr>
                        <m:ctrlP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e>
                        </m:acc>
                      </m:e>
                      <m:sub>
                        <m: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i="1" dirty="0">
                    <a:solidFill>
                      <a:schemeClr val="accent2"/>
                    </a:solidFill>
                    <a:latin typeface="+mn-lt"/>
                  </a:rPr>
                  <a:t>and hence do not perform any work.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A1FD4EC-FE30-7FA2-35D7-EF4E2EF875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09" y="3532461"/>
                <a:ext cx="8322385" cy="875753"/>
              </a:xfrm>
              <a:prstGeom prst="rect">
                <a:avLst/>
              </a:prstGeom>
              <a:blipFill>
                <a:blip r:embed="rId7"/>
                <a:stretch>
                  <a:fillRect t="-5556" b="-15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824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2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8825B-B271-5E06-65CA-72996CD7E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33B9EE-CFB4-0B8A-6C49-68931E573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Start with Double Pendulum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6B9BDBCB-5CC1-ABD5-BB5F-DD7BC8DE1DA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170739" y="2046968"/>
            <a:ext cx="3868466" cy="381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FEB6BFB7-1FD1-A03A-2850-059D72287B1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9760083-F546-BC88-F005-4E56D5532C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CD9C14E-46CE-2581-EC24-3B89287C4C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94018C4-04AC-C46D-DF8F-873E650F89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9FA47BE-5FE6-6784-5D08-B1C737711A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8D25E4B-6ED8-F120-8C2C-594ED5A558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40E0468-49C0-A9B8-3C6F-5D7617A2F0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0FEA7F1-4903-E4EF-EBE9-BA1F9AEA83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BFC8DB6-65BA-E8DA-97B2-4A05256157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F5FDE99-92E8-06B4-F85C-E124287DB4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5DC4121-F545-F491-6889-89C39EED5F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053C618-1D0D-3AB7-F591-CC37B0482A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1ABDF88-3651-60AA-D78B-DAEC48E7B5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20CCA66-EAF2-95C0-3913-C3664A0227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36B4EB0-5E9B-BC8E-5E10-E7CA23E2CB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CC90ABF-B839-D2EE-49BC-D3CA24F434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686470B-E633-3B94-CEEF-5E12A63A91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07E0C50-6844-C7CF-EA0A-54C4AE6E2B82}"/>
              </a:ext>
            </a:extLst>
          </p:cNvPr>
          <p:cNvSpPr txBox="1"/>
          <p:nvPr/>
        </p:nvSpPr>
        <p:spPr>
          <a:xfrm>
            <a:off x="3974995" y="2015363"/>
            <a:ext cx="499465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would remain true in the case of any kinematically admissible motion.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motion that is consistent with the kinematical constraints imposed on the system.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Therefore, the idea is to establish the equations of motion, starting from a balance of work performed by the forces instead of forces themselves.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3E66F79-9BE4-20E0-140E-EB75988EE354}"/>
                  </a:ext>
                </a:extLst>
              </p:cNvPr>
              <p:cNvSpPr txBox="1"/>
              <p:nvPr/>
            </p:nvSpPr>
            <p:spPr>
              <a:xfrm>
                <a:off x="618059" y="1170447"/>
                <a:ext cx="8322385" cy="8757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i="1" dirty="0">
                    <a:solidFill>
                      <a:schemeClr val="accent2"/>
                    </a:solidFill>
                    <a:latin typeface="+mn-lt"/>
                  </a:rPr>
                  <a:t>It can be noted that are normal to the path of the particles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e>
                        </m:acc>
                      </m:e>
                      <m:sub>
                        <m: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&amp; </m:t>
                    </m:r>
                    <m:sSub>
                      <m:sSubPr>
                        <m:ctrlP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e>
                        </m:acc>
                      </m:e>
                      <m:sub>
                        <m: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i="1" dirty="0">
                    <a:solidFill>
                      <a:schemeClr val="accent2"/>
                    </a:solidFill>
                    <a:latin typeface="+mn-lt"/>
                  </a:rPr>
                  <a:t>and hence do not perform any work.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3E66F79-9BE4-20E0-140E-EB75988EE3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059" y="1170447"/>
                <a:ext cx="8322385" cy="875753"/>
              </a:xfrm>
              <a:prstGeom prst="rect">
                <a:avLst/>
              </a:prstGeom>
              <a:blipFill>
                <a:blip r:embed="rId6"/>
                <a:stretch>
                  <a:fillRect t="-5556" b="-15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D16F192-76CC-170B-C2CE-E894FB3B1A3A}"/>
              </a:ext>
            </a:extLst>
          </p:cNvPr>
          <p:cNvSpPr txBox="1"/>
          <p:nvPr/>
        </p:nvSpPr>
        <p:spPr>
          <a:xfrm>
            <a:off x="1295400" y="6090918"/>
            <a:ext cx="624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>
                <a:solidFill>
                  <a:schemeClr val="accent2"/>
                </a:solidFill>
              </a:rPr>
              <a:t>This is the aim of analytical mechanics!</a:t>
            </a:r>
          </a:p>
        </p:txBody>
      </p:sp>
    </p:spTree>
    <p:extLst>
      <p:ext uri="{BB962C8B-B14F-4D97-AF65-F5344CB8AC3E}">
        <p14:creationId xmlns:p14="http://schemas.microsoft.com/office/powerpoint/2010/main" val="262610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Virtual Displacement &amp; Virtual Work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65" y="5244975"/>
            <a:ext cx="8487173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dirty="0">
                <a:solidFill>
                  <a:srgbClr val="FF990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A </a:t>
            </a:r>
            <a:r>
              <a:rPr lang="en-US" sz="4400" dirty="0">
                <a:solidFill>
                  <a:srgbClr val="FF990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fundamental bridge between Newtonian forces and </a:t>
            </a:r>
            <a:r>
              <a:rPr lang="en-US" sz="4400" dirty="0" err="1">
                <a:solidFill>
                  <a:srgbClr val="FF990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Lagrangian</a:t>
            </a:r>
            <a:r>
              <a:rPr lang="en-US" sz="4400" dirty="0">
                <a:solidFill>
                  <a:srgbClr val="FF990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 mechanics</a:t>
            </a:r>
            <a:endParaRPr lang="en-US" altLang="en-US" sz="4400" i="1" dirty="0">
              <a:solidFill>
                <a:srgbClr val="FF9900"/>
              </a:solidFill>
              <a:latin typeface="STXingkai" panose="02010800040101010101" pitchFamily="2" charset="-122"/>
              <a:ea typeface="STXingkai" panose="02010800040101010101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DB98FF67-536C-CD06-629D-E9ED50DEBE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355" y="1378831"/>
            <a:ext cx="7913594" cy="43309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DFF68F3-67F0-4A9C-D2E3-78311CEFB60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5400" y="2093465"/>
            <a:ext cx="8570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atin typeface="Script MT Bold" panose="03040602040607080904" pitchFamily="66" charset="0"/>
              </a:rPr>
              <a:t>"by founding the analytical mechanics, Lagrange added nothing fundamentally different to Newton's laws, but provided an immensely powerful weapon to solve any mechanical problem on the basis of pure calculation" </a:t>
            </a:r>
          </a:p>
        </p:txBody>
      </p:sp>
      <p:grpSp>
        <p:nvGrpSpPr>
          <p:cNvPr id="7" name="Group 38">
            <a:extLst>
              <a:ext uri="{FF2B5EF4-FFF2-40B4-BE49-F238E27FC236}">
                <a16:creationId xmlns:a16="http://schemas.microsoft.com/office/drawing/2014/main" id="{526AF9CD-C97F-6640-3F78-BD24CCF7087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6957B5DD-06F6-88F2-1C9F-0FB2D7AE59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>
                <a:extLst>
                  <a:ext uri="{FF2B5EF4-FFF2-40B4-BE49-F238E27FC236}">
                    <a16:creationId xmlns:a16="http://schemas.microsoft.com/office/drawing/2014/main" id="{1E76D66A-91DD-BD27-8F52-F6E411BB8A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F0D6A903-3B9F-CAED-8C9A-0B1BAD297F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19EB83C9-C9AB-1398-149A-5F6F4E73E1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A288F27B-6A6D-83A0-9035-84894EB17A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1371E2AB-D36A-40CF-9990-11E93F3F5D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6E4DD0D0-E8CE-7EBB-6178-0026C4FAEE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F5783217-9FBB-B838-41F6-FE7C5111D2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64CF9334-E1FC-A26C-FFA4-060678D94E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>
                    <a:extLst>
                      <a:ext uri="{FF2B5EF4-FFF2-40B4-BE49-F238E27FC236}">
                        <a16:creationId xmlns:a16="http://schemas.microsoft.com/office/drawing/2014/main" id="{E6710331-7DFF-810D-B322-37A8AC4217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>
                    <a:extLst>
                      <a:ext uri="{FF2B5EF4-FFF2-40B4-BE49-F238E27FC236}">
                        <a16:creationId xmlns:a16="http://schemas.microsoft.com/office/drawing/2014/main" id="{A8B31832-9B62-4376-D52C-38AB776FA0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79A24B59-1E74-C40F-78F4-CAFA2D7B34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B4A6B391-99D1-3E46-B71C-5B2E943938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A2DA9BA4-3CF5-9177-EDE6-FDE7327918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88638E56-C128-E3E2-C12B-21B5C77491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2F2DBA9-FD85-2B50-5003-B90E1C660B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5721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65842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5B08A-3D3F-1192-2F69-2D3A504F4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5FD481-6B4A-60EC-0B2D-01B45D2B4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Virtual 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CEFADD3-406A-8935-32C2-F0C72762A11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98599" y="1362332"/>
                <a:ext cx="8590340" cy="5170470"/>
              </a:xfrm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en-US" sz="2400" dirty="0">
                    <a:solidFill>
                      <a:srgbClr val="0A0A0A"/>
                    </a:solidFill>
                  </a:rPr>
                  <a:t>The concept of Virtual work enables the derivation of Lagrange's equations by focusing on applied forces rather than constraints. </a:t>
                </a:r>
              </a:p>
              <a:p>
                <a:pPr>
                  <a:spcBef>
                    <a:spcPct val="0"/>
                  </a:spcBef>
                </a:pPr>
                <a:r>
                  <a:rPr lang="en-US" altLang="en-US" sz="2400" dirty="0">
                    <a:solidFill>
                      <a:srgbClr val="0A0A0A"/>
                    </a:solidFill>
                  </a:rPr>
                  <a:t>It calculates work done by external forces during infinitesimal, imaginary displacements (</a:t>
                </a:r>
                <a14:m>
                  <m:oMath xmlns:m="http://schemas.openxmlformats.org/officeDocument/2006/math">
                    <m:r>
                      <a:rPr lang="en-US" altLang="en-US" sz="2400" i="1" smtClean="0">
                        <a:solidFill>
                          <a:srgbClr val="0A0A0A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acc>
                      <m:accPr>
                        <m:chr m:val="⃗"/>
                        <m:ctrlPr>
                          <a:rPr lang="en-US" altLang="en-US" sz="2400" i="1" smtClean="0">
                            <a:solidFill>
                              <a:srgbClr val="0A0A0A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400" b="0" i="1" smtClean="0">
                            <a:solidFill>
                              <a:srgbClr val="0A0A0A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altLang="en-US" sz="2400" dirty="0">
                    <a:solidFill>
                      <a:srgbClr val="0A0A0A"/>
                    </a:solidFill>
                  </a:rPr>
                  <a:t>) consistent with system constraints.</a:t>
                </a:r>
              </a:p>
              <a:p>
                <a:pPr>
                  <a:spcBef>
                    <a:spcPct val="0"/>
                  </a:spcBef>
                </a:pPr>
                <a:r>
                  <a:rPr lang="en-US" sz="2400" b="1" dirty="0"/>
                  <a:t>Elimination of Constraint Forces:</a:t>
                </a:r>
                <a:r>
                  <a:rPr lang="en-US" sz="2400" dirty="0"/>
                  <a:t> Because ideal constraints are perpendicular to allowed motion, the virtual work done by constraints is zero, removing complex forces of constraint from the equations.</a:t>
                </a:r>
              </a:p>
              <a:p>
                <a:pPr>
                  <a:spcBef>
                    <a:spcPct val="0"/>
                  </a:spcBef>
                </a:pPr>
                <a:r>
                  <a:rPr lang="en-US" sz="2400" b="1" dirty="0"/>
                  <a:t>Derivation of Lagrange Equations:</a:t>
                </a:r>
                <a:r>
                  <a:rPr lang="en-US" sz="2400" dirty="0"/>
                  <a:t> </a:t>
                </a:r>
              </a:p>
              <a:p>
                <a:pPr>
                  <a:spcBef>
                    <a:spcPct val="0"/>
                  </a:spcBef>
                </a:pPr>
                <a:r>
                  <a:rPr lang="en-US" sz="2400" dirty="0"/>
                  <a:t>Through D’Alembert’s principle, virtual work helps show that the total virtual work vanishes, leading to the identification of generalized forces </a:t>
                </a:r>
                <a:r>
                  <a:rPr lang="en-US" altLang="en-US" sz="2400" dirty="0">
                    <a:solidFill>
                      <a:srgbClr val="0A0A0A"/>
                    </a:solidFill>
                  </a:rPr>
                  <a:t>and the eventual formulation of the Euler-Lagrange equations.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CEFADD3-406A-8935-32C2-F0C72762A1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98599" y="1362332"/>
                <a:ext cx="8590340" cy="5170470"/>
              </a:xfrm>
              <a:blipFill>
                <a:blip r:embed="rId3"/>
                <a:stretch>
                  <a:fillRect l="-994" t="-942" r="-1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17A76EB-365A-B29B-1C37-6C8AA3EE8E6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55355B0-0EBD-2E4A-B932-F7DFC6F5F6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4A362EC-DBFC-CC37-861C-F4C9D720D4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9B25256-A996-E360-20D2-1922BC37A8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9DBE655-F820-7425-6AD7-B4BCD861F4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F0D1306-9000-0A91-65CA-D93A09D68A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50C988D-3A41-F57A-C9D1-ECB26C6681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95BFAF3-6CFA-AD10-5E72-D348EB0FA3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8928E56-8A4A-0531-C05C-931083ADEE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868CCCD-8905-3614-43CF-5946EEC21B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3FC33A5-79B6-6A20-342B-5E57670C85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A03B17B-D312-605F-1A25-CDE3DEBC9F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75E00B6-6D98-D7FE-1F51-0A9CC08B42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249FE50-9A48-3955-C281-5ED2E8BAE9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8697F30-5879-B3C1-EFA9-7511BB286A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80C8D03-9C75-190B-C880-939E6710C7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9AE77E4-30C1-F80A-7808-53628646F9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F2DD8614-DF8F-16DF-19B6-A8FD889AE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-152400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64DBE3C8-C9C8-25B2-DB0C-5BD9EFC88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253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9AAC2-D8B1-E6C1-9192-60BAC626A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52F382-5638-F838-CC40-82CAC8541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Virtual 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7CC7D63-6814-7878-1DCB-73B04B9F2C9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557551" y="1415158"/>
                <a:ext cx="8327526" cy="4716035"/>
              </a:xfrm>
            </p:spPr>
            <p:txBody>
              <a:bodyPr/>
              <a:lstStyle/>
              <a:p>
                <a:pPr>
                  <a:spcBef>
                    <a:spcPct val="0"/>
                  </a:spcBef>
                </a:pPr>
                <a:r>
                  <a:rPr lang="en-US" altLang="en-US" sz="2400" b="1" dirty="0">
                    <a:solidFill>
                      <a:srgbClr val="0A0A0A"/>
                    </a:solidFill>
                  </a:rPr>
                  <a:t>Generalized Coordinates Transition:</a:t>
                </a:r>
                <a:r>
                  <a:rPr lang="en-US" altLang="en-US" sz="2400" dirty="0">
                    <a:solidFill>
                      <a:srgbClr val="0A0A0A"/>
                    </a:solidFill>
                  </a:rPr>
                  <a:t> It allows for the change from Cartesian coordinates to independent generalized coordinates 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solidFill>
                              <a:srgbClr val="0A0A0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rgbClr val="0A0A0A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rgbClr val="0A0A0A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en-US" sz="2400" dirty="0">
                    <a:solidFill>
                      <a:srgbClr val="0A0A0A"/>
                    </a:solidFill>
                  </a:rPr>
                  <a:t>), turning complex, coupled systems into simpler, individual equations of motion.</a:t>
                </a:r>
              </a:p>
              <a:p>
                <a:pPr>
                  <a:spcBef>
                    <a:spcPct val="0"/>
                  </a:spcBef>
                </a:pPr>
                <a:r>
                  <a:rPr lang="en-US" altLang="en-US" sz="2400" b="1" dirty="0">
                    <a:solidFill>
                      <a:srgbClr val="0A0A0A"/>
                    </a:solidFill>
                  </a:rPr>
                  <a:t>Equilibrium Definition:</a:t>
                </a:r>
                <a:r>
                  <a:rPr lang="en-US" altLang="en-US" sz="2400" dirty="0">
                    <a:solidFill>
                      <a:srgbClr val="0A0A0A"/>
                    </a:solidFill>
                  </a:rPr>
                  <a:t> For a static system, the principle of virtual work states that the system is in equilibrium if the total virtual work of the applied forces is zero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7CC7D63-6814-7878-1DCB-73B04B9F2C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557551" y="1415158"/>
                <a:ext cx="8327526" cy="4716035"/>
              </a:xfrm>
              <a:blipFill>
                <a:blip r:embed="rId3"/>
                <a:stretch>
                  <a:fillRect l="-951" t="-1034" r="-1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D78316D7-1330-0067-66E7-23B16C6316D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C314487-3437-E1C1-EA82-4A2ACF40EC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423B9C2-3598-D5FE-9EB8-FC76523989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ADFA1F2-D693-BB9B-14E8-EF9349FAF1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F07FB7C-E531-5235-B2F4-2CD1AC7E90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55BA735-95EA-20BB-6A7C-D7FBA3FB49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A6F62BF-F6C1-C039-A88A-17FB06FFE7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1121C9F-09F5-13A7-2844-EFE60786BA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2C03535-2B85-0C12-11B0-EEAE49A498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619F5D4-5EF9-130A-4E4B-05F120B24C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8429548-CDE9-E867-F38B-E927259F8B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56F158B-DAC1-0AF0-502E-2F0598E3B6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789711C-98D3-F46B-CE32-72E5DAA3C5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60D10E4-9B4D-0163-7B21-AB37B8B2D2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BFC6DBE-1B73-46DD-ADF8-B83D832515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8B7E2B0-EE18-2188-1EF5-F16BC57AF2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8942ED9-F50E-A241-0E32-3EA1E9313E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0186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B5D40-FEF1-0E75-C812-A5927B6B2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019210-B5C5-D938-19B9-729539AD5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Virtual Displacements and Virtual 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B143F5D-97D4-2EA2-46AF-4A2FDBB625A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621321" y="1230330"/>
                <a:ext cx="8077200" cy="5426075"/>
              </a:xfrm>
            </p:spPr>
            <p:txBody>
              <a:bodyPr/>
              <a:lstStyle/>
              <a:p>
                <a:r>
                  <a:rPr lang="en-US" sz="2400" dirty="0"/>
                  <a:t>System </a:t>
                </a:r>
                <a:r>
                  <a:rPr lang="en-US" sz="2400" i="1" dirty="0"/>
                  <a:t>N</a:t>
                </a:r>
                <a:r>
                  <a:rPr lang="en-US" sz="2400" dirty="0"/>
                  <a:t> particles ⇒ 3</a:t>
                </a:r>
                <a:r>
                  <a:rPr lang="en-US" sz="2400" i="1" dirty="0"/>
                  <a:t>N</a:t>
                </a:r>
                <a:r>
                  <a:rPr lang="en-US" sz="2400" dirty="0"/>
                  <a:t> coordinates: </a:t>
                </a:r>
              </a:p>
              <a:p>
                <a:pPr marL="0" indent="0" algn="ctr">
                  <a:buNone/>
                </a:pPr>
                <a:r>
                  <a:rPr lang="en-US" sz="2400" i="1" dirty="0"/>
                  <a:t>x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,x</a:t>
                </a:r>
                <a:r>
                  <a:rPr lang="en-US" sz="2400" i="1" baseline="-25000" dirty="0"/>
                  <a:t>2</a:t>
                </a:r>
                <a:r>
                  <a:rPr lang="en-US" sz="2400" i="1" dirty="0"/>
                  <a:t>,...,x</a:t>
                </a:r>
                <a:r>
                  <a:rPr lang="en-US" sz="2400" i="1" baseline="-25000" dirty="0"/>
                  <a:t>3N</a:t>
                </a:r>
                <a:r>
                  <a:rPr lang="en-US" sz="2400" i="1" dirty="0"/>
                  <a:t> </a:t>
                </a:r>
              </a:p>
              <a:p>
                <a:r>
                  <a:rPr lang="en-US" sz="2400" dirty="0"/>
                  <a:t>Forces applied: </a:t>
                </a:r>
              </a:p>
              <a:p>
                <a:pPr marL="0" indent="0" algn="ctr">
                  <a:buNone/>
                </a:pPr>
                <a:r>
                  <a:rPr lang="en-US" sz="2400" i="1" dirty="0"/>
                  <a:t>F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,F</a:t>
                </a:r>
                <a:r>
                  <a:rPr lang="en-US" sz="2400" i="1" baseline="-25000" dirty="0"/>
                  <a:t>2</a:t>
                </a:r>
                <a:r>
                  <a:rPr lang="en-US" sz="2400" i="1" dirty="0"/>
                  <a:t>,...,F</a:t>
                </a:r>
                <a:r>
                  <a:rPr lang="en-US" sz="2400" i="1" baseline="-25000" dirty="0"/>
                  <a:t>3N</a:t>
                </a:r>
                <a:r>
                  <a:rPr lang="en-US" sz="2400" i="1" dirty="0"/>
                  <a:t> </a:t>
                </a:r>
              </a:p>
              <a:p>
                <a:pPr marL="0" indent="0">
                  <a:buNone/>
                </a:pPr>
                <a:r>
                  <a:rPr lang="en-US" sz="2400" b="1" dirty="0"/>
                  <a:t>Virtual Displacements </a:t>
                </a:r>
              </a:p>
              <a:p>
                <a:r>
                  <a:rPr lang="en-US" sz="2400" dirty="0"/>
                  <a:t>Infinitesimal changes: </a:t>
                </a:r>
              </a:p>
              <a:p>
                <a:pPr marL="0" indent="0" algn="ctr">
                  <a:buNone/>
                </a:pPr>
                <a:r>
                  <a:rPr lang="el-GR" sz="2400" i="1" dirty="0"/>
                  <a:t>δ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</a:t>
                </a:r>
                <a:r>
                  <a:rPr lang="el-GR" sz="2400" i="1" dirty="0"/>
                  <a:t>δ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2</a:t>
                </a:r>
                <a:r>
                  <a:rPr lang="en-US" sz="2400" i="1" dirty="0"/>
                  <a:t>,...,</a:t>
                </a:r>
                <a:r>
                  <a:rPr lang="el-GR" sz="2400" i="1" dirty="0"/>
                  <a:t>δ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3N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Imaginary (no passage of time) </a:t>
                </a:r>
              </a:p>
              <a:p>
                <a:r>
                  <a:rPr lang="en-US" sz="2400" dirty="0"/>
                  <a:t>Virtual Work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Work done by forces during virtual displacement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B143F5D-97D4-2EA2-46AF-4A2FDBB625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21321" y="1230330"/>
                <a:ext cx="8077200" cy="5426075"/>
              </a:xfrm>
              <a:blipFill>
                <a:blip r:embed="rId3"/>
                <a:stretch>
                  <a:fillRect l="-1208" t="-1011" b="-2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0104373-F386-A40C-C700-5260EE6F8B6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A283959-D594-5BDC-CEF9-F6B2D11BF5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E31ED38-7AFB-F7C9-8873-EB6B351DEA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200F9B3-065A-5A2F-DCA2-DE4BA74F26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168E388-1EC4-A3A6-F0B2-1C313A2596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B776471-E15E-E635-6D24-C02743D118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F1D83FF-D067-8100-6A19-81B0F7B764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27A40D4-4479-9216-05C3-3B1863477F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DB44841-75C6-B2CC-2793-5D78BAC4AB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614F4C3-2B72-4EE5-EA09-C7AC4BEFB6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0FB2CF8-AEF6-2AAB-4739-9F94C06911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B09FB6F-BB86-9306-F0F1-B01BE30C1C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FAC4104-6361-460D-E1B6-D54565A0CC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053518E-065F-E30F-1909-48B9DCB8C4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5F01784-744C-FC06-F23E-C4CA275F21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C0E2967-F573-A708-88AA-DF64648688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181FD06-9387-D8F4-3048-5C6B9100F9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61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35EBB-10C0-EE82-5107-E34289C6C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9B372A-C599-05E3-2C0A-DAC2E27E5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Interpretation of Virtual 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F147FD6-1E6E-9B2A-C80D-EDB3CFD7C1F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1000" y="1295400"/>
                <a:ext cx="3810000" cy="48006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Key Properties </a:t>
                </a:r>
              </a:p>
              <a:p>
                <a:r>
                  <a:rPr lang="en-US" sz="2400" dirty="0"/>
                  <a:t>Virtual displacement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Occurs without time evolution </a:t>
                </a:r>
              </a:p>
              <a:p>
                <a:r>
                  <a:rPr lang="en-US" sz="2400" dirty="0"/>
                  <a:t>Forces assumed constant </a:t>
                </a:r>
              </a:p>
              <a:p>
                <a:r>
                  <a:rPr lang="en-US" sz="2400" dirty="0"/>
                  <a:t>Must satisfy instantaneous constraints</a:t>
                </a:r>
              </a:p>
              <a:p>
                <a:r>
                  <a:rPr lang="en-US" sz="2400" dirty="0"/>
                  <a:t>Vector Form: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F147FD6-1E6E-9B2A-C80D-EDB3CFD7C1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1000" y="1295400"/>
                <a:ext cx="3810000" cy="4800600"/>
              </a:xfrm>
              <a:blipFill>
                <a:blip r:embed="rId3"/>
                <a:stretch>
                  <a:fillRect l="-2560" t="-1017" r="-30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5B339D3C-BCDD-A29C-543F-D7BA47FBCF20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303335" y="1339850"/>
                <a:ext cx="4612065" cy="506095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Coordinate Independence:</a:t>
                </a:r>
              </a:p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acts on particle at position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Virtual work is not tied to any coordinate system </a:t>
                </a:r>
              </a:p>
              <a:p>
                <a:r>
                  <a:rPr lang="en-US" sz="2400" dirty="0"/>
                  <a:t>Cartesian coordinates are used for </a:t>
                </a:r>
                <a:r>
                  <a:rPr lang="en-US" sz="2400" b="1" dirty="0"/>
                  <a:t>Convenience </a:t>
                </a:r>
              </a:p>
              <a:p>
                <a:r>
                  <a:rPr lang="en-US" sz="2400" dirty="0"/>
                  <a:t>No necessity of Constraints </a:t>
                </a:r>
              </a:p>
              <a:p>
                <a:r>
                  <a:rPr lang="en-US" sz="2400" dirty="0"/>
                  <a:t>Coordinates may satisfy: </a:t>
                </a:r>
              </a:p>
              <a:p>
                <a:pPr marL="0" indent="0" algn="ctr">
                  <a:buNone/>
                </a:pPr>
                <a:r>
                  <a:rPr lang="en-US" sz="2400" i="1" dirty="0" err="1"/>
                  <a:t>ϕ</a:t>
                </a:r>
                <a:r>
                  <a:rPr lang="en-US" sz="2400" i="1" baseline="-25000" dirty="0" err="1"/>
                  <a:t>k</a:t>
                </a:r>
                <a:r>
                  <a:rPr lang="en-US" sz="2400" i="1" dirty="0"/>
                  <a:t>(x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,...,x</a:t>
                </a:r>
                <a:r>
                  <a:rPr lang="en-US" sz="2400" i="1" baseline="-25000" dirty="0"/>
                  <a:t>3N </a:t>
                </a:r>
                <a:r>
                  <a:rPr lang="en-US" sz="2400" i="1" dirty="0"/>
                  <a:t>&amp; t) = 0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Virtual displacements obey constraints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5B339D3C-BCDD-A29C-543F-D7BA47FBCF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303335" y="1339850"/>
                <a:ext cx="4612065" cy="5060950"/>
              </a:xfrm>
              <a:blipFill>
                <a:blip r:embed="rId4"/>
                <a:stretch>
                  <a:fillRect l="-2114" t="-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EA078EDC-EF37-EA61-11EE-34E82ECF9F4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0B3271C-9040-4385-0A11-D01DC4239C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953CFA2-68D7-34E8-89D5-73A377F01A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7238946-6E88-1585-809B-96753E7F65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A47F6B5-9D8A-C84D-1A33-5DB81BDC8A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87D270E-646C-7B56-CBDF-12FEDEC3D6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C7555FB-6A15-075F-25AD-2A704115C1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482A5A3-11A1-F379-9659-FE7A9CD4CD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87B6E5C-250C-3E00-92CD-C42F492716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C7E7921-21F4-CB7D-32FE-C2A61365AC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3B8F2E6-EDC4-0CC2-921C-78B3C6A692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3131543-CEAC-1F58-DD2B-3936825DE0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D8BCB27-774B-79B7-F39E-9ED65DE204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64D3CB7-B899-6833-E64B-09F54D2DC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BEA5C33-939A-DA26-FD0F-0A070A31A1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FFB140C-D9E7-0622-2FA7-590B06E0C1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3815F82-45AE-4E39-15E4-AD0D0484BA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528E470-CAE8-048C-B786-5E0E87974F81}"/>
              </a:ext>
            </a:extLst>
          </p:cNvPr>
          <p:cNvCxnSpPr>
            <a:cxnSpLocks/>
          </p:cNvCxnSpPr>
          <p:nvPr/>
        </p:nvCxnSpPr>
        <p:spPr bwMode="auto">
          <a:xfrm>
            <a:off x="4038600" y="1384002"/>
            <a:ext cx="85082" cy="4834235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7986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0C460-D436-D8BA-38D0-2F2ACA028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1FAA46-E8AF-87AF-5E71-BA1BD7E5D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Virtual Displacements with Constraints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E39DC94-1B12-BE8B-957B-F56737B0221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57200" y="1219199"/>
                <a:ext cx="7848600" cy="55784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Holonomic Constraints </a:t>
                </a:r>
              </a:p>
              <a:p>
                <a:r>
                  <a:rPr lang="en-US" sz="2400" dirty="0"/>
                  <a:t>Coordinates satisfy: </a:t>
                </a:r>
              </a:p>
              <a:p>
                <a:pPr marL="0" indent="0" algn="ctr">
                  <a:buNone/>
                </a:pPr>
                <a:r>
                  <a:rPr lang="en-US" sz="2400" i="1" dirty="0" err="1"/>
                  <a:t>ϕ</a:t>
                </a:r>
                <a:r>
                  <a:rPr lang="en-US" sz="2400" i="1" baseline="-25000" dirty="0" err="1"/>
                  <a:t>k</a:t>
                </a:r>
                <a:r>
                  <a:rPr lang="en-US" sz="2400" i="1" dirty="0"/>
                  <a:t>(x</a:t>
                </a:r>
                <a:r>
                  <a:rPr lang="en-US" sz="2400" i="1" baseline="-25000" dirty="0"/>
                  <a:t>1</a:t>
                </a:r>
                <a:r>
                  <a:rPr lang="en-US" sz="2400" i="1" dirty="0"/>
                  <a:t>,...,x</a:t>
                </a:r>
                <a:r>
                  <a:rPr lang="en-US" sz="2400" i="1" baseline="-25000" dirty="0"/>
                  <a:t>3N</a:t>
                </a:r>
                <a:r>
                  <a:rPr lang="en-US" sz="2400" i="1" dirty="0"/>
                  <a:t> &amp; t) = 0 (k = 1,2,...,m) </a:t>
                </a:r>
              </a:p>
              <a:p>
                <a:r>
                  <a:rPr lang="en-US" sz="2400" dirty="0"/>
                  <a:t>Implication for Virtual Displacements </a:t>
                </a:r>
              </a:p>
              <a:p>
                <a:r>
                  <a:rPr lang="en-US" sz="2400" dirty="0"/>
                  <a:t>Virtual displacements </a:t>
                </a:r>
                <a:r>
                  <a:rPr lang="en-US" sz="2400" i="1" dirty="0" err="1"/>
                  <a:t>δx</a:t>
                </a:r>
                <a:r>
                  <a:rPr lang="en-US" sz="2400" i="1" baseline="-25000" dirty="0" err="1"/>
                  <a:t>i</a:t>
                </a:r>
                <a:r>
                  <a:rPr lang="en-US" sz="2400" dirty="0"/>
                  <a:t> are not arbitrary </a:t>
                </a:r>
              </a:p>
              <a:p>
                <a:r>
                  <a:rPr lang="en-US" sz="2400" dirty="0"/>
                  <a:t>They satisfy: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      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=1.2.3……….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Obtained from </a:t>
                </a:r>
                <a:r>
                  <a:rPr lang="en-US" sz="2400" i="1" dirty="0" err="1"/>
                  <a:t>dϕ</a:t>
                </a:r>
                <a:r>
                  <a:rPr lang="en-US" sz="2400" i="1" baseline="-25000" dirty="0" err="1"/>
                  <a:t>k</a:t>
                </a:r>
                <a:r>
                  <a:rPr lang="en-US" sz="2400" i="1" dirty="0"/>
                  <a:t> </a:t>
                </a:r>
                <a:r>
                  <a:rPr lang="en-US" sz="2400" dirty="0"/>
                  <a:t>= 0 with </a:t>
                </a:r>
                <a:r>
                  <a:rPr lang="en-US" sz="2400" i="1" dirty="0" err="1"/>
                  <a:t>δt</a:t>
                </a:r>
                <a:r>
                  <a:rPr lang="en-US" sz="2400" dirty="0"/>
                  <a:t> = 0 </a:t>
                </a:r>
              </a:p>
              <a:p>
                <a:r>
                  <a:rPr lang="en-US" sz="2400" dirty="0"/>
                  <a:t>Virtual work applies to: </a:t>
                </a:r>
              </a:p>
              <a:p>
                <a:r>
                  <a:rPr lang="en-US" sz="2400" dirty="0"/>
                  <a:t>Scleronomic systems &amp; Rheonomic systems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E39DC94-1B12-BE8B-957B-F56737B022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57200" y="1219199"/>
                <a:ext cx="7848600" cy="5578475"/>
              </a:xfrm>
              <a:blipFill>
                <a:blip r:embed="rId3"/>
                <a:stretch>
                  <a:fillRect l="-1165" t="-8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BC3CE7E0-61C4-A857-6DB0-3F6E0662097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C1D5193-53FB-27ED-CC96-234E815C1E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CB76CE5-0956-7A7D-9E3C-E3A878071A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4C369BF-80D5-0082-713D-6BF355E9C5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89A862E-A889-F534-BF12-3D78C7A4DF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ED1BF08-FBE7-A66A-4398-5D5176AFEB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F808A39-64A7-F789-DC3A-BD5924D33D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677284A-263D-2CE3-403E-F742506864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708FCDC-4725-B89C-C37D-CEDBC0A058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7893590-66D7-B48B-281F-AC9EA4AEF8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DDF8B3F-810C-88EE-DA24-5AA8F00C6A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6D8F319-D6D0-BB26-22D8-175DAC707C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FAF670E-2469-B522-1E66-6047D66B46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A3A79FD-6891-8AE2-2AD0-3348F68550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4259608-94ED-B6D5-8507-2588F1BC09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251DCDE-5F9E-68B3-497B-5F055DBABF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49ADAD9-64A9-DD1E-D1E7-B1DE8CD004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2381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C7046-337B-57A2-87B7-EB8F6AAC2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65752D-5F3A-4FEC-8C45-B6E80E2A1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Constraints in Virtual 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78F35CB-CBAC-DF29-E8B7-2BA22D98210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51563" y="1219199"/>
                <a:ext cx="8311437" cy="274835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Nonholonomic Constraints </a:t>
                </a:r>
              </a:p>
              <a:p>
                <a:r>
                  <a:rPr lang="en-US" sz="2400" dirty="0"/>
                  <a:t>Virtual displacements satisfy: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Same structure as holonomic case </a:t>
                </a:r>
              </a:p>
              <a:p>
                <a:r>
                  <a:rPr lang="en-US" sz="2400" dirty="0"/>
                  <a:t>Virtual work principle still applicable.</a:t>
                </a:r>
              </a:p>
              <a:p>
                <a:r>
                  <a:rPr lang="en-US" sz="2400" b="1" dirty="0"/>
                  <a:t>Types of Constraints </a:t>
                </a: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78F35CB-CBAC-DF29-E8B7-2BA22D9821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51563" y="1219199"/>
                <a:ext cx="8311437" cy="2748351"/>
              </a:xfrm>
              <a:blipFill>
                <a:blip r:embed="rId3"/>
                <a:stretch>
                  <a:fillRect l="-1100" t="-1774" b="-2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F2EADADC-790F-8AA3-E953-B96A2FA88EF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922E06C-EA73-8571-8DF4-FF3126D051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D365E2A-7FCA-E582-0A08-8A2484F4FD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BD02172-473A-92FD-CF52-9A8BD589C0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539064C-81A1-F7AC-5243-6D87FFC867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2BD15C5-49AC-0835-270F-2286A52D87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3B51DC9-6362-B77C-DBA7-F0B280A64E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B7341AC-524B-0FF9-09E6-8A1C767EC6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BCB99E4-B8B2-73DD-5AC4-0C1606F5D7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0A48380-E687-9175-FEFA-08BC7AB519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CF505C3-26C2-827E-9BDC-766D40C42E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0EAE601-D4B8-A8A8-4E6E-84C1F7038F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6E9620D-FD3B-4F78-326A-3D35E5D377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A93DF64-649B-5F79-4D17-BBC62D7BAB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45DBBA9-AAE3-71C1-1F9D-011B50ECA8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9BDDB0A-79D6-FC7C-8077-FB2B39A16C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9723252-9EFE-8FA5-E154-2E614A393D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77D4CA3-81F4-41BC-9B31-C08B9C60AC12}"/>
              </a:ext>
            </a:extLst>
          </p:cNvPr>
          <p:cNvSpPr txBox="1">
            <a:spLocks/>
          </p:cNvSpPr>
          <p:nvPr/>
        </p:nvSpPr>
        <p:spPr bwMode="auto">
          <a:xfrm>
            <a:off x="267857" y="4196150"/>
            <a:ext cx="4653837" cy="230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2400" i="1" kern="0" dirty="0"/>
              <a:t>Bilateral Constraints </a:t>
            </a:r>
          </a:p>
          <a:p>
            <a:r>
              <a:rPr lang="en-US" sz="2400" kern="0" dirty="0"/>
              <a:t>Equality constraints </a:t>
            </a:r>
          </a:p>
          <a:p>
            <a:r>
              <a:rPr lang="en-US" sz="2400" kern="0" dirty="0"/>
              <a:t>Allow motion in both directions </a:t>
            </a:r>
          </a:p>
          <a:p>
            <a:r>
              <a:rPr lang="en-US" sz="2400" kern="0" dirty="0"/>
              <a:t>Valid for virtual work formulation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1">
                <a:extLst>
                  <a:ext uri="{FF2B5EF4-FFF2-40B4-BE49-F238E27FC236}">
                    <a16:creationId xmlns:a16="http://schemas.microsoft.com/office/drawing/2014/main" id="{04053153-705D-6B11-0100-32FE8B6E9BA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948236" y="4109689"/>
                <a:ext cx="4047067" cy="23253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18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FontTx/>
                  <a:buNone/>
                </a:pPr>
                <a:r>
                  <a:rPr lang="en-US" sz="2400" i="1" kern="0" dirty="0"/>
                  <a:t>Unilateral Constraints </a:t>
                </a:r>
              </a:p>
              <a:p>
                <a:r>
                  <a:rPr lang="en-US" sz="2400" kern="0" dirty="0"/>
                  <a:t>Inequality constraints </a:t>
                </a:r>
              </a:p>
              <a:p>
                <a:r>
                  <a:rPr lang="en-US" sz="2400" kern="0" dirty="0"/>
                  <a:t>Restrict motion to one side </a:t>
                </a:r>
              </a:p>
              <a:p>
                <a:r>
                  <a:rPr lang="en-US" sz="2400" kern="0" dirty="0"/>
                  <a:t>Example:</a:t>
                </a: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, ……</m:t>
                          </m:r>
                          <m:sSub>
                            <m:sSubPr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 kern="0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kern="0" dirty="0"/>
              </a:p>
            </p:txBody>
          </p:sp>
        </mc:Choice>
        <mc:Fallback xmlns="">
          <p:sp>
            <p:nvSpPr>
              <p:cNvPr id="22" name="Content Placeholder 1">
                <a:extLst>
                  <a:ext uri="{FF2B5EF4-FFF2-40B4-BE49-F238E27FC236}">
                    <a16:creationId xmlns:a16="http://schemas.microsoft.com/office/drawing/2014/main" id="{04053153-705D-6B11-0100-32FE8B6E9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48236" y="4109689"/>
                <a:ext cx="4047067" cy="2325321"/>
              </a:xfrm>
              <a:prstGeom prst="rect">
                <a:avLst/>
              </a:prstGeom>
              <a:blipFill>
                <a:blip r:embed="rId5"/>
                <a:stretch>
                  <a:fillRect l="-2410" t="-209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742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uild="allAtOnce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47B75-8A26-8FC6-81CE-DE43AC7C1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80127C-8B1E-6A29-7A5E-F1DE36BBE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Forces Constraints and Virtual Work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2E141B9-83C9-622E-2A1F-156D74BF83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496462" cy="53340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Force Constraints </a:t>
            </a:r>
          </a:p>
          <a:p>
            <a:r>
              <a:rPr lang="en-US" sz="2400" dirty="0"/>
              <a:t>introduce additional forces </a:t>
            </a:r>
          </a:p>
          <a:p>
            <a:r>
              <a:rPr lang="en-US" sz="2400" dirty="0"/>
              <a:t>These forces enforce the constraint conditions </a:t>
            </a:r>
          </a:p>
          <a:p>
            <a:r>
              <a:rPr lang="en-US" sz="2400" dirty="0"/>
              <a:t>Denoted as: </a:t>
            </a:r>
            <a:r>
              <a:rPr lang="en-US" sz="2400" i="1" dirty="0"/>
              <a:t>R</a:t>
            </a:r>
            <a:r>
              <a:rPr lang="en-US" sz="2400" i="1" baseline="-25000" dirty="0"/>
              <a:t>i</a:t>
            </a:r>
            <a:r>
              <a:rPr lang="en-US" sz="2400" dirty="0"/>
              <a:t> (constraint force on particle </a:t>
            </a:r>
            <a:r>
              <a:rPr lang="en-US" sz="2400" i="1" dirty="0" err="1"/>
              <a:t>i</a:t>
            </a:r>
            <a:r>
              <a:rPr lang="en-US" sz="2400" dirty="0"/>
              <a:t>)</a:t>
            </a:r>
          </a:p>
          <a:p>
            <a:r>
              <a:rPr lang="en-US" sz="2400" dirty="0"/>
              <a:t>Example: </a:t>
            </a:r>
          </a:p>
          <a:p>
            <a:r>
              <a:rPr lang="en-US" sz="2400" dirty="0"/>
              <a:t>Two Particles with Rigid Rod </a:t>
            </a:r>
          </a:p>
          <a:p>
            <a:r>
              <a:rPr lang="en-US" sz="2400" dirty="0"/>
              <a:t>Forces along the rod are: </a:t>
            </a:r>
          </a:p>
          <a:p>
            <a:r>
              <a:rPr lang="en-US" sz="2400" dirty="0"/>
              <a:t>Equal and opposite Collinear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906E05F8-FFA9-E776-9984-C17630BF67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5115679" y="1219200"/>
            <a:ext cx="3571121" cy="2935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C9A72D8C-5675-58A0-73EE-54813204623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CA63BEA-25B0-64B4-960B-6C44A08476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B01080C-DC90-9C1D-AEE5-A8792624A3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E304416-1CB4-67C5-F398-DF483F9659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AEF0D8C-FEAD-D384-DC9A-ACCA145E51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71BCC1A-60D6-50E1-B643-95EFC5544D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4F0774A-021E-2F2F-4609-0FC4870FE7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EC33EA1-0F4C-569D-A44F-226EB936C1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22C05F3-31CD-6B8F-08E8-D1992455B2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45FBCB3-AFCB-4DBB-775C-3A3CAED533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7472724-5C07-4F7A-5E37-5D6DC0D5F9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5DA627F-EFB2-10CB-3F37-2AB1E709F4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7570DF6-154E-38EE-E7B3-19DF9C074F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D9C13D4-5F63-C3B2-E203-56FBC25280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FB4D85A-887A-3AA6-F061-3E7BAE0E53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A01CDE7-42DE-18F2-3C7B-F3D2476528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86298B7-16F4-D8AC-C62C-664BB12E5B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2F32033-73CC-F85A-B218-1F68284D3A54}"/>
                  </a:ext>
                </a:extLst>
              </p:cNvPr>
              <p:cNvSpPr txBox="1"/>
              <p:nvPr/>
            </p:nvSpPr>
            <p:spPr>
              <a:xfrm>
                <a:off x="6047757" y="3737817"/>
                <a:ext cx="402738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2F32033-73CC-F85A-B218-1F68284D3A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7757" y="3737817"/>
                <a:ext cx="402738" cy="4140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E484B3F-F930-D522-B442-2D6D18C1D3E8}"/>
                  </a:ext>
                </a:extLst>
              </p:cNvPr>
              <p:cNvSpPr txBox="1"/>
              <p:nvPr/>
            </p:nvSpPr>
            <p:spPr>
              <a:xfrm>
                <a:off x="7571757" y="2290017"/>
                <a:ext cx="40985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E484B3F-F930-D522-B442-2D6D18C1D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1757" y="2290017"/>
                <a:ext cx="409856" cy="4140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8A8C2F8-5054-3891-A3CB-7EC1486D1D4E}"/>
                  </a:ext>
                </a:extLst>
              </p:cNvPr>
              <p:cNvSpPr txBox="1"/>
              <p:nvPr/>
            </p:nvSpPr>
            <p:spPr>
              <a:xfrm>
                <a:off x="6374869" y="2366217"/>
                <a:ext cx="35868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8A8C2F8-5054-3891-A3CB-7EC1486D1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4869" y="2366217"/>
                <a:ext cx="358688" cy="369332"/>
              </a:xfrm>
              <a:prstGeom prst="rect">
                <a:avLst/>
              </a:prstGeom>
              <a:blipFill>
                <a:blip r:embed="rId7"/>
                <a:stretch>
                  <a:fillRect l="-11864" t="-14754" r="-74576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7F1FE90-872E-1CF2-EF39-35947ADE1EA1}"/>
              </a:ext>
            </a:extLst>
          </p:cNvPr>
          <p:cNvCxnSpPr>
            <a:cxnSpLocks/>
          </p:cNvCxnSpPr>
          <p:nvPr/>
        </p:nvCxnSpPr>
        <p:spPr bwMode="auto">
          <a:xfrm flipV="1">
            <a:off x="7308943" y="1989234"/>
            <a:ext cx="567614" cy="529383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6B093E8-17DD-E105-6AE5-EA24333BE57B}"/>
              </a:ext>
            </a:extLst>
          </p:cNvPr>
          <p:cNvCxnSpPr>
            <a:cxnSpLocks/>
          </p:cNvCxnSpPr>
          <p:nvPr/>
        </p:nvCxnSpPr>
        <p:spPr bwMode="auto">
          <a:xfrm flipH="1">
            <a:off x="5819157" y="3376495"/>
            <a:ext cx="519371" cy="513722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6BAC3D9-E72B-8529-B218-5B329DC57A08}"/>
                  </a:ext>
                </a:extLst>
              </p:cNvPr>
              <p:cNvSpPr txBox="1"/>
              <p:nvPr/>
            </p:nvSpPr>
            <p:spPr>
              <a:xfrm>
                <a:off x="4850651" y="5481935"/>
                <a:ext cx="3759949" cy="9100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 unit vector along the rod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6BAC3D9-E72B-8529-B218-5B329DC57A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651" y="5481935"/>
                <a:ext cx="3759949" cy="910057"/>
              </a:xfrm>
              <a:prstGeom prst="rect">
                <a:avLst/>
              </a:prstGeom>
              <a:blipFill>
                <a:blip r:embed="rId8"/>
                <a:stretch>
                  <a:fillRect r="-648" b="-1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76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4" grpId="0"/>
      <p:bldP spid="25" grpId="0"/>
      <p:bldP spid="26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7808E-7FA6-3D71-70E4-BA2541C17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23DF6E-5B3F-E278-F5BD-69792E445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Virtual Work of Constraint Forces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850AE72-694A-E2D2-8673-CE4D5DF470A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1000" y="1524000"/>
                <a:ext cx="3810000" cy="4114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Constraint Condition </a:t>
                </a:r>
              </a:p>
              <a:p>
                <a:r>
                  <a:rPr lang="en-US" sz="2400" dirty="0"/>
                  <a:t>Displacements along rod must be equal: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Substitute Forces:</a:t>
                </a:r>
              </a:p>
              <a:p>
                <a:pPr marL="0" indent="0" algn="ctr">
                  <a:buNone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Compute virtual work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850AE72-694A-E2D2-8673-CE4D5DF470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1000" y="1524000"/>
                <a:ext cx="3810000" cy="4114800"/>
              </a:xfrm>
              <a:blipFill>
                <a:blip r:embed="rId3"/>
                <a:stretch>
                  <a:fillRect l="-2560" t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853F14B-1E29-BCF3-AC4F-0128DE32FE60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504682" y="1905000"/>
                <a:ext cx="4410718" cy="4114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Using Constraint: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dirty="0"/>
                  <a:t>Key Result </a:t>
                </a:r>
                <a:r>
                  <a:rPr lang="en-US" sz="2400" b="1" i="1" dirty="0" err="1"/>
                  <a:t>δW</a:t>
                </a:r>
                <a:r>
                  <a:rPr lang="en-US" sz="2400" b="1" i="1" dirty="0"/>
                  <a:t> =0</a:t>
                </a:r>
                <a:r>
                  <a:rPr lang="en-US" sz="2400" b="1" dirty="0"/>
                  <a:t> </a:t>
                </a:r>
              </a:p>
              <a:p>
                <a:r>
                  <a:rPr lang="en-US" sz="2400" dirty="0"/>
                  <a:t>Constraint forces do no virtual work </a:t>
                </a:r>
              </a:p>
              <a:p>
                <a:r>
                  <a:rPr lang="en-US" sz="2400" dirty="0"/>
                  <a:t>True for ideal constraints (rigid rods, smooth surfaces)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853F14B-1E29-BCF3-AC4F-0128DE32FE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04682" y="1905000"/>
                <a:ext cx="4410718" cy="4114800"/>
              </a:xfrm>
              <a:blipFill>
                <a:blip r:embed="rId4"/>
                <a:stretch>
                  <a:fillRect l="-2210" t="-1185" r="-22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AE3BD97A-0419-C435-248F-1A9F9F99966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F6B7952-EC8F-5DD8-33C2-011047561D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89E5429-B042-5C1A-98ED-4147F47B5E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33511A5-0A4E-2160-B423-176D2FD1BC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85F3E7B-127D-C9E5-3D4C-CF0B026AF0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2793DE0-49C2-71FC-51DB-96992D97CE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8F09343-3F3C-3C63-4552-CD693F848D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170CB5F-A541-25BA-C38D-6BEE5D2F35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6B139B7-8E7F-8D17-1075-6428D9A3C6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C49B525-2B70-521C-B4F4-BF44538D74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3F447F9-FE3F-F7EE-50BA-4D5B06E68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2B8E265-2B72-D9BC-2FBD-AC1114B176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43F95CA-6809-4880-3961-C03D431999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80EBA79-3C01-94B5-0F91-87D545C9B0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0E0497B-6F32-73F6-7E30-84F02FBEBA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78D44AC-B76C-013A-2FAD-D882910EDB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13A73F-DF57-D4FD-5E0B-66CC7221F7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C3E2CDE-3E40-1254-42BC-B22F26F883A7}"/>
              </a:ext>
            </a:extLst>
          </p:cNvPr>
          <p:cNvCxnSpPr>
            <a:cxnSpLocks/>
          </p:cNvCxnSpPr>
          <p:nvPr/>
        </p:nvCxnSpPr>
        <p:spPr bwMode="auto">
          <a:xfrm>
            <a:off x="4419600" y="1384002"/>
            <a:ext cx="85082" cy="4834235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6760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4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C2E8C-5873-7E7A-1C3D-326761E85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A2CF72-F890-5B6C-62B3-A3EA66A36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Constraint Forces: Smooth Surface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88A442A-C714-6C2B-558E-5E9E7778002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80999" y="1203325"/>
                <a:ext cx="4302077" cy="54260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System </a:t>
                </a:r>
              </a:p>
              <a:p>
                <a:r>
                  <a:rPr lang="en-US" sz="2400" dirty="0"/>
                  <a:t>Body </a:t>
                </a:r>
                <a:r>
                  <a:rPr lang="en-US" sz="2400" i="1" dirty="0"/>
                  <a:t>B</a:t>
                </a:r>
                <a:r>
                  <a:rPr lang="en-US" sz="2400" dirty="0"/>
                  <a:t> slides without friction on a fixed surface </a:t>
                </a:r>
                <a:r>
                  <a:rPr lang="en-US" sz="2400" i="1" dirty="0"/>
                  <a:t>S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Constraint force: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𝐵𝑆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Key Observations </a:t>
                </a:r>
              </a:p>
              <a:p>
                <a:r>
                  <a:rPr lang="en-US" sz="2400" dirty="0"/>
                  <a:t>Constraint force is normal to surface </a:t>
                </a:r>
              </a:p>
              <a:p>
                <a:r>
                  <a:rPr lang="en-US" sz="2400" dirty="0"/>
                  <a:t>Virtual displacement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sz="2400" dirty="0"/>
                  <a:t> is tangent </a:t>
                </a:r>
              </a:p>
              <a:p>
                <a:r>
                  <a:rPr lang="en-US" sz="2400" dirty="0"/>
                  <a:t>Surface does not move (instantaneously) </a:t>
                </a:r>
              </a:p>
              <a:p>
                <a:r>
                  <a:rPr lang="en-US" sz="2400" dirty="0"/>
                  <a:t>Virtual Work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88A442A-C714-6C2B-558E-5E9E777800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80999" y="1203325"/>
                <a:ext cx="4302077" cy="5426075"/>
              </a:xfrm>
              <a:blipFill>
                <a:blip r:embed="rId3"/>
                <a:stretch>
                  <a:fillRect l="-2125" t="-898" r="-1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CDE46312-E39F-5788-4D8E-E1C671ABA1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 bwMode="auto">
          <a:xfrm>
            <a:off x="4724400" y="1295400"/>
            <a:ext cx="4038600" cy="1975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767C165B-173D-B1C8-DA42-6D5688010E00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2D49B9B-635B-4BC9-5C3B-55A9A22FC2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C8D14A4-F7F1-CD3D-D03F-0A1FDE2127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74E868D-86C4-FBE6-6E1B-1FA4EC21EB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39CE666-D12C-4532-4A87-D01C0B6CA1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3BDA864-C075-8281-0C38-447DD6097B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2883F4E-3067-9082-C7C2-8EE2B86D3D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F5A6170-5CBE-8A99-C45C-986FA30B60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5B884E6-BD36-A519-CEA1-16DBB3354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DA269A5-7AEC-4359-6910-BBE6B0E071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045D445-3C5C-6A63-E4E9-ACB0C68A4C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35B710C-5A3B-5437-D533-D54B8F2451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D6BB44A-D6DE-AAEC-1B8A-DDE37E4590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5E71DE0-5477-406F-8017-729CBA0F93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9E122C2-189A-3441-97C8-5A90E4BE30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5657D91-4102-61A3-0152-705945E52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C877209-578A-2145-536F-05E3B8A168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E27AC76-4EFB-AC5B-34D4-428CDB049DD6}"/>
                  </a:ext>
                </a:extLst>
              </p:cNvPr>
              <p:cNvSpPr txBox="1"/>
              <p:nvPr/>
            </p:nvSpPr>
            <p:spPr>
              <a:xfrm>
                <a:off x="7167937" y="2819400"/>
                <a:ext cx="680663" cy="506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E27AC76-4EFB-AC5B-34D4-428CDB049D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937" y="2819400"/>
                <a:ext cx="680663" cy="5064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1930D32-C0EA-73A4-E8F4-8957495757D9}"/>
                  </a:ext>
                </a:extLst>
              </p:cNvPr>
              <p:cNvSpPr txBox="1"/>
              <p:nvPr/>
            </p:nvSpPr>
            <p:spPr>
              <a:xfrm>
                <a:off x="7086600" y="2057400"/>
                <a:ext cx="680663" cy="506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1930D32-C0EA-73A4-E8F4-895749575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600" y="2057400"/>
                <a:ext cx="680663" cy="50642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D0E3FF3-F5B1-5D5D-EED8-2C685A9DF4A8}"/>
                  </a:ext>
                </a:extLst>
              </p:cNvPr>
              <p:cNvSpPr txBox="1"/>
              <p:nvPr/>
            </p:nvSpPr>
            <p:spPr>
              <a:xfrm>
                <a:off x="4409326" y="3962400"/>
                <a:ext cx="4582274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Normal force ⊥ virtual displacement </a:t>
                </a:r>
              </a:p>
              <a:p>
                <a:r>
                  <a:rPr lang="en-US" dirty="0"/>
                  <a:t>Insight </a:t>
                </a:r>
              </a:p>
              <a:p>
                <a:r>
                  <a:rPr lang="en-US" dirty="0"/>
                  <a:t>Normal ⊥ Tangential motion </a:t>
                </a:r>
              </a:p>
              <a:p>
                <a:r>
                  <a:rPr lang="en-US" dirty="0"/>
                  <a:t>Holds even if surface moves: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D0E3FF3-F5B1-5D5D-EED8-2C685A9DF4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326" y="3962400"/>
                <a:ext cx="4582274" cy="2308324"/>
              </a:xfrm>
              <a:prstGeom prst="rect">
                <a:avLst/>
              </a:prstGeom>
              <a:blipFill>
                <a:blip r:embed="rId8"/>
                <a:stretch>
                  <a:fillRect l="-1995" t="-2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699973-5D66-5381-5010-5FD5EC994BD2}"/>
              </a:ext>
            </a:extLst>
          </p:cNvPr>
          <p:cNvCxnSpPr>
            <a:cxnSpLocks/>
          </p:cNvCxnSpPr>
          <p:nvPr/>
        </p:nvCxnSpPr>
        <p:spPr bwMode="auto">
          <a:xfrm>
            <a:off x="4409326" y="3048000"/>
            <a:ext cx="19156" cy="3657600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501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25" grpId="0"/>
      <p:bldP spid="26" grpId="0"/>
      <p:bldP spid="28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9B2CB-D5F9-CE05-189A-E4A1B5D55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86B2F5-401A-5A15-C882-3B7BE6BBA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Constraint Forces: Rolling Disk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45577B-0A8D-1095-580E-CF05AB8526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139" y="1736277"/>
            <a:ext cx="4876800" cy="4834235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System </a:t>
            </a:r>
          </a:p>
          <a:p>
            <a:r>
              <a:rPr lang="en-US" sz="2400" dirty="0"/>
              <a:t>Disk rolling without slipping on a fixed surface </a:t>
            </a:r>
          </a:p>
          <a:p>
            <a:r>
              <a:rPr lang="en-US" sz="2400" dirty="0"/>
              <a:t>Contact point: </a:t>
            </a:r>
            <a:r>
              <a:rPr lang="en-US" sz="2400" i="1" dirty="0"/>
              <a:t>C</a:t>
            </a:r>
            <a:r>
              <a:rPr lang="en-US" sz="2400" dirty="0"/>
              <a:t> (instantaneous center) </a:t>
            </a:r>
          </a:p>
          <a:p>
            <a:r>
              <a:rPr lang="en-US" sz="2400" dirty="0"/>
              <a:t>Forces at Contact </a:t>
            </a:r>
          </a:p>
          <a:p>
            <a:r>
              <a:rPr lang="en-US" sz="2400" dirty="0"/>
              <a:t>Normal force: </a:t>
            </a:r>
            <a:r>
              <a:rPr lang="en-US" sz="2400" i="1" dirty="0"/>
              <a:t>R</a:t>
            </a:r>
            <a:r>
              <a:rPr lang="en-US" sz="2400" i="1" baseline="-25000" dirty="0"/>
              <a:t>n</a:t>
            </a:r>
            <a:r>
              <a:rPr lang="en-US" sz="2400" dirty="0"/>
              <a:t> </a:t>
            </a:r>
          </a:p>
          <a:p>
            <a:r>
              <a:rPr lang="en-US" sz="2400" dirty="0"/>
              <a:t>Friction force: </a:t>
            </a:r>
            <a:r>
              <a:rPr lang="en-US" sz="2400" i="1" dirty="0"/>
              <a:t>R</a:t>
            </a:r>
            <a:r>
              <a:rPr lang="en-US" sz="2400" i="1" baseline="-25000" dirty="0"/>
              <a:t>f</a:t>
            </a:r>
            <a:r>
              <a:rPr lang="en-US" sz="2400" dirty="0"/>
              <a:t> </a:t>
            </a:r>
          </a:p>
          <a:p>
            <a:r>
              <a:rPr lang="en-US" sz="2400" dirty="0"/>
              <a:t>Key Observation </a:t>
            </a:r>
          </a:p>
          <a:p>
            <a:r>
              <a:rPr lang="en-US" sz="2400" dirty="0"/>
              <a:t>Point C is instantaneously at rest </a:t>
            </a:r>
          </a:p>
          <a:p>
            <a:r>
              <a:rPr lang="en-US" sz="2400" dirty="0"/>
              <a:t>Constraint force acts through </a:t>
            </a:r>
            <a:r>
              <a:rPr lang="en-US" sz="2400" i="1" dirty="0"/>
              <a:t>C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E49775E3-1132-60F2-5D4A-3BDC866C92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5443537" y="1295400"/>
            <a:ext cx="32861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8D8E6832-8EE0-DDF7-9406-63B5E2CD0BF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4C9131A-F6A1-FDA9-09C7-434EC19BBD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C0883B2-5EF4-605D-0D23-D4C656B568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FF4F82F-7540-D821-4EF6-AA5A5DF826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566202A-3E44-EAD0-C715-AC26BF8494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25275A2-FAAC-557B-01A6-A212304B77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00F0276-BD43-1E75-4C7D-AC04D8D4F4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9017A82-2044-C68B-C77C-5F633D0F52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BF43AEC-86D7-73D3-67F3-2F9D16A71E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4767034-81E1-9E43-DE33-E58DE1F8ED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F56A592-CC24-1949-51DD-ADB7BD449D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F68CF12-E713-514F-CEE5-7859B3675F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7FEE22B-2912-92D1-3D3F-62314F2EC0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0D56EC6-8B24-84A4-CE06-EB5C2B2D40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ABD624C-6EA0-5BC3-9937-1125CE8F3E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FD8616A-6D24-BD61-7805-ADF666451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4E3693C-089A-8373-04CD-B709BCF02F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24CD883-695F-9C65-D2B1-6F9081D6F45B}"/>
              </a:ext>
            </a:extLst>
          </p:cNvPr>
          <p:cNvSpPr txBox="1"/>
          <p:nvPr/>
        </p:nvSpPr>
        <p:spPr>
          <a:xfrm>
            <a:off x="5095126" y="3810000"/>
            <a:ext cx="393068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Contact point </a:t>
            </a:r>
            <a:r>
              <a:rPr lang="en-US" b="1" i="1" dirty="0"/>
              <a:t>C</a:t>
            </a:r>
            <a:r>
              <a:rPr lang="en-US" b="1" dirty="0"/>
              <a:t> </a:t>
            </a:r>
            <a:r>
              <a:rPr lang="en-US" dirty="0"/>
              <a:t>(instantaneous rest) </a:t>
            </a:r>
          </a:p>
          <a:p>
            <a:r>
              <a:rPr lang="en-US" dirty="0"/>
              <a:t>Virtual Work </a:t>
            </a:r>
          </a:p>
          <a:p>
            <a:r>
              <a:rPr lang="en-US" dirty="0"/>
              <a:t>Work at </a:t>
            </a:r>
            <a:r>
              <a:rPr lang="en-US" i="1" dirty="0"/>
              <a:t>C</a:t>
            </a:r>
            <a:r>
              <a:rPr lang="en-US" dirty="0"/>
              <a:t> is negligible (higher order) </a:t>
            </a:r>
          </a:p>
          <a:p>
            <a:r>
              <a:rPr lang="en-US" dirty="0"/>
              <a:t>Symmetry ⇒ normal force does no work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BDDC843-257A-24A4-0398-DFF28045DB10}"/>
              </a:ext>
            </a:extLst>
          </p:cNvPr>
          <p:cNvCxnSpPr>
            <a:cxnSpLocks/>
          </p:cNvCxnSpPr>
          <p:nvPr/>
        </p:nvCxnSpPr>
        <p:spPr bwMode="auto">
          <a:xfrm>
            <a:off x="4953000" y="1871365"/>
            <a:ext cx="85082" cy="4834235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9617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3BD2F-A061-ECA6-C97B-355FD9EB5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F14EE9-F295-DFFD-BCAE-5C5E4DB15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Workless Constraints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356B8B-7F35-3851-AECC-8EC2B45CD9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143001"/>
            <a:ext cx="8812212" cy="3028706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Key Observation </a:t>
            </a:r>
          </a:p>
          <a:p>
            <a:r>
              <a:rPr lang="en-US" sz="2400" dirty="0"/>
              <a:t>For many systems: </a:t>
            </a:r>
          </a:p>
          <a:p>
            <a:pPr marL="0" indent="0" algn="ctr">
              <a:buNone/>
            </a:pPr>
            <a:r>
              <a:rPr lang="en-US" sz="2400" i="1" dirty="0" err="1"/>
              <a:t>δW</a:t>
            </a:r>
            <a:r>
              <a:rPr lang="en-US" sz="2400" i="1" baseline="-25000" dirty="0" err="1"/>
              <a:t>constraint</a:t>
            </a:r>
            <a:r>
              <a:rPr lang="en-US" sz="2400" i="1" dirty="0"/>
              <a:t> = 0</a:t>
            </a:r>
            <a:r>
              <a:rPr lang="en-US" sz="2400" dirty="0"/>
              <a:t> </a:t>
            </a:r>
          </a:p>
          <a:p>
            <a:r>
              <a:rPr lang="en-US" sz="2400" dirty="0"/>
              <a:t>These are called workless constraints </a:t>
            </a:r>
          </a:p>
          <a:p>
            <a:r>
              <a:rPr lang="en-US" sz="2400" dirty="0"/>
              <a:t>Definition </a:t>
            </a:r>
          </a:p>
          <a:p>
            <a:r>
              <a:rPr lang="en-US" sz="2400" dirty="0"/>
              <a:t>A workless constraint is a scleronomic constraint such that: </a:t>
            </a:r>
          </a:p>
          <a:p>
            <a:r>
              <a:rPr lang="en-US" sz="2400" i="1" dirty="0" err="1"/>
              <a:t>δW</a:t>
            </a:r>
            <a:r>
              <a:rPr lang="en-US" sz="2400" i="1" dirty="0"/>
              <a:t> =0</a:t>
            </a:r>
            <a:r>
              <a:rPr lang="en-US" sz="2400" dirty="0"/>
              <a:t>  for all reversible virtual displacements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14726F-8F27-EFF2-E9BF-CD72CC5ABC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4519246"/>
            <a:ext cx="3810000" cy="2033954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Requirements </a:t>
            </a:r>
          </a:p>
          <a:p>
            <a:r>
              <a:rPr lang="en-US" sz="2400" dirty="0"/>
              <a:t>Constraint must be scleronomic </a:t>
            </a:r>
          </a:p>
          <a:p>
            <a:r>
              <a:rPr lang="en-US" sz="2400" dirty="0"/>
              <a:t>Virtual displacement must be reversible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C433E0C-DD53-7B9E-66F4-E2DD8682BED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7D42A76-D450-4DB5-C69B-3B41742AF8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847E16E-A879-E073-1E55-8E08534565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33FB5D2-5977-302F-11EC-2E87FD6474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B19D253-8BD4-BEA3-7B27-64E1B0CEEF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B502FB2-4B18-AC6C-134B-DFB0853E09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A1E2683-1A8D-D079-267E-36E596570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1FBB956-C2A9-2402-F03E-9DB1BF8747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45CC456-5EE4-8769-6909-4B3A924BB8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E291BAA-4411-A2AD-BB77-6209CAFB4F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C0A42E4-98FE-24D1-B055-4C745B4EC7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C586EC6-0ABB-3B23-E315-8DC44EB8F5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88CE32D-4FC1-41FA-24A2-154A172CA8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BDA82F6-2324-FCBD-0841-23019225DF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D1B0140-008A-5CC0-54DD-90D039BD6E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80351BD-6766-BB13-ABBD-4AEEAC540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FCE596F-58C0-4784-D3AD-3E41BAA3D8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F3D3BB25-1792-37F3-2BBC-6A4D9DF991DE}"/>
              </a:ext>
            </a:extLst>
          </p:cNvPr>
          <p:cNvSpPr txBox="1">
            <a:spLocks/>
          </p:cNvSpPr>
          <p:nvPr/>
        </p:nvSpPr>
        <p:spPr bwMode="auto">
          <a:xfrm>
            <a:off x="4800599" y="4443046"/>
            <a:ext cx="4112879" cy="2033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Important Note</a:t>
            </a:r>
          </a:p>
          <a:p>
            <a:r>
              <a:rPr lang="en-US" sz="2400" dirty="0"/>
              <a:t>Rheonomic constraints (moving constraints) </a:t>
            </a:r>
          </a:p>
          <a:p>
            <a:r>
              <a:rPr lang="en-US" sz="2400" dirty="0"/>
              <a:t>May do work in real motion </a:t>
            </a:r>
          </a:p>
          <a:p>
            <a:r>
              <a:rPr lang="en-US" sz="2400" dirty="0"/>
              <a:t>But treated as fixed in virtual</a:t>
            </a:r>
            <a:endParaRPr lang="en-US" sz="2400" kern="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8886CF0-29CD-390C-8532-9F566962E2C4}"/>
              </a:ext>
            </a:extLst>
          </p:cNvPr>
          <p:cNvCxnSpPr>
            <a:cxnSpLocks/>
          </p:cNvCxnSpPr>
          <p:nvPr/>
        </p:nvCxnSpPr>
        <p:spPr bwMode="auto">
          <a:xfrm>
            <a:off x="4343402" y="4267200"/>
            <a:ext cx="85080" cy="2438400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10675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4" grpId="0" build="allAtOnce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902E5-446F-83A7-50EE-C8957DB52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8061AE-8221-34DC-5728-1F2346620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Physical Insight: Workless Constraints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1204CD-F90A-8B9C-ADD2-9E4792C465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045591" cy="2264194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Important </a:t>
            </a:r>
          </a:p>
          <a:p>
            <a:r>
              <a:rPr lang="en-US" sz="2400" dirty="0"/>
              <a:t>Subtlety Constraint forces may do work on individual particles </a:t>
            </a:r>
          </a:p>
          <a:p>
            <a:r>
              <a:rPr lang="en-US" sz="2400" dirty="0"/>
              <a:t>But net work on system: =0</a:t>
            </a:r>
            <a:endParaRPr lang="en-US" sz="2400" i="1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A034E12-AA91-7A9F-5B29-B6245DB09B6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AD38B99-AD33-FC7B-7A0B-6CB4E15447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8A04AAB-8638-7AAE-35CA-A647998158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0C417BA-72FE-668C-97AA-3F4D17D165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5CFE95B-33AC-F2F4-275C-E3FAE6CA90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6775F9D-DE97-E6EC-0CD8-EE68A8F619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8A37BAC-1D88-7731-C3B3-5DE77108C7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6BC26ED-8FE6-61BE-707E-BC8BC34482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6FCA63E-1872-5320-451B-981F053B54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CAB5855-A771-C739-494E-8AD5754BEE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499578E-D4D0-AE2F-0326-5C7E60C399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57DF025-D6BE-E18E-BB2F-1BBDD1B04E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8800A58-686B-5778-F10F-8174CD68F1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293D735-3B35-1D4F-6AF6-AD5B6FB0F9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47B399A-CED7-A9D1-5FBE-4591C5425F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D959577-B46E-2354-15E7-BA1DFB74BB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E409A4A-773F-A538-36B2-63EA8C22B2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38F5BA3-F42C-A343-F61E-D2659BB5D606}"/>
              </a:ext>
            </a:extLst>
          </p:cNvPr>
          <p:cNvCxnSpPr>
            <a:cxnSpLocks/>
          </p:cNvCxnSpPr>
          <p:nvPr/>
        </p:nvCxnSpPr>
        <p:spPr bwMode="auto">
          <a:xfrm>
            <a:off x="4399370" y="1219200"/>
            <a:ext cx="63356" cy="5570537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F7D19078-3FED-6D35-8817-A12CFDBB58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06606" y="1181100"/>
            <a:ext cx="4443614" cy="2380622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Key Insight </a:t>
            </a:r>
          </a:p>
          <a:p>
            <a:r>
              <a:rPr lang="en-US" sz="2400" dirty="0"/>
              <a:t>Workless constraints: </a:t>
            </a:r>
          </a:p>
          <a:p>
            <a:r>
              <a:rPr lang="en-US" sz="2400" dirty="0"/>
              <a:t>Do not contribute to virtual work </a:t>
            </a:r>
          </a:p>
          <a:p>
            <a:r>
              <a:rPr lang="en-US" sz="2400" dirty="0"/>
              <a:t>Simplify equations of motion</a:t>
            </a:r>
          </a:p>
        </p:txBody>
      </p:sp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E8C891F0-00D9-740C-92F3-E34E84A3748A}"/>
              </a:ext>
            </a:extLst>
          </p:cNvPr>
          <p:cNvSpPr txBox="1">
            <a:spLocks/>
          </p:cNvSpPr>
          <p:nvPr/>
        </p:nvSpPr>
        <p:spPr bwMode="auto">
          <a:xfrm>
            <a:off x="335126" y="3859020"/>
            <a:ext cx="4045591" cy="2653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dirty="0"/>
              <a:t>Example </a:t>
            </a:r>
          </a:p>
          <a:p>
            <a:r>
              <a:rPr lang="en-US" sz="2400" dirty="0"/>
              <a:t>Rolling disk: </a:t>
            </a:r>
          </a:p>
          <a:p>
            <a:pPr lvl="1"/>
            <a:r>
              <a:rPr lang="en-US" sz="2000" dirty="0"/>
              <a:t>Particle speeds change </a:t>
            </a:r>
          </a:p>
          <a:p>
            <a:pPr lvl="1"/>
            <a:r>
              <a:rPr lang="en-US" sz="2000" dirty="0"/>
              <a:t>Kinetic energy changes </a:t>
            </a:r>
          </a:p>
          <a:p>
            <a:r>
              <a:rPr lang="en-US" sz="2400" dirty="0"/>
              <a:t>Energy transfer via constraint forces</a:t>
            </a:r>
            <a:endParaRPr lang="en-US" sz="2400" i="1" kern="0" dirty="0"/>
          </a:p>
        </p:txBody>
      </p:sp>
      <p:sp>
        <p:nvSpPr>
          <p:cNvPr id="25" name="Content Placeholder 21">
            <a:extLst>
              <a:ext uri="{FF2B5EF4-FFF2-40B4-BE49-F238E27FC236}">
                <a16:creationId xmlns:a16="http://schemas.microsoft.com/office/drawing/2014/main" id="{A75289ED-53A5-87FE-A88E-E196192901BB}"/>
              </a:ext>
            </a:extLst>
          </p:cNvPr>
          <p:cNvSpPr txBox="1">
            <a:spLocks/>
          </p:cNvSpPr>
          <p:nvPr/>
        </p:nvSpPr>
        <p:spPr bwMode="auto">
          <a:xfrm>
            <a:off x="4585841" y="3826119"/>
            <a:ext cx="4443614" cy="2718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Importance </a:t>
            </a:r>
          </a:p>
          <a:p>
            <a:r>
              <a:rPr lang="en-US" sz="2400" dirty="0"/>
              <a:t>Useful in: </a:t>
            </a:r>
          </a:p>
          <a:p>
            <a:pPr lvl="1"/>
            <a:r>
              <a:rPr lang="en-US" sz="2000" dirty="0"/>
              <a:t>Static equilibrium </a:t>
            </a:r>
          </a:p>
          <a:p>
            <a:pPr lvl="1"/>
            <a:r>
              <a:rPr lang="en-US" sz="2000" dirty="0" err="1"/>
              <a:t>Lagrangian</a:t>
            </a:r>
            <a:r>
              <a:rPr lang="en-US" sz="2000" dirty="0"/>
              <a:t> mechanics </a:t>
            </a:r>
          </a:p>
          <a:p>
            <a:r>
              <a:rPr lang="en-US" sz="2400" dirty="0"/>
              <a:t>Avoid explicit calculation of constraint forces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305893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A8811-55D5-2205-8C11-6510F0782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C5ADF5D-747F-0825-E3E1-AA4500647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Principle of Virtual 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7EEF9C2-BF40-8248-351D-651626854F6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799" y="1143000"/>
                <a:ext cx="8608680" cy="5638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/>
                  <a:t>Static Equilibrium </a:t>
                </a:r>
              </a:p>
              <a:p>
                <a:pPr marL="0" indent="0">
                  <a:buNone/>
                </a:pPr>
                <a:r>
                  <a:rPr lang="en-US" sz="2400" dirty="0"/>
                  <a:t>System is at rest ⇒ for each particle: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Virtual Work of All Forces: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For Work less Constraints 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Principle of Virtual Work: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m:rPr>
                          <m:nor/>
                        </m:rPr>
                        <a:rPr lang="en-US" sz="2400" dirty="0"/>
                        <m:t> =0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i="1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7EEF9C2-BF40-8248-351D-651626854F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799" y="1143000"/>
                <a:ext cx="8608680" cy="5638800"/>
              </a:xfrm>
              <a:blipFill>
                <a:blip r:embed="rId3"/>
                <a:stretch>
                  <a:fillRect l="-1062" t="-865" b="-1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8D94059F-6C48-1CA9-1AEC-424D9595AE5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1F61F13-B13E-1727-D768-6778832CA7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71F9D93-9580-2FD9-05BD-039B071CFE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72E4808-B84E-839B-F8BA-A7545B1D2C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10207CD-F1CC-A245-859E-F511CFE47E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8D27241-49AA-C4A5-2C0E-B83672C1E6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44E277A-1BDA-0B44-4AE7-F96E3E08AC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C70A3B2-2AE1-AAAD-535E-CD30D14B12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6A90E24-24FC-D95C-0850-F456540354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EEAE3D5-E9EA-57B1-6328-B564FC0BF0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F9E69D3-5440-9B5A-FB9A-C53A1F1E29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508F368-24B9-B7F0-59D4-B8F2887A3F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4FA9D49-4773-C44A-79F1-2B3E66275B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37B1CE0-B3C5-3733-25A0-B5021F42CC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D0E0E21-C486-5313-C571-17DCF22320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949A93A-667E-DCDF-85BF-4E6E957BA7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013CA6E-8726-31CF-062D-9005E7A628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7898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8F953-2C28-A643-6520-326CA53B0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5C5FDDC-49AF-6CDE-83F6-2F857E11C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Virtual Work: Beyond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AE093BD-6075-6E39-A433-23E81201821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799" y="1219200"/>
                <a:ext cx="4651327" cy="5638800"/>
              </a:xfrm>
            </p:spPr>
            <p:txBody>
              <a:bodyPr/>
              <a:lstStyle/>
              <a:p>
                <a:r>
                  <a:rPr lang="en-US" sz="2400" dirty="0"/>
                  <a:t>Equilibrium Result: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m:rPr>
                          <m:nor/>
                        </m:rPr>
                        <a:rPr lang="en-US" sz="2400" dirty="0"/>
                        <m:t> 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If System is Not in Equilibrium </a:t>
                </a:r>
              </a:p>
              <a:p>
                <a:r>
                  <a:rPr lang="en-US" sz="2400" dirty="0"/>
                  <a:t>Net force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sz="2400" dirty="0"/>
                  <a:t> 0 on at least one particle </a:t>
                </a:r>
              </a:p>
              <a:p>
                <a:r>
                  <a:rPr lang="en-US" sz="2400" dirty="0"/>
                  <a:t>Motion occurs in direction of net force </a:t>
                </a:r>
              </a:p>
              <a:p>
                <a:r>
                  <a:rPr lang="en-US" sz="2400" dirty="0"/>
                  <a:t>Choose virtual displacement consistent with constraint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i="1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AE093BD-6075-6E39-A433-23E8120182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799" y="1219200"/>
                <a:ext cx="4651327" cy="5638800"/>
              </a:xfrm>
              <a:blipFill>
                <a:blip r:embed="rId3"/>
                <a:stretch>
                  <a:fillRect l="-1704" t="-865" r="-1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89D63821-12CE-70CD-7549-7FE88C38EF5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A97B2A6-030C-9388-9942-A1B1C9DCE0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448B242-DA63-ECEC-1723-20FBD5CACD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8E92425-F601-88A8-F67E-CD37756741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39C72DB-4661-CA2C-757D-F6B324D6AB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316897F-582F-2722-2232-CC010B6360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CE649B7-98A7-655D-2159-0F7945C10E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5A3709F-5D62-FD45-1D21-3F78BEE51B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051A59B-689D-2228-D5E1-6F52BCA2BB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00E1165-DC7D-3EE3-3CBB-A90161BDFA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021A03E-E051-7E13-AEDA-1D0BF68878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1D5CA36-2F80-1514-D074-A0417313C4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8532CF6-F4E0-CF1D-42FB-83BA4EF33F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67EEEB7-972C-C2D7-84D5-472D0EC438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8E3E875-0320-5C3F-5705-5FC8893905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DE12781-5218-C56B-C70E-BFBDD58B22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81B0FF9-0623-0861-39EA-5034169D35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8CA72B-8599-F496-41F5-DE512960D37F}"/>
              </a:ext>
            </a:extLst>
          </p:cNvPr>
          <p:cNvCxnSpPr>
            <a:cxnSpLocks/>
          </p:cNvCxnSpPr>
          <p:nvPr/>
        </p:nvCxnSpPr>
        <p:spPr bwMode="auto">
          <a:xfrm>
            <a:off x="4956128" y="1235075"/>
            <a:ext cx="0" cy="5486400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43718276-B74B-133E-933F-79E963F07A0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956128" y="1186237"/>
                <a:ext cx="3975810" cy="535329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>
                    <a:latin typeface="Cambria Math" panose="02040503050406030204" pitchFamily="18" charset="0"/>
                  </a:rPr>
                  <a:t>Workless constraints: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/>
                  <a:t>Result</a:t>
                </a:r>
                <a:endParaRPr lang="en-US" sz="2400" b="1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dirty="0"/>
                  <a:t>Key Insight</a:t>
                </a:r>
              </a:p>
              <a:p>
                <a:r>
                  <a:rPr lang="en-US" sz="2400" dirty="0"/>
                  <a:t>If not in equilibrium:</a:t>
                </a:r>
              </a:p>
              <a:p>
                <a:r>
                  <a:rPr lang="en-US" sz="2400" dirty="0"/>
                  <a:t>Virtual work can be made positive</a:t>
                </a:r>
              </a:p>
              <a:p>
                <a:r>
                  <a:rPr lang="en-US" sz="2400" dirty="0"/>
                  <a:t>If in equilibrium: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43718276-B74B-133E-933F-79E963F07A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956128" y="1186237"/>
                <a:ext cx="3975810" cy="5353294"/>
              </a:xfrm>
              <a:blipFill>
                <a:blip r:embed="rId5"/>
                <a:stretch>
                  <a:fillRect l="-2301" t="-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752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344A3-396D-A33E-A4F6-57387D104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C82D43-8B65-930A-A709-C6F97CFC8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Principle of Virtual Work for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3B1C28D-9BF1-4304-4747-41DECD0785E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799" y="1219200"/>
                <a:ext cx="8608679" cy="5257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Key Result</a:t>
                </a:r>
              </a:p>
              <a:p>
                <a:pPr marL="0" indent="0">
                  <a:buNone/>
                </a:pPr>
                <a:r>
                  <a:rPr lang="en-US" sz="2400" dirty="0"/>
                  <a:t>The necessary and sufficient condition for the static equilibrium of a system subject to workless bilateral constraints is that: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for all reversible virtual displacements consistent with the constraints.</a:t>
                </a:r>
              </a:p>
              <a:p>
                <a:pPr marL="0" indent="0">
                  <a:buNone/>
                </a:pPr>
                <a:r>
                  <a:rPr lang="en-US" sz="2400" dirty="0"/>
                  <a:t>Interpretation </a:t>
                </a:r>
              </a:p>
              <a:p>
                <a:pPr marL="0" indent="0">
                  <a:buNone/>
                </a:pPr>
                <a:r>
                  <a:rPr lang="en-US" sz="2400" dirty="0"/>
                  <a:t>Equilibrium ⇒ </a:t>
                </a:r>
                <a:r>
                  <a:rPr lang="en-US" sz="2400" i="1" dirty="0" err="1"/>
                  <a:t>δW</a:t>
                </a:r>
                <a:r>
                  <a:rPr lang="en-US" sz="2400" i="1" dirty="0"/>
                  <a:t> = 0 </a:t>
                </a:r>
                <a:r>
                  <a:rPr lang="en-US" sz="2400" dirty="0"/>
                  <a:t>; Non-equilibrium ⇒ </a:t>
                </a:r>
                <a:r>
                  <a:rPr lang="en-US" sz="2400" i="1" dirty="0" err="1"/>
                  <a:t>δW</a:t>
                </a:r>
                <a:r>
                  <a:rPr lang="en-US" sz="2400" i="1" dirty="0"/>
                  <a:t> &gt; 0</a:t>
                </a:r>
                <a:r>
                  <a:rPr lang="en-US" sz="2400" dirty="0"/>
                  <a:t>; Depends only on applied forces.</a:t>
                </a:r>
              </a:p>
              <a:p>
                <a:pPr marL="0" indent="0">
                  <a:buNone/>
                </a:pPr>
                <a:r>
                  <a:rPr lang="en-US" sz="2400" dirty="0"/>
                  <a:t>Avoids explicit calculation of constraint forces </a:t>
                </a:r>
              </a:p>
              <a:p>
                <a:pPr marL="0" indent="0">
                  <a:buNone/>
                </a:pPr>
                <a:r>
                  <a:rPr lang="en-US" sz="2400" dirty="0"/>
                  <a:t>Basis for: D’Alembert’s principle,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mechanics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i="1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3B1C28D-9BF1-4304-4747-41DECD0785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799" y="1219200"/>
                <a:ext cx="8608679" cy="5257800"/>
              </a:xfrm>
              <a:blipFill>
                <a:blip r:embed="rId3"/>
                <a:stretch>
                  <a:fillRect l="-1062" t="-927" r="-921" b="-18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9935221-C21C-87B1-2A23-D77DDF4AFE2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5236BFC-9DEB-69A3-CA58-D6DDEFD996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E2E6ACC-939E-C8EA-507A-069EEA7177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25AED18-052F-AF81-0283-B8A98A9129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669719B-38E6-114D-1D07-408A9BEBBE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3FB2EE2-15BA-B47A-BC3F-5101402D45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F60361F-4BB9-A671-1B86-A17D7E164A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050C7F7-2E5A-63E9-943B-77428C1564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4D0A58A-5D9A-2163-50DC-B56ECE2B2B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5A10D55-24DE-7765-FE31-61824AA579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A8A5C5A-BD21-EC44-8C33-5C891984EC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A08A99F-26E0-D203-3BB6-9372A5DB39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75FE184-0686-0E0D-2BAA-527A5B2834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FF63DF8-6BBB-F1D9-63D5-11E4658C0F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AC1A51C-FC57-0B39-08BF-A00B4BD263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643DB31-3E34-AB2E-4734-E2523E0F6B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8F75B6E-F211-4430-9434-089FE9334B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4871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6F802-0413-A53A-0BFF-015B6CF36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38F9B2-5BC5-0C4B-ACCC-CD61DCE51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Conservative Forces and Virtual 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44516A4-B59D-6F39-BC70-6AEDC50E8D6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93254" y="1422115"/>
                <a:ext cx="8608679" cy="50292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Conservative System </a:t>
                </a:r>
              </a:p>
              <a:p>
                <a:pPr marL="0" indent="0">
                  <a:buNone/>
                </a:pPr>
                <a:r>
                  <a:rPr lang="en-US" sz="2400" dirty="0"/>
                  <a:t>Potential energy exists: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……..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Forces from Potential: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Virtual Work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Variation of Potential Energy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44516A4-B59D-6F39-BC70-6AEDC50E8D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93254" y="1422115"/>
                <a:ext cx="8608679" cy="5029200"/>
              </a:xfrm>
              <a:blipFill>
                <a:blip r:embed="rId3"/>
                <a:stretch>
                  <a:fillRect l="-1133" t="-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3AD9818D-D9E5-3D8C-B026-FA65E1EFB3A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2F55B9F-5016-BEBB-FE87-3EA988113F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303C00E-F05F-9B85-BA8C-278AD10E4F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118022B-C565-7851-5A67-255CA2C545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5C2F769-69A2-8963-6835-2760B8E9C8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D4DA3B0-8950-A61C-3033-161989D6F3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F5883EC-00DA-B5A7-68F9-4F06341D58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BE0BDC6-B9F3-454B-BA3C-12C69D731D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A76F7EE-D562-B790-D9C1-FE8C256D27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A89A904-958F-035F-A648-9B6F82D6C4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E49722F-0670-6158-D0C9-47037039BD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BD68257-7DBE-8143-940B-7AE07035B1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46906BA-D7E4-2080-6ECE-6105C9EF42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0FCCDEE-592F-3859-D9C5-7A3B88648D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8406497-8EBE-806A-0298-1B26C1D3D1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A59F15E-FA31-CDD5-753C-1EC77B5DD1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5AB9AAF-8C95-DBF2-92F5-4EBBDACB5D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8588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46914-F82B-FC65-483C-56C86847E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48BE94-CBA0-4F05-CFC4-2F9A74D2C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Equilibrium via Potential Energy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E05A82D-7C62-0C45-6B08-DF18D1F7A48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17135" y="1455506"/>
                <a:ext cx="8608679" cy="491216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/>
                  <a:t>From Virtual Work Principle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i="1" dirty="0"/>
              </a:p>
              <a:p>
                <a:pPr marL="0" indent="0">
                  <a:buNone/>
                </a:pPr>
                <a:r>
                  <a:rPr lang="en-US" sz="2400" dirty="0"/>
                  <a:t>Generalized Coordinates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b="0" i="1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/>
                  <a:t>Equilibrium Condition </a:t>
                </a:r>
              </a:p>
              <a:p>
                <a:pPr marL="0" indent="0">
                  <a:buNone/>
                </a:pPr>
                <a:r>
                  <a:rPr lang="en-US" sz="2400" i="1" dirty="0" err="1"/>
                  <a:t>δq</a:t>
                </a:r>
                <a:r>
                  <a:rPr lang="en-US" sz="2400" i="1" baseline="-25000" dirty="0" err="1"/>
                  <a:t>i</a:t>
                </a:r>
                <a:r>
                  <a:rPr lang="en-US" sz="2400" dirty="0"/>
                  <a:t> are independent </a:t>
                </a:r>
              </a:p>
              <a:p>
                <a:pPr marL="0" indent="0">
                  <a:buNone/>
                </a:pPr>
                <a:r>
                  <a:rPr lang="en-US" sz="2400" dirty="0"/>
                  <a:t>Therefore: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 ……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i="1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E05A82D-7C62-0C45-6B08-DF18D1F7A4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17135" y="1455506"/>
                <a:ext cx="8608679" cy="4912166"/>
              </a:xfrm>
              <a:blipFill>
                <a:blip r:embed="rId3"/>
                <a:stretch>
                  <a:fillRect l="-1062" t="-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27738CED-68EE-388E-12AE-DB5F59897DF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DEE2252-BA19-0DCB-D216-7A102B002F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1F1CB15-5079-DF97-3233-9606C5C682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CF12153-8D8A-9E16-19C8-5039E45991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1693418-201E-2FF9-C431-1A21B0F6B3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27F36DB-85C9-F8D2-D8FE-DE0E7423E1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C824E8E-393A-F280-E0B1-124784ACD8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DF35112-C93D-40CA-95DE-7C26BBFCDD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3A06725-D7A1-738F-DBF6-DC52CA137B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E2832E4-AD16-CCE1-2C60-A0C8251B6B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BB43585-8D8F-E2B8-A0D8-632D43FBC0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1424C00-E157-A672-74E1-C10745D0E9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2CF12F3-B1DC-D4FF-0317-7F1BB25EAD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BA02A43-10CB-E53E-BAFE-C54EC7F18A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D710DEA-F9DF-45E7-9969-5DDE7F5C4D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6602A6B-F331-1CE6-6158-D8C59F5FA6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88BD0DA-C3AD-C334-9C96-0D9B35E921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5023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47E55-61E5-D93E-EB2A-369F44352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A27D5B-5BDD-CA2C-64FC-48FA2831E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Equilibrium via Potential Energy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5FCD7DF-2194-A988-DD46-7A6E6D5120C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577656" y="1474933"/>
                <a:ext cx="8193640" cy="447084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Interpretation </a:t>
                </a:r>
              </a:p>
              <a:p>
                <a:pPr marL="0" indent="0">
                  <a:buNone/>
                </a:pPr>
                <a:r>
                  <a:rPr lang="en-US" sz="2400" dirty="0"/>
                  <a:t>Equilibrium ⇒ stationary potential energy </a:t>
                </a:r>
              </a:p>
              <a:p>
                <a:pPr marL="0" indent="0">
                  <a:buNone/>
                </a:pPr>
                <a:r>
                  <a:rPr lang="en-US" sz="2400" dirty="0"/>
                  <a:t>Reduces mechanics to solving: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i="1" dirty="0"/>
              </a:p>
              <a:p>
                <a:pPr marL="0" indent="0">
                  <a:buNone/>
                </a:pPr>
                <a:endParaRPr lang="en-US" sz="2400" i="1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5FCD7DF-2194-A988-DD46-7A6E6D5120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577656" y="1474933"/>
                <a:ext cx="8193640" cy="4470841"/>
              </a:xfrm>
              <a:blipFill>
                <a:blip r:embed="rId3"/>
                <a:stretch>
                  <a:fillRect l="-1190" t="-1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3BDFD3ED-A602-C302-0ABD-240A127D23A0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717D1DC-4097-E414-55D9-F61C6E668C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1AFE67C-3D93-B4B7-DB31-190AC1E171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D9EE7AD-FB2C-0C10-3720-0E7CF2E80C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194383F-0B7B-59BE-2D06-E9F1619C7E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38912ED-41E2-4FD5-BA80-AE50D3A5D6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B14A592-5CE5-46A8-DAE8-7B3730228C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8CCB2FA-C85D-22C9-AB6F-4D6069FB2D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3E3E7F1-2020-F498-C84C-B1825299DE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B936F7E-B82A-CB1C-C301-39DD2617A8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AB85898-A95E-18A2-7F55-8D6DE5086A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45D0EE3-C789-7B12-7BFE-4CD1E64A7D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821E0A7-9D71-AD9C-1535-F33488F9E1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9CC8512-908C-97CF-FD29-F369B992F2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94B5025-42DB-3421-C0BD-376FB6731A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71A5EB1-4831-5ED0-4DE0-BA3D0E428D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35B8DE-5853-9A79-E295-42E74CA70D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0729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4CE315E-29AD-8D46-FD09-3B7BC681B9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How to Guarantee that Virtual Concepts are Reliable??</a:t>
            </a:r>
          </a:p>
        </p:txBody>
      </p:sp>
      <p:grpSp>
        <p:nvGrpSpPr>
          <p:cNvPr id="7" name="Group 38">
            <a:extLst>
              <a:ext uri="{FF2B5EF4-FFF2-40B4-BE49-F238E27FC236}">
                <a16:creationId xmlns:a16="http://schemas.microsoft.com/office/drawing/2014/main" id="{2509AFEA-2A4D-96F1-8B7B-D4B8D595FEA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BFADF54B-4123-212E-674C-E574A52743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>
                <a:extLst>
                  <a:ext uri="{FF2B5EF4-FFF2-40B4-BE49-F238E27FC236}">
                    <a16:creationId xmlns:a16="http://schemas.microsoft.com/office/drawing/2014/main" id="{871B3F53-CBFB-F000-F50D-1FA6C35DE5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B1718736-B476-76ED-D622-889E14F767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2023CDC0-73BC-385F-3314-16AF5E4D5A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E25FFB21-1955-6CE9-93AF-01A8343430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3295378E-46D2-C472-82A0-83A1A1AD2E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7F3F858E-0039-752A-5BD1-A8958F55D1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653DD235-9B29-B948-D345-0872B9039B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BBD2B6F7-3AFF-5F51-AFA5-57E8147B27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>
                    <a:extLst>
                      <a:ext uri="{FF2B5EF4-FFF2-40B4-BE49-F238E27FC236}">
                        <a16:creationId xmlns:a16="http://schemas.microsoft.com/office/drawing/2014/main" id="{4B895620-AFE8-9852-A895-1F06D711DA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>
                    <a:extLst>
                      <a:ext uri="{FF2B5EF4-FFF2-40B4-BE49-F238E27FC236}">
                        <a16:creationId xmlns:a16="http://schemas.microsoft.com/office/drawing/2014/main" id="{7EF543E6-9AB4-A089-712B-7F5C7695A5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D9070B19-8794-F90F-2BC3-910BE18666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23399475-C0CA-75F5-2505-CF3F3EB0D4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E407846C-E375-5752-3119-1D8862D2C3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70687AEB-0E57-F951-119C-48DD4E75AB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8BF82FD-EBF6-28E1-DDB6-13A661A1F2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1661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66978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EEF6D-9F9C-3048-B27B-A2F74EA15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67B288D-654B-2148-8B70-7B62D9302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</p:spPr>
        <p:txBody>
          <a:bodyPr/>
          <a:lstStyle/>
          <a:p>
            <a:r>
              <a:rPr lang="en-US" sz="2800" dirty="0"/>
              <a:t>Stability of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2A1F7E4-FB7C-8645-2FE5-2EF542964BF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19100" y="1329563"/>
                <a:ext cx="8305800" cy="5257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/>
                  <a:t>Idea : </a:t>
                </a:r>
                <a:r>
                  <a:rPr lang="en-US" sz="2400" i="1" dirty="0"/>
                  <a:t>Study stability</a:t>
                </a:r>
                <a:endParaRPr lang="en-US" sz="2400" b="1" i="1" dirty="0"/>
              </a:p>
              <a:p>
                <a:pPr marL="0" indent="0">
                  <a:buNone/>
                </a:pPr>
                <a:r>
                  <a:rPr lang="en-US" sz="2400" dirty="0"/>
                  <a:t>by expanding potential energy about equilibrium </a:t>
                </a:r>
              </a:p>
              <a:p>
                <a:pPr marL="0" indent="0">
                  <a:buNone/>
                </a:pPr>
                <a:r>
                  <a:rPr lang="en-US" sz="2400" dirty="0"/>
                  <a:t>Taylor Expansion: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</m:e>
                                        <m:sup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+…</m:t>
                      </m:r>
                    </m:oMath>
                  </m:oMathPara>
                </a14:m>
                <a:endParaRPr lang="en-US" sz="2400" b="0" dirty="0"/>
              </a:p>
              <a:p>
                <a:pPr marL="0" indent="0">
                  <a:buNone/>
                </a:pPr>
                <a:r>
                  <a:rPr lang="en-US" sz="2400" dirty="0"/>
                  <a:t>At Equilibrium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Linear terms vanish</a:t>
                </a:r>
              </a:p>
              <a:p>
                <a:pPr marL="0" indent="0">
                  <a:buNone/>
                </a:pPr>
                <a:r>
                  <a:rPr lang="en-US" sz="2400" dirty="0"/>
                  <a:t>Hence,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</m:e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i="1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2A1F7E4-FB7C-8645-2FE5-2EF542964B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19100" y="1329563"/>
                <a:ext cx="8305800" cy="5257800"/>
              </a:xfrm>
              <a:blipFill>
                <a:blip r:embed="rId3"/>
                <a:stretch>
                  <a:fillRect l="-1175" t="-927" b="-3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291631EB-D08E-D032-E76A-1949C2C6B6B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55CC49E-448A-4A14-505D-A2592B558E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8E65687-17C6-0F4D-A2CA-5033C78E8C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792536F-B954-E92E-14BB-C1D90D1317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822D716-C552-83FF-D923-DB4B5D17CF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86A8C3C-7750-6B22-6243-7B3E4D4FA1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5C49758-6F55-7F58-1F1F-E5A610E745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99AC90F-D229-7303-239A-EEEB76C7D2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A7E4B6B-11AB-16DD-36BC-486A409525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E9B467C-3526-1889-F240-2297190888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0381986-538E-1905-D14E-E3D9373436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24E5A08-7133-7EA1-A1CF-10845A1885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C2BE353-361A-1DD8-38D8-F521E66A7D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196F579-CABE-6009-70CF-310CA88AB7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F298FB0-99BB-6BC9-3E14-59375840FD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76EDD1A-DF0C-4907-17E1-10DACF1661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8495ADC-31EC-B0CA-36DE-34617EAF31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0790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9FB1A-56A9-078A-6D23-F1C02E7D0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4C3A42-1232-EEE0-0D13-2335876A3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872363"/>
          </a:xfrm>
        </p:spPr>
        <p:txBody>
          <a:bodyPr/>
          <a:lstStyle/>
          <a:p>
            <a:r>
              <a:rPr lang="en-US" sz="2800" dirty="0"/>
              <a:t>Stability Criteria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9CFE96-21B4-2CA4-658D-4D048D82DD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3922" y="1669158"/>
            <a:ext cx="3884970" cy="1497057"/>
          </a:xfrm>
        </p:spPr>
        <p:txBody>
          <a:bodyPr/>
          <a:lstStyle/>
          <a:p>
            <a:r>
              <a:rPr lang="en-US" sz="2400" i="1" dirty="0"/>
              <a:t>Stable Equilibrium </a:t>
            </a:r>
          </a:p>
          <a:p>
            <a:r>
              <a:rPr lang="en-US" sz="2400" i="1" dirty="0"/>
              <a:t>∆V &gt; 0</a:t>
            </a:r>
            <a:r>
              <a:rPr lang="en-US" sz="2400" dirty="0"/>
              <a:t> for all </a:t>
            </a:r>
            <a:r>
              <a:rPr lang="en-US" sz="2400" i="1" dirty="0" err="1"/>
              <a:t>δq</a:t>
            </a:r>
            <a:r>
              <a:rPr lang="en-US" sz="2400" i="1" baseline="-25000" dirty="0" err="1"/>
              <a:t>i</a:t>
            </a:r>
            <a:r>
              <a:rPr lang="en-US" sz="2400" dirty="0"/>
              <a:t> </a:t>
            </a:r>
          </a:p>
          <a:p>
            <a:r>
              <a:rPr lang="en-US" sz="2400" dirty="0"/>
              <a:t>Potential has a minimum </a:t>
            </a:r>
          </a:p>
          <a:p>
            <a:endParaRPr lang="en-US" sz="2400" dirty="0"/>
          </a:p>
          <a:p>
            <a:endParaRPr lang="en-US" sz="2400" i="1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62B3C4E-FA09-31E4-BE1F-DF72A45C6B5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F02C327-E551-6C59-5423-BB05704FF7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DF1097F-2CA1-9951-4A3D-9F74D3E3FD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177111E-91AC-4CA3-46CD-722AE4D108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F2EE6C6-A76B-4E80-5375-1AF6CB1953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0743D2E-3890-56C9-5E83-0BD28DA563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4FB6E14-F3A9-E2E4-01D9-2E780B4F0A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97A161D-16FB-B911-BAA4-35597C0D03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F2FF326-713B-151C-C078-7214337C4F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9C2B5D8-670A-E406-82CB-0B2247A0DC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BC5B9F6-A601-7FA1-9724-00A93BC1C5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E82184B-E7C3-08DA-4A9D-12FEBBE314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FA5723F-D608-71BF-5AC3-8DF0D24521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F1D0021-EE9E-B26A-976A-B99F8B45E6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EC6E3BF-F292-1992-0965-B250151339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7A3EA55-B4FD-E36A-EBF5-2767A51CB5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9906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C30AE2A-2242-D116-74CE-133E9E71BF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2D87913-0888-AB12-0D0B-4BC51A11C333}"/>
              </a:ext>
            </a:extLst>
          </p:cNvPr>
          <p:cNvSpPr txBox="1">
            <a:spLocks/>
          </p:cNvSpPr>
          <p:nvPr/>
        </p:nvSpPr>
        <p:spPr bwMode="auto">
          <a:xfrm>
            <a:off x="4412591" y="1681211"/>
            <a:ext cx="4418938" cy="1420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i="1" kern="0" dirty="0"/>
              <a:t>Unstable Equilibrium </a:t>
            </a:r>
          </a:p>
          <a:p>
            <a:r>
              <a:rPr lang="en-US" sz="2400" i="1" kern="0" dirty="0"/>
              <a:t>∆V &lt; 0 </a:t>
            </a:r>
            <a:r>
              <a:rPr lang="en-US" sz="2400" kern="0" dirty="0"/>
              <a:t>for some displacement </a:t>
            </a:r>
          </a:p>
          <a:p>
            <a:r>
              <a:rPr lang="en-US" sz="2400" kern="0" dirty="0"/>
              <a:t>System moves away</a:t>
            </a:r>
          </a:p>
        </p:txBody>
      </p: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B7FDAEBA-B86D-F876-431D-88A757D098B3}"/>
              </a:ext>
            </a:extLst>
          </p:cNvPr>
          <p:cNvSpPr txBox="1">
            <a:spLocks/>
          </p:cNvSpPr>
          <p:nvPr/>
        </p:nvSpPr>
        <p:spPr bwMode="auto">
          <a:xfrm>
            <a:off x="2456407" y="3617160"/>
            <a:ext cx="3884971" cy="1371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Neutral Equilibrium </a:t>
            </a:r>
          </a:p>
          <a:p>
            <a:r>
              <a:rPr lang="en-US" sz="2400" i="1" kern="0" dirty="0"/>
              <a:t>∆V = 0</a:t>
            </a:r>
            <a:r>
              <a:rPr lang="en-US" sz="2400" kern="0" dirty="0"/>
              <a:t> for some directions </a:t>
            </a:r>
          </a:p>
          <a:p>
            <a:r>
              <a:rPr lang="en-US" sz="2400" kern="0" dirty="0"/>
              <a:t>Flat potential region </a:t>
            </a:r>
          </a:p>
          <a:p>
            <a:endParaRPr lang="en-US" sz="2400" i="1" kern="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DFA306-1E6F-846C-3AD5-EB2663568C7B}"/>
              </a:ext>
            </a:extLst>
          </p:cNvPr>
          <p:cNvSpPr txBox="1"/>
          <p:nvPr/>
        </p:nvSpPr>
        <p:spPr>
          <a:xfrm>
            <a:off x="996402" y="5243522"/>
            <a:ext cx="6477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Tx/>
              <a:buNone/>
            </a:pPr>
            <a:r>
              <a:rPr lang="en-US" sz="2400" b="1" kern="0" dirty="0"/>
              <a:t>Energy View </a:t>
            </a:r>
          </a:p>
          <a:p>
            <a:r>
              <a:rPr lang="en-US" sz="2400" kern="0" dirty="0"/>
              <a:t>Total energy conserved: </a:t>
            </a:r>
            <a:r>
              <a:rPr lang="en-US" sz="2400" i="1" kern="0" dirty="0"/>
              <a:t>∆V +∆T =0</a:t>
            </a:r>
            <a:r>
              <a:rPr lang="en-US" sz="2400" kern="0" dirty="0"/>
              <a:t> </a:t>
            </a:r>
          </a:p>
          <a:p>
            <a:r>
              <a:rPr lang="en-US" sz="2400" kern="0" dirty="0"/>
              <a:t>Motion depends on shape of </a:t>
            </a:r>
            <a:r>
              <a:rPr lang="en-US" sz="2400" i="1" kern="0" dirty="0"/>
              <a:t>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0ED7037-C834-B82D-CC42-0036A51F50E1}"/>
                  </a:ext>
                </a:extLst>
              </p:cNvPr>
              <p:cNvSpPr txBox="1"/>
              <p:nvPr/>
            </p:nvSpPr>
            <p:spPr>
              <a:xfrm>
                <a:off x="457200" y="1087561"/>
                <a:ext cx="458227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US" sz="2400" b="1" dirty="0"/>
                  <a:t>Based on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𝑽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0ED7037-C834-B82D-CC42-0036A51F50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087561"/>
                <a:ext cx="4582274" cy="461665"/>
              </a:xfrm>
              <a:prstGeom prst="rect">
                <a:avLst/>
              </a:prstGeom>
              <a:blipFill>
                <a:blip r:embed="rId4"/>
                <a:stretch>
                  <a:fillRect l="-1995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168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allAtOnce"/>
      <p:bldP spid="22" grpId="0" build="allAtOnce"/>
      <p:bldP spid="24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C4E173E-D036-4601-A223-1921D553D928}">
  <we:reference id="a3b40b4f-8edf-490e-9df1-7e66f93912bf" version="1.2.0.0" store="EXCatalog" storeType="EXCatalog"/>
  <we:alternateReferences>
    <we:reference id="WA104380526" version="1.2.0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18456</TotalTime>
  <Words>1524</Words>
  <Application>Microsoft Office PowerPoint</Application>
  <PresentationFormat>On-screen Show (4:3)</PresentationFormat>
  <Paragraphs>282</Paragraphs>
  <Slides>25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STXingkai</vt:lpstr>
      <vt:lpstr>Arial</vt:lpstr>
      <vt:lpstr>Calibri</vt:lpstr>
      <vt:lpstr>Cambria Math</vt:lpstr>
      <vt:lpstr>CommercialScript BT</vt:lpstr>
      <vt:lpstr>Script MT Bold</vt:lpstr>
      <vt:lpstr>Tempus Sans ITC</vt:lpstr>
      <vt:lpstr>Times New Roman</vt:lpstr>
      <vt:lpstr>Blank Presentation</vt:lpstr>
      <vt:lpstr>Start with Double Pendulum</vt:lpstr>
      <vt:lpstr>Start with Double Pendulum</vt:lpstr>
      <vt:lpstr>Virtual Displacement &amp; Virtual Work</vt:lpstr>
      <vt:lpstr>"by founding the analytical mechanics, Lagrange added nothing fundamentally different to Newton's laws, but provided an immensely powerful weapon to solve any mechanical problem on the basis of pure calculation" </vt:lpstr>
      <vt:lpstr>Virtual Work</vt:lpstr>
      <vt:lpstr>Virtual Work</vt:lpstr>
      <vt:lpstr>Virtual Displacements and Virtual Work</vt:lpstr>
      <vt:lpstr>Interpretation of Virtual Work</vt:lpstr>
      <vt:lpstr>Virtual Displacements with Constraints</vt:lpstr>
      <vt:lpstr>Constraints in Virtual Work</vt:lpstr>
      <vt:lpstr>Forces Constraints and Virtual Work</vt:lpstr>
      <vt:lpstr>Virtual Work of Constraint Forces</vt:lpstr>
      <vt:lpstr>Constraint Forces: Smooth Surface</vt:lpstr>
      <vt:lpstr>Constraint Forces: Rolling Disk</vt:lpstr>
      <vt:lpstr>Workless Constraints</vt:lpstr>
      <vt:lpstr>Physical Insight: Workless Constraints</vt:lpstr>
      <vt:lpstr>Principle of Virtual Work</vt:lpstr>
      <vt:lpstr>Virtual Work: Beyond Equilibrium</vt:lpstr>
      <vt:lpstr>Principle of Virtual Work for Equilibrium</vt:lpstr>
      <vt:lpstr>Conservative Forces and Virtual Work</vt:lpstr>
      <vt:lpstr>Equilibrium via Potential Energy</vt:lpstr>
      <vt:lpstr>Equilibrium via Potential Energy</vt:lpstr>
      <vt:lpstr>How to Guarantee that Virtual Concepts are Reliable??</vt:lpstr>
      <vt:lpstr>Stability of Equilibrium</vt:lpstr>
      <vt:lpstr>Stability Criteria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1313</cp:revision>
  <cp:lastPrinted>2002-07-26T02:11:33Z</cp:lastPrinted>
  <dcterms:created xsi:type="dcterms:W3CDTF">2002-07-26T01:39:54Z</dcterms:created>
  <dcterms:modified xsi:type="dcterms:W3CDTF">2026-04-22T04:33:21Z</dcterms:modified>
</cp:coreProperties>
</file>