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74" r:id="rId2"/>
    <p:sldId id="468" r:id="rId3"/>
    <p:sldId id="469" r:id="rId4"/>
    <p:sldId id="476" r:id="rId5"/>
    <p:sldId id="1292" r:id="rId6"/>
    <p:sldId id="1291" r:id="rId7"/>
    <p:sldId id="1294" r:id="rId8"/>
    <p:sldId id="1293" r:id="rId9"/>
    <p:sldId id="1295" r:id="rId10"/>
    <p:sldId id="1296" r:id="rId11"/>
    <p:sldId id="1297" r:id="rId12"/>
    <p:sldId id="1298" r:id="rId13"/>
    <p:sldId id="1299" r:id="rId14"/>
    <p:sldId id="1312" r:id="rId15"/>
    <p:sldId id="470" r:id="rId16"/>
    <p:sldId id="477" r:id="rId17"/>
    <p:sldId id="1286" r:id="rId18"/>
    <p:sldId id="471" r:id="rId19"/>
    <p:sldId id="478" r:id="rId20"/>
    <p:sldId id="479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CC9900"/>
    <a:srgbClr val="FFCC99"/>
    <a:srgbClr val="FF9900"/>
    <a:srgbClr val="FF0066"/>
    <a:srgbClr val="FF33CC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9T02:52:58.1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3593 14840 367 0,'-10'-23'59'0,"8"4"58"0,2 3 8 0,-1 2-65 0,-5 1-50 0,-1-1-7 0,-2 2 7 0,4 1-9 0,1-1-9 0,3 6 18 0,-5-4 1 0,4 0 10 0,1 2 27 0,-7-2 19 0,5 2 15 0,-5 1-3 0,3-1-10 0,-2 1 1 0,2 0-9 0,1-1 9 0,0 2-22 0,-1 0-17 0,2 0-10 0,6 1 0 16,-7 0-16-16,3 0 2 0,-2 2-8 0,0-1 4 0,-1 1-3 0,4 3 0 0,0 0 3 0,0 0-3 0,0 0 3 0,-1 0-1 0,1 0 5 0,0 0-4 16,0 0 2-16,0 0 5 0,0 0 4 0,0 0 0 0,-1 0 10 15,-14 10 3 1,10-3-1-16,1 0 4 0,0 2-4 16,2 2-10-16,5 3-2 0,0 0-1 0,-3 2-7 0,2 0 5 0,-4 1 0 15,2 0 3-15,0 3-4 0,4 0-2 0,1-3-4 0,1 5 4 0,-1 2 8 0,0-1-16 16,0 4 8-16,-1-2-9 0,3 0 12 0,-3 2-11 15,2 1 2-15,1 5-4 0,0 0 8 0,-2 2-8 16,-1 0 2-16,0-1-4 0,0 1 9 0,-1 0 0 0,5 4 3 16,-5-2-3-16,-3 1-11 0,4 0 16 15,-4-1-5-15,7 2 12 0,-2-1-2 0,2 1-15 16,0 2 4-16,0 0-5 0,0 0 9 0,0 3-7 16,-2 0 2-16,0-1-3 0,2-1 5 0,-2 3-1 15,2-2-1-15,-1 1-1 0,1-3-4 16,-4-2 4-16,2 1 0 0,-5 0 2 0,0 6-4 15,0 0-3-15,-4 3 3 0,1 0 0 0,-2-1 8 0,0-1-7 16,-3-3 0-16,0-2-1 0,-2 3-2 0,0-1 2 16,0-1 3-16,0 0 0 0,-2-5 8 0,2-2-12 15,2-2 5-15,-2-4-5 16,2-3 12-16,3-1-10 0,-3-5 5 0,5-1-6 0,1-1 7 16,-6-3-2-16,8-2-2 0,0-1 0 0,-3-1 6 0,6-2-9 15,-4-1 0-15,1-3-5 16,1 0-9-16,4-3-37 0,-1 2-5 0,-1-5-12 15,2 0-2-15,1 0-48 0,0 0-22 0,-1-1-14 16,2-1-66-16,0-1-37 0</inkml:trace>
  <inkml:trace contextRef="#ctx0" brushRef="#br0" timeOffset="974.83">3358 14575 1218 0,'-4'-4'38'0,"4"4"-14"0,0 0 3 0,0 0-11 0,0 0-23 0,0 0 10 0,0 0-9 0,7 6 10 0,4-3-3 0,1 1 8 0,4 0 4 16,0-1-1-16,4-1-3 15,0 0 10-15,1-1-4 0,8-1 5 0,-3-1-1 16,10 0-2-16,-3-2-1 0,4 1-1 0,1-2-13 0,1-1 7 0,4 1-3 15,1-2 5-15,1 1-4 0,9-1-3 0,1 0-2 0,2 0 1 16,3 1-5-16,-3 1 1 0,-2 2-4 0,4 1 5 16,1-2 5-16,9 2-3 15,2-2 7-15,3 0-8 0,0 2-1 0,0 1 0 0,5 0-2 16,6-1 2 0,1 1-2-16,4 0 4 0,-2 1-2 0,-1 3 4 15,-1-2-1-15,-2 0-5 0,-3 1-1 0,-6 1-2 0,-1 1 5 0,1 0 0 0,-3 0 1 16,-3-1-1-1,-6 0-8-15,-5 1 11 0,-3 0-6 0,-7 1 8 16,2 0 4-16,-7 0-5 0,-1-1 13 0,-4 0-11 16,-9 0 7-16,-2 1 21 0,-6 0-9 15,-3 1 14-15,-1-1-10 0,-2-1-4 0,-2 1 3 0,-4-1-3 16,0 2 1-16,-2 0-13 0,1-1 3 0,-2 1-5 16,-2 0 7-16,3 1-3 15,-2 2 3-15,1-1-3 0,1 3-2 0,-1 3-8 16,2-1 0-16,-2 4-1 0,-3 0 1 0,3 2 0 15,2 2-5-15,-1-2 4 0,6 2-2 0,-2-1-4 16,-4 4 0-16,6 2-2 0,-5 0 5 0,1 4 0 16,5 3 2-16,-9 2-2 0,4 3 2 0,-3 2-7 15,-3 6 6-15,5 2-6 0,-3 2 5 0,3 2-5 16,-3 1-1-16,0 1 0 0,4 5 5 0,-1 3 0 16,2 1-4-16,0 5 2 0,-2 2 12 0,-1 4-14 15,-1-2 7-15,0 1-10 0,-4-1-2 0,1-2 16 16,0-2-2-16,-2 0 8 0,-1-1-12 0,0-4 2 15,-1-1-3-15,-2 2 3 0,3-5 5 0,0 3-4 16,-2-2 1-16,0-5-2 0,-3 1-2 16,1-4 2-16,1-1-3 0,-2-3 4 0,2 0 6 15,1-2-7-15,-2-3 9 0,4-3-8 0,-4-2 3 16,2-6 1-16,1-1-5 0,1-6 5 16,2-3 4-16,1-1-11 0,1-5 8 0,-1 1-8 0,1-3 5 15,4-5 7-15,-4 1-4 0,3-3 7 0,0-2-1 16,-2 1 1-16,-3-4 6 0,1-1-2 15,-3-2 4-15,0 0-3 0,0 0 1 0,0 0 1 16,0 0 3-16,0 0-14 0,1 0 0 0,-1-1-3 16,0 0 5-16,0 0-6 0,3-25-1 0,-3 22-1 15,-1-3-3-15,-1 0-3 16,-1 1-1-16,3-1-1 0,-1 2-6 0,0 1-11 0,1 0 80 16,-5 0-56-16,-1 2-85 0,2-2-6 0,-1 1-113 0,3 0 93 15,0 0-31-15,-1 1-83 0,-2 0-73 0,-3 2-7 16,-1-3-114-16</inkml:trace>
  <inkml:trace contextRef="#ctx0" brushRef="#br0" timeOffset="1756.93">2372 15503 254 0,'-1'-6'-4'0,"-4"0"69"0,0-1 119 0,1 0-12 0,0 1-64 0,2 0-24 0,-1-1-18 16,2 1 9-16,-2 0-9 0,2 1-4 0,1-1 1 0,-1-1-3 0,1 1-25 0,-1 0 7 15,0 1-8-15,2 0 8 16,0 0-18-16,2 0 4 0,0-1-4 16,1-2 5-16,0 4-18 0,-1 0 3 0,2 1 1 0,-2 1 2 0,2 0-13 0,0 1-6 31,0 1-9-31,3 0 5 0,0 1 0 0,3 1 11 0,3 0-5 15,5 0 5-15,5 2-1 0,5 0 7 16,2 1 4-16,4-2-1 0,6 0-12 0,4-2 13 16,1 0-10-16,3-1 10 0,-3-2-10 0,-1 1-2 0,3-1 6 0,-2 1-5 0,-5-1-3 0,0-3 0 15,-2 1-3 1,0-1 4-16,-1 0 10 0,-2 1-15 16,-3-3 6-16,-8 2-8 0,-1-1 8 0,-6 1-9 15,1 0-13-15,-4 0 2 0,0 1-9 0,-7 0-18 16,0-1 10-16,-5 3-19 0,-1-3-14 15,0 1-13-15,-2 0-27 0,-5-2 8 0,0 4-38 16,-1-1-12-16,-5-1 1 0,1 2-8 0,-2-2 27 16</inkml:trace>
  <inkml:trace contextRef="#ctx0" brushRef="#br0" timeOffset="1974.21">3099 15267 536 0,'-4'-4'269'0,"-2"4"-115"0,1 3-59 0,5 2 11 16,2 0-38-16,-2-3-20 0,4 2 3 0,5 3-10 15,0-3-23-15,7 4 8 0,-3-6-14 0,6 1 12 16,-1 2-14-16,4-2-5 0,2 5 1 0,-1 0-4 16,-2-1-12-16,1 2-20 0,-5-1-2 0,-1 0-4 15,-1 2 11-15,-6-2 6 0,0 3 2 0,-7 0-2 16,0 1 0-16,-4 2 1 0,-5 3 6 0,-3 0-2 16,-2 2 30-16,-4 0-3 0,-1-3 6 0,-2 3-9 15,1-4-13-15,2 1 8 0,1 0-39 16,3-4 15-16,2 3-155 0</inkml:trace>
  <inkml:trace contextRef="#ctx0" brushRef="#br0" timeOffset="4403.1">3343 12706 650 0,'6'-13'71'0,"-1"3"258"0,3 3-324 0,-1 6-6 0,2 0-3 0,-2 3-3 0,1 3-15 16,-1 4 13-16,1 3-11 0,1 0 12 0,-2 4 1 0,-1 1-1 0,0 1 2 16,1 4-6-16,0 3-11 0,0 1 5 15,-4 1-4-15,-1 0 3 16,-2 1 4-16,2 1 15 0,-1-1 9 0,3 4-1 15,3-1 3-15,-8 1 15 0,5 3-12 0,-1 1 15 16,-1 1-4-16,0 6-12 0,-2 1 12 0,-1 1-13 16,6 2-3-16,-1 1 1 0,4 2-9 0,1 4 8 15,-5 0 3-15,3 6-9 0,-3 0 7 0,2 3-9 16,1 4-4-16,1 2 6 0,-2 2-6 16,-1 2 7-16,1 3 1 0,0-2-2 0,0 1 7 15,0-2-7-15,1-1-16 0,-2 4 25 0,2-3-17 16,0-1 21-16,-1-1-4 0,2-2-3 15,-3 0 6-15,0-6-6 0,1 1-8 0,-3-6 7 0,-1-5-7 16,0-2 8-16,-1-5-1 0,-1-1-8 16,1-3-1-16,-1-3-8 0,0-4-22 0,0-7-21 15,0-5-28-15,0-5 3 0,-1-5-67 0,1-6-88 16</inkml:trace>
  <inkml:trace contextRef="#ctx0" brushRef="#br0" timeOffset="5141.37">3664 12367 1213 0,'-6'-22'187'0,"2"3"-127"0,4 5-29 0,0 6-12 0,0 2-4 0,2 4-10 0,0 1-10 0,5 2 3 0,3 4-20 16,2 4 14-16,2 0-3 0,4 4 8 16,-1 0 3-16,6 1-4 0,2 1 3 0,2 0-3 15,5 0 6-15,4-2-2 0,3 2-1 0,10-3-3 16,0-2-14-16,4-1 12 0,3-2-13 0,2-3 12 15,7-2-9-15,6-2 6 0,4-2 3 0,3 0 0 16,0-6 2-16,5 1-4 0,2-3 3 16,6-3-2-16,5 1 13 0,-5 1-5 0,1-2 9 15,-3 0-9-15,-1 0-3 0,-4 1 14 0,-3 1-10 0,-4 2 13 16,-5-1-1-16,1 2-8 0,-2 1 6 16,-3 1-7-16,-1 0-2 0,-14 3 5 0,1 0-2 15,-9 2 3-15,-2 1-3 0,-5-1-4 0,-4 2 2 16,-3 0-3-16,-4 0-8 0,1 2 11 15,-3 0-8-15,-6 3 9 0,0 0-8 0,-1 3-11 16,-1 3 3-16,-3 1-4 0,1 3 3 0,-1 3 8 0,-1 2-2 16,-1 2 3-16,0 3 5 0,-1 3-2 0,2-1 2 15,0 6-2-15,-1 3-17 0,2 5 26 0,0 2-11 16,-1 4 17-16,1-1-14 0,3 2-1 16,-2 1 0-16,2 5-1 0,-2-1 2 0,0 6 6 15,1 1-5-15,-4 0 5 0,6 3-6 16,5 66-15-16,-23-130-29 0,19 140 58 0,-10-63-10 15,-7 3-8-15,0 2 13 0,0 5-8 16,-2 3 4-16,-2 1 3 0,1 6-1 0,-2-1 4 16,3 2-8-16,0 1-3 0,-1 2 0 15,2 3 2-15,-2 0-2 0,0 2 4 0,-2 3-4 16,-1-4 9-16,-1 4-6 0,-2-2 7 0,0 0-7 16,-4 2-2-16,3-6 9 0,-7 0-8 0,0-4 9 15,5-4-16-15,-8-2 11 0,8-4-6 0,4-4 8 0,-2-5-8 16,3-3 0-16,-3-4-1 0,-2-10 1 15,4 2-3-15,2-6 8 0,3-4-6 0,-4-3 7 16,2-5 3-16,-3-6-28 0,1-6-39 0,0-6-4 16,-2-5-162-16</inkml:trace>
  <inkml:trace contextRef="#ctx0" brushRef="#br0" timeOffset="6282.07">878 13695 353 0,'-14'-9'263'0,"1"2"-65"0,5 0-96 0,5 2-2 0,1 3-19 0,1-1-46 16,2 1-1-16,1 1-17 0,5 0-24 0,-1 1 3 15,1 0-6-15,5 0 6 0,1 0 5 0,6 0 5 16,4 0 4-16,-3 0-4 0,0 1-16 0,-2 0 23 15,4 2-10-15,-5-2 19 0,1 1 6 0,2 0 0 16,1 2 2-16,3-1-4 0,0-1-14 0,-3 0 7 16,7 1-3-16,4-1 7 0,1-1 8 0,12-2-5 15,1 1 5-15,8-3-4 0,1 0-6 0,-5-4 2 16,2 2-6-16,4-2 6 0,5 0-2 0,6-1-13 16,-1-1 6-16,0 1-8 0,-6 0-5 0,-2 3 8 15,4 3-11-15,-5 1 9 16,1 0-2-16,-1-2-6 0,-6-1 12 0,2 0-11 0,0 0 6 0,-7 1 4 15,0 1-5-15,-1 1 6 0,0-1-1 16,-3 1-1-16,0 1 1 0,-5 1-1 16,-4 1-9-16,-5 1 4 0,0 0-6 0,-5-2 4 0,2 1 4 15,-4 0-3-15,-1 1 5 0,0 0-5 0,-3 0-1 16,1 1-2-16,-2-1-4 0,-5 0 1 16,2 1 3-16,-6-2 2 0,2 0 2 0,-1 0-3 15,-6 0-9-15,1 1 9 0,-3-3 1 0,0 0 4 16,0 0-4-16,0 0-2 0,0 0-5 0,-1 0 2 15,0 0 0-15,0 0 6 0,0 0-1 0,0 0 4 16,1 0 4-16,0 0-10 0,0 0 9 16,0 0-9-16,-1 0 4 0,-5 3 12 0,13-6-4 0,0 0 7 15,-3-1-10-15,1-1-4 0,4 2-5 0,-7-1 1 16,4 1 2-16,-1 1-5 0,-1-2 6 0,5 1-6 16,5-1-1-16,-5 0 3 0,1 2 0 0,1 0 1 15,-2 0-6-15,2-1 6 16,1-1-4-16,3 1 6 0,2-2 2 0,2-2-4 15,3 1 3-15,1-1-4 0,2 0 0 0,2-1 4 16,4 0-4-16,2 1 4 0,2-1 1 0,5 2-6 16,-4-2 7-16,-2 2-8 0,-6 0-1 0,-8 1 3 15,-4 2 0-15,-1 1 2 0,-3-1 2 0,-3 0-2 0,-1 0 2 16,-3 2-1-16,-5 1 3 0,0 0-6 0,0 0 0 16,0 0 0-16,0 0-3 0,0 0 3 15,0 0-1-15,0 0 3 0,0 0 1 0,-1 0-7 16,0 0 4-16,-18-7-5 0,13 7-1 0,0 0-1 15,2 3-6-15,-3-1 4 0,-3 1-14 0,1-1 1 16,-1 0-22-16,4 3 9 0,1 0-52 0,-3 0-66 16,0 0-60-16,-4 0-6 0,-2-3-150 0</inkml:trace>
  <inkml:trace contextRef="#ctx0" brushRef="#br0" timeOffset="7165.05">2915 13279 780 0,'-6'-11'103'0,"3"2"339"0,1 2-415 0,2 2 12 0,0 0-17 0,2 0 16 0,0 0-10 0,5-1-11 0,3 0 10 16,1 1-13-16,0 0 0 0,0 1 2 0,-2-1-1 0,1 2 0 15,4 1-15-15,1 2 0 16,1 1-3-16,-1 2 3 0,2 1-6 0,4 3 6 16,3-1-4-16,3 3 5 0,0 0-2 0,-1 2 1 15,1 2 1-15,0 2 1 0,0 2-13 0,0 0 10 16,-1 1-8-16,-1-1 9 0,3 1 3 0,-3 0-3 16,-4-1 1-16,-5 2-5 0,-2 0-10 0,-5-2 11 15,-3 3-4-15,-2-2 7 0,-4 0-6 0,-4 2-1 16,-2-1 1-16,-5 2 2 0,-5-1 19 0,-5 0-7 15,-5 0 3-15,-2 0-4 0,-3 3 12 0,-3-1-13 16,-5 0 9-16,-3 0-12 0,-1 1-3 0,-3-2 7 16,2-2-7-16,4-1 9 0,0-4-6 15,10 1-4-15,1 2-3 0,5-6-2 0,0 2-13 0,6 2-195 16,-1-1-115-16</inkml:trace>
  <inkml:trace contextRef="#ctx0" brushRef="#br0" timeOffset="9676.74">8263 15188 278 0,'-12'-6'61'0,"2"0"-10"0,2-2-27 0,1 4 5 0,1-4-4 0,-2 3 19 0,5 2 14 0,-5-4-5 0,-1 1-8 0,2 1 10 16,-1-3-9-16,0 3 10 0,2-1-25 0,-2 1 1 16,2 0 0-16,1 3 2 0,-1 1-2 15,3 1-17-15,-4 3-5 0,3 1 0 0,-2 0 0 16,0 1 4-16,-1 2 2 0,0 4-1 0,-2 3-12 16,0 2 12-16,0 2-12 0,1 4 13 15,0-3-3-15,0 1-7 0,1 4 11 0,3 0-11 0,-2 2-1 16,3-2 20-16,1-3-18 0,0-3 20 15,2 0-14-15,0-1 2 0,1-2 7 0,3-1-6 16,-1-2-10-16,2-5 14 0,-1 1-2 0,1-5 10 16,-1-3 4-16,3-1-9 0,0-4 4 0,3-4-5 15,2-2-12-15,4-4 9 0,0-3-9 0,2-2 10 16,-1-3-18-16,0-2 2 0,1 3-4 16,-2 0 4-16,4 2-8 0,-9 7 4 0,-1 4-2 15,-2 4 3-15,-5 3 1 0,6 3-2 0,-4 1 3 0,1 7-3 16,-2 1 2-16,1 7 5 0,-5 1 2 0,0 1 1 15,2 0-4-15,0 0 2 0,1 0-5 0,0-3 5 16,2 0-10-16,-5-4 13 0,0-2-9 16,0-2 12-1,0-4-4-15,0-4 5 0,0 0 3 0,0 0-2 0,10-4-13 0,-2-6-134 0,-1-3-153 0,2-3 11 16,-1-3-331-16</inkml:trace>
  <inkml:trace contextRef="#ctx0" brushRef="#br0" timeOffset="9946.7">7982 15079 1513 0,'-15'-9'35'0,"4"0"-28"0,1 2-12 0,4 1-5 0,0 0-34 0,-3 0 27 0,5-1-3 16,3-3 12-16,2-1 12 0,2-3 5 0,2 0 11 15,-2 1-3-15,-3-2 24 0,9 4-16 16,-1 0-5-16,2 2-3 0,4 3-12 0,0 1-10 16,-2 0 5-16,2 4-6 0,1 1 6 0,2 0-2 15,-1 1-1-15,3 0 0 0,3 4-2 0,2 0 2 16,-1-1-2-16,4 2 1 0,-3-3-16 0,6 1-12 16,-1-2-20-16,3 0 6 0,3-1-24 0,-1-2-47 15,1-1-55-15,0-4-1 0,-9 0-123 0</inkml:trace>
  <inkml:trace contextRef="#ctx0" brushRef="#br0" timeOffset="10199.78">8394 14888 1366 0,'-8'-7'243'0,"1"2"-152"16,2 1-20-16,3 4 17 0,-2 1-74 0,8 2-17 16,-3 1 7-16,5-1-8 0,6 1 8 0,3-3 4 15,10 2-7-15,0-3 7 0,3 0-3 0,3 0-15 16,0-1 1-16,-3-1-9 0,2 0-12 15,-4 1-4-15,-1 2-4 0,-3 0 1 0,-4 5-6 16,-3 2 24-16,-6 2-13 0,-2 5 16 0,-10 2-8 16,-5 4 16-16,-4 2 8 0,-5 4-2 0,2 0-3 15,-2 1 13-15,-1 2-2 0,-6-2 7 0,-1 0-9 16,1-2 0-16,0 4-3 0,2-3 2 16,1-1-3-16,5 0-8 0,2-6-64 0,4 1 20 15,1-3-192-15,4-2-208 0</inkml:trace>
  <inkml:trace contextRef="#ctx0" brushRef="#br0" timeOffset="10549.98">7877 16213 1185 0,'-4'-28'210'0,"10"5"-101"0,-3 1-17 0,9 3 22 16,3 4-85-16,5 1-21 0,3-2-11 0,4 7 1 0,1-4-2 0,3 2-4 15,1 3 6-15,4-2-6 16,2 5-4-16,2-4 17 0,2 2-10 0,-1 1 12 16,3 0-10-16,3 2 1 0,0 2-8 0,-4 0 0 0,-3-1-57 15,-6 2-54-15,-3 1-33 0,-5 1-4 0,1 0-30 16,-5 1-34-16,-5 0-1 0</inkml:trace>
  <inkml:trace contextRef="#ctx0" brushRef="#br0" timeOffset="10692.49">8336 16174 141 0,'-50'27'153'0,"-1"-2"57"0,-3-1 1 0,6-1 13 0,1-1-91 0,11 0-1 16,2 0-16-16,10-4 17 0,4-2-23 0,6-5-44 16,6-2-7-16,5-3-8 0,2-3-13 0,9-1 22 15,6-2-9-15,13-6 13 0,9-3-39 16,15-7-25 0,13-4-47-16,23-6 8 0,9-4-121 0,22-4-280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9T03:23:51.6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7518 9251 190 0,'-8'-2'31'0,"-3"2"121"0,-2-1-55 0,1 0 92 0,1 0-153 0,2 0-1 0,2 1-23 0,1 2 18 0,3 2-13 0,-2 0-15 0,0 1 11 0,-6-1-14 16,0 0-2-16,3 2 7 15,5-1-4-15,-5 4 8 16,1-2-6-16,-1-1 2 0,-2 1-2 0,2 1 1 16,-3 0-8-16,2 1 35 0,1 1-1 0,3 1 17 15,-2 1 24-15,-1 1-11 0,-1 1 9 0,2 0-12 0,1 2-8 16,0 3-2-16,1 0-6 0,0 2 5 0,2-1-6 16,1 0-9-16,1 2-3 0,-1 0 0 0,0 3 6 15,2-2-16-15,1-1 0 0,4 1-6 0,-1 0-4 0,2-1-1 16,0 1 6-1,-1-1-4-15,1-1 3 0,3-2 3 0,3-2-4 0,-3-2 3 0,7 1-3 0,-5-5-4 16,-1 1-3-16,5-1 0 0,-2-4-4 16,2 0 1-16,4-3 1 0,1-1 0 0,1-3-6 0,-5-3 5 15,1-1-1-15,-4-2 3 16,0-1 6-16,1-3-14 16,-2-3 11-16,2-1-12 0,-2-2 7 0,0 0-7 0,0-3-2 0,1-3 2 0,0 0 7 0,-1-2 4 0,1 0-4 15,0-2 3-15,-3 0-3 0,-2 2 2 0,-1 0 1 16,-1 1 0-16,1 3-5 0,-3-1 5 0,1 2-1 15,1 0 5-15,-3-2-2 0,0 2-1 0,2 0-1 16,-5-1-1-16,0 2-3 0,-1 1 0 0,-7-1 1 16,3 4 0-16,-2 0 5 0,-2 1-1 0,-1 0-1 15,-3 1 1-15,-4-2 3 0,-3 1-7 0,2 2-1 0,-3 0-1 16,-1 0 6-16,0 3 1 0,0 1 5 0,0 2-5 16,0 2 0-16,3 1-4 0,-3 2 6 0,2 3-5 15,4 1 1-15,0 1-7 0,3 3-1 0,-3-2-1 16,4 2 9-16,2 2-8 0,1 0-4 0,5 1-1 15,-3 1 4-15,0 2 2 0,0-1 1 0,1 1-2 0,2 1-3 0,1 0 6 16,3 1 1-16,-3-1 0 16,3-1 1-16,-1-1 0 0,1-2 0 0,1 0-2 15,1 0-5-15,2-3 4 0,-2 0 2 0,0-2 1 0,3-3-6 0,-3-1 4 16,2-1-2-16,-4-1 3 0,0 0-4 16,1 0 1-16,-1 0-5 0,12 6 4 0,-5-11 3 0,-6 1 5 15,2 1 2-15,-5-1 1 0,1 1-3 16,2 1-5-16,2-1 0 0,0 0-2 0,3-1 5 0,-1 0-2 15,-2 0 3-15,0-1-3 0,1 2 4 0,0-2-4 16,3 2-1-16,0-2-2 0,-2 0 9 0,2-1-8 0,-3-2 3 16,1-1-5-16,1-2 3 0,3 1-5 0,3 1 8 15,1 0-6-15,1-2 5 0,2-1-1 0,1 0-3 0,-1-3 1 16,0-2-8-16,0 0 22 16,0-2-11-16,2 0 15 0,-1-2-12 0,2-1 2 15,3-2 0-15,1-2-1 0,-1 0-3 0,1-6-4 0,1 1 1 0,2-3-1 16,3-1 3-16,2 1-7 15,-3 0 8-15,8-2-5 0,-1 0 2 0,3-3 11 0,1-3-10 0,-1-1 11 0,-3-3-5 16,-2 2 2-16,1 1 2 0,-2 0-1 0,4 0 3 16,1-2-7-16,-4 0 12 0,9 2-9 0,-2-1 3 15,0 0-4-15,2 0-6 0,-7 3 5 0,-2 2-5 0,-2 2 2 16,-2 4 3-16,-2 1 1 0,-1 3-3 0,-5 0 3 16,2 3-4-16,-2 2 6 0,-3 1 1 0,-1 1-2 15,-1 2-4-15,-1-4 3 0,-2 4 7 0,7 4-4 16,-7-7 6-16,3 5-6 15,-3-2-5-15,-2-1-1 0,3 9-3 0,-3-1 3 0,1 2 10 0,-3 4-11 16,-2-2 9-16,-1 2-10 16,1 2 11-16,-2-3-8 0,-3 4 5 0,0 2-6 15,2-1 3-15,-4 2 0 0,0 1-3 0,0 0 3 0,0 0 8 0,0 0-12 16,0 0 0-16,0 0-5 0,0 0-9 16,0 0-6-16,0 0-6 0,0 0-1 15,0 0-15-15,-14 9-21 0,12-4-10 0,-4 0-5 0,2 2-34 16,-1-3-89-16,1 2-61 0,-2 3-5 0,1 2-98 15</inkml:trace>
  <inkml:trace contextRef="#ctx0" brushRef="#br0" timeOffset="1024.24">7653 9999 525 0,'-7'-12'75'0,"2"9"197"0,-2-3 46 16,5 1-209-16,-1-3-137 0,6 1 0 0,1-8-10 0,3 0 12 0,2-5 20 0,0-1-7 0,0 2 13 15,0-4-13-15,3 4-12 0,-1 0 20 0,2 0-18 0,3 3 22 16,-2-2 1-16,-1 2-14 15,-2 1 9-15,3 1-15 16,-3 1-11-16,3 0 27 0,1 0-11 0,-3-1 16 16,5 1 2-16,-1-3-4 0,3 2 14 0,-1-4-13 15,2 1 2-15,1-4 16 0,-2 0-14 0,2 0 16 16,-3-5-2-16,3-1 2 0,2-1 6 0,0-1-5 16,1-2-8-16,0-1 18 0,1-1-18 0,0-3 18 0,2-3-13 15,4-5 2-15,5 1 12 0,2-6-9 0,5-1-7 16,-1-1 6-16,0-2-10 0,-4 1 11 0,1 2-14 0,-4-2-11 15,-3 4 5-15,3 0-5 0,-3-3 7 0,1 1 11 16,2 2-9-16,3-2 10 0,2 6-9 0,1-1-4 16,-1 1 4-16,-6-3 8 0,-2 1 114 0,-3 0-175 15,1 4 78-15,-4 1-111 0,0 4 87 0,0-1-2 16,-2-1-5-16,-3 3 3 0,-2 1 1 0,2 2 1 16,-3 1-2-16,5 3 3 0,-4-3 3 0,-4 1-5 15,4 5 7-15,-7-2-8 0,-2 6-2 0,-1 4 27 16,-2 1-13-16,0 4 18 0,-3-1-3 0,1 2-9 15,-3 2 9-15,0 3-10 0,2 0 5 0,-4 1-12 0,1-1 1 16,0 1-5-16,-3 0-2 0,2 2 0 16,-2 1-3-16,-1-1 2 0,2 1 3 0,-1 1-4 0,2 2-2 15,0 0 1-15,0 0 1 0,0 0-7 0,-2-1 5 0,1 0-6 16,0 0-1-16,0 0 1 0,-26-14-2 0,22 11 2 16,-3 1 4-16,4-1-3 0,-3 0 3 15,0 0-5-15,4-1-9 0,-3-1 12 0,-1 1-9 16,0-1 12-16,-3 0 5 0,-3 1-13 0,7 0 10 15,-4 0-12-15,3 0 5 0,-4 0 6 0,-1 0-8 0,4 0 6 16,-4 1 0-16,0-3-2 0,2 2 3 0,-3-2-4 0,-1 0-5 16,-1 1 5-16,0 1 4 0,0-1 0 0,2 3-3 15,-3-2-5-15,2 1-2 0,-3 4-2 0,1-1 7 0,1 3-6 16,1 1 0-16,-2 2-2 0,3 2-4 16,-4 1 1-16,1 2 3 0,3 2-3 0,-3 1-9 0,2 0 20 15,-2 1-10-15,-1 1 13 0,-3 1-2 0,1 4-4 16,5 0 0-16,0 0 0 0,5 2 4 0,-1-3-2 15,0 2 2-15,-3 0 0 0,2-5 5 0,3 4-4 16,-1-1 4-16,6 2-4 0,2 4 2 0,-1-1-3 16,2-1 2-16,0-1-1 0,3 2 1 0,2-1-9 15,4 2-1-15,0-1-2 0,2 1 9 0,1 0-8 0,0 0 6 16,4-2-7-16,-2 0-1 0,7-3 0 16,-3-4-4-16,5-1 4 0,0-3 11 0,-1 0-9 15,0-3-1-15,2-3-6 0,-3-3 0 0,0-4 8 0,2-6 5 16,-2 2-3-16,2-3 1 0,-3-2 5 15,1 1-6-15,-2-7 6 0,1-1 0 0,-2-4-1 0,-3-5 9 0,1 0-9 16,-3-3-5-16,3 0 19 0,0-2-13 16,-2 0 17-16,-3 0 1 0,-5-2-6 15,-6-3 13-15,-1 1-11 0,-3 2 12 0,-7-1-4 0,1 2 1 16,-7 2-2-16,1 0-3 0,-4 2 2 16,4 3-4-16,0 4 4 0,-1 3-3 0,1 5 5 0,-1 2 0 0,-2 5 2 0,0 1-2 15,-2 5-18-15,0 5-2 0,-2 1-4 0,1 3-8 16,2 2-8-16,-1 3-1 0,4 3-2 15,0 2-1-15,1 3-11 0,-1-3-17 0,1 1-1 0,2-3-67 0,6 0-108 16,3 3-83-16,2-6 5 0,5 3-107 0</inkml:trace>
  <inkml:trace contextRef="#ctx0" brushRef="#br0" timeOffset="1655.24">8949 7852 479 0,'0'-7'52'0,"1"-2"139"0,1 3-157 0,2 0-10 0,0-2 11 0,2 2-5 0,0-4 34 0,1 1-21 0,1 2 11 0,-1 0-15 16,1-1 0-16,1-3 9 0,-1-5-6 0,1 1 8 16,2 0-9-16,-2 1-17 0,1 0 0 0,1-3-4 15,1-2 8-15,-1-1-11 0,4 1 2 0,1-3-4 16,0-1 6-16,7 0-14 0,-4-2 8 0,4-1-11 15,1-3-1-15,0-1 12 0,2-3-14 0,-2-1 14 16,-2-1 1-16,-1-1 8 0,2-1 13 0,-1 0-9 0,1-1 0 16,-1 1 10-16,3-1 2 0,-1-2 5 0,0 2 0 15,0-2-9-15,-3-2-5 0,1-2 1 0,-2 1-13 0,4 0 1 16,2 2-7-16,-3 2 6 0,3 0-12 0,-5-2-1 16,1 2 3-16,0 1-2 0,-2 1-2 0,-2 0 3 15,-1 5 0-15,0 3 3 0,-1 3 9 0,-2 6-7 16,-2-2 5-16,-2 6-5 0,-2 2 2 0,0-1 3 15,-3 7-1-15,1 3 4 0,-2 1 1 0,-2 0-7 16,0 2 2-16,-2 1 1 0,0 0 16 0,0 1-13 16,0 0 2-16,0 0-8 0,0 0-5 0,0 0-6 15,0 0-1-15,0 0-1 0,0 1-2 0,-2 0-3 0,1-1-1 16,0 0-2-16,0 1-1 0,0 0 0 0,0 0 2 16,0 0-2-16,1 0 5 0,-1 0-9 15,-1 0 5-15,1 0-6 0,0 0 10 0,0 0-4 0,-6 27-2 16,9-25-1-16,-2 0-7 0,0-3-18 0,0 0 2 15,0 0-8-15,0 0-2 0,0 0-11 0,0 0-21 16,0 0 4-16,2 0-44 0,-1 0-51 0,-1 0-41 16,1 0-8-16,0-1-128 0</inkml:trace>
  <inkml:trace contextRef="#ctx0" brushRef="#br0" timeOffset="2810.25">9497 6593 760 0,'-13'0'108'0,"4"1"193"0,-2 1 95 0,5 2-317 0,-2 0-81 0,7 1-2 0,-1-2 0 0,0 0 2 16,2-3 9-16,0 0-17 0,6 4 0 0,3-5-9 0,2 0-14 0,1-4 16 16,4-3-5-16,0-2 7 0,1-1-5 0,5-4 8 15,1 1 5-15,1-3-1 0,-1-3 4 16,1-3 5-16,-2 0-4 0,0 2 5 0,-1 1 6 0,-2 4-4 16,1 0 10-16,-5 2-9 0,1 1 1 0,-3 2 13 15,-2 1-7-15,-1 3 9 16,0 4-3-16,-5 1-5 0,2 2 11 0,-1 4-8 0,-4-3 13 0,1 6-23 15,-2 1-1-15,-2 3-5 0,-1 7 4 0,-1 2 4 16,-4 5-2-16,0 4 2 0,-1 3-4 0,0 5-4 16,1 2 0-16,0 0-2 0,1 1 2 0,0 0-1 0,3 1-3 15,0-2-2-15,3 2-20 0,3 2-77 16,1-1-95-16,3 4 3 0,3-3-290 0</inkml:trace>
  <inkml:trace contextRef="#ctx0" brushRef="#br0" timeOffset="8718.89">7588 9858 108 0,'-4'-4'20'0,"0"3"-50"0,0-1-39 0,4 2 86 0,0 0 2 0,0 0-14 0,0 0 6 0,0-1-11 0,0 0-12 0,0 0 10 0,0 0-7 16,0-1 9-16,0 0 0 0,0 0 13 0,0 0 14 16,0-30-7-16,0 32 3 15,0 0 29-15,0-1-9 0,0 0 19 0,1 0 4 0,0 0 2 0,11-23-10 0,-10 17 2 16,2 0-46-16,3-3 11 0,0 1-8 0,2-1 8 15,2-2-13 1,0-1-2-16,2-1 0 0,0-1-2 0,0-3-13 0,0-1 10 0,1-2-13 16,3 0 12-16,-1-3-4 0,2-5 3 0,2 1 21 15,4-5-14-15,-2-2 16 16,4-3 17-16,4-1-3 0,2-2 12 0,2 0 9 16,0-4-12-16,-2-4-2 0,1-1-5 0,1 0-30 0,0 0 7 0,0 3-13 15,-1-4 13-15,4 0-7 0,0 0-7 16,4-4 11-16,6 2-11 0,-4-4-5 0,3 5 12 0,-4-3-13 0,-2 3 14 0,-3 1-5 0,0-1 0 15,-3 4 4-15,-2-1-5 16,-1 3-13-16,-1-2 14 16,-2 4-2-16,-3 3 10 0,4 2 14 0,-4 2-4 15,0 0 7-15,0 1-7 0,-4 2-16 0,-2-1 5 16,-1 6-10-16,-1-1 12 0,-1 2 5 0,-1 3-12 16,0 0 6-16,-3 6-8 0,-1-1-3 0,-3 5 5 15,-1 2-5-15,-1 2 6 0,-1-2 0 0,0 3-2 16,-2 4 3-16,-1-1-4 0,2 4-8 0,-4 3 10 0,0 0-4 15,0 0 8-15,0 0 3 0,0 0-2 0,0 0 3 16,0 0-2-16,0-1 4 0,0 0-11 0,0 1 6 16,0-1-7-16,0 1 2 0,0 0-8 0,0 0-3 15,0 0 1-15,0 0-4 0,0 0 9 0,0 0-5 0,0 0 8 16,0 0-5-16,0 0-6 0,0 0 2 0,0 0-5 16,0 0-6-16,0 0 15 0,0 0-3 0,0 1 9 15,0 0-8-15,0-1 2 0,0 1-2 0,0 0 2 16,0 0-2-16,0 0 7 0,0 0-2 0,0 0 4 15,0 0-5-15,0 0 3 0,0 0-1 0,0 0 1 16,0 0-12-16,0 0 12 0,0-1-5 0,0 0 8 16,0 0-11-16,0 0-3 0,0 0 1 0,0 0-2 0,0 0 6 15,0 0-2-15,0 0-2 0,0 1 1 0,0 0 2 16,0 0-1-16,0 0 3 0,0 0-3 0,0 0-4 0,0 0 106 16,0 0-122-16,0 0 96 0,0 0-199 15,0 0 93-15,1 0 30 0,0 0-2 0,0 0-6 0,0 0 14 16,0 0-8-16,0 0 8 0,1-1-1 0,-2 0-8 15,1 1 9-15,0-1-9 0,1 0 1 0,-1 0 4 16,2 0 2-16,-2 0 1 0,1 0-4 0,-1 1-1 0,0 0-4 16,0-1 3-16,0 0-1 0,1 0 5 0,-1 0-4 15,-1 0 5-15,1 0 0 0,0 0-7 0,0 1 6 16,0 0-6-16,0 0-1 0,1 0 7 16,-1 0-3-16,-1 0 6 0,16 8-4 0,-14-9-1 0,3 1-2 15,-5-1 1-15,0 0 0 0,-3-1 0 0,-2 0 2 0,5 1-2 16,0 0 0-16,0 0-2 0,0 0 3 0,0 0-1 15,0 0 9-15,0 0-10 0,0 0-1 0,0 0-3 16,0 0 7-16,0 0-2 0,0 0 4 0,0 0-4 16,0 0-2-16,0 0 2 15,0 0-1-15,0 0 1 0,0 0 6 0,0 0-6 0,0 0 0 16,0 0-3-16,0 0-2 0,0 0 6 0,-6 6-1 16,5-5 3-16,1 3-2 0,-5-3-1 0,3-1-1 0,2 5-1 15,-1-5 1-15,1 1 0 0,0-1 2 0,0 0-1 0,0 0-1 16,0 0 1-16,0 0 0 0,0 0 1 15,0 0-6-15,0 0 7 0,0 1-1 0,0 0 5 0,0 0-5 0,0 0-1 16,0 0-4-16,0 0 1 16,0 0-8-16,0 0 17 0,0 0-9 0,0 0 11 0,0 0 0 0,0 0-12 15,0 0 10-15,0 0-11 0,0 0 6 0,0-1 3 16,0 0-9-16,0 0 5 0,0 0 0 0,0 1-1 16,0 0 3-16,0 0-4 0,0 0 3 0,0 0 0 0,0 0-4 15,0 0 2-15,0 0 2 0,0 1-3 16,0-1 8-16,0 0-8 0,0 0 7 0,0 0-7 0,0 0-2 15,0 0-1-15,-1 0 8 0,1 0-3 0,-2 0 5 16,1 0-5-16,1 0-5 16,-1 0 5-16,0 0-7 0,0 0 6 0,1 0 1 0,0 0-11 15,0 0 4-15,-1 0-10 0,1 0-13 0,-1 0 0 16,-1 0-17-16,2 0 10 0,0 0-19 0,-1 0-18 0,0 0-8 0,1 0-11 16,0 0-53-16,0 0-71 0,-1 0-22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2FBE5-DCA0-F3B3-4FA7-AD31960C8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AB4890-6519-1E9E-DF48-3A2CF7C51D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177C4-B741-2043-752F-50822B3460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EC56354-3869-4325-AABC-2AFD729C796D}" type="slidenum"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91ACA7-333C-6C6B-475E-7B4CAFEC7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2DDED-8CDD-4761-0965-52999FF370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750D5-F7C3-A53C-0765-1B94F1E9EE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FFCA2AE8-D51E-4037-B21E-7F6952FAC0D5}" type="slidenum"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35308-CEDD-28B3-D251-9F8E28C241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F56EFD-25B9-2C02-9A9D-9F1924D8A8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42E4C-BFDA-B425-BD7F-67458184EB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383723D-33E2-4D32-B46D-4F44C0E3658C}" type="slidenum"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DFFDC-10F1-C10E-B50D-53669F8E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8FB90A-E6B4-08C1-CA8D-0E35D067A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749EBE-BA31-5322-C39C-2C2A1A1E49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DCA04-DE98-3B91-15DA-3D2D43CE9A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383723D-33E2-4D32-B46D-4F44C0E3658C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54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7E19A-E5B3-4FAC-3C14-CEB138BA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52F0A-220E-F1C1-B3E9-874164BD2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647472-CD58-9DDF-860B-175D6958139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EAF94-2F79-FBE9-29F0-C95B52BB9B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383723D-33E2-4D32-B46D-4F44C0E3658C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195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6F015-0870-47AA-4175-421EBB62F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17796-8DD0-2036-9D4F-CEA59796F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45F79-BC0C-8B58-7726-1E21EC8CF6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F7854-74EB-BDBC-CC01-20FFED1284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383723D-33E2-4D32-B46D-4F44C0E3658C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650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BB194-D4B4-BD5E-C543-84AC890F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24369-8653-172A-3041-0422DAD9A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333C1-62E4-8012-7581-9797E5A594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0EE10-037E-6DDB-190D-B08FCB5C30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383723D-33E2-4D32-B46D-4F44C0E3658C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12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9FAE3-F2BA-1418-8740-70C6E7114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0AC9C-1733-A100-842F-B4DB0CC95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66FD98-DEEA-0B0C-BC32-FF60AF14BA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0AE1F-195E-76EF-8D4B-0FFAC4A1DD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57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9842C-C588-427B-0532-56475DCF6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DCEBFF-B5F6-63A3-E87D-C290D40AF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B66A3A-B237-5117-223E-B3AF071D21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732A7-B942-7F12-CC7F-33C355910E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38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454A5-B246-F954-F3D8-162EF86A7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47EED-8A34-EEBE-7D6C-423461416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F87BBA-CE58-66B0-62D8-9689DCB189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DFDDB-ED48-5810-8795-241FCD9F5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3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AD8D6-A6CD-F093-0F54-C8FAB2A93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4B979-AD50-B2D1-58A4-E44CEE257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1B7CFB-78DA-51ED-E6B8-160C0C8AA2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8D740-1FC1-9B88-F78B-F9EC9AF5DB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08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B7A3-C736-30A1-F441-555714A61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39802A-4157-B90D-44BA-AA981CD46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D4F32E-8AED-55C9-DB9B-E3F1F9102F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E85FC-EBA6-C539-25B3-45A70FE893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75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9EC00-481B-72FC-56E9-76B42EB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DF41BD-1372-C76C-5911-AF0DF6A17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5060B-9A02-9A95-CB70-BAE65D22FB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B1649-AC0D-42B5-8A0B-4E80BC4FE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EC56354-3869-4325-AABC-2AFD729C796D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18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297BD-AAB7-97AD-0629-6B48A57F2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58B41D-FBE8-B7EA-F9DF-788016810D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E0677-28D9-D3C0-4C1C-3710E9A7AC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92034-DDB7-D681-7B94-6DAAAB39E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51B0B8-78F1-95C1-3117-74CE64DDDE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0BCBB-E198-118E-25BC-53D31DC2C2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53A2B370-329F-49FC-9973-51A6976B793C}" type="slidenum"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7DF33-D94D-229E-38C5-29AC246A8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B8A14C-F779-313C-A205-F33CF0A9C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E6D88-9225-9703-C64A-918A7A0F5F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D8AAE-4F4C-03C2-6B97-04BE78B6AB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53A2B370-329F-49FC-9973-51A6976B793C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7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F1FD6-C6C8-6799-9613-F0F519310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DCF00-AC19-867E-B929-0D8CB3C8CD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F1C04-BA14-5BF7-67DE-86C6632FEE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39917A9-F518-4011-9588-4597922E5C50}" type="slidenum"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8F860-6949-4226-10F4-70FAFDDFE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E81F5D-5836-E982-6702-D98BB738D32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669B7-E32C-A352-07AE-65C2534BA9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E2046D18-ECA6-427B-888A-8DD0FABDB595}" type="slidenum"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95EBA-7CFA-833C-218B-8BAC2FC34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EAD02-EBAE-0091-4FB4-E33B5FE36B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EBAC9-4D73-75D3-EBA3-50A14A2BBF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5BF09AB-21C2-4B1B-A79F-A36FA7D06B2B}" type="slidenum"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Fundamental Principles of Force Vector System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522" y="5298628"/>
            <a:ext cx="714695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Force Systems: The Rules that Rule the Mechanical World</a:t>
            </a: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 ……..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B335-5126-7F6D-D33F-129E8F6F81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7315197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Classification of Force Vectors in Mechanics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E0A5B-2684-9CB7-E817-34ED2D6B20D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195" y="1246177"/>
            <a:ext cx="8382003" cy="5486400"/>
          </a:xfrm>
        </p:spPr>
        <p:txBody>
          <a:bodyPr anchorCtr="0"/>
          <a:lstStyle/>
          <a:p>
            <a:pPr lvl="0" algn="just"/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Mathematically,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342900" lvl="0" indent="-342900" algn="just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General vector has direction, magnitude but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no location</a:t>
            </a:r>
            <a:endParaRPr lang="en-US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342900" lvl="0" indent="-342900" algn="just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Two vectors are equal if (if and only if) they have same magnitude and direction.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342900" lvl="0" indent="-3429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However, two </a:t>
            </a: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mathematically equal vectors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may </a:t>
            </a: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produce or be the resultant of different physical effects </a:t>
            </a:r>
          </a:p>
          <a:p>
            <a:pPr marL="342900" lvl="0" indent="-3429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000" dirty="0">
                <a:solidFill>
                  <a:srgbClr val="E76E0A"/>
                </a:solidFill>
                <a:ea typeface="Calibri"/>
                <a:cs typeface="Calibri"/>
              </a:rPr>
              <a:t>Example: Two equal parallel forces when applied in turn to a given rigid body would produce same linear acceleration of its </a:t>
            </a:r>
            <a:r>
              <a:rPr lang="en-US" sz="2000" dirty="0" err="1">
                <a:solidFill>
                  <a:srgbClr val="E76E0A"/>
                </a:solidFill>
                <a:ea typeface="Calibri"/>
                <a:cs typeface="Calibri"/>
              </a:rPr>
              <a:t>CoM</a:t>
            </a:r>
            <a:r>
              <a:rPr lang="en-US" sz="2000" dirty="0">
                <a:solidFill>
                  <a:srgbClr val="E76E0A"/>
                </a:solidFill>
                <a:ea typeface="Calibri"/>
                <a:cs typeface="Calibri"/>
              </a:rPr>
              <a:t>, but may result in different angular accelerations</a:t>
            </a:r>
          </a:p>
          <a:p>
            <a:pPr lvl="0" algn="just"/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Vectors in mechanics (physically) can be classified as: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Free Vector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Localized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(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as special case)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(Also called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Fixed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)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C2C5828-6D71-94EE-0CC8-C162904BE8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B5C05B9-4C84-B46B-D403-6676C3ECB2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FADE871-05DE-1CE1-44F5-F55C2867EA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733F23D-8062-DEFC-A49D-4B45DDF720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C7F545-90DE-0797-2552-5FAA31F32C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9E7EC10-C7B6-78BF-7632-4B7684D681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F548DD5-A28A-A598-83CA-76DBDF133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B6AE577-2FEB-D3CE-8E7C-C00B2333D1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1AE9E3E-01C7-EBA3-384F-CF458C08A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CB451F1-5AC3-10A6-0D46-C87A4F699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DEFCC47-9045-5A11-A998-FA5A146611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AC38C6-BCB1-F1B3-2BB8-3E92250D8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262624-D53F-A393-C045-4A7C9E6A2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1E43CCD-35C0-7C08-AD57-66085952E1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4E3CD0-C915-A86E-8A62-32F850090C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48936E-3EE9-3830-DB11-2807CF8F2F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6309308-794D-19E7-974F-A39F83399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0AC93D-436E-4017-3314-C12DABD628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1CCF-4BA9-F494-42B4-893E3DC292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Free Force 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FAD01-BB67-C0D4-9200-CDDC236974B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91967"/>
            <a:ext cx="8382003" cy="4804033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Force vector having no specified location or point of application  is known as a </a:t>
            </a: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Free Vector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The initial point of a free vector can be chosen at convenience.</a:t>
            </a:r>
            <a:endParaRPr lang="en-US" dirty="0">
              <a:solidFill>
                <a:srgbClr val="000000"/>
              </a:solidFill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Free vector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is </a:t>
            </a:r>
            <a:r>
              <a:rPr lang="en-US" sz="2400" dirty="0">
                <a:solidFill>
                  <a:srgbClr val="7030A0"/>
                </a:solidFill>
                <a:ea typeface="Calibri"/>
                <a:cs typeface="Calibri"/>
              </a:rPr>
              <a:t>tied neither to a specific point of application nor to a particular line of action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 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08936A1-4FC9-DF90-94BF-A2F8837E4C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3</a:t>
            </a:fld>
            <a:endParaRPr lang="en-US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4CB82F87-1906-B49E-8706-478E28CBDAB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3B9C3B1-A551-ECBB-61E8-BFE7DF2DE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706BED63-CFD3-711F-74C3-387A740D7C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141FD645-184D-7A6E-312D-9763D306E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11196A9C-6E5B-6CC2-83E1-71DAFC23B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1F587A2-412A-5C8C-149C-21945854F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7D2CC35E-4E63-4D16-5B82-9460927C32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9366512D-7289-4C46-EB2B-2C37FE5EF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23F90D65-5327-8A54-81E7-D76CE2A849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5EB023A8-8E41-0048-18CD-5B60B4B675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D633F518-98BE-CFE4-FC1C-A2BD287088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123B469D-370C-BC9D-E4A0-A336F8DF0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7610E459-539A-67F0-F815-4FEC49B852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36ED236F-0800-2CFB-F73C-1470239EA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D5B2741E-A33C-4259-DCFF-FFCA12DF0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47B5A2DA-E5B2-F004-986D-856A1EE5A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F8A8CB-A3D6-AEFE-7F53-5538750E9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2BB60CA-AF64-CB01-4D8F-001F293691AE}"/>
              </a:ext>
            </a:extLst>
          </p:cNvPr>
          <p:cNvGrpSpPr/>
          <p:nvPr/>
        </p:nvGrpSpPr>
        <p:grpSpPr>
          <a:xfrm>
            <a:off x="4862943" y="2151244"/>
            <a:ext cx="3231571" cy="1277435"/>
            <a:chOff x="4862943" y="2151244"/>
            <a:chExt cx="3231571" cy="1277435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373BBF02-75A9-CD16-1D13-B0684074B19D}"/>
                </a:ext>
              </a:extLst>
            </p:cNvPr>
            <p:cNvGrpSpPr/>
            <p:nvPr/>
          </p:nvGrpSpPr>
          <p:grpSpPr>
            <a:xfrm>
              <a:off x="4862943" y="2151244"/>
              <a:ext cx="3231571" cy="1277435"/>
              <a:chOff x="4862943" y="2151244"/>
              <a:chExt cx="3231571" cy="1277435"/>
            </a:xfrm>
          </p:grpSpPr>
          <p:pic>
            <p:nvPicPr>
              <p:cNvPr id="6" name="Picture 4" descr="undefined">
                <a:extLst>
                  <a:ext uri="{FF2B5EF4-FFF2-40B4-BE49-F238E27FC236}">
                    <a16:creationId xmlns:a16="http://schemas.microsoft.com/office/drawing/2014/main" id="{6C769941-0736-C554-B6F6-286B04667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2943" y="2151244"/>
                <a:ext cx="3231571" cy="127743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EF9645D2-1D7F-09ED-7875-051DEF289C80}"/>
                  </a:ext>
                </a:extLst>
              </p:cNvPr>
              <p:cNvSpPr txBox="1"/>
              <p:nvPr/>
            </p:nvSpPr>
            <p:spPr>
              <a:xfrm>
                <a:off x="5737759" y="2482184"/>
                <a:ext cx="592284" cy="313803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7A9F150-4F5D-845B-5466-784299314830}"/>
                    </a:ext>
                  </a:extLst>
                </p:cNvPr>
                <p:cNvSpPr txBox="1"/>
                <p:nvPr/>
              </p:nvSpPr>
              <p:spPr>
                <a:xfrm>
                  <a:off x="6550955" y="2829946"/>
                  <a:ext cx="276551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7A9F150-4F5D-845B-5466-7842993148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955" y="2829946"/>
                  <a:ext cx="276551" cy="4140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9.3: Velocities in a rigid body - Engineering LibreTexts">
            <a:extLst>
              <a:ext uri="{FF2B5EF4-FFF2-40B4-BE49-F238E27FC236}">
                <a16:creationId xmlns:a16="http://schemas.microsoft.com/office/drawing/2014/main" id="{8F2BD2FB-CC84-BEA7-D077-CE074181F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50" y="1987671"/>
            <a:ext cx="4654025" cy="27590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EFECCA-A921-0595-649C-A9B7E87C222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Free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0E406-8AA9-596C-F872-906ECA91FFF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521844"/>
          </a:xfrm>
        </p:spPr>
        <p:txBody>
          <a:bodyPr anchorCtr="0"/>
          <a:lstStyle/>
          <a:p>
            <a:pPr marL="342900" lvl="0" indent="-342900" algn="just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Velocity and Acceleration vectors of a rigid body in translation</a:t>
            </a:r>
          </a:p>
          <a:p>
            <a:pPr marL="342900" lvl="0" indent="-3429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F7D8AC00-1066-8503-9D90-1539F79DD7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B2A6C37-1B46-56AD-A6CA-9A78459AF6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8EE738BC-C91B-3AAE-665C-1DF8060D43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13B2D7B-673E-4481-9602-BDEE5004EC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5673ACE7-87F9-0D99-31B1-2C21FFBFA9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60D6EBA1-5829-4700-F9B2-31C6DA5765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12A7D41D-4C65-93EE-0C12-C656AC98DC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1C9985E9-F869-C1B6-5221-12C314F6E0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2B6A24CB-E432-15EA-21D1-567C94901A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E58FA56-03C8-584C-6039-5F9E0FDF26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4C46509E-09CB-2D4A-EF34-E987F1B0A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D8FB29AA-6846-15C3-53F7-98E481CF4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2C06B11C-122F-2BB4-6B67-06C2A3723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E6F8CF61-7D35-9B23-F127-D907427BAD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B6D58BE-24FE-E7D4-09FF-C86C0A538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461B86F2-F860-0981-9FE3-C2483330A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B11CCA-B9B2-B2B8-4B96-DA1FE011E6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7E50B0B2-9075-36FF-DDF5-28759BA4A861}"/>
              </a:ext>
            </a:extLst>
          </p:cNvPr>
          <p:cNvSpPr txBox="1">
            <a:spLocks/>
          </p:cNvSpPr>
          <p:nvPr/>
        </p:nvSpPr>
        <p:spPr bwMode="auto">
          <a:xfrm>
            <a:off x="457197" y="4953000"/>
            <a:ext cx="83820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just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Force acting on a body, considering only translation effect.</a:t>
            </a:r>
          </a:p>
          <a:p>
            <a:pPr algn="just">
              <a:spcBef>
                <a:spcPts val="600"/>
              </a:spcBef>
            </a:pP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          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8C9575-569B-12BC-B7BC-CD2509935017}"/>
                  </a:ext>
                </a:extLst>
              </p:cNvPr>
              <p:cNvSpPr txBox="1"/>
              <p:nvPr/>
            </p:nvSpPr>
            <p:spPr>
              <a:xfrm>
                <a:off x="3352800" y="5786735"/>
                <a:ext cx="4572000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6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 = </a:t>
                </a:r>
                <a:r>
                  <a:rPr lang="en-US" sz="2400" i="1" kern="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M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Calibri"/>
                  </a:rPr>
                  <a:t>   has 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kern="0" dirty="0">
                    <a:solidFill>
                      <a:srgbClr val="000000"/>
                    </a:solidFill>
                    <a:latin typeface="Century Schoolbook"/>
                    <a:ea typeface="Calibri"/>
                    <a:cs typeface="Calibri"/>
                  </a:rPr>
                  <a:t> </a:t>
                </a:r>
                <a:r>
                  <a:rPr lang="en-US" sz="2400" kern="0" dirty="0">
                    <a:solidFill>
                      <a:srgbClr val="000000"/>
                    </a:solidFill>
                    <a:ea typeface="Calibri"/>
                    <a:cs typeface="Calibri"/>
                  </a:rPr>
                  <a:t>as free vector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8C9575-569B-12BC-B7BC-CD2509935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5786735"/>
                <a:ext cx="4572000" cy="506421"/>
              </a:xfrm>
              <a:prstGeom prst="rect">
                <a:avLst/>
              </a:prstGeom>
              <a:blipFill>
                <a:blip r:embed="rId5"/>
                <a:stretch>
                  <a:fillRect t="-1205" b="-27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FE0E0950-873B-CC46-54C3-6FFF1F8E5220}"/>
              </a:ext>
            </a:extLst>
          </p:cNvPr>
          <p:cNvGrpSpPr/>
          <p:nvPr/>
        </p:nvGrpSpPr>
        <p:grpSpPr>
          <a:xfrm>
            <a:off x="381000" y="5299354"/>
            <a:ext cx="2743200" cy="1177646"/>
            <a:chOff x="381000" y="5105400"/>
            <a:chExt cx="2743200" cy="1177646"/>
          </a:xfrm>
        </p:grpSpPr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0CA5614A-6D2E-318A-0FC9-AC8661A66B4D}"/>
                </a:ext>
              </a:extLst>
            </p:cNvPr>
            <p:cNvGrpSpPr/>
            <p:nvPr/>
          </p:nvGrpSpPr>
          <p:grpSpPr>
            <a:xfrm>
              <a:off x="381000" y="5105400"/>
              <a:ext cx="2743200" cy="1177646"/>
              <a:chOff x="633843" y="5292428"/>
              <a:chExt cx="2743200" cy="1177646"/>
            </a:xfrm>
          </p:grpSpPr>
          <p:pic>
            <p:nvPicPr>
              <p:cNvPr id="7" name="Picture 9" descr="A block of mass m is placed on the block of mass M as shown in figure. The horizontal  force `vecF` acts on M during time interval t. If the horizontal surface">
                <a:extLst>
                  <a:ext uri="{FF2B5EF4-FFF2-40B4-BE49-F238E27FC236}">
                    <a16:creationId xmlns:a16="http://schemas.microsoft.com/office/drawing/2014/main" id="{424C3E43-07ED-8658-F590-3CC8F06B87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3843" y="5292428"/>
                <a:ext cx="2743200" cy="117764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14E707F5-BBC4-4AD3-7A50-78D2288ED6DC}"/>
                  </a:ext>
                </a:extLst>
              </p:cNvPr>
              <p:cNvSpPr txBox="1"/>
              <p:nvPr/>
            </p:nvSpPr>
            <p:spPr>
              <a:xfrm>
                <a:off x="1610743" y="5345372"/>
                <a:ext cx="1165750" cy="454923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ACFC1B-5A8F-86AD-A020-F1FFAD002154}"/>
                    </a:ext>
                  </a:extLst>
                </p:cNvPr>
                <p:cNvSpPr txBox="1"/>
                <p:nvPr/>
              </p:nvSpPr>
              <p:spPr>
                <a:xfrm>
                  <a:off x="717050" y="5260756"/>
                  <a:ext cx="304800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𝐹</m:t>
                          </m:r>
                        </m:e>
                      </m:acc>
                    </m:oMath>
                  </a14:m>
                  <a:r>
                    <a:rPr lang="en-US" sz="2400" kern="0" dirty="0">
                      <a:solidFill>
                        <a:srgbClr val="000000"/>
                      </a:solidFill>
                      <a:latin typeface="Century Schoolbook"/>
                      <a:ea typeface="Calibri"/>
                      <a:cs typeface="Calibri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ACFC1B-5A8F-86AD-A020-F1FFAD0021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50" y="5260756"/>
                  <a:ext cx="304800" cy="50642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098" name="Picture 2" descr="Equations of Motion for an Airplane – Introduction to Aerospace Flight  Vehicles">
            <a:extLst>
              <a:ext uri="{FF2B5EF4-FFF2-40B4-BE49-F238E27FC236}">
                <a16:creationId xmlns:a16="http://schemas.microsoft.com/office/drawing/2014/main" id="{21C2D220-52B0-1A0F-BD2E-E310B16F5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5519"/>
            <a:ext cx="5387928" cy="41401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0654AFE-8479-9D8C-9660-F7C009842E76}"/>
              </a:ext>
            </a:extLst>
          </p:cNvPr>
          <p:cNvSpPr txBox="1"/>
          <p:nvPr/>
        </p:nvSpPr>
        <p:spPr>
          <a:xfrm>
            <a:off x="5539350" y="2582856"/>
            <a:ext cx="3468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rgbClr val="000000"/>
              </a:buClr>
            </a:pPr>
            <a:r>
              <a:rPr lang="en-US" sz="2400" dirty="0">
                <a:ea typeface="Calibri"/>
                <a:cs typeface="Calibri"/>
              </a:rPr>
              <a:t>All particles have same motion characteristics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23F121-CCE8-0543-63A5-7A9E63342888}"/>
                  </a:ext>
                </a:extLst>
              </p14:cNvPr>
              <p14:cNvContentPartPr/>
              <p14:nvPr/>
            </p14:nvContentPartPr>
            <p14:xfrm>
              <a:off x="301320" y="4426200"/>
              <a:ext cx="2840400" cy="1857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23F121-CCE8-0543-63A5-7A9E6334288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1960" y="4416840"/>
                <a:ext cx="2859120" cy="1875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82415-276F-691B-08F7-80E3B7D51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6BE03-79CA-1C55-0FC9-345E24836F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Fundamental principles of Free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E11B0-433C-7B89-C2B7-A36DE8F2DB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3939" y="1219200"/>
            <a:ext cx="8501009" cy="2824603"/>
          </a:xfrm>
        </p:spPr>
        <p:txBody>
          <a:bodyPr anchorCtr="0"/>
          <a:lstStyle/>
          <a:p>
            <a:r>
              <a:rPr lang="en-US" sz="2400" dirty="0"/>
              <a:t>Elementary Mechanics is built on six fundamental principles: </a:t>
            </a:r>
            <a:endParaRPr lang="en-US" sz="2400" b="1" dirty="0"/>
          </a:p>
          <a:p>
            <a:r>
              <a:rPr lang="en-US" sz="2400" b="1" dirty="0"/>
              <a:t>First Principle: The Parallelogram Law for the Addition of Forces</a:t>
            </a:r>
            <a:r>
              <a:rPr lang="en-US" sz="2400" dirty="0"/>
              <a:t>.</a:t>
            </a:r>
          </a:p>
          <a:p>
            <a:r>
              <a:rPr lang="en-US" sz="2400" dirty="0"/>
              <a:t>This states that two forces acting on a particle may be replaced by a single force, called their resultant , obtained by drawing the diagonal of the parallelogram which has sides equal to the given forces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  <a:endParaRPr lang="en-US" sz="24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0B587D18-21EF-8A23-A737-8881EB5E26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801A90DF-A069-0ED3-EEDC-3FABBCE89E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AD0D655B-99B4-5D5A-EAA5-BACA2B330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C510E39-D20D-376B-AB0A-F8592447BE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AEA3CA1B-BCC7-D5B6-8478-107DC41AD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DD064A79-05BB-A397-3BD0-02EAFC7F53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87A5CD5C-8767-C1C5-AFBB-E0C38F7D6F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BF3CA3A8-92FD-4A64-0FDB-E5871729B2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9D5C3021-A9CD-858D-95B3-04A858ECD8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577787B-E797-E43A-7EC3-B33F9E7C17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36D65D6F-72C3-16A9-75C4-37B1CB231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11937BC-187D-A14F-3041-277A094ABC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87251F4F-13CD-DDA6-E5B5-A0EBF711F2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E4F9ABDF-24D4-E9A4-D2AC-79F9BD907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7E327B8D-9009-7C57-2CB5-0B7B0B639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BD6F2620-B3F4-234B-D3FB-52806D165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CFD580-3841-9D75-7284-E685DCB04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1A041BEF-4837-4E7E-0D9E-475D38519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77" y="4455153"/>
            <a:ext cx="1676634" cy="176237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B5CFC68-790B-6F6E-E9DA-9ECD2F0C6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4305018"/>
            <a:ext cx="2505425" cy="201958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6BA886E-8581-7586-5A99-701F3167C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5953" y="4401956"/>
            <a:ext cx="2942814" cy="195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2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11C46-33B0-CBDE-74D8-1D6D8D9DA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B4E94-E693-B3AB-A6A9-46CB4EA282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76200"/>
            <a:ext cx="7228177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Fundamental principles of Free Force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A19C7-3C98-10C3-4412-B5B3CA6A77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3939" y="1219200"/>
            <a:ext cx="8501009" cy="796163"/>
          </a:xfrm>
        </p:spPr>
        <p:txBody>
          <a:bodyPr anchorCtr="0"/>
          <a:lstStyle/>
          <a:p>
            <a:r>
              <a:rPr lang="en-US" sz="2400" b="1" dirty="0"/>
              <a:t>First Principle: The Parallelogram Law for the Addition of Forces</a:t>
            </a:r>
            <a:r>
              <a:rPr lang="en-US" sz="2400" dirty="0"/>
              <a:t>.</a:t>
            </a:r>
          </a:p>
          <a:p>
            <a:pPr marL="0" lvl="0" indent="0" algn="just">
              <a:spcBef>
                <a:spcPts val="600"/>
              </a:spcBef>
              <a:buClr>
                <a:srgbClr val="000000"/>
              </a:buClr>
              <a:buNone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121967BD-0C9B-60DD-7F95-0ED456392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F1094949-2351-3300-C8CB-C298348E5D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F1B9977C-2E17-AC39-9F05-AD281039FC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0FCDE0D0-7185-9F98-6350-2EF522241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1A953A33-040F-4648-95B6-FBDD8F048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3748D8D9-43D1-5008-D8F3-D0F706A43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DEFD5645-BFBA-1685-5112-6271B28BE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EBBD6F98-403E-5C9A-5778-347832AAE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2AADCD54-46B2-CBDE-D450-C1B759F2C5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41BDF41-F35D-86D0-2CB8-93213EBF3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94D6257C-CCE1-F9D0-06A3-C1EB298AA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7A82E4A0-DCC4-3EEE-5A87-3FAA2C03A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6F906210-D92C-DC99-CAE9-129B0B3B7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122D280E-FBAB-48D4-C015-C4D74B1BD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14807B74-5CF8-A0F1-0C21-63B263D59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9910617E-BCEE-AC4F-1349-40FEAFDC99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C52109-E80F-121F-6AAD-F30B7B111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 descr="Close-up of a slingshot with a red object&#10;&#10;AI-generated content may be incorrect.">
            <a:extLst>
              <a:ext uri="{FF2B5EF4-FFF2-40B4-BE49-F238E27FC236}">
                <a16:creationId xmlns:a16="http://schemas.microsoft.com/office/drawing/2014/main" id="{02DA99FB-0D08-029D-FBFD-F06AF6EF1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518" y="3429000"/>
            <a:ext cx="4636517" cy="321980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0B9BCDE-5998-5317-0660-19F26A1F214C}"/>
              </a:ext>
            </a:extLst>
          </p:cNvPr>
          <p:cNvCxnSpPr>
            <a:cxnSpLocks/>
          </p:cNvCxnSpPr>
          <p:nvPr/>
        </p:nvCxnSpPr>
        <p:spPr>
          <a:xfrm flipV="1">
            <a:off x="2209800" y="3810000"/>
            <a:ext cx="5029200" cy="175077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F1A2EC-9C20-ED44-E275-32B85DD0C00F}"/>
                  </a:ext>
                </a:extLst>
              </p:cNvPr>
              <p:cNvSpPr txBox="1"/>
              <p:nvPr/>
            </p:nvSpPr>
            <p:spPr>
              <a:xfrm>
                <a:off x="704646" y="2283065"/>
                <a:ext cx="8246661" cy="13370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2"/>
                    </a:solidFill>
                  </a:rPr>
                  <a:t>Experimental evidence show that two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required on a particle A can be generated by a single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which has the same effect on the practice.</a:t>
                </a:r>
                <a:endParaRPr lang="en-US" sz="2400" dirty="0">
                  <a:solidFill>
                    <a:schemeClr val="accent2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F1A2EC-9C20-ED44-E275-32B85DD0C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46" y="2283065"/>
                <a:ext cx="8246661" cy="1337033"/>
              </a:xfrm>
              <a:prstGeom prst="rect">
                <a:avLst/>
              </a:prstGeom>
              <a:blipFill>
                <a:blip r:embed="rId5"/>
                <a:stretch>
                  <a:fillRect l="-444" r="-1331" b="-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37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1778D-D6E3-D2DD-1715-4AF9DFE96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6D2B-AC29-E01A-2042-987B0E004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76200"/>
            <a:ext cx="69342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Fundamental principles of Free Force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B7841E9-0E72-3194-88F9-F4C18DEF0771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363939" y="1219200"/>
                <a:ext cx="8643536" cy="3962400"/>
              </a:xfrm>
            </p:spPr>
            <p:txBody>
              <a:bodyPr anchorCtr="0"/>
              <a:lstStyle/>
              <a:p>
                <a:r>
                  <a:rPr lang="en-US" sz="2400" b="1" dirty="0"/>
                  <a:t>Second Principle: </a:t>
                </a:r>
                <a:r>
                  <a:rPr lang="en-US" sz="2400" dirty="0"/>
                  <a:t>Principle of transmissibility.</a:t>
                </a:r>
              </a:p>
              <a:p>
                <a:r>
                  <a:rPr lang="en-US" sz="2400" dirty="0"/>
                  <a:t>This principle states that the conditions of equilibrium or of motion of a rigid body will remain unchanged</a:t>
                </a:r>
              </a:p>
              <a:p>
                <a:r>
                  <a:rPr lang="en-US" sz="2400" dirty="0"/>
                  <a:t> If a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acting at a given point of the rigid body is replaced by another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dirty="0"/>
                  <a:t> of the same magnitude and same direction, </a:t>
                </a:r>
              </a:p>
              <a:p>
                <a:r>
                  <a:rPr lang="en-US" sz="2400" dirty="0"/>
                  <a:t>but acting at a different point, provided that the two forces have the same line of action.</a:t>
                </a:r>
              </a:p>
              <a:p>
                <a:r>
                  <a:rPr lang="en-US" sz="2400" dirty="0"/>
                  <a:t>The two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dirty="0"/>
                  <a:t> have the same effect on the rigid body and are said to be equivalent!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B7841E9-0E72-3194-88F9-F4C18DEF077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3939" y="1219200"/>
                <a:ext cx="8643536" cy="3962400"/>
              </a:xfrm>
              <a:blipFill>
                <a:blip r:embed="rId3"/>
                <a:stretch>
                  <a:fillRect l="-987" t="-1231" b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38">
            <a:extLst>
              <a:ext uri="{FF2B5EF4-FFF2-40B4-BE49-F238E27FC236}">
                <a16:creationId xmlns:a16="http://schemas.microsoft.com/office/drawing/2014/main" id="{2B97BA83-9B38-8B7E-9858-4C21ED9AFF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088FCF3A-1FD8-C712-3327-B1A0FA39AD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D67961C0-AB94-3F9D-F0B7-0B66AEA411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96DFDA61-2C02-CD43-D00E-F4DF802DA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F3A54BFF-B9AA-7733-F149-2265F1492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E7C0D552-C74B-5904-73E1-524E7B8365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EB559827-FF15-8930-2C92-79B4A1AE9B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4A83C312-EB32-2C79-A2FD-2D7C61A93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8CD7B9C0-5C6E-8637-CB35-FC815B2EC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DA51EF01-9912-4FB9-A669-125A62AA5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BD6F8AF4-8F13-9043-D198-EE766A8CF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E7474730-3EAA-7128-07B3-D4EED176B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817581F1-FF85-22B6-CBA6-C6644E1477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519F017C-44B9-60E8-C0FB-2E295F41EA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6DFFCD2E-A003-38BB-28A3-B47EBEF96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A9328164-4142-0605-5CAD-F10F44B86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98A169-7EF2-29B9-6AC9-D3EAD2E8C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D6CB44-49E4-3534-CB3C-EC306ABD82DA}"/>
              </a:ext>
            </a:extLst>
          </p:cNvPr>
          <p:cNvGrpSpPr/>
          <p:nvPr/>
        </p:nvGrpSpPr>
        <p:grpSpPr>
          <a:xfrm>
            <a:off x="1676400" y="4214838"/>
            <a:ext cx="2743200" cy="2257740"/>
            <a:chOff x="4042583" y="4604004"/>
            <a:chExt cx="1667108" cy="22577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08D7D4-B896-DA77-6F91-C73098668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2583" y="4604004"/>
              <a:ext cx="1667108" cy="225774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EBB63E3C-C095-A36A-5078-79D59680452F}"/>
                    </a:ext>
                  </a:extLst>
                </p:cNvPr>
                <p:cNvSpPr txBox="1"/>
                <p:nvPr/>
              </p:nvSpPr>
              <p:spPr>
                <a:xfrm>
                  <a:off x="4953000" y="4876800"/>
                  <a:ext cx="381000" cy="5064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EBB63E3C-C095-A36A-5078-79D5968045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3000" y="4876800"/>
                  <a:ext cx="381000" cy="50642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852350-0012-CD14-DD51-D906FC78EA9E}"/>
              </a:ext>
            </a:extLst>
          </p:cNvPr>
          <p:cNvGrpSpPr/>
          <p:nvPr/>
        </p:nvGrpSpPr>
        <p:grpSpPr>
          <a:xfrm>
            <a:off x="5181600" y="4020947"/>
            <a:ext cx="2971800" cy="2657846"/>
            <a:chOff x="5181600" y="4020947"/>
            <a:chExt cx="2971800" cy="265784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3A121FE-D763-33F1-563A-619D01EE2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81600" y="4020947"/>
              <a:ext cx="2971800" cy="265784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D3D15CC-1E1E-262D-14C4-241F6A3D3D6E}"/>
                    </a:ext>
                  </a:extLst>
                </p:cNvPr>
                <p:cNvSpPr txBox="1"/>
                <p:nvPr/>
              </p:nvSpPr>
              <p:spPr>
                <a:xfrm>
                  <a:off x="6743368" y="4767917"/>
                  <a:ext cx="304800" cy="51001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</m:oMath>
                  </a14:m>
                  <a:r>
                    <a:rPr lang="en-US" sz="2400" dirty="0">
                      <a:solidFill>
                        <a:srgbClr val="FF0000"/>
                      </a:solidFill>
                    </a:rPr>
                    <a:t> </a:t>
                  </a:r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D3D15CC-1E1E-262D-14C4-241F6A3D3D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3368" y="4767917"/>
                  <a:ext cx="304800" cy="510011"/>
                </a:xfrm>
                <a:prstGeom prst="rect">
                  <a:avLst/>
                </a:prstGeom>
                <a:blipFill>
                  <a:blip r:embed="rId8"/>
                  <a:stretch>
                    <a:fillRect r="-2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6775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2EB07-CC7C-9951-89C2-67BF1DC4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A09F-DFBC-4249-EE90-A79435A26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Experimental Evidence for Transmissibility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91638901-CE17-A5D5-44FC-2E02FD001A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84D18ED8-AB98-68C0-E6FF-05DA6665E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8B9E0267-82AC-9E64-E04C-1AF7271B8A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2C4447D7-55BA-0953-5D7F-4B69360658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0CC8E083-783F-B634-008A-A66453F995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C3590AD7-75B9-D750-3FC9-2FA339DE4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25FE1C3D-2821-03E9-A6C7-F2C641B38F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2ECD3A39-79B2-0022-3C25-857EB9145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7DB5FBF-B88E-422C-96DA-FC0CE16466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77D648B2-7360-3C15-51DB-F4024A151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3E8FA2D5-3851-8B54-C09B-E5F44239C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49FAAF28-FD49-F822-34D4-C6DA863E6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81F8CC9E-77F6-C06C-E291-311AF90A6D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FB07DDA2-EF2F-C122-2DF6-D45B6520A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30567922-C123-1323-850D-CD92746B2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68418673-34BE-9391-0516-A333FFAC9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40352A-15E9-1412-0E23-C62A4B90C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6E87CBB8-9AB9-0384-D26E-BB6BE5F20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914400" y="1867950"/>
            <a:ext cx="2881972" cy="184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188742-F6C5-F3CA-AC5A-AAECFCE67B48}"/>
              </a:ext>
            </a:extLst>
          </p:cNvPr>
          <p:cNvCxnSpPr/>
          <p:nvPr/>
        </p:nvCxnSpPr>
        <p:spPr bwMode="auto">
          <a:xfrm>
            <a:off x="3200400" y="2590800"/>
            <a:ext cx="990600" cy="0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Content Placeholder 25">
            <a:extLst>
              <a:ext uri="{FF2B5EF4-FFF2-40B4-BE49-F238E27FC236}">
                <a16:creationId xmlns:a16="http://schemas.microsoft.com/office/drawing/2014/main" id="{CBEB2F03-9E3A-D780-2A0F-E7716966F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105400" y="1828800"/>
            <a:ext cx="2881972" cy="184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A7C1032-FF48-193A-B195-1EB488C48108}"/>
              </a:ext>
            </a:extLst>
          </p:cNvPr>
          <p:cNvCxnSpPr/>
          <p:nvPr/>
        </p:nvCxnSpPr>
        <p:spPr bwMode="auto">
          <a:xfrm>
            <a:off x="4800600" y="2551650"/>
            <a:ext cx="990600" cy="0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8CD113-8FC6-4DDB-FE09-650ABE75207D}"/>
                  </a:ext>
                </a:extLst>
              </p:cNvPr>
              <p:cNvSpPr txBox="1"/>
              <p:nvPr/>
            </p:nvSpPr>
            <p:spPr>
              <a:xfrm>
                <a:off x="3335470" y="1981200"/>
                <a:ext cx="626930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8CD113-8FC6-4DDB-FE09-650ABE752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470" y="1981200"/>
                <a:ext cx="626930" cy="50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74A65B-7811-104E-9B0B-E766ECD9AE5D}"/>
                  </a:ext>
                </a:extLst>
              </p:cNvPr>
              <p:cNvSpPr txBox="1"/>
              <p:nvPr/>
            </p:nvSpPr>
            <p:spPr>
              <a:xfrm>
                <a:off x="5075898" y="1981200"/>
                <a:ext cx="304800" cy="5100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874A65B-7811-104E-9B0B-E766ECD9A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898" y="1981200"/>
                <a:ext cx="304800" cy="510011"/>
              </a:xfrm>
              <a:prstGeom prst="rect">
                <a:avLst/>
              </a:prstGeom>
              <a:blipFill>
                <a:blip r:embed="rId6"/>
                <a:stretch>
                  <a:fillRect r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The Pros and Cons of Rear-Wheel Drive vs. Front-Wheel Drive | Ripley's Total Car Care">
            <a:extLst>
              <a:ext uri="{FF2B5EF4-FFF2-40B4-BE49-F238E27FC236}">
                <a16:creationId xmlns:a16="http://schemas.microsoft.com/office/drawing/2014/main" id="{E2DDCAA4-5272-BA89-BE7C-93E01592D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076" y="1276709"/>
            <a:ext cx="403031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C5503-089B-2C28-227B-42D78C27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98F1-99DB-26DF-4A3D-E6746BB694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Next Three Furndamental Principles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E5AF6CC-7F64-27F8-CA95-1C33DB7972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0D9F621-E71B-E7A3-CB19-923D40753B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1CEE457-914A-9B74-CCEC-2996957A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899F6B7-821B-B0F4-8B80-9FF872C9E5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369B4EB-2B54-CB7E-C07A-FDB802C03F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22AD7FA-4D7B-8DED-8924-EE0863B29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B867EF-EB16-929E-DAA1-BB49826C13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081E736-42F7-8127-93A6-0A15CD0D13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30C258-DF09-58B9-C767-118343B4EF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8E2A0FD-709B-A819-EF7A-B5FAA5212F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8541BE-6D50-CE43-F775-B9F9A251A5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B44E6B2-96E9-1E52-3180-1A905F1E0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37884AC-3AAF-95A9-79EA-966079B316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231AD9F-8D0D-C02C-E1BD-DDCE4F7282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644CD2-1AD9-9FEB-E630-DA95ABF5F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B83CBBD-1AA7-6AF8-546F-6A66DCCA8C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2F94D24-FC05-B663-8C4E-8396EDE95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0E0684-6906-8E17-9BBE-2C8E6D669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Subtitle 21">
            <a:extLst>
              <a:ext uri="{FF2B5EF4-FFF2-40B4-BE49-F238E27FC236}">
                <a16:creationId xmlns:a16="http://schemas.microsoft.com/office/drawing/2014/main" id="{05FBD7FE-9133-39D8-1997-0A94B8CCE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440672"/>
            <a:ext cx="6400800" cy="531128"/>
          </a:xfrm>
        </p:spPr>
        <p:txBody>
          <a:bodyPr/>
          <a:lstStyle/>
          <a:p>
            <a:r>
              <a:rPr lang="en-US" dirty="0"/>
              <a:t>Can You Guess ???</a:t>
            </a:r>
          </a:p>
        </p:txBody>
      </p:sp>
    </p:spTree>
    <p:extLst>
      <p:ext uri="{BB962C8B-B14F-4D97-AF65-F5344CB8AC3E}">
        <p14:creationId xmlns:p14="http://schemas.microsoft.com/office/powerpoint/2010/main" val="34791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9F08-5799-EB75-21D5-3DDFD2097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8B11-C367-2289-6EC0-9B72CF8B54E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553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Newton’s Three Fundamental Force Laws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0F043A0D-C4A7-7C98-3338-66BD4A6A6C36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408320" y="1214936"/>
                <a:ext cx="8382003" cy="4499233"/>
              </a:xfrm>
            </p:spPr>
            <p:txBody>
              <a:bodyPr anchorCtr="0"/>
              <a:lstStyle/>
              <a:p>
                <a:pPr algn="l"/>
                <a:r>
                  <a:rPr lang="en-US" sz="2400" dirty="0"/>
                  <a:t>In his Principia published in 1687, Sir Issac Newton stated the laws of motion on which classical mechanics is based</a:t>
                </a:r>
              </a:p>
              <a:p>
                <a:pPr algn="l"/>
                <a:r>
                  <a:rPr lang="en-US" sz="2400" dirty="0"/>
                  <a:t>3. </a:t>
                </a:r>
                <a:r>
                  <a:rPr lang="en-US" sz="2400" b="1" dirty="0"/>
                  <a:t>First Law </a:t>
                </a:r>
                <a:r>
                  <a:rPr lang="en-US" sz="2400" dirty="0"/>
                  <a:t>: Everybody continues in its state of rest or of uniform motion in a straight line, unless compelled to change that state by forces acting upon it.</a:t>
                </a:r>
              </a:p>
              <a:p>
                <a:pPr algn="l"/>
                <a:r>
                  <a:rPr lang="en-US" sz="2400" dirty="0"/>
                  <a:t>4. </a:t>
                </a:r>
                <a:r>
                  <a:rPr lang="en-US" sz="2400" b="1" dirty="0"/>
                  <a:t>Second law</a:t>
                </a:r>
                <a:r>
                  <a:rPr lang="en-US" sz="2400" dirty="0"/>
                  <a:t>: The time rate of change of linear momentum of a body is proportional to the force acting upon it and occurs in the direction in which the force acts.</a:t>
                </a:r>
              </a:p>
              <a:p>
                <a:pPr algn="l"/>
                <a:r>
                  <a:rPr lang="en-US" sz="2400" dirty="0"/>
                  <a:t>Newton’s first two laws can be summarized by the equation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algn="l"/>
                <a:r>
                  <a:rPr lang="en-US" sz="2400" dirty="0"/>
                  <a:t>Where the product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𝑚𝑉</m:t>
                        </m:r>
                      </m:e>
                    </m:acc>
                  </m:oMath>
                </a14:m>
                <a:r>
                  <a:rPr lang="en-US" sz="2400" dirty="0"/>
                  <a:t> is the linear momentum</a:t>
                </a:r>
                <a:r>
                  <a:rPr lang="en-US" sz="2400" b="1" dirty="0"/>
                  <a:t>, </a:t>
                </a:r>
                <a:r>
                  <a:rPr lang="en-US" sz="2400" dirty="0"/>
                  <a:t>m is the mass of the particle, a is its acceleration, </a:t>
                </a:r>
                <a:r>
                  <a:rPr lang="en-US" sz="2400" b="1" dirty="0"/>
                  <a:t>F</a:t>
                </a:r>
                <a:r>
                  <a:rPr lang="en-US" sz="2400" dirty="0"/>
                  <a:t> is the applied external force.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0F043A0D-C4A7-7C98-3338-66BD4A6A6C3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08320" y="1214936"/>
                <a:ext cx="8382003" cy="4499233"/>
              </a:xfrm>
              <a:blipFill>
                <a:blip r:embed="rId3"/>
                <a:stretch>
                  <a:fillRect l="-1164" t="-1084" r="-1091" b="-19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7D9F3E79-D8CA-6149-F363-1AECC4E34E7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10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A6EB338-6DC6-D103-14FF-1D3AA28799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AD9F5E6-B09B-F799-B314-F5E1EAFC89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5ACB6F5-BF20-0CA6-F1CE-1F1433DE4F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CBEA85-6AA2-8C68-D56B-A475F4AC41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C0D1599-89A5-0B4A-4D28-77A9BC17C6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9DA1314-DA6D-E80C-6B47-5223586FE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D14005-FD5E-93DE-7B17-48FD24F069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7EF3CBA-0EAE-DF62-D8E8-88F8C2917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F2BE85F-7ACA-9C80-8561-8A66D4923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47A4AE-4251-CEE0-6DDE-0BB16991BB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E1E5E8-2A0A-F39A-2E94-7D8EF2534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B5DD900-3E27-F1AE-1FB3-AA59E75D2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637840-DFBE-B755-86EF-A1B8A45E50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4DBA0EB-EE65-D06C-E0E6-CDEEFECED2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CDD28F3-21DF-22E7-DC9E-9E0526CD81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E89E6D1-3697-6E7F-9870-29C39523B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CC3CE2-55E8-B038-1005-76B1590BEA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510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925E0-EA6D-F7A4-FA72-86D496D28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5E1B-3ABE-34C3-7AFE-7B5190B7BE4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Newton’s Third Law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436A5-8CE8-105F-D643-632CCA04282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7819" y="1311253"/>
            <a:ext cx="8382003" cy="1600215"/>
          </a:xfrm>
        </p:spPr>
        <p:txBody>
          <a:bodyPr anchorCtr="0"/>
          <a:lstStyle/>
          <a:p>
            <a:pPr lvl="0" algn="l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5. To every action there is an equal and opposite reaction, that is the mutual forces of two bodies acting upon each other are equal in magnitude and opposite in direction.</a:t>
            </a:r>
          </a:p>
          <a:p>
            <a:pPr lvl="0" algn="l">
              <a:spcBef>
                <a:spcPts val="600"/>
              </a:spcBef>
              <a:buClr>
                <a:srgbClr val="000000"/>
              </a:buClr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0F39F52-F24F-88EE-2E3A-BF0877EE7B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11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6019C96-277A-9DFF-BFD4-DC8C5EAE07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99FB2A-AA7C-F98A-5B3A-D9A8F1CAC2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7E5E7D1-6361-245A-336E-51F184A10D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978FD4-A48B-3C5E-E9A3-E4828421D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D2D85D5-4F18-DB22-42DF-E272AB0AA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3BD0487-1DB7-74DE-95D9-6AA20B37E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3E4D9CA-121D-4DC0-BF0B-58BEC72B9B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645CB06-51CE-6951-EE8D-1EE556A832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2B7FBF6-510C-F259-AAEE-93406C0C3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D244343-4DB7-579A-FA9A-9BDA54F388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4931FA-689C-BE09-1FF5-09279D257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62E4524-19B3-96CA-61AC-4180E168B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D3F76CB-BBE5-AD52-E41D-49E911B11E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1442EF8-E262-A0DC-641E-F5EFE33CA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D00B128-0040-4211-E489-CBA3EDEC4F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A64A80-2559-D17F-AA63-66CF69370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CD326B-35A1-5654-E13E-276456629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ScreenRecording_12-30-2025 20-50-43_1">
            <a:hlinkClick r:id="" action="ppaction://media"/>
            <a:extLst>
              <a:ext uri="{FF2B5EF4-FFF2-40B4-BE49-F238E27FC236}">
                <a16:creationId xmlns:a16="http://schemas.microsoft.com/office/drawing/2014/main" id="{1890FFB4-AB07-6917-0492-67B8604965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 bwMode="auto">
          <a:xfrm>
            <a:off x="1828799" y="1311253"/>
            <a:ext cx="5885239" cy="550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99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15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FBBC-BAA9-5F8D-CF09-716144CDD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7B17-CB53-814C-57A2-135F9A12AE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/>
              <a:t>Sixth Fundamental principle of Free Force Vectors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7EE93570-736F-7851-A6D8-77E3C1324BDD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437819" y="1311253"/>
                <a:ext cx="8457321" cy="5410222"/>
              </a:xfrm>
            </p:spPr>
            <p:txBody>
              <a:bodyPr anchorCtr="0"/>
              <a:lstStyle/>
              <a:p>
                <a:pPr algn="l"/>
                <a:r>
                  <a:rPr lang="en-US" sz="2400" dirty="0">
                    <a:latin typeface="+mj-lt"/>
                  </a:rPr>
                  <a:t>6. Newtons law of Gravitation: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j-lt"/>
                  </a:rPr>
                  <a:t>Sir Isaac Newton defined this attraction mathematically.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j-lt"/>
                  </a:rPr>
                  <a:t>The force of attraction between two masses is directly proportional to the product of their masses and inversely proportional to the square of the distance between their centers. 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j-lt"/>
                  </a:rPr>
                  <a:t>If the mass </a:t>
                </a:r>
                <a:r>
                  <a:rPr lang="en-US" sz="2400" i="1" dirty="0">
                    <a:latin typeface="+mj-lt"/>
                  </a:rPr>
                  <a:t>M</a:t>
                </a:r>
                <a:r>
                  <a:rPr lang="en-US" sz="2400" dirty="0">
                    <a:latin typeface="+mj-lt"/>
                  </a:rPr>
                  <a:t> and </a:t>
                </a:r>
                <a:r>
                  <a:rPr lang="en-US" sz="2400" i="1" dirty="0">
                    <a:latin typeface="+mj-lt"/>
                  </a:rPr>
                  <a:t>m</a:t>
                </a:r>
                <a:r>
                  <a:rPr lang="en-US" sz="2400" dirty="0">
                    <a:latin typeface="+mj-lt"/>
                  </a:rPr>
                  <a:t> are considered: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j-lt"/>
                  </a:rPr>
                  <a:t>The magnitude </a:t>
                </a:r>
                <a:r>
                  <a:rPr lang="en-US" sz="2400" i="1" dirty="0">
                    <a:latin typeface="+mj-lt"/>
                  </a:rPr>
                  <a:t>force is</a:t>
                </a:r>
                <a:r>
                  <a:rPr lang="en-US" sz="2400" dirty="0">
                    <a:latin typeface="+mj-lt"/>
                  </a:rPr>
                  <a:t> given by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𝑔𝑟𝑎𝑣𝑖𝑡𝑦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,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+mj-lt"/>
                  </a:rPr>
                  <a:t>where </a:t>
                </a:r>
                <a:r>
                  <a:rPr lang="en-US" sz="2400" i="1" dirty="0">
                    <a:latin typeface="+mj-lt"/>
                  </a:rPr>
                  <a:t>r</a:t>
                </a:r>
                <a:r>
                  <a:rPr lang="en-US" sz="2400" dirty="0">
                    <a:latin typeface="+mj-lt"/>
                  </a:rPr>
                  <a:t> is the distance between the two masses.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value of universal constant, </a:t>
                </a:r>
                <a:r>
                  <a:rPr lang="en-US" sz="2400" i="1" dirty="0"/>
                  <a:t>G</a:t>
                </a:r>
                <a:r>
                  <a:rPr lang="en-US" sz="2400" dirty="0"/>
                  <a:t>   was determined by Henry Cavendish in 1798.</a:t>
                </a:r>
                <a:endParaRPr lang="en-US" sz="2400" dirty="0">
                  <a:latin typeface="+mj-lt"/>
                </a:endParaRPr>
              </a:p>
              <a:p>
                <a:pPr>
                  <a:spcBef>
                    <a:spcPts val="600"/>
                  </a:spcBef>
                  <a:buClr>
                    <a:srgbClr val="000000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𝑔𝑟𝑎𝑣𝑖𝑡𝑦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6.67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−11</m:t>
                        </m:r>
                      </m:sup>
                    </m:sSup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, </a:t>
                </a:r>
              </a:p>
              <a:p>
                <a:pPr lvl="0" algn="l">
                  <a:spcBef>
                    <a:spcPts val="600"/>
                  </a:spcBef>
                  <a:buClr>
                    <a:srgbClr val="000000"/>
                  </a:buClr>
                </a:pPr>
                <a:endParaRPr lang="en-US" sz="2400" dirty="0">
                  <a:solidFill>
                    <a:srgbClr val="7030A0"/>
                  </a:solidFill>
                  <a:latin typeface="+mj-lt"/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7EE93570-736F-7851-A6D8-77E3C1324BD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37819" y="1311253"/>
                <a:ext cx="8457321" cy="5410222"/>
              </a:xfrm>
              <a:blipFill>
                <a:blip r:embed="rId3"/>
                <a:stretch>
                  <a:fillRect l="-1154" t="-901" b="-1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7B83063-F634-B5B7-68EE-48CB08DA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5561DBB-294F-57DC-3C16-9CE7A03417C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232598A-F1FA-2220-1786-8892ACBAB4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98CF2E-8506-8BD0-B481-51C2E4657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1B994DC-CFE8-99C8-2BF1-01CAC70326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458CB4D-D7B7-2BF4-AECD-F4A0114A9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B20DD35-8E36-A244-7C33-53DAF5C77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2F418E2-29E5-0EBF-7B42-8AF1028EB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54D7CC6-BFCF-F308-AF9A-C5B696FE0F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2A8FF42-77FB-82CE-4D6E-18A4A81E1F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C4070D-C76C-F422-F5BB-3CBEAEFE6F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499C09D-CFD5-2CB9-6F84-25F818D4D2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C1E5B36-1179-0D6A-43ED-38A722FDF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30488A9-C19D-5AAF-895F-D712B035E6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C92959F-2D88-FC57-64DB-D60C007E10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35F81FF-680A-186F-5AC7-0DCE1A423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A5DE7C-C3B6-170B-1C5E-E5D9FEBFA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6872F3-F311-B20B-42CC-0DD648B05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553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A6481-A01C-2687-5DBA-FE7C09B61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23C9A-8A55-53F1-F42C-1C05FEA42E8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The Weight of A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5AC85D04-4907-2FBD-D6DF-C751770B7502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417135" y="1286434"/>
                <a:ext cx="8382003" cy="5358841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law of gravitation introduces the idea of an action exerted at a distance.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 particular case of great importance is that of attraction of the earth on a particle located on its surface.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force exerted by the earth on the particle is defined as the weight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sz="2400" dirty="0"/>
                  <a:t>of the particle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 we set </a:t>
                </a:r>
                <a:r>
                  <a:rPr lang="en-US" sz="2400" i="1" dirty="0"/>
                  <a:t>M</a:t>
                </a:r>
                <a:r>
                  <a:rPr lang="en-US" sz="2400" dirty="0"/>
                  <a:t> equal to the mass of the earth, </a:t>
                </a:r>
                <a:r>
                  <a:rPr lang="en-US" sz="2400" i="1" dirty="0"/>
                  <a:t>m</a:t>
                </a:r>
                <a:r>
                  <a:rPr lang="en-US" sz="2400" dirty="0"/>
                  <a:t> be the mass of the particle and </a:t>
                </a:r>
                <a:r>
                  <a:rPr lang="en-US" sz="2400" i="1" dirty="0"/>
                  <a:t>r</a:t>
                </a:r>
                <a:r>
                  <a:rPr lang="en-US" sz="2400" dirty="0"/>
                  <a:t> equal to the earth’s radius </a:t>
                </a:r>
                <a:r>
                  <a:rPr lang="en-US" sz="2400" i="1" dirty="0"/>
                  <a:t>R</a:t>
                </a:r>
                <a:r>
                  <a:rPr lang="en-US" sz="2400" dirty="0"/>
                  <a:t>.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Then introducing the value of constant </a:t>
                </a:r>
                <a:r>
                  <a:rPr lang="en-US" sz="2400" i="1" dirty="0"/>
                  <a:t>G</a:t>
                </a:r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𝐺𝑀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,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Finally, the weight of mass is 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5AC85D04-4907-2FBD-D6DF-C751770B750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17135" y="1286434"/>
                <a:ext cx="8382003" cy="5358841"/>
              </a:xfrm>
              <a:blipFill>
                <a:blip r:embed="rId3"/>
                <a:stretch>
                  <a:fillRect l="-945" t="-910" r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C7E94C4C-C1B6-AAEE-7D8D-8E647F0157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A925038-0994-2B7F-582D-6C3EA567FE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3778C24-60E2-D3A8-77DE-7B941B9847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E6FE9D2-9450-9472-E44D-58FFCA6C62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CC8703D-7D94-C6EE-EE28-87D5D125E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FC8824B-40E1-9039-3D63-C63E0A30F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02CEA8D-ACDC-B39E-AC23-38CB2AA9A0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1F4CD3E-ECB9-8606-1676-33D5A4D7A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D39B2B0-EAAB-9C62-9747-DF3CE9504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0A25426-299B-0BA2-48A5-36282B252E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F121490-4D6B-C412-E5D3-B4996D4106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F4B98F9-4B6C-D114-75C1-61F961881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F6A467-9DF1-EF37-3213-46F24F061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D0A3F7-3ED1-125F-E9FA-D4D961B55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0A37E29-2A4A-9408-B64C-6F2A841EA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3FC0435-A609-7B70-2197-D1A2DE019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832551B-C969-67E1-DD42-C3668085E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CDEACB-7887-25CA-1A69-58F77AB7D7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98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BC5B3-843F-541E-1685-69BEC4A86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771D2-F426-F869-35C8-2F993AA3FC8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7315197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Classification of Force Vectors in Mechanics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41A29-BCD5-F2E2-7645-6DBAB22B295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9904" y="2133600"/>
            <a:ext cx="8382003" cy="2057400"/>
          </a:xfrm>
        </p:spPr>
        <p:txBody>
          <a:bodyPr anchorCtr="0"/>
          <a:lstStyle/>
          <a:p>
            <a:pPr lvl="0" algn="just"/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Vectors in mechanics (physically) can be classified as: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Free Vector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Localized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(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as special case)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(Also called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Fixed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)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EF05A04-ED76-DBD0-8890-7B60607F8E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3F6F766-066B-150B-0BA4-A0F28F980A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0052CBF-496C-31F2-015D-A86A5A129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D79AF81-FDE0-6E4D-46AB-7AB9AC4303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0D778EE-9125-D117-06F0-DB47FD0905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7A56029-3AE9-C1F4-D36A-E69AF4938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DA82F60-E675-EE36-B2AE-10D157C61B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35746C9-5356-6FE3-E9AE-4BF0D126E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7E206D5-B0A8-D202-0116-CCED702FB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54AF4A6-8D0A-3060-875A-5E9F6C5D31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F98C6B2-8B2C-F64E-7B0D-FDC195C274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FC13931-D2F6-3AB2-CA5D-80D309DDF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8245873-E86F-FA14-8194-9F5CBE708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1DE2AC5-16A2-A12E-14AE-8520E5853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5F60F9B-1F2B-3171-7A4E-47D698FE2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56CBD97-1C1F-7D4D-8ED6-536BCF484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F0BEC34-44E0-1600-92AD-547836318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35E69E-EF1B-173E-AC15-AC04409BA1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865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B594C-15CB-43FE-B972-D3FA2C084B8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Localized Vector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B74F0-6CD7-F075-AC0D-F19128A6DCA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197" y="1444367"/>
            <a:ext cx="8382003" cy="4499233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If the initial point of a vector is restricted to a certain set of points, the vector is said to be </a:t>
            </a: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localized in this set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Localized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is independent of precise point of application in this set.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Sliding Vector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(also called 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Line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)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 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is a special case of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Localized Vector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If the initial point of a vector is </a:t>
            </a:r>
            <a:r>
              <a:rPr lang="en-US" sz="2400" dirty="0">
                <a:solidFill>
                  <a:srgbClr val="7030A0"/>
                </a:solidFill>
                <a:ea typeface="Calibri"/>
                <a:cs typeface="Calibri"/>
              </a:rPr>
              <a:t>restricted to a line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, the vector is said to be a 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</a:p>
          <a:p>
            <a:pPr marL="914400" lvl="1" indent="-342900" algn="l">
              <a:spcBef>
                <a:spcPts val="500"/>
              </a:spcBef>
              <a:buClr>
                <a:srgbClr val="000000"/>
              </a:buClr>
              <a:buFont typeface="Courier New" pitchFamily="34"/>
              <a:buChar char="o"/>
            </a:pPr>
            <a:r>
              <a:rPr lang="en-US" sz="2000" dirty="0">
                <a:ea typeface="Calibri"/>
                <a:cs typeface="Calibri"/>
              </a:rPr>
              <a:t>Such a line is called </a:t>
            </a:r>
            <a:r>
              <a:rPr lang="en-US" sz="2000" dirty="0">
                <a:solidFill>
                  <a:srgbClr val="7030A0"/>
                </a:solidFill>
                <a:ea typeface="Calibri"/>
                <a:cs typeface="Calibri"/>
              </a:rPr>
              <a:t>Line of Action 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sliding vector is tied only to a </a:t>
            </a:r>
            <a:r>
              <a:rPr lang="en-US" sz="2400" dirty="0">
                <a:solidFill>
                  <a:srgbClr val="7030A0"/>
                </a:solidFill>
                <a:ea typeface="Calibri"/>
                <a:cs typeface="Calibri"/>
              </a:rPr>
              <a:t>specific line of action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4CECC7C-F3AD-8291-4666-C91741B03A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15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168AF30-5C78-7CBC-7256-DFC7CD5B12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0437B4E-3263-EFD6-EBDA-3F22AB6B0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128A8F-7264-7908-14B9-1494A43BA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2DFF0B7-840A-9FDE-BEC0-66BE67185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0C23E71-B258-57F0-2923-9E5CDF0FE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1DABD57-1C4C-AF0F-0CEC-18D87A3347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63423AF-5A4A-AA51-B718-31D00DD7AF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5906EC3-A21A-138B-6DFF-60B3914C45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ABA696-CBF0-982D-977D-58CB2CD8C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52B234E-B02D-29B7-3702-C71C94A719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F06A900-E2B4-FE5F-E005-04F538C717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FFF3528-8E0C-E4AF-ED37-92855DAF15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C2ADF18-CDCC-971B-3E72-60CC935A4B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198A8F4-2451-7628-7E77-FB1F263F4B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5FA1710-E079-F4C5-5350-6F46C527B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B2D12F8-F10A-324C-2E1E-F57E2CA2D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2BFC5E-FEC6-3F55-D916-09FB887396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9CF3-4378-8005-0989-2A872F1B352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8600" y="533404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Examples of Localized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61A02-9598-BF83-3E05-4226FCF01E1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872363"/>
          </a:xfrm>
        </p:spPr>
        <p:txBody>
          <a:bodyPr anchorCtr="0"/>
          <a:lstStyle/>
          <a:p>
            <a:pPr marL="342900" lvl="0" indent="-3429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When an effect of force on rotational motion of rigid body is considered, 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EB62E63-4244-274B-4CC1-226D7CEDEC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16</a:t>
            </a:fld>
            <a:endParaRPr lang="en-US"/>
          </a:p>
        </p:txBody>
      </p:sp>
      <p:pic>
        <p:nvPicPr>
          <p:cNvPr id="5" name="Picture 4" descr="A drawing of a hand measuring a metal pipe&#10;&#10;AI-generated content may be incorrect.">
            <a:extLst>
              <a:ext uri="{FF2B5EF4-FFF2-40B4-BE49-F238E27FC236}">
                <a16:creationId xmlns:a16="http://schemas.microsoft.com/office/drawing/2014/main" id="{E2836317-2FE6-B585-5731-0C669052E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94" y="2272144"/>
            <a:ext cx="2664406" cy="19950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 diagram of a field&#10;&#10;AI-generated content may be incorrect.">
            <a:extLst>
              <a:ext uri="{FF2B5EF4-FFF2-40B4-BE49-F238E27FC236}">
                <a16:creationId xmlns:a16="http://schemas.microsoft.com/office/drawing/2014/main" id="{400FD43F-683A-713C-A535-C1B86982E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278" y="4459047"/>
            <a:ext cx="2914650" cy="19959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 diagram of a baseball field&#10;&#10;AI-generated content may be incorrect.">
            <a:extLst>
              <a:ext uri="{FF2B5EF4-FFF2-40B4-BE49-F238E27FC236}">
                <a16:creationId xmlns:a16="http://schemas.microsoft.com/office/drawing/2014/main" id="{2CC29E43-2986-31C5-3340-2643C09DE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928" y="4447781"/>
            <a:ext cx="2684321" cy="200718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8" name="Group 38">
            <a:extLst>
              <a:ext uri="{FF2B5EF4-FFF2-40B4-BE49-F238E27FC236}">
                <a16:creationId xmlns:a16="http://schemas.microsoft.com/office/drawing/2014/main" id="{9B563E36-5503-55E3-B4CE-546CF66811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57C44062-0E92-E42C-EFA6-3542BA87F4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5E387E2B-BA6C-F718-A295-AD0D24D72E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7A578115-71B2-7234-BB70-3257CE5F79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814AF9FD-746B-641C-A620-DE366AAA4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C27A66A0-B93F-1698-E733-3C3B7C630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620AE747-6F64-B929-AC5F-3A1FF0043B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448ADFB4-096E-6CFB-765D-EFEA60468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8E411936-5791-1AAB-394B-1EA7B927F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C88465C2-5ABA-5777-5E4C-DA0CDCBE9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4E899E61-8BF5-2617-84A3-FCD181A4E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F91F99C7-A02F-6ADA-1F99-3E16A16B5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94919C97-AE49-CB80-8872-D87E90BF7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02E52E0D-E988-DD7D-30C6-EE2691E27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83EF5C0A-61F7-5C3C-61FA-F466574E7C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30EFDFC6-4C62-3F20-3571-5F6B88730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D54E05-91B4-07E8-1223-7B00178A21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D80F7B3-C416-10B4-C321-0D74D8BABD43}"/>
              </a:ext>
            </a:extLst>
          </p:cNvPr>
          <p:cNvSpPr txBox="1"/>
          <p:nvPr/>
        </p:nvSpPr>
        <p:spPr>
          <a:xfrm>
            <a:off x="3810000" y="2514600"/>
            <a:ext cx="50499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chemeClr val="accent2"/>
                </a:solidFill>
                <a:ea typeface="Calibri"/>
                <a:cs typeface="Calibri"/>
              </a:rPr>
              <a:t>not only direction and magnitude, but also its line of action is important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105DFF-8F1A-A881-C6BD-51B91041506E}"/>
              </a:ext>
            </a:extLst>
          </p:cNvPr>
          <p:cNvSpPr txBox="1"/>
          <p:nvPr/>
        </p:nvSpPr>
        <p:spPr>
          <a:xfrm>
            <a:off x="3429002" y="406189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Example of </a:t>
            </a:r>
            <a:r>
              <a:rPr lang="en-US" dirty="0"/>
              <a:t>A Sliding </a:t>
            </a:r>
            <a:r>
              <a:rPr lang="en-US" sz="2400" dirty="0">
                <a:solidFill>
                  <a:schemeClr val="tx1"/>
                </a:solidFill>
              </a:rPr>
              <a:t>Vector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3C36732-CA8F-F213-8D48-A46A0AA9AE69}"/>
                  </a:ext>
                </a:extLst>
              </p14:cNvPr>
              <p14:cNvContentPartPr/>
              <p14:nvPr/>
            </p14:nvContentPartPr>
            <p14:xfrm>
              <a:off x="2612880" y="2270160"/>
              <a:ext cx="957960" cy="13298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3C36732-CA8F-F213-8D48-A46A0AA9AE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03520" y="2260800"/>
                <a:ext cx="976680" cy="134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7DEA6-9F57-7326-45DF-50619ABD8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73CE-ECDB-0039-FBA9-FE11B0A2DD0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8600" y="533404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Examples of Localized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95D8D10-2779-60F7-EB1D-AE81BCD127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17</a:t>
            </a:fld>
            <a:endParaRPr lang="en-US"/>
          </a:p>
        </p:txBody>
      </p:sp>
      <p:grpSp>
        <p:nvGrpSpPr>
          <p:cNvPr id="8" name="Group 38">
            <a:extLst>
              <a:ext uri="{FF2B5EF4-FFF2-40B4-BE49-F238E27FC236}">
                <a16:creationId xmlns:a16="http://schemas.microsoft.com/office/drawing/2014/main" id="{5D9E9614-6310-FA45-B3FE-CE1A0BD32B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67E6B8B2-AD2A-F581-03BC-D122E5516B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2BEC35B6-73D8-8E91-83A4-17EEC044D0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5DD32199-EDBF-FC4F-A351-E2F3195AEB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E54D143E-AE7B-04A9-544F-48EC41FDD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F43D3DF6-829C-91AA-88C5-CF97B4BEB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70AC7EF0-BCD7-3A61-7D6E-C9EEE25C09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9FA16C21-79A5-A0EB-28CC-AC9244ABF8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94944506-3588-BDB9-3929-03F5CD702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76D8AAE5-BD89-9669-A0D4-267231FAA5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733DCD61-6C8B-E107-0F57-DB3FBE86B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210E2E99-9EB5-3EA1-4EAA-9C78E5F3F8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4E9DC2E9-93FD-5B30-71DD-6772D31A67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2014FBD7-AFAE-662D-091A-E1B3041723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5F7A6ABD-4D4B-311F-BBBD-7DC15E91A9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758ED66D-C148-7BFF-C880-5C8170D46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F988D8-ED82-90BB-CC68-09E30B08A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Subtitle 2">
            <a:extLst>
              <a:ext uri="{FF2B5EF4-FFF2-40B4-BE49-F238E27FC236}">
                <a16:creationId xmlns:a16="http://schemas.microsoft.com/office/drawing/2014/main" id="{A90BC8F1-D7F0-FBA4-2E00-7FEEE8DFA4F4}"/>
              </a:ext>
            </a:extLst>
          </p:cNvPr>
          <p:cNvSpPr txBox="1">
            <a:spLocks/>
          </p:cNvSpPr>
          <p:nvPr/>
        </p:nvSpPr>
        <p:spPr bwMode="auto">
          <a:xfrm>
            <a:off x="387797" y="1600200"/>
            <a:ext cx="838200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Collinear particles of a rigid body have same velocity component in the direction of line containing them</a:t>
            </a:r>
          </a:p>
          <a:p>
            <a:pPr marL="800100" lvl="1" indent="-342900" algn="l">
              <a:spcBef>
                <a:spcPts val="500"/>
              </a:spcBef>
              <a:buClr>
                <a:srgbClr val="000000"/>
              </a:buClr>
              <a:buFontTx/>
              <a:buChar char="•"/>
            </a:pPr>
            <a:r>
              <a:rPr lang="en-US" sz="2400" kern="0" dirty="0">
                <a:ea typeface="Calibri"/>
                <a:cs typeface="Calibri"/>
              </a:rPr>
              <a:t>Velocity component is a </a:t>
            </a:r>
            <a:r>
              <a:rPr lang="en-US" sz="2400" kern="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</a:p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Is Angular Velocity of a rigid body, a </a:t>
            </a:r>
            <a:r>
              <a:rPr lang="en-US" sz="2400" kern="0" dirty="0">
                <a:solidFill>
                  <a:srgbClr val="00B050"/>
                </a:solidFill>
                <a:ea typeface="Calibri"/>
                <a:cs typeface="Calibri"/>
              </a:rPr>
              <a:t>free</a:t>
            </a: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 or </a:t>
            </a:r>
            <a:r>
              <a:rPr lang="en-US" sz="2400" kern="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 ? (Think!)</a:t>
            </a:r>
          </a:p>
          <a:p>
            <a:pPr algn="l">
              <a:spcBef>
                <a:spcPts val="600"/>
              </a:spcBef>
            </a:pPr>
            <a:endParaRPr lang="en-US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855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36A5-DF2C-8EB0-B1FF-B030510F373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>
                <a:solidFill>
                  <a:schemeClr val="tx1"/>
                </a:solidFill>
              </a:rPr>
              <a:t>Bound Vector</a:t>
            </a:r>
            <a:endParaRPr lang="en-US" sz="28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840C0-FBF7-C0F4-D918-639B4619302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444367"/>
            <a:ext cx="8382003" cy="4194433"/>
          </a:xfrm>
        </p:spPr>
        <p:txBody>
          <a:bodyPr anchorCtr="0"/>
          <a:lstStyle/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If the initial point of a vector is fixed, then such a vector is called a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 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or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 Fixed Vector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is tied to a particular point of application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Magnitude, Direction, Point of Application is specified for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vector.</a:t>
            </a: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C793F6C-326F-BDBC-B4D0-0998240E57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18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47BA0D5-2A24-9977-6BDA-803CA04428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08BA5F-07E5-3F63-52B9-40BECBBB89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EE9B2A9-8BFA-133F-4521-B20E134569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9D0B7A-2907-1D59-87DE-E11D0042C1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EBD810-AD97-5A5B-1C41-C8D36FD47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F891124-4019-5A18-0AAA-72FF55D6C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FC57E08-E8B3-2012-D8FC-BC6E82F03D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6574FD0-F719-6B17-3BEF-213A3F9C84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031D36C-D80A-1244-3223-3C0FCBDBA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36C413-790A-B1EC-1BCA-24A2537A4A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6A1EA7C-EFB2-7ECC-52BD-16F6A9D920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6522BFF-E8EA-4E30-85FA-667DAC640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38CE9B1-8BA4-9783-8562-50AC37632D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E1CFE3F-0E9E-570D-ACA1-BA4D5235A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56748F1-0610-A720-34D4-138926C281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DC72C0A-1FC4-6871-8641-B3F3D56D0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77C925-D30A-CF86-45F5-C1525E365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B3B0-B8D4-0C7D-D1E6-2E3D905CD22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</a:rPr>
              <a:t>Examples of Bound Vector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83AE0-E2E4-01E0-7C5A-735DE7C10DD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143000"/>
            <a:ext cx="8382003" cy="1235644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Force acting on an elastic body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Elastic deformation dependent upon exact location of force along its line of action.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E124D88-291F-24B4-37A3-CA91D062F0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19</a:t>
            </a:fld>
            <a:endParaRPr lang="en-US"/>
          </a:p>
        </p:txBody>
      </p:sp>
      <p:pic>
        <p:nvPicPr>
          <p:cNvPr id="7" name="Picture 5" descr="Stresses in Rotating Rings (Annular Disks)">
            <a:extLst>
              <a:ext uri="{FF2B5EF4-FFF2-40B4-BE49-F238E27FC236}">
                <a16:creationId xmlns:a16="http://schemas.microsoft.com/office/drawing/2014/main" id="{2811FD4F-18BA-BC2F-1A62-27177E30F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280492"/>
            <a:ext cx="3147584" cy="17950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5596D065-B624-41DF-FA56-A0F989D432F9}"/>
              </a:ext>
            </a:extLst>
          </p:cNvPr>
          <p:cNvSpPr txBox="1"/>
          <p:nvPr/>
        </p:nvSpPr>
        <p:spPr>
          <a:xfrm>
            <a:off x="3048000" y="4642253"/>
            <a:ext cx="5526566" cy="13849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  <a:cs typeface="Calibri"/>
              </a:rPr>
              <a:t>Location of axis of rotation will determine the centrifugal stresses in a disc</a:t>
            </a: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C830B359-ECB7-01F7-7736-1890A73C3D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DA2077CF-4236-0DAC-3540-D1A8662E53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91405C90-E0CA-A6B0-F3D4-E10201A852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5FFF2613-239F-52EB-741E-CB57846E4E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F2BF7CAB-C611-8815-3FD6-25319C86C5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A0B9A82B-DD1B-2747-89FA-ADB0342898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02AFEAF3-78DB-3211-A8D3-F4E54A3C24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8AFC178E-03E7-712B-1CD6-C5A713BC5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9C15ED0-3E19-0E66-D82D-32D218CE3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12719AD-C1C2-0F85-6F00-9EE0F6D863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BCAEF0E1-8EF9-D051-75E8-C64323483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33D082E6-C9BC-CDF6-BF5E-715B749CFD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5C4BD3D6-7AE7-23B8-615E-D66B863E2F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338CE127-D742-05DF-8905-5F9D259B7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4BFC1CFB-DA99-48F4-99F2-5986EE379A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27A68E20-D596-5657-A4AF-5FD9FBA90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471BB2-F8E1-FD83-D80F-00D163741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0C1F8E9A-947C-9D8A-C495-114980D5C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234" y="2513118"/>
            <a:ext cx="1600423" cy="4258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6D9E4D5-1FAE-01F8-E6A0-6C4DD212643C}"/>
                  </a:ext>
                </a:extLst>
              </p:cNvPr>
              <p:cNvSpPr txBox="1"/>
              <p:nvPr/>
            </p:nvSpPr>
            <p:spPr>
              <a:xfrm>
                <a:off x="1981200" y="2766589"/>
                <a:ext cx="626930" cy="5064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6D9E4D5-1FAE-01F8-E6A0-6C4DD212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766589"/>
                <a:ext cx="626930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FB8460-BCC4-C512-B181-BC2269D7DABF}"/>
                  </a:ext>
                </a:extLst>
              </p:cNvPr>
              <p:cNvSpPr txBox="1"/>
              <p:nvPr/>
            </p:nvSpPr>
            <p:spPr>
              <a:xfrm>
                <a:off x="2057400" y="5738389"/>
                <a:ext cx="304800" cy="5100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FB8460-BCC4-C512-B181-BC2269D7D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738389"/>
                <a:ext cx="304800" cy="510011"/>
              </a:xfrm>
              <a:prstGeom prst="rect">
                <a:avLst/>
              </a:prstGeom>
              <a:blipFill>
                <a:blip r:embed="rId7"/>
                <a:stretch>
                  <a:fillRect r="-2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0BD0-1976-C6AB-0D7A-887CD18821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>
                <a:solidFill>
                  <a:schemeClr val="tx1"/>
                </a:solidFill>
              </a:rPr>
              <a:t>Force Acting on Body</a:t>
            </a:r>
            <a:endParaRPr lang="en-US" sz="280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1624C-4EE7-6DBE-8F6D-1B706F57327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412616"/>
            <a:ext cx="8382003" cy="4378584"/>
          </a:xfrm>
        </p:spPr>
        <p:txBody>
          <a:bodyPr anchorCtr="0"/>
          <a:lstStyle/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It is a </a:t>
            </a: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Free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, When ?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It is a </a:t>
            </a:r>
            <a:r>
              <a:rPr lang="en-US" sz="2400" dirty="0">
                <a:solidFill>
                  <a:srgbClr val="E76E0A"/>
                </a:solidFill>
                <a:ea typeface="Calibri"/>
                <a:cs typeface="Calibri"/>
              </a:rPr>
              <a:t>Sliding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, When?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It is a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Bound Vector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, When?</a:t>
            </a: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  <a:p>
            <a:pPr marL="457200" lvl="0" indent="-457200" algn="just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pic>
        <p:nvPicPr>
          <p:cNvPr id="5" name="Picture 9" descr="A cartoon of a person pushing a wooden wall&#10;&#10;AI-generated content may be incorrect.">
            <a:extLst>
              <a:ext uri="{FF2B5EF4-FFF2-40B4-BE49-F238E27FC236}">
                <a16:creationId xmlns:a16="http://schemas.microsoft.com/office/drawing/2014/main" id="{AE0C73D1-F8BA-D5DD-2B3D-850131156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768" y="3927760"/>
            <a:ext cx="4575465" cy="247304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EE0BCFF2-4787-58D7-6DDE-1087DE94FF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C99721C-67DC-0FFE-C410-FA9CC294B4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D340A15-2CDF-31E3-A689-705EAEA38F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ADD515AA-4C89-FD3F-665E-E749814398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B2E9B82-373E-D4CB-45C1-23C3344C3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114FAC9-1F30-1392-66D6-5B22E2D7B0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268FB414-DBC4-58BE-E489-3C34F0C13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A56F006-6EF6-BCFE-E8D2-CB94A3BD4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471CE26-B14F-D156-B9A2-38636ED22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49ADE78B-5E72-B10A-4AF1-498F6AAB4A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4A7F6AF0-A081-E2DD-3A1D-76F5F43D6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5020CF23-BA1C-1CFB-CF53-AE01B0CDB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A77C3D0-6B54-51C0-41E2-209E96B5AA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98C06F0-9267-34BC-A622-967731492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D121486-FD98-DDD1-5BCF-E7BD8D13E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9E945D8A-21C9-A5A6-AC6E-7ACAD08E3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1B12A2-FE14-35FF-5C10-B840CA9D7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6005</TotalTime>
  <Words>1212</Words>
  <Application>Microsoft Office PowerPoint</Application>
  <PresentationFormat>On-screen Show (4:3)</PresentationFormat>
  <Paragraphs>166</Paragraphs>
  <Slides>20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Cambria Math</vt:lpstr>
      <vt:lpstr>Century Schoolbook</vt:lpstr>
      <vt:lpstr>CommercialScript BT</vt:lpstr>
      <vt:lpstr>Courier New</vt:lpstr>
      <vt:lpstr>Curlz MT</vt:lpstr>
      <vt:lpstr>Tempus Sans ITC</vt:lpstr>
      <vt:lpstr>Times New Roman</vt:lpstr>
      <vt:lpstr>Blank Presentation</vt:lpstr>
      <vt:lpstr>Fundamental Principles of Force Vector System</vt:lpstr>
      <vt:lpstr>Classification of Force Vectors in Mechanics</vt:lpstr>
      <vt:lpstr>Free Force  Vector</vt:lpstr>
      <vt:lpstr>Free Vector</vt:lpstr>
      <vt:lpstr>Fundamental principles of Free Vectors</vt:lpstr>
      <vt:lpstr>Fundamental principles of Free Force Vectors</vt:lpstr>
      <vt:lpstr>Fundamental principles of Free Force Vectors</vt:lpstr>
      <vt:lpstr>Experimental Evidence for Transmissibility </vt:lpstr>
      <vt:lpstr>Next Three Furndamental Principles</vt:lpstr>
      <vt:lpstr>Newton’s Three Fundamental Force Laws</vt:lpstr>
      <vt:lpstr>Newton’s Third Law</vt:lpstr>
      <vt:lpstr>Sixth Fundamental principle of Free Force Vectors</vt:lpstr>
      <vt:lpstr>The Weight of A Mass</vt:lpstr>
      <vt:lpstr>Classification of Force Vectors in Mechanics</vt:lpstr>
      <vt:lpstr>Localized Vector </vt:lpstr>
      <vt:lpstr>Examples of Localized Vector</vt:lpstr>
      <vt:lpstr>Examples of Localized Vector</vt:lpstr>
      <vt:lpstr>Bound Vector</vt:lpstr>
      <vt:lpstr>Examples of Bound Vector</vt:lpstr>
      <vt:lpstr>Force Acting on Body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529</cp:revision>
  <cp:lastPrinted>2002-07-26T02:11:33Z</cp:lastPrinted>
  <dcterms:created xsi:type="dcterms:W3CDTF">2002-07-26T01:39:54Z</dcterms:created>
  <dcterms:modified xsi:type="dcterms:W3CDTF">2026-01-10T04:41:51Z</dcterms:modified>
</cp:coreProperties>
</file>