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1377" r:id="rId2"/>
    <p:sldId id="1905" r:id="rId3"/>
    <p:sldId id="1910" r:id="rId4"/>
    <p:sldId id="1906" r:id="rId5"/>
    <p:sldId id="1907" r:id="rId6"/>
    <p:sldId id="1934" r:id="rId7"/>
    <p:sldId id="1935" r:id="rId8"/>
    <p:sldId id="1908" r:id="rId9"/>
    <p:sldId id="1911" r:id="rId10"/>
    <p:sldId id="1912" r:id="rId11"/>
    <p:sldId id="1918" r:id="rId12"/>
    <p:sldId id="1913" r:id="rId13"/>
    <p:sldId id="1914" r:id="rId14"/>
    <p:sldId id="1915" r:id="rId15"/>
    <p:sldId id="1916" r:id="rId16"/>
    <p:sldId id="1917" r:id="rId17"/>
    <p:sldId id="1909" r:id="rId18"/>
    <p:sldId id="1922" r:id="rId19"/>
    <p:sldId id="1919" r:id="rId20"/>
    <p:sldId id="1920" r:id="rId21"/>
    <p:sldId id="1921" r:id="rId2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33CC"/>
    <a:srgbClr val="000099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84307" autoAdjust="0"/>
  </p:normalViewPr>
  <p:slideViewPr>
    <p:cSldViewPr>
      <p:cViewPr varScale="1">
        <p:scale>
          <a:sx n="62" d="100"/>
          <a:sy n="62" d="100"/>
        </p:scale>
        <p:origin x="142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4/20/2026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29816-A4F0-E27B-7003-80B62BBC6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465E3-8224-ADE9-A79D-0A2EAADA1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993F20-DCFB-EA51-2943-70FC45DD4F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2A6A4-D454-02D8-32D3-B471824F27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75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E2BC5-B5C7-329D-C72B-27A4E2B39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C2817-8650-9FA7-1EE1-FFC1571F0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0DD5A3-7CE8-CA56-2FF3-069A100307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E8869-F178-F6A6-32DA-AD25E5407B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13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F1D8A-830B-020A-4599-5FD93642A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0497C-8E1E-467F-DCF2-4BAC5E123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4DFB5C-B1D8-C695-41D0-3EF4E1EB3B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BDBA7-B7C8-3FBD-706C-D9D4CB887D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29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05F18-3FD8-5916-65BE-01F007ED2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C18C4-E6C9-142B-E4F7-6787579E49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E262A1-E961-AA20-8CD5-CC7B7C73FC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DA14D-805B-466B-1DCB-B4C000C727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04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C65A-0C62-B892-B096-9AAD97B82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789B53-1A84-3466-C7D3-42D76EB60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06F3AE-FFC4-72BB-F2B1-B3A92F23983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7DE02-438D-F914-996B-03D774685E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14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579BC-F396-D4CF-0785-39389FF42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D0D426-6489-DA5B-D96E-63B98D5C0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1C315-18FD-590F-E0A4-4FC9F54407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9D291-570F-BE74-2558-9B2B5B3530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48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2E307-EFE8-CE6B-23C8-FBB3CEB1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B1D704-7E8D-C91F-95CE-7923E2808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9C7591-CEB2-105A-4900-4DEA397883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CAE0D-AF89-5411-4573-81041812AD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25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7E527-33E9-7F25-2E38-D608CA81B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CFEEC7-AC40-2918-9D6B-F3C4F4AE4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119015-4069-1A29-1C23-CF68A91FB6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31107-1629-80FE-A3DF-EAF095EC96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92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40017-BF87-5F77-202B-05D595336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22BF1B-9BAF-55E8-25FB-3DA5BA110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3F7B2-C76A-D06D-BE5F-0D632AAD7E7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073E6-0104-7442-53FF-0D9AFDF3CA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1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56048-B666-D82E-D4C6-BB664179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2460E0-FE19-C247-FA02-E48F3A7161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95402-62E0-4A33-292B-C4F344AC5B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269A3-2625-6792-4ADC-EEAC32EAEC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40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40CE7-01C6-75E2-9759-C7BEAE623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618AF4-9664-75E0-E8B5-C053F4376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FB1F09-A8E3-20C7-A3D1-BBF9F6B6DF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24F25-323B-BE40-DCD4-BC77F83562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15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9035A-F769-2F26-97AB-F67B4416E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4B3BE-CF8E-A84C-3C74-3550A86BD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C7D08E-FFA9-B84B-3BB4-F0138039E4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82061-B48F-7D9B-CE8F-3391F2450E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56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E7A36-FEBF-8DDF-14D2-5EFBDF192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DEC50-90B4-ED28-315A-5CB1BDB5D0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344D2-73BA-8723-4733-78BCFB0B80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B7527-2C1E-3100-B447-0D354C1BF8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84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02E8C-47F6-F9C5-D237-E80D3CF4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E34494-7284-E848-5584-BD19CA7709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04BD0F-C53F-5608-5D4C-4A8D6D7F983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17393-469D-31C6-5EF2-BA275E4080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2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CC078-31DA-99D3-F1F1-34056128B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2857B3-F939-B7E1-A689-C2411A7DD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5A963C-69D8-A926-DBCC-8FD3293682A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DF7D9-0E8D-6A11-EDAF-6309162751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04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DA69D-468F-67E5-B609-F2BB5F78E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F3399-0094-4733-65C9-FA47D6B58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1A25BB-84F4-BF70-1DAB-D1CAB5656CD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57B6D-315E-32B5-4D87-2BA77E6119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12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D14CF-E899-8C13-4478-A207BD05E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EE30C-EF10-43DB-66C5-64CA3022D0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FCF8DF-4FA3-CB6E-294F-3B47946517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ACA49-0A18-72DF-3F5B-DD81809727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45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17E62-0D51-794C-DDE6-2F2CD28CC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25F5BD-5DCD-D5E5-4EDA-4D76940B6A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C71F5D-5B94-4B63-6A6C-2D496EAE60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3B01B-D9AE-CD50-4B2B-BF2EBD2880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B6954-CEC0-908D-BBEC-891EFE15C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04CB60-7F99-CF55-826E-46DA91342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177A1-6C0B-4F06-BBD6-2A63A5DE81D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98604-4F71-4142-4B08-23FB035E14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26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5FA6F-DF5C-0700-F496-8EA5C942A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CFED52-4CC7-1C46-B1DE-437C015AF9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5F8BEF-85C4-E6BB-3495-EBFA029C53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F2518-CE8E-DAE2-5282-1D7E75204F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99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Introduction to </a:t>
            </a:r>
            <a:r>
              <a:rPr lang="en-US" sz="2800" dirty="0" err="1"/>
              <a:t>Lagrangian</a:t>
            </a:r>
            <a:r>
              <a:rPr lang="en-US" sz="2800" dirty="0"/>
              <a:t> Mechanics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73792"/>
            <a:ext cx="848717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4400" b="1" dirty="0">
                <a:solidFill>
                  <a:srgbClr val="00B050"/>
                </a:solidFill>
                <a:latin typeface="Script MT Bold" panose="03040602040607080904" pitchFamily="66" charset="0"/>
              </a:rPr>
              <a:t>Nature's path of least action…..</a:t>
            </a:r>
            <a:endParaRPr lang="en-US" altLang="en-US" sz="4400" i="1" dirty="0">
              <a:solidFill>
                <a:srgbClr val="00B050"/>
              </a:solidFill>
              <a:latin typeface="Script MT Bold" panose="03040602040607080904" pitchFamily="66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Why It's Okay to Walk the Path of Least Resistance | by Calum Upton | Medium">
            <a:extLst>
              <a:ext uri="{FF2B5EF4-FFF2-40B4-BE49-F238E27FC236}">
                <a16:creationId xmlns:a16="http://schemas.microsoft.com/office/drawing/2014/main" id="{E64446D7-49A7-9A11-7C8C-C84285199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86812"/>
            <a:ext cx="6478587" cy="41360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6EFC-9EE1-E88B-1004-B864075D0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9286B6-B712-093B-3E73-92EDEC67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Lagrange as a Historian of Mechanics 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DB65013-7196-73D5-B4B8-B28FA4CF59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822" y="1120655"/>
            <a:ext cx="6106295" cy="3146545"/>
          </a:xfrm>
        </p:spPr>
        <p:txBody>
          <a:bodyPr/>
          <a:lstStyle/>
          <a:p>
            <a:r>
              <a:rPr lang="en-US" sz="2400" dirty="0"/>
              <a:t>Lagrange studied specific problems in mechanics:</a:t>
            </a:r>
          </a:p>
          <a:p>
            <a:r>
              <a:rPr lang="en-US" sz="2400" dirty="0"/>
              <a:t>The three-body problem related to motion of the earth, sun and moon. </a:t>
            </a:r>
          </a:p>
          <a:p>
            <a:r>
              <a:rPr lang="en-US" sz="2400" dirty="0"/>
              <a:t>By means of his Analytical Mechanics, he transformed Newtonian mechanics (Newton, 1952) into a branch of analysis, </a:t>
            </a:r>
            <a:r>
              <a:rPr lang="en-US" sz="2400" dirty="0" err="1"/>
              <a:t>Lagrangian</a:t>
            </a:r>
            <a:r>
              <a:rPr lang="en-US" sz="2400" dirty="0"/>
              <a:t> mechanics.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A716ADC-100B-C259-34EB-57EDE3B0E48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51C74AB-79CC-900A-8A25-2A0D869445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D4E5F4A-2F79-D9B1-EB07-D936749D9F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A3B3095-885E-6F39-BEA8-6DD3B5CE9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1B50F92-F4A5-97C9-E986-4EEB401764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0D499F1-D8AE-FB78-44C1-D83860F7CA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BA48393-5959-E8C9-C06E-433A4660CB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D1C460C-4DD0-FEAF-14AD-83DD603C6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7EF8F16-1828-B9DE-4DD8-DD5F91D471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71F6512-D942-EBF9-23C0-314345A161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3AD4D48-DFE5-69FE-981A-9581A42CE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DFEB0A6-B9DA-93A1-137C-9D1A3AC0D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513901F-5E98-C23D-7226-A0022E125F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251B55C-5E55-D17C-E594-78B3F6296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F07DE30-4CCD-8126-BFC2-89D53ACE1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BC9B5B9-C62F-2816-934F-483E987B80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3B1E7F-D836-6D02-8515-E49EFF0EA4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4E00B69-375E-AE29-4C74-1B80CF26B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3445" y="1183239"/>
            <a:ext cx="2405733" cy="2496761"/>
          </a:xfrm>
          <a:prstGeom prst="rect">
            <a:avLst/>
          </a:prstGeom>
        </p:spPr>
      </p:pic>
      <p:sp>
        <p:nvSpPr>
          <p:cNvPr id="23" name="Content Placeholder 21">
            <a:extLst>
              <a:ext uri="{FF2B5EF4-FFF2-40B4-BE49-F238E27FC236}">
                <a16:creationId xmlns:a16="http://schemas.microsoft.com/office/drawing/2014/main" id="{8A5189BF-56E2-A6BB-402E-4B4030CA3222}"/>
              </a:ext>
            </a:extLst>
          </p:cNvPr>
          <p:cNvSpPr txBox="1">
            <a:spLocks/>
          </p:cNvSpPr>
          <p:nvPr/>
        </p:nvSpPr>
        <p:spPr bwMode="auto">
          <a:xfrm>
            <a:off x="381000" y="4419600"/>
            <a:ext cx="8351978" cy="199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As a part of analytical mechanics, Lagrange created </a:t>
            </a:r>
            <a:r>
              <a:rPr lang="en-US" sz="2400" b="1" kern="0" dirty="0">
                <a:solidFill>
                  <a:schemeClr val="accent2"/>
                </a:solidFill>
              </a:rPr>
              <a:t>variational calculus</a:t>
            </a:r>
            <a:r>
              <a:rPr lang="en-US" sz="2400" kern="0" dirty="0"/>
              <a:t> and applied to mechanics. </a:t>
            </a:r>
          </a:p>
          <a:p>
            <a:r>
              <a:rPr lang="en-US" sz="2400" kern="0" dirty="0"/>
              <a:t>Through this work, rational mechanics was able to fulfill the long desired Cartesian aim of becoming a branch of pure mathematics</a:t>
            </a:r>
          </a:p>
        </p:txBody>
      </p:sp>
    </p:spTree>
    <p:extLst>
      <p:ext uri="{BB962C8B-B14F-4D97-AF65-F5344CB8AC3E}">
        <p14:creationId xmlns:p14="http://schemas.microsoft.com/office/powerpoint/2010/main" val="985985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93AE2-0263-2E3B-788C-F05379781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E6317E-ED51-9569-204E-291E057D4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Motivation for </a:t>
            </a:r>
            <a:r>
              <a:rPr lang="en-US" sz="2800" dirty="0" err="1"/>
              <a:t>Lagrangian</a:t>
            </a:r>
            <a:r>
              <a:rPr lang="en-US" sz="2800" dirty="0"/>
              <a:t> Mechanics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8C7BFFA6-828C-3E64-70D2-9E91CBE9CC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474" y="1522282"/>
            <a:ext cx="8036680" cy="4671790"/>
          </a:xfrm>
        </p:spPr>
        <p:txBody>
          <a:bodyPr/>
          <a:lstStyle/>
          <a:p>
            <a:r>
              <a:rPr lang="en-US" sz="2400" dirty="0"/>
              <a:t>Classical mechanics often uses Newton’s laws to describe motion. </a:t>
            </a:r>
          </a:p>
          <a:p>
            <a:r>
              <a:rPr lang="en-US" sz="2400" dirty="0"/>
              <a:t>Given the motion of particles, forces can be determined, and vice versa. </a:t>
            </a:r>
          </a:p>
          <a:p>
            <a:r>
              <a:rPr lang="en-US" sz="2400" dirty="0"/>
              <a:t>Direct application of Newton’s laws becomes difficult for complex systems. </a:t>
            </a:r>
          </a:p>
          <a:p>
            <a:r>
              <a:rPr lang="en-US" sz="2400" dirty="0"/>
              <a:t>Equations are vectorial in nature. </a:t>
            </a:r>
          </a:p>
          <a:p>
            <a:r>
              <a:rPr lang="en-US" sz="2400" dirty="0"/>
              <a:t>Forces and accelerations may be hard to determine.</a:t>
            </a:r>
          </a:p>
          <a:p>
            <a:r>
              <a:rPr lang="en-US" sz="2400" dirty="0"/>
              <a:t>Constraint forces are especially challenging. </a:t>
            </a:r>
          </a:p>
          <a:p>
            <a:r>
              <a:rPr lang="en-US" sz="2400" dirty="0"/>
              <a:t>Each problem may require special insight, with no general procedure.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CC7F186-E4EC-C78C-0345-E33C4B1364C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690CDA9-849D-A29E-8002-B51C5A3E49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8F60B03-E83E-5340-F09B-F69780CF8D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682F432-9AEE-FD6C-9B2A-63036A1621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FD9D34A-1713-BF69-2C9A-E6C54B2810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159F532-009D-3326-E310-2928F72ED8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5F2C160-665F-519C-3787-4525723711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6DE14BD-5E66-489A-56B3-9509719B8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DED0A3B-116D-AB5C-7C65-A5DC101469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0B7C44E-00B0-D4A8-FB19-0078D5234D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37103C8-1847-62B4-8E91-6156B2EB4E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7089FBD-EB75-271B-AE43-EAE2B1C78C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A28AD17-3F39-81D5-84CE-AE778F591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A350630-F37F-586A-55D6-41CF8513E0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C8DB85F-D762-86D0-2AAF-B97EB121F8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9C5FDF7-B6CB-5A9E-E302-8A7A37AFB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9385D2-50B9-2A30-2FB0-200BC039E4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0097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69231-F747-DDA8-E0E8-DEC0563DA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C4CE65-DD86-05F7-A5B0-F314150ED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Motivation for </a:t>
            </a:r>
            <a:r>
              <a:rPr lang="en-US" sz="2800" dirty="0" err="1"/>
              <a:t>Lagrangian</a:t>
            </a:r>
            <a:r>
              <a:rPr lang="en-US" sz="2800" dirty="0"/>
              <a:t> Mechanics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16D626E-AFE2-20E3-2EBC-C65690315B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379" y="1229555"/>
            <a:ext cx="8590340" cy="5357808"/>
          </a:xfrm>
        </p:spPr>
        <p:txBody>
          <a:bodyPr/>
          <a:lstStyle/>
          <a:p>
            <a:endParaRPr lang="en-US" sz="2400" dirty="0"/>
          </a:p>
          <a:p>
            <a:r>
              <a:rPr lang="en-US" sz="2400" dirty="0" err="1"/>
              <a:t>Lagrangian</a:t>
            </a:r>
            <a:r>
              <a:rPr lang="en-US" sz="2400" dirty="0"/>
              <a:t> mechanics provides: </a:t>
            </a:r>
          </a:p>
          <a:p>
            <a:r>
              <a:rPr lang="en-US" sz="2400" dirty="0"/>
              <a:t>A more systematic approach </a:t>
            </a:r>
          </a:p>
          <a:p>
            <a:r>
              <a:rPr lang="en-US" sz="2400" dirty="0"/>
              <a:t>A way to handle constraints efficiently </a:t>
            </a:r>
          </a:p>
          <a:p>
            <a:r>
              <a:rPr lang="en-US" sz="2400" dirty="0"/>
              <a:t>Equations of motion in a standard, convenient form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67A88A6-DD69-9E9A-8424-8891D6C4DBB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D55DA19-9840-5D62-DFEB-0F5C4CCAE3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6C81D94-B47E-DA8C-B04B-D129F6FDF4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6C4B70-7878-8BF7-9F42-B703FC69BB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DCC3791-A897-E3B6-F016-D27BB4CB0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B44D396-A29A-F19B-767C-CDC8D28DF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2B5CDC7-C0DC-F29B-5D8B-E3A65A52EE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23BFE16-5361-C867-8696-E584E00609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D1F6A87-AA5A-0EFD-9D72-6591AFA7A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5715E4D-F1BF-75E7-657F-9423CF5AC5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BC7822D-EC8F-B105-8B7D-3C44D787D5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BFBBA57-E6B0-974A-7CD2-32877F267A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878C4F4-F969-10A7-B861-F1A710499A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CC4A588-AEF5-06E1-CEFD-AF7D7CBEAB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4B4A1EA-7DC1-2A93-CEBD-33F790469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84EBB83-3341-53A2-CA22-CB3952233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8C4D15-A08C-EC67-1D08-1DFDB8A0E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5615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1CAAA-346B-206E-B5BA-E675658C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6725A4-29D8-7345-A74A-291E177D3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Power of </a:t>
            </a:r>
            <a:r>
              <a:rPr lang="en-US" sz="2800" dirty="0" err="1"/>
              <a:t>Lagranginan</a:t>
            </a:r>
            <a:r>
              <a:rPr lang="en-US" sz="2800" dirty="0"/>
              <a:t> Formulation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8870D2BE-9FAD-FEEF-23C0-4665061DF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3961" y="1159560"/>
            <a:ext cx="8590340" cy="531744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0A0A0A"/>
                </a:solidFill>
              </a:rPr>
              <a:t>Scalar vs. Vector Analysis:</a:t>
            </a:r>
            <a:r>
              <a:rPr lang="en-US" altLang="en-US" sz="2400" dirty="0">
                <a:solidFill>
                  <a:srgbClr val="0A0A0A"/>
                </a:solidFill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0A0A0A"/>
                </a:solidFill>
              </a:rPr>
              <a:t>Unlike Newtonian mechanics, which requires accounting for all force vectors, the </a:t>
            </a:r>
            <a:r>
              <a:rPr lang="en-US" altLang="en-US" sz="2400" dirty="0" err="1">
                <a:solidFill>
                  <a:srgbClr val="0A0A0A"/>
                </a:solidFill>
              </a:rPr>
              <a:t>Lagrangian</a:t>
            </a:r>
            <a:r>
              <a:rPr lang="en-US" altLang="en-US" sz="2400" dirty="0">
                <a:solidFill>
                  <a:srgbClr val="0A0A0A"/>
                </a:solidFill>
              </a:rPr>
              <a:t> approach uses scalar quantities (kinetic energy and potential energy).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0A0A0A"/>
                </a:solidFill>
              </a:rPr>
              <a:t>Generalized Coordinates:</a:t>
            </a:r>
            <a:r>
              <a:rPr lang="en-US" altLang="en-US" sz="2400" dirty="0">
                <a:solidFill>
                  <a:srgbClr val="0A0A0A"/>
                </a:solidFill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0A0A0A"/>
                </a:solidFill>
              </a:rPr>
              <a:t>One can choose the most convenient coordinates (e.g., angles, distances) for a system, rather than being restricted to Cartesian/cylindrical/spherical coordinates.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0A0A0A"/>
                </a:solidFill>
              </a:rPr>
              <a:t>Elimination of Constraint Forces:</a:t>
            </a:r>
            <a:r>
              <a:rPr lang="en-US" altLang="en-US" sz="2400" dirty="0">
                <a:solidFill>
                  <a:srgbClr val="0A0A0A"/>
                </a:solidFill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0A0A0A"/>
                </a:solidFill>
              </a:rPr>
              <a:t>The method naturally ignores forces of constraint (like reaction forces or tension), reducing the number of equations needed.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0A0A0A"/>
                </a:solidFill>
              </a:rPr>
              <a:t>Coordinate Invariance:</a:t>
            </a:r>
            <a:r>
              <a:rPr lang="en-US" altLang="en-US" sz="2400" dirty="0">
                <a:solidFill>
                  <a:srgbClr val="0A0A0A"/>
                </a:solidFill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0A0A0A"/>
                </a:solidFill>
              </a:rPr>
              <a:t>The equations of motion </a:t>
            </a:r>
            <a:r>
              <a:rPr lang="en-US" sz="2400" dirty="0"/>
              <a:t>maintain their form in any coordinate system.</a:t>
            </a:r>
            <a:endParaRPr lang="en-US" altLang="en-US" sz="2400" dirty="0">
              <a:solidFill>
                <a:srgbClr val="0A0A0A"/>
              </a:solidFill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3FAACEA-5FF7-CBFC-6FD3-56AF0713C89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9319C85-782D-9706-448E-6FEB5FDB0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594106-FCF2-492D-8791-E8AF850F16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6B7015C-BBCE-EA36-8014-53826763C7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118C0B5-386E-EDA6-CA50-0309CEAF10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5E8ED4B-EBE8-2A91-A075-89521A81CA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F63FC34-8EB4-97EE-350F-273CACC67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202864A-C4CE-36EC-F659-5A10D0C07C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906394F-685A-9A00-B5A5-3C67B9DB86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DEBC2AB-00E9-7497-8FD6-41D2654E23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81C48E8-9DDD-6793-59F8-CEEC7C412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27EEFED-ED10-3EC5-D2F4-B7D8BF0177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699442F-3BDE-3009-9F81-445F41AAF1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2FAB3F2-03BF-B89F-3BD0-01352916E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851C2F6-4FF6-DA9A-2C19-BAC0E3CE7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372690C-F0B5-1BDF-7662-B9775C303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E49671-D0D5-7B51-46CA-5647712E11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6" name="Picture 12">
            <a:extLst>
              <a:ext uri="{FF2B5EF4-FFF2-40B4-BE49-F238E27FC236}">
                <a16:creationId xmlns:a16="http://schemas.microsoft.com/office/drawing/2014/main" id="{405D2CC9-59FA-44A9-69C7-81EC15B8A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446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82661CEE-BC1B-2878-A4B2-0317984EC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970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018C7FC4-6EEA-4078-8464-3A7920F35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3494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80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36622-3666-23E7-79B2-E07FC1CF0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30BADB-CA2F-A41B-D1D2-E181E4235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Power of </a:t>
            </a:r>
            <a:r>
              <a:rPr lang="en-US" sz="2800" dirty="0" err="1"/>
              <a:t>Lagranginan</a:t>
            </a:r>
            <a:r>
              <a:rPr lang="en-US" sz="2800" dirty="0"/>
              <a:t> Formulation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973336C-91DE-A2D1-8389-D9ED446AA4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379" y="1302835"/>
            <a:ext cx="8590340" cy="531744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Deep Theoretical Insights:</a:t>
            </a:r>
            <a:r>
              <a:rPr lang="en-US" sz="2400" dirty="0"/>
              <a:t> </a:t>
            </a:r>
          </a:p>
          <a:p>
            <a:r>
              <a:rPr lang="en-US" sz="2400" dirty="0"/>
              <a:t>LF directly relates symmetries (e.g., rotation, translation) to conservation laws (e.g., angular momentum, linear momentum) through Noether's theorem.</a:t>
            </a:r>
          </a:p>
          <a:p>
            <a:pPr marL="0" indent="0">
              <a:buNone/>
            </a:pPr>
            <a:r>
              <a:rPr lang="en-US" sz="2400" b="1" dirty="0"/>
              <a:t>Broad Applicability:</a:t>
            </a:r>
            <a:r>
              <a:rPr lang="en-US" sz="2400" dirty="0"/>
              <a:t> </a:t>
            </a:r>
          </a:p>
          <a:p>
            <a:r>
              <a:rPr lang="en-US" sz="2400" dirty="0"/>
              <a:t>LF is equally effective for classical mechanics, electromagnetism, general relativity, and quantum field theory.</a:t>
            </a:r>
          </a:p>
          <a:p>
            <a:r>
              <a:rPr lang="en-US" dirty="0"/>
              <a:t>LF is particularly powerful for complex mechanical systems, robotics (e.g., solving multi-jointed arms), and problems where system symmetry is important.</a:t>
            </a:r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F420054-8273-0F87-F09D-A771588FF79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0A76BAA-E95A-B78A-06E1-D1A3FC4489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802837F-2B26-AC94-1F76-501A2687C9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69FE837-94B9-56E5-3274-A39D78C69C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7D066E2-95BF-E312-E1D9-55CABD2E29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8408ACA-DBB3-1130-EEBF-41D0396AA2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B935A2F-B906-7267-AE75-1CB2114B17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121BFBA-D5A3-CADF-9104-1304C49BDF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22A1A23-617F-C09C-9E8F-F1E3C61DCD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E12B6B7-015C-717D-820C-17FEBF8BF8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080A71F-3185-28A9-384C-2349836EF9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306F8B5-DCD4-1CA1-7FCA-6424D3C7CB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5D20AD6-40A7-28AA-470B-B7617B0C7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347792C-68DC-A801-1F5E-D371E5A93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8D37A37-0C63-71B3-1856-997B2BE0DB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6C093AA-DA1D-108B-DDC1-B69DA0374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7368B0-A710-FBE1-AD26-39833B0C13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6" name="Picture 12">
            <a:extLst>
              <a:ext uri="{FF2B5EF4-FFF2-40B4-BE49-F238E27FC236}">
                <a16:creationId xmlns:a16="http://schemas.microsoft.com/office/drawing/2014/main" id="{5B84750A-556F-8029-9251-4BA28E646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446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06C4B625-64D7-7F09-C615-AE288BDF2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970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C1E7DFF5-F35A-3D72-6850-87D422230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3494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72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D742F-DCC3-97A1-7ACA-9A73EC842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61AE7-68B8-FBAB-4F99-31F6D1617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17775"/>
          </a:xfrm>
        </p:spPr>
        <p:txBody>
          <a:bodyPr/>
          <a:lstStyle/>
          <a:p>
            <a:r>
              <a:rPr lang="en-US" dirty="0">
                <a:solidFill>
                  <a:srgbClr val="FF9900"/>
                </a:solidFill>
                <a:latin typeface="Script MT Bold" panose="03040602040607080904" pitchFamily="66" charset="0"/>
              </a:rPr>
              <a:t>How to find Number &amp; Type of </a:t>
            </a:r>
            <a:r>
              <a:rPr lang="en-US" dirty="0" err="1">
                <a:solidFill>
                  <a:srgbClr val="FF9900"/>
                </a:solidFill>
                <a:latin typeface="Script MT Bold" panose="03040602040607080904" pitchFamily="66" charset="0"/>
              </a:rPr>
              <a:t>Lgrangian</a:t>
            </a:r>
            <a:r>
              <a:rPr lang="en-US" dirty="0">
                <a:solidFill>
                  <a:srgbClr val="FF9900"/>
                </a:solidFill>
                <a:latin typeface="Script MT Bold" panose="03040602040607080904" pitchFamily="66" charset="0"/>
              </a:rPr>
              <a:t> Coordinates Required to describe a System??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BFD6BDA-723C-5222-D1F9-9BD80DF7CD1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744C4B2-B401-F57A-D4A7-94401C1171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EB1491C-5DD4-F4BD-4D9D-E188BC370F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FD375A8-C8A4-5AAB-C6F6-3507848F6B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23265C8-FCE1-F101-0237-AF8A27A4C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3503606-60C0-5E80-C95C-B5356D069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591095F-566A-EF2E-2890-137955B2E8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44A61C6-26BF-69C7-4DF2-7C3A3D2346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29BFBB9-607B-781B-4F7F-B00B1FEB75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23B3A73-0919-7755-B4FE-10F278D376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D47A9B7-DDF5-362B-D3C0-096D51D9A4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AC2592E-C6EB-715F-C95F-42E842136B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2DC80CC-9427-2F2F-FCDC-3828045FDE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966A0D1-00F7-7994-A5DF-326BD68E7B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EB5A113-CD9B-7D13-9D3E-ADE22CA1E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9BD7C73-3923-86F0-A27E-40702FDBBC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02F1F75-4336-333A-52E6-7F9AB3D2D6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546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6" name="Picture 12">
            <a:extLst>
              <a:ext uri="{FF2B5EF4-FFF2-40B4-BE49-F238E27FC236}">
                <a16:creationId xmlns:a16="http://schemas.microsoft.com/office/drawing/2014/main" id="{2C23B911-2653-2176-E6D0-FFA2FEB02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446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4E1DDDC8-CC78-EBA5-E762-4D6B9676D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970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51B1F036-E322-A30A-7D32-176A9AB95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34940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87FE6-7D4F-A511-54A5-50A219F13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183D6-0A92-0F96-6A6F-FBE6257EE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33140"/>
            <a:ext cx="7772400" cy="1143000"/>
          </a:xfrm>
        </p:spPr>
        <p:txBody>
          <a:bodyPr/>
          <a:lstStyle/>
          <a:p>
            <a:r>
              <a:rPr lang="en-US" sz="2800" dirty="0"/>
              <a:t>Degrees of Freedom of A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3E93883-C661-FEFA-B168-C42218E2908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8" y="1276139"/>
                <a:ext cx="4342737" cy="538839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Case: Particle on a Sphere</a:t>
                </a:r>
              </a:p>
              <a:p>
                <a:r>
                  <a:rPr lang="en-US" sz="2400" dirty="0"/>
                  <a:t>Particle constrained to a sphere of radius </a:t>
                </a:r>
                <a:r>
                  <a:rPr lang="en-US" sz="2400" i="1" dirty="0"/>
                  <a:t>R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Cartesian coordinates: (</a:t>
                </a:r>
                <a:r>
                  <a:rPr lang="en-US" sz="2400" i="1" dirty="0"/>
                  <a:t>x, </a:t>
                </a:r>
                <a:r>
                  <a:rPr lang="en-US" sz="2400" i="1" dirty="0" err="1"/>
                  <a:t>y,z</a:t>
                </a:r>
                <a:r>
                  <a:rPr lang="en-US" sz="2400" dirty="0"/>
                  <a:t>) </a:t>
                </a:r>
              </a:p>
              <a:p>
                <a:r>
                  <a:rPr lang="en-US" sz="2400" dirty="0"/>
                  <a:t>Constraint: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Degrees of Freedom:</a:t>
                </a:r>
              </a:p>
              <a:p>
                <a:r>
                  <a:rPr lang="en-US" sz="2400" dirty="0"/>
                  <a:t>Number of coordinates: </a:t>
                </a:r>
                <a:r>
                  <a:rPr lang="en-US" sz="2400" i="1" dirty="0"/>
                  <a:t>m=3</a:t>
                </a:r>
              </a:p>
              <a:p>
                <a:r>
                  <a:rPr lang="en-US" sz="2400" dirty="0"/>
                  <a:t>Number of constraints</a:t>
                </a:r>
                <a:r>
                  <a:rPr lang="en-US" sz="2400" i="1" dirty="0"/>
                  <a:t>: n=1</a:t>
                </a:r>
              </a:p>
              <a:p>
                <a:pPr marL="0" indent="0" algn="ctr">
                  <a:buNone/>
                </a:pPr>
                <a:r>
                  <a:rPr lang="en-US" sz="2400" i="1" dirty="0"/>
                  <a:t>DOF =3-1=2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3E93883-C661-FEFA-B168-C42218E290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8" y="1276139"/>
                <a:ext cx="4342737" cy="5388395"/>
              </a:xfrm>
              <a:blipFill>
                <a:blip r:embed="rId3"/>
                <a:stretch>
                  <a:fillRect l="-2107" t="-905" r="-3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180CA1B-73F9-5B9B-4720-F4F16D522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8210" y="1276139"/>
            <a:ext cx="4191437" cy="536913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Using Spherical Coordinates:</a:t>
            </a:r>
          </a:p>
          <a:p>
            <a:r>
              <a:rPr lang="en-US" sz="2400" dirty="0"/>
              <a:t>Choose origin at center of sphere </a:t>
            </a:r>
          </a:p>
          <a:p>
            <a:r>
              <a:rPr lang="en-US" sz="2400" dirty="0"/>
              <a:t>Use (</a:t>
            </a:r>
            <a:r>
              <a:rPr lang="en-US" sz="2400" i="1" dirty="0" err="1"/>
              <a:t>r,θ,ϕ</a:t>
            </a:r>
            <a:r>
              <a:rPr lang="en-US" sz="2400" dirty="0"/>
              <a:t>) </a:t>
            </a:r>
          </a:p>
          <a:p>
            <a:r>
              <a:rPr lang="en-US" sz="2400" dirty="0"/>
              <a:t>Constraint implies: </a:t>
            </a:r>
            <a:r>
              <a:rPr lang="en-US" sz="2400" i="1" dirty="0"/>
              <a:t>r =R</a:t>
            </a:r>
            <a:r>
              <a:rPr lang="en-US" sz="2400" dirty="0"/>
              <a:t> </a:t>
            </a:r>
          </a:p>
          <a:p>
            <a:r>
              <a:rPr lang="en-US" sz="2400" dirty="0"/>
              <a:t>Hence </a:t>
            </a:r>
            <a:r>
              <a:rPr lang="en-US" sz="2400" i="1" dirty="0"/>
              <a:t>r</a:t>
            </a:r>
            <a:r>
              <a:rPr lang="en-US" sz="2400" dirty="0"/>
              <a:t> is not a variable</a:t>
            </a:r>
          </a:p>
          <a:p>
            <a:pPr marL="0" indent="0">
              <a:buNone/>
            </a:pPr>
            <a:r>
              <a:rPr lang="en-US" sz="2400" b="1" dirty="0"/>
              <a:t>Conclusion </a:t>
            </a:r>
          </a:p>
          <a:p>
            <a:r>
              <a:rPr lang="en-US" sz="2400" i="1" dirty="0"/>
              <a:t>θ, ϕ</a:t>
            </a:r>
            <a:r>
              <a:rPr lang="en-US" sz="2400" dirty="0"/>
              <a:t> are independent </a:t>
            </a:r>
          </a:p>
          <a:p>
            <a:r>
              <a:rPr lang="en-US" sz="2400" dirty="0"/>
              <a:t>They automatically satisfy the constraint </a:t>
            </a:r>
          </a:p>
          <a:p>
            <a:r>
              <a:rPr lang="en-US" sz="2400" dirty="0"/>
              <a:t>Represent the two degrees of freedom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F8C9E27-FECF-070C-FE54-9B88FE7094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3588E98-E569-AD12-6768-2A96244282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A483408-32E2-8EA7-87EB-0D6A4713D3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A2AC036-2EA3-E0C0-D229-A6982F096A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D0B761F-2C3D-93D0-8370-E39A1F64F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9EB1259-EE05-520D-9F90-BEB75C6F7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5CE6A6B-A198-D8D9-92C6-3B6A6D911D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E75B021-82D7-DC93-62D2-2ED1AFB995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D259A3F-CA42-D3D4-5256-2AA04FA672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EBB0E49-18F8-B572-1D2C-0C2EB1B576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FB97A2C-23DA-1CDF-DEDE-A7BDDBE3D4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C7BF810-9564-08D1-8B6B-BE3C095E8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734AB2D-BBBA-3E18-5153-20E9C300AA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915FA7F-CF56-4457-B58C-6166483B54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20E2619-97AD-4D1F-CD1C-2CE2FCA3C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4074701-69E0-2F27-20CC-C7FC3A040F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549996-B546-0C79-036C-3CE54B9438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B9AA6C-798B-F7F7-83D0-650B7CFB41DC}"/>
              </a:ext>
            </a:extLst>
          </p:cNvPr>
          <p:cNvCxnSpPr>
            <a:cxnSpLocks/>
          </p:cNvCxnSpPr>
          <p:nvPr/>
        </p:nvCxnSpPr>
        <p:spPr bwMode="auto">
          <a:xfrm>
            <a:off x="4697841" y="1333079"/>
            <a:ext cx="80369" cy="4991521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7B390CF8-1F0E-22FF-7DE0-58F2A7D492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6358" y="1616074"/>
            <a:ext cx="3486364" cy="310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2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9477B-E767-18D1-D48C-2BC300052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7287-FA55-9B58-BE9F-A4CFE66D7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33140"/>
            <a:ext cx="7772400" cy="1143000"/>
          </a:xfrm>
        </p:spPr>
        <p:txBody>
          <a:bodyPr/>
          <a:lstStyle/>
          <a:p>
            <a:r>
              <a:rPr lang="en-US" sz="2800" dirty="0"/>
              <a:t>Two-Particle System with Constraint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18B71B7-856D-1DF1-611E-BE2655403A2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14070" y="1248310"/>
                <a:ext cx="4354820" cy="5304890"/>
              </a:xfrm>
            </p:spPr>
            <p:txBody>
              <a:bodyPr/>
              <a:lstStyle/>
              <a:p>
                <a:r>
                  <a:rPr lang="en-US" sz="2400" dirty="0"/>
                  <a:t>System Description </a:t>
                </a:r>
              </a:p>
              <a:p>
                <a:r>
                  <a:rPr lang="en-US" sz="2400" dirty="0"/>
                  <a:t>Two particles m</a:t>
                </a:r>
                <a:r>
                  <a:rPr lang="en-US" sz="2400" baseline="-25000" dirty="0"/>
                  <a:t>1 &amp;</a:t>
                </a:r>
                <a:r>
                  <a:rPr lang="en-US" sz="2400" dirty="0"/>
                  <a:t> m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 connected by a rigid, massless rod of length </a:t>
                </a:r>
                <a:r>
                  <a:rPr lang="en-US" sz="2400" i="1" dirty="0"/>
                  <a:t>l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Positions: (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,y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,z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) &amp;  (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,y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,z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) </a:t>
                </a:r>
              </a:p>
              <a:p>
                <a:r>
                  <a:rPr lang="en-US" sz="2400" dirty="0"/>
                  <a:t>Total coordinates: n =6</a:t>
                </a:r>
              </a:p>
              <a:p>
                <a:r>
                  <a:rPr lang="en-US" sz="2400" dirty="0"/>
                  <a:t>Constraint: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r>
                  <a:rPr lang="en-US" sz="2400" dirty="0"/>
                  <a:t>Distance between particles is fixed</a:t>
                </a:r>
              </a:p>
              <a:p>
                <a:r>
                  <a:rPr lang="en-US" sz="2400" dirty="0"/>
                  <a:t>Number of constraints: </a:t>
                </a:r>
                <a:r>
                  <a:rPr lang="en-US" sz="2400" i="1" dirty="0"/>
                  <a:t>m = 1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18B71B7-856D-1DF1-611E-BE2655403A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4070" y="1248310"/>
                <a:ext cx="4354820" cy="5304890"/>
              </a:xfrm>
              <a:blipFill>
                <a:blip r:embed="rId3"/>
                <a:stretch>
                  <a:fillRect l="-2101" t="-920" r="-840" b="-3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31827946-77D9-56E8-DF90-C25F1AE5D53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4768890" y="1176140"/>
            <a:ext cx="4051971" cy="3573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D6EB20DB-D47B-A7F5-705F-904C90E386F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ED9C01E-0DDF-8C50-4C46-57F2DAD0E8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0E71D1C-7512-D9D9-51DF-E2F1924EF7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423583A-CF64-71DA-3E8E-AF2D048C93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656E919-1B0C-04CF-F950-10DAE2AB1B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FA18051-4B94-99B9-BBDD-FF25A77A8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711814D-A525-4F9C-08C7-00252BDC77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AAA829F-077C-49CC-59C7-CAEBA3E98E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CC7F5BA-6031-7DAF-0D60-E7F4DAD43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6FFCA69-49BF-1EDA-8DB2-486B60DFD2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975160E-A10C-392D-C52D-0F6422918F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E1C143B-74A9-E3FE-C032-8908D104FF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93E5732-0378-B26D-39FF-4F9793B332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18C336D-CB2D-620F-53F8-DAAF9DC2E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CD6E3B3-13C6-8364-6B36-151858BE4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D7FA9B-C2F6-C534-792D-B2C871C0D2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6C8194-A74D-6E40-5F3B-C9F758B27F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C17098F-05C2-785F-B9E6-6E53542AFCDA}"/>
              </a:ext>
            </a:extLst>
          </p:cNvPr>
          <p:cNvSpPr txBox="1"/>
          <p:nvPr/>
        </p:nvSpPr>
        <p:spPr>
          <a:xfrm>
            <a:off x="4868299" y="4806878"/>
            <a:ext cx="40916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Degrees of Freedom:</a:t>
            </a:r>
          </a:p>
          <a:p>
            <a:endParaRPr lang="en-US" dirty="0"/>
          </a:p>
          <a:p>
            <a:r>
              <a:rPr lang="en-US" dirty="0"/>
              <a:t>DOF = </a:t>
            </a:r>
            <a:r>
              <a:rPr lang="en-US" i="1" dirty="0"/>
              <a:t>n−m = 6−1 = 5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6C18B0-E779-9F20-C703-B260874C7178}"/>
              </a:ext>
            </a:extLst>
          </p:cNvPr>
          <p:cNvCxnSpPr>
            <a:cxnSpLocks/>
          </p:cNvCxnSpPr>
          <p:nvPr/>
        </p:nvCxnSpPr>
        <p:spPr bwMode="auto">
          <a:xfrm>
            <a:off x="4541520" y="1295400"/>
            <a:ext cx="124356" cy="53340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9394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2785A-AC3C-63F8-7FF7-31849F4D4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703D1-9C7B-2870-9797-6AC58E03D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33140"/>
            <a:ext cx="7772400" cy="1143000"/>
          </a:xfrm>
        </p:spPr>
        <p:txBody>
          <a:bodyPr/>
          <a:lstStyle/>
          <a:p>
            <a:r>
              <a:rPr lang="en-US" sz="2800" dirty="0"/>
              <a:t>Description of Least Action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29040-A590-B9F7-8C84-3BAF5FF98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203325"/>
            <a:ext cx="4613986" cy="534987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Alternative Coordinates Describe system using: </a:t>
            </a:r>
          </a:p>
          <a:p>
            <a:r>
              <a:rPr lang="en-US" sz="2400" dirty="0"/>
              <a:t>Position of a point on rod (e.g., center of mass): </a:t>
            </a:r>
          </a:p>
          <a:p>
            <a:pPr marL="0" indent="0" algn="ctr">
              <a:buNone/>
            </a:pP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i="1" baseline="-25000" dirty="0"/>
              <a:t>0</a:t>
            </a:r>
            <a:r>
              <a:rPr lang="en-US" sz="2400" i="1" dirty="0"/>
              <a:t>,y</a:t>
            </a:r>
            <a:r>
              <a:rPr lang="en-US" sz="2400" i="1" baseline="-25000" dirty="0"/>
              <a:t>0</a:t>
            </a:r>
            <a:r>
              <a:rPr lang="en-US" sz="2400" i="1" dirty="0"/>
              <a:t>,z</a:t>
            </a:r>
            <a:r>
              <a:rPr lang="en-US" sz="2400" i="1" baseline="-25000" dirty="0"/>
              <a:t>0</a:t>
            </a:r>
            <a:r>
              <a:rPr lang="en-US" sz="2400" dirty="0"/>
              <a:t>) </a:t>
            </a:r>
          </a:p>
          <a:p>
            <a:r>
              <a:rPr lang="en-US" sz="2400" dirty="0"/>
              <a:t>Orientation using spherical angles: (θ, ϕ) </a:t>
            </a:r>
          </a:p>
          <a:p>
            <a:r>
              <a:rPr lang="en-US" sz="2400" dirty="0"/>
              <a:t>Total coordinates: 3 + 2 = 5 </a:t>
            </a:r>
          </a:p>
          <a:p>
            <a:r>
              <a:rPr lang="en-US" sz="2400" dirty="0"/>
              <a:t>No constraints needed in this description </a:t>
            </a:r>
          </a:p>
          <a:p>
            <a:pPr marL="0" indent="0">
              <a:buNone/>
            </a:pPr>
            <a:r>
              <a:rPr lang="en-US" sz="2400" b="1" dirty="0"/>
              <a:t>Important Insight </a:t>
            </a:r>
          </a:p>
          <a:p>
            <a:r>
              <a:rPr lang="en-US" sz="2400" dirty="0"/>
              <a:t>Degrees of freedom depend on the system, not the coordinates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4307EC2-9439-DF8C-852C-D0496CFF8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600" y="1219199"/>
            <a:ext cx="3810000" cy="5445335"/>
          </a:xfrm>
        </p:spPr>
        <p:txBody>
          <a:bodyPr/>
          <a:lstStyle/>
          <a:p>
            <a:r>
              <a:rPr lang="en-US" sz="2400" dirty="0"/>
              <a:t>Choice of coordinates may change: </a:t>
            </a:r>
          </a:p>
          <a:p>
            <a:r>
              <a:rPr lang="en-US" sz="2400" dirty="0"/>
              <a:t>Number of coordinates </a:t>
            </a:r>
            <a:r>
              <a:rPr lang="en-US" sz="2400" i="1" dirty="0"/>
              <a:t>n</a:t>
            </a:r>
            <a:r>
              <a:rPr lang="en-US" sz="2400" dirty="0"/>
              <a:t> </a:t>
            </a:r>
          </a:p>
          <a:p>
            <a:r>
              <a:rPr lang="en-US" sz="2400" dirty="0"/>
              <a:t>Number of constraints </a:t>
            </a:r>
            <a:r>
              <a:rPr lang="en-US" sz="2400" i="1" dirty="0"/>
              <a:t>m</a:t>
            </a:r>
            <a:r>
              <a:rPr lang="en-US" sz="2400" dirty="0"/>
              <a:t> </a:t>
            </a:r>
          </a:p>
          <a:p>
            <a:r>
              <a:rPr lang="en-US" sz="2400" dirty="0"/>
              <a:t>But: </a:t>
            </a:r>
          </a:p>
          <a:p>
            <a:pPr marL="0" indent="0" algn="ctr">
              <a:buNone/>
            </a:pPr>
            <a:r>
              <a:rPr lang="en-US" sz="2400" i="1" dirty="0"/>
              <a:t>n − m </a:t>
            </a:r>
            <a:r>
              <a:rPr lang="en-US" sz="2400" dirty="0"/>
              <a:t>= constant </a:t>
            </a:r>
          </a:p>
          <a:p>
            <a:r>
              <a:rPr lang="en-US" sz="2400" dirty="0"/>
              <a:t>For this system: DOF = 5 </a:t>
            </a:r>
          </a:p>
          <a:p>
            <a:pPr marL="0" indent="0">
              <a:buNone/>
            </a:pPr>
            <a:r>
              <a:rPr lang="en-US" sz="2400" b="1" dirty="0"/>
              <a:t>Conclusion </a:t>
            </a:r>
          </a:p>
          <a:p>
            <a:r>
              <a:rPr lang="en-US" sz="2400" dirty="0"/>
              <a:t>Different coordinate choices → same physics </a:t>
            </a:r>
          </a:p>
          <a:p>
            <a:r>
              <a:rPr lang="en-US" sz="2400" dirty="0"/>
              <a:t>Proper coordinates can eliminate constraints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9854889-8879-8448-D07A-01101E6FBE6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ADD4465-8231-FFB4-39FC-E2B5C9BED4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9FC40BB-CF05-0ADE-EFD1-A4AEDFDFB6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A5C8419-EB42-9FD8-43DB-B63283681D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C28C202-6908-2CC7-3949-BC7DF82F07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DCA1EB0-5A84-2A52-4479-9CBB740ED2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D0E5F23-40B0-764C-24FD-3BC28BEF1C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9C229D5-5BA0-53B3-9E5F-32EF6B8FB5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CE6BA60-1EDF-7895-B9F6-D5052EB156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4D56C36-02CD-0A83-630B-D4F0FBAAAC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0189B0E-42EF-AAE1-311B-040CEE69A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F74EA12-4FC2-9307-2C76-CB67A7B413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1F85567-0EFF-7554-EAF8-F8DA2D1DA5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A1E53CC-D4D3-888E-9F54-91E32B5119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C749B41-3E21-EBAB-68CD-20EFFF7BFD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DFD47F0-1762-F150-9202-FF7C00DCA1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BE81407-1FA5-53C6-79B4-D58498DFC3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13B523A-9C27-1494-D5C6-7988A05C1C89}"/>
              </a:ext>
            </a:extLst>
          </p:cNvPr>
          <p:cNvCxnSpPr>
            <a:cxnSpLocks/>
          </p:cNvCxnSpPr>
          <p:nvPr/>
        </p:nvCxnSpPr>
        <p:spPr bwMode="auto">
          <a:xfrm>
            <a:off x="4944118" y="1219200"/>
            <a:ext cx="50868" cy="5445334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5578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17E10-A84C-18B7-10F7-18672021B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BED10-A0F7-8692-C358-D220A940A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33140"/>
            <a:ext cx="7772400" cy="1143000"/>
          </a:xfrm>
        </p:spPr>
        <p:txBody>
          <a:bodyPr/>
          <a:lstStyle/>
          <a:p>
            <a:r>
              <a:rPr lang="en-US" sz="2800" dirty="0"/>
              <a:t>Generalized Coordinates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5DBB2-97AE-2C51-4A1C-B9E27F7EF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143000"/>
            <a:ext cx="8327527" cy="544533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Key Idea: </a:t>
            </a:r>
          </a:p>
          <a:p>
            <a:r>
              <a:rPr lang="en-US" sz="2400" dirty="0"/>
              <a:t>A system configuration can be described using different coordinate sets </a:t>
            </a:r>
          </a:p>
          <a:p>
            <a:r>
              <a:rPr lang="en-US" sz="2400" dirty="0"/>
              <a:t>No unique coordinate system is required </a:t>
            </a:r>
          </a:p>
          <a:p>
            <a:r>
              <a:rPr lang="en-US" sz="2400" dirty="0"/>
              <a:t>Infinite possible choices of coordinates </a:t>
            </a:r>
          </a:p>
          <a:p>
            <a:pPr marL="0" indent="0">
              <a:buNone/>
            </a:pPr>
            <a:r>
              <a:rPr lang="en-US" sz="2400" b="1" dirty="0"/>
              <a:t>Relation </a:t>
            </a:r>
          </a:p>
          <a:p>
            <a:r>
              <a:rPr lang="en-US" sz="2400" dirty="0"/>
              <a:t>No. of coordinates = DOF + constraints </a:t>
            </a:r>
          </a:p>
          <a:p>
            <a:r>
              <a:rPr lang="en-US" sz="2400" dirty="0"/>
              <a:t>Example: </a:t>
            </a:r>
          </a:p>
          <a:p>
            <a:r>
              <a:rPr lang="en-US" sz="2400" i="1" dirty="0"/>
              <a:t>N</a:t>
            </a:r>
            <a:r>
              <a:rPr lang="en-US" sz="2400" dirty="0"/>
              <a:t> Particles Cartesian coordinates: </a:t>
            </a:r>
          </a:p>
          <a:p>
            <a:r>
              <a:rPr lang="en-US" sz="2400" i="1" dirty="0"/>
              <a:t>3N</a:t>
            </a:r>
            <a:r>
              <a:rPr lang="en-US" sz="2400" dirty="0"/>
              <a:t> coordinates </a:t>
            </a:r>
          </a:p>
          <a:p>
            <a:r>
              <a:rPr lang="en-US" sz="2400" dirty="0"/>
              <a:t>Alternative: spherical coordinates </a:t>
            </a:r>
          </a:p>
          <a:p>
            <a:r>
              <a:rPr lang="en-US" sz="2400" dirty="0"/>
              <a:t>Both describe same system configuration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8D7FDF4-4EEA-CB81-E012-3F38923BA0F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A5415BC-ADFA-22AF-5BB8-E68B2F761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F511A6B-A1C8-9C16-9BB0-25D0591060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8631EB6-AC97-3656-502B-09ED65A1E6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446A6B1-5541-6BD1-5D6A-84F1E2D5C7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0ADA6D1-818C-A4B7-FCCE-F20A57767D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F75477F-5F72-DE44-4ADA-69B469DB79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E6AA6F0-0961-CC0B-56AA-DE1BA6070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FB41F23-812D-ED83-405E-B9B3AC32C5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A65C598-43B8-7BAD-78F0-C70ED435A4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B6CF664-2BA5-AC21-9CEE-ADF1F61483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A76774A-D479-64A0-5089-77E24D0AB8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62D196C-B710-ED23-CCA3-CA929D817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E5CC755-E060-8807-512C-B064D9C44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C3D12C7-ADC6-9D94-20B1-C3140BF073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0C08B48-6E46-E017-E79F-AB80E033CD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77C87FF-C9A0-7F9F-78AC-C457340375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106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F17AE-E3AE-1453-0ACC-40BCA8A9F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B572D-A593-0CF1-E3BF-1B2E1776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33140"/>
            <a:ext cx="7772400" cy="1143000"/>
          </a:xfrm>
        </p:spPr>
        <p:txBody>
          <a:bodyPr/>
          <a:lstStyle/>
          <a:p>
            <a:r>
              <a:rPr lang="en-US" sz="2800" dirty="0"/>
              <a:t>Generalized Coordinates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1821FA1-E037-15E7-593C-83A247748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279" y="1447800"/>
            <a:ext cx="7774321" cy="5029200"/>
          </a:xfrm>
        </p:spPr>
        <p:txBody>
          <a:bodyPr/>
          <a:lstStyle/>
          <a:p>
            <a:r>
              <a:rPr lang="en-US" sz="2400" dirty="0"/>
              <a:t>Coordinate Transformation </a:t>
            </a:r>
          </a:p>
          <a:p>
            <a:r>
              <a:rPr lang="en-US" sz="2400" dirty="0"/>
              <a:t>Conversion between coordinate sets: </a:t>
            </a:r>
          </a:p>
          <a:p>
            <a:pPr marL="0" indent="0" algn="ctr">
              <a:buNone/>
            </a:pPr>
            <a:r>
              <a:rPr lang="en-US" sz="2400" i="1" dirty="0"/>
              <a:t>(</a:t>
            </a:r>
            <a:r>
              <a:rPr lang="en-US" sz="2400" i="1" dirty="0" err="1"/>
              <a:t>x,y,z</a:t>
            </a:r>
            <a:r>
              <a:rPr lang="en-US" sz="2400" i="1" dirty="0"/>
              <a:t>) ↔ (r,</a:t>
            </a:r>
            <a:r>
              <a:rPr lang="el-GR" sz="2400" i="1" dirty="0"/>
              <a:t>θ,ϕ)</a:t>
            </a:r>
            <a:r>
              <a:rPr lang="el-GR" sz="2400" dirty="0"/>
              <a:t> </a:t>
            </a:r>
            <a:endParaRPr lang="en-US" sz="2400" dirty="0"/>
          </a:p>
          <a:p>
            <a:r>
              <a:rPr lang="en-US" sz="2400" dirty="0"/>
              <a:t>Same system → different representations </a:t>
            </a:r>
          </a:p>
          <a:p>
            <a:r>
              <a:rPr lang="en-US" sz="2400" dirty="0"/>
              <a:t>Transformation preserves physics </a:t>
            </a:r>
          </a:p>
          <a:p>
            <a:pPr marL="0" indent="0">
              <a:buNone/>
            </a:pPr>
            <a:r>
              <a:rPr lang="en-US" sz="2400" dirty="0"/>
              <a:t>Generalized Coordinates </a:t>
            </a:r>
          </a:p>
          <a:p>
            <a:r>
              <a:rPr lang="en-US" sz="2400" dirty="0"/>
              <a:t>Any set of variables that specifies configuration </a:t>
            </a:r>
          </a:p>
          <a:p>
            <a:r>
              <a:rPr lang="en-US" sz="2400" dirty="0"/>
              <a:t>Not necessarily geometric </a:t>
            </a:r>
          </a:p>
          <a:p>
            <a:r>
              <a:rPr lang="en-US" sz="2400" dirty="0"/>
              <a:t>Denoted: </a:t>
            </a:r>
            <a:r>
              <a:rPr lang="en-US" sz="2400" i="1" dirty="0"/>
              <a:t>q</a:t>
            </a:r>
            <a:r>
              <a:rPr lang="en-US" sz="2400" i="1" baseline="-25000" dirty="0"/>
              <a:t>1</a:t>
            </a:r>
            <a:r>
              <a:rPr lang="en-US" sz="2400" i="1" dirty="0"/>
              <a:t>,q</a:t>
            </a:r>
            <a:r>
              <a:rPr lang="en-US" sz="2400" i="1" baseline="-25000" dirty="0"/>
              <a:t>2</a:t>
            </a:r>
            <a:r>
              <a:rPr lang="en-US" sz="2400" i="1" dirty="0"/>
              <a:t>,...,q</a:t>
            </a:r>
            <a:r>
              <a:rPr lang="en-US" sz="2400" i="1" baseline="-25000" dirty="0"/>
              <a:t>n</a:t>
            </a:r>
            <a:r>
              <a:rPr lang="en-US" sz="2400" dirty="0"/>
              <a:t> </a:t>
            </a:r>
          </a:p>
          <a:p>
            <a:r>
              <a:rPr lang="en-US" sz="2400" dirty="0"/>
              <a:t>Vary with time: </a:t>
            </a:r>
            <a:r>
              <a:rPr lang="en-US" sz="2400" i="1" dirty="0"/>
              <a:t>q</a:t>
            </a:r>
            <a:r>
              <a:rPr lang="en-US" sz="2400" i="1" baseline="-25000" dirty="0"/>
              <a:t>i</a:t>
            </a:r>
            <a:r>
              <a:rPr lang="en-US" sz="2400" i="1" dirty="0"/>
              <a:t> = q</a:t>
            </a:r>
            <a:r>
              <a:rPr lang="en-US" sz="2400" i="1" baseline="-25000" dirty="0"/>
              <a:t>i</a:t>
            </a:r>
            <a:r>
              <a:rPr lang="en-US" sz="2400" i="1" dirty="0"/>
              <a:t>(t)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7AC623C-A465-DAA6-FA50-7031FD92151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EC75EE4-EC7F-D4D4-5232-2AFAB14634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CD0943B-A381-6BD4-67F5-388853BDBF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B40C1AA-1D09-448D-9D8F-73C25D2345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B9FCECD-F042-0F1D-E6E8-1752374A78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73A413E-7426-D324-925F-3650BEE9AF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9CA0A12-9C6F-B51C-A1B3-01B7D66303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7C6DBDB-5A14-1CE3-BA1E-D5B7AFE1A1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13C161A-47A0-E0E1-AE89-5AFF85BBD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8CD7487-EADA-C0AB-C7A6-F68F1E5BC2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973C99C-F16B-A7E8-ABE9-B88A63545C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7317B45-D076-BFD0-0DD9-375DAF5FC5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19D3528-26CD-D84A-70AC-0CC744C612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85BA09D-7D86-3280-FFFF-04AB30332D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2BFA574-D99D-AB54-1E6A-E3E5B3B4CF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47BB231-40BE-96D7-8D89-4B055D735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F8585D1-061B-0BA5-25E3-46D6C6A65B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7465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943D0-13D9-3318-2CF5-CE6E46188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1902-2882-65B6-7D27-AF8BF305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33140"/>
            <a:ext cx="7772400" cy="1143000"/>
          </a:xfrm>
        </p:spPr>
        <p:txBody>
          <a:bodyPr/>
          <a:lstStyle/>
          <a:p>
            <a:r>
              <a:rPr lang="en-US" sz="2800" dirty="0"/>
              <a:t>Independent Generalized Coordinates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35CE4F-0528-D6AD-9050-302C86888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665876" cy="550227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Independent Coordinates </a:t>
            </a:r>
          </a:p>
          <a:p>
            <a:r>
              <a:rPr lang="en-US" sz="2400" dirty="0"/>
              <a:t>Choose coordinates that are independent </a:t>
            </a:r>
          </a:p>
          <a:p>
            <a:r>
              <a:rPr lang="en-US" sz="2400" dirty="0"/>
              <a:t>Automatically satisfy constraints </a:t>
            </a:r>
          </a:p>
          <a:p>
            <a:r>
              <a:rPr lang="en-US" sz="2400" dirty="0"/>
              <a:t>Number of generalized coordinates: </a:t>
            </a:r>
          </a:p>
          <a:p>
            <a:r>
              <a:rPr lang="en-US" sz="2400" dirty="0"/>
              <a:t>= Degrees of Freedom</a:t>
            </a:r>
          </a:p>
          <a:p>
            <a:r>
              <a:rPr lang="en-US" sz="2400" dirty="0"/>
              <a:t> Constraint equations are not necessary. </a:t>
            </a:r>
          </a:p>
          <a:p>
            <a:pPr marL="0" indent="0">
              <a:buNone/>
            </a:pPr>
            <a:r>
              <a:rPr lang="en-US" sz="2400" b="1" dirty="0"/>
              <a:t>Advantage </a:t>
            </a:r>
          </a:p>
          <a:p>
            <a:r>
              <a:rPr lang="en-US" sz="2400" dirty="0"/>
              <a:t>Simplifies system description </a:t>
            </a:r>
          </a:p>
          <a:p>
            <a:r>
              <a:rPr lang="en-US" sz="2400" dirty="0"/>
              <a:t>Reduces complexity </a:t>
            </a:r>
          </a:p>
          <a:p>
            <a:r>
              <a:rPr lang="en-US" sz="2400" dirty="0"/>
              <a:t>Eliminates redundant variables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DB1D64B-6540-8BBD-B160-2A6E847AA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1295400"/>
            <a:ext cx="4114800" cy="51816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Important Insight </a:t>
            </a:r>
          </a:p>
          <a:p>
            <a:r>
              <a:rPr lang="en-US" sz="2400" dirty="0"/>
              <a:t>Coordinates can change </a:t>
            </a:r>
          </a:p>
          <a:p>
            <a:r>
              <a:rPr lang="en-US" sz="2400" dirty="0"/>
              <a:t>Constraints can change </a:t>
            </a:r>
          </a:p>
          <a:p>
            <a:r>
              <a:rPr lang="en-US" sz="2400" dirty="0"/>
              <a:t>But: </a:t>
            </a:r>
          </a:p>
          <a:p>
            <a:r>
              <a:rPr lang="en-US" sz="2400" i="1" dirty="0"/>
              <a:t>n−m = DOF (constant)</a:t>
            </a:r>
          </a:p>
          <a:p>
            <a:pPr marL="0" indent="0">
              <a:buNone/>
            </a:pPr>
            <a:r>
              <a:rPr lang="en-US" sz="2400" b="1" dirty="0"/>
              <a:t>Conclusions:</a:t>
            </a:r>
          </a:p>
          <a:p>
            <a:r>
              <a:rPr lang="en-US" sz="2400" dirty="0"/>
              <a:t>Generalized coordinates: Provide flexibility </a:t>
            </a:r>
          </a:p>
          <a:p>
            <a:r>
              <a:rPr lang="en-US" sz="2400" dirty="0"/>
              <a:t>Adapt to system constraints </a:t>
            </a:r>
          </a:p>
          <a:p>
            <a:r>
              <a:rPr lang="en-US" sz="2400" dirty="0"/>
              <a:t>Best choice: </a:t>
            </a:r>
          </a:p>
          <a:p>
            <a:r>
              <a:rPr lang="en-US" sz="2400" dirty="0"/>
              <a:t>Independent </a:t>
            </a:r>
          </a:p>
          <a:p>
            <a:r>
              <a:rPr lang="en-US" sz="2400" dirty="0"/>
              <a:t>Equal to DOF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7A5FA12-275C-F692-3CA6-146A67A86AE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1FE5539-40D8-AE5C-27FA-F99D639D63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005C7E2-8370-97A9-AF06-7A0237BE7C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D59868-54F9-7884-4854-6AB260A901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715E255-7536-F3B2-898E-FE2382B662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B53F17B-AD20-D42D-1EA0-F3F496A8A4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37F8726-4604-0C04-9209-EE4DC69F5F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028A136-C8EC-6458-A64D-2B296D7C02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5713254-7767-2A53-AE1E-6729FC9E9B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B975742-5454-A45C-93E5-0852A29EED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913E1EE-F35C-6BE1-7388-6B0E1AC1F4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4E6035E-B4D0-400C-D718-73960BCB1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3EE5825-322B-BDE0-015C-7CA5DCA7F0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25FD01F-B800-9430-4084-B377B6AEFF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9383966-A6F7-CC30-76EE-8513053420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1299604-83D2-4F44-914A-CBADBACA19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8FB5F1-8728-2B69-0648-67EFE5323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7C1655-BB59-2F6F-C8D0-CD0D8973F021}"/>
              </a:ext>
            </a:extLst>
          </p:cNvPr>
          <p:cNvCxnSpPr>
            <a:cxnSpLocks/>
          </p:cNvCxnSpPr>
          <p:nvPr/>
        </p:nvCxnSpPr>
        <p:spPr bwMode="auto">
          <a:xfrm>
            <a:off x="4791718" y="1219200"/>
            <a:ext cx="178958" cy="550227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8526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149C9-F207-1931-33AB-1F4CCD465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57201-F602-CEA1-5383-640FDADE5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33140"/>
            <a:ext cx="7772400" cy="1143000"/>
          </a:xfrm>
        </p:spPr>
        <p:txBody>
          <a:bodyPr/>
          <a:lstStyle/>
          <a:p>
            <a:r>
              <a:rPr lang="en-US" sz="2800" dirty="0"/>
              <a:t>Transformation to Generalized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B3D25E8-B319-A5DF-7AFF-A7A9EED4E1B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0999" y="1295400"/>
                <a:ext cx="8532479" cy="1676400"/>
              </a:xfrm>
            </p:spPr>
            <p:txBody>
              <a:bodyPr/>
              <a:lstStyle/>
              <a:p>
                <a:r>
                  <a:rPr lang="en-US" sz="2400" dirty="0"/>
                  <a:t>Coordinate Transformation </a:t>
                </a:r>
              </a:p>
              <a:p>
                <a:r>
                  <a:rPr lang="en-US" sz="2400" dirty="0"/>
                  <a:t>Transform from </a:t>
                </a:r>
                <a:r>
                  <a:rPr lang="en-US" sz="2400" i="1" dirty="0"/>
                  <a:t>k</a:t>
                </a:r>
                <a:r>
                  <a:rPr lang="en-US" sz="2400" dirty="0"/>
                  <a:t> ordinary coordinates (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,...,</a:t>
                </a:r>
                <a:r>
                  <a:rPr lang="en-US" sz="2400" i="1" dirty="0" err="1"/>
                  <a:t>x</a:t>
                </a:r>
                <a:r>
                  <a:rPr lang="en-US" sz="2400" i="1" baseline="-25000" dirty="0" err="1"/>
                  <a:t>k</a:t>
                </a:r>
                <a:r>
                  <a:rPr lang="en-US" sz="2400" dirty="0"/>
                  <a:t>) to </a:t>
                </a:r>
                <a:r>
                  <a:rPr lang="en-US" sz="2400" i="1" dirty="0"/>
                  <a:t>n</a:t>
                </a:r>
                <a:r>
                  <a:rPr lang="en-US" sz="2400" dirty="0"/>
                  <a:t> generalized coordinates (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,...,q</a:t>
                </a:r>
                <a:r>
                  <a:rPr lang="en-US" sz="2400" i="1" baseline="-25000" dirty="0"/>
                  <a:t>n</a:t>
                </a:r>
                <a:r>
                  <a:rPr lang="en-US" sz="2400" dirty="0"/>
                  <a:t>)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……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&amp;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=1,2,…….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B3D25E8-B319-A5DF-7AFF-A7A9EED4E1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0999" y="1295400"/>
                <a:ext cx="8532479" cy="1676400"/>
              </a:xfrm>
              <a:blipFill>
                <a:blip r:embed="rId3"/>
                <a:stretch>
                  <a:fillRect l="-929" t="-2909" r="-714" b="-2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166EDA3-7FAF-1B40-F067-FB563203A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3222206"/>
            <a:ext cx="3810000" cy="325479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Interpretation </a:t>
            </a:r>
          </a:p>
          <a:p>
            <a:r>
              <a:rPr lang="en-US" sz="2400" i="1" dirty="0"/>
              <a:t>x</a:t>
            </a:r>
            <a:r>
              <a:rPr lang="en-US" sz="2400" i="1" baseline="-25000" dirty="0"/>
              <a:t>i</a:t>
            </a:r>
            <a:r>
              <a:rPr lang="en-US" sz="2400" dirty="0"/>
              <a:t> → ordinary coordinates </a:t>
            </a:r>
            <a:r>
              <a:rPr lang="en-US" sz="2400" i="1" dirty="0"/>
              <a:t>q</a:t>
            </a:r>
            <a:r>
              <a:rPr lang="en-US" sz="2400" i="1" baseline="-25000" dirty="0"/>
              <a:t>i</a:t>
            </a:r>
            <a:r>
              <a:rPr lang="en-US" sz="2400" dirty="0"/>
              <a:t> → generalized coordinates </a:t>
            </a:r>
          </a:p>
          <a:p>
            <a:pPr marL="0" indent="0">
              <a:buNone/>
            </a:pPr>
            <a:r>
              <a:rPr lang="en-US" sz="2400" b="1" dirty="0"/>
              <a:t>Constraints: </a:t>
            </a:r>
          </a:p>
          <a:p>
            <a:r>
              <a:rPr lang="en-US" sz="2400" i="1" dirty="0"/>
              <a:t>l</a:t>
            </a:r>
            <a:r>
              <a:rPr lang="en-US" sz="2400" dirty="0"/>
              <a:t> on </a:t>
            </a:r>
            <a:r>
              <a:rPr lang="en-US" sz="2400" i="1" dirty="0"/>
              <a:t>x</a:t>
            </a:r>
            <a:r>
              <a:rPr lang="en-US" sz="2400" dirty="0"/>
              <a:t>-coordinates </a:t>
            </a:r>
          </a:p>
          <a:p>
            <a:r>
              <a:rPr lang="en-US" sz="2400" i="1" dirty="0"/>
              <a:t>m</a:t>
            </a:r>
            <a:r>
              <a:rPr lang="en-US" sz="2400" dirty="0"/>
              <a:t> on </a:t>
            </a:r>
            <a:r>
              <a:rPr lang="en-US" sz="2400" i="1" dirty="0"/>
              <a:t>q</a:t>
            </a:r>
            <a:r>
              <a:rPr lang="en-US" sz="2400" dirty="0"/>
              <a:t>-coordinates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302AA19-0770-00DA-24BA-E9606CC67AC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D4BF323-24DC-C7D6-E18A-3863F5D2DA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13750A5-67FC-9C95-6B1C-71E6E9768F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F917EBB-AC61-711E-AF3F-8AB78D7E69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FED75D2-9CED-5990-F511-56B4B1FF9B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72B3342-D9F4-A9A4-A4E7-6F6EE5FFBF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8AA7884-E72D-0713-7419-2D5F0BFA1F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459B59-B5E6-3B9C-F786-2060F3E80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F81CF88-BCA8-1743-6BA5-CE45A07B86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E9E1279-FB2C-C30D-98C4-4511E49E96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3610C18-B1F3-2EDA-6A58-885D895FE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9EC1DF9-0555-2FB3-7DF5-D5C5ECA676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96EA302-4425-083F-412B-888D2E3F5E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B0C851F-7E98-8AE7-E538-C2785C095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174DB22-CE6C-1AEC-A1B6-3D2F042033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D814B39-AF0E-CCCB-DBBB-8CE49FB28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E2B9800-6AB1-3989-666E-91128D946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353A8635-D609-C313-6122-7B58C3D815BB}"/>
              </a:ext>
            </a:extLst>
          </p:cNvPr>
          <p:cNvSpPr txBox="1">
            <a:spLocks/>
          </p:cNvSpPr>
          <p:nvPr/>
        </p:nvSpPr>
        <p:spPr bwMode="auto">
          <a:xfrm>
            <a:off x="4114800" y="3336506"/>
            <a:ext cx="4876801" cy="302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Key Result </a:t>
            </a:r>
          </a:p>
          <a:p>
            <a:r>
              <a:rPr lang="en-US" sz="2400" dirty="0"/>
              <a:t>Same physical system described </a:t>
            </a:r>
          </a:p>
          <a:p>
            <a:r>
              <a:rPr lang="en-US" sz="2400" dirty="0"/>
              <a:t>Degrees of freedom invariant: </a:t>
            </a:r>
          </a:p>
          <a:p>
            <a:pPr marL="0" indent="0">
              <a:buNone/>
            </a:pPr>
            <a:r>
              <a:rPr lang="en-US" sz="2400" b="1" dirty="0"/>
              <a:t>Insight </a:t>
            </a:r>
          </a:p>
          <a:p>
            <a:pPr marL="0" indent="0" algn="ctr">
              <a:buNone/>
            </a:pPr>
            <a:r>
              <a:rPr lang="en-US" sz="2400" i="1" dirty="0"/>
              <a:t>k −l =n−m</a:t>
            </a:r>
            <a:r>
              <a:rPr lang="en-US" sz="2400" dirty="0"/>
              <a:t> </a:t>
            </a:r>
          </a:p>
          <a:p>
            <a:r>
              <a:rPr lang="en-US" sz="2400" dirty="0"/>
              <a:t>Choice of coordinates changes </a:t>
            </a:r>
            <a:r>
              <a:rPr lang="en-US" sz="2400" i="1" dirty="0"/>
              <a:t>n, m </a:t>
            </a:r>
          </a:p>
          <a:p>
            <a:r>
              <a:rPr lang="en-US" sz="2400" dirty="0"/>
              <a:t>But </a:t>
            </a:r>
            <a:r>
              <a:rPr lang="en-US" sz="2400" i="1" dirty="0"/>
              <a:t>n−m</a:t>
            </a:r>
            <a:r>
              <a:rPr lang="en-US" sz="2400" dirty="0"/>
              <a:t> remains constant</a:t>
            </a:r>
            <a:endParaRPr lang="en-US" sz="2400" kern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85F63-DF61-BE3B-A0D0-35AB540B6560}"/>
              </a:ext>
            </a:extLst>
          </p:cNvPr>
          <p:cNvCxnSpPr>
            <a:cxnSpLocks/>
          </p:cNvCxnSpPr>
          <p:nvPr/>
        </p:nvCxnSpPr>
        <p:spPr bwMode="auto">
          <a:xfrm>
            <a:off x="4114800" y="3048000"/>
            <a:ext cx="15875" cy="35814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845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F8298-900C-9904-F456-10EDC7C48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B8315-E8D3-73AA-6F80-DC7E54462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999" y="133140"/>
            <a:ext cx="6286001" cy="1143000"/>
          </a:xfrm>
        </p:spPr>
        <p:txBody>
          <a:bodyPr/>
          <a:lstStyle/>
          <a:p>
            <a:r>
              <a:rPr lang="en-US" sz="2800" dirty="0"/>
              <a:t>Classification of Constraints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854B5-4B65-4EF3-46F3-749BB329F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219200"/>
            <a:ext cx="8812211" cy="27432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Definition </a:t>
            </a:r>
          </a:p>
          <a:p>
            <a:r>
              <a:rPr lang="en-US" sz="2400" dirty="0"/>
              <a:t>Consider a system with </a:t>
            </a:r>
            <a:r>
              <a:rPr lang="en-US" sz="2400" i="1" dirty="0"/>
              <a:t>n</a:t>
            </a:r>
            <a:r>
              <a:rPr lang="en-US" sz="2400" dirty="0"/>
              <a:t> generalized coordinates: </a:t>
            </a:r>
          </a:p>
          <a:p>
            <a:pPr marL="0" indent="0" algn="ctr">
              <a:buNone/>
            </a:pPr>
            <a:r>
              <a:rPr lang="en-US" sz="2400" i="1" dirty="0"/>
              <a:t>q</a:t>
            </a:r>
            <a:r>
              <a:rPr lang="en-US" sz="2400" i="1" baseline="-25000" dirty="0"/>
              <a:t>1</a:t>
            </a:r>
            <a:r>
              <a:rPr lang="en-US" sz="2400" i="1" dirty="0"/>
              <a:t>, q</a:t>
            </a:r>
            <a:r>
              <a:rPr lang="en-US" sz="2400" i="1" baseline="-25000" dirty="0"/>
              <a:t>2</a:t>
            </a:r>
            <a:r>
              <a:rPr lang="en-US" sz="2400" i="1" dirty="0"/>
              <a:t>,...,q</a:t>
            </a:r>
            <a:r>
              <a:rPr lang="en-US" sz="2400" i="1" baseline="-25000" dirty="0"/>
              <a:t>n</a:t>
            </a:r>
            <a:r>
              <a:rPr lang="en-US" sz="2400" i="1" dirty="0"/>
              <a:t> </a:t>
            </a:r>
          </a:p>
          <a:p>
            <a:r>
              <a:rPr lang="en-US" sz="2400" dirty="0"/>
              <a:t>Suppose there are </a:t>
            </a:r>
            <a:r>
              <a:rPr lang="en-US" sz="2400" i="1" dirty="0"/>
              <a:t>m</a:t>
            </a:r>
            <a:r>
              <a:rPr lang="en-US" sz="2400" dirty="0"/>
              <a:t> constraint equations: </a:t>
            </a:r>
          </a:p>
          <a:p>
            <a:pPr marL="0" indent="0" algn="ctr">
              <a:buNone/>
            </a:pPr>
            <a:r>
              <a:rPr lang="en-US" sz="2400" i="1" dirty="0" err="1"/>
              <a:t>ϕ</a:t>
            </a:r>
            <a:r>
              <a:rPr lang="en-US" sz="2400" i="1" baseline="-25000" dirty="0" err="1"/>
              <a:t>j</a:t>
            </a:r>
            <a:r>
              <a:rPr lang="en-US" sz="2400" i="1" dirty="0"/>
              <a:t>(q</a:t>
            </a:r>
            <a:r>
              <a:rPr lang="en-US" sz="2400" i="1" baseline="-25000" dirty="0"/>
              <a:t>1</a:t>
            </a:r>
            <a:r>
              <a:rPr lang="en-US" sz="2400" i="1" dirty="0"/>
              <a:t>,q</a:t>
            </a:r>
            <a:r>
              <a:rPr lang="en-US" sz="2400" i="1" baseline="-25000" dirty="0"/>
              <a:t>2</a:t>
            </a:r>
            <a:r>
              <a:rPr lang="en-US" sz="2400" i="1" dirty="0"/>
              <a:t>,...,q</a:t>
            </a:r>
            <a:r>
              <a:rPr lang="en-US" sz="2400" i="1" baseline="-25000" dirty="0"/>
              <a:t>n </a:t>
            </a:r>
            <a:r>
              <a:rPr lang="en-US" sz="2400" i="1" dirty="0"/>
              <a:t> &amp; t)</a:t>
            </a:r>
            <a:r>
              <a:rPr lang="en-US" sz="2400" dirty="0"/>
              <a:t> = 0, </a:t>
            </a:r>
            <a:r>
              <a:rPr lang="en-US" sz="2400" i="1" dirty="0"/>
              <a:t>j = 1,2,...,m </a:t>
            </a:r>
          </a:p>
          <a:p>
            <a:r>
              <a:rPr lang="en-US" sz="2400" dirty="0"/>
              <a:t>Such constraints are called holonomic constraints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EAB929D-BC35-4A78-3C8B-8DF7F00FF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600" y="3733800"/>
            <a:ext cx="3810000" cy="298767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Alternative: </a:t>
            </a:r>
          </a:p>
          <a:p>
            <a:r>
              <a:rPr lang="en-US" sz="2400" dirty="0"/>
              <a:t>Use Lagrange multipliers </a:t>
            </a:r>
          </a:p>
          <a:p>
            <a:pPr marL="0" indent="0">
              <a:buNone/>
            </a:pPr>
            <a:r>
              <a:rPr lang="en-US" sz="2400" b="1" dirty="0"/>
              <a:t>Prefer choosing: </a:t>
            </a:r>
          </a:p>
          <a:p>
            <a:r>
              <a:rPr lang="en-US" sz="2400" dirty="0"/>
              <a:t>Independent generalized coordinates </a:t>
            </a:r>
          </a:p>
          <a:p>
            <a:r>
              <a:rPr lang="en-US" sz="2400" dirty="0"/>
              <a:t>Number of generalized coordinates: = </a:t>
            </a:r>
            <a:r>
              <a:rPr lang="en-US" sz="2400" dirty="0" err="1"/>
              <a:t>DoF</a:t>
            </a:r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CF662A1-913C-9E06-3057-038DB83D27A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E7D6BD2-49EF-04E2-D1DF-78AEACAB8B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C5DAE63-6FAD-FB00-D308-E6CE5AB431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DDB9142-29FB-7178-80BB-99679D2880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FC468D7-C688-0FC2-53C0-BF4157E04E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24D9A38-BE63-EF9B-B5B9-FAF3BB41E8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74047C3-2910-3A68-A1CB-70C06D722F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401F736-DF61-0B42-28BB-02D1E0D79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EAD73AB-B945-5EC2-6A36-ED1D3C6550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955947C-0277-6F70-AAA9-3E5E90EE52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FB46E6C-03AA-CCB9-7B12-D02049427F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E695238-E535-0959-6A91-EBF1E3F887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AB51783-73E4-A21B-4762-4733C53CEF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F0509B8-5095-2AFA-00CE-DE223712EE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CB99933-FF2E-4BE9-F945-3DAD1E181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E6EEB1E-6CDB-F7B7-B1CC-343A6607D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87E26A-5F87-CA0C-193C-3EBE70C7E0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B41BEEA-AA78-60BA-ADF8-8FA5C6B42273}"/>
              </a:ext>
            </a:extLst>
          </p:cNvPr>
          <p:cNvSpPr txBox="1">
            <a:spLocks/>
          </p:cNvSpPr>
          <p:nvPr/>
        </p:nvSpPr>
        <p:spPr bwMode="auto">
          <a:xfrm>
            <a:off x="275870" y="3792223"/>
            <a:ext cx="48006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Constraints relate coordinates and possibly time </a:t>
            </a:r>
          </a:p>
          <a:p>
            <a:r>
              <a:rPr lang="en-US" sz="2400" dirty="0"/>
              <a:t>In principle, can eliminate </a:t>
            </a:r>
            <a:r>
              <a:rPr lang="en-US" sz="2400" i="1" dirty="0"/>
              <a:t>m</a:t>
            </a:r>
            <a:r>
              <a:rPr lang="en-US" sz="2400" dirty="0"/>
              <a:t> variables </a:t>
            </a:r>
          </a:p>
          <a:p>
            <a:r>
              <a:rPr lang="en-US" sz="2400" dirty="0"/>
              <a:t>Leaves: </a:t>
            </a:r>
            <a:r>
              <a:rPr lang="en-US" sz="2400" i="1" dirty="0"/>
              <a:t>n−m</a:t>
            </a:r>
            <a:r>
              <a:rPr lang="en-US" sz="2400" dirty="0"/>
              <a:t> independent coordinates </a:t>
            </a:r>
          </a:p>
          <a:p>
            <a:r>
              <a:rPr lang="en-US" sz="2400" dirty="0"/>
              <a:t>Direct elimination may be difficult</a:t>
            </a:r>
            <a:endParaRPr lang="en-US" sz="2400" kern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7E7EC7-CC22-DD10-5C6C-E01C6AF25CAC}"/>
              </a:ext>
            </a:extLst>
          </p:cNvPr>
          <p:cNvCxnSpPr>
            <a:cxnSpLocks/>
          </p:cNvCxnSpPr>
          <p:nvPr/>
        </p:nvCxnSpPr>
        <p:spPr bwMode="auto">
          <a:xfrm>
            <a:off x="5105400" y="3862754"/>
            <a:ext cx="76200" cy="2919046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3997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 build="p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06CD5-CD86-033D-9524-C9D13CB8E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C3637-59D1-C6B6-165F-DA8DC5774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74" y="133140"/>
            <a:ext cx="7772400" cy="1143000"/>
          </a:xfrm>
        </p:spPr>
        <p:txBody>
          <a:bodyPr/>
          <a:lstStyle/>
          <a:p>
            <a:r>
              <a:rPr lang="en-US" sz="2800" dirty="0"/>
              <a:t>Holonomic Constraints: Double Pendulum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7F2BDF7-F075-DD23-CDF3-B78135245A9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295400"/>
                <a:ext cx="4710112" cy="4378536"/>
              </a:xfrm>
            </p:spPr>
            <p:txBody>
              <a:bodyPr/>
              <a:lstStyle/>
              <a:p>
                <a:r>
                  <a:rPr lang="en-US" sz="2400" dirty="0"/>
                  <a:t>System Description </a:t>
                </a:r>
              </a:p>
              <a:p>
                <a:r>
                  <a:rPr lang="en-US" sz="2400" dirty="0"/>
                  <a:t>Two masses </a:t>
                </a:r>
                <a:r>
                  <a:rPr lang="en-US" sz="2400" i="1" dirty="0"/>
                  <a:t>m</a:t>
                </a:r>
                <a:r>
                  <a:rPr lang="en-US" sz="2400" i="1" baseline="-25000" dirty="0"/>
                  <a:t>1 </a:t>
                </a:r>
                <a:r>
                  <a:rPr lang="en-US" sz="2400" i="1" dirty="0"/>
                  <a:t> &amp; m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 connected by rigid rods </a:t>
                </a:r>
                <a:r>
                  <a:rPr lang="en-US" sz="2400" i="1" dirty="0"/>
                  <a:t>l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 &amp; l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Motion confined to a vertical plane Coordinates: 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(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,y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) &amp;  (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,y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)</a:t>
                </a:r>
              </a:p>
              <a:p>
                <a:r>
                  <a:rPr lang="en-US" sz="2400" dirty="0"/>
                  <a:t>Holonomic Constraints: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Rod lengths are constant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7F2BDF7-F075-DD23-CDF3-B78135245A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295400"/>
                <a:ext cx="4710112" cy="4378536"/>
              </a:xfrm>
              <a:blipFill>
                <a:blip r:embed="rId3"/>
                <a:stretch>
                  <a:fillRect l="-1813" t="-1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D01D4227-0C88-B6EE-55B4-37AE046752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5091112" y="1219199"/>
            <a:ext cx="3729749" cy="323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C39BD885-43EA-4A33-557E-BFFBDAACA94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361DB3E-1DF1-FF93-09D0-8F21E4CDEA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4A3AF53-0D46-5FFE-9FE1-B942CB6435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13E140E-BB4E-B96F-7179-02D970CF42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8DC2CB7-4223-DE3E-C76F-F60A9C73EE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21306D5-A5B7-0E85-159B-6D0D16DAD5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363847B-0DC9-A34E-0DC9-817A22EC25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8733792-B90A-C8ED-5B16-837FF70C27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BB20E39-654B-4F10-D1F8-672F0B315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3E8078B-F718-A1A2-92C6-0848DB3A48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10FDD0D-FE74-44C8-C67F-8FC7DC7F4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DDA3A0B-F6F8-2329-CAEA-1A6DCCE018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2A5AC39-576A-6D0C-C52E-B68BECCBEE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569C678-F0F6-A635-AF1A-BB70B64ABE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05465CF-CE39-B32E-5934-C7BF0467A0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F0B33BA-D727-1C5A-40DB-F1642B027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5C2C61-2FD5-6420-0435-42322A387B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E7FB31D-9772-9AF7-5753-401BBA602149}"/>
              </a:ext>
            </a:extLst>
          </p:cNvPr>
          <p:cNvSpPr txBox="1"/>
          <p:nvPr/>
        </p:nvSpPr>
        <p:spPr>
          <a:xfrm>
            <a:off x="1981200" y="5798403"/>
            <a:ext cx="66223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Constraints are scleronomic (time-independent)!</a:t>
            </a:r>
          </a:p>
        </p:txBody>
      </p:sp>
    </p:spTree>
    <p:extLst>
      <p:ext uri="{BB962C8B-B14F-4D97-AF65-F5344CB8AC3E}">
        <p14:creationId xmlns:p14="http://schemas.microsoft.com/office/powerpoint/2010/main" val="410833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A4BC-9B77-8DF7-C9D0-B55DAF45B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60462A-2F18-BA63-11FF-7ECF8CD6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Degrees of Freedom and Coordinate Choice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47A567-F9AE-45CA-C52D-C34E6BCAE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267200" cy="201888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Degrees of Freedom </a:t>
            </a:r>
          </a:p>
          <a:p>
            <a:r>
              <a:rPr lang="en-US" sz="2400" dirty="0"/>
              <a:t>Total coordinates: 4 </a:t>
            </a:r>
          </a:p>
          <a:p>
            <a:r>
              <a:rPr lang="en-US" sz="2400" dirty="0"/>
              <a:t>Constraints: 2 </a:t>
            </a:r>
          </a:p>
          <a:p>
            <a:r>
              <a:rPr lang="en-US" sz="2400" dirty="0"/>
              <a:t>Degrees of freedom: 4 −2=2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32271-CEF9-ECF8-23B8-F66F6B6E0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191000" cy="21336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Types of Constraints </a:t>
            </a:r>
          </a:p>
          <a:p>
            <a:r>
              <a:rPr lang="en-US" sz="2400" dirty="0"/>
              <a:t>Scleronomic: No explicit time dependence </a:t>
            </a:r>
          </a:p>
          <a:p>
            <a:r>
              <a:rPr lang="en-US" sz="2400" dirty="0"/>
              <a:t>Rheonomic: Explicitly depend on time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FD1DA45-2630-F189-CD6E-FD3436B5F51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7EB4835-DB86-8AAA-FCAD-28C63729E5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6BE2876-E0F7-8E9A-DF49-C243BFE984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328A343-79A5-5B50-7BE1-152433341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E60BF73-5DF1-B2C9-E578-392B1263B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8287AFA-6F29-D55A-253A-901D016EBD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4EDEBDA-BCAD-4FDF-ED37-1E2C30B308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33AB8BD-A54C-C098-0BCC-0DA4E46545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3B75320-9214-2557-22B0-39B4A309F8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172FC24-764E-60F8-9056-CB2F7CB363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CE057B9-FCA0-C8D9-40F4-3956C09791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72BF671-4268-4439-B378-840AA53ACA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2171A49-8995-B422-4EAA-BFB2F097EB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83DB3F7-2934-E7E3-D8A1-D2382ECBF0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D933953-086F-F385-7632-3CA6870ACF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6C56374-77C7-5F0B-DA80-AF7DCA9306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9D41F1-2523-0AFF-43ED-292D8DADB0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8165CD4-5A88-034D-24FC-36F39D7AE7B3}"/>
              </a:ext>
            </a:extLst>
          </p:cNvPr>
          <p:cNvSpPr txBox="1">
            <a:spLocks/>
          </p:cNvSpPr>
          <p:nvPr/>
        </p:nvSpPr>
        <p:spPr bwMode="auto">
          <a:xfrm>
            <a:off x="304800" y="3581400"/>
            <a:ext cx="4267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Better Coordinates </a:t>
            </a:r>
          </a:p>
          <a:p>
            <a:r>
              <a:rPr lang="en-US" sz="2400" dirty="0"/>
              <a:t>Use angles: </a:t>
            </a:r>
            <a:r>
              <a:rPr lang="en-US" sz="2400" i="1" dirty="0"/>
              <a:t>θ</a:t>
            </a:r>
            <a:r>
              <a:rPr lang="en-US" sz="2400" i="1" baseline="-25000" dirty="0"/>
              <a:t>1</a:t>
            </a:r>
            <a:r>
              <a:rPr lang="en-US" sz="2400" i="1" dirty="0"/>
              <a:t>, θ</a:t>
            </a:r>
            <a:r>
              <a:rPr lang="en-US" sz="2400" i="1" baseline="-25000" dirty="0"/>
              <a:t>2</a:t>
            </a:r>
            <a:r>
              <a:rPr lang="en-US" sz="2400" dirty="0"/>
              <a:t> </a:t>
            </a:r>
          </a:p>
          <a:p>
            <a:r>
              <a:rPr lang="en-US" sz="2400" dirty="0"/>
              <a:t>Represent orientation of rods </a:t>
            </a:r>
          </a:p>
          <a:p>
            <a:r>
              <a:rPr lang="en-US" sz="2400" dirty="0"/>
              <a:t>Automatically satisfy constraints</a:t>
            </a:r>
            <a:endParaRPr lang="en-US" sz="2400" kern="0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8CA5B13-8D44-D64A-F982-30151EFDB543}"/>
              </a:ext>
            </a:extLst>
          </p:cNvPr>
          <p:cNvSpPr txBox="1">
            <a:spLocks/>
          </p:cNvSpPr>
          <p:nvPr/>
        </p:nvSpPr>
        <p:spPr bwMode="auto">
          <a:xfrm>
            <a:off x="4631629" y="3379579"/>
            <a:ext cx="4191000" cy="2868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Key Insights </a:t>
            </a:r>
          </a:p>
          <a:p>
            <a:r>
              <a:rPr lang="en-US" sz="2400" dirty="0"/>
              <a:t>Holonomic constraints reduce variables </a:t>
            </a:r>
          </a:p>
          <a:p>
            <a:r>
              <a:rPr lang="en-US" sz="2400" dirty="0"/>
              <a:t>Choose independent generalized coordinates </a:t>
            </a:r>
          </a:p>
          <a:p>
            <a:r>
              <a:rPr lang="en-US" sz="2400" dirty="0"/>
              <a:t>Number of coordinates = </a:t>
            </a:r>
          </a:p>
          <a:p>
            <a:r>
              <a:rPr lang="en-US" sz="2400" dirty="0"/>
              <a:t>DOF System is conservative</a:t>
            </a:r>
            <a:endParaRPr lang="en-US" sz="2400" kern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EA2EBA-20C7-AD2B-56FF-214AC2F4903E}"/>
              </a:ext>
            </a:extLst>
          </p:cNvPr>
          <p:cNvSpPr txBox="1"/>
          <p:nvPr/>
        </p:nvSpPr>
        <p:spPr>
          <a:xfrm>
            <a:off x="1313739" y="6324600"/>
            <a:ext cx="5772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(frictionless + time-independent constraints)</a:t>
            </a:r>
            <a:endParaRPr lang="en-US" sz="2400" b="1" i="1" kern="0" dirty="0">
              <a:solidFill>
                <a:schemeClr val="accent2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0D808E7-1DF5-1C0A-F22B-09D6C6B3FA7D}"/>
              </a:ext>
            </a:extLst>
          </p:cNvPr>
          <p:cNvCxnSpPr>
            <a:cxnSpLocks/>
          </p:cNvCxnSpPr>
          <p:nvPr/>
        </p:nvCxnSpPr>
        <p:spPr bwMode="auto">
          <a:xfrm>
            <a:off x="4541520" y="1384002"/>
            <a:ext cx="85082" cy="483423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5799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3" grpId="0" build="p"/>
      <p:bldP spid="24" grpId="0" build="p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A7ED3-F394-2FAF-DEE6-C4DD8B260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CB4591-AB41-652A-1F2B-05F513ECA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Overhead Cranes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B418397-582D-5727-B575-CED8FBEE3EA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390D9A7-3B46-A6E4-CDC7-338073D663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9E6CA02-3FE2-97AC-FCFB-61C3FF2F3C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EC01FA1-2ADD-E93B-CA09-4667B59749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4F39CB4-EC56-FCBC-0A89-D08000C697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53AD9CC-45F3-506C-43BD-8B01B4C59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63000B3-5709-B53F-44E2-FD3FE4EDE3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C3241DD-3DFB-5D2A-6DD9-647FE7F8E3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953E26E-66EA-76BD-4CA4-68F794A071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086FBC5-98AC-2C3D-A851-E5C3D8DE87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D0D1739-5C84-E843-5A95-BEA82A7C1D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16BDDAA-A372-BD3D-C9F4-AAFEFD1976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C13FC99-0F69-BBAB-CC60-DEA1CE653F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338A9EC-0E9A-C9DB-CA49-F19EF5845F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FF28CE5-6C88-8E60-6691-220626BAE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AEF1CB1-1CDE-106F-C1CD-9C0FC2C018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AC30B28-4320-6AF5-AF0E-4E33991D59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Double-pendulum overhead crane system ...">
            <a:extLst>
              <a:ext uri="{FF2B5EF4-FFF2-40B4-BE49-F238E27FC236}">
                <a16:creationId xmlns:a16="http://schemas.microsoft.com/office/drawing/2014/main" id="{A2BA8B1F-EC69-D58B-41FF-9B57786552F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06" y="1742760"/>
            <a:ext cx="8543500" cy="351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84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9A04D-AD40-A5E9-E855-D92AB3A57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364F2E-7470-619E-A98B-C786D3879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 sz="2800" dirty="0"/>
              <a:t>Inequality Constraints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DACCD048-D095-9451-B659-7849E35B4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General Form </a:t>
            </a:r>
          </a:p>
          <a:p>
            <a:r>
              <a:rPr lang="en-US" sz="2400" dirty="0"/>
              <a:t>Constraints may also appear as inequalities: </a:t>
            </a:r>
          </a:p>
          <a:p>
            <a:pPr marL="0" indent="0" algn="ctr">
              <a:buNone/>
            </a:pPr>
            <a:r>
              <a:rPr lang="en-US" sz="2400" i="1" dirty="0"/>
              <a:t>f(q</a:t>
            </a:r>
            <a:r>
              <a:rPr lang="en-US" sz="2400" i="1" baseline="-25000" dirty="0"/>
              <a:t>1</a:t>
            </a:r>
            <a:r>
              <a:rPr lang="en-US" sz="2400" i="1" dirty="0"/>
              <a:t>,q</a:t>
            </a:r>
            <a:r>
              <a:rPr lang="en-US" sz="2400" i="1" baseline="-25000" dirty="0"/>
              <a:t>2</a:t>
            </a:r>
            <a:r>
              <a:rPr lang="en-US" sz="2400" i="1" dirty="0"/>
              <a:t>,...,</a:t>
            </a:r>
            <a:r>
              <a:rPr lang="en-US" sz="2400" i="1" dirty="0" err="1"/>
              <a:t>q</a:t>
            </a:r>
            <a:r>
              <a:rPr lang="en-US" sz="2400" i="1" baseline="-25000" dirty="0" err="1"/>
              <a:t>n</a:t>
            </a:r>
            <a:r>
              <a:rPr lang="en-US" sz="2400" i="1" dirty="0" err="1"/>
              <a:t>&amp;t</a:t>
            </a:r>
            <a:r>
              <a:rPr lang="en-US" sz="2400" i="1" dirty="0"/>
              <a:t>) ≤ 0</a:t>
            </a:r>
          </a:p>
          <a:p>
            <a:r>
              <a:rPr lang="en-US" sz="2400" dirty="0"/>
              <a:t>Example: Particle Inside a Sphere </a:t>
            </a:r>
          </a:p>
          <a:p>
            <a:r>
              <a:rPr lang="en-US" sz="2400" dirty="0"/>
              <a:t>Particle confined inside a sphere of radius a </a:t>
            </a:r>
          </a:p>
          <a:p>
            <a:r>
              <a:rPr lang="en-US" sz="2400" dirty="0"/>
              <a:t>Using Cartesian coordinates (</a:t>
            </a:r>
            <a:r>
              <a:rPr lang="en-US" sz="2400" i="1" dirty="0" err="1"/>
              <a:t>x,y,z</a:t>
            </a:r>
            <a:r>
              <a:rPr lang="en-US" sz="2400" dirty="0"/>
              <a:t>): </a:t>
            </a:r>
          </a:p>
          <a:p>
            <a:pPr marL="0" indent="0" algn="ctr">
              <a:buNone/>
            </a:pPr>
            <a:r>
              <a:rPr lang="en-US" sz="2400" i="1" dirty="0"/>
              <a:t>x</a:t>
            </a:r>
            <a:r>
              <a:rPr lang="en-US" sz="2400" i="1" baseline="30000" dirty="0"/>
              <a:t>2</a:t>
            </a:r>
            <a:r>
              <a:rPr lang="en-US" sz="2400" i="1" dirty="0"/>
              <a:t> +y</a:t>
            </a:r>
            <a:r>
              <a:rPr lang="en-US" sz="2400" i="1" baseline="30000" dirty="0"/>
              <a:t>2</a:t>
            </a:r>
            <a:r>
              <a:rPr lang="en-US" sz="2400" i="1" dirty="0"/>
              <a:t> +z</a:t>
            </a:r>
            <a:r>
              <a:rPr lang="en-US" sz="2400" i="1" baseline="30000" dirty="0"/>
              <a:t>2</a:t>
            </a:r>
            <a:r>
              <a:rPr lang="en-US" sz="2400" i="1" dirty="0"/>
              <a:t> −a</a:t>
            </a:r>
            <a:r>
              <a:rPr lang="en-US" sz="2400" i="1" baseline="30000" dirty="0"/>
              <a:t>2 </a:t>
            </a:r>
            <a:r>
              <a:rPr lang="en-US" sz="2400" i="1" dirty="0"/>
              <a:t> ≤ 0</a:t>
            </a:r>
            <a:r>
              <a:rPr lang="en-US" sz="2400" dirty="0"/>
              <a:t> </a:t>
            </a:r>
          </a:p>
          <a:p>
            <a:r>
              <a:rPr lang="en-US" sz="2400" dirty="0"/>
              <a:t>Represents a region constraint (not equality)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3EC732B-AF7C-29F5-E290-154EB7C0164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383597C-4CF8-06D2-CE4D-528D28097C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07AAE21-0201-E4F3-6E01-3074C0E0F8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F7AB4AE-CAED-415E-36F4-39978E2B2A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A475313-4F19-BDA6-9403-8AC5CBEACA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0EAF74B-22A9-A918-8766-ECC5FDE2E4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AABF6B8-9833-4045-C2A1-2F3F87882A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4A11B22-EA09-DB92-DF56-2EE09F684D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530A877-3BF3-F158-AC33-EA0DB4AC9C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6E2490A-DB3E-8D1F-35C3-A38BF9A342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59F534D-167F-FD54-45FC-45B829C2B0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04BB73A-0F7A-2F88-8A9F-9331573F8E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0F4B459-B360-FA96-F0DB-897C1E2671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71C11CA-DB7B-AF0A-3F90-B6B1D6CFF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C422CF9-C82F-7C77-CA57-AB545723B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E314478-9049-D31C-F1AD-DBA4AABB6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0DDE1C-2EE5-E01A-1E32-6E7278E827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983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6C045-31D3-72F6-D6A6-E4F68013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FE344F-CA28-EB20-AD48-CAC980DE2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Interpretation of Inequality Constraints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4621BC-9D1A-496B-E370-6DD8E78A6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3810000" cy="249115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Inside the Sphere </a:t>
            </a:r>
          </a:p>
          <a:p>
            <a:r>
              <a:rPr lang="en-US" sz="2400" dirty="0"/>
              <a:t>If: </a:t>
            </a:r>
          </a:p>
          <a:p>
            <a:pPr marL="0" indent="0" algn="ctr">
              <a:buNone/>
            </a:pPr>
            <a:r>
              <a:rPr lang="en-US" sz="2400" i="1" dirty="0"/>
              <a:t>x</a:t>
            </a:r>
            <a:r>
              <a:rPr lang="en-US" sz="2400" i="1" baseline="30000" dirty="0"/>
              <a:t>2</a:t>
            </a:r>
            <a:r>
              <a:rPr lang="en-US" sz="2400" i="1" dirty="0"/>
              <a:t> +y</a:t>
            </a:r>
            <a:r>
              <a:rPr lang="en-US" sz="2400" i="1" baseline="30000" dirty="0"/>
              <a:t>2</a:t>
            </a:r>
            <a:r>
              <a:rPr lang="en-US" sz="2400" i="1" dirty="0"/>
              <a:t> +z</a:t>
            </a:r>
            <a:r>
              <a:rPr lang="en-US" sz="2400" i="1" baseline="30000" dirty="0"/>
              <a:t>2 </a:t>
            </a:r>
            <a:r>
              <a:rPr lang="en-US" sz="2400" i="1" dirty="0"/>
              <a:t>−a</a:t>
            </a:r>
            <a:r>
              <a:rPr lang="en-US" sz="2400" i="1" baseline="30000" dirty="0"/>
              <a:t>2 </a:t>
            </a:r>
            <a:r>
              <a:rPr lang="en-US" sz="2400" i="1" dirty="0">
                <a:sym typeface="Symbol" panose="05050102010706020507" pitchFamily="18" charset="2"/>
              </a:rPr>
              <a:t> 0</a:t>
            </a:r>
            <a:endParaRPr lang="en-US" sz="2400" i="1" dirty="0"/>
          </a:p>
          <a:p>
            <a:r>
              <a:rPr lang="en-US" sz="2400" dirty="0"/>
              <a:t>Particle moves freely </a:t>
            </a:r>
          </a:p>
          <a:p>
            <a:r>
              <a:rPr lang="en-US" sz="2400" dirty="0"/>
              <a:t>Degrees of freedom=3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28AAE-9629-9E4B-9998-0C51C49B5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4400" y="1371601"/>
            <a:ext cx="3810000" cy="249115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Motion on the Surface </a:t>
            </a:r>
          </a:p>
          <a:p>
            <a:r>
              <a:rPr lang="en-US" sz="2400" dirty="0"/>
              <a:t>Motion constrained to sphere </a:t>
            </a:r>
          </a:p>
          <a:p>
            <a:r>
              <a:rPr lang="en-US" sz="2400" dirty="0"/>
              <a:t>Degrees of freedom: =2 </a:t>
            </a:r>
          </a:p>
          <a:p>
            <a:r>
              <a:rPr lang="en-US" sz="2400" dirty="0"/>
              <a:t>Behaves like a holonomic constraint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C07E628-480B-D5BE-4EFF-7015C3B99BF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08CE3E7-1526-FB52-3032-9FAC15380F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C9E1685-64C9-4C15-1CCF-4D083DD200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DC05AFE-DD47-6881-B53B-3701827D90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1DE4619-58F6-5969-491C-A9F541A9E9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11D0AF2-6AB3-7801-DCD5-715CC8BACC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C313E90-EE0F-3F3C-1694-5D1D5970B9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1FA6931-69EA-8C68-FF92-91280A0D3B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96BCA50-8864-1EB9-48EF-516BECB233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2EB460B-5805-577A-3546-6745E6B0CE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CCF3B5-996D-76DB-0FFA-5C11262E76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697FCED-12A9-008B-62B3-490B032F9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DED2EED-9DA0-B89A-288C-17F6EC1A8B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889ABC3-F2B7-3AE8-F54E-E404156356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24C44E5-AA81-AFFC-92D2-37BCB1BA3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C760630-1CBD-C165-7CE8-1E8493E027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411306-CFE2-7303-052D-150B7CE5FF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F6B0F940-83FF-5056-16EF-ECD0DE7E3BC2}"/>
              </a:ext>
            </a:extLst>
          </p:cNvPr>
          <p:cNvSpPr txBox="1">
            <a:spLocks/>
          </p:cNvSpPr>
          <p:nvPr/>
        </p:nvSpPr>
        <p:spPr bwMode="auto">
          <a:xfrm>
            <a:off x="381000" y="3962400"/>
            <a:ext cx="3810000" cy="2491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At the Boundary </a:t>
            </a:r>
          </a:p>
          <a:p>
            <a:r>
              <a:rPr lang="en-US" sz="2400" dirty="0"/>
              <a:t>If: </a:t>
            </a:r>
          </a:p>
          <a:p>
            <a:pPr marL="0" indent="0" algn="ctr">
              <a:buNone/>
            </a:pPr>
            <a:r>
              <a:rPr lang="en-US" sz="2400" i="1" dirty="0"/>
              <a:t>x</a:t>
            </a:r>
            <a:r>
              <a:rPr lang="en-US" sz="2400" i="1" baseline="30000" dirty="0"/>
              <a:t>2</a:t>
            </a:r>
            <a:r>
              <a:rPr lang="en-US" sz="2400" i="1" dirty="0"/>
              <a:t> +y</a:t>
            </a:r>
            <a:r>
              <a:rPr lang="en-US" sz="2400" i="1" baseline="30000" dirty="0"/>
              <a:t>2</a:t>
            </a:r>
            <a:r>
              <a:rPr lang="en-US" sz="2400" i="1" dirty="0"/>
              <a:t> +z</a:t>
            </a:r>
            <a:r>
              <a:rPr lang="en-US" sz="2400" i="1" baseline="30000" dirty="0"/>
              <a:t>2 </a:t>
            </a:r>
            <a:r>
              <a:rPr lang="en-US" sz="2400" i="1" dirty="0"/>
              <a:t>−a</a:t>
            </a:r>
            <a:r>
              <a:rPr lang="en-US" sz="2400" i="1" baseline="30000" dirty="0"/>
              <a:t>2 </a:t>
            </a:r>
            <a:r>
              <a:rPr lang="en-US" sz="2400" i="1" baseline="30000" dirty="0">
                <a:sym typeface="Symbol" panose="05050102010706020507" pitchFamily="18" charset="2"/>
              </a:rPr>
              <a:t>=</a:t>
            </a:r>
            <a:r>
              <a:rPr lang="en-US" sz="2400" i="1" dirty="0">
                <a:sym typeface="Symbol" panose="05050102010706020507" pitchFamily="18" charset="2"/>
              </a:rPr>
              <a:t> 0</a:t>
            </a:r>
            <a:endParaRPr lang="en-US" sz="2400" i="1" dirty="0"/>
          </a:p>
          <a:p>
            <a:r>
              <a:rPr lang="en-US" sz="2400" dirty="0"/>
              <a:t> Particle touches the surface</a:t>
            </a:r>
            <a:endParaRPr lang="en-US" sz="2400" kern="0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D6A625CA-7257-83E9-8175-523F82D7403C}"/>
              </a:ext>
            </a:extLst>
          </p:cNvPr>
          <p:cNvSpPr txBox="1">
            <a:spLocks/>
          </p:cNvSpPr>
          <p:nvPr/>
        </p:nvSpPr>
        <p:spPr bwMode="auto">
          <a:xfrm>
            <a:off x="4724400" y="3810000"/>
            <a:ext cx="4267200" cy="277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Key Insight </a:t>
            </a:r>
          </a:p>
          <a:p>
            <a:r>
              <a:rPr lang="en-US" sz="2400" dirty="0"/>
              <a:t>Inequality constraints: </a:t>
            </a:r>
          </a:p>
          <a:p>
            <a:r>
              <a:rPr lang="en-US" sz="2400" dirty="0"/>
              <a:t>Restrict region of motion </a:t>
            </a:r>
          </a:p>
          <a:p>
            <a:r>
              <a:rPr lang="en-US" sz="2400" dirty="0"/>
              <a:t>Do not always reduce DOF </a:t>
            </a:r>
          </a:p>
          <a:p>
            <a:r>
              <a:rPr lang="en-US" sz="2400" dirty="0"/>
              <a:t>DOF changes when constraint becomes active</a:t>
            </a:r>
            <a:endParaRPr lang="en-US" sz="2400" kern="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A6FFFB-9B11-392A-0CFC-EBD7078B8E77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384002"/>
            <a:ext cx="85082" cy="483423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1871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P spid="22" grpId="0" build="p"/>
      <p:bldP spid="2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34B10-1968-D608-D72F-EA2BC1CD1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B9D98D-DFB2-5891-9B0E-D006517DF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Nonholonomic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EF0DDEA-9CD3-75F3-6A4E-09A6335F963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295400"/>
                <a:ext cx="8305800" cy="19208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Definition Constraints that cannot be expressed as: </a:t>
                </a:r>
              </a:p>
              <a:p>
                <a:pPr marL="0" indent="0" algn="ctr">
                  <a:buNone/>
                </a:pPr>
                <a:r>
                  <a:rPr lang="en-US" sz="2400" i="1" dirty="0"/>
                  <a:t>ϕ(q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,q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,...,q</a:t>
                </a:r>
                <a:r>
                  <a:rPr lang="en-US" sz="2400" i="1" baseline="-25000" dirty="0"/>
                  <a:t>n</a:t>
                </a:r>
                <a:r>
                  <a:rPr lang="en-US" sz="2400" i="1" dirty="0"/>
                  <a:t>&amp; t) = 0 </a:t>
                </a:r>
              </a:p>
              <a:p>
                <a:r>
                  <a:rPr lang="en-US" sz="2400" dirty="0"/>
                  <a:t>Instead written in differential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EF0DDEA-9CD3-75F3-6A4E-09A6335F9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295400"/>
                <a:ext cx="8305800" cy="1920875"/>
              </a:xfrm>
              <a:blipFill>
                <a:blip r:embed="rId3"/>
                <a:stretch>
                  <a:fillRect l="-1175" t="-2540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80CAD-4E14-BEFD-2AAE-714829D6E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3489325"/>
            <a:ext cx="4225214" cy="283527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Implication </a:t>
            </a:r>
          </a:p>
          <a:p>
            <a:r>
              <a:rPr lang="en-US" sz="2400" dirty="0"/>
              <a:t>More coordinates needed than DOF </a:t>
            </a:r>
          </a:p>
          <a:p>
            <a:r>
              <a:rPr lang="en-US" sz="2400" dirty="0"/>
              <a:t>Constraints involve velocities</a:t>
            </a:r>
          </a:p>
          <a:p>
            <a:r>
              <a:rPr lang="en-US" sz="2400" dirty="0"/>
              <a:t>Cannot be simplified like holonomic constraints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298B075-6806-2E5F-7312-16FA81830FE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32D7B4E-2A94-4B0B-D852-5AD3E6A92C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C7651EC-4A0B-36F2-BD36-4C24D5C573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F99A6B3-A8A7-3B31-27E2-9A712B5499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03DADC7-7D11-820E-83FD-BF1BCDC456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415525A-A2DA-578A-865E-7DA09B5A6F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CAA498C-2364-3D1C-FB48-66D4C36B60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BFF0F55-1707-DF9B-EB62-626934F8E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966E9A0-B1F6-36D9-42FE-FB50E3776A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1560FDC-B44A-E6A7-D7E0-276798B7B6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4602EA5-6BDC-8AA4-0B78-DF6B9B50A2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7C9E8EC-1BAE-FC1E-2C37-1D98D66F56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222952F-21C2-3CC5-8538-CFEDB35A0D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D5CCCED-FBE4-1E9E-D538-0ADFAA642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26EE594-F086-DDE9-A07D-9EBE45C35B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B7EBC04-2595-7E92-4919-3FF62D2CE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2010DA1-6125-A576-358E-C5B2F01679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D3CFD8B3-E82A-3BBF-D984-8A0E1C3CD556}"/>
              </a:ext>
            </a:extLst>
          </p:cNvPr>
          <p:cNvSpPr txBox="1">
            <a:spLocks/>
          </p:cNvSpPr>
          <p:nvPr/>
        </p:nvSpPr>
        <p:spPr bwMode="auto">
          <a:xfrm>
            <a:off x="380999" y="4921250"/>
            <a:ext cx="4418937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Key Feature </a:t>
            </a:r>
          </a:p>
          <a:p>
            <a:r>
              <a:rPr lang="en-US" sz="2400" dirty="0"/>
              <a:t>Not integrable</a:t>
            </a:r>
          </a:p>
          <a:p>
            <a:r>
              <a:rPr lang="en-US" sz="2400" dirty="0"/>
              <a:t>Cannot reduce to a relation among coordinates</a:t>
            </a:r>
            <a:endParaRPr lang="en-US" sz="2400" kern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C29FD3-5CCA-57BE-F2A0-9D3291A8DF6B}"/>
              </a:ext>
            </a:extLst>
          </p:cNvPr>
          <p:cNvCxnSpPr>
            <a:cxnSpLocks/>
          </p:cNvCxnSpPr>
          <p:nvPr/>
        </p:nvCxnSpPr>
        <p:spPr bwMode="auto">
          <a:xfrm>
            <a:off x="4478125" y="3485522"/>
            <a:ext cx="17675" cy="3296278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741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P spid="24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18121</TotalTime>
  <Words>1452</Words>
  <Application>Microsoft Office PowerPoint</Application>
  <PresentationFormat>On-screen Show (4:3)</PresentationFormat>
  <Paragraphs>256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Calibri</vt:lpstr>
      <vt:lpstr>Cambria Math</vt:lpstr>
      <vt:lpstr>CommercialScript BT</vt:lpstr>
      <vt:lpstr>Script MT Bold</vt:lpstr>
      <vt:lpstr>Symbol</vt:lpstr>
      <vt:lpstr>Tempus Sans ITC</vt:lpstr>
      <vt:lpstr>Times New Roman</vt:lpstr>
      <vt:lpstr>Blank Presentation</vt:lpstr>
      <vt:lpstr>Introduction to Lagrangian Mechanics</vt:lpstr>
      <vt:lpstr>Lagrange as a Historian of Mechanics </vt:lpstr>
      <vt:lpstr>Motivation for Lagrangian Mechanics</vt:lpstr>
      <vt:lpstr>Motivation for Lagrangian Mechanics</vt:lpstr>
      <vt:lpstr>Power of Lagranginan Formulation</vt:lpstr>
      <vt:lpstr>Power of Lagranginan Formulation</vt:lpstr>
      <vt:lpstr>How to find Number &amp; Type of Lgrangian Coordinates Required to describe a System??</vt:lpstr>
      <vt:lpstr>Degrees of Freedom of A System</vt:lpstr>
      <vt:lpstr>Two-Particle System with Constraint</vt:lpstr>
      <vt:lpstr>Description of Least Action</vt:lpstr>
      <vt:lpstr>Generalized Coordinates</vt:lpstr>
      <vt:lpstr>Generalized Coordinates</vt:lpstr>
      <vt:lpstr>Independent Generalized Coordinates</vt:lpstr>
      <vt:lpstr>Transformation to Generalized Coordinates</vt:lpstr>
      <vt:lpstr>Classification of Constraints</vt:lpstr>
      <vt:lpstr>Holonomic Constraints: Double Pendulum</vt:lpstr>
      <vt:lpstr>Degrees of Freedom and Coordinate Choice</vt:lpstr>
      <vt:lpstr>Overhead Cranes</vt:lpstr>
      <vt:lpstr>Inequality Constraints</vt:lpstr>
      <vt:lpstr>Interpretation of Inequality Constraints</vt:lpstr>
      <vt:lpstr>Nonholonomic Constraints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1278</cp:revision>
  <cp:lastPrinted>2002-07-26T02:11:33Z</cp:lastPrinted>
  <dcterms:created xsi:type="dcterms:W3CDTF">2002-07-26T01:39:54Z</dcterms:created>
  <dcterms:modified xsi:type="dcterms:W3CDTF">2026-04-20T11:40:58Z</dcterms:modified>
</cp:coreProperties>
</file>