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8"/>
  </p:notesMasterIdLst>
  <p:sldIdLst>
    <p:sldId id="1377" r:id="rId2"/>
    <p:sldId id="1870" r:id="rId3"/>
    <p:sldId id="1852" r:id="rId4"/>
    <p:sldId id="1876" r:id="rId5"/>
    <p:sldId id="1853" r:id="rId6"/>
    <p:sldId id="1854" r:id="rId7"/>
    <p:sldId id="1877" r:id="rId8"/>
    <p:sldId id="1855" r:id="rId9"/>
    <p:sldId id="1878" r:id="rId10"/>
    <p:sldId id="1856" r:id="rId11"/>
    <p:sldId id="1857" r:id="rId12"/>
    <p:sldId id="1858" r:id="rId13"/>
    <p:sldId id="1859" r:id="rId14"/>
    <p:sldId id="1860" r:id="rId15"/>
    <p:sldId id="1879" r:id="rId16"/>
    <p:sldId id="1880" r:id="rId17"/>
    <p:sldId id="1881" r:id="rId18"/>
    <p:sldId id="1882" r:id="rId19"/>
    <p:sldId id="1910" r:id="rId20"/>
    <p:sldId id="1883" r:id="rId21"/>
    <p:sldId id="1889" r:id="rId22"/>
    <p:sldId id="1884" r:id="rId23"/>
    <p:sldId id="1885" r:id="rId24"/>
    <p:sldId id="1886" r:id="rId25"/>
    <p:sldId id="1887" r:id="rId26"/>
    <p:sldId id="1888" r:id="rId27"/>
    <p:sldId id="1890" r:id="rId28"/>
    <p:sldId id="1892" r:id="rId29"/>
    <p:sldId id="1893" r:id="rId30"/>
    <p:sldId id="1891" r:id="rId31"/>
    <p:sldId id="1894" r:id="rId32"/>
    <p:sldId id="1895" r:id="rId33"/>
    <p:sldId id="1896" r:id="rId34"/>
    <p:sldId id="1897" r:id="rId35"/>
    <p:sldId id="1898" r:id="rId36"/>
    <p:sldId id="1899" r:id="rId37"/>
    <p:sldId id="1900" r:id="rId38"/>
    <p:sldId id="1901" r:id="rId39"/>
    <p:sldId id="1902" r:id="rId40"/>
    <p:sldId id="1903" r:id="rId41"/>
    <p:sldId id="1904" r:id="rId42"/>
    <p:sldId id="1905" r:id="rId43"/>
    <p:sldId id="1906" r:id="rId44"/>
    <p:sldId id="1907" r:id="rId45"/>
    <p:sldId id="1908" r:id="rId46"/>
    <p:sldId id="1909" r:id="rId4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3366FF"/>
    <a:srgbClr val="000099"/>
    <a:srgbClr val="FF9900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307" autoAdjust="0"/>
  </p:normalViewPr>
  <p:slideViewPr>
    <p:cSldViewPr>
      <p:cViewPr varScale="1">
        <p:scale>
          <a:sx n="62" d="100"/>
          <a:sy n="62" d="100"/>
        </p:scale>
        <p:origin x="142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6ECB4-C0DC-525A-66B6-0673CF43A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74CC3-3ADC-ACC6-32D5-EE65EF5684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000D17-1D8C-FBB4-9BCB-9C5721AA74C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A3C05-DC8B-A70D-5A5F-C7F3EE8556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012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211F1-CB91-0C6E-56D2-F4A27E5AA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12F000-F0F1-C089-F20E-2F7D31101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1D826F-28D7-5985-30A9-303BAEB7950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961C2-F1BE-C830-F073-A488FDEEBC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9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208F4-FFB1-F8EC-01BC-F8127CE26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126130-9406-9B2C-722C-35B999B77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7B3C36-253E-E9EE-555F-0A4FF80F881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E4617-360D-7345-B1DB-E8C6251666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142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20A7F-C771-0689-31F4-C6FA0A29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9458D-F5A8-E347-513A-CC9B6E647C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8ED21B-0C23-6482-7CFE-AFBFC26EAD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5DF6D-9C29-BD04-8923-FFDD071D70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77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BD9D6-15C0-43D1-EB05-CF86C1258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947901-0487-7EEF-2507-7AD876A46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1BC683-ADDA-63D2-A379-A924852DAA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43D43-2AA7-860C-C4C4-16BBD1DB20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718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8F026-479F-263A-353E-7BA778B5E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7DBDC4-84B9-888F-15CE-12287FD1A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73F290-926F-9583-5A4F-863A999E5E8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8B770-2A05-B362-3518-0A490A8792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907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3A2BC-48CE-0BF5-64FF-AF4B87B7F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E9C7C-C9A5-D1E2-44EB-57A1D6AA4D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11DE58-7C1E-FC31-2189-BE0CAF36A6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6A116-6E13-07C8-0020-B9B8FB412E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27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69202-6B12-389E-23B4-402F35FB9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5545C2-8356-0883-BD30-E1A62F5D8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7505AA-04F2-4A75-9A2E-409A08BB77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CEF25-7C60-5F06-1529-155636AFFD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00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6A834-8CA0-307F-655A-0A560D015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2FA3A3-0B77-87CD-5BB4-9CE87D7A5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F78B84-5CC5-1775-F8C6-DE5F223EA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A1C4C-4B3D-2E35-419C-4539A8F655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75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DE136-F842-CD23-3941-A05D9E009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D62C7C-8020-6AC5-2A43-C3E0DDB0B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A0BDE-3259-60EC-13D6-147C8A14E3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B72FE-CBFD-E329-B92E-B757C3F7F7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63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962DF-08F6-F614-5567-178187FD4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59A525-5024-2684-D914-8C4AB1B92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A94A1-D3A8-A6E2-B6BF-C7D88AA5033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82F58-6C74-718A-E1CE-CBFE154C2F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2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4D98F-2077-2C0D-BB12-CDF3975ED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E1579-B588-EF8F-7DDF-B7E44B99A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A74DF6-FA22-E674-58DC-F236A2A1F0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9EB4C-129D-15D0-0EAD-8939A2B811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21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94388-39CE-EA92-2270-479AEAB43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4E78F-A186-0605-416F-B6B270638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4FC284-1354-6AB3-9708-AC2EDE1AA2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95436-B12E-70EB-39E4-F78B48D2EA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388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74397-32AB-F5D1-3F21-F2628A0C1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55DCEF-C5D8-DE8C-4CF8-BB4A7E19B5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F0C74D-1DB4-6C8F-6B5F-C1856DDC99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FFFA1-2F4C-E776-0D9C-4A0D5932BA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655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24D7A-0F1F-68D1-EEE9-7D05E6D50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F943BC-A097-9373-EEE0-88DD054D4E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7C76F4-5923-E9B5-FF52-D08081BEB51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57FE6-C74B-BA3D-1104-A164BEFB05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59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7AD55-F981-A9B8-3AF3-56E05787A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65D102-569E-FDD0-557B-D94D826CC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F461CE-3554-BB0B-FCA3-0BF91817DE8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DACC8-B87C-8EFE-3F40-39C5F1DAED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68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8C8BE-6D0C-F60F-4A51-7DBDFE5DD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16AB1-C236-C60D-BC94-37369B1661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B01362-ADB5-391C-009C-21458E7BD4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89E04-339D-742D-3986-1706856A64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607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B4B0B-2352-B331-51EB-842B4353C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40273-9005-44F0-570D-F0F1CFB003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EF249-3EA4-05FD-2C08-F935B7475F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079734-33E9-3F37-89ED-2B4E76E55D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89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BB355-A89D-C375-669B-B2381B25F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26DBF0-2491-ECD4-8ED8-AB89422707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B2E9C7-7C65-517F-B587-A6760F55E0F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B0420-26AC-03D1-D6F4-5D883EB0CC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367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443F-DF25-1F8B-1441-BF656E8BC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25719D-025B-4028-EB0C-188200ECBC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82D84-0D78-F392-DC61-EB12F58E47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E3A2B-3CE8-9A76-7F4B-AADBB77EB2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83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A52A3-08F2-7F72-C868-0637922DA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E37614-DE00-9E0B-A997-C33B52FF3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EC14B6-58E7-CAEB-D1C1-77AF3A67E03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C7F308-085D-AB16-96C5-C6F55B2D32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63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ADBC1-6DEE-9DC6-6422-0135C1509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4BD974-5F0F-7F83-82C6-794B369E6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0E8EB-7899-EBD2-2F4E-5DEB80E267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FFCE5-F16D-D4D8-3771-DC8E7491FE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344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32424-CEBD-3DE5-6857-E547B35A1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615A5-CD8F-CFE2-BB49-F548EF0DD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D85CD4-C214-C3E5-5265-13A3AEBF60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CE120-08D9-1306-7188-F5B0AE058B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029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90553-E8D9-FCB5-49E2-309ABB310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365168-8D1B-AEFA-7D06-D10D2EE677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4E2DE-52CA-F576-8B78-4798628A395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53658-48DB-7171-2499-FABFAD9127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60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90F45-9394-5F81-6AF7-74B408F07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D38DB-B3C3-2AB0-7B7E-3C3C17BB3C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7AE62-4B0E-4EC7-464E-2CC41550A40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6E3FB8-2369-AED7-70F2-554F8FDB85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81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284DC-6C35-D27F-A38E-420B6A001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29B40E-E8B1-B923-FCF9-7542F85D94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65384-4423-D867-F159-AFB93C817A4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DBA8C-B4D1-22A7-2398-59CD563835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7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075B0-ADFD-F701-E57F-20E7A108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CD3A2-8839-B05E-D8F7-0547695652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8A2AB0-FA92-83BD-3421-110FFD459D5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D940C-62FD-FADB-A26D-C1B618F1E8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903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42F47-E72D-83FE-6440-358054FBC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DDBBD4-A235-F48B-84F0-8BCE88942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D19424-C0B3-8F06-45A1-7F126859DB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76DF-F5CE-5250-6216-CA719C2744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31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62FD6-BF40-D8CC-DA89-3CC87E75B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48EEE0-EFC6-8B11-4468-4E258DD87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260938-AF3F-2464-9DEA-9390521A3A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6C153-6FEF-AFBA-196F-36DE7D57B9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2489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9CD71-1CFD-ABB2-BAF3-9E18E27D8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F5F496-9F12-FCCA-92A5-0215B52C2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F142DB-1EC4-EAEF-81A9-8A220F5615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9FB3E-F212-D386-1CA8-7BD72A4EB9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624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F1D09-E038-CA7A-773B-AEDDEF743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360762-08FB-78C0-A829-ADEB5C173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EA2AAF-526B-B66B-C233-0F6FE30038F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D8858-66FE-FE8B-3672-008C19FDFA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4736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988A2-CAAD-9035-39BF-83FD75F60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652C78-BC0F-1D12-4CB6-408AD393B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D05432-4E71-C8F1-9E4B-FB5A050A99A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B5346-175B-C63F-6F14-473CCA4E97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221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C2BB1-0FFA-77A3-B242-6ACE7AAFA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9E5C62-A31B-797A-1243-643FA8CE7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AB251-232C-3DE9-884F-957FB7708E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660B2-DB24-6F9B-DC5B-18DBE6D8F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620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F6996-23BB-40C0-6821-09453A902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83D886-ED1B-4391-073A-68ECC8FC28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9E2157-6220-73DD-64A2-CC5E66C340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9E85B-3BFC-23AD-46BA-3A3C597327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8026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9F534-E3D7-9D57-635B-EDA2E10FF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3EBB2-0510-3334-05F5-C6A6C0B13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776AC9-C535-976D-67C7-4CD358327C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4BFCB-7C93-253E-01CA-5DD3C8DB1A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273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0E8C3-5664-E4DF-5707-6B6ED72A1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6F55FC-91F4-51AD-091B-1598A77FE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1E0364-133D-56C8-2F80-2E0180BECE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FD2E3F-533F-9870-8EE4-423EEF5296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897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D84A5-4D06-E859-8768-6E93C1EB3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9CF4E1-1EAA-36A3-1577-A9F0F92C90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BD558-AE31-F8C7-C09F-E73FCCDD5E1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E6D4F0-6066-4D9A-51D8-3849A3630D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92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C5CBB-4144-0C48-D2CD-92B8A2C7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335EE-B371-ABF4-9A14-C046B34F2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95520F-C3B2-544E-DB71-D2A6A05CAB7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F12CF-8E0C-42F8-1C3D-559F3E8EFF4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407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C2A78-7725-A6A3-146D-1FB993DF7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57CCC-4D04-9927-0265-9FED39D0D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9AA744-EE5F-0BF2-6F60-7E3FD5FADCA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3B80E-5F77-CEC8-7158-2C7E374957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838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29816-A4F0-E27B-7003-80B62BBC6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465E3-8224-ADE9-A79D-0A2EAADA1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993F20-DCFB-EA51-2943-70FC45DD4F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2A6A4-D454-02D8-32D3-B471824F27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753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F1D8A-830B-020A-4599-5FD93642A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20497C-8E1E-467F-DCF2-4BAC5E123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4DFB5C-B1D8-C695-41D0-3EF4E1EB3B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BDBA7-B7C8-3FBD-706C-D9D4CB887D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679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05F18-3FD8-5916-65BE-01F007ED2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C18C4-E6C9-142B-E4F7-6787579E4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E262A1-E961-AA20-8CD5-CC7B7C73FC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DA14D-805B-466B-1DCB-B4C000C727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041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2E307-EFE8-CE6B-23C8-FBB3CEB12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1D704-7E8D-C91F-95CE-7923E2808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9C7591-CEB2-105A-4900-4DEA397883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CAE0D-AF89-5411-4573-81041812AD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255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DA69D-468F-67E5-B609-F2BB5F78E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AF3399-0094-4733-65C9-FA47D6B58D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1A25BB-84F4-BF70-1DAB-D1CAB5656CD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157B6D-315E-32B5-4D87-2BA77E6119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12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4.png"/><Relationship Id="rId4" Type="http://schemas.openxmlformats.org/officeDocument/2006/relationships/image" Target="../media/image6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6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0.png"/><Relationship Id="rId3" Type="http://schemas.openxmlformats.org/officeDocument/2006/relationships/image" Target="../media/image66.png"/><Relationship Id="rId7" Type="http://schemas.openxmlformats.org/officeDocument/2006/relationships/image" Target="../media/image6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69.png"/><Relationship Id="rId7" Type="http://schemas.openxmlformats.org/officeDocument/2006/relationships/image" Target="../media/image70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2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5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5" Type="http://schemas.openxmlformats.org/officeDocument/2006/relationships/image" Target="../media/image42.png"/><Relationship Id="rId10" Type="http://schemas.openxmlformats.org/officeDocument/2006/relationships/image" Target="../media/image46.png"/><Relationship Id="rId4" Type="http://schemas.openxmlformats.org/officeDocument/2006/relationships/image" Target="../media/image2.png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5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2.png"/><Relationship Id="rId9" Type="http://schemas.openxmlformats.org/officeDocument/2006/relationships/image" Target="../media/image57.png"/><Relationship Id="rId1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6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png"/><Relationship Id="rId5" Type="http://schemas.openxmlformats.org/officeDocument/2006/relationships/image" Target="../media/image2.png"/><Relationship Id="rId10" Type="http://schemas.openxmlformats.org/officeDocument/2006/relationships/image" Target="../media/image102.png"/><Relationship Id="rId4" Type="http://schemas.openxmlformats.org/officeDocument/2006/relationships/image" Target="../media/image97.png"/><Relationship Id="rId9" Type="http://schemas.openxmlformats.org/officeDocument/2006/relationships/image" Target="../media/image10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1.png"/><Relationship Id="rId3" Type="http://schemas.openxmlformats.org/officeDocument/2006/relationships/image" Target="../media/image103.png"/><Relationship Id="rId7" Type="http://schemas.openxmlformats.org/officeDocument/2006/relationships/image" Target="../media/image106.png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png"/><Relationship Id="rId11" Type="http://schemas.openxmlformats.org/officeDocument/2006/relationships/image" Target="../media/image98.png"/><Relationship Id="rId5" Type="http://schemas.openxmlformats.org/officeDocument/2006/relationships/image" Target="../media/image104.png"/><Relationship Id="rId15" Type="http://schemas.openxmlformats.org/officeDocument/2006/relationships/image" Target="../media/image113.png"/><Relationship Id="rId10" Type="http://schemas.openxmlformats.org/officeDocument/2006/relationships/image" Target="../media/image109.png"/><Relationship Id="rId4" Type="http://schemas.openxmlformats.org/officeDocument/2006/relationships/image" Target="../media/image2.png"/><Relationship Id="rId9" Type="http://schemas.openxmlformats.org/officeDocument/2006/relationships/image" Target="../media/image108.png"/><Relationship Id="rId14" Type="http://schemas.openxmlformats.org/officeDocument/2006/relationships/image" Target="../media/image1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Work-energy Method for Rigid Bodies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46687"/>
            <a:ext cx="84871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i="1" dirty="0">
                <a:solidFill>
                  <a:srgbClr val="FF9900"/>
                </a:solidFill>
                <a:latin typeface="Script MT Bold" panose="03040602040607080904" pitchFamily="66" charset="0"/>
                <a:ea typeface="STZhongsong" panose="020B0503020204020204" pitchFamily="2" charset="-122"/>
              </a:rPr>
              <a:t>Energy Centric Design is Essential …..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4D3E4-58E4-6DFE-5D89-B452E6065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8BA043-56D6-12E1-FB29-9DAB062CB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Kinetic Energy: Fixed-Axis Rotation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E420DA-D6FF-CC4A-1F63-F13EE2014A8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06E15D0-0338-49C8-DE61-867B17B8FA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FD3BD4E-33EF-F376-4267-8DCB9C2233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B0A2BC1-EB5F-CE1A-D3CD-2D86A10D91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FD40A29-82AC-B455-50CF-54CD2FE0E5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7D3A0F9-6D94-B08F-28ED-9188CEA975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353208A-703E-319E-DDA8-3F22BB23B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94B4D5E-28FD-0DEC-A61C-B1843970D3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923433D-5877-9FC2-67C4-5CB6E776B0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6B9F0E9-55F7-3CA7-CCC0-D7C9F11819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D6DFCB1-4E36-8FFB-0254-AC0BC5E7C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28A970F-4159-C344-907D-6C5DD5C4FE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E3C9C05-550E-B7BB-902C-A2671A6F40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2944586-BDA7-9BC5-4A4D-5338F1003C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9E0EBA-2219-9B23-A8F8-DD560C89A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5685294-CCDE-EE11-F346-D5D4CFD604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FAAA1B-CEFD-D1AD-CC9D-D6D416978D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43C25806-4F3B-9137-B54E-E81D8B803EA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67867" y="1671155"/>
                <a:ext cx="5452822" cy="4440048"/>
              </a:xfrm>
            </p:spPr>
            <p:txBody>
              <a:bodyPr/>
              <a:lstStyle/>
              <a:p>
                <a:r>
                  <a:rPr lang="en-US" sz="2400" dirty="0"/>
                  <a:t>Each particle has velocity: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Kinetic energy of a particle: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Total 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moment of inertia: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9" name="Content Placeholder 108">
                <a:extLst>
                  <a:ext uri="{FF2B5EF4-FFF2-40B4-BE49-F238E27FC236}">
                    <a16:creationId xmlns:a16="http://schemas.microsoft.com/office/drawing/2014/main" id="{43C25806-4F3B-9137-B54E-E81D8B803E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67867" y="1671155"/>
                <a:ext cx="5452822" cy="4440048"/>
              </a:xfrm>
              <a:blipFill>
                <a:blip r:embed="rId4"/>
                <a:stretch>
                  <a:fillRect l="-1566" t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E7ADE6-1DFA-98E9-2D60-CAAD259318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 bwMode="auto">
          <a:xfrm>
            <a:off x="5791200" y="1612900"/>
            <a:ext cx="2676525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E5A2C2F-41A2-F97F-4813-176D2D40DE6F}"/>
              </a:ext>
            </a:extLst>
          </p:cNvPr>
          <p:cNvSpPr txBox="1"/>
          <p:nvPr/>
        </p:nvSpPr>
        <p:spPr>
          <a:xfrm>
            <a:off x="5738907" y="4523417"/>
            <a:ext cx="27811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Fixed-Axis Rotation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F238B5-7683-2110-AAD1-5F678E0776CE}"/>
              </a:ext>
            </a:extLst>
          </p:cNvPr>
          <p:cNvSpPr txBox="1"/>
          <p:nvPr/>
        </p:nvSpPr>
        <p:spPr>
          <a:xfrm>
            <a:off x="5738907" y="5113597"/>
            <a:ext cx="18810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Final result: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150A5ED-8BE4-5340-659D-D8CA995FB597}"/>
                  </a:ext>
                </a:extLst>
              </p:cNvPr>
              <p:cNvSpPr txBox="1"/>
              <p:nvPr/>
            </p:nvSpPr>
            <p:spPr>
              <a:xfrm>
                <a:off x="6390931" y="5730875"/>
                <a:ext cx="155326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150A5ED-8BE4-5340-659D-D8CA995FB5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0931" y="5730875"/>
                <a:ext cx="1553262" cy="461665"/>
              </a:xfrm>
              <a:prstGeom prst="rect">
                <a:avLst/>
              </a:prstGeom>
              <a:blipFill>
                <a:blip r:embed="rId6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4855C2E3-EBCC-55C0-D23A-0D2D0552CD3D}"/>
              </a:ext>
            </a:extLst>
          </p:cNvPr>
          <p:cNvSpPr txBox="1"/>
          <p:nvPr/>
        </p:nvSpPr>
        <p:spPr>
          <a:xfrm>
            <a:off x="470608" y="1209489"/>
            <a:ext cx="72255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Consider a rigid body rotating about a fixed axis at </a:t>
            </a:r>
            <a:r>
              <a:rPr lang="en-US" sz="2400" i="1" dirty="0"/>
              <a:t>O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346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uild="p"/>
      <p:bldP spid="23" grpId="0"/>
      <p:bldP spid="25" grpId="0"/>
      <p:bldP spid="27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1D73B-CC40-1A73-A53E-0110BD5B8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2E1B4C-F21D-C120-A664-A95BBC09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459441" cy="911268"/>
          </a:xfrm>
        </p:spPr>
        <p:txBody>
          <a:bodyPr/>
          <a:lstStyle/>
          <a:p>
            <a:r>
              <a:rPr lang="en-US" sz="2800" dirty="0"/>
              <a:t>Kinetic Energy: General Plane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976EEC1-E627-E838-8B10-73AFB380E22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588216" cy="4307975"/>
              </a:xfrm>
            </p:spPr>
            <p:txBody>
              <a:bodyPr/>
              <a:lstStyle/>
              <a:p>
                <a:r>
                  <a:rPr lang="en-US" sz="2400" dirty="0"/>
                  <a:t>Rigid body motion: </a:t>
                </a:r>
              </a:p>
              <a:p>
                <a:r>
                  <a:rPr lang="en-US" sz="2400" dirty="0"/>
                  <a:t>Mass center velocity: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Angular velocity: </a:t>
                </a:r>
                <a:r>
                  <a:rPr lang="en-US" sz="2400" i="1" dirty="0"/>
                  <a:t>ω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Velocity of particle: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= combination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:r>
                  <a:rPr lang="en-US" sz="2400" i="1" dirty="0" err="1"/>
                  <a:t>ρ</a:t>
                </a:r>
                <a:r>
                  <a:rPr lang="en-US" sz="2400" i="1" baseline="-25000" dirty="0" err="1"/>
                  <a:t>i</a:t>
                </a:r>
                <a:r>
                  <a:rPr lang="en-US" sz="2400" i="1" dirty="0" err="1"/>
                  <a:t>ωcos</a:t>
                </a:r>
                <a:r>
                  <a:rPr lang="en-US" sz="2400" i="1" dirty="0">
                    <a:sym typeface="Symbol" panose="05050102010706020507" pitchFamily="18" charset="2"/>
                  </a:rPr>
                  <a:t>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𝑅𝐵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i="1" dirty="0"/>
                                    <m:t>ρ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i="1" baseline="-25000" dirty="0"/>
                                    <m:t>i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i="1" dirty="0"/>
                                    <m:t>ω</m:t>
                                  </m:r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𝑐𝑜𝑠</m:t>
                                  </m:r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976EEC1-E627-E838-8B10-73AFB380E2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588216" cy="4307975"/>
              </a:xfrm>
              <a:blipFill>
                <a:blip r:embed="rId3"/>
                <a:stretch>
                  <a:fillRect l="-1992" t="-1132" b="-5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7027F43-BE6C-CD48-CC69-8E8D7360950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A1E12B4-F38B-7641-DB84-C8A2B75A4A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DEC33B-2BA1-D2BE-2E66-C387BB9D80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C6FD163-78F4-ABC1-CF12-D626B74B39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FB40143-2EB0-2422-382A-707ECDFA4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5FEE2F3-B4D0-1ECC-6E0A-7F48FE726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C16227D-3977-8F16-3129-2571B8AD7E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43599E-F9F0-AA1C-2057-D70E080392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73FD55D-6442-0E2B-CF4A-1B51065614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CE7EB3A-497C-EA82-E332-A46BAFF263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85C3CB8-DB77-A69A-657F-9AC0C6AE02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39C5FC4-B2DD-F98C-4040-6EB58A19B6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60852FE-A7CC-B224-6FE1-5C1E53FC76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0310BBA-34F3-4F65-FD27-3970793B8B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A4F5569-6CFF-D749-8453-87E6AC4DA5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617DA41-018C-F038-65C8-AD6ABDD1C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C55CBA-ABF0-6EFE-1072-FCE752E324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2562D7E-C360-F557-3D7C-F7D86CCB454B}"/>
                  </a:ext>
                </a:extLst>
              </p:cNvPr>
              <p:cNvSpPr txBox="1"/>
              <p:nvPr/>
            </p:nvSpPr>
            <p:spPr>
              <a:xfrm>
                <a:off x="1748719" y="5684178"/>
                <a:ext cx="6336690" cy="986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𝑅𝐵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𝑐𝑜𝑠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2562D7E-C360-F557-3D7C-F7D86CCB4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719" y="5684178"/>
                <a:ext cx="6336690" cy="9866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ABD156DE-DFD5-EF0D-713B-C13CDB2A86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4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4665877" y="1242571"/>
            <a:ext cx="4029976" cy="383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732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EF61D-BE7E-F02B-976A-7CFE9C7BB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6B564A-A806-8CCA-2671-EA863B71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Kinetic Energy: General Plane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283CB98-6793-B915-D3E1-85E4820995D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24062" y="1509111"/>
                <a:ext cx="4588216" cy="430797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acc>
                        <m:accPr>
                          <m:chr m:val="̅"/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sz="2400" dirty="0"/>
                  <a:t>: moment of inertia about </a:t>
                </a:r>
                <a:r>
                  <a:rPr lang="en-US" sz="2400" i="1" dirty="0"/>
                  <a:t>G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Translation of mass center </a:t>
                </a:r>
              </a:p>
              <a:p>
                <a:r>
                  <a:rPr lang="en-US" sz="2400" dirty="0"/>
                  <a:t>Rotation about mass center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283CB98-6793-B915-D3E1-85E4820995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24062" y="1509111"/>
                <a:ext cx="4588216" cy="4307975"/>
              </a:xfrm>
              <a:blipFill>
                <a:blip r:embed="rId3"/>
                <a:stretch>
                  <a:fillRect l="-1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2A1936E6-792A-16AE-E240-A5CB908639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5000" contrast="5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5125394" y="792129"/>
            <a:ext cx="3858192" cy="367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5516660F-595D-1D6D-8FFE-EA9E9A2366F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F8AC2C4-C37A-2953-D910-F7AE139C92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D832EC2-5351-87F8-0667-4596AE3D51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CEB16F7-A2CA-D699-0D5E-7504EE95AE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0F341A9-A8B7-9C04-37A0-A81A57F846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A7D1405-46B0-6EE6-5C55-1E2C5F7B4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B83E146-F024-C7A9-1AB5-8E56BAEA2F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CE1159F-1160-1E3A-BFB8-2151EBDC9D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8CB466E-A552-B4AD-E50F-1928DF37E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C412A5A-7907-6066-A26C-C803946E02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2C1ED07-46CA-A70B-67B5-7B29515B96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F911391-5872-E270-2DC2-C646AEAE0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B138CE5-6E33-1DD7-BEDC-21E20117F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53BF54C-7B69-3DB3-A33A-356537AFB1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B0068CB-215E-5767-4C57-2CEE14577A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D40C376-4E3B-9B1F-81FE-5DFBD47F1D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243430-B290-82C2-6214-18FE4650E5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0066EA-1A9B-29F1-6D81-8ED93170EA9F}"/>
                  </a:ext>
                </a:extLst>
              </p:cNvPr>
              <p:cNvSpPr txBox="1"/>
              <p:nvPr/>
            </p:nvSpPr>
            <p:spPr>
              <a:xfrm>
                <a:off x="7850918" y="2885877"/>
                <a:ext cx="5591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0066EA-1A9B-29F1-6D81-8ED93170E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0918" y="2885877"/>
                <a:ext cx="559192" cy="369332"/>
              </a:xfrm>
              <a:prstGeom prst="rect">
                <a:avLst/>
              </a:prstGeom>
              <a:blipFill>
                <a:blip r:embed="rId7"/>
                <a:stretch>
                  <a:fillRect l="-6522" r="-3261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B09BC48-4BA2-EBDD-6884-9FC8109C7DAD}"/>
                  </a:ext>
                </a:extLst>
              </p:cNvPr>
              <p:cNvSpPr txBox="1"/>
              <p:nvPr/>
            </p:nvSpPr>
            <p:spPr>
              <a:xfrm>
                <a:off x="7393718" y="2289353"/>
                <a:ext cx="5591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B09BC48-4BA2-EBDD-6884-9FC8109C7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3718" y="2289353"/>
                <a:ext cx="559192" cy="369332"/>
              </a:xfrm>
              <a:prstGeom prst="rect">
                <a:avLst/>
              </a:prstGeom>
              <a:blipFill>
                <a:blip r:embed="rId8"/>
                <a:stretch>
                  <a:fillRect l="-6522" r="-32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372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CB372-42CE-266C-605A-124BEF05B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1C58E5-BDB6-FDC7-C9D9-2F20790E2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Kinetic Energy via Instantaneous Center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01F2F56-A536-916C-A135-48C01430085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6187" y="1172845"/>
                <a:ext cx="4605749" cy="5548630"/>
              </a:xfrm>
            </p:spPr>
            <p:txBody>
              <a:bodyPr/>
              <a:lstStyle/>
              <a:p>
                <a:r>
                  <a:rPr lang="en-US" sz="2400" dirty="0"/>
                  <a:t>For plane motion, kinetic energy can be expressed using the </a:t>
                </a:r>
                <a:r>
                  <a:rPr lang="en-US" sz="2400" b="1" dirty="0"/>
                  <a:t>instantaneous center of zero velocity </a:t>
                </a:r>
                <a:r>
                  <a:rPr lang="en-US" sz="2400" b="1" i="1" dirty="0"/>
                  <a:t>C.</a:t>
                </a:r>
                <a:r>
                  <a:rPr lang="en-US" sz="2400" b="1" dirty="0"/>
                  <a:t> </a:t>
                </a:r>
              </a:p>
              <a:p>
                <a:r>
                  <a:rPr lang="en-US" sz="2400" dirty="0"/>
                  <a:t>At the instant considered: </a:t>
                </a:r>
              </a:p>
              <a:p>
                <a:r>
                  <a:rPr lang="en-US" sz="2400" dirty="0"/>
                  <a:t>Point </a:t>
                </a:r>
                <a:r>
                  <a:rPr lang="en-US" sz="2400" i="1" dirty="0"/>
                  <a:t>C</a:t>
                </a:r>
                <a:r>
                  <a:rPr lang="en-US" sz="2400" dirty="0"/>
                  <a:t> has zero velocity </a:t>
                </a:r>
              </a:p>
              <a:p>
                <a:r>
                  <a:rPr lang="en-US" sz="2400" dirty="0"/>
                  <a:t>Body undergoes pure rotation about </a:t>
                </a:r>
                <a:r>
                  <a:rPr lang="en-US" sz="2400" i="1" dirty="0"/>
                  <a:t>C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Therefore, kinetic energy becomes: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Where: </a:t>
                </a:r>
                <a:r>
                  <a:rPr lang="en-US" sz="2400" i="1" dirty="0"/>
                  <a:t>I</a:t>
                </a:r>
                <a:r>
                  <a:rPr lang="en-US" sz="2400" i="1" baseline="-25000" dirty="0"/>
                  <a:t>C</a:t>
                </a:r>
                <a:r>
                  <a:rPr lang="en-US" sz="2400" dirty="0"/>
                  <a:t> = moment of inertia about </a:t>
                </a:r>
                <a:r>
                  <a:rPr lang="en-US" sz="2400" i="1" dirty="0"/>
                  <a:t>C</a:t>
                </a:r>
                <a:r>
                  <a:rPr lang="en-US" sz="2400" dirty="0"/>
                  <a:t> ; ω =angular velocity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401F2F56-A536-916C-A135-48C01430085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6187" y="1172845"/>
                <a:ext cx="4605749" cy="5548630"/>
              </a:xfrm>
              <a:blipFill>
                <a:blip r:embed="rId3"/>
                <a:stretch>
                  <a:fillRect l="-1854" t="-878" r="-1589" b="-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6883729-9589-C667-6EC2-D02CFDFDD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37489" y="1335195"/>
            <a:ext cx="3954111" cy="507521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Key idea: </a:t>
            </a:r>
          </a:p>
          <a:p>
            <a:r>
              <a:rPr lang="en-US" sz="2400" dirty="0"/>
              <a:t>Any plane motion can be viewed as: </a:t>
            </a:r>
          </a:p>
          <a:p>
            <a:r>
              <a:rPr lang="en-US" sz="2400" dirty="0"/>
              <a:t>Instantaneous rotation about C </a:t>
            </a:r>
          </a:p>
          <a:p>
            <a:pPr marL="0" indent="0">
              <a:buNone/>
            </a:pPr>
            <a:r>
              <a:rPr lang="en-US" sz="2400" b="1" dirty="0"/>
              <a:t>Advantage: </a:t>
            </a:r>
          </a:p>
          <a:p>
            <a:r>
              <a:rPr lang="en-US" sz="2400" dirty="0"/>
              <a:t>Simplifies kinetic energy calculation </a:t>
            </a:r>
          </a:p>
          <a:p>
            <a:pPr marL="0" indent="0">
              <a:buNone/>
            </a:pPr>
            <a:r>
              <a:rPr lang="en-US" sz="2400" b="1" dirty="0"/>
              <a:t>Important: </a:t>
            </a:r>
          </a:p>
          <a:p>
            <a:r>
              <a:rPr lang="en-US" sz="2400" dirty="0"/>
              <a:t>Valid only at the instant considered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DCE5689-A6D6-EE1F-CEC3-15B737B71E6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5364589-DC4C-2D4D-0FFB-1C5B0A9C95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AE3E355-3A03-0426-9B60-9C4D2A61D8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0EA8502-F3E9-894E-5545-1AC35F2CD0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2C2B048-2048-02B6-CA43-6C2B1907CB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5581BA4-64D9-A904-0234-E5C4541316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4815041-C882-6C89-18BB-5C11F212C0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CBDBC2F-BCA5-0753-5046-F9E078F7E8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3381406-2C89-2CFB-4400-7947B7129D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14DE15F-247C-DD88-53E7-63198E25E3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06128E6-6FA5-B8DF-B68C-0698AD9E8C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BC09406-5614-CF50-6FDB-0AD4127389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51B0AF7-4550-ED7A-595F-81B0E9123B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B3FE14-4FB2-AA9C-F2BB-5F8B55E59B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9FC6240-65BC-5C10-F5E2-62E7ABC284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F52432D-C691-7CF2-779D-1F6B12AA12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04BF2D-64F3-4BE6-325C-E0605BDCE5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459BF5-DD2D-F444-D1D7-FE137955C1D4}"/>
              </a:ext>
            </a:extLst>
          </p:cNvPr>
          <p:cNvCxnSpPr>
            <a:cxnSpLocks/>
          </p:cNvCxnSpPr>
          <p:nvPr/>
        </p:nvCxnSpPr>
        <p:spPr bwMode="auto">
          <a:xfrm>
            <a:off x="4877237" y="1233805"/>
            <a:ext cx="0" cy="548767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40627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DA40E-4696-3256-1B15-90E27250F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2101CA-626C-35A7-32DA-02B80FE5F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806625" cy="911268"/>
          </a:xfrm>
        </p:spPr>
        <p:txBody>
          <a:bodyPr/>
          <a:lstStyle/>
          <a:p>
            <a:r>
              <a:rPr lang="en-US" sz="2800" dirty="0"/>
              <a:t>Impulse–Momentum Equations for Rigid Bodies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745CF9D3-75F5-83B1-53C7-E9D0535C4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032" y="1470831"/>
            <a:ext cx="8394090" cy="4999013"/>
          </a:xfrm>
        </p:spPr>
        <p:txBody>
          <a:bodyPr/>
          <a:lstStyle/>
          <a:p>
            <a:r>
              <a:rPr lang="en-US" sz="2400" dirty="0"/>
              <a:t>Impulse and Momentum </a:t>
            </a:r>
          </a:p>
          <a:p>
            <a:r>
              <a:rPr lang="en-US" sz="2400" dirty="0"/>
              <a:t>Principles of impulse and momentum were developed for </a:t>
            </a:r>
            <a:r>
              <a:rPr lang="en-US" sz="2400" b="1" dirty="0"/>
              <a:t>Particle motion </a:t>
            </a:r>
          </a:p>
          <a:p>
            <a:r>
              <a:rPr lang="en-US" sz="2400" dirty="0"/>
              <a:t>Particularly useful when: Forces vary with time Motion occurs over short time intervals (e.g., impact) </a:t>
            </a:r>
          </a:p>
          <a:p>
            <a:r>
              <a:rPr lang="en-US" sz="2400" dirty="0"/>
              <a:t>Extended to systems of particles Valid regardless of internal connections </a:t>
            </a:r>
          </a:p>
          <a:p>
            <a:r>
              <a:rPr lang="en-US" sz="2400" dirty="0"/>
              <a:t>A rigid body is a special case of a general system of mass particles.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0535F10-A22F-8C1F-49FC-1BB3C6EBD4B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2355D1C-A386-4BFE-181A-A7FAC86A01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A7489FA-DAE5-2B7A-B440-C9A39681D4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272E052-3742-62F7-2479-056C73FCDF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1F13EB-D977-159D-A785-3DBFEF9D91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11725D8-5657-43AA-8273-F85811D6D4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7605B6B-24D5-3309-DBF6-C6341CB28C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3F14D8-C89F-A263-A110-F0CB5C662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96DE769-EBD4-BA8F-7152-BB2BD354BC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395B9E9-AA64-F10E-3807-7A8DF3CBD3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261C672-68DA-BB19-492B-F42DAD4E3B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55B8D68-9290-71E8-7BE9-8B08179246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DBE9073-9159-D037-907F-39D612F957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76C1463-1AD3-E3AE-7C94-271B2B66C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0823CD-BD96-9071-B30C-0527BE4A88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A3B864-E2D4-681E-67F1-23983EB90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247099-F905-D427-E836-9E103FA01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7009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5A285-EC19-BD94-DA4D-BA67A5AE5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ADE6F0-60D6-D8F1-B84D-736AE1274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806625" cy="911268"/>
          </a:xfrm>
        </p:spPr>
        <p:txBody>
          <a:bodyPr/>
          <a:lstStyle/>
          <a:p>
            <a:r>
              <a:rPr lang="en-US" sz="2800" dirty="0"/>
              <a:t>Impulse–Momentum Equations for Rigid Bodies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6DBD68B-38C9-0A93-729B-456E58004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1724" y="1461301"/>
            <a:ext cx="8394090" cy="4462936"/>
          </a:xfrm>
        </p:spPr>
        <p:txBody>
          <a:bodyPr/>
          <a:lstStyle/>
          <a:p>
            <a:r>
              <a:rPr lang="en-US" sz="2400" dirty="0"/>
              <a:t>Objective of this section: </a:t>
            </a:r>
          </a:p>
          <a:p>
            <a:r>
              <a:rPr lang="en-US" sz="2400" dirty="0"/>
              <a:t>Apply impulse–momentum principles to rigid-body plane motion </a:t>
            </a:r>
          </a:p>
          <a:p>
            <a:pPr marL="0" indent="0">
              <a:buNone/>
            </a:pPr>
            <a:r>
              <a:rPr lang="en-US" sz="2400" dirty="0"/>
              <a:t>Key Insight </a:t>
            </a:r>
          </a:p>
          <a:p>
            <a:r>
              <a:rPr lang="en-US" sz="2400" dirty="0"/>
              <a:t>Impulse–momentum methods are especially powerful when time-based analysis is more convenient than force-based analysis.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2D3B977-4FC5-CF1B-6E96-654D5C8C8F5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593E995-D4A8-C659-72B9-596F85D892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3615FAC-3DD8-A0A2-FED1-786918402E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0D4EC92-D1A2-9456-3F24-DDBEB9DE41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EFA08CB-C111-C358-CA3D-577AFC557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E203949-BFD0-9A59-9C13-96447F7B1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2D92461-9EF2-3384-4752-5305784DC6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26589D9-F71F-7846-818C-F53D4695A4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6D92238-9972-46F3-860E-82ADE48A55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E3A0270-AD89-A80D-3918-DE9C26D90C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D3CB8B5-DD74-6E13-AC08-467082B3C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72572A0-712B-D6C2-5A43-F51B2F6005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F1ED86B-936F-C6AD-A612-606991A442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5FFC8D4-A2F8-B3E6-191D-4CA514801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233245-144A-91B5-AF4A-267AAE3768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588AB19-FA64-0523-2C7F-6C4553749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9C0D056-D242-0579-C3FD-0D7EAB826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4466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62156-2DBE-0D4B-7740-2D2E9E275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952678-09F0-C753-9F0D-A1A6109F0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Linear Momentum of a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D01D71E-68EA-1737-1075-CC05042A400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8800" y="1210027"/>
                <a:ext cx="4634694" cy="5435246"/>
              </a:xfrm>
            </p:spPr>
            <p:txBody>
              <a:bodyPr/>
              <a:lstStyle/>
              <a:p>
                <a:r>
                  <a:rPr lang="en-US" sz="2400" dirty="0"/>
                  <a:t>Linear Momentum of a System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mass center definition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𝑅𝐵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Final result: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D01D71E-68EA-1737-1075-CC05042A40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8800" y="1210027"/>
                <a:ext cx="4634694" cy="5435246"/>
              </a:xfrm>
              <a:blipFill>
                <a:blip r:embed="rId3"/>
                <a:stretch>
                  <a:fillRect l="-1842" t="-897" b="-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6360F7D-B73C-7D62-97F5-5334FEC5522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8E0A990-E85D-36E7-0D10-36BD20E170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333E190-8DF5-7F99-D846-1EC72B6A9A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1440C4-D066-B1A0-5231-A94F6EC4EE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CDB0C13-FD05-1321-14CF-4948A92E5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BA5BD8F-52FB-DA9B-0078-1879E4780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EC664AB-9641-DCAF-FAF4-FCCF9037F8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AF81366-F92E-DA5C-132D-3CE8DBD7FD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B3A8725-AA59-6E2C-7AFB-A3EF114B68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85D43A7-0BDD-2A53-999E-6DE325B033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DED92E3-3FA4-EA5A-51B1-E70BE7E61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AF8C96A-CBEB-0967-6064-1CB7ED4C5F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3114D09-0010-43F7-919F-F27C1A7CDE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68C5D7E-746B-5EE7-8518-B10ABFAF4B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A952615-31C3-5AE1-2210-94ACBFDC7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45CB075-44E6-7839-DD5C-E4FC800280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7BFC52-978C-F742-0733-3D34404070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894F511-0F28-568C-72C4-7965D62FF814}"/>
              </a:ext>
            </a:extLst>
          </p:cNvPr>
          <p:cNvSpPr/>
          <p:nvPr/>
        </p:nvSpPr>
        <p:spPr bwMode="auto">
          <a:xfrm>
            <a:off x="5801181" y="2703886"/>
            <a:ext cx="2629719" cy="2786836"/>
          </a:xfrm>
          <a:custGeom>
            <a:avLst/>
            <a:gdLst>
              <a:gd name="csX0" fmla="*/ 846855 w 3673484"/>
              <a:gd name="csY0" fmla="*/ 1152013 h 3622656"/>
              <a:gd name="csX1" fmla="*/ 947439 w 3673484"/>
              <a:gd name="csY1" fmla="*/ 237613 h 3622656"/>
              <a:gd name="csX2" fmla="*/ 2127015 w 3673484"/>
              <a:gd name="csY2" fmla="*/ 18157 h 3622656"/>
              <a:gd name="csX3" fmla="*/ 3260871 w 3673484"/>
              <a:gd name="csY3" fmla="*/ 594229 h 3622656"/>
              <a:gd name="csX4" fmla="*/ 3672351 w 3673484"/>
              <a:gd name="csY4" fmla="*/ 1673221 h 3622656"/>
              <a:gd name="csX5" fmla="*/ 3160287 w 3673484"/>
              <a:gd name="csY5" fmla="*/ 3117973 h 3622656"/>
              <a:gd name="csX6" fmla="*/ 1633239 w 3673484"/>
              <a:gd name="csY6" fmla="*/ 3620893 h 3622656"/>
              <a:gd name="csX7" fmla="*/ 115335 w 3673484"/>
              <a:gd name="csY7" fmla="*/ 2980813 h 3622656"/>
              <a:gd name="csX8" fmla="*/ 188487 w 3673484"/>
              <a:gd name="csY8" fmla="*/ 1517773 h 3622656"/>
              <a:gd name="csX9" fmla="*/ 846855 w 3673484"/>
              <a:gd name="csY9" fmla="*/ 1152013 h 36226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673484" h="3622656">
                <a:moveTo>
                  <a:pt x="846855" y="1152013"/>
                </a:moveTo>
                <a:cubicBezTo>
                  <a:pt x="973347" y="938653"/>
                  <a:pt x="734079" y="426589"/>
                  <a:pt x="947439" y="237613"/>
                </a:cubicBezTo>
                <a:cubicBezTo>
                  <a:pt x="1160799" y="48637"/>
                  <a:pt x="1741443" y="-41279"/>
                  <a:pt x="2127015" y="18157"/>
                </a:cubicBezTo>
                <a:cubicBezTo>
                  <a:pt x="2512587" y="77593"/>
                  <a:pt x="3003315" y="318385"/>
                  <a:pt x="3260871" y="594229"/>
                </a:cubicBezTo>
                <a:cubicBezTo>
                  <a:pt x="3518427" y="870073"/>
                  <a:pt x="3689115" y="1252597"/>
                  <a:pt x="3672351" y="1673221"/>
                </a:cubicBezTo>
                <a:cubicBezTo>
                  <a:pt x="3655587" y="2093845"/>
                  <a:pt x="3500139" y="2793361"/>
                  <a:pt x="3160287" y="3117973"/>
                </a:cubicBezTo>
                <a:cubicBezTo>
                  <a:pt x="2820435" y="3442585"/>
                  <a:pt x="2140731" y="3643753"/>
                  <a:pt x="1633239" y="3620893"/>
                </a:cubicBezTo>
                <a:cubicBezTo>
                  <a:pt x="1125747" y="3598033"/>
                  <a:pt x="356127" y="3331333"/>
                  <a:pt x="115335" y="2980813"/>
                </a:cubicBezTo>
                <a:cubicBezTo>
                  <a:pt x="-125457" y="2630293"/>
                  <a:pt x="66567" y="1821049"/>
                  <a:pt x="188487" y="1517773"/>
                </a:cubicBezTo>
                <a:cubicBezTo>
                  <a:pt x="310407" y="1214497"/>
                  <a:pt x="720363" y="1365373"/>
                  <a:pt x="846855" y="1152013"/>
                </a:cubicBezTo>
                <a:close/>
              </a:path>
            </a:pathLst>
          </a:cu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 w="114300" h="19685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3DA1353-23BD-F25F-8AE5-F5CD9345793F}"/>
              </a:ext>
            </a:extLst>
          </p:cNvPr>
          <p:cNvGrpSpPr/>
          <p:nvPr/>
        </p:nvGrpSpPr>
        <p:grpSpPr>
          <a:xfrm>
            <a:off x="4363687" y="2703886"/>
            <a:ext cx="4372648" cy="3855752"/>
            <a:chOff x="4390352" y="2012315"/>
            <a:chExt cx="4372648" cy="385575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5A0F6D9-1E5A-9146-51D4-C787F9719F9C}"/>
                </a:ext>
              </a:extLst>
            </p:cNvPr>
            <p:cNvGrpSpPr/>
            <p:nvPr/>
          </p:nvGrpSpPr>
          <p:grpSpPr>
            <a:xfrm>
              <a:off x="4665876" y="2012315"/>
              <a:ext cx="4097124" cy="3474085"/>
              <a:chOff x="4665876" y="2012315"/>
              <a:chExt cx="4097124" cy="3474085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B45891C-3CE7-616C-662E-DBEB4AFD1B80}"/>
                  </a:ext>
                </a:extLst>
              </p:cNvPr>
              <p:cNvCxnSpPr/>
              <p:nvPr/>
            </p:nvCxnSpPr>
            <p:spPr bwMode="auto">
              <a:xfrm>
                <a:off x="4729245" y="5486400"/>
                <a:ext cx="4033755" cy="0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DB9E1BA-FA62-6BE8-2A3F-776279E35CE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4665876" y="2012315"/>
                <a:ext cx="63369" cy="347408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B6A86B3-C15E-8C13-23F0-D3A1B1B8EEC6}"/>
                </a:ext>
              </a:extLst>
            </p:cNvPr>
            <p:cNvSpPr txBox="1"/>
            <p:nvPr/>
          </p:nvSpPr>
          <p:spPr>
            <a:xfrm>
              <a:off x="4390352" y="5406402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O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FDEF978-17CB-2F32-4DEB-86E2F70D687E}"/>
                  </a:ext>
                </a:extLst>
              </p:cNvPr>
              <p:cNvSpPr txBox="1"/>
              <p:nvPr/>
            </p:nvSpPr>
            <p:spPr>
              <a:xfrm>
                <a:off x="6788225" y="3368364"/>
                <a:ext cx="65562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9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FDEF978-17CB-2F32-4DEB-86E2F70D6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8225" y="3368364"/>
                <a:ext cx="655629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20DAD8DD-23CB-6ED2-8810-76AE4E9F7B5A}"/>
              </a:ext>
            </a:extLst>
          </p:cNvPr>
          <p:cNvSpPr txBox="1"/>
          <p:nvPr/>
        </p:nvSpPr>
        <p:spPr>
          <a:xfrm>
            <a:off x="7026943" y="419003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D7FACDF-285C-E358-972A-6B91221496F1}"/>
                  </a:ext>
                </a:extLst>
              </p:cNvPr>
              <p:cNvSpPr txBox="1"/>
              <p:nvPr/>
            </p:nvSpPr>
            <p:spPr>
              <a:xfrm>
                <a:off x="6271792" y="2480988"/>
                <a:ext cx="655629" cy="14773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9600" i="1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96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D7FACDF-285C-E358-972A-6B9122149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792" y="2480988"/>
                <a:ext cx="655629" cy="14773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92B7388-4580-5701-1FDE-B8733CBAC543}"/>
              </a:ext>
            </a:extLst>
          </p:cNvPr>
          <p:cNvCxnSpPr>
            <a:cxnSpLocks/>
          </p:cNvCxnSpPr>
          <p:nvPr/>
        </p:nvCxnSpPr>
        <p:spPr bwMode="auto">
          <a:xfrm flipV="1">
            <a:off x="4702580" y="4210095"/>
            <a:ext cx="2413459" cy="196735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36BCE25-F4E6-A5B5-BB22-155B3893EEB8}"/>
              </a:ext>
            </a:extLst>
          </p:cNvPr>
          <p:cNvCxnSpPr>
            <a:cxnSpLocks/>
          </p:cNvCxnSpPr>
          <p:nvPr/>
        </p:nvCxnSpPr>
        <p:spPr bwMode="auto">
          <a:xfrm flipV="1">
            <a:off x="4693112" y="3295697"/>
            <a:ext cx="1814900" cy="28727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B594295-2759-84DF-449C-5F5F445993A4}"/>
                  </a:ext>
                </a:extLst>
              </p:cNvPr>
              <p:cNvSpPr txBox="1"/>
              <p:nvPr/>
            </p:nvSpPr>
            <p:spPr>
              <a:xfrm>
                <a:off x="5992129" y="3017349"/>
                <a:ext cx="43402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B594295-2759-84DF-449C-5F5F44599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129" y="3017349"/>
                <a:ext cx="434029" cy="369332"/>
              </a:xfrm>
              <a:prstGeom prst="rect">
                <a:avLst/>
              </a:prstGeom>
              <a:blipFill>
                <a:blip r:embed="rId7"/>
                <a:stretch>
                  <a:fillRect l="-8451" r="-5634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3A96145-5147-7208-ACA2-4F6C0B7B724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61913" y="3292289"/>
            <a:ext cx="530546" cy="92292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51F3223-A45C-4011-66BE-DA0D62CBBC79}"/>
              </a:ext>
            </a:extLst>
          </p:cNvPr>
          <p:cNvCxnSpPr>
            <a:cxnSpLocks/>
          </p:cNvCxnSpPr>
          <p:nvPr/>
        </p:nvCxnSpPr>
        <p:spPr bwMode="auto">
          <a:xfrm flipV="1">
            <a:off x="7082012" y="4171480"/>
            <a:ext cx="976732" cy="383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FF3C725-1BEA-06EB-1DC9-1320E88364A9}"/>
                  </a:ext>
                </a:extLst>
              </p:cNvPr>
              <p:cNvSpPr txBox="1"/>
              <p:nvPr/>
            </p:nvSpPr>
            <p:spPr>
              <a:xfrm>
                <a:off x="5077386" y="4628688"/>
                <a:ext cx="288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FF3C725-1BEA-06EB-1DC9-1320E8836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386" y="4628688"/>
                <a:ext cx="288028" cy="369332"/>
              </a:xfrm>
              <a:prstGeom prst="rect">
                <a:avLst/>
              </a:prstGeom>
              <a:blipFill>
                <a:blip r:embed="rId8"/>
                <a:stretch>
                  <a:fillRect l="-27660" t="-34426" r="-76596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AC72085-02F2-2235-F678-8EF72D23F3F5}"/>
                  </a:ext>
                </a:extLst>
              </p:cNvPr>
              <p:cNvSpPr txBox="1"/>
              <p:nvPr/>
            </p:nvSpPr>
            <p:spPr>
              <a:xfrm>
                <a:off x="5634257" y="5393923"/>
                <a:ext cx="5075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AC72085-02F2-2235-F678-8EF72D23F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257" y="5393923"/>
                <a:ext cx="507575" cy="369332"/>
              </a:xfrm>
              <a:prstGeom prst="rect">
                <a:avLst/>
              </a:prstGeom>
              <a:blipFill>
                <a:blip r:embed="rId9"/>
                <a:stretch>
                  <a:fillRect l="-13095" t="-36667" r="-3571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94779B1-50DE-3693-775A-9658C955C38A}"/>
                  </a:ext>
                </a:extLst>
              </p:cNvPr>
              <p:cNvSpPr txBox="1"/>
              <p:nvPr/>
            </p:nvSpPr>
            <p:spPr>
              <a:xfrm>
                <a:off x="7480119" y="4167708"/>
                <a:ext cx="1389996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94779B1-50DE-3693-775A-9658C955C3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119" y="4167708"/>
                <a:ext cx="1389996" cy="418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076A98A-624F-40B2-BBE7-9B7EF792D43B}"/>
              </a:ext>
            </a:extLst>
          </p:cNvPr>
          <p:cNvCxnSpPr>
            <a:cxnSpLocks/>
          </p:cNvCxnSpPr>
          <p:nvPr/>
        </p:nvCxnSpPr>
        <p:spPr bwMode="auto">
          <a:xfrm flipV="1">
            <a:off x="6678935" y="3282371"/>
            <a:ext cx="976732" cy="383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BF04A4C-07BD-A8B6-6F8D-97AC9A23738D}"/>
                  </a:ext>
                </a:extLst>
              </p:cNvPr>
              <p:cNvSpPr txBox="1"/>
              <p:nvPr/>
            </p:nvSpPr>
            <p:spPr>
              <a:xfrm>
                <a:off x="7371231" y="3249626"/>
                <a:ext cx="89164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1BF04A4C-07BD-A8B6-6F8D-97AC9A2373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231" y="3249626"/>
                <a:ext cx="891647" cy="461665"/>
              </a:xfrm>
              <a:prstGeom prst="rect">
                <a:avLst/>
              </a:prstGeom>
              <a:blipFill>
                <a:blip r:embed="rId11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020F867-4D99-A145-ABE7-56451F9F716F}"/>
              </a:ext>
            </a:extLst>
          </p:cNvPr>
          <p:cNvCxnSpPr>
            <a:cxnSpLocks/>
          </p:cNvCxnSpPr>
          <p:nvPr/>
        </p:nvCxnSpPr>
        <p:spPr bwMode="auto">
          <a:xfrm flipV="1">
            <a:off x="6560448" y="2660668"/>
            <a:ext cx="696891" cy="6442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CA72F53-2B99-E3BE-3D5D-AE2E6D2104F0}"/>
              </a:ext>
            </a:extLst>
          </p:cNvPr>
          <p:cNvCxnSpPr>
            <a:cxnSpLocks/>
          </p:cNvCxnSpPr>
          <p:nvPr/>
        </p:nvCxnSpPr>
        <p:spPr bwMode="auto">
          <a:xfrm flipV="1">
            <a:off x="7608909" y="2667000"/>
            <a:ext cx="696891" cy="6442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686FB6F-B717-A3A3-2124-C946DB0BE5A3}"/>
              </a:ext>
            </a:extLst>
          </p:cNvPr>
          <p:cNvCxnSpPr>
            <a:cxnSpLocks/>
          </p:cNvCxnSpPr>
          <p:nvPr/>
        </p:nvCxnSpPr>
        <p:spPr bwMode="auto">
          <a:xfrm flipV="1">
            <a:off x="7252868" y="2704845"/>
            <a:ext cx="976732" cy="3835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6A83490-6EB2-3205-3330-4D5457EA7EC5}"/>
              </a:ext>
            </a:extLst>
          </p:cNvPr>
          <p:cNvCxnSpPr>
            <a:cxnSpLocks/>
          </p:cNvCxnSpPr>
          <p:nvPr/>
        </p:nvCxnSpPr>
        <p:spPr bwMode="auto">
          <a:xfrm flipV="1">
            <a:off x="6599606" y="2728095"/>
            <a:ext cx="1629994" cy="5466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DC1FFC0-F4B7-8E1C-F8F2-A1B1D08D2A8D}"/>
                  </a:ext>
                </a:extLst>
              </p:cNvPr>
              <p:cNvSpPr txBox="1"/>
              <p:nvPr/>
            </p:nvSpPr>
            <p:spPr>
              <a:xfrm>
                <a:off x="5356906" y="2249986"/>
                <a:ext cx="1587871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DC1FFC0-F4B7-8E1C-F8F2-A1B1D08D2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906" y="2249986"/>
                <a:ext cx="1587871" cy="4180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0D497A1-2C06-677E-B056-0FC57E16478E}"/>
                  </a:ext>
                </a:extLst>
              </p:cNvPr>
              <p:cNvSpPr txBox="1"/>
              <p:nvPr/>
            </p:nvSpPr>
            <p:spPr>
              <a:xfrm>
                <a:off x="7982114" y="2239509"/>
                <a:ext cx="950901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30D497A1-2C06-677E-B056-0FC57E1647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2114" y="2239509"/>
                <a:ext cx="950901" cy="4180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D2A97AD-3491-C376-F31F-AF7BF756420A}"/>
                  </a:ext>
                </a:extLst>
              </p:cNvPr>
              <p:cNvSpPr txBox="1"/>
              <p:nvPr/>
            </p:nvSpPr>
            <p:spPr>
              <a:xfrm>
                <a:off x="6439692" y="3600631"/>
                <a:ext cx="4875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FD2A97AD-3491-C376-F31F-AF7BF7564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692" y="3600631"/>
                <a:ext cx="487531" cy="461665"/>
              </a:xfrm>
              <a:prstGeom prst="rect">
                <a:avLst/>
              </a:prstGeom>
              <a:blipFill>
                <a:blip r:embed="rId14"/>
                <a:stretch>
                  <a:fillRect t="-18667" r="-28750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7F03EA16-180C-72CD-3C60-22D327D5E10A}"/>
              </a:ext>
            </a:extLst>
          </p:cNvPr>
          <p:cNvSpPr/>
          <p:nvPr/>
        </p:nvSpPr>
        <p:spPr bwMode="auto">
          <a:xfrm>
            <a:off x="7690104" y="4919472"/>
            <a:ext cx="758952" cy="685800"/>
          </a:xfrm>
          <a:custGeom>
            <a:avLst/>
            <a:gdLst>
              <a:gd name="csX0" fmla="*/ 758952 w 758952"/>
              <a:gd name="csY0" fmla="*/ 0 h 685800"/>
              <a:gd name="csX1" fmla="*/ 521208 w 758952"/>
              <a:gd name="csY1" fmla="*/ 301752 h 685800"/>
              <a:gd name="csX2" fmla="*/ 0 w 758952"/>
              <a:gd name="csY2" fmla="*/ 685800 h 685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758952" h="685800">
                <a:moveTo>
                  <a:pt x="758952" y="0"/>
                </a:moveTo>
                <a:cubicBezTo>
                  <a:pt x="703326" y="93726"/>
                  <a:pt x="647700" y="187452"/>
                  <a:pt x="521208" y="301752"/>
                </a:cubicBezTo>
                <a:cubicBezTo>
                  <a:pt x="394716" y="416052"/>
                  <a:pt x="197358" y="550926"/>
                  <a:pt x="0" y="685800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9A8101C-91BC-9A0B-EE33-5AE726F70583}"/>
                  </a:ext>
                </a:extLst>
              </p:cNvPr>
              <p:cNvSpPr txBox="1"/>
              <p:nvPr/>
            </p:nvSpPr>
            <p:spPr>
              <a:xfrm>
                <a:off x="8061393" y="5384989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9A8101C-91BC-9A0B-EE33-5AE726F70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1393" y="5384989"/>
                <a:ext cx="306494" cy="369332"/>
              </a:xfrm>
              <a:prstGeom prst="rect">
                <a:avLst/>
              </a:prstGeom>
              <a:blipFill>
                <a:blip r:embed="rId15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56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51" grpId="0"/>
      <p:bldP spid="52" grpId="0"/>
      <p:bldP spid="53" grpId="0"/>
      <p:bldP spid="57" grpId="0"/>
      <p:bldP spid="65" grpId="0"/>
      <p:bldP spid="66" grpId="0"/>
      <p:bldP spid="70" grpId="0"/>
      <p:bldP spid="71" grpId="0" animBg="1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7400F-8324-07B8-C809-B6019AEB1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05D67D-CA8E-5768-094E-D7366C298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Linear Momentum of a Rigid Body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A56DAB3-F8CA-4263-E185-FFC06E44B71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57221" y="987468"/>
                <a:ext cx="5251388" cy="5852395"/>
              </a:xfrm>
            </p:spPr>
            <p:txBody>
              <a:bodyPr/>
              <a:lstStyle/>
              <a:p>
                <a:r>
                  <a:rPr lang="en-US" sz="2400" dirty="0"/>
                  <a:t>For rigid body: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 into momentum: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𝑅𝐵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Split terms: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Key identity (about mass center G):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A56DAB3-F8CA-4263-E185-FFC06E44B7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7221" y="987468"/>
                <a:ext cx="5251388" cy="5852395"/>
              </a:xfrm>
              <a:blipFill>
                <a:blip r:embed="rId3"/>
                <a:stretch>
                  <a:fillRect l="-1626" t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868952A-54D3-3B0E-EB9A-EA02234D147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906F723-87C2-75DF-6404-DD5E5418D2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2E18AF1-17DB-58AE-774B-E4CB3BAF62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CB2B4CD-C893-3BCC-C8B3-5164D706E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05857FF-C6C9-19DC-8A34-427F7C751B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28076A1-7C3D-2CA6-454F-6456911EBE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B5DEFC-162F-2ED6-E364-06488F88AE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AA50BDF-B3A1-7F28-7967-9CE21D859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7A925BE-DDA7-E0BB-D2E6-846D3C9CA6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F1D2BF6-D365-2B7A-7824-744E959DCE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5F182AA-8B75-2EBA-553D-F9A4FD71AE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3444744-A6F3-BB93-BB75-30716C771C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F918539-1AC8-D2F3-475B-3769D76D0B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0CC72C7-7902-B068-B497-72097F306B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B677196-6BCD-0159-AB24-83501C7D05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D231AC5-CE6F-7B50-D6F4-F46BAF95BE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9906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8DC6FB-B5EC-103A-C214-B1D2AEE8F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788BA8BD-9BC1-3FAB-320A-CCBDD6022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4141" y="1898736"/>
            <a:ext cx="3383077" cy="323087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2F2518A-BDB2-7979-BE24-2DCD06C2E7D1}"/>
              </a:ext>
            </a:extLst>
          </p:cNvPr>
          <p:cNvSpPr txBox="1"/>
          <p:nvPr/>
        </p:nvSpPr>
        <p:spPr>
          <a:xfrm>
            <a:off x="5717946" y="5253335"/>
            <a:ext cx="1295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Result: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DE65715-6B31-7C1A-ABD9-0EEAFBDA6D53}"/>
                  </a:ext>
                </a:extLst>
              </p:cNvPr>
              <p:cNvSpPr txBox="1"/>
              <p:nvPr/>
            </p:nvSpPr>
            <p:spPr>
              <a:xfrm>
                <a:off x="5154283" y="5699760"/>
                <a:ext cx="3562794" cy="5064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DE65715-6B31-7C1A-ABD9-0EEAFBDA6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4283" y="5699760"/>
                <a:ext cx="3562794" cy="506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641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5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7EA7D-D624-9F47-7A6B-C57ACFC64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FD10F5-64F3-7827-0692-95AEF3E9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494082"/>
          </a:xfrm>
        </p:spPr>
        <p:txBody>
          <a:bodyPr/>
          <a:lstStyle/>
          <a:p>
            <a:r>
              <a:rPr lang="en-US" sz="2800" dirty="0"/>
              <a:t>Impulse–Momentum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F410B06-B3F1-B4DF-E613-0B212C9CE59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9" y="1177503"/>
                <a:ext cx="5266649" cy="5448765"/>
              </a:xfrm>
            </p:spPr>
            <p:txBody>
              <a:bodyPr/>
              <a:lstStyle/>
              <a:p>
                <a:r>
                  <a:rPr lang="en-US" sz="2400" dirty="0"/>
                  <a:t>Newton’s second law (general form):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Integrating over time:</a:t>
                </a:r>
              </a:p>
              <a:p>
                <a:r>
                  <a:rPr lang="en-US" sz="2400" dirty="0"/>
                  <a:t>Integrating over time: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Rearranged form: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</m:nary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𝑑𝑡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Impulse changes linear momentum 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F410B06-B3F1-B4DF-E613-0B212C9CE5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9" y="1177503"/>
                <a:ext cx="5266649" cy="5448765"/>
              </a:xfrm>
              <a:blipFill>
                <a:blip r:embed="rId3"/>
                <a:stretch>
                  <a:fillRect l="-1505" t="-895" b="-1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550CE7B-BEC9-C50E-9C1C-12E96BB5458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D564BB3-A9DA-CAF1-C8FB-338C4112DA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A149A50-E6AA-FB46-3A82-1820F816E8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C9220BD-E92F-EC75-14E4-CAAFE825C2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8C86776-D9F5-D749-9F24-11703085E4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3397A26-8060-4948-93E0-F46A7E6F50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A389450-1C21-33E4-A3DE-F63FFEA7E7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E288A1F-8856-0E55-9E0C-FE17E415B1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23A4D3F-0983-AEE3-EDC1-D67AF02D5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DAE13DB-F05B-FD2B-0922-A38941DC9D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303220A-216A-DF0A-3FC3-ED29B34485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D76864A-6FAE-8E53-3424-D15B28C99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1F24792-1EB1-3D38-3A53-4E47DE2324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093CB4D-0A9B-C0FD-5F6C-A8D2E3C40E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3856BFB-5911-912C-779D-023D1E087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FB813D9-7346-AA4A-FF88-D6BB7B8CD9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64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8BCA8C-2319-C4F4-B686-7DB2C78F30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E63C0E57-4A7B-5CEA-63FA-6DFE676201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5432688" y="1716414"/>
            <a:ext cx="3565261" cy="34048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AEA841-0763-7E21-D98A-87ED3A711ADC}"/>
              </a:ext>
            </a:extLst>
          </p:cNvPr>
          <p:cNvSpPr txBox="1"/>
          <p:nvPr/>
        </p:nvSpPr>
        <p:spPr>
          <a:xfrm>
            <a:off x="5334000" y="5350534"/>
            <a:ext cx="36639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3366FF"/>
                </a:solidFill>
              </a:rPr>
              <a:t>Useful for variable forces and impact</a:t>
            </a:r>
          </a:p>
        </p:txBody>
      </p:sp>
    </p:spTree>
    <p:extLst>
      <p:ext uri="{BB962C8B-B14F-4D97-AF65-F5344CB8AC3E}">
        <p14:creationId xmlns:p14="http://schemas.microsoft.com/office/powerpoint/2010/main" val="186970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F6AD-8C42-4C2B-1A4D-D5C398C57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6FAAF5-E384-ABC1-D9A6-29E5CA40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459296" cy="911268"/>
          </a:xfrm>
        </p:spPr>
        <p:txBody>
          <a:bodyPr/>
          <a:lstStyle/>
          <a:p>
            <a:r>
              <a:rPr lang="en-US" sz="2800" dirty="0"/>
              <a:t>Angular Momentum About Mass Center </a:t>
            </a:r>
            <a:r>
              <a:rPr lang="en-US" sz="2800" i="1" dirty="0"/>
              <a:t>G</a:t>
            </a:r>
            <a:r>
              <a:rPr lang="en-US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DFB955A-C8F5-64D7-0EC7-24B2FA43D2C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6151" y="1066800"/>
                <a:ext cx="5117490" cy="5718132"/>
              </a:xfrm>
            </p:spPr>
            <p:txBody>
              <a:bodyPr/>
              <a:lstStyle/>
              <a:p>
                <a:r>
                  <a:rPr lang="en-US" sz="2400" dirty="0"/>
                  <a:t>Angular momentum = moment of linear momentum: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Also written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rigid body: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Hence: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DFB955A-C8F5-64D7-0EC7-24B2FA43D2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6151" y="1066800"/>
                <a:ext cx="5117490" cy="5718132"/>
              </a:xfrm>
              <a:blipFill>
                <a:blip r:embed="rId3"/>
                <a:stretch>
                  <a:fillRect l="-1669" t="-853" b="-2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90255608-7D94-0F8F-868E-813552A431F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181601" y="1325586"/>
                <a:ext cx="3816782" cy="5075213"/>
              </a:xfrm>
            </p:spPr>
            <p:txBody>
              <a:bodyPr/>
              <a:lstStyle/>
              <a:p>
                <a:r>
                  <a:rPr lang="en-US" sz="2400" dirty="0"/>
                  <a:t>Magnitude: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Summing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Define moment of inertia: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Final result: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Direction: Along </a:t>
                </a:r>
                <a:r>
                  <a:rPr lang="en-US" sz="2400" i="1" dirty="0"/>
                  <a:t>ω</a:t>
                </a:r>
                <a:r>
                  <a:rPr lang="en-US" sz="2400" dirty="0"/>
                  <a:t> (right-hand rule) 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90255608-7D94-0F8F-868E-813552A431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181601" y="1325586"/>
                <a:ext cx="3816782" cy="5075213"/>
              </a:xfrm>
              <a:blipFill>
                <a:blip r:embed="rId4"/>
                <a:stretch>
                  <a:fillRect l="-2077" t="-960" r="-319" b="-5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09B90CE-1C29-65C5-AD94-E41CEE85F82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23894E4-603D-ED13-A26F-27E19D407A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1A9FCB4-CC9E-9973-8CB6-0C629D8E74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65E616A-CC3D-45B0-9EDA-8F731B8E49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3B791ED-2059-55CB-B4FC-2A67F41B89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054657D-CADD-BADF-693C-7023E1F4E9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4CF28DB-7E2C-0293-67F1-F40F3C4187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268089B-6C1D-244B-6749-622D31BABF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6F1ACFC-619E-A8EB-F285-C530B78E4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F6F4359-2162-8709-874E-CEA8EA6CF3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1F3752E-26A1-A3A6-2606-A8D807F1DB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926A296-ECB2-698F-0F54-5A0F445C90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1E40892-4217-1857-6C82-EAF9CF4049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E72DA9D-A215-A6F2-D3E2-80E1374798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EDCD2DB-DA0F-61F7-D3BF-344E037DB6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6FBC974-6FCA-089B-92AE-10573D5AEC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F20A3F-380B-E1E7-11D8-219715CCA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251571A-EC20-F540-64B1-C60264B6B4A7}"/>
              </a:ext>
            </a:extLst>
          </p:cNvPr>
          <p:cNvCxnSpPr>
            <a:cxnSpLocks/>
          </p:cNvCxnSpPr>
          <p:nvPr/>
        </p:nvCxnSpPr>
        <p:spPr bwMode="auto">
          <a:xfrm>
            <a:off x="4953000" y="1252728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3711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DE8AF-AEC4-5E91-71F2-BC99D2D30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CEC9FA-4E4D-6981-64BA-0FD416ECF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Moment–Angular Momentum 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D2BD7CC-511A-84BC-175B-2DB31F96D59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</p:spPr>
            <p:txBody>
              <a:bodyPr/>
              <a:lstStyle/>
              <a:p>
                <a:r>
                  <a:rPr lang="en-US" sz="2400" dirty="0"/>
                  <a:t>Moment–angular momentum equation about G: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Integrated form: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Net moment about G equals rate of change of angular momentum </a:t>
                </a:r>
              </a:p>
              <a:p>
                <a:r>
                  <a:rPr lang="en-US" sz="2400" dirty="0"/>
                  <a:t>Angular impulse changes angular momentum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D2BD7CC-511A-84BC-175B-2DB31F96D5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  <a:blipFill>
                <a:blip r:embed="rId3"/>
                <a:stretch>
                  <a:fillRect l="-1903" t="-976" r="-2196" b="-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B967FDBD-CF14-971E-F6A2-03D01D4E698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01919" y="1325586"/>
                <a:ext cx="4496463" cy="5075213"/>
              </a:xfrm>
            </p:spPr>
            <p:txBody>
              <a:bodyPr/>
              <a:lstStyle/>
              <a:p>
                <a:r>
                  <a:rPr lang="en-US" sz="2400" dirty="0"/>
                  <a:t>Sum of moments about G:</a:t>
                </a:r>
              </a:p>
              <a:p>
                <a:r>
                  <a:rPr lang="en-US" sz="2400" dirty="0"/>
                  <a:t> →changes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Initial angular momentum + angular impulse = final angular momentum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Important Sign convention must be consistent for: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&amp;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B967FDBD-CF14-971E-F6A2-03D01D4E69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01919" y="1325586"/>
                <a:ext cx="4496463" cy="5075213"/>
              </a:xfrm>
              <a:blipFill>
                <a:blip r:embed="rId4"/>
                <a:stretch>
                  <a:fillRect l="-1900" t="-960" r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7AD1049-AF03-262C-FCB0-81DB872CB19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F0230E8-A7E9-BEEA-5D61-305B6FC512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3778D79-44AC-2C71-DC17-DE3F716FDF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322CD96-CD7D-FBD9-64E7-6FFCE444AA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89C7A0A-B74A-81E2-9975-8C926FCE38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F420DBE-E41F-2EA4-1824-4D4DBEA95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5A4A9D4-AD80-5CD0-E969-FA7D30BC8B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089C7BC-5CFE-5296-9029-3A95F2F38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5A3235A-E4F0-6D19-94EB-A8CB02B71C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00D4A5B-A036-43EE-F0BA-81CEAA5802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D2CFB70-541E-6EBA-F4CA-30E21D4D45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64A7F6B-3F8D-BB2E-B574-B68503F0A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65A1E20-2A92-DA05-6877-095D33240F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6B3D9B5-64BF-4AA9-31D0-AE0B36EB9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F3AA8C0-DABB-A15B-F66E-8D972DDB5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7645EC8-EA80-E35B-186E-A6007A5C55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7F61E7-B874-2E49-DA20-C495A10800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668F4E7-94EB-F6FB-FA21-7D81ACBA33F3}"/>
              </a:ext>
            </a:extLst>
          </p:cNvPr>
          <p:cNvCxnSpPr>
            <a:cxnSpLocks/>
          </p:cNvCxnSpPr>
          <p:nvPr/>
        </p:nvCxnSpPr>
        <p:spPr bwMode="auto">
          <a:xfrm>
            <a:off x="4363687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81644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CFD77-12C9-0D3D-6522-4F046DDD5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6141D4-6FA4-9424-2F19-5B6FCC41F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138621" cy="911268"/>
          </a:xfrm>
        </p:spPr>
        <p:txBody>
          <a:bodyPr/>
          <a:lstStyle/>
          <a:p>
            <a:r>
              <a:rPr lang="en-US" sz="2800" dirty="0"/>
              <a:t>Angular Momentum About an Arbitrary Point 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9D148FA-2BEC-5C47-29F6-E195480C711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5951" y="1223107"/>
                <a:ext cx="4635985" cy="5422168"/>
              </a:xfrm>
            </p:spPr>
            <p:txBody>
              <a:bodyPr/>
              <a:lstStyle/>
              <a:p>
                <a:r>
                  <a:rPr lang="en-US" sz="2400" dirty="0"/>
                  <a:t>Linear and angular momentum at mass center: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Equivalent representation: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00" dirty="0"/>
                  <a:t> acts through G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acts as a couple </a:t>
                </a:r>
              </a:p>
              <a:p>
                <a:r>
                  <a:rPr lang="en-US" sz="2400" dirty="0"/>
                  <a:t>Angular momentum about arbitrary point O: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𝑅𝐵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Scalar form (plane motion):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𝑅𝐵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d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9D148FA-2BEC-5C47-29F6-E195480C71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5951" y="1223107"/>
                <a:ext cx="4635985" cy="5422168"/>
              </a:xfrm>
              <a:blipFill>
                <a:blip r:embed="rId3"/>
                <a:stretch>
                  <a:fillRect l="-1974" t="-900" r="-2500" b="-2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2246C933-FB56-1697-4929-D7F828682D6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508EE3B-6905-EC9E-7D2A-3A94E51ADB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1464237-F67D-825D-8F46-83F41CD19A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5EFA59D-055D-1F0A-7FF9-6C1779794D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A958F43-BB35-E261-3217-2EFA8698E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4545732-DC05-D216-B897-B5A9684149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5257B79-620D-2DB3-C3F9-A051F9EDB6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1F50142-84AA-5381-AC65-8EF1E76BD3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1F702AD-1AE9-4DB6-57CB-424A9F0037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6341690-BEFC-95E1-35A1-6043419F5D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3DE0CC2-04A3-1B37-8904-1EA6891186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1C6AD8E-DF4E-812E-962B-7AF3E13B9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2094027-AED7-4303-F62B-B58014EB5B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A25443D-F449-4AFA-3B05-4A5EB7E11F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C869D92-A65A-2A9B-0FE4-8A19F1C3B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F3488FA-F237-53B3-9B31-CA82B8B60F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55BD03D-D66D-2412-4D68-AA9E6A75A0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8F4E86-FA20-90B9-56E6-1231EB9FEF32}"/>
              </a:ext>
            </a:extLst>
          </p:cNvPr>
          <p:cNvCxnSpPr>
            <a:cxnSpLocks/>
          </p:cNvCxnSpPr>
          <p:nvPr/>
        </p:nvCxnSpPr>
        <p:spPr bwMode="auto">
          <a:xfrm>
            <a:off x="4959368" y="135709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C34C995-B96A-1E6E-34D4-7E992E5E7C0C}"/>
              </a:ext>
            </a:extLst>
          </p:cNvPr>
          <p:cNvSpPr/>
          <p:nvPr/>
        </p:nvSpPr>
        <p:spPr bwMode="auto">
          <a:xfrm rot="20306319">
            <a:off x="5671805" y="1621779"/>
            <a:ext cx="2629719" cy="2786836"/>
          </a:xfrm>
          <a:custGeom>
            <a:avLst/>
            <a:gdLst>
              <a:gd name="csX0" fmla="*/ 846855 w 3673484"/>
              <a:gd name="csY0" fmla="*/ 1152013 h 3622656"/>
              <a:gd name="csX1" fmla="*/ 947439 w 3673484"/>
              <a:gd name="csY1" fmla="*/ 237613 h 3622656"/>
              <a:gd name="csX2" fmla="*/ 2127015 w 3673484"/>
              <a:gd name="csY2" fmla="*/ 18157 h 3622656"/>
              <a:gd name="csX3" fmla="*/ 3260871 w 3673484"/>
              <a:gd name="csY3" fmla="*/ 594229 h 3622656"/>
              <a:gd name="csX4" fmla="*/ 3672351 w 3673484"/>
              <a:gd name="csY4" fmla="*/ 1673221 h 3622656"/>
              <a:gd name="csX5" fmla="*/ 3160287 w 3673484"/>
              <a:gd name="csY5" fmla="*/ 3117973 h 3622656"/>
              <a:gd name="csX6" fmla="*/ 1633239 w 3673484"/>
              <a:gd name="csY6" fmla="*/ 3620893 h 3622656"/>
              <a:gd name="csX7" fmla="*/ 115335 w 3673484"/>
              <a:gd name="csY7" fmla="*/ 2980813 h 3622656"/>
              <a:gd name="csX8" fmla="*/ 188487 w 3673484"/>
              <a:gd name="csY8" fmla="*/ 1517773 h 3622656"/>
              <a:gd name="csX9" fmla="*/ 846855 w 3673484"/>
              <a:gd name="csY9" fmla="*/ 1152013 h 36226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3673484" h="3622656">
                <a:moveTo>
                  <a:pt x="846855" y="1152013"/>
                </a:moveTo>
                <a:cubicBezTo>
                  <a:pt x="973347" y="938653"/>
                  <a:pt x="734079" y="426589"/>
                  <a:pt x="947439" y="237613"/>
                </a:cubicBezTo>
                <a:cubicBezTo>
                  <a:pt x="1160799" y="48637"/>
                  <a:pt x="1741443" y="-41279"/>
                  <a:pt x="2127015" y="18157"/>
                </a:cubicBezTo>
                <a:cubicBezTo>
                  <a:pt x="2512587" y="77593"/>
                  <a:pt x="3003315" y="318385"/>
                  <a:pt x="3260871" y="594229"/>
                </a:cubicBezTo>
                <a:cubicBezTo>
                  <a:pt x="3518427" y="870073"/>
                  <a:pt x="3689115" y="1252597"/>
                  <a:pt x="3672351" y="1673221"/>
                </a:cubicBezTo>
                <a:cubicBezTo>
                  <a:pt x="3655587" y="2093845"/>
                  <a:pt x="3500139" y="2793361"/>
                  <a:pt x="3160287" y="3117973"/>
                </a:cubicBezTo>
                <a:cubicBezTo>
                  <a:pt x="2820435" y="3442585"/>
                  <a:pt x="2140731" y="3643753"/>
                  <a:pt x="1633239" y="3620893"/>
                </a:cubicBezTo>
                <a:cubicBezTo>
                  <a:pt x="1125747" y="3598033"/>
                  <a:pt x="356127" y="3331333"/>
                  <a:pt x="115335" y="2980813"/>
                </a:cubicBezTo>
                <a:cubicBezTo>
                  <a:pt x="-125457" y="2630293"/>
                  <a:pt x="66567" y="1821049"/>
                  <a:pt x="188487" y="1517773"/>
                </a:cubicBezTo>
                <a:cubicBezTo>
                  <a:pt x="310407" y="1214497"/>
                  <a:pt x="720363" y="1365373"/>
                  <a:pt x="846855" y="1152013"/>
                </a:cubicBezTo>
                <a:close/>
              </a:path>
            </a:pathLst>
          </a:cu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  <a:bevelB w="114300" h="19685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2244CD-58DC-15CC-3647-01A0A8F7D69D}"/>
              </a:ext>
            </a:extLst>
          </p:cNvPr>
          <p:cNvSpPr txBox="1"/>
          <p:nvPr/>
        </p:nvSpPr>
        <p:spPr>
          <a:xfrm>
            <a:off x="6996028" y="29673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G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18187A0-6E0E-79BD-F4A1-38DA0F72499B}"/>
              </a:ext>
            </a:extLst>
          </p:cNvPr>
          <p:cNvCxnSpPr>
            <a:cxnSpLocks/>
          </p:cNvCxnSpPr>
          <p:nvPr/>
        </p:nvCxnSpPr>
        <p:spPr bwMode="auto">
          <a:xfrm flipV="1">
            <a:off x="8167268" y="2889050"/>
            <a:ext cx="926808" cy="980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61F1784-33C3-B495-85E9-CAAB25C302E6}"/>
                  </a:ext>
                </a:extLst>
              </p:cNvPr>
              <p:cNvSpPr txBox="1"/>
              <p:nvPr/>
            </p:nvSpPr>
            <p:spPr>
              <a:xfrm>
                <a:off x="8314513" y="2472953"/>
                <a:ext cx="5591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61F1784-33C3-B495-85E9-CAAB25C302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513" y="2472953"/>
                <a:ext cx="559191" cy="369332"/>
              </a:xfrm>
              <a:prstGeom prst="rect">
                <a:avLst/>
              </a:prstGeom>
              <a:blipFill>
                <a:blip r:embed="rId5"/>
                <a:stretch>
                  <a:fillRect l="-9783" t="-36667" r="-2608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4798973-F7E9-4A6C-9B3A-B66773474F13}"/>
                  </a:ext>
                </a:extLst>
              </p:cNvPr>
              <p:cNvSpPr txBox="1"/>
              <p:nvPr/>
            </p:nvSpPr>
            <p:spPr>
              <a:xfrm>
                <a:off x="6712262" y="2299982"/>
                <a:ext cx="601127" cy="13542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8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4798973-F7E9-4A6C-9B3A-B66773474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2262" y="2299982"/>
                <a:ext cx="601127" cy="13542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27B285E-D300-9CBA-8A69-B401345F2FE1}"/>
              </a:ext>
            </a:extLst>
          </p:cNvPr>
          <p:cNvCxnSpPr>
            <a:cxnSpLocks/>
          </p:cNvCxnSpPr>
          <p:nvPr/>
        </p:nvCxnSpPr>
        <p:spPr bwMode="auto">
          <a:xfrm flipV="1">
            <a:off x="5153287" y="2895600"/>
            <a:ext cx="3900781" cy="29541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B2D503F-1AF1-DA80-5640-5BED853AF3D3}"/>
              </a:ext>
            </a:extLst>
          </p:cNvPr>
          <p:cNvCxnSpPr>
            <a:cxnSpLocks/>
          </p:cNvCxnSpPr>
          <p:nvPr/>
        </p:nvCxnSpPr>
        <p:spPr bwMode="auto">
          <a:xfrm flipV="1">
            <a:off x="6019800" y="3041450"/>
            <a:ext cx="926808" cy="980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4DE9445-E449-193C-30DF-7354EFCAAE6A}"/>
                  </a:ext>
                </a:extLst>
              </p:cNvPr>
              <p:cNvSpPr txBox="1"/>
              <p:nvPr/>
            </p:nvSpPr>
            <p:spPr>
              <a:xfrm>
                <a:off x="6167045" y="2625353"/>
                <a:ext cx="8225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4DE9445-E449-193C-30DF-7354EFCAA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045" y="2625353"/>
                <a:ext cx="822533" cy="369332"/>
              </a:xfrm>
              <a:prstGeom prst="rect">
                <a:avLst/>
              </a:prstGeom>
              <a:blipFill>
                <a:blip r:embed="rId7"/>
                <a:stretch>
                  <a:fillRect l="-4444" t="-36667" r="-1777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21D6714-9FE1-4368-B0BB-34853EB4484A}"/>
              </a:ext>
            </a:extLst>
          </p:cNvPr>
          <p:cNvCxnSpPr>
            <a:cxnSpLocks/>
          </p:cNvCxnSpPr>
          <p:nvPr/>
        </p:nvCxnSpPr>
        <p:spPr bwMode="auto">
          <a:xfrm>
            <a:off x="5558637" y="3191019"/>
            <a:ext cx="174777" cy="198074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9D8BB4F-3C6A-FDC8-D3D4-3F4C34B9E790}"/>
              </a:ext>
            </a:extLst>
          </p:cNvPr>
          <p:cNvSpPr txBox="1"/>
          <p:nvPr/>
        </p:nvSpPr>
        <p:spPr>
          <a:xfrm>
            <a:off x="5304473" y="4800868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/>
              <a:t>O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AA59BC1-DC15-FD93-7E02-61B1692637E5}"/>
              </a:ext>
            </a:extLst>
          </p:cNvPr>
          <p:cNvSpPr/>
          <p:nvPr/>
        </p:nvSpPr>
        <p:spPr bwMode="auto">
          <a:xfrm>
            <a:off x="6989578" y="2540387"/>
            <a:ext cx="698398" cy="883540"/>
          </a:xfrm>
          <a:custGeom>
            <a:avLst/>
            <a:gdLst>
              <a:gd name="csX0" fmla="*/ 0 w 650334"/>
              <a:gd name="csY0" fmla="*/ 38556 h 613908"/>
              <a:gd name="csX1" fmla="*/ 534256 w 650334"/>
              <a:gd name="csY1" fmla="*/ 38556 h 613908"/>
              <a:gd name="csX2" fmla="*/ 636998 w 650334"/>
              <a:gd name="csY2" fmla="*/ 439248 h 613908"/>
              <a:gd name="csX3" fmla="*/ 328773 w 650334"/>
              <a:gd name="csY3" fmla="*/ 613908 h 6139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650334" h="613908">
                <a:moveTo>
                  <a:pt x="0" y="38556"/>
                </a:moveTo>
                <a:cubicBezTo>
                  <a:pt x="214045" y="5165"/>
                  <a:pt x="428090" y="-28226"/>
                  <a:pt x="534256" y="38556"/>
                </a:cubicBezTo>
                <a:cubicBezTo>
                  <a:pt x="640422" y="105338"/>
                  <a:pt x="671245" y="343356"/>
                  <a:pt x="636998" y="439248"/>
                </a:cubicBezTo>
                <a:cubicBezTo>
                  <a:pt x="602751" y="535140"/>
                  <a:pt x="465762" y="574524"/>
                  <a:pt x="328773" y="613908"/>
                </a:cubicBezTo>
              </a:path>
            </a:pathLst>
          </a:custGeom>
          <a:noFill/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CE6AA96-7506-F5E7-DCB9-B7321E585DCC}"/>
                  </a:ext>
                </a:extLst>
              </p:cNvPr>
              <p:cNvSpPr txBox="1"/>
              <p:nvPr/>
            </p:nvSpPr>
            <p:spPr>
              <a:xfrm>
                <a:off x="6632729" y="3394966"/>
                <a:ext cx="1544687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acc>
                        <m:accPr>
                          <m:chr m:val="⃗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CE6AA96-7506-F5E7-DCB9-B7321E585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729" y="3394966"/>
                <a:ext cx="1544687" cy="4029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FB519F8-2BFE-468F-485F-C2BA8D2BEB4F}"/>
              </a:ext>
            </a:extLst>
          </p:cNvPr>
          <p:cNvSpPr/>
          <p:nvPr/>
        </p:nvSpPr>
        <p:spPr bwMode="auto">
          <a:xfrm>
            <a:off x="7315200" y="1566809"/>
            <a:ext cx="914400" cy="719191"/>
          </a:xfrm>
          <a:custGeom>
            <a:avLst/>
            <a:gdLst>
              <a:gd name="csX0" fmla="*/ 0 w 914400"/>
              <a:gd name="csY0" fmla="*/ 0 h 719191"/>
              <a:gd name="csX1" fmla="*/ 544530 w 914400"/>
              <a:gd name="csY1" fmla="*/ 174660 h 719191"/>
              <a:gd name="csX2" fmla="*/ 914400 w 914400"/>
              <a:gd name="csY2" fmla="*/ 719191 h 719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14400" h="719191">
                <a:moveTo>
                  <a:pt x="0" y="0"/>
                </a:moveTo>
                <a:cubicBezTo>
                  <a:pt x="196065" y="27397"/>
                  <a:pt x="392130" y="54795"/>
                  <a:pt x="544530" y="174660"/>
                </a:cubicBezTo>
                <a:cubicBezTo>
                  <a:pt x="696930" y="294525"/>
                  <a:pt x="805665" y="506858"/>
                  <a:pt x="914400" y="719191"/>
                </a:cubicBezTo>
              </a:path>
            </a:pathLst>
          </a:cu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017548F-27A8-95F7-AF1A-40E439474E35}"/>
              </a:ext>
            </a:extLst>
          </p:cNvPr>
          <p:cNvSpPr txBox="1"/>
          <p:nvPr/>
        </p:nvSpPr>
        <p:spPr>
          <a:xfrm>
            <a:off x="8001000" y="1566809"/>
            <a:ext cx="396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  <a:sym typeface="Symbol" panose="05050102010706020507" pitchFamily="18" charset="2"/>
              </a:rPr>
              <a:t>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745549B-E390-7DB0-9383-739AE162E9A0}"/>
              </a:ext>
            </a:extLst>
          </p:cNvPr>
          <p:cNvSpPr txBox="1"/>
          <p:nvPr/>
        </p:nvSpPr>
        <p:spPr>
          <a:xfrm>
            <a:off x="5526649" y="4045706"/>
            <a:ext cx="33855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E8F3868-29AA-01A3-178A-01F5F1F708AF}"/>
              </a:ext>
            </a:extLst>
          </p:cNvPr>
          <p:cNvSpPr txBox="1"/>
          <p:nvPr/>
        </p:nvSpPr>
        <p:spPr>
          <a:xfrm>
            <a:off x="5304473" y="5425479"/>
            <a:ext cx="346985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Valid for: </a:t>
            </a:r>
          </a:p>
          <a:p>
            <a:r>
              <a:rPr lang="en-US" dirty="0"/>
              <a:t>Any instant </a:t>
            </a:r>
            <a:r>
              <a:rPr lang="en-US" i="1" dirty="0"/>
              <a:t>O</a:t>
            </a:r>
            <a:r>
              <a:rPr lang="en-US" dirty="0"/>
              <a:t> fixed or moving</a:t>
            </a:r>
          </a:p>
        </p:txBody>
      </p:sp>
    </p:spTree>
    <p:extLst>
      <p:ext uri="{BB962C8B-B14F-4D97-AF65-F5344CB8AC3E}">
        <p14:creationId xmlns:p14="http://schemas.microsoft.com/office/powerpoint/2010/main" val="150504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1" grpId="0"/>
      <p:bldP spid="39" grpId="0"/>
      <p:bldP spid="44" grpId="0"/>
      <p:bldP spid="51" grpId="0" animBg="1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29CB2-AC04-F0A8-DAB0-7EDDCB779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42986A-CBDD-CC7F-AEAB-13DC5ED0D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Special Case: Rotation About Fixed Point 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6E0E42D-0197-FE39-D198-96458CB9606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</p:spPr>
            <p:txBody>
              <a:bodyPr/>
              <a:lstStyle/>
              <a:p>
                <a:r>
                  <a:rPr lang="en-US" sz="2400" dirty="0"/>
                  <a:t>For rotation about fixed 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d>
                      <m:dPr>
                        <m:begChr m:val="|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𝑅𝐵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d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Using parallel-axis theorem: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r>
                  <a:rPr lang="en-US" sz="2400" dirty="0"/>
                  <a:t>Final result: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6E0E42D-0197-FE39-D198-96458CB96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  <a:blipFill>
                <a:blip r:embed="rId3"/>
                <a:stretch>
                  <a:fillRect l="-2196" t="-976" r="-3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68357C6D-2F6C-6B09-B5DC-6DB4D142E81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866E36A-4FD1-F541-1D40-A8D8686417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B770B91-13B4-CF7B-4C40-2ED647C236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7DA7C80-D681-B629-6F8B-A6A9AD932F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A792CE5-C26A-75EF-0798-7FFE976BC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EBCD945-A7B0-BC39-F987-55C7CC650B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D3749D2-F123-626D-5BF1-A4B1C8E4E3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D3BC3D7-51EE-8DCC-4913-A12E4F0786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936B820-4CFE-26E0-1F98-41C3D78D36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BE53F34-0CC2-4EB6-C146-87360039CD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4DD47F6-792C-078A-CB07-C790B79C5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B096F72-73C3-9185-4989-6C6B3E6CBC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ECFBB3-6B6D-AB66-A7A3-33EAB5310F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152BA7A-D03A-9C4C-AA63-65CEB135A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6503C3D-1C67-A287-7318-AB7593A36E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5D8765-5828-8723-9588-434046D9B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7ADB910-A736-CCC7-9BBE-62C5701B2F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521F589-BA7A-459D-8E69-695F08CE45D7}"/>
              </a:ext>
            </a:extLst>
          </p:cNvPr>
          <p:cNvCxnSpPr>
            <a:cxnSpLocks/>
          </p:cNvCxnSpPr>
          <p:nvPr/>
        </p:nvCxnSpPr>
        <p:spPr bwMode="auto">
          <a:xfrm>
            <a:off x="4363687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E95253B6-822D-051A-439D-426C630B7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4999" y="1344422"/>
            <a:ext cx="4058216" cy="362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CC4FD-D38B-CB9A-CAAE-AA1F7529F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2AFB52-1E47-E679-5443-C95AAFFCF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Moment–Angular Momentum About Point </a:t>
            </a:r>
            <a:r>
              <a:rPr lang="en-US" sz="2800" i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334985D-DFE3-CD81-F6A9-238C7D0330D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736490" cy="4999013"/>
              </a:xfrm>
            </p:spPr>
            <p:txBody>
              <a:bodyPr/>
              <a:lstStyle/>
              <a:p>
                <a:r>
                  <a:rPr lang="en-US" sz="2400" dirty="0"/>
                  <a:t>General equation: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Integrated form: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Moment about </a:t>
                </a:r>
                <a:r>
                  <a:rPr lang="en-US" sz="2400" i="1" dirty="0"/>
                  <a:t>O</a:t>
                </a:r>
                <a:r>
                  <a:rPr lang="en-US" sz="2400" dirty="0"/>
                  <a:t> changes angular momentum about </a:t>
                </a:r>
                <a:r>
                  <a:rPr lang="en-US" sz="2400" i="1" dirty="0"/>
                  <a:t>O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Important note: </a:t>
                </a:r>
              </a:p>
              <a:p>
                <a:r>
                  <a:rPr lang="en-US" sz="2400" dirty="0"/>
                  <a:t>Do NOT add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sz="2400" dirty="0"/>
                  <a:t> (Different physical quantities)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334985D-DFE3-CD81-F6A9-238C7D0330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736490" cy="4999013"/>
              </a:xfrm>
              <a:blipFill>
                <a:blip r:embed="rId3"/>
                <a:stretch>
                  <a:fillRect l="-1673" t="-976" r="-1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6D89681-45DC-94C7-A523-9CEDF2EC210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B25CB28-F488-FCF5-4FFE-9476D5DEA3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BD646D-D8F7-73CB-63F4-CA610825DA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9213020-7C2A-2C0E-603C-4157E90B22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C315584-4D3F-5DC1-EB2B-D4FE3B25AA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ACC2EE5-A909-04A8-CB46-9172FFB635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86C28F3-BF17-18B5-8A80-A57E8B50E2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AA74845-CF42-5400-6F4D-D53538990F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6529565-9DB1-8D06-99B6-5C38D60892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0DF6D0A-9E8C-6191-D2F9-A9EF80CE4D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F61E742-A33A-ADBE-56F6-131275FFA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C451EA1-A4EA-1E24-8F2B-E58D81EBDF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0F44B5A-B0B3-0BF3-8B31-90BDE7132C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001E944-042D-257F-6BDB-E2D6C07F86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6AA0DA4-1928-1E49-3405-87A9C567B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7AC7CCA-D41C-FE1F-03D9-833E967BC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818204E-4824-B2B5-F290-F44C54B2CC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CEA7C6E-BDFB-7422-884B-3807E32C4A9D}"/>
              </a:ext>
            </a:extLst>
          </p:cNvPr>
          <p:cNvCxnSpPr>
            <a:cxnSpLocks/>
          </p:cNvCxnSpPr>
          <p:nvPr/>
        </p:nvCxnSpPr>
        <p:spPr bwMode="auto">
          <a:xfrm>
            <a:off x="5029200" y="1143000"/>
            <a:ext cx="0" cy="5450440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E220E3E0-8227-204B-1953-57AA4F59F1C0}"/>
              </a:ext>
            </a:extLst>
          </p:cNvPr>
          <p:cNvSpPr txBox="1">
            <a:spLocks/>
          </p:cNvSpPr>
          <p:nvPr/>
        </p:nvSpPr>
        <p:spPr bwMode="auto">
          <a:xfrm>
            <a:off x="5105401" y="1358414"/>
            <a:ext cx="3920414" cy="49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Key Idea:</a:t>
            </a:r>
          </a:p>
          <a:p>
            <a:r>
              <a:rPr lang="en-US" sz="2400" dirty="0"/>
              <a:t>Angular momentum about </a:t>
            </a:r>
            <a:r>
              <a:rPr lang="en-US" sz="2400" i="1" dirty="0"/>
              <a:t>O </a:t>
            </a:r>
            <a:r>
              <a:rPr lang="en-US" sz="2400" dirty="0"/>
              <a:t>combines: </a:t>
            </a:r>
          </a:p>
          <a:p>
            <a:r>
              <a:rPr lang="en-US" sz="2400" dirty="0"/>
              <a:t>Rotation about G </a:t>
            </a:r>
          </a:p>
          <a:p>
            <a:r>
              <a:rPr lang="en-US" sz="2400" dirty="0"/>
              <a:t>Translation of G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334240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0512-27B4-0116-DA9D-9E86DC8A4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2EBE3F-2D9C-1E28-A4CF-F01D25FB9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Interconnected Rigid Bodies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78B63C5-A724-10E4-53DF-E1B50C410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6835" y="1153838"/>
            <a:ext cx="4163517" cy="5704162"/>
          </a:xfrm>
        </p:spPr>
        <p:txBody>
          <a:bodyPr/>
          <a:lstStyle/>
          <a:p>
            <a:r>
              <a:rPr lang="en-US" sz="2400" dirty="0"/>
              <a:t>Impulse–momentum principles apply to: </a:t>
            </a:r>
          </a:p>
          <a:p>
            <a:r>
              <a:rPr lang="en-US" sz="2400" dirty="0"/>
              <a:t>Systems of interconnected rigid bodies </a:t>
            </a:r>
          </a:p>
          <a:p>
            <a:r>
              <a:rPr lang="en-US" sz="2400" dirty="0"/>
              <a:t>Any system of constant mass </a:t>
            </a:r>
          </a:p>
          <a:p>
            <a:r>
              <a:rPr lang="en-US" sz="2400" dirty="0"/>
              <a:t>Approach: </a:t>
            </a:r>
          </a:p>
          <a:p>
            <a:r>
              <a:rPr lang="en-US" sz="2400" dirty="0"/>
              <a:t>Write equations for each body </a:t>
            </a:r>
          </a:p>
          <a:p>
            <a:r>
              <a:rPr lang="en-US" sz="2400" dirty="0"/>
              <a:t>Add them to obtain system equations </a:t>
            </a:r>
          </a:p>
          <a:p>
            <a:r>
              <a:rPr lang="en-US" sz="2400" dirty="0"/>
              <a:t>Internal forces: </a:t>
            </a:r>
          </a:p>
          <a:p>
            <a:r>
              <a:rPr lang="en-US" sz="2400" dirty="0"/>
              <a:t>Cancel out in summation Only external forces remain</a:t>
            </a:r>
          </a:p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5AAF9E9-AC61-DE7A-AEE8-5FAF31097CC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AC0D2ED-5C33-A7F2-90AD-698124A20A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DC59B3D-BE37-5D50-9E47-E942289B2E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A7E70D2-FC9E-A857-D0E2-F95D7A1926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2161B7E-4AA5-1AEC-8220-96753EEB3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2CA9646-4232-6FC6-CCB1-2901ED4B92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DA08C30-6534-0A07-3BD8-212300412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BB7F820-4B00-6060-8666-112F746A93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55CC7D6-C522-0CF5-37B0-38BCB18B7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9CE73D5-7100-111C-E6FD-026B9B0C43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7A12D65-AABB-42D6-8764-7A98A90708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DF09525-0059-4241-338B-412E12055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81F8774-050E-DF1A-8DC1-0B0A797D50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3704873-70B7-7450-6CAE-CC8D4013DC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83B2DC0-7A08-3109-AAC1-CF48247410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868B367-AFE6-9683-5FFE-AF6311A8C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78B628-17D4-C215-3B59-223786BC52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7CD800C-C07A-6823-2FBF-40C2B3E65AB9}"/>
              </a:ext>
            </a:extLst>
          </p:cNvPr>
          <p:cNvCxnSpPr>
            <a:cxnSpLocks/>
          </p:cNvCxnSpPr>
          <p:nvPr/>
        </p:nvCxnSpPr>
        <p:spPr bwMode="auto">
          <a:xfrm>
            <a:off x="4455505" y="1268052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1">
                <a:extLst>
                  <a:ext uri="{FF2B5EF4-FFF2-40B4-BE49-F238E27FC236}">
                    <a16:creationId xmlns:a16="http://schemas.microsoft.com/office/drawing/2014/main" id="{1A129597-3AD3-8005-F2C0-65E93E1A042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572000" y="1477986"/>
                <a:ext cx="4163517" cy="4999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dirty="0"/>
                  <a:t>Based on: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̇"/>
                            <m:ctrlP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acc>
                      </m:e>
                    </m:nary>
                  </m:oMath>
                </a14:m>
                <a:endParaRPr lang="en-US" sz="2400" kern="0" dirty="0"/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nary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𝑂</m:t>
                        </m:r>
                      </m:sub>
                    </m:sSub>
                  </m:oMath>
                </a14:m>
                <a:endParaRPr lang="en-US" sz="2400" kern="0" dirty="0"/>
              </a:p>
              <a:p>
                <a:r>
                  <a:rPr lang="en-US" sz="2400" dirty="0"/>
                  <a:t>Key Idea:</a:t>
                </a:r>
              </a:p>
              <a:p>
                <a:r>
                  <a:rPr lang="en-US" sz="2400" dirty="0"/>
                  <a:t> Treat the entire system as a single body by summing contributions of all members.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4" name="Content Placeholder 21">
                <a:extLst>
                  <a:ext uri="{FF2B5EF4-FFF2-40B4-BE49-F238E27FC236}">
                    <a16:creationId xmlns:a16="http://schemas.microsoft.com/office/drawing/2014/main" id="{1A129597-3AD3-8005-F2C0-65E93E1A0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1477986"/>
                <a:ext cx="4163517" cy="4999013"/>
              </a:xfrm>
              <a:prstGeom prst="rect">
                <a:avLst/>
              </a:prstGeom>
              <a:blipFill>
                <a:blip r:embed="rId4"/>
                <a:stretch>
                  <a:fillRect l="-1903" t="-976" r="-29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533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76D1-F3A1-43DB-DE03-332E5622D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6DAA44-96CC-FBA4-5E40-CA207920A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Equations for Multiple Bodies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068D011-6464-F4AF-4940-D2F68E05B91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</p:spPr>
            <p:txBody>
              <a:bodyPr/>
              <a:lstStyle/>
              <a:p>
                <a:r>
                  <a:rPr lang="en-US" sz="2400" dirty="0"/>
                  <a:t>For individual bodies </a:t>
                </a:r>
                <a:r>
                  <a:rPr lang="en-US" sz="2400" dirty="0" err="1"/>
                  <a:t>a,b</a:t>
                </a:r>
                <a:r>
                  <a:rPr lang="en-US" sz="2400" dirty="0"/>
                  <a:t>,...: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;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……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Summing all bodies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nary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Similarly, for moments about O: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acc>
                                  </m:e>
                                </m:acc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acc>
                                      <m:accPr>
                                        <m:chr m:val="⃗"/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acc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+…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Final System of equations: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nary>
                    <m:r>
                      <a:rPr lang="en-US" sz="24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acc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068D011-6464-F4AF-4940-D2F68E05B9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  <a:blipFill>
                <a:blip r:embed="rId3"/>
                <a:stretch>
                  <a:fillRect l="-1903" t="-976" r="-2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016EF0F0-88E6-FDF7-BDA3-64CE099B567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479C522-48E4-C56F-EAC5-BED7B87203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757585E-5736-2D7A-EDBC-E8A2BEE9C2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658A929-64D9-BCCE-9B75-2348098AFD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9657411-5133-FE98-CEED-E4FBF097D1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70C6E14-B522-2747-1E0B-DEAE1A16D8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41862A-3C92-869D-3A0C-E70004725F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12F923D-14D8-DB94-AAD5-D102586FF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18169CB-B702-BAD3-F835-4C673A28FB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EB913EB-69A9-BAAC-1B02-0834198CD2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DFBEF07-A497-DA65-E1A3-33917B48C1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E704DB1-F362-8881-5C72-4CC5EA9A3A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3C5C8EF-67A2-A8B6-64C7-A61D510A7F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884BF4F-E006-A9E3-FD0C-60AB86D53D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C0E9894-A3BD-9EC0-2C3B-72FF918121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ACAC1DB-07D1-2DBF-58A5-0F81D5D7F6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5A181F-EB79-C1E7-C2F2-7626DA1395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A8388A0-F05A-1F37-0734-07C208607306}"/>
              </a:ext>
            </a:extLst>
          </p:cNvPr>
          <p:cNvCxnSpPr>
            <a:cxnSpLocks/>
          </p:cNvCxnSpPr>
          <p:nvPr/>
        </p:nvCxnSpPr>
        <p:spPr bwMode="auto">
          <a:xfrm>
            <a:off x="4363687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8830FF0D-7C0F-4FA5-E023-F93E3782D95E}"/>
              </a:ext>
            </a:extLst>
          </p:cNvPr>
          <p:cNvSpPr txBox="1">
            <a:spLocks/>
          </p:cNvSpPr>
          <p:nvPr/>
        </p:nvSpPr>
        <p:spPr bwMode="auto">
          <a:xfrm>
            <a:off x="4572000" y="1447800"/>
            <a:ext cx="4163517" cy="2089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Important:</a:t>
            </a:r>
          </a:p>
          <a:p>
            <a:r>
              <a:rPr lang="en-US" sz="2400" dirty="0"/>
              <a:t> Internal forces and moments cancel due to equal and opposite action–reaction pairs.</a:t>
            </a:r>
            <a:endParaRPr lang="en-US" sz="2400" kern="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F8A5015-4C74-808C-1FAB-3EFF6F105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726" y="3825092"/>
            <a:ext cx="3885085" cy="288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6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B9458-6F37-26A6-D7BC-2B18E8E06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5718EA-46A3-5851-25D7-2466A9B38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Impulse–Momentum Form (System)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D186A1E-A6AA-F53D-7103-43BBDDAA34E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143000"/>
                <a:ext cx="4494625" cy="5483268"/>
              </a:xfrm>
            </p:spPr>
            <p:txBody>
              <a:bodyPr/>
              <a:lstStyle/>
              <a:p>
                <a:r>
                  <a:rPr lang="en-US" sz="2400" dirty="0"/>
                  <a:t>Integrating over time interval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to </a:t>
                </a:r>
                <a:r>
                  <a:rPr lang="en-US" sz="2400" i="1" dirty="0"/>
                  <a:t>t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: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  <m:r>
                              <m:rPr>
                                <m:brk m:alnAt="23"/>
                              </m:r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nary>
                      </m:e>
                    </m:nary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𝑠𝑦𝑠𝑡𝑒𝑚</m:t>
                        </m:r>
                      </m:sub>
                    </m:sSub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𝑀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sub>
                            </m:sSub>
                            <m:r>
                              <m:rPr>
                                <m:brk m:alnAt="23"/>
                              </m:rPr>
                              <a:rPr lang="en-US" sz="24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nary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sSub>
                              <m:sSub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𝑂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𝑠𝑦𝑠𝑡𝑒𝑚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Total impulse changes system momentum </a:t>
                </a:r>
              </a:p>
              <a:p>
                <a:r>
                  <a:rPr lang="en-US" sz="2400" dirty="0"/>
                  <a:t>Total moment impulse changes angular momentum </a:t>
                </a:r>
              </a:p>
              <a:p>
                <a:r>
                  <a:rPr lang="en-US" sz="2400" dirty="0"/>
                  <a:t>Applies to: </a:t>
                </a:r>
              </a:p>
              <a:p>
                <a:r>
                  <a:rPr lang="en-US" sz="2400" dirty="0"/>
                  <a:t>Connected bodies </a:t>
                </a:r>
              </a:p>
              <a:p>
                <a:r>
                  <a:rPr lang="en-US" sz="2400" dirty="0"/>
                  <a:t>Mechanisms and linkages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D186A1E-A6AA-F53D-7103-43BBDDAA34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143000"/>
                <a:ext cx="4494625" cy="5483268"/>
              </a:xfrm>
              <a:blipFill>
                <a:blip r:embed="rId3"/>
                <a:stretch>
                  <a:fillRect l="-1764" t="-890" r="-407" b="-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CF10DC5-515F-A3FC-336F-E49652DABF6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1B9B25B-78B5-0905-ABFE-D781E4BD9A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88BCDD1-0B2E-C84C-9C2E-B714FDC4C3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5FD3714-9786-BF83-2E86-3ABC7B29EC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B818FFA-44C9-7C57-20D0-4F885040AF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F1CCDB1-B815-D310-FA3C-F55DB01EC4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4DA7E4E-8E79-5832-E25E-B92FB28683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10EE4F8-C94D-CC62-C367-992292E9C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6EB8A52-848D-9A44-0F68-F5848289B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24F9AAF-2056-E921-D8AC-08867F66A7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54549C4-6716-DDA6-BEB4-DEBA76BC74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4FC3CA2-451D-3480-9E5D-C13187E87B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91AD21F-EAF8-D304-D11E-E007D02E36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79AA1CA-1D59-45E4-A28C-8DF90A60C0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E8BE010-0FC9-AB99-6ED8-FADF885C81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D6A6582-6DB9-0CB7-1F2A-B61EB8834D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B814AE1-B4C6-10D8-6247-19055E3DF4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140E8B6-6CE6-C651-8383-8D88A5788D9D}"/>
              </a:ext>
            </a:extLst>
          </p:cNvPr>
          <p:cNvCxnSpPr>
            <a:cxnSpLocks/>
          </p:cNvCxnSpPr>
          <p:nvPr/>
        </p:nvCxnSpPr>
        <p:spPr bwMode="auto">
          <a:xfrm>
            <a:off x="4899670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FDCC166E-526F-DE95-C13C-3962BFE647E2}"/>
              </a:ext>
            </a:extLst>
          </p:cNvPr>
          <p:cNvSpPr txBox="1">
            <a:spLocks/>
          </p:cNvSpPr>
          <p:nvPr/>
        </p:nvSpPr>
        <p:spPr bwMode="auto">
          <a:xfrm>
            <a:off x="4899670" y="1477986"/>
            <a:ext cx="4126144" cy="49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Key Insight </a:t>
            </a:r>
          </a:p>
          <a:p>
            <a:r>
              <a:rPr lang="en-US" sz="2400" dirty="0"/>
              <a:t>Analyze complex systems by replacing them with a single equivalent system response.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144905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6EDF7B-9921-DCF1-BC81-1ED19AF017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Dynamics of 3D Rigid Bodies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A834C36-4776-9983-537C-DFF0899466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38">
            <a:extLst>
              <a:ext uri="{FF2B5EF4-FFF2-40B4-BE49-F238E27FC236}">
                <a16:creationId xmlns:a16="http://schemas.microsoft.com/office/drawing/2014/main" id="{1BA9BDC1-3163-0482-45CA-156A62A04D6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8" name="Group 19">
              <a:extLst>
                <a:ext uri="{FF2B5EF4-FFF2-40B4-BE49-F238E27FC236}">
                  <a16:creationId xmlns:a16="http://schemas.microsoft.com/office/drawing/2014/main" id="{4E8CE024-1F8E-76BC-DC26-D5C1FE3515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27138ECE-E210-2C7F-BC81-1A2A8AF2E7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4556C07-4FCC-CDF8-AA58-B750DCC443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DF43FB9B-3B13-2489-7D39-85F09E4E9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1DEE3133-B607-751A-6125-905705959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E08EF19-CE59-F7E0-D63F-160D69E372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E161AB1D-DD40-5D75-7892-D9D7A087D5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29EA5563-6444-1A3E-5537-5B4E8FB2D1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DC548E2E-5346-77D0-8438-01DED47524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CC8A22D3-FE86-3948-BF4D-97C91B4855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692807D0-FD69-46E1-EDF0-E173D5D23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2134C6FD-70D1-7FF3-BCCA-926565E287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87CD8F65-3F78-66CA-2E39-AB1BB94736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0F0571C0-8F16-1D85-6373-C5B6737C6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D3CEDA34-EE3B-EF79-D56B-44EB9DF19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82098D-0DFC-A76E-8E42-5598AB1F6F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2097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25887-A415-A885-133B-58C9D3431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6BB143-7CB0-6E75-CFB3-221A09DF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Three-Dimensional Motion– Introduction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F44EC20-0C0B-89CA-6793-CF8FFABB2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6187" y="1526862"/>
            <a:ext cx="8706116" cy="5105399"/>
          </a:xfrm>
        </p:spPr>
        <p:txBody>
          <a:bodyPr/>
          <a:lstStyle/>
          <a:p>
            <a:r>
              <a:rPr lang="en-US" sz="2400" dirty="0"/>
              <a:t>Many engineering dynamics problems are solved using: Plane motion (2D) </a:t>
            </a:r>
          </a:p>
          <a:p>
            <a:r>
              <a:rPr lang="en-US" sz="2400" dirty="0"/>
              <a:t>However, modern applications require: Three-dimensional (3D) motion analysis </a:t>
            </a:r>
          </a:p>
          <a:p>
            <a:r>
              <a:rPr lang="en-US" sz="2400" dirty="0"/>
              <a:t>Key differences in 3D: </a:t>
            </a:r>
          </a:p>
          <a:p>
            <a:r>
              <a:rPr lang="en-US" sz="2400" dirty="0"/>
              <a:t>Rectilinear vectors gain an additional third component </a:t>
            </a:r>
          </a:p>
          <a:p>
            <a:r>
              <a:rPr lang="en-US" sz="2400" dirty="0"/>
              <a:t>Angular quantities gain two additional components </a:t>
            </a:r>
          </a:p>
          <a:p>
            <a:r>
              <a:rPr lang="en-US" sz="2400" dirty="0"/>
              <a:t>Increased complexity in: </a:t>
            </a:r>
          </a:p>
          <a:p>
            <a:r>
              <a:rPr lang="en-US" sz="2400" dirty="0"/>
              <a:t>Kinematics </a:t>
            </a:r>
          </a:p>
          <a:p>
            <a:r>
              <a:rPr lang="en-US" sz="2400" dirty="0"/>
              <a:t>Kinetics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066AFF2-8479-BFD9-53F5-CBD012D9B12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EE13006-1C2F-E519-B8A7-D8C655EC51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A17525B-9694-909F-A93E-DEA94D38ED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ED79B93-2990-B94D-2886-419FDFA2F3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E1EEB9C-8875-9B7A-A6F0-93E2E19F3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B7C009B-607C-AD1C-15AC-C275A6EEC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2D32B8E-EC5B-65D0-56CC-CC980346A0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3DBECF4-681C-DE3C-697D-106BBCD5FB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5EB13F-96F3-137E-6ADB-39048AC9B7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F44D33E-CEED-51E9-16B2-80C297C08C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FFE2049-B1F6-E950-B88E-A5CEA0EB84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4690636-112E-7EB8-9128-8DEE4CE443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A581BB0-6E92-43F7-3216-87B84FB083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4C0EC05-AD08-FB25-D9A6-BA6027B9E1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075E6CA-7DBB-DD24-8B89-32B1B0B20A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551E7A5-8401-260C-8D3D-BD86BEBCB7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C0725C-61EB-3F53-2FB5-AF810DE9B1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448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360BC-AC69-BD4E-9033-54F64EF41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801422-B9FE-1C09-DE08-66AAFA53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Three-Dimensional Motion– Introduction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17F4520-719B-F447-DBF9-A90BE063F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2710" y="1219200"/>
            <a:ext cx="8706116" cy="5105399"/>
          </a:xfrm>
        </p:spPr>
        <p:txBody>
          <a:bodyPr/>
          <a:lstStyle/>
          <a:p>
            <a:r>
              <a:rPr lang="en-US" sz="2400" dirty="0"/>
              <a:t>Advantage:</a:t>
            </a:r>
          </a:p>
          <a:p>
            <a:r>
              <a:rPr lang="en-US" sz="2400" dirty="0"/>
              <a:t>Full power of vector analysis is utilized </a:t>
            </a:r>
          </a:p>
          <a:p>
            <a:r>
              <a:rPr lang="en-US" sz="2400" dirty="0"/>
              <a:t>Important note: </a:t>
            </a:r>
          </a:p>
          <a:p>
            <a:r>
              <a:rPr lang="en-US" sz="2400" dirty="0"/>
              <a:t>Strong understanding of plane motion is essential </a:t>
            </a:r>
          </a:p>
          <a:p>
            <a:r>
              <a:rPr lang="en-US" sz="2400" dirty="0"/>
              <a:t>Many concepts extend directly from 2D to 3D </a:t>
            </a:r>
          </a:p>
          <a:p>
            <a:r>
              <a:rPr lang="en-US" sz="2400" dirty="0"/>
              <a:t>Scope: </a:t>
            </a:r>
          </a:p>
          <a:p>
            <a:r>
              <a:rPr lang="en-US" sz="2400" dirty="0"/>
              <a:t>Introductory treatment of 3D rigid-body motion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525C347-F90A-F834-7B58-134E14CD0CF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EB06C17-4AFB-F956-CC74-4ECC31E9B7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65ABE2E-335A-F4DF-E8BC-C83C3A1E70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DB1EADB-EC03-79A3-B16F-38F90EC279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BE8CC21-BB1C-290B-E77A-371521DC5D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31A035D-F0FE-08BA-11E5-F41275163E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2AE6811-1254-95EF-8D54-69B6F4C56A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16A3409-0F81-9081-B4A5-201272F20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3219D31-9816-C7E7-F429-93329EA963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1E98A92-874F-EB76-08F2-833E5298CA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BAAD57D-D2AD-3361-805B-CC3BBD354F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0231143-C4BF-35C8-28FA-5985A948EB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C591288-4991-F0E5-B3F4-698EFF2DF8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37D7633-8341-1922-C1A9-BB9FB68B3A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A0CC405-8C0F-A0D3-C07C-52F2651E52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77D4B85-CE8A-9D7D-5B38-D4358C1CC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96FD208-1F2A-7FE8-2426-7C87EF01D0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619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7B773-7EBC-BF64-6D55-B0DE5B4A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3D8CF4-6714-56EF-5160-6A0AC384A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Translation in Three Dimensions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B8D07BC-6950-2CA7-9385-324DCF019C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2710" y="1325586"/>
            <a:ext cx="4163517" cy="5330527"/>
          </a:xfrm>
        </p:spPr>
        <p:txBody>
          <a:bodyPr/>
          <a:lstStyle/>
          <a:p>
            <a:r>
              <a:rPr lang="en-US" sz="2400" dirty="0"/>
              <a:t>A rigid body undergoes translation if: </a:t>
            </a:r>
          </a:p>
          <a:p>
            <a:r>
              <a:rPr lang="en-US" sz="2400" dirty="0"/>
              <a:t>All points move along parallel paths </a:t>
            </a:r>
          </a:p>
          <a:p>
            <a:r>
              <a:rPr lang="en-US" sz="2400" dirty="0"/>
              <a:t>Types of translation: </a:t>
            </a:r>
          </a:p>
          <a:p>
            <a:r>
              <a:rPr lang="en-US" sz="2400" dirty="0"/>
              <a:t>Rectilinear: straight-line motion </a:t>
            </a:r>
          </a:p>
          <a:p>
            <a:r>
              <a:rPr lang="en-US" sz="2400" dirty="0"/>
              <a:t>Curvilinear: motion along congruent curves</a:t>
            </a:r>
          </a:p>
          <a:p>
            <a:r>
              <a:rPr lang="en-US" sz="2400" dirty="0"/>
              <a:t>Key property: </a:t>
            </a:r>
          </a:p>
          <a:p>
            <a:r>
              <a:rPr lang="en-US" sz="2400" dirty="0"/>
              <a:t>Any line in the body remains parallel to itself Position relation:</a:t>
            </a:r>
          </a:p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7A0CB85-6034-9A59-E001-BC02561EA40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C3C2D5E-441B-A241-BDE6-783BB83C43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4BA227E-FF5D-D0F8-A268-78794A8607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7BECDC6-A9A7-5BF4-54E1-5D7B0DD599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FD932B7-0955-7ED0-0C9B-8FCFB4DAF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44DDDF6-2585-AA70-20BE-5BB6F36650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5DB6125-E4E6-4C4D-988A-374F6A1AA4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D1A01AD-5DEC-1A88-3946-9B3DFFDC8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15E7D31-5202-E280-3F61-A24D7288CF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0CCC875-43E4-C363-EC90-8FCD4A2265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D542D89-E779-33A9-9462-52ABAA5493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67AFBF4-9FA5-0B3F-0FAC-689D8C1406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FB56CB3-6D6A-416A-5F75-7008981CCE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DEEF5E7-E3DC-8B2A-D5D1-CCA2B5C699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3D6F38F-1116-C434-9FA4-EC0FDEBBE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E83492-7711-C116-3760-105A4B8160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5BE1C8A-0CFA-4E25-4056-04738944C0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07025FA-5FFE-2F04-E2F8-59722C62CEDC}"/>
              </a:ext>
            </a:extLst>
          </p:cNvPr>
          <p:cNvCxnSpPr>
            <a:cxnSpLocks/>
          </p:cNvCxnSpPr>
          <p:nvPr/>
        </p:nvCxnSpPr>
        <p:spPr bwMode="auto">
          <a:xfrm>
            <a:off x="4363687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E6FEC29B-54A0-360A-DA1E-D43D36B7B7AF}"/>
              </a:ext>
            </a:extLst>
          </p:cNvPr>
          <p:cNvSpPr txBox="1">
            <a:spLocks/>
          </p:cNvSpPr>
          <p:nvPr/>
        </p:nvSpPr>
        <p:spPr bwMode="auto">
          <a:xfrm>
            <a:off x="4572000" y="1477986"/>
            <a:ext cx="4163517" cy="49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kern="0"/>
          </a:p>
          <a:p>
            <a:endParaRPr lang="en-US" sz="2400" kern="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180C0C2-509C-B56C-352E-9E974ADF2A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245" y="1228131"/>
            <a:ext cx="3753374" cy="4258269"/>
          </a:xfrm>
          <a:prstGeom prst="rect">
            <a:avLst/>
          </a:prstGeom>
          <a:solidFill>
            <a:schemeClr val="bg1"/>
          </a:solidFill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5013ED-859F-5C94-2E2D-14C6326C1F9D}"/>
                  </a:ext>
                </a:extLst>
              </p:cNvPr>
              <p:cNvSpPr txBox="1"/>
              <p:nvPr/>
            </p:nvSpPr>
            <p:spPr>
              <a:xfrm>
                <a:off x="6353997" y="3136255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C5013ED-859F-5C94-2E2D-14C6326C1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997" y="3136255"/>
                <a:ext cx="299761" cy="6771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A25C04D-56AE-A5F2-C30F-35A288FA7F64}"/>
                  </a:ext>
                </a:extLst>
              </p:cNvPr>
              <p:cNvSpPr txBox="1"/>
              <p:nvPr/>
            </p:nvSpPr>
            <p:spPr>
              <a:xfrm>
                <a:off x="6634439" y="1974255"/>
                <a:ext cx="299761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A25C04D-56AE-A5F2-C30F-35A288FA7F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4439" y="1974255"/>
                <a:ext cx="299761" cy="6771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E683077-A6BA-42E8-C2C8-0F5E7B41F78B}"/>
              </a:ext>
            </a:extLst>
          </p:cNvPr>
          <p:cNvCxnSpPr>
            <a:cxnSpLocks/>
          </p:cNvCxnSpPr>
          <p:nvPr/>
        </p:nvCxnSpPr>
        <p:spPr bwMode="auto">
          <a:xfrm flipV="1">
            <a:off x="5029200" y="2312809"/>
            <a:ext cx="1755119" cy="1642646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E47D3ED-F39F-D172-016C-10CA0EAE078A}"/>
              </a:ext>
            </a:extLst>
          </p:cNvPr>
          <p:cNvCxnSpPr>
            <a:cxnSpLocks/>
            <a:endCxn id="34" idx="3"/>
          </p:cNvCxnSpPr>
          <p:nvPr/>
        </p:nvCxnSpPr>
        <p:spPr bwMode="auto">
          <a:xfrm flipV="1">
            <a:off x="5029200" y="3474809"/>
            <a:ext cx="1624558" cy="480646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76A1670-2A23-3FB3-9CFC-DF8A31FD961F}"/>
              </a:ext>
            </a:extLst>
          </p:cNvPr>
          <p:cNvCxnSpPr>
            <a:cxnSpLocks/>
            <a:stCxn id="34" idx="3"/>
          </p:cNvCxnSpPr>
          <p:nvPr/>
        </p:nvCxnSpPr>
        <p:spPr bwMode="auto">
          <a:xfrm flipV="1">
            <a:off x="6653758" y="2347005"/>
            <a:ext cx="112335" cy="112780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409FD52-BEE2-FFFA-3DD6-536D3BD407A4}"/>
                  </a:ext>
                </a:extLst>
              </p:cNvPr>
              <p:cNvSpPr txBox="1"/>
              <p:nvPr/>
            </p:nvSpPr>
            <p:spPr>
              <a:xfrm>
                <a:off x="5301043" y="2949466"/>
                <a:ext cx="33772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409FD52-BEE2-FFFA-3DD6-536D3BD40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043" y="2949466"/>
                <a:ext cx="337721" cy="369332"/>
              </a:xfrm>
              <a:prstGeom prst="rect">
                <a:avLst/>
              </a:prstGeom>
              <a:blipFill>
                <a:blip r:embed="rId7"/>
                <a:stretch>
                  <a:fillRect l="-23636" t="-36667" r="-65455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B0D24F4-8549-C10A-5ABB-864187ED1C0C}"/>
                  </a:ext>
                </a:extLst>
              </p:cNvPr>
              <p:cNvSpPr txBox="1"/>
              <p:nvPr/>
            </p:nvSpPr>
            <p:spPr>
              <a:xfrm>
                <a:off x="5443303" y="3830599"/>
                <a:ext cx="3508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B0D24F4-8549-C10A-5ABB-864187ED1C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303" y="3830599"/>
                <a:ext cx="350865" cy="369332"/>
              </a:xfrm>
              <a:prstGeom prst="rect">
                <a:avLst/>
              </a:prstGeom>
              <a:blipFill>
                <a:blip r:embed="rId8"/>
                <a:stretch>
                  <a:fillRect l="-21053" t="-34426" r="-66667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C3E4628-6C93-C83E-72CE-5AB9A0085BA5}"/>
                  </a:ext>
                </a:extLst>
              </p:cNvPr>
              <p:cNvSpPr txBox="1"/>
              <p:nvPr/>
            </p:nvSpPr>
            <p:spPr>
              <a:xfrm>
                <a:off x="6735735" y="2736255"/>
                <a:ext cx="397481" cy="573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num>
                            <m:den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C3E4628-6C93-C83E-72CE-5AB9A0085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5735" y="2736255"/>
                <a:ext cx="397481" cy="573106"/>
              </a:xfrm>
              <a:prstGeom prst="rect">
                <a:avLst/>
              </a:prstGeom>
              <a:blipFill>
                <a:blip r:embed="rId9"/>
                <a:stretch>
                  <a:fillRect l="-18462" t="-23404" r="-56923"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A95D448-7C2E-D4F5-3CE1-9590203818BE}"/>
              </a:ext>
            </a:extLst>
          </p:cNvPr>
          <p:cNvCxnSpPr/>
          <p:nvPr/>
        </p:nvCxnSpPr>
        <p:spPr bwMode="auto">
          <a:xfrm>
            <a:off x="6784319" y="2347005"/>
            <a:ext cx="1301090" cy="38925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297483F-7873-96E0-0382-AB9ED589939B}"/>
              </a:ext>
            </a:extLst>
          </p:cNvPr>
          <p:cNvCxnSpPr/>
          <p:nvPr/>
        </p:nvCxnSpPr>
        <p:spPr bwMode="auto">
          <a:xfrm>
            <a:off x="6629400" y="3490005"/>
            <a:ext cx="1301090" cy="38925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98B4128C-6DEE-8836-7B00-E7DE8907ECFC}"/>
              </a:ext>
            </a:extLst>
          </p:cNvPr>
          <p:cNvSpPr txBox="1"/>
          <p:nvPr/>
        </p:nvSpPr>
        <p:spPr>
          <a:xfrm>
            <a:off x="6442592" y="1922199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198079A-A6EF-8332-5291-7EE6FDA7B2B2}"/>
              </a:ext>
            </a:extLst>
          </p:cNvPr>
          <p:cNvSpPr txBox="1"/>
          <p:nvPr/>
        </p:nvSpPr>
        <p:spPr>
          <a:xfrm>
            <a:off x="6337708" y="346247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B956BED-6042-C52D-F6F1-AD681DA72A29}"/>
                  </a:ext>
                </a:extLst>
              </p:cNvPr>
              <p:cNvSpPr txBox="1"/>
              <p:nvPr/>
            </p:nvSpPr>
            <p:spPr>
              <a:xfrm>
                <a:off x="7739479" y="2279055"/>
                <a:ext cx="3893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B956BED-6042-C52D-F6F1-AD681DA72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479" y="2279055"/>
                <a:ext cx="389337" cy="369332"/>
              </a:xfrm>
              <a:prstGeom prst="rect">
                <a:avLst/>
              </a:prstGeom>
              <a:blipFill>
                <a:blip r:embed="rId10"/>
                <a:stretch>
                  <a:fillRect l="-14286" t="-36667" r="-65079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8CCD220-2250-FA15-3587-6D20ACB7F265}"/>
                  </a:ext>
                </a:extLst>
              </p:cNvPr>
              <p:cNvSpPr txBox="1"/>
              <p:nvPr/>
            </p:nvSpPr>
            <p:spPr>
              <a:xfrm>
                <a:off x="7891879" y="3586123"/>
                <a:ext cx="4117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8CCD220-2250-FA15-3587-6D20ACB7F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1879" y="3586123"/>
                <a:ext cx="411716" cy="369332"/>
              </a:xfrm>
              <a:prstGeom prst="rect">
                <a:avLst/>
              </a:prstGeom>
              <a:blipFill>
                <a:blip r:embed="rId11"/>
                <a:stretch>
                  <a:fillRect l="-13433" t="-34426" r="-59701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B0F7B1F6-1E4D-1F36-9A7F-7CA5B55D2BC2}"/>
              </a:ext>
            </a:extLst>
          </p:cNvPr>
          <p:cNvSpPr txBox="1"/>
          <p:nvPr/>
        </p:nvSpPr>
        <p:spPr>
          <a:xfrm>
            <a:off x="4553077" y="5255567"/>
            <a:ext cx="2567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Position relation: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9AD5A4F-435D-F3C3-9AF5-888393CC0515}"/>
                  </a:ext>
                </a:extLst>
              </p:cNvPr>
              <p:cNvSpPr txBox="1"/>
              <p:nvPr/>
            </p:nvSpPr>
            <p:spPr>
              <a:xfrm>
                <a:off x="6935808" y="5384815"/>
                <a:ext cx="1704056" cy="5667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9AD5A4F-435D-F3C3-9AF5-888393CC05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5808" y="5384815"/>
                <a:ext cx="1704056" cy="566758"/>
              </a:xfrm>
              <a:prstGeom prst="rect">
                <a:avLst/>
              </a:prstGeom>
              <a:blipFill>
                <a:blip r:embed="rId12"/>
                <a:stretch>
                  <a:fillRect l="-3943" t="-22581" r="-16846" b="-1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A5E444C-A66C-600E-2211-D0A3D270E5F1}"/>
                  </a:ext>
                </a:extLst>
              </p:cNvPr>
              <p:cNvSpPr txBox="1"/>
              <p:nvPr/>
            </p:nvSpPr>
            <p:spPr>
              <a:xfrm>
                <a:off x="4531469" y="5696879"/>
                <a:ext cx="4582274" cy="6401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dirty="0"/>
                  <a:t> = constant: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A5E444C-A66C-600E-2211-D0A3D270E5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469" y="5696879"/>
                <a:ext cx="4582274" cy="640112"/>
              </a:xfrm>
              <a:prstGeom prst="rect">
                <a:avLst/>
              </a:prstGeom>
              <a:blipFill>
                <a:blip r:embed="rId13"/>
                <a:stretch>
                  <a:fillRect l="-1995" t="-13333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3BB77E1-9E47-4684-9FE5-4E6D86638AA8}"/>
                  </a:ext>
                </a:extLst>
              </p:cNvPr>
              <p:cNvSpPr txBox="1"/>
              <p:nvPr/>
            </p:nvSpPr>
            <p:spPr>
              <a:xfrm>
                <a:off x="5638764" y="6276918"/>
                <a:ext cx="11242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3BB77E1-9E47-4684-9FE5-4E6D86638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764" y="6276918"/>
                <a:ext cx="1124282" cy="369332"/>
              </a:xfrm>
              <a:prstGeom prst="rect">
                <a:avLst/>
              </a:prstGeom>
              <a:blipFill>
                <a:blip r:embed="rId14"/>
                <a:stretch>
                  <a:fillRect l="-4891" t="-36667" r="-2608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864CC98-14C0-5C6A-11F5-D5D051540B5A}"/>
                  </a:ext>
                </a:extLst>
              </p:cNvPr>
              <p:cNvSpPr txBox="1"/>
              <p:nvPr/>
            </p:nvSpPr>
            <p:spPr>
              <a:xfrm>
                <a:off x="7257718" y="6260068"/>
                <a:ext cx="11399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864CC98-14C0-5C6A-11F5-D5D051540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718" y="6260068"/>
                <a:ext cx="1139927" cy="369332"/>
              </a:xfrm>
              <a:prstGeom prst="rect">
                <a:avLst/>
              </a:prstGeom>
              <a:blipFill>
                <a:blip r:embed="rId15"/>
                <a:stretch>
                  <a:fillRect l="-5348" t="-36066" r="-24064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8927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55" grpId="0"/>
      <p:bldP spid="56" grpId="0"/>
      <p:bldP spid="58" grpId="0"/>
      <p:bldP spid="59" grpId="0"/>
      <p:bldP spid="61" grpId="0"/>
      <p:bldP spid="62" grpId="0"/>
      <p:bldP spid="6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12DA8-481A-FAB2-6EE7-ABC202BF0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3EED67-E465-3C13-193F-1186BB5E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Fixed-Axis Rotation in 3D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90B5749-3B1C-5741-430D-137AC4FACC3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044CFC3-1315-C15A-9857-DB22BDC8F8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59CA884-640E-40AA-D28B-6A55ADD2A4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872B377-8148-1ADE-AB95-ABB2AC249A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4BB0B13-0051-4B2F-04BD-4F0201FBB1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708BB03-02F9-A3F9-3583-DE1D2D558F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68D9428-8894-ACF3-8454-E6ABAEECE0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7B2E833-30FF-E998-5353-D8FF71EC7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51CA32E-9C53-031D-EF73-83DD15ABEE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0694BBE-79E1-6532-0541-E44759B5FA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CA13D9B-F983-6901-222A-436956315B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4B4E7CA-0D83-4728-DA74-16F66C444B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9D9616A-3CAD-BE54-4532-A95B0D8D4E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70DE64F-A13F-6738-5D20-2D60E29FA3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8896E22-5C9A-506D-80D4-9772336280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35CEDBA-2BAD-5878-33FE-9F98747CF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D78215-5A25-9D59-AFA9-09913C52D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AF300E61-D564-A616-925C-EC480530480A}"/>
              </a:ext>
            </a:extLst>
          </p:cNvPr>
          <p:cNvSpPr txBox="1">
            <a:spLocks/>
          </p:cNvSpPr>
          <p:nvPr/>
        </p:nvSpPr>
        <p:spPr bwMode="auto">
          <a:xfrm>
            <a:off x="4572000" y="1477986"/>
            <a:ext cx="4163517" cy="49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kern="0"/>
          </a:p>
          <a:p>
            <a:endParaRPr lang="en-US" sz="2400" kern="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4137C01-9BC5-A079-1C63-5815B1FCE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123" y="1576878"/>
            <a:ext cx="4163516" cy="42536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734837F-10BE-D6E3-DF11-C2A9F09B32D1}"/>
                  </a:ext>
                </a:extLst>
              </p:cNvPr>
              <p:cNvSpPr txBox="1"/>
              <p:nvPr/>
            </p:nvSpPr>
            <p:spPr>
              <a:xfrm>
                <a:off x="6589516" y="4270487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734837F-10BE-D6E3-DF11-C2A9F09B3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9516" y="4270487"/>
                <a:ext cx="229550" cy="369332"/>
              </a:xfrm>
              <a:prstGeom prst="rect">
                <a:avLst/>
              </a:prstGeom>
              <a:blipFill>
                <a:blip r:embed="rId5"/>
                <a:stretch>
                  <a:fillRect l="-34211" t="-36667" r="-9473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1D7792B-BDEE-9A78-267D-AF21387BF1F4}"/>
                  </a:ext>
                </a:extLst>
              </p:cNvPr>
              <p:cNvSpPr txBox="1"/>
              <p:nvPr/>
            </p:nvSpPr>
            <p:spPr>
              <a:xfrm>
                <a:off x="6096000" y="3886200"/>
                <a:ext cx="253723" cy="4238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1D7792B-BDEE-9A78-267D-AF21387BF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886200"/>
                <a:ext cx="253723" cy="4238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D4B2BB-FB73-90AA-569E-AED43FFB2262}"/>
                  </a:ext>
                </a:extLst>
              </p:cNvPr>
              <p:cNvSpPr txBox="1"/>
              <p:nvPr/>
            </p:nvSpPr>
            <p:spPr>
              <a:xfrm>
                <a:off x="6985277" y="3386101"/>
                <a:ext cx="253723" cy="4238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D4B2BB-FB73-90AA-569E-AED43FFB2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277" y="3386101"/>
                <a:ext cx="253723" cy="4238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CEDE668-88E0-E101-5D59-85025FEA7FCA}"/>
                  </a:ext>
                </a:extLst>
              </p:cNvPr>
              <p:cNvSpPr txBox="1"/>
              <p:nvPr/>
            </p:nvSpPr>
            <p:spPr>
              <a:xfrm>
                <a:off x="7391400" y="2091563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CEDE668-88E0-E101-5D59-85025FEA7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2091563"/>
                <a:ext cx="306494" cy="369332"/>
              </a:xfrm>
              <a:prstGeom prst="rect">
                <a:avLst/>
              </a:prstGeom>
              <a:blipFill>
                <a:blip r:embed="rId8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38CE75-4017-FD65-864F-D00AA791ACF4}"/>
                  </a:ext>
                </a:extLst>
              </p:cNvPr>
              <p:cNvSpPr txBox="1"/>
              <p:nvPr/>
            </p:nvSpPr>
            <p:spPr>
              <a:xfrm>
                <a:off x="7421138" y="4108938"/>
                <a:ext cx="13914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938CE75-4017-FD65-864F-D00AA791A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138" y="4108938"/>
                <a:ext cx="1391471" cy="369332"/>
              </a:xfrm>
              <a:prstGeom prst="rect">
                <a:avLst/>
              </a:prstGeom>
              <a:blipFill>
                <a:blip r:embed="rId9"/>
                <a:stretch>
                  <a:fillRect l="-3493" t="-34426" r="-32314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EB9950B-45B3-C700-6B15-808848F60FC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84051" y="1192708"/>
                <a:ext cx="8629427" cy="5376367"/>
              </a:xfrm>
            </p:spPr>
            <p:txBody>
              <a:bodyPr/>
              <a:lstStyle/>
              <a:p>
                <a:r>
                  <a:rPr lang="en-US" sz="2400" dirty="0"/>
                  <a:t>Rigid body rotates about a fixed axis n-n</a:t>
                </a:r>
              </a:p>
              <a:p>
                <a:r>
                  <a:rPr lang="en-US" sz="2400" dirty="0"/>
                  <a:t>Angular velocity: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is along the axis Direction given by right-hand rule </a:t>
                </a:r>
              </a:p>
              <a:p>
                <a:r>
                  <a:rPr lang="en-US" sz="2400" dirty="0"/>
                  <a:t>Direction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is constant </a:t>
                </a:r>
              </a:p>
              <a:p>
                <a:r>
                  <a:rPr lang="en-US" sz="2400" dirty="0"/>
                  <a:t>Choose origin </a:t>
                </a:r>
                <a:r>
                  <a:rPr lang="en-US" sz="2400" i="1" dirty="0"/>
                  <a:t>O</a:t>
                </a:r>
                <a:r>
                  <a:rPr lang="en-US" sz="2400" dirty="0"/>
                  <a:t> on the axis </a:t>
                </a:r>
              </a:p>
              <a:p>
                <a:r>
                  <a:rPr lang="en-US" sz="2400" dirty="0"/>
                  <a:t>Any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 not on axis:</a:t>
                </a:r>
              </a:p>
              <a:p>
                <a:r>
                  <a:rPr lang="en-US" sz="2400" dirty="0"/>
                  <a:t>Moves in a circular path </a:t>
                </a:r>
              </a:p>
              <a:p>
                <a:r>
                  <a:rPr lang="en-US" sz="2400" dirty="0"/>
                  <a:t>Plane is perpendicular to axis</a:t>
                </a:r>
              </a:p>
              <a:p>
                <a:r>
                  <a:rPr lang="en-US" sz="2400" dirty="0"/>
                  <a:t>Velocity: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Using decomposition the above result can be seen: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&amp; 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EB9950B-45B3-C700-6B15-808848F60F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84051" y="1192708"/>
                <a:ext cx="8629427" cy="5376367"/>
              </a:xfrm>
              <a:blipFill>
                <a:blip r:embed="rId10"/>
                <a:stretch>
                  <a:fillRect l="-1060" t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223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B176D-D8F8-585B-C406-A6AF55A57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D823E2-F7FC-0358-4A9B-E6B744076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/>
              <a:t>Acceleration in Fixed-Axis Rotation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4051C27-53F5-AFE4-6269-CCB7B1D6518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</p:spPr>
            <p:txBody>
              <a:bodyPr/>
              <a:lstStyle/>
              <a:p>
                <a:r>
                  <a:rPr lang="en-US" sz="2400" dirty="0"/>
                  <a:t>Acceleration obtained by differentiating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Result: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Components: Tangential: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acc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Normal (centripetal):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→ due to change in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→ always toward axis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4051C27-53F5-AFE4-6269-CCB7B1D651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  <a:blipFill>
                <a:blip r:embed="rId3"/>
                <a:stretch>
                  <a:fillRect l="-2196" t="-976" b="-2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A3CF165-3886-896A-5D1F-C6262A4E899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DC53A1C-0812-8B71-73C3-D3220A936B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FFFDD6-1987-8E09-AA7E-22D94387B0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93018EC-BCC8-ED2A-103C-34C9FFADAC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19F108A-4F03-0808-8551-9B14F79BC5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60F510A-F56B-2C57-32A7-B0E9535EA9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73E5155-8AD0-0A65-7DDF-5862D57165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CFE8BB9-1CFA-E753-2AA4-394290A7B8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2958864-EEB5-491F-57AA-D75B16A541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5BC1B29-9424-D587-917C-667D7D917E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B5FF281-7C87-C74C-60DF-C1FF8743F4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7138D52-954D-C60E-D22B-2FF2463DC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7DE0EBE-7EAC-799C-0635-453F2D5B28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CF1EF64-15E1-0A11-72C2-95BDB1A35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AFA9A45-F798-5813-D5FE-B93500D472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8660E2A-725B-691B-330E-248DDEB115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EABFD7-2AEC-0854-1548-E28E8BE8B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0B26291-4359-0D62-4C4B-1B7BD374ADC1}"/>
              </a:ext>
            </a:extLst>
          </p:cNvPr>
          <p:cNvCxnSpPr>
            <a:cxnSpLocks/>
          </p:cNvCxnSpPr>
          <p:nvPr/>
        </p:nvCxnSpPr>
        <p:spPr bwMode="auto">
          <a:xfrm>
            <a:off x="4363687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4F636D25-7926-115F-E18E-3797B97B0F4F}"/>
              </a:ext>
            </a:extLst>
          </p:cNvPr>
          <p:cNvSpPr txBox="1">
            <a:spLocks/>
          </p:cNvSpPr>
          <p:nvPr/>
        </p:nvSpPr>
        <p:spPr bwMode="auto">
          <a:xfrm>
            <a:off x="4572000" y="1477986"/>
            <a:ext cx="4163517" cy="499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kern="0"/>
          </a:p>
          <a:p>
            <a:endParaRPr lang="en-US" sz="2400" kern="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875588E-8409-CF05-B58A-FBF5743CA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5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1850" y="1181100"/>
            <a:ext cx="3344420" cy="329243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865A89-28BD-EB6A-AB8A-CCD617AE99E5}"/>
                  </a:ext>
                </a:extLst>
              </p:cNvPr>
              <p:cNvSpPr txBox="1"/>
              <p:nvPr/>
            </p:nvSpPr>
            <p:spPr>
              <a:xfrm>
                <a:off x="7388294" y="2164715"/>
                <a:ext cx="900311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2865A89-28BD-EB6A-AB8A-CCD617AE9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8294" y="2164715"/>
                <a:ext cx="900311" cy="418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44EB89-CF9D-6048-3588-B7042D76A0B0}"/>
                  </a:ext>
                </a:extLst>
              </p:cNvPr>
              <p:cNvSpPr txBox="1"/>
              <p:nvPr/>
            </p:nvSpPr>
            <p:spPr>
              <a:xfrm>
                <a:off x="4967249" y="3115453"/>
                <a:ext cx="1793376" cy="31354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</m:e>
                      </m:ac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44EB89-CF9D-6048-3588-B7042D76A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249" y="3115453"/>
                <a:ext cx="1793376" cy="313547"/>
              </a:xfrm>
              <a:prstGeom prst="rect">
                <a:avLst/>
              </a:prstGeom>
              <a:blipFill>
                <a:blip r:embed="rId8"/>
                <a:stretch>
                  <a:fillRect l="-3061" t="-26923" r="-13946" b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6062968-3879-DDBC-4A3C-46B5159B2AB4}"/>
                  </a:ext>
                </a:extLst>
              </p:cNvPr>
              <p:cNvSpPr txBox="1"/>
              <p:nvPr/>
            </p:nvSpPr>
            <p:spPr>
              <a:xfrm>
                <a:off x="7142218" y="3895840"/>
                <a:ext cx="1128642" cy="3602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1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6062968-3879-DDBC-4A3C-46B5159B2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218" y="3895840"/>
                <a:ext cx="1128642" cy="360291"/>
              </a:xfrm>
              <a:prstGeom prst="rect">
                <a:avLst/>
              </a:prstGeom>
              <a:blipFill>
                <a:blip r:embed="rId9"/>
                <a:stretch>
                  <a:fillRect l="-5405" t="-10169" r="-30811" b="-1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6A20FC3-8224-DA67-611D-CA771971CAAF}"/>
                  </a:ext>
                </a:extLst>
              </p:cNvPr>
              <p:cNvSpPr txBox="1"/>
              <p:nvPr/>
            </p:nvSpPr>
            <p:spPr>
              <a:xfrm>
                <a:off x="7482185" y="3203568"/>
                <a:ext cx="2559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6A20FC3-8224-DA67-611D-CA771971C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185" y="3203568"/>
                <a:ext cx="255968" cy="369332"/>
              </a:xfrm>
              <a:prstGeom prst="rect">
                <a:avLst/>
              </a:prstGeom>
              <a:blipFill>
                <a:blip r:embed="rId10"/>
                <a:stretch>
                  <a:fillRect l="-23810" t="-36667" r="-92857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12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BC1F9-0BB1-053D-4AFB-0F2EFEDEF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7230DF-1478-9355-E0A6-40E67A940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Key Observations: Fixed-Axis Rotation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6E49247-E1D5-5F38-8D60-DC2F53BD78C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71434" y="1461636"/>
                <a:ext cx="8317890" cy="4462265"/>
              </a:xfrm>
            </p:spPr>
            <p:txBody>
              <a:bodyPr/>
              <a:lstStyle/>
              <a:p>
                <a:r>
                  <a:rPr lang="en-US" sz="2400" dirty="0"/>
                  <a:t>Motion is equivalent to: </a:t>
                </a:r>
              </a:p>
              <a:p>
                <a:r>
                  <a:rPr lang="en-US" sz="2400" dirty="0"/>
                  <a:t>Circular motion about the axis </a:t>
                </a:r>
              </a:p>
              <a:p>
                <a:r>
                  <a:rPr lang="en-US" sz="2400" dirty="0"/>
                  <a:t>Angular quantities: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n-US" sz="2400" dirty="0"/>
                  <a:t> are collinear </a:t>
                </a:r>
              </a:p>
              <a:p>
                <a:r>
                  <a:rPr lang="en-US" sz="2400" dirty="0"/>
                  <a:t>Kinematic relations: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Special case: 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n-US" sz="2400" dirty="0"/>
                  <a:t> = 0: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6E49247-E1D5-5F38-8D60-DC2F53BD78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71434" y="1461636"/>
                <a:ext cx="8317890" cy="4462265"/>
              </a:xfrm>
              <a:blipFill>
                <a:blip r:embed="rId3"/>
                <a:stretch>
                  <a:fillRect l="-1099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13981E6-F00B-0461-29B5-3B67514D9D2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7113D94-CAB0-72A5-E21E-876E3EB0BB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EEE1CA5-A377-19CA-C696-5A7B05BC88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0457B7E-9821-5FC6-C8FB-A9EF1021B4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DDC7824-4621-7142-BA2D-0EB1322478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5D7C1F5-03EC-D662-AF52-ECAE65E1FB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13362CA-2267-2CD5-AE8F-FD2D60C258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78B42E4-0343-9923-C8AA-ADF59F8D09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5D0BD87-379C-B21F-7FCD-390C180E9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2913A53-4F33-2E26-7187-5E1A07A9D9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7C37AD0-0D2B-1395-2FE2-0E14BFD3D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5C5C1BF-6EF6-D5E8-44C5-3F41AB4C43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45EF4E9-270A-564A-BF23-5DA3B07651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53262A5-F4B2-0466-F0DC-5BE11717AC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6937C73-A0A3-F042-9D02-5FB04C789C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ABB4EFB-059C-CB48-1437-6D80C43CB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B1A089C-4352-792C-DC8F-5D3E151CE3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30532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294E7-7FEA-E08E-1FC5-BFD7ED20B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829162-7A7A-AD77-E200-4C96BBFC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Parallel-Plane Motion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87712566-5EAB-5848-447D-6AD2D56EA9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6151" y="1150570"/>
            <a:ext cx="5041290" cy="5395889"/>
          </a:xfrm>
        </p:spPr>
        <p:txBody>
          <a:bodyPr/>
          <a:lstStyle/>
          <a:p>
            <a:r>
              <a:rPr lang="en-US" sz="2400" dirty="0"/>
              <a:t>A rigid body undergoes parallel-plane motion when: </a:t>
            </a:r>
          </a:p>
          <a:p>
            <a:r>
              <a:rPr lang="en-US" sz="2400" dirty="0"/>
              <a:t>All points move in planes parallel to a fixed plane </a:t>
            </a:r>
            <a:r>
              <a:rPr lang="en-US" sz="2400" i="1" dirty="0"/>
              <a:t>P</a:t>
            </a:r>
            <a:r>
              <a:rPr lang="en-US" sz="2400" dirty="0"/>
              <a:t> </a:t>
            </a:r>
          </a:p>
          <a:p>
            <a:r>
              <a:rPr lang="en-US" sz="2400" dirty="0"/>
              <a:t>This represents a general form of plane motion </a:t>
            </a:r>
          </a:p>
          <a:p>
            <a:r>
              <a:rPr lang="en-US" sz="2400" dirty="0"/>
              <a:t>Reference plane: </a:t>
            </a:r>
          </a:p>
          <a:p>
            <a:r>
              <a:rPr lang="en-US" sz="2400" dirty="0"/>
              <a:t>Chosen through mass center </a:t>
            </a:r>
            <a:r>
              <a:rPr lang="en-US" sz="2400" i="1" dirty="0"/>
              <a:t>G</a:t>
            </a:r>
            <a:r>
              <a:rPr lang="en-US" sz="2400" dirty="0"/>
              <a:t> Called the plane of motion </a:t>
            </a:r>
          </a:p>
          <a:p>
            <a:r>
              <a:rPr lang="en-US" sz="2400" dirty="0"/>
              <a:t>Key idea: </a:t>
            </a:r>
          </a:p>
          <a:p>
            <a:r>
              <a:rPr lang="en-US" sz="2400" dirty="0"/>
              <a:t>Motion of any point (e.g., </a:t>
            </a:r>
            <a:r>
              <a:rPr lang="en-US" sz="2400" i="1" dirty="0"/>
              <a:t>A′</a:t>
            </a:r>
            <a:r>
              <a:rPr lang="en-US" sz="2400" dirty="0"/>
              <a:t>) is identical to corresponding point (</a:t>
            </a:r>
            <a:r>
              <a:rPr lang="en-US" sz="2400" i="1" dirty="0"/>
              <a:t>A</a:t>
            </a:r>
            <a:r>
              <a:rPr lang="en-US" sz="2400" dirty="0"/>
              <a:t>) in plane </a:t>
            </a:r>
            <a:r>
              <a:rPr lang="en-US" sz="2400" i="1" dirty="0"/>
              <a:t>P</a:t>
            </a:r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93798DC-3B6A-B91C-466D-40398FFEF42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9078C78-5B99-BABC-E02B-9B619D003A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8E9050D-8552-2B29-889B-FC9B1F100A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59CBCA5-A882-F9C3-5346-EFC30AA44A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6A1DD26-21B0-6F0B-7987-ACB9F8F942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542B0D4-0012-7DAF-43BA-06D8B05035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EDB7449-9DB7-5DB0-D285-F260DECB98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ADDDA0F-C9D0-DFED-7EB4-873398260F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40760D5-CCA3-A984-9F72-F28D877128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76AC359-7542-874D-A363-76BF83EF98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7A3CACA-5A68-CE86-4209-453A893A85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6318599-40D1-0562-77EB-808BC77905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89F58F5-1E81-0B47-8254-D9C4DB71CE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639104A-33A2-2A11-F03C-E5DEB9B672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E926687-91E6-6D06-4536-57ECDB9BFB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2C40FD8-B955-9397-5F1F-F21DE63895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2F7DBD-12D3-59EE-F189-4389B35268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Content Placeholder 21">
            <a:extLst>
              <a:ext uri="{FF2B5EF4-FFF2-40B4-BE49-F238E27FC236}">
                <a16:creationId xmlns:a16="http://schemas.microsoft.com/office/drawing/2014/main" id="{A272A476-DE89-FD18-462C-6A748463F803}"/>
              </a:ext>
            </a:extLst>
          </p:cNvPr>
          <p:cNvSpPr txBox="1">
            <a:spLocks/>
          </p:cNvSpPr>
          <p:nvPr/>
        </p:nvSpPr>
        <p:spPr bwMode="auto">
          <a:xfrm>
            <a:off x="4572000" y="1477987"/>
            <a:ext cx="4163517" cy="2832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kern="0"/>
          </a:p>
          <a:p>
            <a:endParaRPr lang="en-US" sz="2400" kern="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31EDD71-D128-D400-6A8A-B3DA69342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650" y="1259195"/>
            <a:ext cx="3654170" cy="287584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B173C15-2A65-4003-6C78-709C2BBF9036}"/>
              </a:ext>
            </a:extLst>
          </p:cNvPr>
          <p:cNvSpPr txBox="1"/>
          <p:nvPr/>
        </p:nvSpPr>
        <p:spPr>
          <a:xfrm>
            <a:off x="5105400" y="4156154"/>
            <a:ext cx="152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Therefore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46AC45-4CD0-1DD7-E0E8-DC7797B35B04}"/>
              </a:ext>
            </a:extLst>
          </p:cNvPr>
          <p:cNvSpPr txBox="1"/>
          <p:nvPr/>
        </p:nvSpPr>
        <p:spPr>
          <a:xfrm>
            <a:off x="5105400" y="4632324"/>
            <a:ext cx="39204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i="1" dirty="0"/>
              <a:t>3D</a:t>
            </a:r>
            <a:r>
              <a:rPr lang="en-US" b="1" dirty="0"/>
              <a:t> motion reduces to equivalent </a:t>
            </a:r>
            <a:r>
              <a:rPr lang="en-US" b="1" i="1" dirty="0"/>
              <a:t>2D</a:t>
            </a:r>
            <a:r>
              <a:rPr lang="en-US" b="1" dirty="0"/>
              <a:t> plane motion</a:t>
            </a:r>
          </a:p>
        </p:txBody>
      </p:sp>
    </p:spTree>
    <p:extLst>
      <p:ext uri="{BB962C8B-B14F-4D97-AF65-F5344CB8AC3E}">
        <p14:creationId xmlns:p14="http://schemas.microsoft.com/office/powerpoint/2010/main" val="3822031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91710-15CF-2FED-641B-A3B594E6C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98BB82-8307-9A76-3B39-68342D4AF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Key Observations: Parallel-Plane Motion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1F389C36-FAD9-3E70-3E2A-ACF88D70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06" y="1075690"/>
            <a:ext cx="8590340" cy="5660340"/>
          </a:xfrm>
        </p:spPr>
        <p:txBody>
          <a:bodyPr/>
          <a:lstStyle/>
          <a:p>
            <a:r>
              <a:rPr lang="en-US" sz="2400" dirty="0"/>
              <a:t>Each point in the body: </a:t>
            </a:r>
          </a:p>
          <a:p>
            <a:r>
              <a:rPr lang="en-US" sz="2400" dirty="0"/>
              <a:t>Moves in its own plane All such planes are parallel </a:t>
            </a:r>
          </a:p>
          <a:p>
            <a:r>
              <a:rPr lang="en-US" sz="2400" dirty="0"/>
              <a:t>Correspondence: </a:t>
            </a:r>
          </a:p>
          <a:p>
            <a:r>
              <a:rPr lang="en-US" sz="2400" i="1" dirty="0"/>
              <a:t>A↔A′</a:t>
            </a:r>
            <a:r>
              <a:rPr lang="en-US" sz="2400" dirty="0"/>
              <a:t> </a:t>
            </a:r>
          </a:p>
          <a:p>
            <a:r>
              <a:rPr lang="en-US" sz="2400" dirty="0"/>
              <a:t>Same motion projected onto reference plane </a:t>
            </a:r>
          </a:p>
          <a:p>
            <a:r>
              <a:rPr lang="en-US" sz="2400" dirty="0"/>
              <a:t>Implication: </a:t>
            </a:r>
          </a:p>
          <a:p>
            <a:r>
              <a:rPr lang="en-US" sz="2400" dirty="0"/>
              <a:t>Full </a:t>
            </a:r>
            <a:r>
              <a:rPr lang="en-US" sz="2400" i="1" dirty="0"/>
              <a:t>3D</a:t>
            </a:r>
            <a:r>
              <a:rPr lang="en-US" sz="2400" dirty="0"/>
              <a:t> motion described using: </a:t>
            </a:r>
          </a:p>
          <a:p>
            <a:r>
              <a:rPr lang="en-US" sz="2400" dirty="0"/>
              <a:t>Plane kinematics Practical advantage: </a:t>
            </a:r>
          </a:p>
          <a:p>
            <a:r>
              <a:rPr lang="en-US" sz="2400" dirty="0"/>
              <a:t>Reduces complexity of </a:t>
            </a:r>
            <a:r>
              <a:rPr lang="en-US" sz="2400" i="1" dirty="0"/>
              <a:t>3D</a:t>
            </a:r>
            <a:r>
              <a:rPr lang="en-US" sz="2400" dirty="0"/>
              <a:t> motion </a:t>
            </a:r>
          </a:p>
          <a:p>
            <a:r>
              <a:rPr lang="en-US" sz="2400" dirty="0"/>
              <a:t>Allows use of: </a:t>
            </a:r>
          </a:p>
          <a:p>
            <a:r>
              <a:rPr lang="en-US" sz="2400" dirty="0"/>
              <a:t>Relative velocity </a:t>
            </a:r>
          </a:p>
          <a:p>
            <a:r>
              <a:rPr lang="en-US" sz="2400" dirty="0"/>
              <a:t>Instantaneous center </a:t>
            </a:r>
          </a:p>
          <a:p>
            <a:r>
              <a:rPr lang="en-US" sz="2400" dirty="0"/>
              <a:t>Plane motion equations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CAF4296-44C5-8E0E-C317-E4702EC48FF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95EB2C8-E745-7C5B-3F35-78DECC4A3D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0D2C154-58C3-D31F-9D5F-2A0DA2022D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5F62522-D35F-CFB9-7A49-B6BDACC766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F5D7EE5-4390-D6C8-E34C-7DBFDFBFD0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4D345A8-A469-5DD1-E4FE-83BAEA8B61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2B1BACF-FAE4-043D-7B4D-162549A32C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94A64C9-B4F2-E458-9DD7-D571081182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58AB1F4-ABF9-042B-9762-28C76E2407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AC55BAF-7E86-709C-E6EE-FBF9F7BBCD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1029890-71E8-EFE4-1779-867DF42179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6CBECD4-DE66-90A7-2429-0D51EF096B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6B6E043-C0F0-77F0-AE4B-B0418DF93D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A91AF79-2B24-3C1D-1E7F-F9075A5AD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5722E2C-0C0E-16D6-B848-4E5097E96E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578A54D-2720-AE0E-D4E2-FC2E33925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A4709F-EF26-97B7-28C7-ABF90BF2D8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7193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CC797-7EC8-1173-C188-B798AF708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6F1FED-F3DD-4D12-A52B-64C14FC7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Rotation About a Fixed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F2F6037-91D3-CC08-714D-0CEAD2629FD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139" y="1201204"/>
                <a:ext cx="5163261" cy="5364430"/>
              </a:xfrm>
            </p:spPr>
            <p:txBody>
              <a:bodyPr/>
              <a:lstStyle/>
              <a:p>
                <a:r>
                  <a:rPr lang="en-US" sz="2400" dirty="0"/>
                  <a:t>When a rigid body rotates about a fixed 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Angular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changes direction </a:t>
                </a:r>
              </a:p>
              <a:p>
                <a:r>
                  <a:rPr lang="en-US" sz="2400" dirty="0"/>
                  <a:t>This requires a more general concept of rotation </a:t>
                </a:r>
              </a:p>
              <a:p>
                <a:r>
                  <a:rPr lang="en-US" sz="2400" dirty="0"/>
                  <a:t>Rotation and Proper Vectors Question: </a:t>
                </a:r>
              </a:p>
              <a:p>
                <a:r>
                  <a:rPr lang="en-US" sz="2400" dirty="0"/>
                  <a:t>Can rotations be treated as vectors? </a:t>
                </a:r>
              </a:p>
              <a:p>
                <a:r>
                  <a:rPr lang="en-US" sz="2400" dirty="0"/>
                  <a:t>Do they obey parallelogram law? </a:t>
                </a:r>
              </a:p>
              <a:p>
                <a:r>
                  <a:rPr lang="en-US" sz="2400" dirty="0"/>
                  <a:t>Setup: </a:t>
                </a:r>
              </a:p>
              <a:p>
                <a:r>
                  <a:rPr lang="en-US" sz="2400" dirty="0"/>
                  <a:t>Solid sphere rotating about fixed 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Axes </a:t>
                </a:r>
                <a:r>
                  <a:rPr lang="en-US" sz="2400" i="1" dirty="0" err="1"/>
                  <a:t>x,y,z</a:t>
                </a:r>
                <a:r>
                  <a:rPr lang="en-US" sz="2400" dirty="0"/>
                  <a:t> fixed in space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F2F6037-91D3-CC08-714D-0CEAD2629F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139" y="1201204"/>
                <a:ext cx="5163261" cy="5364430"/>
              </a:xfrm>
              <a:blipFill>
                <a:blip r:embed="rId3"/>
                <a:stretch>
                  <a:fillRect l="-1535" t="-909" r="-2007" b="-3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68991F8-A3B4-FDDD-9944-139F8C54F77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52F2760-6045-00EC-B8CD-50F63445EF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03A4320-FE84-463A-8944-C00A4E845B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4BC2DCF-C03D-DE69-A16B-2B347FB83A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27C6C76-8121-079F-F50A-63C937B563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6A7BA96-001A-B294-D91C-B0D95F2997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183AF0D-6ECE-E915-5B8E-BD27D0A69B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C73742-4C32-3E7E-A5A0-AAB766BB00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04AC1AB-5122-87EC-97A3-1342D9B3C0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A5E1372-3A6F-4C95-82EA-A0D9666222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A868023-89A2-1C7B-9B17-55DB27BA38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E79D968-485B-EDB4-E1BF-F979B27B6A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35FD4DB-133D-60C1-F040-1C56ACB007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7EB3A7E-89F7-C1E6-3091-AB84FA8192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4179A34-4AE0-1868-97FD-3B3DC71204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6AF9F6E-BB15-4463-250E-39BD79F26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8908D0E-CA5B-23D6-3A04-5A175FB4D8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BC152A2-7FA5-64BB-7DDB-E59C69628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8841" y="1244844"/>
            <a:ext cx="2743200" cy="24479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C9A2A58-6F10-2E66-B8B0-FE0A96AC8143}"/>
              </a:ext>
            </a:extLst>
          </p:cNvPr>
          <p:cNvSpPr txBox="1"/>
          <p:nvPr/>
        </p:nvSpPr>
        <p:spPr>
          <a:xfrm>
            <a:off x="5371018" y="3683038"/>
            <a:ext cx="16712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Examine: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9780581-CB62-1F7A-FC76-1C475FCAEF2F}"/>
              </a:ext>
            </a:extLst>
          </p:cNvPr>
          <p:cNvSpPr txBox="1"/>
          <p:nvPr/>
        </p:nvSpPr>
        <p:spPr>
          <a:xfrm>
            <a:off x="5133209" y="4429489"/>
            <a:ext cx="39204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Two successive 90</a:t>
            </a:r>
            <a:r>
              <a:rPr lang="en-US" baseline="30000" dirty="0"/>
              <a:t>◦</a:t>
            </a:r>
            <a:r>
              <a:rPr lang="en-US" dirty="0"/>
              <a:t> rotations </a:t>
            </a:r>
          </a:p>
          <a:p>
            <a:r>
              <a:rPr lang="en-US" dirty="0"/>
              <a:t>Case 1: </a:t>
            </a:r>
          </a:p>
          <a:p>
            <a:r>
              <a:rPr lang="en-US" dirty="0"/>
              <a:t>Rotate about x-axis, then y-axis </a:t>
            </a:r>
          </a:p>
          <a:p>
            <a:r>
              <a:rPr lang="en-US" dirty="0"/>
              <a:t>Point moves: 1 →2→3</a:t>
            </a:r>
          </a:p>
        </p:txBody>
      </p:sp>
    </p:spTree>
    <p:extLst>
      <p:ext uri="{BB962C8B-B14F-4D97-AF65-F5344CB8AC3E}">
        <p14:creationId xmlns:p14="http://schemas.microsoft.com/office/powerpoint/2010/main" val="256256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29264-223A-D334-7AD6-D7B98B4D8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CA212A-D5A6-9ACE-11B1-82FB811BB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Finite Rotations are Not Commutative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DD0EB6-9933-38E3-936D-C1774482E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6598" y="1368004"/>
            <a:ext cx="5039494" cy="5288230"/>
          </a:xfrm>
        </p:spPr>
        <p:txBody>
          <a:bodyPr/>
          <a:lstStyle/>
          <a:p>
            <a:r>
              <a:rPr lang="en-US" sz="2400" dirty="0"/>
              <a:t>Case 2: </a:t>
            </a:r>
          </a:p>
          <a:p>
            <a:r>
              <a:rPr lang="en-US" sz="2400" dirty="0"/>
              <a:t>Rotate about y-axis, then x-axis </a:t>
            </a:r>
          </a:p>
          <a:p>
            <a:r>
              <a:rPr lang="en-US" sz="2400" dirty="0"/>
              <a:t>Point moves differently </a:t>
            </a:r>
          </a:p>
          <a:p>
            <a:r>
              <a:rPr lang="en-US" sz="2400" dirty="0"/>
              <a:t>Result: </a:t>
            </a:r>
          </a:p>
          <a:p>
            <a:r>
              <a:rPr lang="en-US" sz="2400" dirty="0"/>
              <a:t>Final positions are different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37A3618-01CB-DB2F-E967-15AE66675F3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139F5AA-013E-37C5-2F20-08146743B0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9410B1A-F3FB-F5C6-0951-51FACDAF01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53A5C39-1F21-BBF1-A696-1267D9E4F8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1839270-9958-8303-72B9-67F6D3414F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416FADA-118E-B894-F03E-F42950635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01F22E9-0EA4-AEE4-3C5A-F0548900E5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B075442-9DC9-E8E6-5226-EFC6192239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2FD9D39-6DD4-EB43-263D-976461104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403ECCE-C11C-D2D7-6562-5C4E8B9D4B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C0F903D-7970-00B0-F95A-237600020D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52FFA2B-272B-9FD3-4E2E-914F6FA5E4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66E94AD-D1BE-80DA-3604-AA4AC2635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17ACC52-96FE-1A0E-3492-B9CB72CC14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0417B0E-309A-A60F-D300-10DF3E53C6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57BA1C5-E3DF-CD39-092C-E9C2CB0716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AD4C08-0686-81CD-DC39-7472D4F74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65E8151-FAA9-3162-CDF0-E41DFE9AE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2667" y="1219200"/>
            <a:ext cx="3298194" cy="337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8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FB336-73E8-B2D6-E5DF-CF6F451DE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673C10-D8B0-301C-64DF-231635185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Key Conclusion on Rotation Vectors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C8F1DE7-9C6B-FE90-1F44-7C9A8B58C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139" y="1265764"/>
            <a:ext cx="8590340" cy="5401310"/>
          </a:xfrm>
        </p:spPr>
        <p:txBody>
          <a:bodyPr/>
          <a:lstStyle/>
          <a:p>
            <a:r>
              <a:rPr lang="en-US" sz="2400" dirty="0"/>
              <a:t>Finite rotations: </a:t>
            </a:r>
          </a:p>
          <a:p>
            <a:r>
              <a:rPr lang="en-US" sz="2400" dirty="0"/>
              <a:t>Do not obey parallelogram law </a:t>
            </a:r>
          </a:p>
          <a:p>
            <a:r>
              <a:rPr lang="en-US" sz="2400" dirty="0"/>
              <a:t>Are not commutative </a:t>
            </a:r>
          </a:p>
          <a:p>
            <a:r>
              <a:rPr lang="en-US" sz="2400" dirty="0"/>
              <a:t>Therefore: </a:t>
            </a:r>
          </a:p>
          <a:p>
            <a:r>
              <a:rPr lang="en-US" sz="2400" dirty="0"/>
              <a:t>Finite rotations cannot be treated as proper vectors </a:t>
            </a:r>
          </a:p>
          <a:p>
            <a:r>
              <a:rPr lang="en-US" sz="2400" dirty="0"/>
              <a:t>Important implication: </a:t>
            </a:r>
          </a:p>
          <a:p>
            <a:r>
              <a:rPr lang="en-US" sz="2400" dirty="0"/>
              <a:t>Order of rotations matters Note: </a:t>
            </a:r>
          </a:p>
          <a:p>
            <a:r>
              <a:rPr lang="en-US" sz="2400" dirty="0"/>
              <a:t>Only infinitesimal rotations behave like vectors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B32D666-37DA-FA4C-2654-6E20FE37FD8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915F771-9E39-B9B5-2C06-41D0E75183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08EA6C6-49AE-95C2-FE67-C1ABDD727C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59CB61B-07C2-8C61-5C80-0992486BE0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9B49ADB-8289-10E7-D3B6-65A50366C3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9BC28C0-1422-F428-E727-D7DDEDDA3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1324293-B0C9-CD82-2362-EDB3AAB028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497295E-F9A0-0A2C-E2EB-09DBD9B178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9560A86-30FB-B678-B36E-C50C8AFC2E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C17A365-5508-7B58-A6C2-0122E05347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22DA5D9-E62E-AE92-DE5C-FF2A32D94F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83EA858-1577-1B20-F178-2B544748D2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FE38071-6D80-D16F-0F97-8092E2D01B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0010C8A-11DC-1791-5B74-0B670D47D7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B5F5D33-F8BD-B732-4636-C39DA41C6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3B1D9CE-A11C-0A3F-E17A-D39CAA2A62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1FDB38-EB34-199E-B6A1-F6DEBEB6DB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7147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2F9EF-05C4-912D-6019-066705C03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0653C2-7677-899E-13C8-94605EF4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Infinitesimal Rotations as Proper Vectors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369240F-451F-9C4F-8C46-1CAC0204A8A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202076"/>
                <a:ext cx="4418937" cy="5212030"/>
              </a:xfrm>
            </p:spPr>
            <p:txBody>
              <a:bodyPr/>
              <a:lstStyle/>
              <a:p>
                <a:r>
                  <a:rPr lang="en-US" sz="2400" dirty="0"/>
                  <a:t>Unlike finite rotations: </a:t>
                </a:r>
              </a:p>
              <a:p>
                <a:r>
                  <a:rPr lang="en-US" sz="2400" dirty="0"/>
                  <a:t>Infinitesimal rotations obey vector laws </a:t>
                </a:r>
              </a:p>
              <a:p>
                <a:r>
                  <a:rPr lang="en-US" sz="2400" dirty="0"/>
                  <a:t>Consider two small rotations: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&amp;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Displacement of point </a:t>
                </a:r>
                <a:r>
                  <a:rPr lang="en-US" sz="2400" i="1" dirty="0"/>
                  <a:t>A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Due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Due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B369240F-451F-9C4F-8C46-1CAC0204A8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202076"/>
                <a:ext cx="4418937" cy="5212030"/>
              </a:xfrm>
              <a:blipFill>
                <a:blip r:embed="rId3"/>
                <a:stretch>
                  <a:fillRect l="-179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CC2802A-F475-9E0A-EB87-10B2A4ECFCA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FF3D52A-561E-A0FE-DD9E-D09DF54ACB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2402095-E553-4D4E-A2DE-7BE33D8657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B154C47-B26C-B14E-A493-04350803E7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FB2961B-66B1-15E8-4319-7F0123E40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88F17F4-7D79-9A56-72EB-672E948F3D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E040ECE-AA3E-07A7-87C9-A35DA9C3E7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D8328D3-5558-E10B-6968-3C8158AF07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F3E4FC3-9633-5627-E92B-C6BB1D596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7662B56-489F-7AEC-800E-268AE81CEF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0D53FA8-E6A0-5938-C2C8-7D53A42037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6AA78D6-6889-75A0-7737-4EA308B18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336000D-4617-5AFB-D137-E993C331FF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44EBDFB-1649-90A7-1D8C-8F71F92948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BDFB535-C402-8377-FC6E-790A2B210C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D17C7C8-F0AC-12A8-21C3-0131225B95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6DE248-D514-FF00-0275-964960C3F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59B4BFD-F474-F2C0-040E-339D192434E6}"/>
              </a:ext>
            </a:extLst>
          </p:cNvPr>
          <p:cNvSpPr txBox="1"/>
          <p:nvPr/>
        </p:nvSpPr>
        <p:spPr>
          <a:xfrm>
            <a:off x="4781032" y="4221558"/>
            <a:ext cx="26232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Total displacement: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C53CE99-B838-26FF-131B-DA9945DA62C1}"/>
                  </a:ext>
                </a:extLst>
              </p:cNvPr>
              <p:cNvSpPr txBox="1"/>
              <p:nvPr/>
            </p:nvSpPr>
            <p:spPr>
              <a:xfrm>
                <a:off x="5039937" y="4864601"/>
                <a:ext cx="3423198" cy="512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C53CE99-B838-26FF-131B-DA9945DA6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9937" y="4864601"/>
                <a:ext cx="3423198" cy="51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F9C0902F-75FC-3E73-5BFA-06BCADB3E5B0}"/>
              </a:ext>
            </a:extLst>
          </p:cNvPr>
          <p:cNvSpPr txBox="1"/>
          <p:nvPr/>
        </p:nvSpPr>
        <p:spPr>
          <a:xfrm>
            <a:off x="5039937" y="5500042"/>
            <a:ext cx="33174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Factor the expression: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B9AAF6-94A5-7CBD-4D08-25F27BAB2D48}"/>
                  </a:ext>
                </a:extLst>
              </p:cNvPr>
              <p:cNvSpPr txBox="1"/>
              <p:nvPr/>
            </p:nvSpPr>
            <p:spPr>
              <a:xfrm>
                <a:off x="5131677" y="6060552"/>
                <a:ext cx="3423198" cy="645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B9AAF6-94A5-7CBD-4D08-25F27BAB2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677" y="6060552"/>
                <a:ext cx="3423198" cy="6450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>
            <a:extLst>
              <a:ext uri="{FF2B5EF4-FFF2-40B4-BE49-F238E27FC236}">
                <a16:creationId xmlns:a16="http://schemas.microsoft.com/office/drawing/2014/main" id="{E7D03105-0FC6-5174-C139-0D6510AE0E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5125" y="1261563"/>
            <a:ext cx="3448050" cy="29527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E54225-61CA-F67B-F314-A8C764A15BD5}"/>
                  </a:ext>
                </a:extLst>
              </p:cNvPr>
              <p:cNvSpPr txBox="1"/>
              <p:nvPr/>
            </p:nvSpPr>
            <p:spPr>
              <a:xfrm>
                <a:off x="6815878" y="2514600"/>
                <a:ext cx="297902" cy="279885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1E54225-61CA-F67B-F314-A8C764A15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878" y="2514600"/>
                <a:ext cx="297902" cy="279885"/>
              </a:xfrm>
              <a:prstGeom prst="rect">
                <a:avLst/>
              </a:prstGeom>
              <a:blipFill>
                <a:blip r:embed="rId8"/>
                <a:stretch>
                  <a:fillRect l="-16327" t="-35556" r="-100000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C70C02B-845D-180E-0ED4-204DBF8E7273}"/>
                  </a:ext>
                </a:extLst>
              </p:cNvPr>
              <p:cNvSpPr txBox="1"/>
              <p:nvPr/>
            </p:nvSpPr>
            <p:spPr>
              <a:xfrm>
                <a:off x="7703098" y="3276600"/>
                <a:ext cx="637226" cy="2798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C70C02B-845D-180E-0ED4-204DBF8E7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098" y="3276600"/>
                <a:ext cx="637226" cy="279885"/>
              </a:xfrm>
              <a:prstGeom prst="rect">
                <a:avLst/>
              </a:prstGeom>
              <a:blipFill>
                <a:blip r:embed="rId9"/>
                <a:stretch>
                  <a:fillRect l="-6731" t="-35556" r="-4903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67D2171-34D9-8732-2239-00B9E9BB9CDD}"/>
                  </a:ext>
                </a:extLst>
              </p:cNvPr>
              <p:cNvSpPr txBox="1"/>
              <p:nvPr/>
            </p:nvSpPr>
            <p:spPr>
              <a:xfrm>
                <a:off x="7543800" y="3657600"/>
                <a:ext cx="712567" cy="27988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67D2171-34D9-8732-2239-00B9E9BB9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3657600"/>
                <a:ext cx="712567" cy="279885"/>
              </a:xfrm>
              <a:prstGeom prst="rect">
                <a:avLst/>
              </a:prstGeom>
              <a:blipFill>
                <a:blip r:embed="rId10"/>
                <a:stretch>
                  <a:fillRect l="-6034" t="-32609" r="-43966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8450365-336B-C519-C3B1-8AA1D9260D78}"/>
                  </a:ext>
                </a:extLst>
              </p:cNvPr>
              <p:cNvSpPr txBox="1"/>
              <p:nvPr/>
            </p:nvSpPr>
            <p:spPr>
              <a:xfrm>
                <a:off x="7086600" y="2723011"/>
                <a:ext cx="712567" cy="279885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16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8450365-336B-C519-C3B1-8AA1D9260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2723011"/>
                <a:ext cx="712567" cy="279885"/>
              </a:xfrm>
              <a:prstGeom prst="rect">
                <a:avLst/>
              </a:prstGeom>
              <a:blipFill>
                <a:blip r:embed="rId11"/>
                <a:stretch>
                  <a:fillRect l="-6034" t="-34783" r="-43966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648BC83-57DE-3897-09FB-C9F3C2DD81FF}"/>
                  </a:ext>
                </a:extLst>
              </p:cNvPr>
              <p:cNvSpPr txBox="1"/>
              <p:nvPr/>
            </p:nvSpPr>
            <p:spPr>
              <a:xfrm>
                <a:off x="4902674" y="2447182"/>
                <a:ext cx="637227" cy="3722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648BC83-57DE-3897-09FB-C9F3C2DD8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674" y="2447182"/>
                <a:ext cx="637227" cy="372218"/>
              </a:xfrm>
              <a:prstGeom prst="rect">
                <a:avLst/>
              </a:prstGeom>
              <a:blipFill>
                <a:blip r:embed="rId12"/>
                <a:stretch>
                  <a:fillRect t="-12903" r="-16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5AB7E4B-0F96-34B2-9171-A2AF8147B35E}"/>
                  </a:ext>
                </a:extLst>
              </p:cNvPr>
              <p:cNvSpPr txBox="1"/>
              <p:nvPr/>
            </p:nvSpPr>
            <p:spPr>
              <a:xfrm>
                <a:off x="6582103" y="1458431"/>
                <a:ext cx="637227" cy="3722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5AB7E4B-0F96-34B2-9171-A2AF8147B3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103" y="1458431"/>
                <a:ext cx="637227" cy="372218"/>
              </a:xfrm>
              <a:prstGeom prst="rect">
                <a:avLst/>
              </a:prstGeom>
              <a:blipFill>
                <a:blip r:embed="rId13"/>
                <a:stretch>
                  <a:fillRect t="-13115" r="-16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605F2C11-A9FE-12B6-3B7C-5C7D5083768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91746" y="1158875"/>
            <a:ext cx="6235325" cy="559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2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4" grpId="0"/>
      <p:bldP spid="24" grpId="0"/>
      <p:bldP spid="26" grpId="0"/>
      <p:bldP spid="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B4CCB-0BBE-A8EC-4743-8684AF92D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CAD894-DC1A-9808-9BF8-F57A8A90A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Vector Addition of Infinitesimal Rotations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69E8F5A-E3E0-FA3B-8D93-382F78CF4C5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08486" y="1139867"/>
                <a:ext cx="7821114" cy="5505407"/>
              </a:xfrm>
            </p:spPr>
            <p:txBody>
              <a:bodyPr/>
              <a:lstStyle/>
              <a:p>
                <a:r>
                  <a:rPr lang="en-US" sz="2400" dirty="0"/>
                  <a:t>Therefore: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Key result: </a:t>
                </a:r>
              </a:p>
              <a:p>
                <a:r>
                  <a:rPr lang="en-US" sz="2400" dirty="0"/>
                  <a:t>Infinitesimal rotations are commutative </a:t>
                </a:r>
              </a:p>
              <a:p>
                <a:r>
                  <a:rPr lang="en-US" sz="2400" dirty="0"/>
                  <a:t>They obey parallelogram law </a:t>
                </a:r>
              </a:p>
              <a:p>
                <a:r>
                  <a:rPr lang="en-US" sz="2400" dirty="0"/>
                  <a:t>Angular velocity: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Hence: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At any instant, motion is equivalent to: </a:t>
                </a:r>
              </a:p>
              <a:p>
                <a:r>
                  <a:rPr lang="en-US" sz="2400" dirty="0"/>
                  <a:t>Rotation about a single instantaneous axis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69E8F5A-E3E0-FA3B-8D93-382F78CF4C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08486" y="1139867"/>
                <a:ext cx="7821114" cy="5505407"/>
              </a:xfrm>
              <a:blipFill>
                <a:blip r:embed="rId3"/>
                <a:stretch>
                  <a:fillRect l="-1169" t="-886" b="-2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F9E4A9C-76B1-0DBD-8D67-A91515AB66D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B2E09FE-2425-3F2A-107D-7486BF37FF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2EEC3E9-C7A2-8AF1-5CB7-9905FC3E46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FCBBD39-27C2-423B-6E23-993C5792AF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AC97C58-76F7-A07A-A291-D4A1D3AE25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38BF27C-94D1-9319-3E8C-AC30C38944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DE2A745-1EA6-BB8A-6041-9B30770073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838BEFE-7FFC-8FFF-B6AC-705C22491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60BBB0B-0355-C082-1020-20A0700C46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0048675-FB0A-212E-B950-C9899B9785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05C0D8B-57DE-2DD1-3E93-34883C585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D2DE12C-BD7F-4188-6E91-1337006636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E257021-7F20-7C09-0C18-937C4624C0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B7DEAB6-2148-3416-7FF9-C593F74F40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AAEC3BA-2986-BDFD-852D-086F5ECAB1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8E57A79-6FFD-179F-68DC-8AD7E16527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5EA80A-E688-378F-E6D6-BD432514C1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999979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36C60-09F7-24CA-003B-0EA0FBBBA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48AB74-6B37-0C7D-1ACB-AB462B92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Instantaneous Axis of Rotation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5B4DDE9-1062-ED42-A45C-C088F4628CC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EE8010B-0BCF-780B-D3C7-64F8BBFC46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CBD7EA9-9B0A-87BC-6606-ACB1EAC315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D5B60C0-8B89-8C39-B297-BE2A808909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537148C-C9E0-74D6-D910-611D4F996F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AE1C53F-72AF-54C0-F95E-81A94625A0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87FD089-FB63-56C7-7C8D-72AF78E1A1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B786323-1A0D-CC76-8A79-702FD1AF6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790CECD-35AC-44C6-7B88-996CCB04CF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6BE1F51-B25C-FE29-7BDA-287521C207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6FA252F-2151-DE81-8EFC-DDD774EF26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3859118-D2E7-90A0-46BE-D59A48010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24F39C9-8259-4155-6556-9F23D6F6B0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8878488-E12D-DD7B-453E-3634D73199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3DB8B1F-A34C-5E82-2B28-7551674F5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039040E-C7C4-742D-5F12-9E35FA8D5B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1AD6529-A8A0-19A0-F0B8-7A046E572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2738C30-03F5-7C0C-742B-44B5F076B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451" y="1358265"/>
            <a:ext cx="3514725" cy="3314700"/>
          </a:xfrm>
          <a:prstGeom prst="rect">
            <a:avLst/>
          </a:prstGeo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24B3F5A-C615-B8C7-8E07-5151EF48D2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390" y="1181099"/>
            <a:ext cx="4496463" cy="5540375"/>
          </a:xfrm>
        </p:spPr>
        <p:txBody>
          <a:bodyPr/>
          <a:lstStyle/>
          <a:p>
            <a:r>
              <a:rPr lang="en-US" sz="2400" dirty="0"/>
              <a:t>Consider a rigid body with: </a:t>
            </a:r>
          </a:p>
          <a:p>
            <a:r>
              <a:rPr lang="en-US" sz="2400" dirty="0"/>
              <a:t>Rotation </a:t>
            </a:r>
            <a:r>
              <a:rPr lang="en-US" sz="2400" i="1" dirty="0"/>
              <a:t>ω</a:t>
            </a:r>
            <a:r>
              <a:rPr lang="en-US" sz="2400" i="1" baseline="-25000" dirty="0"/>
              <a:t>1</a:t>
            </a:r>
            <a:r>
              <a:rPr lang="en-US" sz="2400" dirty="0"/>
              <a:t> about its own shaft </a:t>
            </a:r>
          </a:p>
          <a:p>
            <a:r>
              <a:rPr lang="en-US" sz="2400" dirty="0"/>
              <a:t>Shaft rotating with </a:t>
            </a:r>
            <a:r>
              <a:rPr lang="en-US" sz="2400" i="1" dirty="0"/>
              <a:t>ω</a:t>
            </a:r>
            <a:r>
              <a:rPr lang="en-US" sz="2400" i="1" baseline="-25000" dirty="0"/>
              <a:t>2</a:t>
            </a:r>
            <a:r>
              <a:rPr lang="en-US" sz="2400" dirty="0"/>
              <a:t> about a fixed axis </a:t>
            </a:r>
          </a:p>
          <a:p>
            <a:r>
              <a:rPr lang="en-US" sz="2400" dirty="0"/>
              <a:t>At a given instant: </a:t>
            </a:r>
          </a:p>
          <a:p>
            <a:r>
              <a:rPr lang="en-US" sz="2400" dirty="0"/>
              <a:t>Some particles appear stationary </a:t>
            </a:r>
          </a:p>
          <a:p>
            <a:r>
              <a:rPr lang="en-US" sz="2400" dirty="0"/>
              <a:t>Others appear blurred (moving) </a:t>
            </a:r>
          </a:p>
          <a:p>
            <a:r>
              <a:rPr lang="en-US" sz="2400" dirty="0"/>
              <a:t>Key observation: </a:t>
            </a:r>
          </a:p>
          <a:p>
            <a:r>
              <a:rPr lang="en-US" sz="2400" dirty="0"/>
              <a:t>A line of points has zero velocity </a:t>
            </a:r>
          </a:p>
          <a:p>
            <a:r>
              <a:rPr lang="en-US" sz="2400" dirty="0"/>
              <a:t>This line defines: </a:t>
            </a:r>
          </a:p>
          <a:p>
            <a:r>
              <a:rPr lang="en-US" sz="2400" dirty="0"/>
              <a:t>Instantaneous axis of rotation (</a:t>
            </a:r>
            <a:r>
              <a:rPr lang="en-US" sz="2400" i="1" dirty="0"/>
              <a:t>O - n</a:t>
            </a:r>
            <a:r>
              <a:rPr lang="en-US" sz="2400" dirty="0"/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3A05BB-0306-46C4-15E1-44D286B5B604}"/>
              </a:ext>
            </a:extLst>
          </p:cNvPr>
          <p:cNvSpPr txBox="1"/>
          <p:nvPr/>
        </p:nvSpPr>
        <p:spPr>
          <a:xfrm>
            <a:off x="5104104" y="4039654"/>
            <a:ext cx="38027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Example point A: </a:t>
            </a:r>
          </a:p>
          <a:p>
            <a:r>
              <a:rPr lang="en-US" dirty="0"/>
              <a:t>Velocity components: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5EDAE3B-FBD6-ACED-2DFE-A114CD8BAAC1}"/>
                  </a:ext>
                </a:extLst>
              </p:cNvPr>
              <p:cNvSpPr txBox="1"/>
              <p:nvPr/>
            </p:nvSpPr>
            <p:spPr>
              <a:xfrm>
                <a:off x="5363451" y="4977674"/>
                <a:ext cx="20567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5EDAE3B-FBD6-ACED-2DFE-A114CD8BA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3451" y="4977674"/>
                <a:ext cx="2056717" cy="369332"/>
              </a:xfrm>
              <a:prstGeom prst="rect">
                <a:avLst/>
              </a:prstGeom>
              <a:blipFill>
                <a:blip r:embed="rId5"/>
                <a:stretch>
                  <a:fillRect l="-4748" t="-36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C10433-E86C-29E4-7F4F-3E9159936266}"/>
                  </a:ext>
                </a:extLst>
              </p:cNvPr>
              <p:cNvSpPr txBox="1"/>
              <p:nvPr/>
            </p:nvSpPr>
            <p:spPr>
              <a:xfrm>
                <a:off x="5075451" y="5585769"/>
                <a:ext cx="380272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Equal and opposite ⇒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C10433-E86C-29E4-7F4F-3E91599362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451" y="5585769"/>
                <a:ext cx="3802725" cy="461665"/>
              </a:xfrm>
              <a:prstGeom prst="rect">
                <a:avLst/>
              </a:prstGeom>
              <a:blipFill>
                <a:blip r:embed="rId6"/>
                <a:stretch>
                  <a:fillRect l="-2568" t="-1842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25480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8580B-5AEE-1FCC-6AC0-F5BCFCA71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F46E6A0-5EC9-72C4-9AD7-D4CFEFE19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Properties of Instantaneous Axis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E423D86-422F-1545-FAD9-ED40E81BC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8486" y="1181100"/>
            <a:ext cx="8590340" cy="5676900"/>
          </a:xfrm>
        </p:spPr>
        <p:txBody>
          <a:bodyPr/>
          <a:lstStyle/>
          <a:p>
            <a:r>
              <a:rPr lang="en-US" sz="2400" dirty="0"/>
              <a:t>Points on axis </a:t>
            </a:r>
            <a:r>
              <a:rPr lang="en-US" sz="2400" i="1" dirty="0"/>
              <a:t>O-n</a:t>
            </a:r>
            <a:r>
              <a:rPr lang="en-US" sz="2400" dirty="0"/>
              <a:t>: </a:t>
            </a:r>
          </a:p>
          <a:p>
            <a:r>
              <a:rPr lang="en-US" sz="2400" dirty="0"/>
              <a:t>Have zero velocity </a:t>
            </a:r>
          </a:p>
          <a:p>
            <a:r>
              <a:rPr lang="en-US" sz="2400" dirty="0"/>
              <a:t>All other points: </a:t>
            </a:r>
          </a:p>
          <a:p>
            <a:r>
              <a:rPr lang="en-US" sz="2400" dirty="0"/>
              <a:t>Move in circular paths </a:t>
            </a:r>
          </a:p>
          <a:p>
            <a:r>
              <a:rPr lang="en-US" sz="2400" dirty="0"/>
              <a:t>Planes are normal to the axis </a:t>
            </a:r>
          </a:p>
          <a:p>
            <a:r>
              <a:rPr lang="en-US" sz="2400" dirty="0"/>
              <a:t>Motion interpretation: </a:t>
            </a:r>
          </a:p>
          <a:p>
            <a:r>
              <a:rPr lang="en-US" sz="2400" dirty="0"/>
              <a:t>Body undergoes pure rotation about the instantaneous axis </a:t>
            </a:r>
          </a:p>
          <a:p>
            <a:r>
              <a:rPr lang="en-US" sz="2400" dirty="0"/>
              <a:t>Time evolution: </a:t>
            </a:r>
          </a:p>
          <a:p>
            <a:r>
              <a:rPr lang="en-US" sz="2400" dirty="0"/>
              <a:t>Axis changes position over time </a:t>
            </a:r>
          </a:p>
          <a:p>
            <a:r>
              <a:rPr lang="en-US" sz="2400" dirty="0"/>
              <a:t>Not fixed in the body </a:t>
            </a:r>
          </a:p>
          <a:p>
            <a:r>
              <a:rPr lang="en-US" sz="2400" dirty="0"/>
              <a:t>Not fixed in space </a:t>
            </a:r>
          </a:p>
          <a:p>
            <a:r>
              <a:rPr lang="en-US" sz="2400" dirty="0"/>
              <a:t>Important conclusion: General 3D motion ≡ rotation about a moving instantaneous axis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1E66AB5-31BF-A891-C5B8-77C75C4B632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75F1227-08F1-B991-9E0D-61ED75688D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DEB6159-FBBC-4945-480A-67B8B1033A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1E27114-B185-E3DE-D7F7-350A578DB2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6AE4C53-5146-2417-A12A-03F061D26B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F4C0AD2-7268-85DC-41C1-E01320536E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37C0620-47E8-BD30-CED0-E2FB087144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CFFB118-E8F8-5DEF-A2F6-D4499A7749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DEDEA26-CBF1-B3A6-B3D9-07C135E7CD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3AEF050-9757-1477-EE50-7108F445DB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0B4D9CD-0DC3-873D-8E3C-618262D15F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C40075B-5999-2269-68B8-73ADF2FC93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240C013-5682-6732-9D5B-159516C6F3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218F6C9-1F81-6950-396E-AA2774C4C3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7022262-1FDB-DF03-F5C9-B6715F5DC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E9E2CF2-0220-FFC9-F22D-A4A23DC7D1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1549A0-1FF9-085A-0B9E-29C4027E59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3900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4F22B-56FA-D087-5134-E6082A533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0E962C-29F3-945C-24B8-7AD1D0A0C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Body and Space Cones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275731B-ADDB-6A02-415E-108AE45AC41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A21998A-8FA2-F5E5-2AF0-CC211F94E2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B18F1B3-18F6-0B4A-6D12-F821844C6A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9B62A63-D044-EFC4-89B5-3E9AC4C9F9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9CF26D4-71C8-3BA6-0975-B0FA86A38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688FFF5-32B2-3BA0-FC48-383EE5F264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674631B-585D-EAFA-29D9-129BD77C57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CCD1A2F-5047-C460-2647-0E6D6E57AB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6FAB742-668C-56A4-34F0-7F7AAFDE03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A1AD819-E090-1D88-E7CB-233C07FF2A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A10CEAE-FD35-2779-61DD-178D60C80E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02BA6F7-A3A4-D05F-B496-5591E1C5F3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EE362A7-EABA-ABC8-C51C-5C39F9B240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3D35B10-B7B5-52ED-BC83-06F865D1F3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D215B66-27E1-1A20-F711-0001975162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481CC54-6B9B-E52D-ADFA-3DB9EC14C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C5699A-EDC3-091E-5AF5-994185D0D3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AD27955-A9FB-BF9C-502A-6401EB9C8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4957" y="1336354"/>
            <a:ext cx="3606933" cy="19033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28F6A5-73F9-459C-095A-ECFA7349D3D3}"/>
                  </a:ext>
                </a:extLst>
              </p:cNvPr>
              <p:cNvSpPr txBox="1"/>
              <p:nvPr/>
            </p:nvSpPr>
            <p:spPr>
              <a:xfrm>
                <a:off x="5791200" y="1552059"/>
                <a:ext cx="30649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28F6A5-73F9-459C-095A-ECFA7349D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1552059"/>
                <a:ext cx="306494" cy="369332"/>
              </a:xfrm>
              <a:prstGeom prst="rect">
                <a:avLst/>
              </a:prstGeom>
              <a:blipFill>
                <a:blip r:embed="rId5"/>
                <a:stretch>
                  <a:fillRect l="-12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16938DC-CFD9-750C-7BCE-7A590BB49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0611" y="1306244"/>
            <a:ext cx="5350589" cy="5170755"/>
          </a:xfrm>
        </p:spPr>
        <p:txBody>
          <a:bodyPr/>
          <a:lstStyle/>
          <a:p>
            <a:r>
              <a:rPr lang="en-US" sz="2400" dirty="0"/>
              <a:t>Consider the instantaneous axis of rotation </a:t>
            </a:r>
            <a:r>
              <a:rPr lang="en-US" sz="2400" i="1" dirty="0"/>
              <a:t>O−A−n</a:t>
            </a:r>
            <a:r>
              <a:rPr lang="en-US" sz="2400" dirty="0"/>
              <a:t> </a:t>
            </a:r>
          </a:p>
          <a:p>
            <a:r>
              <a:rPr lang="en-US" sz="2400" dirty="0"/>
              <a:t>Relative to the body: </a:t>
            </a:r>
          </a:p>
          <a:p>
            <a:r>
              <a:rPr lang="en-US" sz="2400" dirty="0"/>
              <a:t>The axis generates a right-circular cone </a:t>
            </a:r>
          </a:p>
          <a:p>
            <a:r>
              <a:rPr lang="en-US" sz="2400" dirty="0"/>
              <a:t>Called the body cone </a:t>
            </a:r>
          </a:p>
          <a:p>
            <a:r>
              <a:rPr lang="en-US" sz="2400" dirty="0"/>
              <a:t>As motion continues: </a:t>
            </a:r>
          </a:p>
          <a:p>
            <a:r>
              <a:rPr lang="en-US" sz="2400" dirty="0"/>
              <a:t>The axis also sweeps a cone about the fixed vertical axis </a:t>
            </a:r>
          </a:p>
          <a:p>
            <a:r>
              <a:rPr lang="en-US" sz="2400" dirty="0"/>
              <a:t>Called the </a:t>
            </a:r>
            <a:r>
              <a:rPr lang="en-US" sz="2400" b="1" dirty="0"/>
              <a:t>space cone </a:t>
            </a:r>
          </a:p>
          <a:p>
            <a:r>
              <a:rPr lang="en-US" sz="2400" dirty="0"/>
              <a:t>Thus: One cone attached to the body </a:t>
            </a:r>
          </a:p>
          <a:p>
            <a:r>
              <a:rPr lang="en-US" sz="2400" dirty="0"/>
              <a:t>One cone fixed in space</a:t>
            </a:r>
          </a:p>
        </p:txBody>
      </p:sp>
    </p:spTree>
    <p:extLst>
      <p:ext uri="{BB962C8B-B14F-4D97-AF65-F5344CB8AC3E}">
        <p14:creationId xmlns:p14="http://schemas.microsoft.com/office/powerpoint/2010/main" val="981124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C28EE-FAA2-9D1E-0CB2-7AA3212AD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077A328-D4D9-CBA7-B80C-3F41C9CB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Rolling of Cones and Angular Velocity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1CA4102-34AE-B0AB-D764-70D9A8DF747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161407"/>
                <a:ext cx="5953894" cy="5560067"/>
              </a:xfrm>
            </p:spPr>
            <p:txBody>
              <a:bodyPr/>
              <a:lstStyle/>
              <a:p>
                <a:r>
                  <a:rPr lang="en-US" sz="2400" dirty="0"/>
                  <a:t>Key observation: </a:t>
                </a:r>
              </a:p>
              <a:p>
                <a:r>
                  <a:rPr lang="en-US" sz="2400" dirty="0"/>
                  <a:t>Body cone rolls on space cone </a:t>
                </a:r>
              </a:p>
              <a:p>
                <a:r>
                  <a:rPr lang="en-US" sz="2400" dirty="0"/>
                  <a:t>No slipping along their common generator </a:t>
                </a:r>
              </a:p>
              <a:p>
                <a:r>
                  <a:rPr lang="en-US" sz="2400" dirty="0"/>
                  <a:t>Angular velocity: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lies along the common element </a:t>
                </a:r>
              </a:p>
              <a:p>
                <a:r>
                  <a:rPr lang="en-US" sz="2400" dirty="0"/>
                  <a:t>Defines the instantaneous axis </a:t>
                </a:r>
              </a:p>
              <a:p>
                <a:r>
                  <a:rPr lang="en-US" sz="2400" dirty="0"/>
                  <a:t>Angular acceleration: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General case: </a:t>
                </a:r>
              </a:p>
              <a:p>
                <a:r>
                  <a:rPr lang="en-US" sz="2400" dirty="0"/>
                  <a:t>Cones may not remain right-circular </a:t>
                </a:r>
              </a:p>
              <a:p>
                <a:r>
                  <a:rPr lang="en-US" sz="2400" dirty="0"/>
                  <a:t>But rolling relationship still holds</a:t>
                </a:r>
              </a:p>
              <a:p>
                <a:r>
                  <a:rPr lang="en-US" sz="2400" dirty="0"/>
                  <a:t>Key takeaway: </a:t>
                </a:r>
              </a:p>
              <a:p>
                <a:r>
                  <a:rPr lang="en-US" sz="2400" dirty="0"/>
                  <a:t>Complex 3D rotation ⇒ rolling of two cones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E1CA4102-34AE-B0AB-D764-70D9A8DF74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161407"/>
                <a:ext cx="5953894" cy="5560067"/>
              </a:xfrm>
              <a:blipFill>
                <a:blip r:embed="rId3"/>
                <a:stretch>
                  <a:fillRect l="-1331" t="-877" r="-409"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A90E555-7D81-10A8-A469-3A84B86C571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3B93FB8-5FC8-1BD4-E6B2-72694ECAC9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A811CB6-1FBF-07DC-9281-63E89D6444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DE77F20-A2B0-8517-2D56-FB8D61FA41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149A823-35F1-6A83-B950-8167852CF3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99C5018-8DAE-D6AF-1289-883EB37B9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DA3BB3F-6318-FD62-75E6-54BA606834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D920D73-33D3-144F-2189-5C1194592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E5BDE03-BDA3-DF73-FAE6-787D2E4616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BD0EBA7-30ED-32BB-5829-ED6DD78F08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82FEF48-1E9A-739C-815F-8998A74241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2D74AFD-7933-ADEF-2AC0-F2FC5CD824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A115AEF-246C-40A0-0624-B0B0B05862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BACA03B-8BC2-463B-80DF-A19B762DC1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5799F93-7110-B963-3382-9FD35EE786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18AC6A3-74C3-145D-98CD-078687203E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85DD50-3912-A9F3-7A82-9AAF9ACB8C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63B9810-B4C9-35CA-FB0B-873715CA83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995" y="1413981"/>
            <a:ext cx="2291605" cy="22916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111253F-8D17-1EE7-74FC-40F8930F8297}"/>
                  </a:ext>
                </a:extLst>
              </p:cNvPr>
              <p:cNvSpPr txBox="1"/>
              <p:nvPr/>
            </p:nvSpPr>
            <p:spPr>
              <a:xfrm>
                <a:off x="7257339" y="2260422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111253F-8D17-1EE7-74FC-40F8930F8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339" y="2260422"/>
                <a:ext cx="306494" cy="369332"/>
              </a:xfrm>
              <a:prstGeom prst="rect">
                <a:avLst/>
              </a:prstGeom>
              <a:blipFill>
                <a:blip r:embed="rId6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225B5ED-1CCD-D4A3-27CC-91B6A38919A9}"/>
                  </a:ext>
                </a:extLst>
              </p:cNvPr>
              <p:cNvSpPr txBox="1"/>
              <p:nvPr/>
            </p:nvSpPr>
            <p:spPr>
              <a:xfrm>
                <a:off x="7917897" y="2834564"/>
                <a:ext cx="900310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225B5ED-1CCD-D4A3-27CC-91B6A3891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897" y="2834564"/>
                <a:ext cx="900310" cy="418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634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46F57-7E1D-CDE0-94B6-72D130AD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F0F884-656C-28A7-DD8B-38E205E3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Angular Acceleration in 3D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B9C466A-1FD9-0102-9F69-B366CE8166A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5195" y="1242167"/>
                <a:ext cx="5953894" cy="4926838"/>
              </a:xfrm>
            </p:spPr>
            <p:txBody>
              <a:bodyPr/>
              <a:lstStyle/>
              <a:p>
                <a:r>
                  <a:rPr lang="en-US" sz="2400" dirty="0"/>
                  <a:t>Angular acceleration: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In plane motion: α is scalar </a:t>
                </a:r>
              </a:p>
              <a:p>
                <a:r>
                  <a:rPr lang="en-US" sz="2400" dirty="0"/>
                  <a:t>Represents change in magnitude only </a:t>
                </a:r>
              </a:p>
              <a:p>
                <a:r>
                  <a:rPr lang="en-US" sz="2400" dirty="0"/>
                  <a:t>In 3D motion: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n-US" sz="2400" dirty="0"/>
                  <a:t> is a vector </a:t>
                </a:r>
              </a:p>
              <a:p>
                <a:r>
                  <a:rPr lang="en-US" sz="2400" dirty="0"/>
                  <a:t>Accounts for: </a:t>
                </a:r>
              </a:p>
              <a:p>
                <a:r>
                  <a:rPr lang="en-US" sz="2400" dirty="0"/>
                  <a:t>Change in magnitude of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Change in direction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Tip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traces a space curve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tangent to this curve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B9C466A-1FD9-0102-9F69-B366CE8166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5195" y="1242167"/>
                <a:ext cx="5953894" cy="4926838"/>
              </a:xfrm>
              <a:blipFill>
                <a:blip r:embed="rId3"/>
                <a:stretch>
                  <a:fillRect l="-1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23141B8-494D-F7AE-71BC-30E41D21BA3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FC02877-4DFF-E083-2062-B04CA296E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EB613AE-AA5E-B4CC-75C3-71290E520A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99265C-3D96-EEA8-4792-BD7B66DCA7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90A69FA-A88C-D92E-3F13-3A8EA8B074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EB01F59-1042-F4B2-3CA0-8FBAB0F59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6601FF9-1128-5D53-DC64-794373C87F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4949BBB-9966-6CB8-C24D-FF5E6FDD0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A791B3A-946A-3469-E1F1-341B21E661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DCAE074-7D2A-92EA-CD80-6198939CD4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9570CFD-49E3-CA10-53F4-D3DE7414C2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4D59B66-6F6C-8B24-F656-867EB9F54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2DF87D9-79B9-494A-7B97-172A1DAFBE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E2FF9F6-2B12-1FB1-F284-023ACAE94F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3B5B64-B0AD-F559-9BAE-76226EA0D1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04EE716-5E1B-69A1-741D-DF0721A05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5153AD-CDCA-5F55-E10C-1C519FA6FA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2A2280B-0639-14BF-9BFB-F6E7955D3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995" y="1413981"/>
            <a:ext cx="2291605" cy="22916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689A01-3763-C833-E40C-18C718E1EF57}"/>
                  </a:ext>
                </a:extLst>
              </p:cNvPr>
              <p:cNvSpPr txBox="1"/>
              <p:nvPr/>
            </p:nvSpPr>
            <p:spPr>
              <a:xfrm>
                <a:off x="7257339" y="2260422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689A01-3763-C833-E40C-18C718E1E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339" y="2260422"/>
                <a:ext cx="306494" cy="369332"/>
              </a:xfrm>
              <a:prstGeom prst="rect">
                <a:avLst/>
              </a:prstGeom>
              <a:blipFill>
                <a:blip r:embed="rId6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1A3AD10-31DC-BD7E-3F58-C5CBB9C2730C}"/>
                  </a:ext>
                </a:extLst>
              </p:cNvPr>
              <p:cNvSpPr txBox="1"/>
              <p:nvPr/>
            </p:nvSpPr>
            <p:spPr>
              <a:xfrm>
                <a:off x="7917897" y="2834564"/>
                <a:ext cx="900310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1A3AD10-31DC-BD7E-3F58-C5CBB9C27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897" y="2834564"/>
                <a:ext cx="900310" cy="418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429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33B62-36C5-476B-DC49-7D94C4C81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91B5877-92AF-4B90-D548-FC082BE76C4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38379" y="231732"/>
                <a:ext cx="6782435" cy="911268"/>
              </a:xfrm>
            </p:spPr>
            <p:txBody>
              <a:bodyPr/>
              <a:lstStyle/>
              <a:p>
                <a:r>
                  <a:rPr lang="en-US" sz="2800" dirty="0"/>
                  <a:t>Angular Acceleration for Constant 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l-GR" sz="2800" dirty="0"/>
                  <a:t>|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91B5877-92AF-4B90-D548-FC082BE76C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8379" y="231732"/>
                <a:ext cx="6782435" cy="91126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787CDE7B-3574-1169-CF2B-E675F229DF6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16334" y="1367747"/>
                <a:ext cx="5354086" cy="5212030"/>
              </a:xfrm>
            </p:spPr>
            <p:txBody>
              <a:bodyPr/>
              <a:lstStyle/>
              <a:p>
                <a:r>
                  <a:rPr lang="en-US" sz="2400" dirty="0"/>
                  <a:t>If magnitude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is constant: </a:t>
                </a:r>
              </a:p>
              <a:p>
                <a:r>
                  <a:rPr lang="en-US" sz="2400" dirty="0"/>
                  <a:t>Only direction changes </a:t>
                </a:r>
              </a:p>
              <a:p>
                <a:r>
                  <a:rPr lang="en-US" sz="2400" dirty="0"/>
                  <a:t>Then: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m:rPr>
                        <m:nor/>
                      </m:rPr>
                      <a:rPr lang="en-US" sz="2400" dirty="0"/>
                      <m:t>⊥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</m:oMath>
                </a14:m>
                <a:r>
                  <a:rPr lang="en-US" sz="2400" dirty="0"/>
                  <a:t> = angular velocity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(precession) </a:t>
                </a:r>
              </a:p>
              <a:p>
                <a:r>
                  <a:rPr lang="en-US" sz="2400" dirty="0"/>
                  <a:t>Key relation: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Interpretation: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n-US" sz="2400" dirty="0"/>
                  <a:t> rotates about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Forms a space cone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787CDE7B-3574-1169-CF2B-E675F229DF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6334" y="1367747"/>
                <a:ext cx="5354086" cy="5212030"/>
              </a:xfrm>
              <a:blipFill>
                <a:blip r:embed="rId4"/>
                <a:stretch>
                  <a:fillRect l="-1479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5A8CBD51-E96A-CB54-F14B-735DFB4D4F1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E205B0B-BDDB-6227-DE97-614BC771D6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65BB66D-ECF0-459F-F6BD-84ECBDD5E8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46B3F01-5547-A0BA-A142-702C4B739C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BD93EF-3CA4-1F01-C9A5-C0E655C456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A28BB97-25C0-7D5C-16D0-9DD80FF60F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C418DBF-F1F5-43DF-5CD2-25E8C7D8FA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F20D25C-C44B-67E0-CD14-386813AF5B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7471F0E-5F4C-D1DF-2D1E-147458E07D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CF70ED7-D994-1A62-79D5-3BDFEC9DA9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C098EE3-32EC-73BD-2B91-F6172375DD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2A6C784-E05D-FF9F-B4D0-E8B328E91C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83E5218-C83F-7864-DBC6-AFF3C1B5E2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B6360F0-4EF7-C900-B6B9-EE0AA8E6ED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D860439-0825-BC53-DA22-CD4EACA0D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2E2FCA0-7EAD-A6EE-4A18-D434A8F097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5BBED3-C300-43E1-745D-33CD2D6E4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86D728B-DD56-C729-A665-88F549399A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5191" y="1348690"/>
            <a:ext cx="2531246" cy="26216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C6720F0-3720-DA4F-4F2B-0EE3B6D81CC8}"/>
                  </a:ext>
                </a:extLst>
              </p:cNvPr>
              <p:cNvSpPr txBox="1"/>
              <p:nvPr/>
            </p:nvSpPr>
            <p:spPr>
              <a:xfrm>
                <a:off x="6914107" y="2795072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C6720F0-3720-DA4F-4F2B-0EE3B6D81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107" y="2795072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2000" r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4470CEF-B755-6552-8422-548E873913A4}"/>
                  </a:ext>
                </a:extLst>
              </p:cNvPr>
              <p:cNvSpPr txBox="1"/>
              <p:nvPr/>
            </p:nvSpPr>
            <p:spPr>
              <a:xfrm>
                <a:off x="7738411" y="2461467"/>
                <a:ext cx="1082211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4470CEF-B755-6552-8422-548E873913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411" y="2461467"/>
                <a:ext cx="1082211" cy="51033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6B1F10-8641-C11A-26E2-A7747823C489}"/>
                  </a:ext>
                </a:extLst>
              </p:cNvPr>
              <p:cNvSpPr txBox="1"/>
              <p:nvPr/>
            </p:nvSpPr>
            <p:spPr>
              <a:xfrm>
                <a:off x="7163303" y="2962211"/>
                <a:ext cx="1844211" cy="508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6B1F10-8641-C11A-26E2-A7747823C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3303" y="2962211"/>
                <a:ext cx="1844211" cy="5088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259297-25A7-D148-0268-9A29242BD31B}"/>
                  </a:ext>
                </a:extLst>
              </p:cNvPr>
              <p:cNvSpPr txBox="1"/>
              <p:nvPr/>
            </p:nvSpPr>
            <p:spPr>
              <a:xfrm>
                <a:off x="7167684" y="3939003"/>
                <a:ext cx="16217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=constant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C259297-25A7-D148-0268-9A29242BD3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684" y="3939003"/>
                <a:ext cx="1621791" cy="369332"/>
              </a:xfrm>
              <a:prstGeom prst="rect">
                <a:avLst/>
              </a:prstGeom>
              <a:blipFill>
                <a:blip r:embed="rId10"/>
                <a:stretch>
                  <a:fillRect t="-24590" r="-10526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3618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8582A-49E5-D479-00FD-160D67FE6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3552F8-4D9D-B1FA-4B6D-7DFC5E9E6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Geometric Analogy of Angular 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E2A65E9-FE55-996D-8D21-3E17CC87166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3485" y="1127796"/>
                <a:ext cx="5912625" cy="5531178"/>
              </a:xfrm>
            </p:spPr>
            <p:txBody>
              <a:bodyPr/>
              <a:lstStyle/>
              <a:p>
                <a:r>
                  <a:rPr lang="en-US" sz="2400" dirty="0"/>
                  <a:t>Analogy with particle kinematics: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⟺ </m:t>
                        </m:r>
                      </m:e>
                    </m:ac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Correspondence: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⟷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l-G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Insight: </a:t>
                </a:r>
              </a:p>
              <a:p>
                <a:r>
                  <a:rPr lang="en-US" sz="2400" dirty="0"/>
                  <a:t>Angular velocity behaves like a ”position vector” </a:t>
                </a:r>
              </a:p>
              <a:p>
                <a:r>
                  <a:rPr lang="en-US" sz="2400" dirty="0"/>
                  <a:t>Angular acceleration behaves like ”velocity” </a:t>
                </a:r>
              </a:p>
              <a:p>
                <a:r>
                  <a:rPr lang="en-US" sz="2400" dirty="0"/>
                  <a:t>Thus: Rotation of ω produces α Same structure as circular motion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E2A65E9-FE55-996D-8D21-3E17CC8716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3485" y="1127796"/>
                <a:ext cx="5912625" cy="5531178"/>
              </a:xfrm>
              <a:blipFill>
                <a:blip r:embed="rId3"/>
                <a:stretch>
                  <a:fillRect l="-1546" t="-882" b="-4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AB170AD-7FFF-49E6-D4CB-CD48EE62874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CD5479F-EA38-8116-FD3A-A64553C8EA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9011517-8984-0D82-5CE0-05A51BCD6D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E566848-E9B6-B189-358A-5D9098EAAD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9E50537-AB01-DB3A-9A67-32861548C8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B06B750-5133-B0DF-72D8-92D12651CB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A48B12C-D9B7-295F-9E1B-ED147E3933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CE7C86A-335D-66E6-7DA1-8D431BBEC3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EA04AD9-B1C2-2727-725C-62FAD62EAF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F7A0AF8-2343-11A5-FA6B-F33753E65A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CBCDFF-C800-8A17-A738-B061DC326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BD18468-1336-9C69-5979-CC22A82EDB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0297895-908D-47B9-BDC6-B8C606FF06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9BF6FBB-8B3A-3C43-70ED-68202D8D87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AB6264C-187A-86AF-D672-A442784967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25298BB-C5E7-51CA-952F-D6D4D2A61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B6C056-754E-A6FC-0559-6D361A31EB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2BF757B-2DF3-08AB-ED84-DB0A3046FA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125" y="1143000"/>
            <a:ext cx="2323616" cy="228389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B1BC22-CEC5-C7E3-E561-5CADE573FDAF}"/>
                  </a:ext>
                </a:extLst>
              </p:cNvPr>
              <p:cNvSpPr txBox="1"/>
              <p:nvPr/>
            </p:nvSpPr>
            <p:spPr>
              <a:xfrm>
                <a:off x="7120814" y="2321133"/>
                <a:ext cx="22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B1BC22-CEC5-C7E3-E561-5CADE573F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814" y="2321133"/>
                <a:ext cx="229550" cy="369332"/>
              </a:xfrm>
              <a:prstGeom prst="rect">
                <a:avLst/>
              </a:prstGeom>
              <a:blipFill>
                <a:blip r:embed="rId6"/>
                <a:stretch>
                  <a:fillRect l="-31579" t="-36667" r="-97368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F766848-6971-1676-3ED8-5A24859502DC}"/>
                  </a:ext>
                </a:extLst>
              </p:cNvPr>
              <p:cNvSpPr txBox="1"/>
              <p:nvPr/>
            </p:nvSpPr>
            <p:spPr>
              <a:xfrm>
                <a:off x="7621135" y="1248316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F766848-6971-1676-3ED8-5A2485950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1135" y="1248316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2000" r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75AD455-78BD-CD33-4221-3A1B641EFC88}"/>
                  </a:ext>
                </a:extLst>
              </p:cNvPr>
              <p:cNvSpPr txBox="1"/>
              <p:nvPr/>
            </p:nvSpPr>
            <p:spPr>
              <a:xfrm>
                <a:off x="7754636" y="2632765"/>
                <a:ext cx="1130246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75AD455-78BD-CD33-4221-3A1B641EF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636" y="2632765"/>
                <a:ext cx="1130246" cy="418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B0A2B25-25CA-5D02-E991-C7659F763C72}"/>
                  </a:ext>
                </a:extLst>
              </p:cNvPr>
              <p:cNvSpPr txBox="1"/>
              <p:nvPr/>
            </p:nvSpPr>
            <p:spPr>
              <a:xfrm>
                <a:off x="6750832" y="3413267"/>
                <a:ext cx="20470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B0A2B25-25CA-5D02-E991-C7659F763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832" y="3413267"/>
                <a:ext cx="2047099" cy="369332"/>
              </a:xfrm>
              <a:prstGeom prst="rect">
                <a:avLst/>
              </a:prstGeom>
              <a:blipFill>
                <a:blip r:embed="rId9"/>
                <a:stretch>
                  <a:fillRect t="-36066" r="-2381" b="-3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8509BBE-D24F-E13E-EFAB-5131E4C2D34A}"/>
                  </a:ext>
                </a:extLst>
              </p:cNvPr>
              <p:cNvSpPr txBox="1"/>
              <p:nvPr/>
            </p:nvSpPr>
            <p:spPr>
              <a:xfrm>
                <a:off x="7543800" y="2257901"/>
                <a:ext cx="805477" cy="4180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8509BBE-D24F-E13E-EFAB-5131E4C2D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2257901"/>
                <a:ext cx="805477" cy="418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Picture 35">
            <a:extLst>
              <a:ext uri="{FF2B5EF4-FFF2-40B4-BE49-F238E27FC236}">
                <a16:creationId xmlns:a16="http://schemas.microsoft.com/office/drawing/2014/main" id="{17C754BF-244A-0662-FE0F-42D16A8060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1677" y="3962400"/>
            <a:ext cx="2531246" cy="26216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CD68D05-3874-CA42-F064-9DE27B2DFD42}"/>
                  </a:ext>
                </a:extLst>
              </p:cNvPr>
              <p:cNvSpPr txBox="1"/>
              <p:nvPr/>
            </p:nvSpPr>
            <p:spPr>
              <a:xfrm>
                <a:off x="7050593" y="5408782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CD68D05-3874-CA42-F064-9DE27B2DF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593" y="5408782"/>
                <a:ext cx="306494" cy="369332"/>
              </a:xfrm>
              <a:prstGeom prst="rect">
                <a:avLst/>
              </a:prstGeom>
              <a:blipFill>
                <a:blip r:embed="rId12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BC8E6D1-C5CF-A272-04A5-0C42AD61E8D4}"/>
                  </a:ext>
                </a:extLst>
              </p:cNvPr>
              <p:cNvSpPr txBox="1"/>
              <p:nvPr/>
            </p:nvSpPr>
            <p:spPr>
              <a:xfrm>
                <a:off x="7874897" y="5075177"/>
                <a:ext cx="1082211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BC8E6D1-C5CF-A272-04A5-0C42AD61E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4897" y="5075177"/>
                <a:ext cx="1082211" cy="51033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0522866-99B3-7EE9-F3BE-EE5B9BF95174}"/>
                  </a:ext>
                </a:extLst>
              </p:cNvPr>
              <p:cNvSpPr txBox="1"/>
              <p:nvPr/>
            </p:nvSpPr>
            <p:spPr>
              <a:xfrm>
                <a:off x="7299789" y="5575921"/>
                <a:ext cx="1844211" cy="5088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0522866-99B3-7EE9-F3BE-EE5B9BF95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9789" y="5575921"/>
                <a:ext cx="1844211" cy="50885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D207AF0-9F5B-5BCA-EB47-BA0B6D041A2B}"/>
                  </a:ext>
                </a:extLst>
              </p:cNvPr>
              <p:cNvSpPr txBox="1"/>
              <p:nvPr/>
            </p:nvSpPr>
            <p:spPr>
              <a:xfrm>
                <a:off x="7304170" y="6552713"/>
                <a:ext cx="16217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=constant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D207AF0-9F5B-5BCA-EB47-BA0B6D041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4170" y="6552713"/>
                <a:ext cx="1621791" cy="369332"/>
              </a:xfrm>
              <a:prstGeom prst="rect">
                <a:avLst/>
              </a:prstGeom>
              <a:blipFill>
                <a:blip r:embed="rId15"/>
                <a:stretch>
                  <a:fillRect t="-26230" r="-10902" b="-47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81299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BAA2A-19F8-1B72-FF4F-6D298FFBF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54E063-73F1-5047-44A6-793FC7073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Rotation about a Fixed Point: Kinematics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81D80AA-94D4-5039-70B9-200574A5DBE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0706" y="1447800"/>
                <a:ext cx="8590340" cy="4984750"/>
              </a:xfrm>
            </p:spPr>
            <p:txBody>
              <a:bodyPr/>
              <a:lstStyle/>
              <a:p>
                <a:r>
                  <a:rPr lang="en-US" sz="2400" dirty="0"/>
                  <a:t>For a rigid body rotating about a fixed 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These are identical to fixed-axis rotation relations </a:t>
                </a:r>
              </a:p>
              <a:p>
                <a:r>
                  <a:rPr lang="en-US" sz="2400" dirty="0"/>
                  <a:t>Key Difference </a:t>
                </a:r>
              </a:p>
              <a:p>
                <a:r>
                  <a:rPr lang="en-US" sz="2400" dirty="0"/>
                  <a:t>(Fixed Axis vs Fixed Point): </a:t>
                </a:r>
              </a:p>
              <a:p>
                <a:r>
                  <a:rPr lang="en-US" sz="2400" dirty="0"/>
                  <a:t>Fixed-axis rotation: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r>
                  <a:rPr lang="el-GR" sz="2400" dirty="0"/>
                  <a:t> </a:t>
                </a:r>
                <a:r>
                  <a:rPr lang="en-US" sz="2400" dirty="0"/>
                  <a:t>direction is constant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l-GR" sz="2400" dirty="0"/>
                  <a:t> </a:t>
                </a:r>
                <a:r>
                  <a:rPr lang="en-US" sz="2400" dirty="0"/>
                  <a:t>only changes magnitude </a:t>
                </a:r>
              </a:p>
              <a:p>
                <a:r>
                  <a:rPr lang="en-US" sz="2400" dirty="0"/>
                  <a:t>Fixed-point rotation: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changes direction </a:t>
                </a:r>
              </a:p>
              <a:p>
                <a:r>
                  <a:rPr lang="el-GR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l-GR" sz="2400" dirty="0"/>
                  <a:t> </a:t>
                </a:r>
                <a:r>
                  <a:rPr lang="en-US" sz="2400" dirty="0"/>
                  <a:t>has: Component along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</a:t>
                </a:r>
                <a:r>
                  <a:rPr lang="el-GR" sz="2400" dirty="0"/>
                  <a:t> </a:t>
                </a:r>
                <a:r>
                  <a:rPr lang="en-US" sz="2400" dirty="0"/>
                  <a:t>Component normal to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881D80AA-94D4-5039-70B9-200574A5DB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0706" y="1447800"/>
                <a:ext cx="8590340" cy="4984750"/>
              </a:xfrm>
              <a:blipFill>
                <a:blip r:embed="rId3"/>
                <a:stretch>
                  <a:fillRect l="-1065" t="-979" b="-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8300A3B-EAEC-A12C-E4CC-6709085EF9A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83AD667-9465-A6A0-F805-E71D1D6B0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F305A9E-6D4E-68AC-DB45-568B547F42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2DADB2F-31E9-742B-6944-EC7E522106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D29E41A-75D2-3C22-28E0-80FD184C69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5CF20F0-5EA6-6262-CEA8-A7DE5E86E6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4A8ACE2-35BE-FBF9-258D-F45449DA32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B210BF1-D5D1-A86C-A4D6-C4A181DD6C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4370238-26E5-7450-249E-A1337A83A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F67DA4A-3963-C164-A989-D526A6AD28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294E40C-D32A-FA9A-94D3-E83D5EF6D1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EF537AF-C7E1-52C5-1350-49FEE408D4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A415D50-6B21-7A59-C6E3-C2C63CB38E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4A92E77-A418-DCFE-8DAC-FF858E5A4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3A45993-B584-7A4C-6111-A23B6325A5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2440A2F-FD1E-B19B-007B-C5B46995E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98BEAE-7AE0-20F4-5BC7-238BBB6AE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57325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019F4-C22A-9BE5-A11B-89686AC2A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56CA4A-5D7E-2E15-8EDB-A3326B549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r>
              <a:rPr lang="en-US" sz="2800" dirty="0"/>
              <a:t>Key Observations for Fixed-Point Rotation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771CE7AB-550A-45E6-701D-C26D0A540E6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70706" y="1447800"/>
                <a:ext cx="8590340" cy="4984750"/>
              </a:xfrm>
            </p:spPr>
            <p:txBody>
              <a:bodyPr/>
              <a:lstStyle/>
              <a:p>
                <a:r>
                  <a:rPr lang="en-US" sz="2400" dirty="0"/>
                  <a:t>Points on instantaneous axis </a:t>
                </a:r>
                <a:r>
                  <a:rPr lang="en-US" sz="2400" i="1" dirty="0"/>
                  <a:t>n–n</a:t>
                </a:r>
                <a:r>
                  <a:rPr lang="en-US" sz="2400" dirty="0"/>
                  <a:t>: </a:t>
                </a:r>
              </a:p>
              <a:p>
                <a:r>
                  <a:rPr lang="en-US" sz="2400" dirty="0"/>
                  <a:t>Velocity = 0 </a:t>
                </a:r>
              </a:p>
              <a:p>
                <a:r>
                  <a:rPr lang="en-US" sz="2400" dirty="0"/>
                  <a:t>Acceleration </a:t>
                </a:r>
                <a:r>
                  <a:rPr lang="en-US" sz="2400" dirty="0">
                    <a:sym typeface="Symbol" panose="05050102010706020507" pitchFamily="18" charset="2"/>
                  </a:rPr>
                  <a:t> </a:t>
                </a:r>
                <a:r>
                  <a:rPr lang="en-US" sz="2400" dirty="0"/>
                  <a:t>0 (if direction of ω changes) </a:t>
                </a:r>
              </a:p>
              <a:p>
                <a:r>
                  <a:rPr lang="en-US" sz="2400" dirty="0"/>
                  <a:t>For fixed-axis rotation: </a:t>
                </a:r>
              </a:p>
              <a:p>
                <a:r>
                  <a:rPr lang="en-US" sz="2400" dirty="0"/>
                  <a:t>Points on axis have: </a:t>
                </a:r>
              </a:p>
              <a:p>
                <a:r>
                  <a:rPr lang="en-US" sz="2400" dirty="0"/>
                  <a:t>Zero velocity </a:t>
                </a:r>
              </a:p>
              <a:p>
                <a:r>
                  <a:rPr lang="en-US" sz="2400" dirty="0"/>
                  <a:t>Zero acceleration </a:t>
                </a:r>
              </a:p>
              <a:p>
                <a:r>
                  <a:rPr lang="en-US" sz="2400" dirty="0"/>
                  <a:t>Important Conclusion: </a:t>
                </a:r>
              </a:p>
              <a:p>
                <a:r>
                  <a:rPr lang="en-US" sz="2400" dirty="0"/>
                  <a:t>Rotation depends only on angular quantities: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acc>
                      <m:accPr>
                        <m:chr m:val="⃗"/>
                        <m:ctrlPr>
                          <a:rPr lang="el-GR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acc>
                  </m:oMath>
                </a14:m>
                <a:r>
                  <a:rPr lang="el-GR" sz="2400" dirty="0"/>
                  <a:t> </a:t>
                </a:r>
                <a:endParaRPr lang="en-US" sz="2400" dirty="0"/>
              </a:p>
              <a:p>
                <a:r>
                  <a:rPr lang="en-US" sz="2400" dirty="0"/>
                  <a:t>Independent of motion of the reference point </a:t>
                </a:r>
              </a:p>
              <a:p>
                <a:r>
                  <a:rPr lang="en-US" sz="2400" dirty="0"/>
                  <a:t>Same expressions apply even if the point </a:t>
                </a:r>
                <a:r>
                  <a:rPr lang="en-US" sz="2400" i="1" dirty="0"/>
                  <a:t>O</a:t>
                </a:r>
                <a:r>
                  <a:rPr lang="en-US" sz="2400" dirty="0"/>
                  <a:t> moves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771CE7AB-550A-45E6-701D-C26D0A540E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70706" y="1447800"/>
                <a:ext cx="8590340" cy="4984750"/>
              </a:xfrm>
              <a:blipFill>
                <a:blip r:embed="rId3"/>
                <a:stretch>
                  <a:fillRect l="-994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1F99DD0-4A0C-8A07-EFBE-DB10FA83BAE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6BF5C70-95DA-3248-7135-0C2A861ADE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787D4BF-C787-C4BE-88BF-4AA08B642A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B085341-BC72-6F33-63BC-4F28CE5470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B2FBADE-CAA2-749F-EC9A-247C318C7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6AA8E89-4F2A-6BC3-0BF4-FDBA0C9F49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AE0974D-1C2F-1C28-F733-AF0748AA53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8994C8A-C410-943E-2DDC-3159D89C85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C47325C-D92F-42FF-DBA6-4B3EE593D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EAC316F-C5CE-58D3-5AF1-C497536845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F09EA53-9A1B-F444-2F51-305FBE37F1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F3166EB-7223-BAB8-5A92-3B765F9FFF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2019EF8-6549-67BC-7A7E-11E3980920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D06888-6CB4-CD29-CA7A-C2031C3F3B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C9231CE-4951-72C1-E7EF-3A26B91743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59C881F-9A3C-EFBD-B892-FB07D98708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3736BD-FC1B-838C-F89D-B83129B63C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563555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6EFC-9EE1-E88B-1004-B864075D0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9286B6-B712-093B-3E73-92EDEC67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DB65013-7196-73D5-B4B8-B28FA4CF59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06" y="1447800"/>
            <a:ext cx="8590340" cy="4984750"/>
          </a:xfrm>
        </p:spPr>
        <p:txBody>
          <a:bodyPr/>
          <a:lstStyle/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A716ADC-100B-C259-34EB-57EDE3B0E48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51C74AB-79CC-900A-8A25-2A0D869445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D4E5F4A-2F79-D9B1-EB07-D936749D9F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A3B3095-885E-6F39-BEA8-6DD3B5CE9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1B50F92-F4A5-97C9-E986-4EEB401764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0D499F1-D8AE-FB78-44C1-D83860F7CA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BA48393-5959-E8C9-C06E-433A4660CB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D1C460C-4DD0-FEAF-14AD-83DD603C6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7EF8F16-1828-B9DE-4DD8-DD5F91D471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71F6512-D942-EBF9-23C0-314345A161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3AD4D48-DFE5-69FE-981A-9581A42CE6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DFEB0A6-B9DA-93A1-137C-9D1A3AC0D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513901F-5E98-C23D-7226-A0022E125F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251B55C-5E55-D17C-E594-78B3F62963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F07DE30-4CCD-8126-BFC2-89D53ACE1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BC9B5B9-C62F-2816-934F-483E987B80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3B1E7F-D836-6D02-8515-E49EFF0EA4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859857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69231-F747-DDA8-E0E8-DEC0563DA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C4CE65-DD86-05F7-A5B0-F314150ED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16D626E-AFE2-20E3-2EBC-C65690315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06" y="1447800"/>
            <a:ext cx="8590340" cy="4984750"/>
          </a:xfrm>
        </p:spPr>
        <p:txBody>
          <a:bodyPr/>
          <a:lstStyle/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67A88A6-DD69-9E9A-8424-8891D6C4DBB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D55DA19-9840-5D62-DFEB-0F5C4CCAE3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6C81D94-B47E-DA8C-B04B-D129F6FDF4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6C4B70-7878-8BF7-9F42-B703FC69BB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CC3791-A897-E3B6-F016-D27BB4CB0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B44D396-A29A-F19B-767C-CDC8D28DF7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2B5CDC7-C0DC-F29B-5D8B-E3A65A52EE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23BFE16-5361-C867-8696-E584E00609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D1F6A87-AA5A-0EFD-9D72-6591AFA7A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5715E4D-F1BF-75E7-657F-9423CF5AC5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BC7822D-EC8F-B105-8B7D-3C44D787D5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BFBBA57-E6B0-974A-7CD2-32877F267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878C4F4-F969-10A7-B861-F1A710499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CC4A588-AEF5-06E1-CEFD-AF7D7CBEAB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4B4A1EA-7DC1-2A93-CEBD-33F790469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84EBB83-3341-53A2-CA22-CB3952233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8C4D15-A08C-EC67-1D08-1DFDB8A0E0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53545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1CAAA-346B-206E-B5BA-E675658C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6725A4-29D8-7345-A74A-291E177D3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8870D2BE-9FAD-FEEF-23C0-4665061DF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06" y="1447800"/>
            <a:ext cx="8590340" cy="4984750"/>
          </a:xfrm>
        </p:spPr>
        <p:txBody>
          <a:bodyPr/>
          <a:lstStyle/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3FAACEA-5FF7-CBFC-6FD3-56AF0713C89B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9319C85-782D-9706-448E-6FEB5FDB00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594106-FCF2-492D-8791-E8AF850F16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6B7015C-BBCE-EA36-8014-53826763C7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118C0B5-386E-EDA6-CA50-0309CEAF10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5E8ED4B-EBE8-2A91-A075-89521A81CA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F63FC34-8EB4-97EE-350F-273CACC67F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202864A-C4CE-36EC-F659-5A10D0C07C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906394F-685A-9A00-B5A5-3C67B9DB86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DEBC2AB-00E9-7497-8FD6-41D2654E2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81C48E8-9DDD-6793-59F8-CEEC7C412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27EEFED-ED10-3EC5-D2F4-B7D8BF0177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699442F-3BDE-3009-9F81-445F41AAF1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2FAB3F2-03BF-B89F-3BD0-01352916E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851C2F6-4FF6-DA9A-2C19-BAC0E3CE7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372690C-F0B5-1BDF-7662-B9775C303C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E49671-D0D5-7B51-46CA-5647712E11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348073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7FE6-7D4F-A511-54A5-50A219F13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AC4724-5A2E-4DCA-B6EE-54C91DCF8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072A99F-9286-AF8D-A7C1-400BF0ED9A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06" y="1447800"/>
            <a:ext cx="8590340" cy="4984750"/>
          </a:xfrm>
        </p:spPr>
        <p:txBody>
          <a:bodyPr/>
          <a:lstStyle/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F8C9E27-FECF-070C-FE54-9B88FE70949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3588E98-E569-AD12-6768-2A96244282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A483408-32E2-8EA7-87EB-0D6A4713D3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A2AC036-2EA3-E0C0-D229-A6982F096A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D0B761F-2C3D-93D0-8370-E39A1F64F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9EB1259-EE05-520D-9F90-BEB75C6F7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5CE6A6B-A198-D8D9-92C6-3B6A6D911D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E75B021-82D7-DC93-62D2-2ED1AFB995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D259A3F-CA42-D3D4-5256-2AA04FA672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EBB0E49-18F8-B572-1D2C-0C2EB1B576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FB97A2C-23DA-1CDF-DEDE-A7BDDBE3D4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C7BF810-9564-08D1-8B6B-BE3C095E8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734AB2D-BBBA-3E18-5153-20E9C300AA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915FA7F-CF56-4457-B58C-6166483B54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20E2619-97AD-4D1F-CD1C-2CE2FCA3C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4074701-69E0-2F27-20CC-C7FC3A040F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E549996-B546-0C79-036C-3CE54B9438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21233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A4BC-9B77-8DF7-C9D0-B55DAF45B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60462A-2F18-BA63-11FF-7ECF8CD6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6782435" cy="911268"/>
          </a:xfrm>
        </p:spPr>
        <p:txBody>
          <a:bodyPr/>
          <a:lstStyle/>
          <a:p>
            <a:endParaRPr lang="en-US" sz="2800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A07EF88-51A3-3F16-1E85-065A39321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706" y="1447800"/>
            <a:ext cx="8590340" cy="4984750"/>
          </a:xfrm>
        </p:spPr>
        <p:txBody>
          <a:bodyPr/>
          <a:lstStyle/>
          <a:p>
            <a:endParaRPr lang="en-US" sz="24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FD1DA45-2630-F189-CD6E-FD3436B5F51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7EB4835-DB86-8AAA-FCAD-28C63729E5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6BE2876-E0F7-8E9A-DF49-C243BFE984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328A343-79A5-5B50-7BE1-152433341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E60BF73-5DF1-B2C9-E578-392B1263B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8287AFA-6F29-D55A-253A-901D016EB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4EDEBDA-BCAD-4FDF-ED37-1E2C30B308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33AB8BD-A54C-C098-0BCC-0DA4E46545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3B75320-9214-2557-22B0-39B4A309F8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172FC24-764E-60F8-9056-CB2F7CB363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CE057B9-FCA0-C8D9-40F4-3956C09791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72BF671-4268-4439-B378-840AA53ACA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2171A49-8995-B422-4EAA-BFB2F097EB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83DB3F7-2934-E7E3-D8A1-D2382ECBF0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D933953-086F-F385-7632-3CA6870ACF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6C56374-77C7-5F0B-DA80-AF7DCA9306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9D41F1-2523-0AFF-43ED-292D8DADB0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5799181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17739</TotalTime>
  <Words>2579</Words>
  <Application>Microsoft Office PowerPoint</Application>
  <PresentationFormat>On-screen Show (4:3)</PresentationFormat>
  <Paragraphs>557</Paragraphs>
  <Slides>46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Calibri</vt:lpstr>
      <vt:lpstr>Cambria Math</vt:lpstr>
      <vt:lpstr>CommercialScript BT</vt:lpstr>
      <vt:lpstr>Script MT Bold</vt:lpstr>
      <vt:lpstr>Symbol</vt:lpstr>
      <vt:lpstr>Tempus Sans ITC</vt:lpstr>
      <vt:lpstr>Times New Roman</vt:lpstr>
      <vt:lpstr>Blank Presentation</vt:lpstr>
      <vt:lpstr>Work-energy Method for Rigid Bodies</vt:lpstr>
      <vt:lpstr>Kinetic Energy: Fixed-Axis Rotation</vt:lpstr>
      <vt:lpstr>Kinetic Energy: General Plane Motion</vt:lpstr>
      <vt:lpstr>Kinetic Energy: General Plane Motion</vt:lpstr>
      <vt:lpstr>Kinetic Energy via Instantaneous Center</vt:lpstr>
      <vt:lpstr>Impulse–Momentum Equations for Rigid Bodies</vt:lpstr>
      <vt:lpstr>Impulse–Momentum Equations for Rigid Bodies</vt:lpstr>
      <vt:lpstr>Linear Momentum of a System</vt:lpstr>
      <vt:lpstr>Linear Momentum of a Rigid Body</vt:lpstr>
      <vt:lpstr>Impulse–Momentum Equation</vt:lpstr>
      <vt:lpstr>Angular Momentum About Mass Center G </vt:lpstr>
      <vt:lpstr>Moment–Angular Momentum Relation</vt:lpstr>
      <vt:lpstr>Angular Momentum About an Arbitrary Point O</vt:lpstr>
      <vt:lpstr>Special Case: Rotation About Fixed Point O</vt:lpstr>
      <vt:lpstr>Moment–Angular Momentum About Point O</vt:lpstr>
      <vt:lpstr>Interconnected Rigid Bodies</vt:lpstr>
      <vt:lpstr>Equations for Multiple Bodies</vt:lpstr>
      <vt:lpstr>Impulse–Momentum Form (System)</vt:lpstr>
      <vt:lpstr>Dynamics of 3D Rigid Bodies</vt:lpstr>
      <vt:lpstr>Three-Dimensional Motion– Introduction</vt:lpstr>
      <vt:lpstr>Three-Dimensional Motion– Introduction</vt:lpstr>
      <vt:lpstr>Translation in Three Dimensions</vt:lpstr>
      <vt:lpstr>Fixed-Axis Rotation in 3D</vt:lpstr>
      <vt:lpstr>Acceleration in Fixed-Axis Rotation</vt:lpstr>
      <vt:lpstr>Key Observations: Fixed-Axis Rotation</vt:lpstr>
      <vt:lpstr>Parallel-Plane Motion</vt:lpstr>
      <vt:lpstr>Key Observations: Parallel-Plane Motion</vt:lpstr>
      <vt:lpstr>Rotation About a Fixed Point</vt:lpstr>
      <vt:lpstr>Finite Rotations are Not Commutative</vt:lpstr>
      <vt:lpstr>Key Conclusion on Rotation Vectors</vt:lpstr>
      <vt:lpstr>Infinitesimal Rotations as Proper Vectors</vt:lpstr>
      <vt:lpstr>Vector Addition of Infinitesimal Rotations</vt:lpstr>
      <vt:lpstr>Instantaneous Axis of Rotation</vt:lpstr>
      <vt:lpstr>Properties of Instantaneous Axis</vt:lpstr>
      <vt:lpstr>Body and Space Cones</vt:lpstr>
      <vt:lpstr>Rolling of Cones and Angular Velocity</vt:lpstr>
      <vt:lpstr>Angular Acceleration in 3D Motion</vt:lpstr>
      <vt:lpstr>Angular Acceleration for Constant |ω ⃗|</vt:lpstr>
      <vt:lpstr>Geometric Analogy of Angular Acceleration</vt:lpstr>
      <vt:lpstr>Rotation about a Fixed Point: Kinematics</vt:lpstr>
      <vt:lpstr>Key Observations for Fixed-Point Rotation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1244</cp:revision>
  <cp:lastPrinted>2002-07-26T02:11:33Z</cp:lastPrinted>
  <dcterms:created xsi:type="dcterms:W3CDTF">2002-07-26T01:39:54Z</dcterms:created>
  <dcterms:modified xsi:type="dcterms:W3CDTF">2026-04-17T02:22:24Z</dcterms:modified>
</cp:coreProperties>
</file>