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2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sldIdLst>
    <p:sldId id="1377" r:id="rId2"/>
    <p:sldId id="1850" r:id="rId3"/>
    <p:sldId id="1861" r:id="rId4"/>
    <p:sldId id="1851" r:id="rId5"/>
    <p:sldId id="1862" r:id="rId6"/>
    <p:sldId id="1871" r:id="rId7"/>
    <p:sldId id="1872" r:id="rId8"/>
    <p:sldId id="1863" r:id="rId9"/>
    <p:sldId id="1864" r:id="rId10"/>
    <p:sldId id="1873" r:id="rId11"/>
    <p:sldId id="1865" r:id="rId12"/>
    <p:sldId id="1879" r:id="rId13"/>
    <p:sldId id="1866" r:id="rId14"/>
    <p:sldId id="1874" r:id="rId15"/>
    <p:sldId id="1867" r:id="rId16"/>
    <p:sldId id="1880" r:id="rId17"/>
    <p:sldId id="1875" r:id="rId18"/>
    <p:sldId id="1868" r:id="rId19"/>
    <p:sldId id="1869" r:id="rId20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3366FF"/>
    <a:srgbClr val="000099"/>
    <a:srgbClr val="FF9900"/>
    <a:srgbClr val="BDEEFF"/>
    <a:srgbClr val="AFEAFF"/>
    <a:srgbClr val="C1EFFF"/>
    <a:srgbClr val="CCCC00"/>
    <a:srgbClr val="FFCC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84307" autoAdjust="0"/>
  </p:normalViewPr>
  <p:slideViewPr>
    <p:cSldViewPr>
      <p:cViewPr varScale="1">
        <p:scale>
          <a:sx n="62" d="100"/>
          <a:sy n="62" d="100"/>
        </p:scale>
        <p:origin x="142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8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03:58:28.7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7004 13608 218 0,'0'0'-93'0,"0"0"51"0,0 0 62 0,0 0 6 15,0 0 17-15,0 0-2 0,0 0 30 0,0 0-18 0,-1 0 38 16,0 0 7-16,0 0-12 0,1 0 11 0,-18-10-16 0,15 7-19 15,4-4 5-15,3 1-11 0,-1-2-10 0,2-4-7 16,-4 0-6-16,6 0 3 0,-3 1 2 0,0-3-12 0,1 5 3 16,1 1-7-16,-1 0-6 0,-2 3-9 0,-4-2-5 15,1 3 1-15,1 3-2 0,2 2-11 0,0 3 1 16,-6 4-7-16,-3-2-5 0,-2 4 21 0,-5 3-5 0,3 1 9 16,1 3-4-16,-9-1 5 0,2 0 7 15,-3-1-5-15,0 0-2 0,8 1 7 0,-3-1 0 16,-1-2 4-16,3 0-4 0,-3-3-1 0,5-1 1 0,-1-3 2 15,2-1-6-15,2-3 26 0,2-2-7 0,-1-1 15 16,3-3-3-16,0-3-12 0,3-3-1 0,3-5-2 16,1-2-7-16,3-3 70 0,4-1-101 0,1-3 72 15,3-2-157-15,1 2 72 0,1 0 31 0,5 5-8 16,-3 2 2-16,0 3 1 0,0 4 0 0,-9 3 1 16,1 4 5-16,-3-1-12 0,0 3 5 0,2 3-10 15,-7 3-2-15,4 5 6 0,-2 1-5 0,-5 3 6 16,4 1 7-16,-9 1 2 0,2 1 1 0,-2 0-2 0,-1 0-11 15,0-1 16-15,-4 1-2 0,2-4 9 0,0 0-7 0,-1-3 1 16,-2-1 1-16,-5 0 2 0,1-3 9 0,0 0-3 16,4-2 9-16,1-4-7 0,-2 0 6 0,0-5-6 0,2-2-1 15,0-2 3-15,1-3 8 0,3-4-21 0,2-1-4 16,3-2-2-16,0 2 6 0,1-2-1 16,2 0 8-16,5 0-6 0,0-3 6 0,2 4-13 15,1 2-6-15,5 6 0 0,0 2 2 0,-2 4 3 16,0 1 6-16,-4 0-6 0,3 4-18 0,1 5 20 15,-3 1-12-15,-3 5 16 0,-5-2-13 0,3 2 6 16,-1 1 1-16,0-1 1 0,3 1 3 16,-5 1-4-16,-2-2 1 0,0 1-2 0,-2-1 6 15,-3-3-2-15,2 1-2 0,1 0 0 0,-1-1 6 16,1-2-8 0,0-1 6-1,-5-2-5 1,-1-2 8-16,8-2-3 0,0 0 0 0,0 0 0 0,0 0 11 0,-12-14-3 15,7 6 4-15,-5-5-3 0,4-2-3 0,3-3-3 0,2-1-4 0,6-1 3 0,-1 2 6 0,3-1-13 0,5 3 4 0,-4 3-7 16,0-1 1-16,-2 3-3 0,0 1 0 0,7 2 0 0,-2 3 6 0,4 3-6 0,-2 1 6 16,-5 6-6-16,4 4 4 0,-4-2-2 0,0 4-4 0,0 1 5 0,0 1 4 15,1 3-4-15,-4-1 2 0,-2 3-4 16,-3-5 4-16,0 2 0 0,0 4 3 0,0-2-3 16,-7 1 5-16,-1 0-4 0,-2-4-1 0,2 0 0 0,0 0 4 0,1-2-3 15,-2-2 6-15,-5-2 8 16,6-2 139-16,-3 0-223 0,4-2 89 0,-1-1-133 15,-3-3 124-15,3-2 0 0,4-2 8 0,1-6-6 0,-4-1 5 16,2-2-17-16,-4-4 7 0,2-2-8 0,5 0 2 16,-1-7-5-16,3 2 1 0,8-2-3 15,-1 1 5-15,6 3-18 0,2-1 1 0,15-7-14 16,-11 18 24-16,4 3 6 0,3 2-4 0,-1 2 8 16,-3 4-6-16,-5 2 3 0,-1 4-6 0,-2 4 4 15,-3-1-3-15,0 1 4 0,-3 3-2 0,-2-1 4 0,1 3 1 0,-3-1-2 0,1 3 0 0,-3 0-2 16,-1 0 3-16,0-1 0 0,-2 0 1 0,-1 0 2 0,0-1-5 31,-3 2 2-31,0-3-2 0,0-1 3 0,-3 0-3 16,1 0 4-16,-3 0-3 0,2 0 0 0,-1-2 0 15,1 0 0-15,0-2 1 0,0-2 8 0,0-2-10 16,0-1 1-16,2-2-2 0,-3-2 5 0,3-3 7 16,-2-1-6-16,4-3 7 0,-1-4 6 0,3-1-11 15,2-2 5-15,1-2-9 0,4-3-2 0,0 1-5 16,3-2 3-16,2 4-3 0,1 1-3 0,2 2-5 0,0 3 2 15,1 0-1-15,2 5 14 0,-2 2-4 16,0 4 2-16,-1 1-5 0,-3 2 1 0,0 4-1 0,-3 0 3 16,1 5 0-16,-2 0 5 0,-3 1-6 0,0 1 0 15,0 2-3-15,-2 0 6 0,0 0 5 0,0 1-2 0,-2-2 2 16,-1 2-9-16,-1-1 6 0,-2 3 0 16,1-1 3-16,0 0-5 0,-4-1-4 0,-1 0 4 0,-3 0 0 15,0-3 9-15,0-1-11 0,-1-2 3 0,-2-1-4 16,0 0 6-16,3-5-2 0,1 0-1 0,-1-2 1 15,4-4 1-15,1-2 13 0,-1-3-2 0,5-5 6 0,-4-1-3 16,1-4-8-16,2 0 0 0,1-5-3 16,3-1-6-16,4-1-3 0,5-3-11 0,-2 1 7 0,3 2-1 0,3 2-7 15,-1 3 9-15,3 2-9 0,1 2 10 0,-3 4 3 16,4 3-2-16,-3 2 2 0,0 2 1 0,-2 3-2 16,-2 0 4-16,0 4-2 0,-1 2 9 15,-4 3-13-15,1 3 5 0,0 0-8 0,-6-1 13 0,2 1-1 16,-2 1-1-16,1 0 0 0,-1 0-3 0,-3-2 1 15,-1 0 1-15,-1 0 1 0,-1-1 4 0,-1-3-3 16,3 0-1-16,-3-2 0 0,0-2 0 0,1 0-1 16,-2-3 4-16,0 0-2 0,0-2 8 0,0-3-5 15,-1 0 0-15,1-3-2 0,0-1-10 0,1-1-93 16,1-4-56-16,-2 0-15 0,0 0-196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4/17/2026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23CDD-6BE0-1F4E-65D9-6644797C6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180376-C111-F4B7-DBFE-D84806A6A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1D620D-819F-3833-3371-AC5356E1DF1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B7F3A4-7623-C697-616C-BD054DDB93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1822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51226-612D-B30B-C945-189ECA4C6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4D9852-D47E-B060-323D-853FA39E85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6B1C81-D5F4-C947-F448-39A0E78CD14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77C7B6-4560-277B-C842-752C9670E4E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346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1E1D4-3634-21E3-C984-37CD8059C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0FE56E-B598-14DD-B350-B3E5514C38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4E4629-6B83-BF6D-381A-A6ABCB66E3D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641776-8F73-A8D8-20D2-C5B1D2DDB9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292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30A1E-8829-F4AE-0CC6-D69A30EBC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680108-5890-4328-4503-E84CF231BE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9FC78D-1F1B-663E-8AA9-7C48163974C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B4B568-FD40-1B43-52C9-C10B2B35A2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00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77729-BF31-88DD-7BB2-7D293B9A2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B4B566-5172-799E-0E05-09D2DDB023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CAE36C-2C62-3D5E-2B94-E1A26FDAE6B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6712B5-3CBE-2F4D-78BA-748BEA4CCB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36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8DAFD-D62B-E047-F5E5-916914FDA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857677-230C-FE6C-50A4-65BFFC7536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45E761-F8D5-BFBE-839C-62E6C7110D5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A049DF-EDFC-9B8E-34E5-A462960F4F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479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7C13D-4D84-2300-842B-6F37251AA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634814-721B-34B2-6F02-6B976FB5BF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ADD513-C81D-DD09-13DB-90AB1A13B14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E0DA85-332B-8207-40AC-37186B521C5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1187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0BEC3-6D98-821D-1AC7-56850651C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ED11B7-9F93-58E3-3658-AD3546BBD8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2F258D-B758-61F9-9D4E-48877FE3AE0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39B368-54FA-4BD1-B614-049F14ED4D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0693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65FC2-E93C-B519-94BA-E4F1B1CAD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A41F89-2346-9AC1-5F2F-544A364A4F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302E70-E203-08F4-5365-0702E4C9481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9114F5-796D-7FB1-C991-3261F827AC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7559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0F008-54E3-D902-9C35-57DF02F77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1B04F5-971A-7FAB-BB05-93E7007F7F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0E64CB-13D7-66B4-EFBB-A8D64886950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1BF101-BB64-A69A-4CB3-417B2781025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586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62454-50EE-3FCA-CA38-F2E2913A1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C66982-E732-D78D-7996-3D15414022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18AC5B-DBBF-6921-BD87-D1C3EE2E20B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790E97-219E-7CD5-13DB-B581C04A8A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0868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745BB-CE67-BDEE-6CEF-34F6ED7EB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7111EA-B80E-7DFB-EF3E-F4C8559129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6F3E5A-ED0F-F684-FD90-7468FEF6DFB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DD63D0-A137-03A0-EB66-653600A91BB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2602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792CA-5A53-436B-8C51-E2FB5C1BD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72EE58-D5E1-6D71-5305-1F1F4880CD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D75AC3-936A-123C-5882-4591589A8D9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AB6EAA-E590-D289-089C-2B92326CDAC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428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63358-EC21-806B-BB2A-4B420D43B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F2C482-907C-F6E5-14D2-6AC7B3EAD6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1A7D12-97DE-C044-CAA1-4345455479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5A236-FC99-C159-47A8-A716A683177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112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CCBB3-5924-7C27-89D4-96FCC7CDF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ED2C42-AA5C-FE39-4381-D2D879A159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32552B-3A48-BABE-C8A0-1CDAF9B703D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E348B5-F723-038D-0009-7ADEE983D10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4880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7330D-F0CF-005C-A259-91B1F66C1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7EE530-B6D2-12A6-F64B-622D2428FB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E9AB12-A9DA-A07E-5390-F146F4CA81E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CA8EB1-1788-A0FE-290C-CF3CC77C5B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2775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07448-0BA3-EAF7-5942-B4A9D7BCB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81891E-6315-6A0C-A10F-06514839D7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CD2E92-CD66-C399-5D98-8E774ECC90F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C5741-241C-E5BA-36C4-14652A63433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4425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C281D-0D4C-8C66-A06D-01F59FE90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F2F2F1-65B2-C346-A373-267A9249F6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EA7EE6-FA30-CE31-EBF6-9538BFB616D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56978B-3A22-1A75-B319-DF64AD0162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21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ustomXml" Target="../ink/ink1.xml"/><Relationship Id="rId7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5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102.png"/><Relationship Id="rId10" Type="http://schemas.openxmlformats.org/officeDocument/2006/relationships/image" Target="../media/image8.jpeg"/><Relationship Id="rId4" Type="http://schemas.openxmlformats.org/officeDocument/2006/relationships/image" Target="../media/image6.png"/><Relationship Id="rId9" Type="http://schemas.openxmlformats.org/officeDocument/2006/relationships/image" Target="../media/image10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10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11" Type="http://schemas.openxmlformats.org/officeDocument/2006/relationships/image" Target="../media/image20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9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0.png"/><Relationship Id="rId11" Type="http://schemas.openxmlformats.org/officeDocument/2006/relationships/image" Target="../media/image23.png"/><Relationship Id="rId5" Type="http://schemas.openxmlformats.org/officeDocument/2006/relationships/image" Target="../media/image12.png"/><Relationship Id="rId10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6.jpeg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12" Type="http://schemas.openxmlformats.org/officeDocument/2006/relationships/image" Target="../media/image2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11" Type="http://schemas.openxmlformats.org/officeDocument/2006/relationships/image" Target="../media/image250.png"/><Relationship Id="rId5" Type="http://schemas.openxmlformats.org/officeDocument/2006/relationships/image" Target="../media/image14.png"/><Relationship Id="rId10" Type="http://schemas.openxmlformats.org/officeDocument/2006/relationships/image" Target="../media/image28.png"/><Relationship Id="rId4" Type="http://schemas.openxmlformats.org/officeDocument/2006/relationships/image" Target="../media/image240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12" Type="http://schemas.openxmlformats.org/officeDocument/2006/relationships/image" Target="../media/image34.png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6" Type="http://schemas.openxmlformats.org/officeDocument/2006/relationships/customXml" Target="../ink/ink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280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70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280.png"/><Relationship Id="rId10" Type="http://schemas.openxmlformats.org/officeDocument/2006/relationships/image" Target="../media/image32.png"/><Relationship Id="rId4" Type="http://schemas.openxmlformats.org/officeDocument/2006/relationships/image" Target="../media/image370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6.png"/><Relationship Id="rId7" Type="http://schemas.openxmlformats.org/officeDocument/2006/relationships/image" Target="../media/image40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5" Type="http://schemas.openxmlformats.org/officeDocument/2006/relationships/image" Target="../media/image39.png"/><Relationship Id="rId10" Type="http://schemas.openxmlformats.org/officeDocument/2006/relationships/image" Target="../media/image43.png"/><Relationship Id="rId4" Type="http://schemas.openxmlformats.org/officeDocument/2006/relationships/image" Target="../media/image380.png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540.png"/><Relationship Id="rId3" Type="http://schemas.openxmlformats.org/officeDocument/2006/relationships/image" Target="../media/image6.png"/><Relationship Id="rId7" Type="http://schemas.openxmlformats.org/officeDocument/2006/relationships/image" Target="../media/image480.png"/><Relationship Id="rId12" Type="http://schemas.openxmlformats.org/officeDocument/2006/relationships/image" Target="../media/image5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0.png"/><Relationship Id="rId11" Type="http://schemas.openxmlformats.org/officeDocument/2006/relationships/image" Target="../media/image520.png"/><Relationship Id="rId5" Type="http://schemas.openxmlformats.org/officeDocument/2006/relationships/image" Target="../media/image460.png"/><Relationship Id="rId10" Type="http://schemas.openxmlformats.org/officeDocument/2006/relationships/image" Target="../media/image510.png"/><Relationship Id="rId4" Type="http://schemas.openxmlformats.org/officeDocument/2006/relationships/image" Target="../media/image46.png"/><Relationship Id="rId9" Type="http://schemas.openxmlformats.org/officeDocument/2006/relationships/image" Target="../media/image500.png"/><Relationship Id="rId14" Type="http://schemas.openxmlformats.org/officeDocument/2006/relationships/image" Target="../media/image5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9.png"/><Relationship Id="rId4" Type="http://schemas.openxmlformats.org/officeDocument/2006/relationships/image" Target="../media/image5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Kinetics of Connected Rigid Bodies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246687"/>
            <a:ext cx="848717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sz="3600" i="1" dirty="0">
                <a:solidFill>
                  <a:srgbClr val="FF9900"/>
                </a:solidFill>
                <a:latin typeface="Script MT Bold" panose="03040602040607080904" pitchFamily="66" charset="0"/>
                <a:ea typeface="STZhongsong" panose="020B0503020204020204" pitchFamily="2" charset="-122"/>
              </a:rPr>
              <a:t>Basis for Creation of Humanoids &amp; </a:t>
            </a:r>
            <a:r>
              <a:rPr lang="en-US" b="1" dirty="0">
                <a:solidFill>
                  <a:srgbClr val="FF9900"/>
                </a:solidFill>
                <a:latin typeface="Script MT Bold" panose="03040602040607080904" pitchFamily="66" charset="0"/>
              </a:rPr>
              <a:t>Zoomorphic Robots</a:t>
            </a:r>
            <a:r>
              <a:rPr lang="en-US" altLang="en-US" sz="3600" i="1" dirty="0">
                <a:solidFill>
                  <a:srgbClr val="FF9900"/>
                </a:solidFill>
                <a:latin typeface="Script MT Bold" panose="03040602040607080904" pitchFamily="66" charset="0"/>
                <a:ea typeface="STZhongsong" panose="020B0503020204020204" pitchFamily="2" charset="-122"/>
              </a:rPr>
              <a:t>…..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The Sony Aibo dog-like robot. | Download Scientific Diagram">
            <a:extLst>
              <a:ext uri="{FF2B5EF4-FFF2-40B4-BE49-F238E27FC236}">
                <a16:creationId xmlns:a16="http://schemas.microsoft.com/office/drawing/2014/main" id="{8FC01223-CEFC-4A8D-D82D-75B51340F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356" y="1363821"/>
            <a:ext cx="3905496" cy="39934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9E4481-DF76-5CF2-AC8E-7613E93821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62600" y="1560334"/>
            <a:ext cx="2818241" cy="28182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7147D99-B8E2-95AD-F69A-767D5F6AFF5F}"/>
              </a:ext>
            </a:extLst>
          </p:cNvPr>
          <p:cNvSpPr/>
          <p:nvPr/>
        </p:nvSpPr>
        <p:spPr bwMode="auto">
          <a:xfrm>
            <a:off x="4149261" y="2672557"/>
            <a:ext cx="1199543" cy="2585243"/>
          </a:xfrm>
          <a:prstGeom prst="ellipse">
            <a:avLst/>
          </a:prstGeom>
          <a:noFill/>
          <a:ln w="4127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D8A69-73D8-AB2C-895C-74301EEAC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FDE5849-6414-1BF0-16BD-986F2C5BD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Systems of Interconnected Bodies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8BAB016C-57A8-9469-8B05-B45410CA1A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139" y="1181100"/>
            <a:ext cx="4163517" cy="5196682"/>
          </a:xfrm>
        </p:spPr>
        <p:txBody>
          <a:bodyPr/>
          <a:lstStyle/>
          <a:p>
            <a:r>
              <a:rPr lang="en-US" sz="2400" dirty="0"/>
              <a:t>For multiple connected rigid bodies: </a:t>
            </a:r>
          </a:p>
          <a:p>
            <a:r>
              <a:rPr lang="en-US" sz="2400" dirty="0"/>
              <a:t>Motions are kinematically related </a:t>
            </a:r>
          </a:p>
          <a:p>
            <a:r>
              <a:rPr lang="en-US" sz="2400" dirty="0"/>
              <a:t>Analyze as a single system </a:t>
            </a:r>
          </a:p>
          <a:p>
            <a:r>
              <a:rPr lang="en-US" sz="2400" dirty="0"/>
              <a:t>Internal forces (e.g., at hinge A): Cancel out </a:t>
            </a:r>
          </a:p>
          <a:p>
            <a:r>
              <a:rPr lang="en-US" sz="2400" dirty="0"/>
              <a:t>Not included in system analysis </a:t>
            </a:r>
          </a:p>
          <a:p>
            <a:r>
              <a:rPr lang="en-US" sz="2400" dirty="0"/>
              <a:t>External forces determine motion Force equation.</a:t>
            </a:r>
          </a:p>
          <a:p>
            <a:endParaRPr lang="en-US" sz="2400" dirty="0"/>
          </a:p>
        </p:txBody>
      </p:sp>
      <p:pic>
        <p:nvPicPr>
          <p:cNvPr id="55" name="Content Placeholder 54">
            <a:extLst>
              <a:ext uri="{FF2B5EF4-FFF2-40B4-BE49-F238E27FC236}">
                <a16:creationId xmlns:a16="http://schemas.microsoft.com/office/drawing/2014/main" id="{65C2CB7F-1763-FCA1-57D9-476CBACD49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598991" y="929077"/>
            <a:ext cx="3642538" cy="2747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4C65BF88-7900-1D21-584D-68ECC2EF47D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C044C1F-0E50-05D0-4BC2-B32B53E4E4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3E0F0CB-9424-DC3E-B305-2B72800D6F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BA907A2-9BD9-C571-AE99-F71D4B064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C519A10-D90D-09BF-942E-B9B6849C81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B5B2914-9B08-C354-BD88-C4A7145879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E4CA14E-4AD5-F331-B006-206034C1CA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F67547C-5DF3-2AF1-E21B-B67BF6E4A3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7273845-F755-E8B2-3FCB-01B55A9511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0D07F98-8AC4-BB5A-EDAB-1B4AD9372E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1158478-CC1D-357E-DCF1-934CF31ACE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6AA0B16-D190-5A38-3FD3-E53228FF74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3F486B2-7352-B9D3-9128-B6D96B5F0E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575EAAF-B0AA-0CE3-B495-416C452176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83044FD-6F88-905D-3A79-0502393F61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E272790-7AE4-8154-0D61-0842D2C5E7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9509F79-9AA4-8E50-DFA1-E22C877A8D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C583228-CFAE-E71C-DA42-0D23E16F7401}"/>
              </a:ext>
            </a:extLst>
          </p:cNvPr>
          <p:cNvCxnSpPr>
            <a:cxnSpLocks/>
          </p:cNvCxnSpPr>
          <p:nvPr/>
        </p:nvCxnSpPr>
        <p:spPr bwMode="auto">
          <a:xfrm>
            <a:off x="4659782" y="1181100"/>
            <a:ext cx="85082" cy="4834235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60E6A99-3F97-19F9-6DD7-7DF7987A65AF}"/>
                  </a:ext>
                </a:extLst>
              </p:cNvPr>
              <p:cNvSpPr txBox="1"/>
              <p:nvPr/>
            </p:nvSpPr>
            <p:spPr>
              <a:xfrm>
                <a:off x="6414440" y="3150032"/>
                <a:ext cx="61395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60E6A99-3F97-19F9-6DD7-7DF7987A65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440" y="3150032"/>
                <a:ext cx="613951" cy="7386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8" name="Picture 57">
            <a:extLst>
              <a:ext uri="{FF2B5EF4-FFF2-40B4-BE49-F238E27FC236}">
                <a16:creationId xmlns:a16="http://schemas.microsoft.com/office/drawing/2014/main" id="{5BF28B20-6D48-41CC-7CCE-A0D6B67008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1133" y="3273895"/>
            <a:ext cx="3979723" cy="2614339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19AB4CC8-4F5F-413D-A093-BAEB3D95D788}"/>
              </a:ext>
            </a:extLst>
          </p:cNvPr>
          <p:cNvSpPr txBox="1"/>
          <p:nvPr/>
        </p:nvSpPr>
        <p:spPr>
          <a:xfrm>
            <a:off x="6705600" y="60153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0232405D-FFE9-D86E-8DB6-DFF4497A22C3}"/>
              </a:ext>
            </a:extLst>
          </p:cNvPr>
          <p:cNvCxnSpPr/>
          <p:nvPr/>
        </p:nvCxnSpPr>
        <p:spPr bwMode="auto">
          <a:xfrm flipH="1" flipV="1">
            <a:off x="6096000" y="4800600"/>
            <a:ext cx="685800" cy="1087634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3A08B7F-9EDD-9383-042B-297E7C7601C3}"/>
              </a:ext>
            </a:extLst>
          </p:cNvPr>
          <p:cNvCxnSpPr>
            <a:cxnSpLocks/>
          </p:cNvCxnSpPr>
          <p:nvPr/>
        </p:nvCxnSpPr>
        <p:spPr bwMode="auto">
          <a:xfrm flipV="1">
            <a:off x="6858000" y="4953000"/>
            <a:ext cx="990600" cy="935234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C51D7F3D-7DDF-5584-09AF-A20328FE16A2}"/>
                  </a:ext>
                </a:extLst>
              </p:cNvPr>
              <p:cNvSpPr txBox="1"/>
              <p:nvPr/>
            </p:nvSpPr>
            <p:spPr>
              <a:xfrm>
                <a:off x="6503802" y="5113179"/>
                <a:ext cx="655629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C51D7F3D-7DDF-5584-09AF-A20328FE1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3802" y="5113179"/>
                <a:ext cx="655629" cy="147732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2096AB4-372D-D1F1-B3C5-7B6D30EFD9E5}"/>
                  </a:ext>
                </a:extLst>
              </p:cNvPr>
              <p:cNvSpPr txBox="1"/>
              <p:nvPr/>
            </p:nvSpPr>
            <p:spPr>
              <a:xfrm>
                <a:off x="6197129" y="5450196"/>
                <a:ext cx="3903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2096AB4-372D-D1F1-B3C5-7B6D30EFD9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7129" y="5450196"/>
                <a:ext cx="390363" cy="369332"/>
              </a:xfrm>
              <a:prstGeom prst="rect">
                <a:avLst/>
              </a:prstGeom>
              <a:blipFill>
                <a:blip r:embed="rId8"/>
                <a:stretch>
                  <a:fillRect l="-18750" r="-4688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968F860-0D0A-E6EC-E838-191D3B717023}"/>
                  </a:ext>
                </a:extLst>
              </p:cNvPr>
              <p:cNvSpPr txBox="1"/>
              <p:nvPr/>
            </p:nvSpPr>
            <p:spPr>
              <a:xfrm>
                <a:off x="7246015" y="5420617"/>
                <a:ext cx="3974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968F860-0D0A-E6EC-E838-191D3B7170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6015" y="5420617"/>
                <a:ext cx="397480" cy="369332"/>
              </a:xfrm>
              <a:prstGeom prst="rect">
                <a:avLst/>
              </a:prstGeom>
              <a:blipFill>
                <a:blip r:embed="rId9"/>
                <a:stretch>
                  <a:fillRect l="-16923" r="-6154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>
            <a:extLst>
              <a:ext uri="{FF2B5EF4-FFF2-40B4-BE49-F238E27FC236}">
                <a16:creationId xmlns:a16="http://schemas.microsoft.com/office/drawing/2014/main" id="{E2DB6873-C336-6D3A-5924-246D26415269}"/>
              </a:ext>
            </a:extLst>
          </p:cNvPr>
          <p:cNvSpPr txBox="1"/>
          <p:nvPr/>
        </p:nvSpPr>
        <p:spPr>
          <a:xfrm>
            <a:off x="4533251" y="6258991"/>
            <a:ext cx="4344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Kinematic Diagram of System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9C85DF9-A0D3-FCE6-2C42-72B55E65E4A0}"/>
              </a:ext>
            </a:extLst>
          </p:cNvPr>
          <p:cNvSpPr txBox="1"/>
          <p:nvPr/>
        </p:nvSpPr>
        <p:spPr>
          <a:xfrm>
            <a:off x="7924800" y="1874227"/>
            <a:ext cx="1200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FBD</a:t>
            </a:r>
          </a:p>
        </p:txBody>
      </p:sp>
      <p:pic>
        <p:nvPicPr>
          <p:cNvPr id="1026" name="Picture 2" descr="Cute 'n' creepy SpaceBok robot made to hop on other planets - CNET">
            <a:extLst>
              <a:ext uri="{FF2B5EF4-FFF2-40B4-BE49-F238E27FC236}">
                <a16:creationId xmlns:a16="http://schemas.microsoft.com/office/drawing/2014/main" id="{F5C97CA3-64C5-296E-7B93-2454CFAD7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39" y="3194234"/>
            <a:ext cx="4571255" cy="257133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35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56" grpId="0"/>
      <p:bldP spid="91" grpId="0"/>
      <p:bldP spid="66" grpId="0"/>
      <p:bldP spid="67" grpId="0"/>
      <p:bldP spid="68" grpId="0"/>
      <p:bldP spid="7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691CF-87C9-9FA5-E5E0-4AF534096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948DE35-1F43-521D-DA08-5C663BA2B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Systems of Interconnected Bodies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A76D11B8-6333-0C89-D0C8-F0BE8141983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23139" y="1181100"/>
                <a:ext cx="6001461" cy="5445168"/>
              </a:xfrm>
            </p:spPr>
            <p:txBody>
              <a:bodyPr/>
              <a:lstStyle/>
              <a:p>
                <a:r>
                  <a:rPr lang="en-US" sz="2400" dirty="0"/>
                  <a:t>Force equation: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𝑅𝐵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𝑅𝐵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nary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𝑅𝐵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𝑅𝐵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  <a:p>
                <a:r>
                  <a:rPr lang="en-US" sz="2400" dirty="0"/>
                  <a:t>Moment about arbitrary point </a:t>
                </a:r>
                <a:r>
                  <a:rPr lang="en-US" sz="2400" i="1" dirty="0"/>
                  <a:t>P</a:t>
                </a:r>
                <a:r>
                  <a:rPr lang="en-US" sz="24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𝑅𝐵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Analysis of Interconnected Systems:</a:t>
                </a:r>
              </a:p>
              <a:p>
                <a:r>
                  <a:rPr lang="en-US" sz="2400" dirty="0"/>
                  <a:t>RHS summations include: </a:t>
                </a:r>
              </a:p>
              <a:p>
                <a:r>
                  <a:rPr lang="en-US" sz="2400" dirty="0"/>
                  <a:t>Contributions from each body: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𝑅𝐵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𝑅𝐵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𝑅𝐵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A76D11B8-6333-0C89-D0C8-F0BE814198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23139" y="1181100"/>
                <a:ext cx="6001461" cy="5445168"/>
              </a:xfrm>
              <a:blipFill>
                <a:blip r:embed="rId3"/>
                <a:stretch>
                  <a:fillRect l="-7817" t="-896" b="-5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2C8FA9CD-2BF6-F622-1D68-5750707C9747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9FB874D-3269-2CE6-6FCA-C6F0656788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2227C98-C2F3-FA16-80E0-9CD10E3FC7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4F1046D-1DB4-30A3-86B0-141898625E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C9F4954-E3C0-5AFC-1795-4236C97DB4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6A39CFF-4632-086C-71E5-7533B95536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B4EA406-FCF2-D791-A58B-EB665C790E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4300813-C33D-202A-F8EB-1870D07FE1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E3C8E85-4577-217A-9E9A-8A372A0BD7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9B11BCC-8950-8F64-64B0-C6534B5B4C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7855E67-BFC3-EA13-853E-DB5C69CA87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6AFAB3B-B991-A29D-CD53-16D8B11D1C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5330814-6F58-48F8-5733-FE1B3660F8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1EB84A6-9295-4B90-48F0-84B6A2D861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C68AA10-6715-6ACC-603C-64685D54C9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3F3DFD6-D352-C8F2-424C-A8C5797103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062467A-49E7-0363-6AFA-ABA1F8C3F1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8" name="Picture 57">
            <a:extLst>
              <a:ext uri="{FF2B5EF4-FFF2-40B4-BE49-F238E27FC236}">
                <a16:creationId xmlns:a16="http://schemas.microsoft.com/office/drawing/2014/main" id="{A76E421B-C1E9-0B53-F03A-D0FB32D6BB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7185" y="1277639"/>
            <a:ext cx="3979723" cy="2614339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2B88B20D-E33E-58D4-31AA-1138863A98C9}"/>
              </a:ext>
            </a:extLst>
          </p:cNvPr>
          <p:cNvSpPr txBox="1"/>
          <p:nvPr/>
        </p:nvSpPr>
        <p:spPr>
          <a:xfrm>
            <a:off x="6971652" y="401907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DDD85902-BE1B-F7C0-82CB-0AE18B3E2DED}"/>
              </a:ext>
            </a:extLst>
          </p:cNvPr>
          <p:cNvCxnSpPr/>
          <p:nvPr/>
        </p:nvCxnSpPr>
        <p:spPr bwMode="auto">
          <a:xfrm flipH="1" flipV="1">
            <a:off x="6362052" y="2804344"/>
            <a:ext cx="685800" cy="1087634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CEB1B25-A6E5-6E3B-A225-62652E8E790D}"/>
              </a:ext>
            </a:extLst>
          </p:cNvPr>
          <p:cNvCxnSpPr>
            <a:cxnSpLocks/>
          </p:cNvCxnSpPr>
          <p:nvPr/>
        </p:nvCxnSpPr>
        <p:spPr bwMode="auto">
          <a:xfrm flipV="1">
            <a:off x="7124052" y="2956744"/>
            <a:ext cx="990600" cy="935234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44A3196F-EFBD-6DD9-D5EA-7372E8AA6257}"/>
                  </a:ext>
                </a:extLst>
              </p:cNvPr>
              <p:cNvSpPr txBox="1"/>
              <p:nvPr/>
            </p:nvSpPr>
            <p:spPr>
              <a:xfrm>
                <a:off x="6769854" y="3116923"/>
                <a:ext cx="655629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44A3196F-EFBD-6DD9-D5EA-7372E8AA62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9854" y="3116923"/>
                <a:ext cx="655629" cy="147732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2CBEC16-1C7E-AE3F-41E3-2381B46359E2}"/>
                  </a:ext>
                </a:extLst>
              </p:cNvPr>
              <p:cNvSpPr txBox="1"/>
              <p:nvPr/>
            </p:nvSpPr>
            <p:spPr>
              <a:xfrm>
                <a:off x="6463181" y="3453940"/>
                <a:ext cx="3903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2CBEC16-1C7E-AE3F-41E3-2381B4635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3181" y="3453940"/>
                <a:ext cx="390363" cy="369332"/>
              </a:xfrm>
              <a:prstGeom prst="rect">
                <a:avLst/>
              </a:prstGeom>
              <a:blipFill>
                <a:blip r:embed="rId7"/>
                <a:stretch>
                  <a:fillRect l="-18750" r="-4688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3A6DBA5A-8242-A7CD-7325-6D331B8C28FE}"/>
                  </a:ext>
                </a:extLst>
              </p:cNvPr>
              <p:cNvSpPr txBox="1"/>
              <p:nvPr/>
            </p:nvSpPr>
            <p:spPr>
              <a:xfrm>
                <a:off x="7512067" y="3424361"/>
                <a:ext cx="3974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3A6DBA5A-8242-A7CD-7325-6D331B8C2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2067" y="3424361"/>
                <a:ext cx="397480" cy="369332"/>
              </a:xfrm>
              <a:prstGeom prst="rect">
                <a:avLst/>
              </a:prstGeom>
              <a:blipFill>
                <a:blip r:embed="rId8"/>
                <a:stretch>
                  <a:fillRect l="-16923" r="-6154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>
            <a:extLst>
              <a:ext uri="{FF2B5EF4-FFF2-40B4-BE49-F238E27FC236}">
                <a16:creationId xmlns:a16="http://schemas.microsoft.com/office/drawing/2014/main" id="{4DB25F83-583F-E4FD-FCB0-953E09604DE0}"/>
              </a:ext>
            </a:extLst>
          </p:cNvPr>
          <p:cNvSpPr txBox="1"/>
          <p:nvPr/>
        </p:nvSpPr>
        <p:spPr>
          <a:xfrm>
            <a:off x="6034509" y="4426607"/>
            <a:ext cx="2781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Kinematic Diagram of System</a:t>
            </a:r>
          </a:p>
        </p:txBody>
      </p:sp>
    </p:spTree>
    <p:extLst>
      <p:ext uri="{BB962C8B-B14F-4D97-AF65-F5344CB8AC3E}">
        <p14:creationId xmlns:p14="http://schemas.microsoft.com/office/powerpoint/2010/main" val="391582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91" grpId="0"/>
      <p:bldP spid="66" grpId="0"/>
      <p:bldP spid="6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54B75-1B50-50B6-C910-D50580259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C6F111B-829D-A31A-49F0-CE7678C06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Analysis of Interconnected Systems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E68D2C6-7725-9484-C0AD-E0757B9BD1C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801087A-2DD2-F094-15F2-47FA9F8F2D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F6A21CC-F327-FC52-7DF5-5FA01E19B3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EE0FA42-D221-82B2-F2D5-0C5BBAFDB2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9F33E49-10D3-7239-B74A-D7D660162D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E5BBC4A-3B9E-BD96-B4E1-1947AE67DE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AFDB174-534D-B078-DF82-10F25C5C86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D7779FA-F520-B27D-7486-4540A01C21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22CE095-8121-76C7-60D8-F61C05D3DE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2549380-2F2F-D33E-F23D-DAF6AB69D8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6055F6B-68A8-13F5-0281-795DF31A97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E696CE2-D422-3B0B-9309-05905069E2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A677C54-E657-B486-C256-67BDEEA49D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AC97636-C33B-B12E-FE91-1C3959321B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440FCE2-8CB0-39C2-629D-2E94D96B05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51E0899-C56F-AB34-344D-B10E3DCE1E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423F852-8F44-FC4A-05BB-5751B419F0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9" name="Content Placeholder 108">
            <a:extLst>
              <a:ext uri="{FF2B5EF4-FFF2-40B4-BE49-F238E27FC236}">
                <a16:creationId xmlns:a16="http://schemas.microsoft.com/office/drawing/2014/main" id="{FEF4AA9C-2A5E-5A94-9BEB-BC8393ECFF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1407" y="1600200"/>
            <a:ext cx="3810000" cy="4114800"/>
          </a:xfrm>
        </p:spPr>
        <p:txBody>
          <a:bodyPr/>
          <a:lstStyle/>
          <a:p>
            <a:r>
              <a:rPr lang="en-US" sz="2400" dirty="0"/>
              <a:t>If unknowns &gt; equations: </a:t>
            </a:r>
          </a:p>
          <a:p>
            <a:r>
              <a:rPr lang="en-US" sz="2400" dirty="0"/>
              <a:t>Equations of motion are insufficient </a:t>
            </a:r>
          </a:p>
          <a:p>
            <a:pPr marL="0" indent="0">
              <a:buNone/>
            </a:pPr>
            <a:r>
              <a:rPr lang="en-US" sz="2400" b="1" dirty="0"/>
              <a:t>Must: </a:t>
            </a:r>
          </a:p>
          <a:p>
            <a:r>
              <a:rPr lang="en-US" sz="2400" dirty="0"/>
              <a:t>Use additional methods</a:t>
            </a:r>
          </a:p>
          <a:p>
            <a:pPr marL="0" indent="0">
              <a:buNone/>
            </a:pPr>
            <a:r>
              <a:rPr lang="en-US" sz="2400" b="1" dirty="0"/>
              <a:t>Possible approaches: </a:t>
            </a:r>
          </a:p>
          <a:p>
            <a:r>
              <a:rPr lang="en-US" sz="2400" dirty="0"/>
              <a:t>Kinematic relations </a:t>
            </a:r>
          </a:p>
          <a:p>
            <a:r>
              <a:rPr lang="en-US" sz="2400" dirty="0"/>
              <a:t>Virtual work </a:t>
            </a:r>
          </a:p>
          <a:p>
            <a:r>
              <a:rPr lang="en-US" sz="2400" dirty="0"/>
              <a:t>Lagrange equations</a:t>
            </a:r>
          </a:p>
        </p:txBody>
      </p:sp>
      <p:sp>
        <p:nvSpPr>
          <p:cNvPr id="110" name="Content Placeholder 109">
            <a:extLst>
              <a:ext uri="{FF2B5EF4-FFF2-40B4-BE49-F238E27FC236}">
                <a16:creationId xmlns:a16="http://schemas.microsoft.com/office/drawing/2014/main" id="{96A8BBED-E7E3-EDA9-D90E-AA81849AC8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3001" y="1371600"/>
            <a:ext cx="3960478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Alternative: </a:t>
            </a:r>
          </a:p>
          <a:p>
            <a:r>
              <a:rPr lang="en-US" sz="2400" dirty="0"/>
              <a:t>Analyze bodies separately </a:t>
            </a:r>
          </a:p>
          <a:p>
            <a:r>
              <a:rPr lang="en-US" sz="2400" dirty="0"/>
              <a:t>Solve equations simultaneously </a:t>
            </a:r>
          </a:p>
          <a:p>
            <a:pPr marL="0" indent="0">
              <a:buNone/>
            </a:pPr>
            <a:r>
              <a:rPr lang="en-US" sz="2400" b="1" dirty="0"/>
              <a:t>Key idea: </a:t>
            </a:r>
          </a:p>
          <a:p>
            <a:r>
              <a:rPr lang="en-US" sz="2400" dirty="0"/>
              <a:t>Treat system as whole </a:t>
            </a:r>
          </a:p>
          <a:p>
            <a:r>
              <a:rPr lang="en-US" sz="2400" dirty="0"/>
              <a:t>simplifies force analysis </a:t>
            </a:r>
          </a:p>
          <a:p>
            <a:r>
              <a:rPr lang="en-US" sz="2400" dirty="0"/>
              <a:t>But may increase unknowns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1FBCBFC-2C97-993F-8541-F4BCF450DB4E}"/>
              </a:ext>
            </a:extLst>
          </p:cNvPr>
          <p:cNvCxnSpPr>
            <a:cxnSpLocks/>
          </p:cNvCxnSpPr>
          <p:nvPr/>
        </p:nvCxnSpPr>
        <p:spPr bwMode="auto">
          <a:xfrm>
            <a:off x="4541520" y="1384002"/>
            <a:ext cx="85082" cy="4834235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7413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build="p"/>
      <p:bldP spid="11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0D551-13C9-DD3C-FC42-17F9396EA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987B43-29EA-F62D-1A6C-604A5A4F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Rigid-Body Translation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EDBC5B86-8ED3-EE3B-5B91-BCDD85CE77F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7B06803-753E-D7BA-C290-918352E028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7883779-CED4-5D8D-8D05-7FEDBBE35C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2150453-8613-4CC4-8E61-333C108822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A1CEA49-F8A7-79F4-58F1-D850DAB82C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9012CDD-E256-2469-6530-B1FFD038A6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2F8342C-6E4F-D969-B8B4-692070D030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AB0DBBB-6BF9-4DD7-767A-1C0E1EF0E5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0A32A4B-0E84-3DAA-B66C-137BBDE854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19A3ED2-983B-EFDE-43AB-51F3B4DACE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8C897F3-11DE-FABD-0DD1-C1A8CE6B01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8CB6C77-35C2-36CF-4B00-54FF55EA0B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DABBC31-79D1-1A92-4C58-D9435A7D58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142FA4E-0E38-8B75-45E5-36BCB7DC14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0CAB72E-ABEE-7618-34C2-BC3D0BC349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484A4C6-8D0F-2B95-43BF-1112F3F9FD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BE3A36D-449B-F0CD-5FCB-FC32885E23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71428C40-253F-02B3-396E-59D2064E682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92893" y="1219200"/>
                <a:ext cx="4272983" cy="373384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In translation: </a:t>
                </a:r>
              </a:p>
              <a:p>
                <a:r>
                  <a:rPr lang="en-US" sz="2400" dirty="0"/>
                  <a:t>All lines remain parallel </a:t>
                </a:r>
              </a:p>
              <a:p>
                <a:r>
                  <a:rPr lang="en-US" sz="2400" dirty="0"/>
                  <a:t>No angular motion: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=0;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Types of translation: </a:t>
                </a:r>
              </a:p>
              <a:p>
                <a:r>
                  <a:rPr lang="en-US" sz="2400" dirty="0"/>
                  <a:t>Rectilinear: straight-line motion </a:t>
                </a:r>
              </a:p>
              <a:p>
                <a:r>
                  <a:rPr lang="en-US" sz="2400" dirty="0"/>
                  <a:t>Curvilinear: curved path motion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71428C40-253F-02B3-396E-59D2064E68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92893" y="1219200"/>
                <a:ext cx="4272983" cy="3733847"/>
              </a:xfrm>
              <a:blipFill>
                <a:blip r:embed="rId4"/>
                <a:stretch>
                  <a:fillRect l="-2140" t="-1305" b="-4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6D8B91C-9A32-682A-5D12-03271A79BE5D}"/>
              </a:ext>
            </a:extLst>
          </p:cNvPr>
          <p:cNvCxnSpPr>
            <a:cxnSpLocks/>
          </p:cNvCxnSpPr>
          <p:nvPr/>
        </p:nvCxnSpPr>
        <p:spPr bwMode="auto">
          <a:xfrm>
            <a:off x="4544979" y="2075422"/>
            <a:ext cx="627257" cy="240875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90B7371-DD0F-1583-FEF0-73C38F44E53C}"/>
              </a:ext>
            </a:extLst>
          </p:cNvPr>
          <p:cNvCxnSpPr>
            <a:cxnSpLocks/>
          </p:cNvCxnSpPr>
          <p:nvPr/>
        </p:nvCxnSpPr>
        <p:spPr bwMode="auto">
          <a:xfrm flipV="1">
            <a:off x="5247825" y="4155523"/>
            <a:ext cx="86175" cy="68237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4ED3DC3-A352-73A7-3F32-8EACB328BADE}"/>
              </a:ext>
            </a:extLst>
          </p:cNvPr>
          <p:cNvCxnSpPr>
            <a:cxnSpLocks/>
          </p:cNvCxnSpPr>
          <p:nvPr/>
        </p:nvCxnSpPr>
        <p:spPr bwMode="auto">
          <a:xfrm>
            <a:off x="4276689" y="3250112"/>
            <a:ext cx="705921" cy="17888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8B0B3EA-E294-A766-2F35-12DACA3F0ACE}"/>
                  </a:ext>
                </a:extLst>
              </p:cNvPr>
              <p:cNvSpPr txBox="1"/>
              <p:nvPr/>
            </p:nvSpPr>
            <p:spPr>
              <a:xfrm>
                <a:off x="4554686" y="1744308"/>
                <a:ext cx="275524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18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8B0B3EA-E294-A766-2F35-12DACA3F0A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4686" y="1744308"/>
                <a:ext cx="275524" cy="310598"/>
              </a:xfrm>
              <a:prstGeom prst="rect">
                <a:avLst/>
              </a:prstGeom>
              <a:blipFill>
                <a:blip r:embed="rId5"/>
                <a:stretch>
                  <a:fillRect l="-17778" t="-41176" r="-77778"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4B0A92C-84A0-E476-EB53-6716DCFAA839}"/>
                  </a:ext>
                </a:extLst>
              </p:cNvPr>
              <p:cNvSpPr txBox="1"/>
              <p:nvPr/>
            </p:nvSpPr>
            <p:spPr>
              <a:xfrm>
                <a:off x="4935092" y="4403544"/>
                <a:ext cx="280846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18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4B0A92C-84A0-E476-EB53-6716DCFAA8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5092" y="4403544"/>
                <a:ext cx="280846" cy="310598"/>
              </a:xfrm>
              <a:prstGeom prst="rect">
                <a:avLst/>
              </a:prstGeom>
              <a:blipFill>
                <a:blip r:embed="rId6"/>
                <a:stretch>
                  <a:fillRect l="-19565" t="-41176" r="-73913"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Picture 32">
            <a:extLst>
              <a:ext uri="{FF2B5EF4-FFF2-40B4-BE49-F238E27FC236}">
                <a16:creationId xmlns:a16="http://schemas.microsoft.com/office/drawing/2014/main" id="{20EDDB40-9FFA-AFA3-A86F-B356C4388E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2385" y="1777913"/>
            <a:ext cx="2524403" cy="27236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4BF24F5-AEE6-671A-376E-55396CD01C8C}"/>
                  </a:ext>
                </a:extLst>
              </p:cNvPr>
              <p:cNvSpPr txBox="1"/>
              <p:nvPr/>
            </p:nvSpPr>
            <p:spPr>
              <a:xfrm>
                <a:off x="4191000" y="2922778"/>
                <a:ext cx="280846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18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4BF24F5-AEE6-671A-376E-55396CD01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2922778"/>
                <a:ext cx="280846" cy="310598"/>
              </a:xfrm>
              <a:prstGeom prst="rect">
                <a:avLst/>
              </a:prstGeom>
              <a:blipFill>
                <a:blip r:embed="rId8"/>
                <a:stretch>
                  <a:fillRect l="-19565" t="-41176" r="-73913"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14363E5-C32D-C6A2-72C2-6A43ACC7E0ED}"/>
              </a:ext>
            </a:extLst>
          </p:cNvPr>
          <p:cNvCxnSpPr>
            <a:cxnSpLocks/>
          </p:cNvCxnSpPr>
          <p:nvPr/>
        </p:nvCxnSpPr>
        <p:spPr bwMode="auto">
          <a:xfrm flipV="1">
            <a:off x="5761322" y="1301258"/>
            <a:ext cx="1812088" cy="173104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1E1C6D47-B62B-5793-E7AD-26221CC34441}"/>
              </a:ext>
            </a:extLst>
          </p:cNvPr>
          <p:cNvSpPr txBox="1"/>
          <p:nvPr/>
        </p:nvSpPr>
        <p:spPr>
          <a:xfrm rot="19084359">
            <a:off x="6278814" y="1467466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Path of </a:t>
            </a:r>
            <a:r>
              <a:rPr lang="en-US" sz="1800" i="1" dirty="0">
                <a:solidFill>
                  <a:srgbClr val="00B050"/>
                </a:solidFill>
              </a:rPr>
              <a:t>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E6B62B2-75DB-646E-6331-F3F70B1AC08B}"/>
                  </a:ext>
                </a:extLst>
              </p:cNvPr>
              <p:cNvSpPr txBox="1"/>
              <p:nvPr/>
            </p:nvSpPr>
            <p:spPr>
              <a:xfrm>
                <a:off x="6805105" y="3480212"/>
                <a:ext cx="61395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E6B62B2-75DB-646E-6331-F3F70B1AC0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105" y="3480212"/>
                <a:ext cx="613951" cy="73866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0" name="Picture 49">
            <a:extLst>
              <a:ext uri="{FF2B5EF4-FFF2-40B4-BE49-F238E27FC236}">
                <a16:creationId xmlns:a16="http://schemas.microsoft.com/office/drawing/2014/main" id="{EC56A684-7699-5977-1948-88F8F8600A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0" y="4210502"/>
            <a:ext cx="2524403" cy="2723698"/>
          </a:xfrm>
          <a:prstGeom prst="rect">
            <a:avLst/>
          </a:prstGeom>
        </p:spPr>
      </p:pic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352F9C7-97FD-B85A-C81A-6429C043CB5C}"/>
              </a:ext>
            </a:extLst>
          </p:cNvPr>
          <p:cNvCxnSpPr>
            <a:cxnSpLocks/>
          </p:cNvCxnSpPr>
          <p:nvPr/>
        </p:nvCxnSpPr>
        <p:spPr bwMode="auto">
          <a:xfrm flipV="1">
            <a:off x="6928950" y="3733847"/>
            <a:ext cx="2204275" cy="214947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AA31D39-A470-88F1-F23F-C9203DCDE5EB}"/>
              </a:ext>
            </a:extLst>
          </p:cNvPr>
          <p:cNvCxnSpPr>
            <a:cxnSpLocks/>
          </p:cNvCxnSpPr>
          <p:nvPr/>
        </p:nvCxnSpPr>
        <p:spPr bwMode="auto">
          <a:xfrm flipV="1">
            <a:off x="7373853" y="4438532"/>
            <a:ext cx="1012160" cy="1013589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16AD417D-D24F-9A8F-123A-65359E4982F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532335" y="4429651"/>
            <a:ext cx="1044667" cy="106567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E4FB8C3B-BBC0-431B-6B6F-6E0FC7942534}"/>
              </a:ext>
            </a:extLst>
          </p:cNvPr>
          <p:cNvSpPr/>
          <p:nvPr/>
        </p:nvSpPr>
        <p:spPr bwMode="auto">
          <a:xfrm>
            <a:off x="6935298" y="5860488"/>
            <a:ext cx="75102" cy="83159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42347865-5FDD-1454-6DD5-F0FE602CD948}"/>
              </a:ext>
            </a:extLst>
          </p:cNvPr>
          <p:cNvSpPr/>
          <p:nvPr/>
        </p:nvSpPr>
        <p:spPr bwMode="auto">
          <a:xfrm>
            <a:off x="8001000" y="5708088"/>
            <a:ext cx="75102" cy="83159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A3F8B08-3868-9E5A-AB5A-F9268B4BCD7F}"/>
              </a:ext>
            </a:extLst>
          </p:cNvPr>
          <p:cNvSpPr txBox="1"/>
          <p:nvPr/>
        </p:nvSpPr>
        <p:spPr>
          <a:xfrm>
            <a:off x="6638182" y="563884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57B15B7-16A9-0E72-1312-EFD9593820E5}"/>
              </a:ext>
            </a:extLst>
          </p:cNvPr>
          <p:cNvSpPr txBox="1"/>
          <p:nvPr/>
        </p:nvSpPr>
        <p:spPr>
          <a:xfrm>
            <a:off x="7722658" y="565251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B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F854B70-AF7E-F8F3-6C06-BCDB3DB03DBB}"/>
              </a:ext>
            </a:extLst>
          </p:cNvPr>
          <p:cNvCxnSpPr/>
          <p:nvPr/>
        </p:nvCxnSpPr>
        <p:spPr bwMode="auto">
          <a:xfrm>
            <a:off x="7553468" y="5314787"/>
            <a:ext cx="485083" cy="43488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0D748F55-D681-DD79-8A6E-46A8EC291684}"/>
              </a:ext>
            </a:extLst>
          </p:cNvPr>
          <p:cNvSpPr txBox="1"/>
          <p:nvPr/>
        </p:nvSpPr>
        <p:spPr>
          <a:xfrm>
            <a:off x="7772400" y="518164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7B4BE8B-B7BD-D410-CB49-B99A8FCC7615}"/>
              </a:ext>
            </a:extLst>
          </p:cNvPr>
          <p:cNvSpPr txBox="1"/>
          <p:nvPr/>
        </p:nvSpPr>
        <p:spPr>
          <a:xfrm>
            <a:off x="8839200" y="3733847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</a:rPr>
              <a:t>x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209337F-910C-A144-D0B9-3A56136403D7}"/>
              </a:ext>
            </a:extLst>
          </p:cNvPr>
          <p:cNvSpPr txBox="1"/>
          <p:nvPr/>
        </p:nvSpPr>
        <p:spPr>
          <a:xfrm>
            <a:off x="5410200" y="441960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</a:rPr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81E512A2-83E2-4D72-50F3-B5403946C572}"/>
                  </a:ext>
                </a:extLst>
              </p:cNvPr>
              <p:cNvSpPr txBox="1"/>
              <p:nvPr/>
            </p:nvSpPr>
            <p:spPr>
              <a:xfrm>
                <a:off x="7605670" y="4126154"/>
                <a:ext cx="69166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0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81E512A2-83E2-4D72-50F3-B5403946C5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5670" y="4126154"/>
                <a:ext cx="691664" cy="307777"/>
              </a:xfrm>
              <a:prstGeom prst="rect">
                <a:avLst/>
              </a:prstGeom>
              <a:blipFill>
                <a:blip r:embed="rId10"/>
                <a:stretch>
                  <a:fillRect l="-4425" t="-38000" r="-16814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TextBox 71">
            <a:extLst>
              <a:ext uri="{FF2B5EF4-FFF2-40B4-BE49-F238E27FC236}">
                <a16:creationId xmlns:a16="http://schemas.microsoft.com/office/drawing/2014/main" id="{CC346CDC-36F3-8490-8E1D-EA220A0B4EA4}"/>
              </a:ext>
            </a:extLst>
          </p:cNvPr>
          <p:cNvSpPr txBox="1"/>
          <p:nvPr/>
        </p:nvSpPr>
        <p:spPr>
          <a:xfrm>
            <a:off x="6262580" y="6425238"/>
            <a:ext cx="26216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/>
              <a:t>Kinematic Diagram </a:t>
            </a:r>
            <a:endParaRPr lang="en-US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7098F78-2237-343F-AC24-3C3A574BCFC1}"/>
              </a:ext>
            </a:extLst>
          </p:cNvPr>
          <p:cNvSpPr txBox="1"/>
          <p:nvPr/>
        </p:nvSpPr>
        <p:spPr>
          <a:xfrm>
            <a:off x="7221155" y="2327478"/>
            <a:ext cx="12813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FBD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90D27C9-8D1E-3525-52EB-62F17B0A809E}"/>
                  </a:ext>
                </a:extLst>
              </p:cNvPr>
              <p:cNvSpPr txBox="1"/>
              <p:nvPr/>
            </p:nvSpPr>
            <p:spPr>
              <a:xfrm>
                <a:off x="559619" y="5242938"/>
                <a:ext cx="4626864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All points have identical motion: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90D27C9-8D1E-3525-52EB-62F17B0A80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619" y="5242938"/>
                <a:ext cx="4626864" cy="1200329"/>
              </a:xfrm>
              <a:prstGeom prst="rect">
                <a:avLst/>
              </a:prstGeom>
              <a:blipFill>
                <a:blip r:embed="rId11"/>
                <a:stretch>
                  <a:fillRect l="-2108" t="-4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572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build="p"/>
      <p:bldP spid="25" grpId="0"/>
      <p:bldP spid="26" grpId="0"/>
      <p:bldP spid="41" grpId="0"/>
      <p:bldP spid="48" grpId="0"/>
      <p:bldP spid="49" grpId="0"/>
      <p:bldP spid="59" grpId="0" animBg="1"/>
      <p:bldP spid="60" grpId="0" animBg="1"/>
      <p:bldP spid="61" grpId="0"/>
      <p:bldP spid="62" grpId="0"/>
      <p:bldP spid="65" grpId="0"/>
      <p:bldP spid="68" grpId="0"/>
      <p:bldP spid="69" grpId="0"/>
      <p:bldP spid="70" grpId="0"/>
      <p:bldP spid="72" grpId="0"/>
      <p:bldP spid="7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C4BB7-9174-8B96-97E2-8373BA4FA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FB44C67-5060-C6D3-2298-E5E5AB782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98409" cy="911268"/>
          </a:xfrm>
        </p:spPr>
        <p:txBody>
          <a:bodyPr/>
          <a:lstStyle/>
          <a:p>
            <a:r>
              <a:rPr lang="en-US" sz="2800" dirty="0"/>
              <a:t>Equations for Rectilinear Translating Bodies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039D472-F8C3-A3A8-0DEE-AE2C0240A7DB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30BC01E-07FD-8D1D-B788-FFA8582466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36C307F-70A4-6AE7-68D3-2255ABE651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FF1B077-C4BA-2B5A-AEED-D3D8AFC340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186229B-F50F-1F32-7E58-D92D594E9A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220F825-346F-AF4D-6B50-B0AA721257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A1186D4-2898-E7EA-D36B-44B2405E5A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7CE3AF8-CCF7-F283-6F33-863F9B6CAF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8355CF2-DBB9-1334-3E1F-3890A124B3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EB9CDD6-5A89-E196-CAB0-F01495344D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1A39AA0-C7E0-1D6B-A100-FBA763B104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B472F28-7274-E9FB-49F7-1504A38114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A182DE6-88BB-2661-1EE4-3A9D8F600E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9B92800-0336-9A02-809B-AA0823A276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30744F0-74E6-D975-E55D-3B9C7849D1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777DFEB-E875-2028-676C-B499261FBE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15EE1AB-0B01-4208-6DB6-980E1D81D8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5E1F1DF2-6E08-06D8-3524-A3012C961BE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92893" y="1219200"/>
                <a:ext cx="4272983" cy="5407068"/>
              </a:xfrm>
            </p:spPr>
            <p:txBody>
              <a:bodyPr/>
              <a:lstStyle/>
              <a:p>
                <a:r>
                  <a:rPr lang="en-US" sz="2400" dirty="0"/>
                  <a:t>Moment of inertia plays no role: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Scalar equations: </a:t>
                </a:r>
              </a:p>
              <a:p>
                <a:r>
                  <a:rPr lang="en-US" sz="2400" dirty="0"/>
                  <a:t>Rectilinear translation: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; 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b="1" dirty="0"/>
                  <a:t>Moment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5E1F1DF2-6E08-06D8-3524-A3012C961B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92893" y="1219200"/>
                <a:ext cx="4272983" cy="5407068"/>
              </a:xfrm>
              <a:blipFill>
                <a:blip r:embed="rId4"/>
                <a:stretch>
                  <a:fillRect l="-2140" t="-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E45C963-B4A9-803D-4553-8980564DDFDA}"/>
              </a:ext>
            </a:extLst>
          </p:cNvPr>
          <p:cNvCxnSpPr>
            <a:cxnSpLocks/>
          </p:cNvCxnSpPr>
          <p:nvPr/>
        </p:nvCxnSpPr>
        <p:spPr bwMode="auto">
          <a:xfrm>
            <a:off x="4544979" y="2075422"/>
            <a:ext cx="627257" cy="240875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A67CF3A-84AC-4B2D-F95E-AE50617A1A0A}"/>
              </a:ext>
            </a:extLst>
          </p:cNvPr>
          <p:cNvCxnSpPr>
            <a:cxnSpLocks/>
          </p:cNvCxnSpPr>
          <p:nvPr/>
        </p:nvCxnSpPr>
        <p:spPr bwMode="auto">
          <a:xfrm flipV="1">
            <a:off x="5247825" y="4155523"/>
            <a:ext cx="86175" cy="68237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0450C2D-2F7E-23EA-34C4-2054451AC3A5}"/>
              </a:ext>
            </a:extLst>
          </p:cNvPr>
          <p:cNvCxnSpPr>
            <a:cxnSpLocks/>
          </p:cNvCxnSpPr>
          <p:nvPr/>
        </p:nvCxnSpPr>
        <p:spPr bwMode="auto">
          <a:xfrm>
            <a:off x="4276689" y="3250112"/>
            <a:ext cx="705921" cy="17888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83F988C-0C7F-D3AE-0F13-AC309F9A8E13}"/>
                  </a:ext>
                </a:extLst>
              </p:cNvPr>
              <p:cNvSpPr txBox="1"/>
              <p:nvPr/>
            </p:nvSpPr>
            <p:spPr>
              <a:xfrm>
                <a:off x="4554686" y="1744308"/>
                <a:ext cx="275524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18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83F988C-0C7F-D3AE-0F13-AC309F9A8E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4686" y="1744308"/>
                <a:ext cx="275524" cy="310598"/>
              </a:xfrm>
              <a:prstGeom prst="rect">
                <a:avLst/>
              </a:prstGeom>
              <a:blipFill>
                <a:blip r:embed="rId5"/>
                <a:stretch>
                  <a:fillRect l="-17778" t="-41176" r="-77778"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C315125-6028-08A4-ECC6-162F07C35DF3}"/>
                  </a:ext>
                </a:extLst>
              </p:cNvPr>
              <p:cNvSpPr txBox="1"/>
              <p:nvPr/>
            </p:nvSpPr>
            <p:spPr>
              <a:xfrm>
                <a:off x="4935092" y="4403544"/>
                <a:ext cx="280846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18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C315125-6028-08A4-ECC6-162F07C35D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5092" y="4403544"/>
                <a:ext cx="280846" cy="310598"/>
              </a:xfrm>
              <a:prstGeom prst="rect">
                <a:avLst/>
              </a:prstGeom>
              <a:blipFill>
                <a:blip r:embed="rId6"/>
                <a:stretch>
                  <a:fillRect l="-19565" t="-41176" r="-73913"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Picture 32">
            <a:extLst>
              <a:ext uri="{FF2B5EF4-FFF2-40B4-BE49-F238E27FC236}">
                <a16:creationId xmlns:a16="http://schemas.microsoft.com/office/drawing/2014/main" id="{2C33C0AF-011F-A993-FCF3-90083E80CD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2385" y="1777913"/>
            <a:ext cx="2524403" cy="27236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B4CCDEE-0E02-0BC8-A272-CD14511ABEAA}"/>
                  </a:ext>
                </a:extLst>
              </p:cNvPr>
              <p:cNvSpPr txBox="1"/>
              <p:nvPr/>
            </p:nvSpPr>
            <p:spPr>
              <a:xfrm>
                <a:off x="4191000" y="2922778"/>
                <a:ext cx="280846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18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B4CCDEE-0E02-0BC8-A272-CD14511ABE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2922778"/>
                <a:ext cx="280846" cy="310598"/>
              </a:xfrm>
              <a:prstGeom prst="rect">
                <a:avLst/>
              </a:prstGeom>
              <a:blipFill>
                <a:blip r:embed="rId8"/>
                <a:stretch>
                  <a:fillRect l="-19565" t="-41176" r="-73913"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62175F6-6608-A8B9-4C58-EDD45AD41B98}"/>
              </a:ext>
            </a:extLst>
          </p:cNvPr>
          <p:cNvCxnSpPr>
            <a:cxnSpLocks/>
          </p:cNvCxnSpPr>
          <p:nvPr/>
        </p:nvCxnSpPr>
        <p:spPr bwMode="auto">
          <a:xfrm flipV="1">
            <a:off x="5761322" y="1301258"/>
            <a:ext cx="1812088" cy="173104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66730442-8742-73AB-93D0-2BBE1D3393B4}"/>
              </a:ext>
            </a:extLst>
          </p:cNvPr>
          <p:cNvSpPr txBox="1"/>
          <p:nvPr/>
        </p:nvSpPr>
        <p:spPr>
          <a:xfrm rot="19084359">
            <a:off x="6278814" y="1467466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Path of </a:t>
            </a:r>
            <a:r>
              <a:rPr lang="en-US" sz="1800" i="1" dirty="0">
                <a:solidFill>
                  <a:srgbClr val="00B050"/>
                </a:solidFill>
              </a:rPr>
              <a:t>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3A0D275-981C-3FFB-0FD4-3849490FF90D}"/>
                  </a:ext>
                </a:extLst>
              </p:cNvPr>
              <p:cNvSpPr txBox="1"/>
              <p:nvPr/>
            </p:nvSpPr>
            <p:spPr>
              <a:xfrm>
                <a:off x="6805105" y="3480212"/>
                <a:ext cx="61395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3A0D275-981C-3FFB-0FD4-3849490FF9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105" y="3480212"/>
                <a:ext cx="613951" cy="73866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0" name="Picture 49">
            <a:extLst>
              <a:ext uri="{FF2B5EF4-FFF2-40B4-BE49-F238E27FC236}">
                <a16:creationId xmlns:a16="http://schemas.microsoft.com/office/drawing/2014/main" id="{4CBB1883-D28D-F7D9-7515-D1A479C547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0" y="4210502"/>
            <a:ext cx="2524403" cy="2723698"/>
          </a:xfrm>
          <a:prstGeom prst="rect">
            <a:avLst/>
          </a:prstGeom>
        </p:spPr>
      </p:pic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46EAC5D-AF35-6790-45C6-F973ADB00A2A}"/>
              </a:ext>
            </a:extLst>
          </p:cNvPr>
          <p:cNvCxnSpPr>
            <a:cxnSpLocks/>
          </p:cNvCxnSpPr>
          <p:nvPr/>
        </p:nvCxnSpPr>
        <p:spPr bwMode="auto">
          <a:xfrm flipV="1">
            <a:off x="6928950" y="3733847"/>
            <a:ext cx="2204275" cy="214947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1716246-BE43-A616-1271-61DAF8857F1B}"/>
              </a:ext>
            </a:extLst>
          </p:cNvPr>
          <p:cNvCxnSpPr>
            <a:cxnSpLocks/>
          </p:cNvCxnSpPr>
          <p:nvPr/>
        </p:nvCxnSpPr>
        <p:spPr bwMode="auto">
          <a:xfrm flipV="1">
            <a:off x="7373853" y="4438532"/>
            <a:ext cx="1012160" cy="1013589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30D96D9-E729-8758-3187-A94BA403534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532335" y="4429651"/>
            <a:ext cx="1044667" cy="106567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60" name="Oval 59">
            <a:extLst>
              <a:ext uri="{FF2B5EF4-FFF2-40B4-BE49-F238E27FC236}">
                <a16:creationId xmlns:a16="http://schemas.microsoft.com/office/drawing/2014/main" id="{CB3F0485-B773-3774-706A-20F0DFDF4729}"/>
              </a:ext>
            </a:extLst>
          </p:cNvPr>
          <p:cNvSpPr/>
          <p:nvPr/>
        </p:nvSpPr>
        <p:spPr bwMode="auto">
          <a:xfrm>
            <a:off x="8001000" y="5708088"/>
            <a:ext cx="75102" cy="83159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E6E0003-BF16-E544-3BB7-7C66873D7D9B}"/>
              </a:ext>
            </a:extLst>
          </p:cNvPr>
          <p:cNvSpPr txBox="1"/>
          <p:nvPr/>
        </p:nvSpPr>
        <p:spPr>
          <a:xfrm>
            <a:off x="7722658" y="565251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P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22EAE8AF-FE33-EE06-19A9-9E4A3F39CB84}"/>
              </a:ext>
            </a:extLst>
          </p:cNvPr>
          <p:cNvCxnSpPr/>
          <p:nvPr/>
        </p:nvCxnSpPr>
        <p:spPr bwMode="auto">
          <a:xfrm>
            <a:off x="7553468" y="5314787"/>
            <a:ext cx="485083" cy="43488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7AEA79C1-1178-2A02-9CC2-0CE9A157153D}"/>
              </a:ext>
            </a:extLst>
          </p:cNvPr>
          <p:cNvSpPr txBox="1"/>
          <p:nvPr/>
        </p:nvSpPr>
        <p:spPr>
          <a:xfrm>
            <a:off x="7772400" y="5181647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7845499-2492-57DF-56DD-2A02D4BC796E}"/>
              </a:ext>
            </a:extLst>
          </p:cNvPr>
          <p:cNvSpPr txBox="1"/>
          <p:nvPr/>
        </p:nvSpPr>
        <p:spPr>
          <a:xfrm>
            <a:off x="8839200" y="3733847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</a:rPr>
              <a:t>x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52FCD4C-D144-4CBE-711D-0A8CEABA75DF}"/>
              </a:ext>
            </a:extLst>
          </p:cNvPr>
          <p:cNvSpPr txBox="1"/>
          <p:nvPr/>
        </p:nvSpPr>
        <p:spPr>
          <a:xfrm>
            <a:off x="5410200" y="441960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</a:rPr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54757B0-8389-3F98-4F12-A77BE96EB6EA}"/>
                  </a:ext>
                </a:extLst>
              </p:cNvPr>
              <p:cNvSpPr txBox="1"/>
              <p:nvPr/>
            </p:nvSpPr>
            <p:spPr>
              <a:xfrm>
                <a:off x="7605670" y="4126154"/>
                <a:ext cx="69166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0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54757B0-8389-3F98-4F12-A77BE96EB6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5670" y="4126154"/>
                <a:ext cx="691664" cy="307777"/>
              </a:xfrm>
              <a:prstGeom prst="rect">
                <a:avLst/>
              </a:prstGeom>
              <a:blipFill>
                <a:blip r:embed="rId10"/>
                <a:stretch>
                  <a:fillRect l="-4425" t="-38000" r="-16814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TextBox 71">
            <a:extLst>
              <a:ext uri="{FF2B5EF4-FFF2-40B4-BE49-F238E27FC236}">
                <a16:creationId xmlns:a16="http://schemas.microsoft.com/office/drawing/2014/main" id="{1EFCBD2B-CEDB-8A67-90B0-5F2176659848}"/>
              </a:ext>
            </a:extLst>
          </p:cNvPr>
          <p:cNvSpPr txBox="1"/>
          <p:nvPr/>
        </p:nvSpPr>
        <p:spPr>
          <a:xfrm>
            <a:off x="4013348" y="5923520"/>
            <a:ext cx="26216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/>
              <a:t>Kinematic Diagram </a:t>
            </a:r>
            <a:endParaRPr lang="en-US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92FAA5D-8A7C-571E-1AC5-F4AF5B825E49}"/>
              </a:ext>
            </a:extLst>
          </p:cNvPr>
          <p:cNvSpPr txBox="1"/>
          <p:nvPr/>
        </p:nvSpPr>
        <p:spPr>
          <a:xfrm>
            <a:off x="6770471" y="2336312"/>
            <a:ext cx="12813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FBD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FDBF6D-3851-6198-E10C-4A3060F7C9F2}"/>
                  </a:ext>
                </a:extLst>
              </p:cNvPr>
              <p:cNvSpPr txBox="1"/>
              <p:nvPr/>
            </p:nvSpPr>
            <p:spPr>
              <a:xfrm>
                <a:off x="27483" y="5812623"/>
                <a:ext cx="4626864" cy="9866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𝑚𝑎𝑑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FDBF6D-3851-6198-E10C-4A3060F7C9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83" y="5812623"/>
                <a:ext cx="4626864" cy="98668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26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build="p"/>
      <p:bldP spid="62" grpId="0"/>
      <p:bldP spid="65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181ED-9098-AD1F-2013-085E55200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54B2829-126B-F623-5320-3342391D4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080677" cy="911268"/>
          </a:xfrm>
        </p:spPr>
        <p:txBody>
          <a:bodyPr/>
          <a:lstStyle/>
          <a:p>
            <a:r>
              <a:rPr lang="en-US" sz="2800" dirty="0"/>
              <a:t>Equations for Curvilinear Translating Bodies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E924C94-EE0B-FD2A-9772-322A4353CB7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F647681-6E61-E1D3-285E-FA36472D8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71F8840-2C46-7ED5-701B-2AD6B3C32B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FA7D327-87BC-BB9B-FC6B-85294F2C4A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59A5E23-70DD-1D54-CCE0-5FFBA15204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0EA0810-0E94-0248-2BD9-0DDAC73566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0F4AEDE-BBA7-26D2-D985-1F1BF35A8A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25F1AFB-86D4-1A69-4F12-C3D9892652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102033F-241E-A7CA-DCF9-AA58EFC31C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1699D17-671C-4A66-729E-1502A77387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3EC0C0C-F1C1-E2F7-9D39-15EC74A31F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43C022A-E278-3AB3-EFB0-3ADB828815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A7F354F-081B-A056-E3A8-4E6771C7BD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1A28C1A-FE05-9651-12D3-082DD8D802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4229330-83A0-7E06-04C6-1982D90D32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C96DE1A-0DDB-E16A-0BB1-E5B08954A5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9BF970E-D69C-1093-4B96-4E314F4BEB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C2DD1A6E-0851-14B8-EB63-63C8676B4F8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92893" y="1219200"/>
                <a:ext cx="4272983" cy="284805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Curvilinear translation (</a:t>
                </a:r>
                <a:r>
                  <a:rPr lang="en-US" sz="2400" b="1" i="1" dirty="0"/>
                  <a:t>n-t</a:t>
                </a:r>
                <a:r>
                  <a:rPr lang="en-US" sz="2400" b="1" dirty="0"/>
                  <a:t> coordinates):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; 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b="1" dirty="0"/>
                  <a:t>Moment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C2DD1A6E-0851-14B8-EB63-63C8676B4F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92893" y="1219200"/>
                <a:ext cx="4272983" cy="2848050"/>
              </a:xfrm>
              <a:blipFill>
                <a:blip r:embed="rId4"/>
                <a:stretch>
                  <a:fillRect l="-2140" t="-1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D1BC8E-F294-8A77-D383-997AC8945467}"/>
              </a:ext>
            </a:extLst>
          </p:cNvPr>
          <p:cNvCxnSpPr>
            <a:cxnSpLocks/>
          </p:cNvCxnSpPr>
          <p:nvPr/>
        </p:nvCxnSpPr>
        <p:spPr bwMode="auto">
          <a:xfrm>
            <a:off x="4544979" y="2075422"/>
            <a:ext cx="627257" cy="240875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7FD60A9-5EB4-FA18-5909-5ED2AE2AF859}"/>
              </a:ext>
            </a:extLst>
          </p:cNvPr>
          <p:cNvCxnSpPr>
            <a:cxnSpLocks/>
          </p:cNvCxnSpPr>
          <p:nvPr/>
        </p:nvCxnSpPr>
        <p:spPr bwMode="auto">
          <a:xfrm flipV="1">
            <a:off x="4815615" y="4155523"/>
            <a:ext cx="518385" cy="378872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12E3D78-D0FA-05BA-BCE1-68C6378C71BF}"/>
              </a:ext>
            </a:extLst>
          </p:cNvPr>
          <p:cNvCxnSpPr>
            <a:cxnSpLocks/>
            <a:stCxn id="41" idx="2"/>
          </p:cNvCxnSpPr>
          <p:nvPr/>
        </p:nvCxnSpPr>
        <p:spPr bwMode="auto">
          <a:xfrm>
            <a:off x="4330117" y="2999270"/>
            <a:ext cx="652493" cy="42973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766881A-4E38-33F4-1E79-5F8A1519032F}"/>
                  </a:ext>
                </a:extLst>
              </p:cNvPr>
              <p:cNvSpPr txBox="1"/>
              <p:nvPr/>
            </p:nvSpPr>
            <p:spPr>
              <a:xfrm>
                <a:off x="4554686" y="1744308"/>
                <a:ext cx="275524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18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766881A-4E38-33F4-1E79-5F8A15190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4686" y="1744308"/>
                <a:ext cx="275524" cy="310598"/>
              </a:xfrm>
              <a:prstGeom prst="rect">
                <a:avLst/>
              </a:prstGeom>
              <a:blipFill>
                <a:blip r:embed="rId5"/>
                <a:stretch>
                  <a:fillRect l="-17778" t="-41176" r="-77778"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0BCAA24-4FDB-22DF-BEAB-059C626EB56E}"/>
                  </a:ext>
                </a:extLst>
              </p:cNvPr>
              <p:cNvSpPr txBox="1"/>
              <p:nvPr/>
            </p:nvSpPr>
            <p:spPr>
              <a:xfrm>
                <a:off x="4550900" y="4191293"/>
                <a:ext cx="280846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18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0BCAA24-4FDB-22DF-BEAB-059C626EB5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0900" y="4191293"/>
                <a:ext cx="280846" cy="310598"/>
              </a:xfrm>
              <a:prstGeom prst="rect">
                <a:avLst/>
              </a:prstGeom>
              <a:blipFill>
                <a:blip r:embed="rId6"/>
                <a:stretch>
                  <a:fillRect l="-19565" t="-44000" r="-73913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Picture 32">
            <a:extLst>
              <a:ext uri="{FF2B5EF4-FFF2-40B4-BE49-F238E27FC236}">
                <a16:creationId xmlns:a16="http://schemas.microsoft.com/office/drawing/2014/main" id="{CA2A1E1C-2969-F4B6-635A-6F28AFC00E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2385" y="1777913"/>
            <a:ext cx="2524403" cy="27236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5E2E76F-3252-2C5A-BB8B-53057010F362}"/>
                  </a:ext>
                </a:extLst>
              </p:cNvPr>
              <p:cNvSpPr txBox="1"/>
              <p:nvPr/>
            </p:nvSpPr>
            <p:spPr>
              <a:xfrm>
                <a:off x="4189694" y="2688672"/>
                <a:ext cx="280846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18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5E2E76F-3252-2C5A-BB8B-53057010F3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9694" y="2688672"/>
                <a:ext cx="280846" cy="310598"/>
              </a:xfrm>
              <a:prstGeom prst="rect">
                <a:avLst/>
              </a:prstGeom>
              <a:blipFill>
                <a:blip r:embed="rId8"/>
                <a:stretch>
                  <a:fillRect l="-17391" t="-41176" r="-76087"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E8CCC45-0639-6C67-149F-29E4B329BDE7}"/>
              </a:ext>
            </a:extLst>
          </p:cNvPr>
          <p:cNvCxnSpPr>
            <a:cxnSpLocks/>
          </p:cNvCxnSpPr>
          <p:nvPr/>
        </p:nvCxnSpPr>
        <p:spPr bwMode="auto">
          <a:xfrm flipV="1">
            <a:off x="5761322" y="1805341"/>
            <a:ext cx="1299940" cy="122696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3B0C7A1C-1B72-DED9-3125-6554720A6F3F}"/>
              </a:ext>
            </a:extLst>
          </p:cNvPr>
          <p:cNvSpPr txBox="1"/>
          <p:nvPr/>
        </p:nvSpPr>
        <p:spPr>
          <a:xfrm rot="301935">
            <a:off x="7011214" y="2820468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</a:rPr>
              <a:t>Path of </a:t>
            </a:r>
            <a:r>
              <a:rPr lang="en-US" sz="1800" i="1" dirty="0">
                <a:solidFill>
                  <a:srgbClr val="C00000"/>
                </a:solidFill>
              </a:rPr>
              <a:t>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0CCE862A-0271-9A4B-A735-AC2E146D7527}"/>
                  </a:ext>
                </a:extLst>
              </p:cNvPr>
              <p:cNvSpPr txBox="1"/>
              <p:nvPr/>
            </p:nvSpPr>
            <p:spPr>
              <a:xfrm>
                <a:off x="6805105" y="3480212"/>
                <a:ext cx="61395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0CCE862A-0271-9A4B-A735-AC2E146D75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105" y="3480212"/>
                <a:ext cx="613951" cy="73866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0" name="Picture 49">
            <a:extLst>
              <a:ext uri="{FF2B5EF4-FFF2-40B4-BE49-F238E27FC236}">
                <a16:creationId xmlns:a16="http://schemas.microsoft.com/office/drawing/2014/main" id="{8DC3303E-323D-0EA0-7BFF-85462AB498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0" y="4210502"/>
            <a:ext cx="2524403" cy="2723698"/>
          </a:xfrm>
          <a:prstGeom prst="rect">
            <a:avLst/>
          </a:prstGeom>
        </p:spPr>
      </p:pic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F069D8F-EBEB-B49A-D7CE-95E417ABD670}"/>
              </a:ext>
            </a:extLst>
          </p:cNvPr>
          <p:cNvCxnSpPr>
            <a:cxnSpLocks/>
          </p:cNvCxnSpPr>
          <p:nvPr/>
        </p:nvCxnSpPr>
        <p:spPr bwMode="auto">
          <a:xfrm flipV="1">
            <a:off x="6928950" y="3733847"/>
            <a:ext cx="2204275" cy="214947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093B335-E190-1BF4-0949-C157F4CCE15B}"/>
              </a:ext>
            </a:extLst>
          </p:cNvPr>
          <p:cNvCxnSpPr>
            <a:cxnSpLocks/>
          </p:cNvCxnSpPr>
          <p:nvPr/>
        </p:nvCxnSpPr>
        <p:spPr bwMode="auto">
          <a:xfrm flipV="1">
            <a:off x="7373853" y="4438532"/>
            <a:ext cx="1012160" cy="1013589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D5892D5-448A-3346-39D9-A590D4D1298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532335" y="4429651"/>
            <a:ext cx="1044667" cy="106567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54EEC998-4AF3-5CB2-B808-44E41F909206}"/>
              </a:ext>
            </a:extLst>
          </p:cNvPr>
          <p:cNvSpPr/>
          <p:nvPr/>
        </p:nvSpPr>
        <p:spPr bwMode="auto">
          <a:xfrm>
            <a:off x="6935298" y="5860488"/>
            <a:ext cx="75102" cy="83159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9FB7E4C-A5D8-D2A8-AE01-82EBCB81E554}"/>
              </a:ext>
            </a:extLst>
          </p:cNvPr>
          <p:cNvSpPr/>
          <p:nvPr/>
        </p:nvSpPr>
        <p:spPr bwMode="auto">
          <a:xfrm>
            <a:off x="8001000" y="5708088"/>
            <a:ext cx="75102" cy="83159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3D603C7-3418-246A-8E79-A223856EBFAF}"/>
              </a:ext>
            </a:extLst>
          </p:cNvPr>
          <p:cNvSpPr txBox="1"/>
          <p:nvPr/>
        </p:nvSpPr>
        <p:spPr>
          <a:xfrm>
            <a:off x="6638182" y="563884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E016C7A-2155-28ED-6618-8AFE1BD9A8B1}"/>
              </a:ext>
            </a:extLst>
          </p:cNvPr>
          <p:cNvSpPr txBox="1"/>
          <p:nvPr/>
        </p:nvSpPr>
        <p:spPr>
          <a:xfrm>
            <a:off x="7722658" y="565251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B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6D0B4714-9CBB-982C-A184-4FAA057D8705}"/>
              </a:ext>
            </a:extLst>
          </p:cNvPr>
          <p:cNvCxnSpPr/>
          <p:nvPr/>
        </p:nvCxnSpPr>
        <p:spPr bwMode="auto">
          <a:xfrm>
            <a:off x="7553468" y="5314787"/>
            <a:ext cx="485083" cy="43488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C0FA774A-D7AA-2449-0635-4A7197732BC4}"/>
              </a:ext>
            </a:extLst>
          </p:cNvPr>
          <p:cNvSpPr txBox="1"/>
          <p:nvPr/>
        </p:nvSpPr>
        <p:spPr>
          <a:xfrm>
            <a:off x="7772400" y="5240536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solidFill>
                  <a:schemeClr val="bg1"/>
                </a:solidFill>
              </a:rPr>
              <a:t>d</a:t>
            </a:r>
            <a:r>
              <a:rPr lang="en-US" sz="1800" b="1" i="1" baseline="-25000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08763D5-D64B-0C4E-071F-4B5AB53AC0EF}"/>
              </a:ext>
            </a:extLst>
          </p:cNvPr>
          <p:cNvSpPr txBox="1"/>
          <p:nvPr/>
        </p:nvSpPr>
        <p:spPr>
          <a:xfrm>
            <a:off x="8839200" y="373384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63BEA70-0586-0A0B-0C81-B62DE3A5A498}"/>
              </a:ext>
            </a:extLst>
          </p:cNvPr>
          <p:cNvSpPr txBox="1"/>
          <p:nvPr/>
        </p:nvSpPr>
        <p:spPr>
          <a:xfrm>
            <a:off x="5410200" y="44196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</a:rPr>
              <a:t>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5ADDD03-84E9-88A7-215B-45C44452D1E7}"/>
                  </a:ext>
                </a:extLst>
              </p:cNvPr>
              <p:cNvSpPr txBox="1"/>
              <p:nvPr/>
            </p:nvSpPr>
            <p:spPr>
              <a:xfrm>
                <a:off x="7463644" y="4070430"/>
                <a:ext cx="91467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0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𝑅𝐵</m:t>
                          </m:r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5ADDD03-84E9-88A7-215B-45C44452D1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3644" y="4070430"/>
                <a:ext cx="914674" cy="307777"/>
              </a:xfrm>
              <a:prstGeom prst="rect">
                <a:avLst/>
              </a:prstGeom>
              <a:blipFill>
                <a:blip r:embed="rId10"/>
                <a:stretch>
                  <a:fillRect l="-2667" t="-38000" r="-667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TextBox 71">
            <a:extLst>
              <a:ext uri="{FF2B5EF4-FFF2-40B4-BE49-F238E27FC236}">
                <a16:creationId xmlns:a16="http://schemas.microsoft.com/office/drawing/2014/main" id="{5D58B402-FC23-586A-5EF9-55818DEDBE3F}"/>
              </a:ext>
            </a:extLst>
          </p:cNvPr>
          <p:cNvSpPr txBox="1"/>
          <p:nvPr/>
        </p:nvSpPr>
        <p:spPr>
          <a:xfrm>
            <a:off x="4013348" y="5923520"/>
            <a:ext cx="26216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/>
              <a:t>Kinematic Diagram </a:t>
            </a:r>
            <a:endParaRPr lang="en-US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A23C64A-0B13-2AF4-6276-0BC14280444D}"/>
              </a:ext>
            </a:extLst>
          </p:cNvPr>
          <p:cNvSpPr txBox="1"/>
          <p:nvPr/>
        </p:nvSpPr>
        <p:spPr>
          <a:xfrm>
            <a:off x="7482187" y="2232987"/>
            <a:ext cx="12813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FBD</a:t>
            </a:r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FFD376C-B366-57BA-A27B-43F46109CD97}"/>
              </a:ext>
            </a:extLst>
          </p:cNvPr>
          <p:cNvSpPr/>
          <p:nvPr/>
        </p:nvSpPr>
        <p:spPr bwMode="auto">
          <a:xfrm rot="20927613">
            <a:off x="4902653" y="2778929"/>
            <a:ext cx="2696277" cy="1535161"/>
          </a:xfrm>
          <a:custGeom>
            <a:avLst/>
            <a:gdLst>
              <a:gd name="csX0" fmla="*/ 0 w 3300984"/>
              <a:gd name="csY0" fmla="*/ 1682514 h 1682514"/>
              <a:gd name="csX1" fmla="*/ 201168 w 3300984"/>
              <a:gd name="csY1" fmla="*/ 960138 h 1682514"/>
              <a:gd name="csX2" fmla="*/ 941832 w 3300984"/>
              <a:gd name="csY2" fmla="*/ 365778 h 1682514"/>
              <a:gd name="csX3" fmla="*/ 1216152 w 3300984"/>
              <a:gd name="csY3" fmla="*/ 192042 h 1682514"/>
              <a:gd name="csX4" fmla="*/ 2240280 w 3300984"/>
              <a:gd name="csY4" fmla="*/ 18 h 1682514"/>
              <a:gd name="csX5" fmla="*/ 3300984 w 3300984"/>
              <a:gd name="csY5" fmla="*/ 182898 h 16825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3300984" h="1682514">
                <a:moveTo>
                  <a:pt x="0" y="1682514"/>
                </a:moveTo>
                <a:cubicBezTo>
                  <a:pt x="22098" y="1431054"/>
                  <a:pt x="44196" y="1179594"/>
                  <a:pt x="201168" y="960138"/>
                </a:cubicBezTo>
                <a:cubicBezTo>
                  <a:pt x="358140" y="740682"/>
                  <a:pt x="772668" y="493794"/>
                  <a:pt x="941832" y="365778"/>
                </a:cubicBezTo>
                <a:cubicBezTo>
                  <a:pt x="1110996" y="237762"/>
                  <a:pt x="999744" y="253002"/>
                  <a:pt x="1216152" y="192042"/>
                </a:cubicBezTo>
                <a:cubicBezTo>
                  <a:pt x="1432560" y="131082"/>
                  <a:pt x="1892808" y="1542"/>
                  <a:pt x="2240280" y="18"/>
                </a:cubicBezTo>
                <a:cubicBezTo>
                  <a:pt x="2587752" y="-1506"/>
                  <a:pt x="2944368" y="90696"/>
                  <a:pt x="3300984" y="182898"/>
                </a:cubicBezTo>
              </a:path>
            </a:pathLst>
          </a:custGeom>
          <a:noFill/>
          <a:ln w="4127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8DFFC56-7B52-9772-CEAC-B634DFAF6C6C}"/>
              </a:ext>
            </a:extLst>
          </p:cNvPr>
          <p:cNvCxnSpPr>
            <a:cxnSpLocks/>
          </p:cNvCxnSpPr>
          <p:nvPr/>
        </p:nvCxnSpPr>
        <p:spPr bwMode="auto">
          <a:xfrm>
            <a:off x="5757186" y="3001077"/>
            <a:ext cx="1028772" cy="11617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F55BCC8-C725-6067-8C22-B9D88546C9A1}"/>
              </a:ext>
            </a:extLst>
          </p:cNvPr>
          <p:cNvSpPr txBox="1"/>
          <p:nvPr/>
        </p:nvSpPr>
        <p:spPr>
          <a:xfrm>
            <a:off x="6510064" y="1718657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71C7B3-E70A-F3C3-25AD-76F21B9A2121}"/>
              </a:ext>
            </a:extLst>
          </p:cNvPr>
          <p:cNvSpPr txBox="1"/>
          <p:nvPr/>
        </p:nvSpPr>
        <p:spPr>
          <a:xfrm>
            <a:off x="6379127" y="384721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06B8193-AF67-9DCB-3E47-E8BF309E5E15}"/>
              </a:ext>
            </a:extLst>
          </p:cNvPr>
          <p:cNvCxnSpPr>
            <a:cxnSpLocks/>
          </p:cNvCxnSpPr>
          <p:nvPr/>
        </p:nvCxnSpPr>
        <p:spPr bwMode="auto">
          <a:xfrm>
            <a:off x="7353228" y="5486400"/>
            <a:ext cx="1028772" cy="11617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FFE3E3C-EDD1-40E1-960B-3A16EF996069}"/>
              </a:ext>
            </a:extLst>
          </p:cNvPr>
          <p:cNvSpPr txBox="1"/>
          <p:nvPr/>
        </p:nvSpPr>
        <p:spPr>
          <a:xfrm>
            <a:off x="7983430" y="630569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8D2C4B4-21AD-4883-EF01-7A8443196B9E}"/>
              </a:ext>
            </a:extLst>
          </p:cNvPr>
          <p:cNvCxnSpPr>
            <a:cxnSpLocks/>
          </p:cNvCxnSpPr>
          <p:nvPr/>
        </p:nvCxnSpPr>
        <p:spPr bwMode="auto">
          <a:xfrm>
            <a:off x="7341561" y="5438626"/>
            <a:ext cx="696990" cy="825649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E9F4723-816A-0497-65CD-8505F8708E2A}"/>
                  </a:ext>
                </a:extLst>
              </p:cNvPr>
              <p:cNvSpPr txBox="1"/>
              <p:nvPr/>
            </p:nvSpPr>
            <p:spPr>
              <a:xfrm>
                <a:off x="6895057" y="5932807"/>
                <a:ext cx="95295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0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𝑅𝐵</m:t>
                          </m:r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E9F4723-816A-0497-65CD-8505F8708E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057" y="5932807"/>
                <a:ext cx="952953" cy="307777"/>
              </a:xfrm>
              <a:prstGeom prst="rect">
                <a:avLst/>
              </a:prstGeom>
              <a:blipFill>
                <a:blip r:embed="rId11"/>
                <a:stretch>
                  <a:fillRect l="-2564" t="-35294"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DF60A87E-4F73-EBDA-CB8C-9A91DDC534F1}"/>
              </a:ext>
            </a:extLst>
          </p:cNvPr>
          <p:cNvSpPr txBox="1"/>
          <p:nvPr/>
        </p:nvSpPr>
        <p:spPr>
          <a:xfrm>
            <a:off x="6812700" y="5269468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err="1">
                <a:solidFill>
                  <a:schemeClr val="bg1"/>
                </a:solidFill>
              </a:rPr>
              <a:t>d</a:t>
            </a:r>
            <a:r>
              <a:rPr lang="en-US" sz="1800" b="1" i="1" baseline="-25000" dirty="0" err="1">
                <a:solidFill>
                  <a:schemeClr val="bg1"/>
                </a:solidFill>
              </a:rPr>
              <a:t>A</a:t>
            </a:r>
            <a:endParaRPr lang="en-US" sz="1800" b="1" i="1" baseline="-25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B2B516B-963F-7A7C-30E0-54796D5F356F}"/>
                  </a:ext>
                </a:extLst>
              </p:cNvPr>
              <p:cNvSpPr txBox="1"/>
              <p:nvPr/>
            </p:nvSpPr>
            <p:spPr>
              <a:xfrm>
                <a:off x="432823" y="4254430"/>
                <a:ext cx="4613148" cy="22503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US" sz="2400" b="1" dirty="0"/>
                  <a:t>Alternate Moment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𝑚𝑎𝑑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baseline="-25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𝑚𝑎𝑑𝐴</m:t>
                      </m:r>
                    </m:oMath>
                  </m:oMathPara>
                </a14:m>
                <a:endParaRPr lang="en-US" sz="2400" baseline="-25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B2B516B-963F-7A7C-30E0-54796D5F35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823" y="4254430"/>
                <a:ext cx="4613148" cy="2250360"/>
              </a:xfrm>
              <a:prstGeom prst="rect">
                <a:avLst/>
              </a:prstGeom>
              <a:blipFill>
                <a:blip r:embed="rId12"/>
                <a:stretch>
                  <a:fillRect l="-1982" t="-2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385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0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5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build="p"/>
      <p:bldP spid="25" grpId="0"/>
      <p:bldP spid="26" grpId="0"/>
      <p:bldP spid="41" grpId="0"/>
      <p:bldP spid="48" grpId="0"/>
      <p:bldP spid="49" grpId="0"/>
      <p:bldP spid="59" grpId="0" animBg="1"/>
      <p:bldP spid="60" grpId="0" animBg="1"/>
      <p:bldP spid="61" grpId="0"/>
      <p:bldP spid="62" grpId="0"/>
      <p:bldP spid="65" grpId="0"/>
      <p:bldP spid="68" grpId="0"/>
      <p:bldP spid="69" grpId="0"/>
      <p:bldP spid="70" grpId="0"/>
      <p:bldP spid="72" grpId="0"/>
      <p:bldP spid="73" grpId="0"/>
      <p:bldP spid="27" grpId="0" animBg="1"/>
      <p:bldP spid="31" grpId="0"/>
      <p:bldP spid="32" grpId="0"/>
      <p:bldP spid="37" grpId="0"/>
      <p:bldP spid="42" grpId="0"/>
      <p:bldP spid="44" grpId="0"/>
      <p:bldP spid="2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BBFC7-CE1D-02AB-234A-0DC0B53C3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C719CC-541A-6404-B9DD-9D57FA911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Fixed-Axis Rotation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492D817-D65F-66CA-DCC4-3D830424283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BB0BCE4-3369-6F96-BAD7-550EAE236D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77C4550-FFD6-4A13-C607-B3217324D0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56E3A41-18CA-ABEF-181B-005589DDCC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FD2FF58-DC99-F367-4F1B-1798FE549B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22CDE87-D694-859A-2EDC-F789C4B8B7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48A8B97-39AE-7F62-4648-8433CC0FF3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AF81689-A629-4BF0-43A1-F660A62EB1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AF8FBDE-50C9-2B0C-CEF6-58C6DEFE38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BE843EC-2569-E676-0AAE-D8C66AB742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AF3D72E-A0AD-BDC0-F4D9-B5B28A3ABA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076AF65-3557-EF2D-655F-846E779C39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D7EFC23-1F58-1AC8-9732-AFF09E99F5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97AD71A-02E3-D93E-4382-823F89D51F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2ABD3B7-25DE-08A1-83EC-1BDF336852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13A96E6-AFCB-005E-BE0A-DBAC296B31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AB8A7D9-719D-74BF-2A8D-F6A86A684F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AB427114-D7E6-3C2A-6885-995F7D144C7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74662" y="1204830"/>
                <a:ext cx="5509914" cy="5729370"/>
              </a:xfrm>
            </p:spPr>
            <p:txBody>
              <a:bodyPr/>
              <a:lstStyle/>
              <a:p>
                <a:r>
                  <a:rPr lang="en-US" sz="2400" dirty="0"/>
                  <a:t>Rigid body rotates about fixed axis at O </a:t>
                </a:r>
              </a:p>
              <a:p>
                <a:r>
                  <a:rPr lang="en-US" sz="2400" dirty="0"/>
                  <a:t>All points: </a:t>
                </a:r>
              </a:p>
              <a:p>
                <a:r>
                  <a:rPr lang="en-US" sz="2400" dirty="0"/>
                  <a:t>Move in circular paths </a:t>
                </a:r>
              </a:p>
              <a:p>
                <a:r>
                  <a:rPr lang="en-US" sz="2400" dirty="0"/>
                  <a:t>Have same </a:t>
                </a:r>
                <a:r>
                  <a:rPr lang="en-US" sz="2400" i="1" dirty="0"/>
                  <a:t>ω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α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Acceleration in </a:t>
                </a:r>
                <a:r>
                  <a:rPr lang="en-US" sz="2400" i="1" dirty="0"/>
                  <a:t>n-t</a:t>
                </a:r>
                <a:r>
                  <a:rPr lang="en-US" sz="2400" dirty="0"/>
                  <a:t> coordinates: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Force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𝑅𝐵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Moment about mass center: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</m:acc>
                        </m:e>
                      </m:nary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AB427114-D7E6-3C2A-6885-995F7D144C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74662" y="1204830"/>
                <a:ext cx="5509914" cy="5729370"/>
              </a:xfrm>
              <a:blipFill>
                <a:blip r:embed="rId4"/>
                <a:stretch>
                  <a:fillRect l="-1438" t="-851" r="-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63B87A18-F034-948C-B3FD-4EDDB7AA62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 rot="19724047">
            <a:off x="5250805" y="1370260"/>
            <a:ext cx="3810000" cy="411078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EDC314B-4ABA-4E2C-CE9A-7BA9DA6C15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71000"/>
                    </a14:imgEffect>
                    <a14:imgEffect>
                      <a14:brightnessContrast bright="-34000" contrast="7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47132" y="4707094"/>
            <a:ext cx="1124107" cy="95263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8B9EC21-21BA-5CF1-F0EE-D61D339C82AA}"/>
              </a:ext>
            </a:extLst>
          </p:cNvPr>
          <p:cNvSpPr txBox="1"/>
          <p:nvPr/>
        </p:nvSpPr>
        <p:spPr>
          <a:xfrm>
            <a:off x="7473351" y="4512406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O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C3EA1B2-9290-2604-05BC-3AE436C1C5BE}"/>
              </a:ext>
            </a:extLst>
          </p:cNvPr>
          <p:cNvCxnSpPr>
            <a:cxnSpLocks/>
          </p:cNvCxnSpPr>
          <p:nvPr/>
        </p:nvCxnSpPr>
        <p:spPr bwMode="auto">
          <a:xfrm>
            <a:off x="6963725" y="3446725"/>
            <a:ext cx="345460" cy="14658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0892663-B720-2D5C-2AAD-FCDF7D2DCBB9}"/>
              </a:ext>
            </a:extLst>
          </p:cNvPr>
          <p:cNvCxnSpPr>
            <a:cxnSpLocks/>
          </p:cNvCxnSpPr>
          <p:nvPr/>
        </p:nvCxnSpPr>
        <p:spPr bwMode="auto">
          <a:xfrm flipH="1">
            <a:off x="5042023" y="3373871"/>
            <a:ext cx="1897928" cy="42122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39DA056-3881-1F73-D047-D79666524F98}"/>
              </a:ext>
            </a:extLst>
          </p:cNvPr>
          <p:cNvCxnSpPr>
            <a:cxnSpLocks/>
          </p:cNvCxnSpPr>
          <p:nvPr/>
        </p:nvCxnSpPr>
        <p:spPr bwMode="auto">
          <a:xfrm>
            <a:off x="6939951" y="3373871"/>
            <a:ext cx="274030" cy="1066800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07244E2-C4EE-6A22-C3FE-32D9F300DFB7}"/>
              </a:ext>
            </a:extLst>
          </p:cNvPr>
          <p:cNvCxnSpPr>
            <a:cxnSpLocks/>
          </p:cNvCxnSpPr>
          <p:nvPr/>
        </p:nvCxnSpPr>
        <p:spPr bwMode="auto">
          <a:xfrm flipH="1">
            <a:off x="5873151" y="3366219"/>
            <a:ext cx="1056075" cy="236252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E9591896-76EB-09DE-9F5F-E0BE2133F959}"/>
              </a:ext>
            </a:extLst>
          </p:cNvPr>
          <p:cNvSpPr txBox="1"/>
          <p:nvPr/>
        </p:nvSpPr>
        <p:spPr>
          <a:xfrm>
            <a:off x="7224565" y="42546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917D194-A20F-E3D0-2BDF-86CBE5181B0A}"/>
              </a:ext>
            </a:extLst>
          </p:cNvPr>
          <p:cNvSpPr txBox="1"/>
          <p:nvPr/>
        </p:nvSpPr>
        <p:spPr>
          <a:xfrm>
            <a:off x="5278277" y="3580870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t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1627984-727E-1B89-FC0A-169B4553A4D4}"/>
              </a:ext>
            </a:extLst>
          </p:cNvPr>
          <p:cNvSpPr/>
          <p:nvPr/>
        </p:nvSpPr>
        <p:spPr bwMode="auto">
          <a:xfrm>
            <a:off x="6491605" y="1657858"/>
            <a:ext cx="1444752" cy="384037"/>
          </a:xfrm>
          <a:custGeom>
            <a:avLst/>
            <a:gdLst>
              <a:gd name="csX0" fmla="*/ 1444752 w 1444752"/>
              <a:gd name="csY0" fmla="*/ 384037 h 384037"/>
              <a:gd name="csX1" fmla="*/ 987552 w 1444752"/>
              <a:gd name="csY1" fmla="*/ 36565 h 384037"/>
              <a:gd name="csX2" fmla="*/ 0 w 1444752"/>
              <a:gd name="csY2" fmla="*/ 27421 h 3840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444752" h="384037">
                <a:moveTo>
                  <a:pt x="1444752" y="384037"/>
                </a:moveTo>
                <a:cubicBezTo>
                  <a:pt x="1336548" y="240019"/>
                  <a:pt x="1228344" y="96001"/>
                  <a:pt x="987552" y="36565"/>
                </a:cubicBezTo>
                <a:cubicBezTo>
                  <a:pt x="746760" y="-22871"/>
                  <a:pt x="373380" y="2275"/>
                  <a:pt x="0" y="27421"/>
                </a:cubicBezTo>
              </a:path>
            </a:pathLst>
          </a:custGeom>
          <a:noFill/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CCE6B17-3835-57AE-C329-2EB9D54DCB82}"/>
              </a:ext>
            </a:extLst>
          </p:cNvPr>
          <p:cNvSpPr/>
          <p:nvPr/>
        </p:nvSpPr>
        <p:spPr bwMode="auto">
          <a:xfrm>
            <a:off x="5380852" y="1831583"/>
            <a:ext cx="457200" cy="603504"/>
          </a:xfrm>
          <a:custGeom>
            <a:avLst/>
            <a:gdLst>
              <a:gd name="csX0" fmla="*/ 0 w 457200"/>
              <a:gd name="csY0" fmla="*/ 603504 h 603504"/>
              <a:gd name="csX1" fmla="*/ 182880 w 457200"/>
              <a:gd name="csY1" fmla="*/ 292608 h 603504"/>
              <a:gd name="csX2" fmla="*/ 457200 w 457200"/>
              <a:gd name="csY2" fmla="*/ 0 h 6035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57200" h="603504">
                <a:moveTo>
                  <a:pt x="0" y="603504"/>
                </a:moveTo>
                <a:cubicBezTo>
                  <a:pt x="53340" y="498348"/>
                  <a:pt x="106680" y="393192"/>
                  <a:pt x="182880" y="292608"/>
                </a:cubicBezTo>
                <a:cubicBezTo>
                  <a:pt x="259080" y="192024"/>
                  <a:pt x="358140" y="96012"/>
                  <a:pt x="457200" y="0"/>
                </a:cubicBezTo>
              </a:path>
            </a:pathLst>
          </a:cu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D92376-AF10-195D-9475-72906169998D}"/>
              </a:ext>
            </a:extLst>
          </p:cNvPr>
          <p:cNvSpPr txBox="1"/>
          <p:nvPr/>
        </p:nvSpPr>
        <p:spPr>
          <a:xfrm>
            <a:off x="5065431" y="2485486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93141D90-6EE8-1FD1-F566-2F6ECFB75919}"/>
              </a:ext>
            </a:extLst>
          </p:cNvPr>
          <p:cNvSpPr/>
          <p:nvPr/>
        </p:nvSpPr>
        <p:spPr bwMode="auto">
          <a:xfrm rot="1024456">
            <a:off x="5172916" y="2900324"/>
            <a:ext cx="253808" cy="841248"/>
          </a:xfrm>
          <a:custGeom>
            <a:avLst/>
            <a:gdLst>
              <a:gd name="csX0" fmla="*/ 16064 w 253808"/>
              <a:gd name="csY0" fmla="*/ 0 h 841248"/>
              <a:gd name="csX1" fmla="*/ 25208 w 253808"/>
              <a:gd name="csY1" fmla="*/ 292608 h 841248"/>
              <a:gd name="csX2" fmla="*/ 253808 w 253808"/>
              <a:gd name="csY2" fmla="*/ 841248 h 8412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53808" h="841248">
                <a:moveTo>
                  <a:pt x="16064" y="0"/>
                </a:moveTo>
                <a:cubicBezTo>
                  <a:pt x="824" y="76200"/>
                  <a:pt x="-14416" y="152400"/>
                  <a:pt x="25208" y="292608"/>
                </a:cubicBezTo>
                <a:cubicBezTo>
                  <a:pt x="64832" y="432816"/>
                  <a:pt x="159320" y="637032"/>
                  <a:pt x="253808" y="841248"/>
                </a:cubicBezTo>
              </a:path>
            </a:pathLst>
          </a:cu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B8113DF-CA44-D797-52C9-F28445623DA1}"/>
                  </a:ext>
                </a:extLst>
              </p:cNvPr>
              <p:cNvSpPr txBox="1"/>
              <p:nvPr/>
            </p:nvSpPr>
            <p:spPr>
              <a:xfrm>
                <a:off x="5226758" y="1861539"/>
                <a:ext cx="3064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B8113DF-CA44-D797-52C9-F28445623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758" y="1861539"/>
                <a:ext cx="306494" cy="369332"/>
              </a:xfrm>
              <a:prstGeom prst="rect">
                <a:avLst/>
              </a:prstGeom>
              <a:blipFill>
                <a:blip r:embed="rId8"/>
                <a:stretch>
                  <a:fillRect l="-11765" r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FB77FBD-4630-6751-A593-5B0BC6B26F9E}"/>
                  </a:ext>
                </a:extLst>
              </p:cNvPr>
              <p:cNvSpPr txBox="1"/>
              <p:nvPr/>
            </p:nvSpPr>
            <p:spPr>
              <a:xfrm>
                <a:off x="4919244" y="3116861"/>
                <a:ext cx="3064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FB77FBD-4630-6751-A593-5B0BC6B26F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9244" y="3116861"/>
                <a:ext cx="306494" cy="369332"/>
              </a:xfrm>
              <a:prstGeom prst="rect">
                <a:avLst/>
              </a:prstGeom>
              <a:blipFill>
                <a:blip r:embed="rId9"/>
                <a:stretch>
                  <a:fillRect l="-14000" r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E6536FD-309E-E83B-FF3B-530732936975}"/>
                  </a:ext>
                </a:extLst>
              </p:cNvPr>
              <p:cNvSpPr txBox="1"/>
              <p:nvPr/>
            </p:nvSpPr>
            <p:spPr>
              <a:xfrm>
                <a:off x="7239646" y="1295400"/>
                <a:ext cx="2705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E6536FD-309E-E83B-FF3B-530732936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646" y="1295400"/>
                <a:ext cx="270587" cy="369332"/>
              </a:xfrm>
              <a:prstGeom prst="rect">
                <a:avLst/>
              </a:prstGeom>
              <a:blipFill>
                <a:blip r:embed="rId10"/>
                <a:stretch>
                  <a:fillRect l="-15909"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1EC9FCD-E3F5-D7C9-96E4-6E10BCF0CCF8}"/>
                  </a:ext>
                </a:extLst>
              </p:cNvPr>
              <p:cNvSpPr txBox="1"/>
              <p:nvPr/>
            </p:nvSpPr>
            <p:spPr>
              <a:xfrm rot="21110144">
                <a:off x="7124542" y="3496878"/>
                <a:ext cx="88024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1EC9FCD-E3F5-D7C9-96E4-6E10BCF0CC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110144">
                <a:off x="7124542" y="3496878"/>
                <a:ext cx="880241" cy="369332"/>
              </a:xfrm>
              <a:prstGeom prst="rect">
                <a:avLst/>
              </a:prstGeom>
              <a:blipFill>
                <a:blip r:embed="rId11"/>
                <a:stretch>
                  <a:fillRect l="-1974" r="-2632"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323B7B6-5E23-9568-5F85-9539CF2C4DFD}"/>
                  </a:ext>
                </a:extLst>
              </p:cNvPr>
              <p:cNvSpPr txBox="1"/>
              <p:nvPr/>
            </p:nvSpPr>
            <p:spPr>
              <a:xfrm rot="20749541">
                <a:off x="5917071" y="3020108"/>
                <a:ext cx="8359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323B7B6-5E23-9568-5F85-9539CF2C4D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749541">
                <a:off x="5917071" y="3020108"/>
                <a:ext cx="835933" cy="369332"/>
              </a:xfrm>
              <a:prstGeom prst="rect">
                <a:avLst/>
              </a:prstGeom>
              <a:blipFill>
                <a:blip r:embed="rId12"/>
                <a:stretch>
                  <a:fillRect l="-671" r="-2685"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Buy Zoom Pets Zoomer RoboDog Online India | Ubuy">
            <a:extLst>
              <a:ext uri="{FF2B5EF4-FFF2-40B4-BE49-F238E27FC236}">
                <a16:creationId xmlns:a16="http://schemas.microsoft.com/office/drawing/2014/main" id="{FC06565E-B094-0480-B6E2-3464AFBDF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451" y="2967694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42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1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1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10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build="p"/>
      <p:bldP spid="27" grpId="0"/>
      <p:bldP spid="40" grpId="0"/>
      <p:bldP spid="41" grpId="0"/>
      <p:bldP spid="4" grpId="0" animBg="1"/>
      <p:bldP spid="22" grpId="0" animBg="1"/>
      <p:bldP spid="23" grpId="0"/>
      <p:bldP spid="25" grpId="0" animBg="1"/>
      <p:bldP spid="28" grpId="0"/>
      <p:bldP spid="30" grpId="0"/>
      <p:bldP spid="32" grpId="0"/>
      <p:bldP spid="33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9E350-8C2F-9BE2-62D1-36925C4C2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0048DD-C5F7-C65D-7CA8-32832E25D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Moment Equation for Fixed-Axis Rotation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B7F679F1-0CAD-C042-58C7-98E628F7A5A8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A6D2D37-6AA8-3E75-015A-383FA887D4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3ADD7E9-1D98-09B4-AE6B-4741F44742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B432218-20BF-5CFC-20A6-1AD0C2F82E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820F8A5-49D0-593A-C4D0-AC3FD4ECB3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B1F7039-205F-0715-D68B-1125250C1A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4CC469D-5D6A-32DF-68C5-D31F455A32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5D288C9-070A-0DFA-9DBF-37AAF693EA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653A82D-B548-C4F5-902D-E0BD6D4642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8E6B877-5A22-5625-B252-F364039480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E07ADA8-0283-93FA-3F74-9C1FC70DCF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564AF0D-B2C3-7C38-B8BB-ABF48850F3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38A92E6-927D-8287-59CB-F78DE9866A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DD6E835-9EC9-2714-4C6D-514A711847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999C7E5-DFCD-6D7E-BAB2-18841640C5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F3C2C5C-A262-CB27-10C3-325DB9BF86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E8A0C84-55F4-BF8E-4F6B-CC92DAC39A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1B7C21B4-3E21-2C80-E33D-54BE017AA5B0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01759" y="1238608"/>
                <a:ext cx="4368098" cy="4933592"/>
              </a:xfrm>
            </p:spPr>
            <p:txBody>
              <a:bodyPr/>
              <a:lstStyle/>
              <a:p>
                <a:r>
                  <a:rPr lang="en-US" sz="2400" dirty="0"/>
                  <a:t>For Fixed-Axis Rotation, moment about axis </a:t>
                </a:r>
                <a:r>
                  <a:rPr lang="en-US" sz="2400" i="1" dirty="0"/>
                  <a:t>O</a:t>
                </a:r>
                <a:r>
                  <a:rPr lang="en-US" sz="2400" dirty="0"/>
                  <a:t> is: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From kinetic diagram: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Using parallel-axis theorem: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Substitute: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1B7C21B4-3E21-2C80-E33D-54BE017AA5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01759" y="1238608"/>
                <a:ext cx="4368098" cy="4933592"/>
              </a:xfrm>
              <a:blipFill>
                <a:blip r:embed="rId4"/>
                <a:stretch>
                  <a:fillRect l="-1955" t="-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48BF8D9-93C8-287D-32D7-C1CEBA2DE0B4}"/>
              </a:ext>
            </a:extLst>
          </p:cNvPr>
          <p:cNvCxnSpPr>
            <a:cxnSpLocks/>
          </p:cNvCxnSpPr>
          <p:nvPr/>
        </p:nvCxnSpPr>
        <p:spPr bwMode="auto">
          <a:xfrm>
            <a:off x="5184189" y="1628365"/>
            <a:ext cx="627257" cy="240875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A0A516D-8981-B243-0E9A-D0AD17F78E0B}"/>
              </a:ext>
            </a:extLst>
          </p:cNvPr>
          <p:cNvCxnSpPr>
            <a:cxnSpLocks/>
          </p:cNvCxnSpPr>
          <p:nvPr/>
        </p:nvCxnSpPr>
        <p:spPr bwMode="auto">
          <a:xfrm flipV="1">
            <a:off x="5093423" y="3286743"/>
            <a:ext cx="669095" cy="3048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788A8D0-A962-7B2F-517D-950E919DB9B0}"/>
              </a:ext>
            </a:extLst>
          </p:cNvPr>
          <p:cNvCxnSpPr>
            <a:cxnSpLocks/>
          </p:cNvCxnSpPr>
          <p:nvPr/>
        </p:nvCxnSpPr>
        <p:spPr bwMode="auto">
          <a:xfrm>
            <a:off x="5038689" y="2318677"/>
            <a:ext cx="705921" cy="17888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091C39F-BD7C-A2B7-5A24-B05B0C72841C}"/>
                  </a:ext>
                </a:extLst>
              </p:cNvPr>
              <p:cNvSpPr txBox="1"/>
              <p:nvPr/>
            </p:nvSpPr>
            <p:spPr>
              <a:xfrm>
                <a:off x="5193896" y="1297251"/>
                <a:ext cx="275524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18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091C39F-BD7C-A2B7-5A24-B05B0C728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896" y="1297251"/>
                <a:ext cx="275524" cy="310598"/>
              </a:xfrm>
              <a:prstGeom prst="rect">
                <a:avLst/>
              </a:prstGeom>
              <a:blipFill>
                <a:blip r:embed="rId5"/>
                <a:stretch>
                  <a:fillRect l="-17778" t="-43137" r="-77778"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4C224CC-01E0-B53B-1976-8700D28F2F79}"/>
                  </a:ext>
                </a:extLst>
              </p:cNvPr>
              <p:cNvSpPr txBox="1"/>
              <p:nvPr/>
            </p:nvSpPr>
            <p:spPr>
              <a:xfrm>
                <a:off x="5363610" y="3534764"/>
                <a:ext cx="280846" cy="3105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18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4C224CC-01E0-B53B-1976-8700D28F2F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3610" y="3534764"/>
                <a:ext cx="280846" cy="310598"/>
              </a:xfrm>
              <a:prstGeom prst="rect">
                <a:avLst/>
              </a:prstGeom>
              <a:blipFill>
                <a:blip r:embed="rId6"/>
                <a:stretch>
                  <a:fillRect l="-19565" t="-43137" r="-73913"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E80AFC24-61CA-60F0-1B39-0DB6ACB5DF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255295">
            <a:off x="5300682" y="1292764"/>
            <a:ext cx="2524403" cy="27236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771D520-A616-AA4E-3B4B-5310526D7172}"/>
                  </a:ext>
                </a:extLst>
              </p:cNvPr>
              <p:cNvSpPr txBox="1"/>
              <p:nvPr/>
            </p:nvSpPr>
            <p:spPr>
              <a:xfrm>
                <a:off x="4953000" y="1991343"/>
                <a:ext cx="280846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18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771D520-A616-AA4E-3B4B-5310526D71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1991343"/>
                <a:ext cx="280846" cy="310598"/>
              </a:xfrm>
              <a:prstGeom prst="rect">
                <a:avLst/>
              </a:prstGeom>
              <a:blipFill>
                <a:blip r:embed="rId8"/>
                <a:stretch>
                  <a:fillRect l="-19565" t="-43137" r="-73913"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A8919B9-BA7F-27D5-7369-27EC0CF1EB26}"/>
              </a:ext>
            </a:extLst>
          </p:cNvPr>
          <p:cNvCxnSpPr/>
          <p:nvPr/>
        </p:nvCxnSpPr>
        <p:spPr bwMode="auto">
          <a:xfrm>
            <a:off x="6425734" y="2596440"/>
            <a:ext cx="152400" cy="83820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E219B0E-45AF-D863-392B-ADB6AC1E89E6}"/>
              </a:ext>
            </a:extLst>
          </p:cNvPr>
          <p:cNvCxnSpPr/>
          <p:nvPr/>
        </p:nvCxnSpPr>
        <p:spPr bwMode="auto">
          <a:xfrm flipH="1">
            <a:off x="5973210" y="3434640"/>
            <a:ext cx="604924" cy="76650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90D1207F-5A5B-5DC2-67CF-18F283993BED}"/>
              </a:ext>
            </a:extLst>
          </p:cNvPr>
          <p:cNvSpPr/>
          <p:nvPr/>
        </p:nvSpPr>
        <p:spPr bwMode="auto">
          <a:xfrm>
            <a:off x="6506610" y="3371949"/>
            <a:ext cx="152400" cy="14339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524012D-7E6E-40ED-9994-49499AC92B1D}"/>
              </a:ext>
            </a:extLst>
          </p:cNvPr>
          <p:cNvSpPr txBox="1"/>
          <p:nvPr/>
        </p:nvSpPr>
        <p:spPr>
          <a:xfrm>
            <a:off x="6659010" y="3134343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8C0CFEB-E64B-0662-3DFD-15597D262F23}"/>
                  </a:ext>
                </a:extLst>
              </p:cNvPr>
              <p:cNvSpPr txBox="1"/>
              <p:nvPr/>
            </p:nvSpPr>
            <p:spPr>
              <a:xfrm>
                <a:off x="6558919" y="2689934"/>
                <a:ext cx="50757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8C0CFEB-E64B-0662-3DFD-15597D262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8919" y="2689934"/>
                <a:ext cx="507575" cy="369332"/>
              </a:xfrm>
              <a:prstGeom prst="rect">
                <a:avLst/>
              </a:prstGeom>
              <a:blipFill>
                <a:blip r:embed="rId9"/>
                <a:stretch>
                  <a:fillRect l="-14458" t="-34426" r="-36145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051C980-9A0D-9496-5027-75203B834263}"/>
                  </a:ext>
                </a:extLst>
              </p:cNvPr>
              <p:cNvSpPr txBox="1"/>
              <p:nvPr/>
            </p:nvSpPr>
            <p:spPr>
              <a:xfrm>
                <a:off x="7444315" y="3033155"/>
                <a:ext cx="61395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051C980-9A0D-9496-5027-75203B8342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4315" y="3033155"/>
                <a:ext cx="613951" cy="73866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>
            <a:extLst>
              <a:ext uri="{FF2B5EF4-FFF2-40B4-BE49-F238E27FC236}">
                <a16:creationId xmlns:a16="http://schemas.microsoft.com/office/drawing/2014/main" id="{0FA66881-EDE6-7D6B-1676-AC5650C67B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255295">
            <a:off x="6062682" y="3708631"/>
            <a:ext cx="2524403" cy="2723698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ABC46887-35F6-DDC2-E13E-D615E4DD08C7}"/>
              </a:ext>
            </a:extLst>
          </p:cNvPr>
          <p:cNvSpPr/>
          <p:nvPr/>
        </p:nvSpPr>
        <p:spPr bwMode="auto">
          <a:xfrm>
            <a:off x="7270616" y="5787816"/>
            <a:ext cx="152400" cy="14339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B99FCAD-692E-1F89-01A9-B5A930479F50}"/>
              </a:ext>
            </a:extLst>
          </p:cNvPr>
          <p:cNvSpPr txBox="1"/>
          <p:nvPr/>
        </p:nvSpPr>
        <p:spPr>
          <a:xfrm>
            <a:off x="7423016" y="5550210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O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3A88454-291A-7528-7B02-892608E56AA1}"/>
              </a:ext>
            </a:extLst>
          </p:cNvPr>
          <p:cNvCxnSpPr>
            <a:cxnSpLocks/>
            <a:endCxn id="40" idx="1"/>
          </p:cNvCxnSpPr>
          <p:nvPr/>
        </p:nvCxnSpPr>
        <p:spPr bwMode="auto">
          <a:xfrm>
            <a:off x="7155654" y="4995234"/>
            <a:ext cx="137280" cy="813582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298C090-B42E-9A3B-AD08-2124249593DC}"/>
              </a:ext>
            </a:extLst>
          </p:cNvPr>
          <p:cNvCxnSpPr>
            <a:cxnSpLocks/>
          </p:cNvCxnSpPr>
          <p:nvPr/>
        </p:nvCxnSpPr>
        <p:spPr bwMode="auto">
          <a:xfrm>
            <a:off x="7182689" y="5036852"/>
            <a:ext cx="110245" cy="678148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4A9C1681-49C1-BC9D-5EE2-AC438A05A31F}"/>
              </a:ext>
            </a:extLst>
          </p:cNvPr>
          <p:cNvCxnSpPr>
            <a:cxnSpLocks/>
          </p:cNvCxnSpPr>
          <p:nvPr/>
        </p:nvCxnSpPr>
        <p:spPr bwMode="auto">
          <a:xfrm flipH="1">
            <a:off x="6425734" y="5029200"/>
            <a:ext cx="746230" cy="1524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1401A33-7A2C-A482-F464-C4AEDBEF3125}"/>
                  </a:ext>
                </a:extLst>
              </p:cNvPr>
              <p:cNvSpPr txBox="1"/>
              <p:nvPr/>
            </p:nvSpPr>
            <p:spPr>
              <a:xfrm rot="21110144">
                <a:off x="7337442" y="5132637"/>
                <a:ext cx="11435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1401A33-7A2C-A482-F464-C4AEDBEF3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110144">
                <a:off x="7337442" y="5132637"/>
                <a:ext cx="1143583" cy="369332"/>
              </a:xfrm>
              <a:prstGeom prst="rect">
                <a:avLst/>
              </a:prstGeom>
              <a:blipFill>
                <a:blip r:embed="rId11"/>
                <a:stretch>
                  <a:fillRect l="-1538" r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66999DD-60F0-86FE-E4EA-B52DBE135AF2}"/>
                  </a:ext>
                </a:extLst>
              </p:cNvPr>
              <p:cNvSpPr txBox="1"/>
              <p:nvPr/>
            </p:nvSpPr>
            <p:spPr>
              <a:xfrm rot="20749541">
                <a:off x="6132600" y="4655867"/>
                <a:ext cx="109401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66999DD-60F0-86FE-E4EA-B52DBE135A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749541">
                <a:off x="6132600" y="4655867"/>
                <a:ext cx="1094017" cy="369332"/>
              </a:xfrm>
              <a:prstGeom prst="rect">
                <a:avLst/>
              </a:prstGeom>
              <a:blipFill>
                <a:blip r:embed="rId12"/>
                <a:stretch>
                  <a:fillRect l="-526" r="-2105" b="-9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D1390278-41F5-D050-8372-456F33955F23}"/>
              </a:ext>
            </a:extLst>
          </p:cNvPr>
          <p:cNvSpPr/>
          <p:nvPr/>
        </p:nvSpPr>
        <p:spPr bwMode="auto">
          <a:xfrm>
            <a:off x="7212879" y="4553712"/>
            <a:ext cx="466344" cy="448056"/>
          </a:xfrm>
          <a:custGeom>
            <a:avLst/>
            <a:gdLst>
              <a:gd name="csX0" fmla="*/ 466344 w 466344"/>
              <a:gd name="csY0" fmla="*/ 448056 h 448056"/>
              <a:gd name="csX1" fmla="*/ 347472 w 466344"/>
              <a:gd name="csY1" fmla="*/ 128016 h 448056"/>
              <a:gd name="csX2" fmla="*/ 0 w 466344"/>
              <a:gd name="csY2" fmla="*/ 0 h 4480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66344" h="448056">
                <a:moveTo>
                  <a:pt x="466344" y="448056"/>
                </a:moveTo>
                <a:cubicBezTo>
                  <a:pt x="445770" y="325374"/>
                  <a:pt x="425196" y="202692"/>
                  <a:pt x="347472" y="128016"/>
                </a:cubicBezTo>
                <a:cubicBezTo>
                  <a:pt x="269748" y="53340"/>
                  <a:pt x="134874" y="26670"/>
                  <a:pt x="0" y="0"/>
                </a:cubicBezTo>
              </a:path>
            </a:pathLst>
          </a:custGeom>
          <a:noFill/>
          <a:ln w="44450" cap="flat" cmpd="sng" algn="ctr">
            <a:solidFill>
              <a:srgbClr val="FF33CC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4FF04E1-AD4D-587F-504A-EB8B50ED945C}"/>
                  </a:ext>
                </a:extLst>
              </p:cNvPr>
              <p:cNvSpPr txBox="1"/>
              <p:nvPr/>
            </p:nvSpPr>
            <p:spPr>
              <a:xfrm>
                <a:off x="7413277" y="4232011"/>
                <a:ext cx="3973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4FF04E1-AD4D-587F-504A-EB8B50ED94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3277" y="4232011"/>
                <a:ext cx="397353" cy="369332"/>
              </a:xfrm>
              <a:prstGeom prst="rect">
                <a:avLst/>
              </a:prstGeom>
              <a:blipFill>
                <a:blip r:embed="rId13"/>
                <a:stretch>
                  <a:fillRect l="-15385" t="-1639" r="-56923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6FEFE19A-6FE3-85E6-EBB6-7220F176F6EA}"/>
              </a:ext>
            </a:extLst>
          </p:cNvPr>
          <p:cNvSpPr txBox="1"/>
          <p:nvPr/>
        </p:nvSpPr>
        <p:spPr>
          <a:xfrm>
            <a:off x="7543800" y="2133600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FBD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EEE840F-9BEE-E487-9D93-6DDEEA8F7B15}"/>
                  </a:ext>
                </a:extLst>
              </p:cNvPr>
              <p:cNvSpPr txBox="1"/>
              <p:nvPr/>
            </p:nvSpPr>
            <p:spPr>
              <a:xfrm>
                <a:off x="1671275" y="5926819"/>
                <a:ext cx="2389890" cy="9866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nary>
                    </m:oMath>
                  </m:oMathPara>
                </a14:m>
                <a:endParaRPr lang="en-US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EEE840F-9BEE-E487-9D93-6DDEEA8F7B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275" y="5926819"/>
                <a:ext cx="2389890" cy="98668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C9C0CF27-E601-64ED-5A62-06A00F0D919E}"/>
              </a:ext>
            </a:extLst>
          </p:cNvPr>
          <p:cNvSpPr txBox="1"/>
          <p:nvPr/>
        </p:nvSpPr>
        <p:spPr>
          <a:xfrm>
            <a:off x="5231858" y="6081377"/>
            <a:ext cx="2616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Kinematic Diagram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379F740-5A5B-17E8-07C8-F19D7CEF002F}"/>
                  </a:ext>
                </a:extLst>
              </p:cNvPr>
              <p:cNvSpPr txBox="1"/>
              <p:nvPr/>
            </p:nvSpPr>
            <p:spPr>
              <a:xfrm>
                <a:off x="6861063" y="5328841"/>
                <a:ext cx="2295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379F740-5A5B-17E8-07C8-F19D7CEF0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1063" y="5328841"/>
                <a:ext cx="229550" cy="369332"/>
              </a:xfrm>
              <a:prstGeom prst="rect">
                <a:avLst/>
              </a:prstGeom>
              <a:blipFill>
                <a:blip r:embed="rId15"/>
                <a:stretch>
                  <a:fillRect l="-18919" r="-97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C90F0F2C-E590-DC6C-752D-124FBA39745E}"/>
                  </a:ext>
                </a:extLst>
              </p14:cNvPr>
              <p14:cNvContentPartPr/>
              <p14:nvPr/>
            </p14:nvContentPartPr>
            <p14:xfrm>
              <a:off x="2445120" y="4814280"/>
              <a:ext cx="174240" cy="1677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C90F0F2C-E590-DC6C-752D-124FBA39745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435760" y="4804920"/>
                <a:ext cx="192960" cy="18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923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500"/>
                                        <p:tgtEl>
                                          <p:spTgt spid="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build="p"/>
      <p:bldP spid="25" grpId="0"/>
      <p:bldP spid="26" grpId="0"/>
      <p:bldP spid="28" grpId="0"/>
      <p:bldP spid="35" grpId="0" animBg="1"/>
      <p:bldP spid="36" grpId="0"/>
      <p:bldP spid="38" grpId="0"/>
      <p:bldP spid="53" grpId="0"/>
      <p:bldP spid="54" grpId="0"/>
      <p:bldP spid="55" grpId="0" animBg="1"/>
      <p:bldP spid="56" grpId="0"/>
      <p:bldP spid="2" grpId="0"/>
      <p:bldP spid="29" grpId="0"/>
      <p:bldP spid="30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9DBF6-8709-13B3-ACDA-C6DA0F65E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0EB0FD-45FC-B458-0758-E4574FC25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Moment Equation for Fixed-Axis Rotation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5298187-FE6D-9253-81AB-DB167DC98CDE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3EACB97-00CB-243B-E879-22ADFC80D1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6300E85-F59E-34BF-9ECF-ED3F4BCA92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37BF2DC-B4FE-5C6F-4A75-0EED4B657C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93E04D3-901E-945D-9A51-F80E50F7D2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345AEBA-F84F-7DA1-D0D6-D568F498AE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B07C737-5684-6095-0427-B4340C69E4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CAB27DF-5F1C-A96E-C610-37236BF78B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E0819C8-AA5F-E0BC-E03E-7B645C3EC3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6E79C9B-D372-240F-76EC-9940B6796B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906D194-F4D9-0F79-49DF-64900DA79E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A1514BF-1891-4441-BB1E-938E753359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212AE9F-5F22-7533-2D6F-87AC4C9F14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0271D7D-195B-EA30-0B85-2D8F26DAD7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4ECC2BF-D725-9AE7-6C90-07F87720ED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C7358A1-EE2F-805C-014A-D4F1C51D06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D534A46-163E-169C-1A69-B55E9BDC86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BA18BE47-5E08-F2F2-1EFA-3273F681442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00391" y="1590054"/>
                <a:ext cx="4368098" cy="3480426"/>
              </a:xfrm>
            </p:spPr>
            <p:txBody>
              <a:bodyPr/>
              <a:lstStyle/>
              <a:p>
                <a:r>
                  <a:rPr lang="en-US" sz="2400" dirty="0"/>
                  <a:t>Special case: </a:t>
                </a:r>
              </a:p>
              <a:p>
                <a:r>
                  <a:rPr lang="en-US" sz="2400" dirty="0"/>
                  <a:t>Rotation about G: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Resultant is pure couple </a:t>
                </a:r>
                <a:r>
                  <a:rPr lang="en-US" sz="2400" i="1" dirty="0"/>
                  <a:t>Iα</a:t>
                </a:r>
              </a:p>
            </p:txBody>
          </p:sp>
        </mc:Choice>
        <mc:Fallback xmlns="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BA18BE47-5E08-F2F2-1EFA-3273F68144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00391" y="1590054"/>
                <a:ext cx="4368098" cy="3480426"/>
              </a:xfrm>
              <a:blipFill>
                <a:blip r:embed="rId4"/>
                <a:stretch>
                  <a:fillRect l="-1955" t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9654C5C-A455-0269-8687-0B3C9A11F0FF}"/>
              </a:ext>
            </a:extLst>
          </p:cNvPr>
          <p:cNvCxnSpPr>
            <a:cxnSpLocks/>
          </p:cNvCxnSpPr>
          <p:nvPr/>
        </p:nvCxnSpPr>
        <p:spPr bwMode="auto">
          <a:xfrm>
            <a:off x="5184189" y="1628365"/>
            <a:ext cx="627257" cy="240875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58D98B1-3666-5748-D7B5-9447F083A510}"/>
              </a:ext>
            </a:extLst>
          </p:cNvPr>
          <p:cNvCxnSpPr>
            <a:cxnSpLocks/>
          </p:cNvCxnSpPr>
          <p:nvPr/>
        </p:nvCxnSpPr>
        <p:spPr bwMode="auto">
          <a:xfrm flipV="1">
            <a:off x="5093423" y="3286743"/>
            <a:ext cx="669095" cy="3048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5F491B8-2106-05EE-A373-8BF1BB23BF4E}"/>
              </a:ext>
            </a:extLst>
          </p:cNvPr>
          <p:cNvCxnSpPr>
            <a:cxnSpLocks/>
          </p:cNvCxnSpPr>
          <p:nvPr/>
        </p:nvCxnSpPr>
        <p:spPr bwMode="auto">
          <a:xfrm>
            <a:off x="5038689" y="2318677"/>
            <a:ext cx="705921" cy="17888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0A309E0-EF4F-BDF4-C773-3FB5B5178F44}"/>
                  </a:ext>
                </a:extLst>
              </p:cNvPr>
              <p:cNvSpPr txBox="1"/>
              <p:nvPr/>
            </p:nvSpPr>
            <p:spPr>
              <a:xfrm>
                <a:off x="5193896" y="1297251"/>
                <a:ext cx="275524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18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0A309E0-EF4F-BDF4-C773-3FB5B5178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896" y="1297251"/>
                <a:ext cx="275524" cy="310598"/>
              </a:xfrm>
              <a:prstGeom prst="rect">
                <a:avLst/>
              </a:prstGeom>
              <a:blipFill>
                <a:blip r:embed="rId5"/>
                <a:stretch>
                  <a:fillRect l="-17778" t="-43137" r="-77778"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A4BF550-A6B6-B40E-1DEF-13B2E6B2E2D9}"/>
                  </a:ext>
                </a:extLst>
              </p:cNvPr>
              <p:cNvSpPr txBox="1"/>
              <p:nvPr/>
            </p:nvSpPr>
            <p:spPr>
              <a:xfrm>
                <a:off x="5363610" y="3534764"/>
                <a:ext cx="280846" cy="3105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18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A4BF550-A6B6-B40E-1DEF-13B2E6B2E2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3610" y="3534764"/>
                <a:ext cx="280846" cy="310598"/>
              </a:xfrm>
              <a:prstGeom prst="rect">
                <a:avLst/>
              </a:prstGeom>
              <a:blipFill>
                <a:blip r:embed="rId6"/>
                <a:stretch>
                  <a:fillRect l="-19565" t="-43137" r="-73913"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3A7C4A9F-1EE1-EB10-CB22-64873B4419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255295">
            <a:off x="5300682" y="1292764"/>
            <a:ext cx="2524403" cy="27236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C73996E-9E34-BCBC-1EDF-DD85499627E9}"/>
                  </a:ext>
                </a:extLst>
              </p:cNvPr>
              <p:cNvSpPr txBox="1"/>
              <p:nvPr/>
            </p:nvSpPr>
            <p:spPr>
              <a:xfrm>
                <a:off x="4953000" y="1991343"/>
                <a:ext cx="280846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18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C73996E-9E34-BCBC-1EDF-DD85499627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1991343"/>
                <a:ext cx="280846" cy="310598"/>
              </a:xfrm>
              <a:prstGeom prst="rect">
                <a:avLst/>
              </a:prstGeom>
              <a:blipFill>
                <a:blip r:embed="rId8"/>
                <a:stretch>
                  <a:fillRect l="-19565" t="-43137" r="-73913"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C513CFD-F543-25E1-4EAF-267641E679DD}"/>
              </a:ext>
            </a:extLst>
          </p:cNvPr>
          <p:cNvCxnSpPr/>
          <p:nvPr/>
        </p:nvCxnSpPr>
        <p:spPr bwMode="auto">
          <a:xfrm>
            <a:off x="6425734" y="2596440"/>
            <a:ext cx="152400" cy="83820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37FFA94-8C66-123F-D98B-ED2E04D2694E}"/>
              </a:ext>
            </a:extLst>
          </p:cNvPr>
          <p:cNvCxnSpPr/>
          <p:nvPr/>
        </p:nvCxnSpPr>
        <p:spPr bwMode="auto">
          <a:xfrm flipH="1">
            <a:off x="5973210" y="3434640"/>
            <a:ext cx="604924" cy="76650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94E0C83F-9ADC-5F22-1BCE-C363C30F159D}"/>
              </a:ext>
            </a:extLst>
          </p:cNvPr>
          <p:cNvSpPr/>
          <p:nvPr/>
        </p:nvSpPr>
        <p:spPr bwMode="auto">
          <a:xfrm>
            <a:off x="6506610" y="3371949"/>
            <a:ext cx="152400" cy="14339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93D5A19-5632-1D48-502D-8BC4947C84BB}"/>
              </a:ext>
            </a:extLst>
          </p:cNvPr>
          <p:cNvSpPr txBox="1"/>
          <p:nvPr/>
        </p:nvSpPr>
        <p:spPr>
          <a:xfrm>
            <a:off x="6659010" y="3134343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4ECE3E1-2035-8FCC-081E-DB2BB6D4C74B}"/>
                  </a:ext>
                </a:extLst>
              </p:cNvPr>
              <p:cNvSpPr txBox="1"/>
              <p:nvPr/>
            </p:nvSpPr>
            <p:spPr>
              <a:xfrm>
                <a:off x="6558919" y="2689934"/>
                <a:ext cx="50757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4ECE3E1-2035-8FCC-081E-DB2BB6D4C7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8919" y="2689934"/>
                <a:ext cx="507575" cy="369332"/>
              </a:xfrm>
              <a:prstGeom prst="rect">
                <a:avLst/>
              </a:prstGeom>
              <a:blipFill>
                <a:blip r:embed="rId9"/>
                <a:stretch>
                  <a:fillRect l="-14458" t="-34426" r="-36145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98468C1-AD82-3BF2-968F-3A0350BBD7CB}"/>
                  </a:ext>
                </a:extLst>
              </p:cNvPr>
              <p:cNvSpPr txBox="1"/>
              <p:nvPr/>
            </p:nvSpPr>
            <p:spPr>
              <a:xfrm>
                <a:off x="7444315" y="3033155"/>
                <a:ext cx="61395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98468C1-AD82-3BF2-968F-3A0350BBD7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4315" y="3033155"/>
                <a:ext cx="613951" cy="73866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>
            <a:extLst>
              <a:ext uri="{FF2B5EF4-FFF2-40B4-BE49-F238E27FC236}">
                <a16:creationId xmlns:a16="http://schemas.microsoft.com/office/drawing/2014/main" id="{BD608912-56BB-2F7D-CE29-45BAA273E3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255295">
            <a:off x="6062682" y="3708631"/>
            <a:ext cx="2524403" cy="2723698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21BB6C47-A5C1-79F7-F51A-FFEC4B4045E1}"/>
              </a:ext>
            </a:extLst>
          </p:cNvPr>
          <p:cNvSpPr/>
          <p:nvPr/>
        </p:nvSpPr>
        <p:spPr bwMode="auto">
          <a:xfrm>
            <a:off x="7270616" y="5787816"/>
            <a:ext cx="152400" cy="14339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384DCE9-910B-AE9F-E3F2-5AA8B89E98C7}"/>
              </a:ext>
            </a:extLst>
          </p:cNvPr>
          <p:cNvSpPr txBox="1"/>
          <p:nvPr/>
        </p:nvSpPr>
        <p:spPr>
          <a:xfrm>
            <a:off x="7423016" y="5550210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O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9045278B-D612-C84A-FE69-80E90406F5EC}"/>
              </a:ext>
            </a:extLst>
          </p:cNvPr>
          <p:cNvCxnSpPr>
            <a:cxnSpLocks/>
            <a:endCxn id="40" idx="1"/>
          </p:cNvCxnSpPr>
          <p:nvPr/>
        </p:nvCxnSpPr>
        <p:spPr bwMode="auto">
          <a:xfrm>
            <a:off x="7155654" y="4995234"/>
            <a:ext cx="137280" cy="813582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562983D-661E-1D75-A259-42A8707C5B56}"/>
              </a:ext>
            </a:extLst>
          </p:cNvPr>
          <p:cNvCxnSpPr>
            <a:cxnSpLocks/>
          </p:cNvCxnSpPr>
          <p:nvPr/>
        </p:nvCxnSpPr>
        <p:spPr bwMode="auto">
          <a:xfrm>
            <a:off x="7182689" y="5036852"/>
            <a:ext cx="110245" cy="678148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C5724EE-A1D8-88BA-5CA2-D83089DCADA3}"/>
              </a:ext>
            </a:extLst>
          </p:cNvPr>
          <p:cNvCxnSpPr>
            <a:cxnSpLocks/>
          </p:cNvCxnSpPr>
          <p:nvPr/>
        </p:nvCxnSpPr>
        <p:spPr bwMode="auto">
          <a:xfrm flipH="1">
            <a:off x="6425734" y="5029200"/>
            <a:ext cx="746230" cy="1524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6D98366-8B01-99A8-29CE-C0A05E28C874}"/>
                  </a:ext>
                </a:extLst>
              </p:cNvPr>
              <p:cNvSpPr txBox="1"/>
              <p:nvPr/>
            </p:nvSpPr>
            <p:spPr>
              <a:xfrm rot="21110144">
                <a:off x="7337442" y="5132637"/>
                <a:ext cx="11435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6D98366-8B01-99A8-29CE-C0A05E28C8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110144">
                <a:off x="7337442" y="5132637"/>
                <a:ext cx="1143583" cy="369332"/>
              </a:xfrm>
              <a:prstGeom prst="rect">
                <a:avLst/>
              </a:prstGeom>
              <a:blipFill>
                <a:blip r:embed="rId11"/>
                <a:stretch>
                  <a:fillRect l="-1538" r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67C4300-02A8-3D3A-F252-F1F4ED57067F}"/>
                  </a:ext>
                </a:extLst>
              </p:cNvPr>
              <p:cNvSpPr txBox="1"/>
              <p:nvPr/>
            </p:nvSpPr>
            <p:spPr>
              <a:xfrm rot="20749541">
                <a:off x="6132600" y="4655867"/>
                <a:ext cx="109401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67C4300-02A8-3D3A-F252-F1F4ED570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749541">
                <a:off x="6132600" y="4655867"/>
                <a:ext cx="1094017" cy="369332"/>
              </a:xfrm>
              <a:prstGeom prst="rect">
                <a:avLst/>
              </a:prstGeom>
              <a:blipFill>
                <a:blip r:embed="rId12"/>
                <a:stretch>
                  <a:fillRect l="-526" r="-2105" b="-9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CE0BEE3-7C0C-9E3C-75F9-02735A86075B}"/>
              </a:ext>
            </a:extLst>
          </p:cNvPr>
          <p:cNvSpPr/>
          <p:nvPr/>
        </p:nvSpPr>
        <p:spPr bwMode="auto">
          <a:xfrm>
            <a:off x="7212879" y="4553712"/>
            <a:ext cx="466344" cy="448056"/>
          </a:xfrm>
          <a:custGeom>
            <a:avLst/>
            <a:gdLst>
              <a:gd name="csX0" fmla="*/ 466344 w 466344"/>
              <a:gd name="csY0" fmla="*/ 448056 h 448056"/>
              <a:gd name="csX1" fmla="*/ 347472 w 466344"/>
              <a:gd name="csY1" fmla="*/ 128016 h 448056"/>
              <a:gd name="csX2" fmla="*/ 0 w 466344"/>
              <a:gd name="csY2" fmla="*/ 0 h 4480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66344" h="448056">
                <a:moveTo>
                  <a:pt x="466344" y="448056"/>
                </a:moveTo>
                <a:cubicBezTo>
                  <a:pt x="445770" y="325374"/>
                  <a:pt x="425196" y="202692"/>
                  <a:pt x="347472" y="128016"/>
                </a:cubicBezTo>
                <a:cubicBezTo>
                  <a:pt x="269748" y="53340"/>
                  <a:pt x="134874" y="26670"/>
                  <a:pt x="0" y="0"/>
                </a:cubicBezTo>
              </a:path>
            </a:pathLst>
          </a:cu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F7A32507-A057-BAF1-653C-87043B8068E7}"/>
                  </a:ext>
                </a:extLst>
              </p:cNvPr>
              <p:cNvSpPr txBox="1"/>
              <p:nvPr/>
            </p:nvSpPr>
            <p:spPr>
              <a:xfrm>
                <a:off x="7413277" y="4232011"/>
                <a:ext cx="3973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F7A32507-A057-BAF1-653C-87043B8068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3277" y="4232011"/>
                <a:ext cx="397353" cy="369332"/>
              </a:xfrm>
              <a:prstGeom prst="rect">
                <a:avLst/>
              </a:prstGeom>
              <a:blipFill>
                <a:blip r:embed="rId13"/>
                <a:stretch>
                  <a:fillRect l="-15385" t="-1639" r="-56923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994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1B6FE-8261-577E-DA65-F87DD2EE1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AEE5AB6-BCDD-51B6-E4B2-30967AF0B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Center of Percussion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132737F-F676-09A5-83CD-920E0544D08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6CED026-E0D5-FC83-014B-11EEBCFBE0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D05D4D3-B95E-B7E9-E484-EFB1DDBAB1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B147ACD-AE1F-0F01-2C27-3D4DA31546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E31D1F2-74BD-41AB-8976-BE34E60A37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F80683D-1781-EE9C-1731-9E8DB35729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6476861-2C34-5E1A-3856-52B282F102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52E1DEB-4E20-F709-A9BA-9878DD01D9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118057E-D252-7511-2B55-717D1CFC00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D5A8F7A-C754-2CD1-36B1-A80F0F4C01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09508D8-E56B-68AB-C1AE-EC1A49D936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839791B-C0B8-CA20-8E13-F23F246B01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49AB3DC-5EBB-3D09-3F64-B7B2BE25D2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39AFCF1-F446-F62F-EC6F-CC0D537F74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5CAE288-7540-82CE-F052-E8EA77163B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54B61DF-208E-8986-6AE4-361183DB85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98D5C05-C9F8-6D97-4C3C-D80C1F6699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46A46DD8-A644-1EF4-454E-F4B99218BB1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92504" y="1152529"/>
                <a:ext cx="5373406" cy="977551"/>
              </a:xfrm>
              <a:ln w="28575">
                <a:noFill/>
              </a:ln>
            </p:spPr>
            <p:txBody>
              <a:bodyPr/>
              <a:lstStyle/>
              <a:p>
                <a:r>
                  <a:rPr lang="en-US" sz="2400" dirty="0"/>
                  <a:t>Combine force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𝑅𝐵</m:t>
                        </m:r>
                      </m:sub>
                    </m:sSub>
                  </m:oMath>
                </a14:m>
                <a:r>
                  <a:rPr lang="en-US" sz="2400" dirty="0"/>
                  <a:t> and couple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acc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Move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𝑅𝐵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to point </a:t>
                </a:r>
                <a:r>
                  <a:rPr lang="en-US" sz="2400" i="1" dirty="0"/>
                  <a:t>Q</a:t>
                </a:r>
                <a:r>
                  <a:rPr lang="en-US" sz="2400" dirty="0"/>
                  <a:t> on line OG:</a:t>
                </a:r>
              </a:p>
            </p:txBody>
          </p:sp>
        </mc:Choice>
        <mc:Fallback xmlns="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46A46DD8-A644-1EF4-454E-F4B99218BB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92504" y="1152529"/>
                <a:ext cx="5373406" cy="977551"/>
              </a:xfrm>
              <a:blipFill>
                <a:blip r:embed="rId4"/>
                <a:stretch>
                  <a:fillRect l="-1589" t="-5000" r="-1135" b="-6250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87E3469-1FC2-CDCA-EA86-CF6069CABD5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 bwMode="auto">
          <a:xfrm rot="20800270">
            <a:off x="5517880" y="1342085"/>
            <a:ext cx="3288869" cy="3971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6E7F612-A18E-89D6-032D-6F42D65BC175}"/>
              </a:ext>
            </a:extLst>
          </p:cNvPr>
          <p:cNvSpPr/>
          <p:nvPr/>
        </p:nvSpPr>
        <p:spPr bwMode="auto">
          <a:xfrm rot="20576289">
            <a:off x="6085066" y="1557566"/>
            <a:ext cx="1071320" cy="229412"/>
          </a:xfrm>
          <a:custGeom>
            <a:avLst/>
            <a:gdLst>
              <a:gd name="csX0" fmla="*/ 1444752 w 1444752"/>
              <a:gd name="csY0" fmla="*/ 384037 h 384037"/>
              <a:gd name="csX1" fmla="*/ 987552 w 1444752"/>
              <a:gd name="csY1" fmla="*/ 36565 h 384037"/>
              <a:gd name="csX2" fmla="*/ 0 w 1444752"/>
              <a:gd name="csY2" fmla="*/ 27421 h 3840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444752" h="384037">
                <a:moveTo>
                  <a:pt x="1444752" y="384037"/>
                </a:moveTo>
                <a:cubicBezTo>
                  <a:pt x="1336548" y="240019"/>
                  <a:pt x="1228344" y="96001"/>
                  <a:pt x="987552" y="36565"/>
                </a:cubicBezTo>
                <a:cubicBezTo>
                  <a:pt x="746760" y="-22871"/>
                  <a:pt x="373380" y="2275"/>
                  <a:pt x="0" y="27421"/>
                </a:cubicBezTo>
              </a:path>
            </a:pathLst>
          </a:custGeom>
          <a:noFill/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0B4AF90-377C-2307-BF8E-45B612760B79}"/>
                  </a:ext>
                </a:extLst>
              </p:cNvPr>
              <p:cNvSpPr txBox="1"/>
              <p:nvPr/>
            </p:nvSpPr>
            <p:spPr>
              <a:xfrm rot="175225">
                <a:off x="6322989" y="1150637"/>
                <a:ext cx="2705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0B4AF90-377C-2307-BF8E-45B612760B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5225">
                <a:off x="6322989" y="1150637"/>
                <a:ext cx="270587" cy="369332"/>
              </a:xfrm>
              <a:prstGeom prst="rect">
                <a:avLst/>
              </a:prstGeom>
              <a:blipFill>
                <a:blip r:embed="rId6"/>
                <a:stretch>
                  <a:fillRect l="-12245" r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2098825-031D-29F2-B7AF-DF22C40AB08A}"/>
              </a:ext>
            </a:extLst>
          </p:cNvPr>
          <p:cNvCxnSpPr>
            <a:cxnSpLocks/>
          </p:cNvCxnSpPr>
          <p:nvPr/>
        </p:nvCxnSpPr>
        <p:spPr bwMode="auto">
          <a:xfrm>
            <a:off x="6651787" y="2134583"/>
            <a:ext cx="926555" cy="266700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FB3229DF-EEF9-1710-C151-C288729B8433}"/>
              </a:ext>
            </a:extLst>
          </p:cNvPr>
          <p:cNvSpPr txBox="1"/>
          <p:nvPr/>
        </p:nvSpPr>
        <p:spPr>
          <a:xfrm rot="21177908">
            <a:off x="6690680" y="1878302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Q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3B72EB8-D3B3-5F31-A088-60442343BEBA}"/>
              </a:ext>
            </a:extLst>
          </p:cNvPr>
          <p:cNvSpPr/>
          <p:nvPr/>
        </p:nvSpPr>
        <p:spPr bwMode="auto">
          <a:xfrm>
            <a:off x="6587742" y="2058383"/>
            <a:ext cx="152400" cy="14339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AA6A11C-2738-6D03-F921-0C0247EE6E4D}"/>
              </a:ext>
            </a:extLst>
          </p:cNvPr>
          <p:cNvCxnSpPr>
            <a:cxnSpLocks/>
            <a:stCxn id="30" idx="4"/>
          </p:cNvCxnSpPr>
          <p:nvPr/>
        </p:nvCxnSpPr>
        <p:spPr bwMode="auto">
          <a:xfrm>
            <a:off x="6663942" y="2201777"/>
            <a:ext cx="228600" cy="694806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5F3E273-E3C0-4BF4-C9BA-B87E3790C376}"/>
              </a:ext>
            </a:extLst>
          </p:cNvPr>
          <p:cNvCxnSpPr>
            <a:cxnSpLocks/>
          </p:cNvCxnSpPr>
          <p:nvPr/>
        </p:nvCxnSpPr>
        <p:spPr bwMode="auto">
          <a:xfrm flipH="1">
            <a:off x="5790327" y="2130080"/>
            <a:ext cx="826415" cy="233103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6BE921B-6368-3191-5984-AA89D315C884}"/>
                  </a:ext>
                </a:extLst>
              </p:cNvPr>
              <p:cNvSpPr txBox="1"/>
              <p:nvPr/>
            </p:nvSpPr>
            <p:spPr>
              <a:xfrm rot="21069844">
                <a:off x="7004800" y="2255002"/>
                <a:ext cx="8650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sSup>
                        <m:sSup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6BE921B-6368-3191-5984-AA89D315C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069844">
                <a:off x="7004800" y="2255002"/>
                <a:ext cx="865044" cy="369332"/>
              </a:xfrm>
              <a:prstGeom prst="rect">
                <a:avLst/>
              </a:prstGeom>
              <a:blipFill>
                <a:blip r:embed="rId7"/>
                <a:stretch>
                  <a:fillRect l="-1333" r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7CDD14A-3BA1-5039-0D0A-4F7444DD24B5}"/>
                  </a:ext>
                </a:extLst>
              </p:cNvPr>
              <p:cNvSpPr txBox="1"/>
              <p:nvPr/>
            </p:nvSpPr>
            <p:spPr>
              <a:xfrm rot="21069844">
                <a:off x="5891983" y="2275030"/>
                <a:ext cx="68653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7CDD14A-3BA1-5039-0D0A-4F7444DD24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069844">
                <a:off x="5891983" y="2275030"/>
                <a:ext cx="686535" cy="369332"/>
              </a:xfrm>
              <a:prstGeom prst="rect">
                <a:avLst/>
              </a:prstGeom>
              <a:blipFill>
                <a:blip r:embed="rId8"/>
                <a:stretch>
                  <a:fillRect l="-1639" r="-270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7398751-3661-3E47-496A-05D93C362710}"/>
              </a:ext>
            </a:extLst>
          </p:cNvPr>
          <p:cNvCxnSpPr>
            <a:cxnSpLocks/>
          </p:cNvCxnSpPr>
          <p:nvPr/>
        </p:nvCxnSpPr>
        <p:spPr bwMode="auto">
          <a:xfrm flipH="1">
            <a:off x="5234855" y="2003285"/>
            <a:ext cx="1673128" cy="4980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DD458712-44CC-8706-7CE4-92486B207ACD}"/>
              </a:ext>
            </a:extLst>
          </p:cNvPr>
          <p:cNvCxnSpPr>
            <a:cxnSpLocks/>
          </p:cNvCxnSpPr>
          <p:nvPr/>
        </p:nvCxnSpPr>
        <p:spPr bwMode="auto">
          <a:xfrm flipH="1">
            <a:off x="5855105" y="4617222"/>
            <a:ext cx="1723237" cy="6415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D74B37A-1E80-E986-81C2-003E7631BD36}"/>
              </a:ext>
            </a:extLst>
          </p:cNvPr>
          <p:cNvCxnSpPr>
            <a:cxnSpLocks/>
          </p:cNvCxnSpPr>
          <p:nvPr/>
        </p:nvCxnSpPr>
        <p:spPr bwMode="auto">
          <a:xfrm>
            <a:off x="5227079" y="2514600"/>
            <a:ext cx="831328" cy="2667983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803B2DD-4FF0-E5A3-9095-BF1651D9F7B1}"/>
                  </a:ext>
                </a:extLst>
              </p:cNvPr>
              <p:cNvSpPr txBox="1"/>
              <p:nvPr/>
            </p:nvSpPr>
            <p:spPr>
              <a:xfrm rot="20560736">
                <a:off x="5601302" y="3777784"/>
                <a:ext cx="18973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803B2DD-4FF0-E5A3-9095-BF1651D9F7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560736">
                <a:off x="5601302" y="3777784"/>
                <a:ext cx="189732" cy="276999"/>
              </a:xfrm>
              <a:prstGeom prst="rect">
                <a:avLst/>
              </a:prstGeom>
              <a:blipFill>
                <a:blip r:embed="rId9"/>
                <a:stretch>
                  <a:fillRect l="-11111" r="-22222" b="-26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C2BBA71-472C-B185-71FE-B625C8739F55}"/>
                  </a:ext>
                </a:extLst>
              </p:cNvPr>
              <p:cNvSpPr txBox="1"/>
              <p:nvPr/>
            </p:nvSpPr>
            <p:spPr>
              <a:xfrm rot="21069844">
                <a:off x="7337377" y="3729624"/>
                <a:ext cx="2295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C2BBA71-472C-B185-71FE-B625C8739F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069844">
                <a:off x="7337377" y="3729624"/>
                <a:ext cx="229550" cy="369332"/>
              </a:xfrm>
              <a:prstGeom prst="rect">
                <a:avLst/>
              </a:prstGeom>
              <a:blipFill>
                <a:blip r:embed="rId10"/>
                <a:stretch>
                  <a:fillRect l="-6383" r="-63830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>
            <a:extLst>
              <a:ext uri="{FF2B5EF4-FFF2-40B4-BE49-F238E27FC236}">
                <a16:creationId xmlns:a16="http://schemas.microsoft.com/office/drawing/2014/main" id="{24939FAE-DA7D-EDBF-49B1-5E431FC3CCAC}"/>
              </a:ext>
            </a:extLst>
          </p:cNvPr>
          <p:cNvSpPr txBox="1"/>
          <p:nvPr/>
        </p:nvSpPr>
        <p:spPr>
          <a:xfrm>
            <a:off x="5227079" y="5259673"/>
            <a:ext cx="36577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Physical meaning: </a:t>
            </a:r>
          </a:p>
          <a:p>
            <a:r>
              <a:rPr lang="en-US" dirty="0"/>
              <a:t>No reaction moment at </a:t>
            </a:r>
            <a:r>
              <a:rPr lang="en-US" i="1" dirty="0"/>
              <a:t>Q</a:t>
            </a:r>
            <a:r>
              <a:rPr lang="en-US" dirty="0"/>
              <a:t> </a:t>
            </a:r>
          </a:p>
          <a:p>
            <a:r>
              <a:rPr lang="en-US" dirty="0"/>
              <a:t>Important in impact and rotation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108">
                <a:extLst>
                  <a:ext uri="{FF2B5EF4-FFF2-40B4-BE49-F238E27FC236}">
                    <a16:creationId xmlns:a16="http://schemas.microsoft.com/office/drawing/2014/main" id="{56092111-502E-6BD5-1B06-175D4F933F1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28018" y="2485206"/>
                <a:ext cx="4642051" cy="3503260"/>
              </a:xfrm>
              <a:prstGeom prst="rect">
                <a:avLst/>
              </a:prstGeom>
              <a:noFill/>
              <a:ln w="28575"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18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̅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n-US" sz="240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i="1" ker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ker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sz="2400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̅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acc>
                        <m:accPr>
                          <m:chr m:val="̅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US" sz="2400" kern="0" dirty="0"/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sub>
                      </m:sSub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sub>
                        <m:sup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2400" kern="0" dirty="0"/>
              </a:p>
              <a:p>
                <a:r>
                  <a:rPr lang="en-US" sz="2400" kern="0" dirty="0"/>
                  <a:t>Location of </a:t>
                </a:r>
                <a:r>
                  <a:rPr lang="en-US" sz="2400" i="1" kern="0" dirty="0"/>
                  <a:t>Q</a:t>
                </a:r>
                <a:r>
                  <a:rPr lang="en-US" sz="2400" kern="0" dirty="0"/>
                  <a:t>:</a:t>
                </a: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i="1" kern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ker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i="1" ker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 ker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400" i="1" ker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sub>
                            <m:sup>
                              <m:r>
                                <a:rPr lang="en-US" sz="2400" i="1" ker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acc>
                            <m:accPr>
                              <m:chr m:val="̅"/>
                              <m:ctrlPr>
                                <a:rPr lang="en-US" sz="2400" i="1" ker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ker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sz="2400" kern="0" dirty="0"/>
              </a:p>
              <a:p>
                <a:r>
                  <a:rPr lang="en-US" sz="2400" kern="0" dirty="0"/>
                  <a:t>Definition: </a:t>
                </a:r>
              </a:p>
              <a:p>
                <a:r>
                  <a:rPr lang="en-US" sz="2400" kern="0" dirty="0"/>
                  <a:t>Q =center of percussion </a:t>
                </a:r>
              </a:p>
              <a:p>
                <a:r>
                  <a:rPr lang="en-US" sz="2400" kern="0" dirty="0"/>
                  <a:t>Resultant force passes through </a:t>
                </a:r>
                <a:r>
                  <a:rPr lang="en-US" sz="2400" i="1" kern="0" dirty="0"/>
                  <a:t>Q</a:t>
                </a:r>
              </a:p>
            </p:txBody>
          </p:sp>
        </mc:Choice>
        <mc:Fallback xmlns="">
          <p:sp>
            <p:nvSpPr>
              <p:cNvPr id="22" name="Content Placeholder 108">
                <a:extLst>
                  <a:ext uri="{FF2B5EF4-FFF2-40B4-BE49-F238E27FC236}">
                    <a16:creationId xmlns:a16="http://schemas.microsoft.com/office/drawing/2014/main" id="{56092111-502E-6BD5-1B06-175D4F933F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8018" y="2485206"/>
                <a:ext cx="4642051" cy="3503260"/>
              </a:xfrm>
              <a:prstGeom prst="rect">
                <a:avLst/>
              </a:prstGeom>
              <a:blipFill>
                <a:blip r:embed="rId11"/>
                <a:stretch>
                  <a:fillRect l="-1840"/>
                </a:stretch>
              </a:blipFill>
              <a:ln w="28575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708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build="p"/>
      <p:bldP spid="24" grpId="0" animBg="1"/>
      <p:bldP spid="25" grpId="0"/>
      <p:bldP spid="29" grpId="0"/>
      <p:bldP spid="30" grpId="0" animBg="1"/>
      <p:bldP spid="38" grpId="0"/>
      <p:bldP spid="39" grpId="0"/>
      <p:bldP spid="50" grpId="0" animBg="1"/>
      <p:bldP spid="55" grpId="0" build="p"/>
      <p:bldP spid="2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12F0A-6F37-FB4F-6892-24F48AFC0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1F0E674-8511-9CAF-DADB-55A9A8F305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562208"/>
            <a:ext cx="7772400" cy="1470025"/>
          </a:xfrm>
        </p:spPr>
        <p:txBody>
          <a:bodyPr/>
          <a:lstStyle/>
          <a:p>
            <a:r>
              <a:rPr lang="en-US" dirty="0"/>
              <a:t>Energy To Be Carried…..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D4E51BD-F393-058E-0A55-3C83BAD60634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BA0BC68-B3DF-0374-AA4A-BE6B5A6993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BD97CEB-6D69-3B31-50A6-D042ECF07C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72B2B3B-D338-1A08-7EF8-803A5925A4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B0A9144-AE07-B8A3-76D6-7EED1048AE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2757E6E-04D7-0A30-EEDB-E62E5D8832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5835BD0-AC71-B87F-9CAF-A0ADB88F9A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10A44A7-EE63-7EF9-7A19-9834E5FC15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DB712A1-95E0-BE7C-F344-4736B84365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0D5E42C-3A90-DF4C-4EF9-7B8505D963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2F77F70-CA0B-F184-2C8F-214112B208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F329BE0-852A-9CB6-7837-5CE63F0A20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7FB34F1-50E9-7856-E040-B005A813E0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4EE2076-E985-491B-7DF0-3255B4EFAF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D27FBCD-A61A-75AF-A3AD-6F31C62E34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46469D1-BF8C-2AD9-E5AE-3D2BA6783D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F080459-41D0-B208-B721-DF0F2D4964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5721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74" name="Picture 2" descr="Exhibition – Robot Zoo – The Exhibitions Agency">
            <a:extLst>
              <a:ext uri="{FF2B5EF4-FFF2-40B4-BE49-F238E27FC236}">
                <a16:creationId xmlns:a16="http://schemas.microsoft.com/office/drawing/2014/main" id="{6FB5E748-B712-BD6E-2B02-F9F9D524E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874794"/>
            <a:ext cx="4800600" cy="319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101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6F070-622F-691A-BD6F-A931FB08F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58CC913-AC25-F2E2-A5B8-930D1655A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Work–Energy Relations: Overview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5F11D63B-1D9A-93DC-D498-56AB4B397A8B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50175E1-127E-5072-30BA-36CADD86A9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BCA059F-0689-B559-6CDD-CD11BBBAA1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92A32D8-D54E-C3CC-D06B-225EE53845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506DFDA-F63A-D175-9A2B-4DA09DDBCD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77CFF7A-B28B-9EBE-03B9-ED8D286466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35C17FF-7EF9-2564-9B88-DDDC71D9C4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DB3DFAE-95E9-FCAC-9201-E23C84A512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0A3A955-DD19-D76A-8C1A-968E8AF596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F0F0660-E7BB-789F-87D2-9519A1CD7B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716BFF0-5566-93BF-3667-A381FD550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2DBC08F-C220-1AAE-21A3-79EF867F68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54E8C5D-F1CA-D39E-2D8C-790B6EF467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870CC21-A9E1-2CB9-55C3-7A1D995173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A46EF93-5B96-535E-6DC2-817BDDDB30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4E4A25A-D285-CC31-EE62-93308DE656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708E9DC-5C0B-DEC2-E375-70749D13B9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9" name="Content Placeholder 108">
            <a:extLst>
              <a:ext uri="{FF2B5EF4-FFF2-40B4-BE49-F238E27FC236}">
                <a16:creationId xmlns:a16="http://schemas.microsoft.com/office/drawing/2014/main" id="{92BC97BA-DD80-B957-13BF-00309B05D5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899" y="1448947"/>
            <a:ext cx="7886202" cy="452281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Developed previously for: </a:t>
            </a:r>
          </a:p>
          <a:p>
            <a:r>
              <a:rPr lang="en-US" sz="2400" dirty="0"/>
              <a:t>Particles Systems of connected particles </a:t>
            </a:r>
          </a:p>
          <a:p>
            <a:pPr marL="0" indent="0">
              <a:buNone/>
            </a:pPr>
            <a:r>
              <a:rPr lang="en-US" sz="2400" dirty="0"/>
              <a:t>Key idea: </a:t>
            </a:r>
          </a:p>
          <a:p>
            <a:r>
              <a:rPr lang="en-US" sz="2400" dirty="0"/>
              <a:t>Motion results from cumulative effect of forces </a:t>
            </a:r>
          </a:p>
          <a:p>
            <a:r>
              <a:rPr lang="en-US" sz="2400" dirty="0"/>
              <a:t>Acting through distances (work) </a:t>
            </a:r>
          </a:p>
          <a:p>
            <a:pPr marL="0" indent="0">
              <a:buNone/>
            </a:pPr>
            <a:r>
              <a:rPr lang="en-US" sz="2400" dirty="0"/>
              <a:t>Advantages: </a:t>
            </a:r>
          </a:p>
          <a:p>
            <a:r>
              <a:rPr lang="en-US" sz="2400" dirty="0"/>
              <a:t>Relates velocity change directly to energy needs</a:t>
            </a:r>
          </a:p>
          <a:p>
            <a:r>
              <a:rPr lang="en-US" sz="2400" dirty="0"/>
              <a:t>Avoids solving acceleration explicitly </a:t>
            </a:r>
          </a:p>
          <a:p>
            <a:r>
              <a:rPr lang="en-US" sz="2400" dirty="0"/>
              <a:t>Especially useful for: Finite displacements Complex force systems</a:t>
            </a:r>
          </a:p>
        </p:txBody>
      </p:sp>
    </p:spTree>
    <p:extLst>
      <p:ext uri="{BB962C8B-B14F-4D97-AF65-F5344CB8AC3E}">
        <p14:creationId xmlns:p14="http://schemas.microsoft.com/office/powerpoint/2010/main" val="182215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439F0-7EDC-F299-4BED-8E34B4A08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99010A-A952-E0B6-CCDD-037FB03FE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Work–Energy Relations: Overview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DEC976A-010B-FB5E-670C-7FA7FE413DD0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FF15682-83E0-270C-0EB7-1D026E8A29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BDBFDFD-6724-C0FA-B114-515F835B87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0C8B3FA-DA00-5CDF-D43C-EE891CE994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43C1047-FCFE-DA9B-2973-C954BFB6A1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D8E2D37-0CDC-6646-DA39-84A712E681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CE65F67-16E1-827A-5A8E-F4FC68A28F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1D08E8A-1699-1011-A1E1-DA708ED8AF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CC10874-08D9-5E33-7CE8-99A2F73308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4CF775B-28AD-B267-CD68-5B7B8D1D06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5C08919-3415-C8EF-3718-755EEE7D59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285206A-D8BC-FCAA-8100-6592C6169A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6EA6E5E-F665-F3CD-E73A-F790454716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29AF52C-FF14-DF05-9519-64257E9D15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0F7DE8E-9F67-B553-8923-5E551A29FE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ED87AEB-4E95-3B19-0431-EE440481D6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705CE86-C8D4-1B02-A593-45A2923EFA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9" name="Content Placeholder 108">
            <a:extLst>
              <a:ext uri="{FF2B5EF4-FFF2-40B4-BE49-F238E27FC236}">
                <a16:creationId xmlns:a16="http://schemas.microsoft.com/office/drawing/2014/main" id="{D3FD418B-CBA2-DEB8-2E8A-8A3AFE78F4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5419" y="1639447"/>
            <a:ext cx="7922878" cy="414181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For conservative forces: </a:t>
            </a:r>
          </a:p>
          <a:p>
            <a:r>
              <a:rPr lang="en-US" sz="2400" dirty="0"/>
              <a:t>Use energy conservation </a:t>
            </a:r>
          </a:p>
          <a:p>
            <a:r>
              <a:rPr lang="en-US" sz="2400" dirty="0"/>
              <a:t>Analyze initial and final states </a:t>
            </a:r>
          </a:p>
          <a:p>
            <a:pPr marL="0" indent="0">
              <a:buNone/>
            </a:pPr>
            <a:r>
              <a:rPr lang="en-US" sz="2400" b="1" dirty="0"/>
              <a:t>Work–energy method: </a:t>
            </a:r>
          </a:p>
          <a:p>
            <a:pPr marL="0" indent="0">
              <a:buNone/>
            </a:pPr>
            <a:r>
              <a:rPr lang="en-US" sz="2400" dirty="0"/>
              <a:t>Eliminates the need to: </a:t>
            </a:r>
          </a:p>
          <a:p>
            <a:r>
              <a:rPr lang="en-US" sz="2400" dirty="0"/>
              <a:t>Find acceleration </a:t>
            </a:r>
          </a:p>
          <a:p>
            <a:r>
              <a:rPr lang="en-US" sz="2400" dirty="0"/>
              <a:t>Perform time integration </a:t>
            </a:r>
          </a:p>
          <a:p>
            <a:pPr marL="0" indent="0">
              <a:buNone/>
            </a:pPr>
            <a:r>
              <a:rPr lang="en-US" sz="2400" b="1" dirty="0"/>
              <a:t>Extension:</a:t>
            </a:r>
            <a:r>
              <a:rPr lang="en-US" sz="2400" dirty="0"/>
              <a:t> </a:t>
            </a:r>
          </a:p>
          <a:p>
            <a:r>
              <a:rPr lang="en-US" sz="2400" dirty="0"/>
              <a:t>Applicable to rigid-body motion</a:t>
            </a:r>
          </a:p>
        </p:txBody>
      </p:sp>
    </p:spTree>
    <p:extLst>
      <p:ext uri="{BB962C8B-B14F-4D97-AF65-F5344CB8AC3E}">
        <p14:creationId xmlns:p14="http://schemas.microsoft.com/office/powerpoint/2010/main" val="377611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8D72A-7EB2-C666-961D-E3250926B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9ADE34-3AA5-1574-E462-DCB8D8843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Work of Forces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97A39B7C-0E3F-B575-12E8-4D4B0161C93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E68C9DE-B661-2572-8516-1A0460729A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40CF9D6-BAAC-49B6-38DF-4CEBECBBC3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5DD510A-03BD-5D5D-E7E2-238A35EDA4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8520180-E232-2F55-800B-73B7B50CE8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8F28711-AE4B-9DBF-620A-57139A676D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6254C19-5531-D665-F74C-51DAFC89A2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57A79CB-0860-33EF-86CF-C01AFCEC8A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2287471-9D05-D9D1-CBDF-E6AA3A435F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E1779E2-5059-0089-B348-CAB6F2C683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5F3CAD4-4616-B208-492A-4A336E70B4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F477E1B-243C-C255-1159-5C095CCC23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4766038-B1B0-9BFC-1A5A-75A2BC4266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E795BAD-16A9-07A4-0825-90836F557F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78BD274-7789-0431-3679-B401A10F16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88BDEE3-4223-DCF1-6022-94C9CEFE88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E93905-049D-AD3E-C40A-1E02DAB7C1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31013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ACCED1AE-B110-8D73-7AE0-A870EDCC9D6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17135" y="1263713"/>
                <a:ext cx="8366781" cy="5257800"/>
              </a:xfrm>
            </p:spPr>
            <p:txBody>
              <a:bodyPr/>
              <a:lstStyle/>
              <a:p>
                <a:r>
                  <a:rPr lang="en-US" sz="2400" dirty="0"/>
                  <a:t>Work done by a force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US" sz="2400" dirty="0"/>
                  <a:t>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en-US" sz="2000" dirty="0"/>
              </a:p>
              <a:p>
                <a:r>
                  <a:rPr lang="en-US" sz="2400" dirty="0"/>
                  <a:t>Where: 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sz="2400" dirty="0"/>
                  <a:t> = infinitesimal displacement vector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i="1" dirty="0"/>
                  <a:t>α</a:t>
                </a:r>
                <a:r>
                  <a:rPr lang="en-US" sz="2400" dirty="0"/>
                  <a:t> = angle between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displacement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𝐹𝑐𝑜𝑠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</m:nary>
                      <m:r>
                        <a:rPr lang="en-US" sz="2000" i="1">
                          <a:latin typeface="Cambria Math" panose="02040503050406030204" pitchFamily="18" charset="0"/>
                        </a:rPr>
                        <m:t>𝑑𝑠</m:t>
                      </m:r>
                    </m:oMath>
                  </m:oMathPara>
                </a14:m>
                <a:endParaRPr lang="en-US" sz="2000" dirty="0"/>
              </a:p>
              <a:p>
                <a:r>
                  <a:rPr lang="en-US" sz="2400" dirty="0"/>
                  <a:t>Interpretation: </a:t>
                </a:r>
              </a:p>
              <a:p>
                <a:r>
                  <a:rPr lang="en-US" sz="2400" dirty="0"/>
                  <a:t>Only component of force along motion does work </a:t>
                </a:r>
              </a:p>
              <a:p>
                <a:r>
                  <a:rPr lang="en-US" sz="2400" dirty="0"/>
                  <a:t>Work accumulates over displacement</a:t>
                </a:r>
              </a:p>
            </p:txBody>
          </p:sp>
        </mc:Choice>
        <mc:Fallback xmlns="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ACCED1AE-B110-8D73-7AE0-A870EDCC9D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17135" y="1263713"/>
                <a:ext cx="8366781" cy="5257800"/>
              </a:xfrm>
              <a:blipFill>
                <a:blip r:embed="rId4"/>
                <a:stretch>
                  <a:fillRect l="-1092" b="-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471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965A8-68F4-8B59-A180-D3CF26DDC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1">
            <a:extLst>
              <a:ext uri="{FF2B5EF4-FFF2-40B4-BE49-F238E27FC236}">
                <a16:creationId xmlns:a16="http://schemas.microsoft.com/office/drawing/2014/main" id="{B86FBFE7-E5B0-7389-22CB-3F24E82E9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791200" y="3072143"/>
            <a:ext cx="1956752" cy="193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D8387A5-2027-A0D3-B9C6-C5E06F952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Work of Couples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92A6627-3C8C-FFD8-61C9-521B09B5271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07B2F26-0E7C-3476-A8A6-F8DBE9F98E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5CA8CF8-4B93-94FA-E845-AB532993F3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2F0B41F-09D4-DD3A-70F6-C76AED7E14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D01C20F-9594-B2A0-C5B1-8368300A6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B0365A5-FBD6-D9E4-9337-6D0BB84FDE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09C85D1-E9BE-DCEE-13D4-13C61C657C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42FECE3-6BB3-242E-1953-F5C6DF0340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0DFBE63-072B-68B6-3B09-3EA3BBAF65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5D1F50A-4C54-8C92-5372-AF9419195A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3CDA0E8-4A58-5A9D-835B-EEB17385A1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F4042F4-56FE-032F-505E-D15CA8C65E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93AC5C1-12F6-871F-46AC-A3BAF8001C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8F38B75-F310-95D5-CB3D-45248BE182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568DE9D-E1E8-9BB2-6B06-77C7C78FF9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7344EDC-6D54-3926-8768-F107F554E5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0B93223-DD89-03EA-3844-2071B0A30D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31013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2" name="Content Placeholder 31">
            <a:extLst>
              <a:ext uri="{FF2B5EF4-FFF2-40B4-BE49-F238E27FC236}">
                <a16:creationId xmlns:a16="http://schemas.microsoft.com/office/drawing/2014/main" id="{70028D54-AE65-A9FB-51B9-AAC03AF508D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789448" y="1196049"/>
            <a:ext cx="3505689" cy="345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667FC76-EF02-616D-B43A-EE7913C4DEFF}"/>
              </a:ext>
            </a:extLst>
          </p:cNvPr>
          <p:cNvCxnSpPr>
            <a:cxnSpLocks/>
          </p:cNvCxnSpPr>
          <p:nvPr/>
        </p:nvCxnSpPr>
        <p:spPr bwMode="auto">
          <a:xfrm flipH="1">
            <a:off x="2137204" y="2092009"/>
            <a:ext cx="405088" cy="166467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850A813-2A9D-4323-9294-0FC8F7E69C5A}"/>
              </a:ext>
            </a:extLst>
          </p:cNvPr>
          <p:cNvCxnSpPr>
            <a:cxnSpLocks/>
          </p:cNvCxnSpPr>
          <p:nvPr/>
        </p:nvCxnSpPr>
        <p:spPr bwMode="auto">
          <a:xfrm flipH="1">
            <a:off x="2722716" y="2110449"/>
            <a:ext cx="405088" cy="166467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EA0FA54-F7CC-6481-E879-1F8697A6BC51}"/>
              </a:ext>
            </a:extLst>
          </p:cNvPr>
          <p:cNvCxnSpPr/>
          <p:nvPr/>
        </p:nvCxnSpPr>
        <p:spPr bwMode="auto">
          <a:xfrm>
            <a:off x="2542292" y="2110449"/>
            <a:ext cx="585512" cy="0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2235581-2EBE-D176-6722-49FB2B868AAA}"/>
              </a:ext>
            </a:extLst>
          </p:cNvPr>
          <p:cNvCxnSpPr/>
          <p:nvPr/>
        </p:nvCxnSpPr>
        <p:spPr bwMode="auto">
          <a:xfrm>
            <a:off x="2137204" y="3786849"/>
            <a:ext cx="585512" cy="0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FB715A6-89EB-F784-F4E4-1291E01D1572}"/>
              </a:ext>
            </a:extLst>
          </p:cNvPr>
          <p:cNvCxnSpPr>
            <a:cxnSpLocks/>
          </p:cNvCxnSpPr>
          <p:nvPr/>
        </p:nvCxnSpPr>
        <p:spPr bwMode="auto">
          <a:xfrm flipH="1">
            <a:off x="2722716" y="2347540"/>
            <a:ext cx="819667" cy="140914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72E4120-DC60-4F32-90A1-3DC3AFFFB45F}"/>
              </a:ext>
            </a:extLst>
          </p:cNvPr>
          <p:cNvCxnSpPr>
            <a:cxnSpLocks/>
          </p:cNvCxnSpPr>
          <p:nvPr/>
        </p:nvCxnSpPr>
        <p:spPr bwMode="auto">
          <a:xfrm>
            <a:off x="3127804" y="2128890"/>
            <a:ext cx="414579" cy="218650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7D2A331E-68D1-220E-69B6-21B746857D78}"/>
              </a:ext>
            </a:extLst>
          </p:cNvPr>
          <p:cNvSpPr txBox="1"/>
          <p:nvPr/>
        </p:nvSpPr>
        <p:spPr>
          <a:xfrm>
            <a:off x="1756204" y="355824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FE7BC6F-5116-3834-9A95-502D2B5BA537}"/>
              </a:ext>
            </a:extLst>
          </p:cNvPr>
          <p:cNvSpPr txBox="1"/>
          <p:nvPr/>
        </p:nvSpPr>
        <p:spPr>
          <a:xfrm>
            <a:off x="2069786" y="2029784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</a:rPr>
              <a:t>B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3F269E9-CC35-54F2-7E32-C5FB48256B67}"/>
              </a:ext>
            </a:extLst>
          </p:cNvPr>
          <p:cNvCxnSpPr/>
          <p:nvPr/>
        </p:nvCxnSpPr>
        <p:spPr bwMode="auto">
          <a:xfrm>
            <a:off x="2137204" y="3756686"/>
            <a:ext cx="838200" cy="563563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ED8C6F9-A4CD-EADF-3D0F-50484B5A8BBC}"/>
              </a:ext>
            </a:extLst>
          </p:cNvPr>
          <p:cNvCxnSpPr/>
          <p:nvPr/>
        </p:nvCxnSpPr>
        <p:spPr bwMode="auto">
          <a:xfrm>
            <a:off x="1680004" y="1546886"/>
            <a:ext cx="838200" cy="563563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4B8BC431-419D-DD9B-9207-FE9DE9CB0E6E}"/>
              </a:ext>
            </a:extLst>
          </p:cNvPr>
          <p:cNvCxnSpPr/>
          <p:nvPr/>
        </p:nvCxnSpPr>
        <p:spPr bwMode="auto">
          <a:xfrm>
            <a:off x="2670604" y="3786849"/>
            <a:ext cx="838200" cy="563563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dash"/>
            <a:round/>
            <a:headEnd type="triangle" w="med" len="med"/>
            <a:tailEnd type="none"/>
          </a:ln>
          <a:effectLst/>
        </p:spPr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658BC868-C3E3-2DAE-44C9-7E16CAF32ED2}"/>
              </a:ext>
            </a:extLst>
          </p:cNvPr>
          <p:cNvCxnSpPr/>
          <p:nvPr/>
        </p:nvCxnSpPr>
        <p:spPr bwMode="auto">
          <a:xfrm>
            <a:off x="2213404" y="1546886"/>
            <a:ext cx="838200" cy="563563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F856FC82-540F-C1E8-48B5-A1CE6B500F38}"/>
              </a:ext>
            </a:extLst>
          </p:cNvPr>
          <p:cNvSpPr txBox="1"/>
          <p:nvPr/>
        </p:nvSpPr>
        <p:spPr>
          <a:xfrm>
            <a:off x="2746804" y="3486514"/>
            <a:ext cx="44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A</a:t>
            </a:r>
            <a:r>
              <a:rPr lang="en-US" i="1" dirty="0">
                <a:solidFill>
                  <a:schemeClr val="bg1"/>
                </a:solidFill>
                <a:sym typeface="Symbol" panose="05050102010706020507" pitchFamily="18" charset="2"/>
              </a:rPr>
              <a:t>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8824BE3-6620-89FE-6108-2DC97BB597EA}"/>
              </a:ext>
            </a:extLst>
          </p:cNvPr>
          <p:cNvSpPr txBox="1"/>
          <p:nvPr/>
        </p:nvSpPr>
        <p:spPr>
          <a:xfrm>
            <a:off x="2966554" y="1724984"/>
            <a:ext cx="870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</a:rPr>
              <a:t>B</a:t>
            </a:r>
            <a:r>
              <a:rPr lang="en-US" b="1" i="1" dirty="0">
                <a:solidFill>
                  <a:schemeClr val="bg1"/>
                </a:solidFill>
                <a:sym typeface="Symbol" panose="05050102010706020507" pitchFamily="18" charset="2"/>
              </a:rPr>
              <a:t>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83DFB34-FAE0-2FB1-0305-AE5990589C12}"/>
              </a:ext>
            </a:extLst>
          </p:cNvPr>
          <p:cNvSpPr txBox="1"/>
          <p:nvPr/>
        </p:nvSpPr>
        <p:spPr>
          <a:xfrm>
            <a:off x="3399910" y="2262849"/>
            <a:ext cx="870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</a:rPr>
              <a:t>B</a:t>
            </a:r>
            <a:r>
              <a:rPr lang="en-US" b="1" i="1" dirty="0">
                <a:solidFill>
                  <a:schemeClr val="bg1"/>
                </a:solidFill>
                <a:sym typeface="Symbol" panose="05050102010706020507" pitchFamily="18" charset="2"/>
              </a:rPr>
              <a:t></a:t>
            </a:r>
            <a:endParaRPr lang="en-US" b="1" i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1858CB1-FE3A-7104-7234-774C0E94F736}"/>
                  </a:ext>
                </a:extLst>
              </p:cNvPr>
              <p:cNvSpPr txBox="1"/>
              <p:nvPr/>
            </p:nvSpPr>
            <p:spPr>
              <a:xfrm>
                <a:off x="2584440" y="4151305"/>
                <a:ext cx="276551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1858CB1-FE3A-7104-7234-774C0E94F7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4440" y="4151305"/>
                <a:ext cx="276551" cy="4140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1764522-8E52-FB70-8760-EB6C46E258D8}"/>
                  </a:ext>
                </a:extLst>
              </p:cNvPr>
              <p:cNvSpPr txBox="1"/>
              <p:nvPr/>
            </p:nvSpPr>
            <p:spPr>
              <a:xfrm>
                <a:off x="1375204" y="1348449"/>
                <a:ext cx="276551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1764522-8E52-FB70-8760-EB6C46E258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5204" y="1348449"/>
                <a:ext cx="276551" cy="4140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AB6EB09-68C9-A5A6-110F-1BE512F8581F}"/>
                  </a:ext>
                </a:extLst>
              </p:cNvPr>
              <p:cNvSpPr txBox="1"/>
              <p:nvPr/>
            </p:nvSpPr>
            <p:spPr>
              <a:xfrm>
                <a:off x="2213404" y="1196049"/>
                <a:ext cx="276551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AB6EB09-68C9-A5A6-110F-1BE512F858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3404" y="1196049"/>
                <a:ext cx="276551" cy="4140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1699B4CB-E963-662A-9574-7D0F96DBC7F3}"/>
                  </a:ext>
                </a:extLst>
              </p:cNvPr>
              <p:cNvSpPr txBox="1"/>
              <p:nvPr/>
            </p:nvSpPr>
            <p:spPr>
              <a:xfrm>
                <a:off x="3356404" y="3906161"/>
                <a:ext cx="276551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1699B4CB-E963-662A-9574-7D0F96DBC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404" y="3906161"/>
                <a:ext cx="276551" cy="4140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00F93AA-6895-0765-7500-87F3255B7C2B}"/>
                  </a:ext>
                </a:extLst>
              </p:cNvPr>
              <p:cNvSpPr txBox="1"/>
              <p:nvPr/>
            </p:nvSpPr>
            <p:spPr>
              <a:xfrm>
                <a:off x="3383427" y="2855558"/>
                <a:ext cx="3273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00F93AA-6895-0765-7500-87F3255B7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427" y="2855558"/>
                <a:ext cx="327333" cy="276999"/>
              </a:xfrm>
              <a:prstGeom prst="rect">
                <a:avLst/>
              </a:prstGeom>
              <a:blipFill>
                <a:blip r:embed="rId9"/>
                <a:stretch>
                  <a:fillRect l="-16667" r="-14815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733C5708-5B37-6B8F-DA18-40FE5A0B6AB2}"/>
                  </a:ext>
                </a:extLst>
              </p:cNvPr>
              <p:cNvSpPr txBox="1"/>
              <p:nvPr/>
            </p:nvSpPr>
            <p:spPr>
              <a:xfrm>
                <a:off x="3333788" y="1985850"/>
                <a:ext cx="4523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𝑏𝑑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733C5708-5B37-6B8F-DA18-40FE5A0B6A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88" y="1985850"/>
                <a:ext cx="452368" cy="276999"/>
              </a:xfrm>
              <a:prstGeom prst="rect">
                <a:avLst/>
              </a:prstGeom>
              <a:blipFill>
                <a:blip r:embed="rId10"/>
                <a:stretch>
                  <a:fillRect l="-12162" r="-9459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C74998B-17BF-9BE7-5CDF-1B64929A3513}"/>
                  </a:ext>
                </a:extLst>
              </p:cNvPr>
              <p:cNvSpPr txBox="1"/>
              <p:nvPr/>
            </p:nvSpPr>
            <p:spPr>
              <a:xfrm>
                <a:off x="2085686" y="2880783"/>
                <a:ext cx="1878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C74998B-17BF-9BE7-5CDF-1B64929A3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5686" y="2880783"/>
                <a:ext cx="187807" cy="276999"/>
              </a:xfrm>
              <a:prstGeom prst="rect">
                <a:avLst/>
              </a:prstGeom>
              <a:blipFill>
                <a:blip r:embed="rId11"/>
                <a:stretch>
                  <a:fillRect l="-29032" r="-25806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EF07E156-0172-4B6B-16D0-FA50E2E3308A}"/>
              </a:ext>
            </a:extLst>
          </p:cNvPr>
          <p:cNvSpPr/>
          <p:nvPr/>
        </p:nvSpPr>
        <p:spPr bwMode="auto">
          <a:xfrm>
            <a:off x="3039412" y="2813756"/>
            <a:ext cx="373124" cy="220237"/>
          </a:xfrm>
          <a:custGeom>
            <a:avLst/>
            <a:gdLst>
              <a:gd name="csX0" fmla="*/ 0 w 373124"/>
              <a:gd name="csY0" fmla="*/ 220237 h 220237"/>
              <a:gd name="csX1" fmla="*/ 155448 w 373124"/>
              <a:gd name="csY1" fmla="*/ 781 h 220237"/>
              <a:gd name="csX2" fmla="*/ 347472 w 373124"/>
              <a:gd name="csY2" fmla="*/ 147085 h 220237"/>
              <a:gd name="csX3" fmla="*/ 365760 w 373124"/>
              <a:gd name="csY3" fmla="*/ 147085 h 2202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73124" h="220237">
                <a:moveTo>
                  <a:pt x="0" y="220237"/>
                </a:moveTo>
                <a:cubicBezTo>
                  <a:pt x="48768" y="116605"/>
                  <a:pt x="97536" y="12973"/>
                  <a:pt x="155448" y="781"/>
                </a:cubicBezTo>
                <a:cubicBezTo>
                  <a:pt x="213360" y="-11411"/>
                  <a:pt x="312420" y="122701"/>
                  <a:pt x="347472" y="147085"/>
                </a:cubicBezTo>
                <a:cubicBezTo>
                  <a:pt x="382524" y="171469"/>
                  <a:pt x="374142" y="159277"/>
                  <a:pt x="365760" y="147085"/>
                </a:cubicBezTo>
              </a:path>
            </a:pathLst>
          </a:custGeom>
          <a:noFill/>
          <a:ln w="19050" cap="flat" cmpd="sng" algn="ctr">
            <a:solidFill>
              <a:schemeClr val="bg1"/>
            </a:solidFill>
            <a:prstDash val="solid"/>
            <a:round/>
            <a:headEnd type="oval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9233D34-691E-A82E-75A7-F904266EC940}"/>
              </a:ext>
            </a:extLst>
          </p:cNvPr>
          <p:cNvCxnSpPr>
            <a:cxnSpLocks/>
          </p:cNvCxnSpPr>
          <p:nvPr/>
        </p:nvCxnSpPr>
        <p:spPr bwMode="auto">
          <a:xfrm flipH="1">
            <a:off x="6206570" y="2991381"/>
            <a:ext cx="1044593" cy="226163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F584151D-51A3-9599-DBE0-72D368A4039D}"/>
              </a:ext>
            </a:extLst>
          </p:cNvPr>
          <p:cNvSpPr/>
          <p:nvPr/>
        </p:nvSpPr>
        <p:spPr bwMode="auto">
          <a:xfrm rot="1065923">
            <a:off x="6421882" y="3950912"/>
            <a:ext cx="750178" cy="502164"/>
          </a:xfrm>
          <a:custGeom>
            <a:avLst/>
            <a:gdLst>
              <a:gd name="csX0" fmla="*/ 9385 w 750178"/>
              <a:gd name="csY0" fmla="*/ 635678 h 690542"/>
              <a:gd name="csX1" fmla="*/ 55105 w 750178"/>
              <a:gd name="csY1" fmla="*/ 178478 h 690542"/>
              <a:gd name="csX2" fmla="*/ 430009 w 750178"/>
              <a:gd name="csY2" fmla="*/ 4742 h 690542"/>
              <a:gd name="csX3" fmla="*/ 750049 w 750178"/>
              <a:gd name="csY3" fmla="*/ 343070 h 690542"/>
              <a:gd name="csX4" fmla="*/ 393433 w 750178"/>
              <a:gd name="csY4" fmla="*/ 690542 h 6905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50178" h="690542">
                <a:moveTo>
                  <a:pt x="9385" y="635678"/>
                </a:moveTo>
                <a:cubicBezTo>
                  <a:pt x="-2807" y="459656"/>
                  <a:pt x="-14999" y="283634"/>
                  <a:pt x="55105" y="178478"/>
                </a:cubicBezTo>
                <a:cubicBezTo>
                  <a:pt x="125209" y="73322"/>
                  <a:pt x="314185" y="-22690"/>
                  <a:pt x="430009" y="4742"/>
                </a:cubicBezTo>
                <a:cubicBezTo>
                  <a:pt x="545833" y="32174"/>
                  <a:pt x="756145" y="228770"/>
                  <a:pt x="750049" y="343070"/>
                </a:cubicBezTo>
                <a:cubicBezTo>
                  <a:pt x="743953" y="457370"/>
                  <a:pt x="568693" y="573956"/>
                  <a:pt x="393433" y="690542"/>
                </a:cubicBezTo>
              </a:path>
            </a:pathLst>
          </a:custGeom>
          <a:noFill/>
          <a:ln w="41275" cap="flat" cmpd="sng" algn="ctr">
            <a:solidFill>
              <a:schemeClr val="bg1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E8A65B7-B45B-6306-C3AB-150C05B8EC0B}"/>
              </a:ext>
            </a:extLst>
          </p:cNvPr>
          <p:cNvCxnSpPr>
            <a:cxnSpLocks/>
          </p:cNvCxnSpPr>
          <p:nvPr/>
        </p:nvCxnSpPr>
        <p:spPr bwMode="auto">
          <a:xfrm flipH="1">
            <a:off x="6206570" y="3165453"/>
            <a:ext cx="1529241" cy="208646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51AB9A2C-B18B-9009-CBCF-BE3399EFA61A}"/>
                  </a:ext>
                </a:extLst>
              </p:cNvPr>
              <p:cNvSpPr txBox="1"/>
              <p:nvPr/>
            </p:nvSpPr>
            <p:spPr>
              <a:xfrm>
                <a:off x="7016346" y="4407673"/>
                <a:ext cx="34573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51AB9A2C-B18B-9009-CBCF-BE3399EFA6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6346" y="4407673"/>
                <a:ext cx="345736" cy="369332"/>
              </a:xfrm>
              <a:prstGeom prst="rect">
                <a:avLst/>
              </a:prstGeom>
              <a:blipFill>
                <a:blip r:embed="rId12"/>
                <a:stretch>
                  <a:fillRect l="-21053" r="-15789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B576689-713C-ED42-3631-35189A930118}"/>
                  </a:ext>
                </a:extLst>
              </p:cNvPr>
              <p:cNvSpPr txBox="1"/>
              <p:nvPr/>
            </p:nvSpPr>
            <p:spPr>
              <a:xfrm>
                <a:off x="7623310" y="2667000"/>
                <a:ext cx="3273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8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B576689-713C-ED42-3631-35189A9301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3310" y="2667000"/>
                <a:ext cx="327333" cy="276999"/>
              </a:xfrm>
              <a:prstGeom prst="rect">
                <a:avLst/>
              </a:prstGeom>
              <a:blipFill>
                <a:blip r:embed="rId13"/>
                <a:stretch>
                  <a:fillRect l="-16981" r="-15094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13CBA453-0B4A-AA2A-46AA-9C882BF5A002}"/>
              </a:ext>
            </a:extLst>
          </p:cNvPr>
          <p:cNvSpPr/>
          <p:nvPr/>
        </p:nvSpPr>
        <p:spPr bwMode="auto">
          <a:xfrm>
            <a:off x="7393196" y="2962319"/>
            <a:ext cx="373124" cy="220237"/>
          </a:xfrm>
          <a:custGeom>
            <a:avLst/>
            <a:gdLst>
              <a:gd name="csX0" fmla="*/ 0 w 373124"/>
              <a:gd name="csY0" fmla="*/ 220237 h 220237"/>
              <a:gd name="csX1" fmla="*/ 155448 w 373124"/>
              <a:gd name="csY1" fmla="*/ 781 h 220237"/>
              <a:gd name="csX2" fmla="*/ 347472 w 373124"/>
              <a:gd name="csY2" fmla="*/ 147085 h 220237"/>
              <a:gd name="csX3" fmla="*/ 365760 w 373124"/>
              <a:gd name="csY3" fmla="*/ 147085 h 2202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73124" h="220237">
                <a:moveTo>
                  <a:pt x="0" y="220237"/>
                </a:moveTo>
                <a:cubicBezTo>
                  <a:pt x="48768" y="116605"/>
                  <a:pt x="97536" y="12973"/>
                  <a:pt x="155448" y="781"/>
                </a:cubicBezTo>
                <a:cubicBezTo>
                  <a:pt x="213360" y="-11411"/>
                  <a:pt x="312420" y="122701"/>
                  <a:pt x="347472" y="147085"/>
                </a:cubicBezTo>
                <a:cubicBezTo>
                  <a:pt x="382524" y="171469"/>
                  <a:pt x="374142" y="159277"/>
                  <a:pt x="365760" y="147085"/>
                </a:cubicBezTo>
              </a:path>
            </a:pathLst>
          </a:custGeom>
          <a:noFill/>
          <a:ln w="19050" cap="flat" cmpd="sng" algn="ctr">
            <a:solidFill>
              <a:srgbClr val="C00000"/>
            </a:solidFill>
            <a:prstDash val="solid"/>
            <a:round/>
            <a:headEnd type="oval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7B482F37-4078-2EB3-F994-6DC1F0D636DE}"/>
                  </a:ext>
                </a:extLst>
              </p:cNvPr>
              <p:cNvSpPr txBox="1"/>
              <p:nvPr/>
            </p:nvSpPr>
            <p:spPr>
              <a:xfrm>
                <a:off x="4645657" y="3323437"/>
                <a:ext cx="61395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7B482F37-4078-2EB3-F994-6DC1F0D636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657" y="3323437"/>
                <a:ext cx="613951" cy="73866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88376847-AB63-5CB0-AEBD-B5F81D465B7B}"/>
              </a:ext>
            </a:extLst>
          </p:cNvPr>
          <p:cNvSpPr txBox="1"/>
          <p:nvPr/>
        </p:nvSpPr>
        <p:spPr>
          <a:xfrm>
            <a:off x="1066800" y="5541719"/>
            <a:ext cx="76163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Work done by a couple </a:t>
            </a:r>
            <a:r>
              <a:rPr lang="en-US" i="1" dirty="0"/>
              <a:t>M=Fb</a:t>
            </a:r>
            <a:r>
              <a:rPr lang="en-US" dirty="0"/>
              <a:t> which acts on a rigid body during its motion???</a:t>
            </a:r>
          </a:p>
        </p:txBody>
      </p:sp>
    </p:spTree>
    <p:extLst>
      <p:ext uri="{BB962C8B-B14F-4D97-AF65-F5344CB8AC3E}">
        <p14:creationId xmlns:p14="http://schemas.microsoft.com/office/powerpoint/2010/main" val="360945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6" grpId="0" animBg="1"/>
      <p:bldP spid="71" grpId="0" animBg="1"/>
      <p:bldP spid="76" grpId="0"/>
      <p:bldP spid="77" grpId="0"/>
      <p:bldP spid="78" grpId="0" animBg="1"/>
      <p:bldP spid="7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8B85E-3BDD-6662-5216-02372682F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41FD40-233F-D730-5AEC-8A3259185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Work of Forces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5F2A851-D4DB-7C55-6DB9-5E04A8AA55D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E60187F-7AA0-FCEF-405D-C74E550A69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C97D585-10AE-3C56-2918-A32BC95077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1676171-5D80-DF73-990E-12B3D3C0D2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091ECF4-B505-E974-4D83-B71A2FCDA5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E48E457-92D5-9FB1-1D13-92196BD63D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F4CFADD-7CA2-549F-BC12-3CFD353384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D0B82DC-1670-FB4B-8D22-F8B9FCDD2E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B0239D4-6C3D-09DE-528C-6344E4E64B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CFC8335-AC22-3A7D-E444-155C1AD61E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130BF31-295A-4AD1-CF68-7B196E1C13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EB6100D-789E-70B2-8584-E934040209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57A10F6-CAA1-F7DD-A629-7C4AF10627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C656137-DC59-92B2-A6EF-1EDAED1A72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5C4F82C-79F1-8D5A-814F-CE9A379AE8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B8E1BA8-7783-046F-8048-16BA6C81F6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2AA51E6-0A26-BE62-9D61-D8D1387DDD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31013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9" name="Content Placeholder 108">
            <a:extLst>
              <a:ext uri="{FF2B5EF4-FFF2-40B4-BE49-F238E27FC236}">
                <a16:creationId xmlns:a16="http://schemas.microsoft.com/office/drawing/2014/main" id="{A6D65857-BF89-478D-1ED4-2E95EA1053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7888" y="3621625"/>
            <a:ext cx="5181990" cy="599301"/>
          </a:xfrm>
        </p:spPr>
        <p:txBody>
          <a:bodyPr/>
          <a:lstStyle/>
          <a:p>
            <a:r>
              <a:rPr lang="en-US" sz="2400" dirty="0"/>
              <a:t>Work = Energy transfer by forces</a:t>
            </a:r>
          </a:p>
        </p:txBody>
      </p:sp>
      <p:pic>
        <p:nvPicPr>
          <p:cNvPr id="32" name="Content Placeholder 31">
            <a:extLst>
              <a:ext uri="{FF2B5EF4-FFF2-40B4-BE49-F238E27FC236}">
                <a16:creationId xmlns:a16="http://schemas.microsoft.com/office/drawing/2014/main" id="{B02B3C45-951C-E804-51B2-52C227136B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 bwMode="auto">
          <a:xfrm>
            <a:off x="5357844" y="1066800"/>
            <a:ext cx="3505689" cy="345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1F84F52-0812-DB60-EBDA-4DFC19222325}"/>
              </a:ext>
            </a:extLst>
          </p:cNvPr>
          <p:cNvCxnSpPr>
            <a:cxnSpLocks/>
          </p:cNvCxnSpPr>
          <p:nvPr/>
        </p:nvCxnSpPr>
        <p:spPr bwMode="auto">
          <a:xfrm flipH="1">
            <a:off x="6705600" y="1962760"/>
            <a:ext cx="405088" cy="166467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54A11CB-9EFF-3551-8EE4-3F8F5D3F4CB6}"/>
              </a:ext>
            </a:extLst>
          </p:cNvPr>
          <p:cNvCxnSpPr>
            <a:cxnSpLocks/>
          </p:cNvCxnSpPr>
          <p:nvPr/>
        </p:nvCxnSpPr>
        <p:spPr bwMode="auto">
          <a:xfrm flipH="1">
            <a:off x="7291112" y="1981200"/>
            <a:ext cx="405088" cy="166467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8F408BD-7A3D-D16E-57C5-8B66A526008D}"/>
              </a:ext>
            </a:extLst>
          </p:cNvPr>
          <p:cNvCxnSpPr/>
          <p:nvPr/>
        </p:nvCxnSpPr>
        <p:spPr bwMode="auto">
          <a:xfrm>
            <a:off x="7110688" y="1981200"/>
            <a:ext cx="585512" cy="0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929F970-B140-84FA-36CC-9F68C4227E20}"/>
              </a:ext>
            </a:extLst>
          </p:cNvPr>
          <p:cNvCxnSpPr/>
          <p:nvPr/>
        </p:nvCxnSpPr>
        <p:spPr bwMode="auto">
          <a:xfrm>
            <a:off x="6705600" y="3657600"/>
            <a:ext cx="585512" cy="0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F7F5D51-7C1E-EBAE-1EFE-96E4FD99B23B}"/>
              </a:ext>
            </a:extLst>
          </p:cNvPr>
          <p:cNvCxnSpPr>
            <a:cxnSpLocks/>
          </p:cNvCxnSpPr>
          <p:nvPr/>
        </p:nvCxnSpPr>
        <p:spPr bwMode="auto">
          <a:xfrm flipH="1">
            <a:off x="7291112" y="2218291"/>
            <a:ext cx="819667" cy="140914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766205B-3E92-7957-A8E1-CBB8D4AF7D43}"/>
              </a:ext>
            </a:extLst>
          </p:cNvPr>
          <p:cNvCxnSpPr>
            <a:cxnSpLocks/>
          </p:cNvCxnSpPr>
          <p:nvPr/>
        </p:nvCxnSpPr>
        <p:spPr bwMode="auto">
          <a:xfrm>
            <a:off x="7696200" y="1999641"/>
            <a:ext cx="414579" cy="218650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0916FAD2-E116-A920-A73D-350B4F04E90F}"/>
              </a:ext>
            </a:extLst>
          </p:cNvPr>
          <p:cNvSpPr txBox="1"/>
          <p:nvPr/>
        </p:nvSpPr>
        <p:spPr>
          <a:xfrm>
            <a:off x="6324600" y="342900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BDC697C-AA22-97C7-BB75-90A92E379B89}"/>
              </a:ext>
            </a:extLst>
          </p:cNvPr>
          <p:cNvSpPr txBox="1"/>
          <p:nvPr/>
        </p:nvSpPr>
        <p:spPr>
          <a:xfrm>
            <a:off x="6638182" y="1900535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</a:rPr>
              <a:t>B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12A4768-6704-974C-7AAD-BDA049812943}"/>
              </a:ext>
            </a:extLst>
          </p:cNvPr>
          <p:cNvCxnSpPr/>
          <p:nvPr/>
        </p:nvCxnSpPr>
        <p:spPr bwMode="auto">
          <a:xfrm>
            <a:off x="6705600" y="3627437"/>
            <a:ext cx="838200" cy="563563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41EB806-4EE2-3259-D4EE-E7DEE8E8095D}"/>
              </a:ext>
            </a:extLst>
          </p:cNvPr>
          <p:cNvCxnSpPr/>
          <p:nvPr/>
        </p:nvCxnSpPr>
        <p:spPr bwMode="auto">
          <a:xfrm>
            <a:off x="6248400" y="1417637"/>
            <a:ext cx="838200" cy="563563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0AD30AC-0ACF-0405-F0EC-2A40AA6EA88D}"/>
              </a:ext>
            </a:extLst>
          </p:cNvPr>
          <p:cNvCxnSpPr/>
          <p:nvPr/>
        </p:nvCxnSpPr>
        <p:spPr bwMode="auto">
          <a:xfrm>
            <a:off x="7239000" y="3657600"/>
            <a:ext cx="838200" cy="563563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dash"/>
            <a:round/>
            <a:headEnd type="triangle" w="med" len="med"/>
            <a:tailEnd type="none"/>
          </a:ln>
          <a:effectLst/>
        </p:spPr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5B03D9E-ACD1-0F8C-AA1A-C0D61382AC3D}"/>
              </a:ext>
            </a:extLst>
          </p:cNvPr>
          <p:cNvCxnSpPr/>
          <p:nvPr/>
        </p:nvCxnSpPr>
        <p:spPr bwMode="auto">
          <a:xfrm>
            <a:off x="6781800" y="1417637"/>
            <a:ext cx="838200" cy="563563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FD37A90-1698-7F2E-5737-CC4BE4EDE7AF}"/>
              </a:ext>
            </a:extLst>
          </p:cNvPr>
          <p:cNvSpPr txBox="1"/>
          <p:nvPr/>
        </p:nvSpPr>
        <p:spPr>
          <a:xfrm>
            <a:off x="7315200" y="3357265"/>
            <a:ext cx="44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A</a:t>
            </a:r>
            <a:r>
              <a:rPr lang="en-US" i="1" dirty="0">
                <a:solidFill>
                  <a:schemeClr val="bg1"/>
                </a:solidFill>
                <a:sym typeface="Symbol" panose="05050102010706020507" pitchFamily="18" charset="2"/>
              </a:rPr>
              <a:t>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C6F6004-B1FA-9742-6005-A611A0CE39EE}"/>
              </a:ext>
            </a:extLst>
          </p:cNvPr>
          <p:cNvSpPr txBox="1"/>
          <p:nvPr/>
        </p:nvSpPr>
        <p:spPr>
          <a:xfrm>
            <a:off x="7534950" y="1595735"/>
            <a:ext cx="870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</a:rPr>
              <a:t>B</a:t>
            </a:r>
            <a:r>
              <a:rPr lang="en-US" b="1" i="1" dirty="0">
                <a:solidFill>
                  <a:schemeClr val="bg1"/>
                </a:solidFill>
                <a:sym typeface="Symbol" panose="05050102010706020507" pitchFamily="18" charset="2"/>
              </a:rPr>
              <a:t>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280D1CD-833B-D144-9EF6-843BDC31FCE3}"/>
              </a:ext>
            </a:extLst>
          </p:cNvPr>
          <p:cNvSpPr txBox="1"/>
          <p:nvPr/>
        </p:nvSpPr>
        <p:spPr>
          <a:xfrm>
            <a:off x="7968306" y="2133600"/>
            <a:ext cx="870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</a:rPr>
              <a:t>B</a:t>
            </a:r>
            <a:r>
              <a:rPr lang="en-US" b="1" i="1" dirty="0">
                <a:solidFill>
                  <a:schemeClr val="bg1"/>
                </a:solidFill>
                <a:sym typeface="Symbol" panose="05050102010706020507" pitchFamily="18" charset="2"/>
              </a:rPr>
              <a:t></a:t>
            </a:r>
            <a:endParaRPr lang="en-US" b="1" i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06179A1-1BFC-262A-4FB3-6912ED5237BF}"/>
                  </a:ext>
                </a:extLst>
              </p:cNvPr>
              <p:cNvSpPr txBox="1"/>
              <p:nvPr/>
            </p:nvSpPr>
            <p:spPr>
              <a:xfrm>
                <a:off x="7152836" y="4022056"/>
                <a:ext cx="276551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06179A1-1BFC-262A-4FB3-6912ED5237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2836" y="4022056"/>
                <a:ext cx="276551" cy="4140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08ECF62-D24D-32DA-BA35-9082569614E6}"/>
                  </a:ext>
                </a:extLst>
              </p:cNvPr>
              <p:cNvSpPr txBox="1"/>
              <p:nvPr/>
            </p:nvSpPr>
            <p:spPr>
              <a:xfrm>
                <a:off x="5943600" y="1219200"/>
                <a:ext cx="276551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08ECF62-D24D-32DA-BA35-9082569614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1219200"/>
                <a:ext cx="276551" cy="4140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12D868B-0DA9-B7ED-944B-48D329C6B78C}"/>
                  </a:ext>
                </a:extLst>
              </p:cNvPr>
              <p:cNvSpPr txBox="1"/>
              <p:nvPr/>
            </p:nvSpPr>
            <p:spPr>
              <a:xfrm>
                <a:off x="6781800" y="1066800"/>
                <a:ext cx="276551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12D868B-0DA9-B7ED-944B-48D329C6B7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800" y="1066800"/>
                <a:ext cx="276551" cy="4140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E8CD36E-721E-FBFE-7712-7541C9EFA50F}"/>
                  </a:ext>
                </a:extLst>
              </p:cNvPr>
              <p:cNvSpPr txBox="1"/>
              <p:nvPr/>
            </p:nvSpPr>
            <p:spPr>
              <a:xfrm>
                <a:off x="7924800" y="3776912"/>
                <a:ext cx="276551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E8CD36E-721E-FBFE-7712-7541C9EFA5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800" y="3776912"/>
                <a:ext cx="276551" cy="4140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7B7157F-DFAC-C24B-C525-3500642E3801}"/>
                  </a:ext>
                </a:extLst>
              </p:cNvPr>
              <p:cNvSpPr txBox="1"/>
              <p:nvPr/>
            </p:nvSpPr>
            <p:spPr>
              <a:xfrm>
                <a:off x="7951823" y="2726309"/>
                <a:ext cx="3273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7B7157F-DFAC-C24B-C525-3500642E38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1823" y="2726309"/>
                <a:ext cx="327333" cy="276999"/>
              </a:xfrm>
              <a:prstGeom prst="rect">
                <a:avLst/>
              </a:prstGeom>
              <a:blipFill>
                <a:blip r:embed="rId9"/>
                <a:stretch>
                  <a:fillRect l="-16667" r="-14815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6778925-306B-CBD4-714E-2CB9EBBDC1D9}"/>
                  </a:ext>
                </a:extLst>
              </p:cNvPr>
              <p:cNvSpPr txBox="1"/>
              <p:nvPr/>
            </p:nvSpPr>
            <p:spPr>
              <a:xfrm>
                <a:off x="7902184" y="1856601"/>
                <a:ext cx="4523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𝑏𝑑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6778925-306B-CBD4-714E-2CB9EBBDC1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2184" y="1856601"/>
                <a:ext cx="452368" cy="276999"/>
              </a:xfrm>
              <a:prstGeom prst="rect">
                <a:avLst/>
              </a:prstGeom>
              <a:blipFill>
                <a:blip r:embed="rId10"/>
                <a:stretch>
                  <a:fillRect l="-12162" r="-10811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0262854-4E50-C097-767F-41B298C48987}"/>
                  </a:ext>
                </a:extLst>
              </p:cNvPr>
              <p:cNvSpPr txBox="1"/>
              <p:nvPr/>
            </p:nvSpPr>
            <p:spPr>
              <a:xfrm>
                <a:off x="6654082" y="2751534"/>
                <a:ext cx="1878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0262854-4E50-C097-767F-41B298C489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4082" y="2751534"/>
                <a:ext cx="187807" cy="276999"/>
              </a:xfrm>
              <a:prstGeom prst="rect">
                <a:avLst/>
              </a:prstGeom>
              <a:blipFill>
                <a:blip r:embed="rId11"/>
                <a:stretch>
                  <a:fillRect l="-30000" r="-300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2EF6E8CB-E74F-9C56-E044-413A4ED4780B}"/>
              </a:ext>
            </a:extLst>
          </p:cNvPr>
          <p:cNvSpPr/>
          <p:nvPr/>
        </p:nvSpPr>
        <p:spPr bwMode="auto">
          <a:xfrm>
            <a:off x="7607808" y="2684507"/>
            <a:ext cx="373124" cy="220237"/>
          </a:xfrm>
          <a:custGeom>
            <a:avLst/>
            <a:gdLst>
              <a:gd name="csX0" fmla="*/ 0 w 373124"/>
              <a:gd name="csY0" fmla="*/ 220237 h 220237"/>
              <a:gd name="csX1" fmla="*/ 155448 w 373124"/>
              <a:gd name="csY1" fmla="*/ 781 h 220237"/>
              <a:gd name="csX2" fmla="*/ 347472 w 373124"/>
              <a:gd name="csY2" fmla="*/ 147085 h 220237"/>
              <a:gd name="csX3" fmla="*/ 365760 w 373124"/>
              <a:gd name="csY3" fmla="*/ 147085 h 2202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73124" h="220237">
                <a:moveTo>
                  <a:pt x="0" y="220237"/>
                </a:moveTo>
                <a:cubicBezTo>
                  <a:pt x="48768" y="116605"/>
                  <a:pt x="97536" y="12973"/>
                  <a:pt x="155448" y="781"/>
                </a:cubicBezTo>
                <a:cubicBezTo>
                  <a:pt x="213360" y="-11411"/>
                  <a:pt x="312420" y="122701"/>
                  <a:pt x="347472" y="147085"/>
                </a:cubicBezTo>
                <a:cubicBezTo>
                  <a:pt x="382524" y="171469"/>
                  <a:pt x="374142" y="159277"/>
                  <a:pt x="365760" y="147085"/>
                </a:cubicBezTo>
              </a:path>
            </a:pathLst>
          </a:custGeom>
          <a:noFill/>
          <a:ln w="19050" cap="flat" cmpd="sng" algn="ctr">
            <a:solidFill>
              <a:schemeClr val="bg1"/>
            </a:solidFill>
            <a:prstDash val="solid"/>
            <a:round/>
            <a:headEnd type="oval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0AE836E3-2BC6-6B4C-DADF-B91EEC631456}"/>
              </a:ext>
            </a:extLst>
          </p:cNvPr>
          <p:cNvCxnSpPr>
            <a:cxnSpLocks/>
          </p:cNvCxnSpPr>
          <p:nvPr/>
        </p:nvCxnSpPr>
        <p:spPr bwMode="auto">
          <a:xfrm flipH="1">
            <a:off x="7309959" y="4573345"/>
            <a:ext cx="1044593" cy="226163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A4A573B9-C5F2-AD70-93DD-0B5E596B3DF7}"/>
              </a:ext>
            </a:extLst>
          </p:cNvPr>
          <p:cNvSpPr/>
          <p:nvPr/>
        </p:nvSpPr>
        <p:spPr bwMode="auto">
          <a:xfrm rot="1065923">
            <a:off x="7525271" y="5532876"/>
            <a:ext cx="750178" cy="502164"/>
          </a:xfrm>
          <a:custGeom>
            <a:avLst/>
            <a:gdLst>
              <a:gd name="csX0" fmla="*/ 9385 w 750178"/>
              <a:gd name="csY0" fmla="*/ 635678 h 690542"/>
              <a:gd name="csX1" fmla="*/ 55105 w 750178"/>
              <a:gd name="csY1" fmla="*/ 178478 h 690542"/>
              <a:gd name="csX2" fmla="*/ 430009 w 750178"/>
              <a:gd name="csY2" fmla="*/ 4742 h 690542"/>
              <a:gd name="csX3" fmla="*/ 750049 w 750178"/>
              <a:gd name="csY3" fmla="*/ 343070 h 690542"/>
              <a:gd name="csX4" fmla="*/ 393433 w 750178"/>
              <a:gd name="csY4" fmla="*/ 690542 h 6905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50178" h="690542">
                <a:moveTo>
                  <a:pt x="9385" y="635678"/>
                </a:moveTo>
                <a:cubicBezTo>
                  <a:pt x="-2807" y="459656"/>
                  <a:pt x="-14999" y="283634"/>
                  <a:pt x="55105" y="178478"/>
                </a:cubicBezTo>
                <a:cubicBezTo>
                  <a:pt x="125209" y="73322"/>
                  <a:pt x="314185" y="-22690"/>
                  <a:pt x="430009" y="4742"/>
                </a:cubicBezTo>
                <a:cubicBezTo>
                  <a:pt x="545833" y="32174"/>
                  <a:pt x="756145" y="228770"/>
                  <a:pt x="750049" y="343070"/>
                </a:cubicBezTo>
                <a:cubicBezTo>
                  <a:pt x="743953" y="457370"/>
                  <a:pt x="568693" y="573956"/>
                  <a:pt x="393433" y="690542"/>
                </a:cubicBezTo>
              </a:path>
            </a:pathLst>
          </a:custGeom>
          <a:noFill/>
          <a:ln w="41275" cap="flat" cmpd="sng" algn="ctr">
            <a:solidFill>
              <a:schemeClr val="bg1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AB0147-E09C-A04C-1A0E-8E9887DDBFB0}"/>
              </a:ext>
            </a:extLst>
          </p:cNvPr>
          <p:cNvCxnSpPr>
            <a:cxnSpLocks/>
          </p:cNvCxnSpPr>
          <p:nvPr/>
        </p:nvCxnSpPr>
        <p:spPr bwMode="auto">
          <a:xfrm flipH="1">
            <a:off x="7309959" y="4747417"/>
            <a:ext cx="1529241" cy="208646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AF3981D-87AA-D232-2C64-24C75FE8B86C}"/>
                  </a:ext>
                </a:extLst>
              </p:cNvPr>
              <p:cNvSpPr txBox="1"/>
              <p:nvPr/>
            </p:nvSpPr>
            <p:spPr>
              <a:xfrm>
                <a:off x="8119735" y="5989637"/>
                <a:ext cx="34573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AF3981D-87AA-D232-2C64-24C75FE8B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9735" y="5989637"/>
                <a:ext cx="345736" cy="369332"/>
              </a:xfrm>
              <a:prstGeom prst="rect">
                <a:avLst/>
              </a:prstGeom>
              <a:blipFill>
                <a:blip r:embed="rId12"/>
                <a:stretch>
                  <a:fillRect l="-21053" r="-15789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8593E425-F18E-0528-3C67-5A655EA2A684}"/>
                  </a:ext>
                </a:extLst>
              </p:cNvPr>
              <p:cNvSpPr txBox="1"/>
              <p:nvPr/>
            </p:nvSpPr>
            <p:spPr>
              <a:xfrm>
                <a:off x="8726699" y="4248964"/>
                <a:ext cx="3273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800" b="0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8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8593E425-F18E-0528-3C67-5A655EA2A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6699" y="4248964"/>
                <a:ext cx="327333" cy="276999"/>
              </a:xfrm>
              <a:prstGeom prst="rect">
                <a:avLst/>
              </a:prstGeom>
              <a:blipFill>
                <a:blip r:embed="rId13"/>
                <a:stretch>
                  <a:fillRect l="-16981" r="-15094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C2A56DCC-67CF-AAF7-DE36-E240D0DBA39B}"/>
              </a:ext>
            </a:extLst>
          </p:cNvPr>
          <p:cNvSpPr/>
          <p:nvPr/>
        </p:nvSpPr>
        <p:spPr bwMode="auto">
          <a:xfrm>
            <a:off x="8496585" y="4544283"/>
            <a:ext cx="373124" cy="220237"/>
          </a:xfrm>
          <a:custGeom>
            <a:avLst/>
            <a:gdLst>
              <a:gd name="csX0" fmla="*/ 0 w 373124"/>
              <a:gd name="csY0" fmla="*/ 220237 h 220237"/>
              <a:gd name="csX1" fmla="*/ 155448 w 373124"/>
              <a:gd name="csY1" fmla="*/ 781 h 220237"/>
              <a:gd name="csX2" fmla="*/ 347472 w 373124"/>
              <a:gd name="csY2" fmla="*/ 147085 h 220237"/>
              <a:gd name="csX3" fmla="*/ 365760 w 373124"/>
              <a:gd name="csY3" fmla="*/ 147085 h 2202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73124" h="220237">
                <a:moveTo>
                  <a:pt x="0" y="220237"/>
                </a:moveTo>
                <a:cubicBezTo>
                  <a:pt x="48768" y="116605"/>
                  <a:pt x="97536" y="12973"/>
                  <a:pt x="155448" y="781"/>
                </a:cubicBezTo>
                <a:cubicBezTo>
                  <a:pt x="213360" y="-11411"/>
                  <a:pt x="312420" y="122701"/>
                  <a:pt x="347472" y="147085"/>
                </a:cubicBezTo>
                <a:cubicBezTo>
                  <a:pt x="382524" y="171469"/>
                  <a:pt x="374142" y="159277"/>
                  <a:pt x="365760" y="147085"/>
                </a:cubicBezTo>
              </a:path>
            </a:pathLst>
          </a:custGeom>
          <a:noFill/>
          <a:ln w="19050" cap="flat" cmpd="sng" algn="ctr">
            <a:solidFill>
              <a:srgbClr val="FF33CC"/>
            </a:solidFill>
            <a:prstDash val="solid"/>
            <a:round/>
            <a:headEnd type="oval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A617C46-F105-B760-73A1-DFB9BF87B957}"/>
                  </a:ext>
                </a:extLst>
              </p:cNvPr>
              <p:cNvSpPr txBox="1"/>
              <p:nvPr/>
            </p:nvSpPr>
            <p:spPr>
              <a:xfrm>
                <a:off x="6172200" y="5204936"/>
                <a:ext cx="61395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A617C46-F105-B760-73A1-DFB9BF87B9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5204936"/>
                <a:ext cx="613951" cy="73866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Content Placeholder 31">
            <a:extLst>
              <a:ext uri="{FF2B5EF4-FFF2-40B4-BE49-F238E27FC236}">
                <a16:creationId xmlns:a16="http://schemas.microsoft.com/office/drawing/2014/main" id="{30C566DB-1ABE-D352-D8C6-9F2B47C7C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894589" y="4654107"/>
            <a:ext cx="1956752" cy="193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4CDD7B0-A5A4-6BF6-8C2D-1223A8DE660B}"/>
              </a:ext>
            </a:extLst>
          </p:cNvPr>
          <p:cNvCxnSpPr>
            <a:cxnSpLocks/>
          </p:cNvCxnSpPr>
          <p:nvPr/>
        </p:nvCxnSpPr>
        <p:spPr bwMode="auto">
          <a:xfrm flipH="1">
            <a:off x="7339178" y="4573396"/>
            <a:ext cx="1044593" cy="226163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2" name="Content Placeholder 31">
            <a:extLst>
              <a:ext uri="{FF2B5EF4-FFF2-40B4-BE49-F238E27FC236}">
                <a16:creationId xmlns:a16="http://schemas.microsoft.com/office/drawing/2014/main" id="{5973661B-12DF-8C01-3D8E-38AAC5611A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923808" y="4654158"/>
            <a:ext cx="1956752" cy="193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266B49C-1AFB-98D5-0989-A5295C3FDE44}"/>
              </a:ext>
            </a:extLst>
          </p:cNvPr>
          <p:cNvSpPr txBox="1"/>
          <p:nvPr/>
        </p:nvSpPr>
        <p:spPr>
          <a:xfrm>
            <a:off x="753561" y="451462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Translation work cancels </a:t>
            </a:r>
          </a:p>
        </p:txBody>
      </p:sp>
    </p:spTree>
    <p:extLst>
      <p:ext uri="{BB962C8B-B14F-4D97-AF65-F5344CB8AC3E}">
        <p14:creationId xmlns:p14="http://schemas.microsoft.com/office/powerpoint/2010/main" val="323238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build="p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AA756-87F6-856C-15DC-FB0A40EEB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205809-B745-5FFE-91DC-EB29574FD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Work of Couples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D83EE3C-2883-B348-44A2-593943C70AAE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8018CEA-2FAF-213D-1C38-81F3EB8363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292318B-7703-2B38-0E4A-17AEC41AF1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8FD30D6-05D0-853F-8D06-690E0D3960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B9A6470-64F0-B1AB-D949-05C55E930D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2614095-63DA-F5B2-0405-851743D710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2DB5B0F-A718-4BE8-2B41-0F44E1E0EF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791B058-9634-838F-67B4-127F714123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621BA37-D4F0-B7A2-A1D8-88E8377F6F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98692AE-16BD-5BD2-E1B1-87E138B58B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A9BABBA-6B06-1911-259B-2F1DD868E3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25C5B3A-ABDF-61F5-2AB3-78FDF111A0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660D2E3-0D20-A810-017A-8A07340C3C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A08212C-705A-DA27-2B49-E516F16D9C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3E6C1AE-037E-162F-9406-D9AE596E94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3EF4A58-E6C6-5CDD-C3A4-D2B9DED30D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25305C7-03BE-3FED-CEE4-01AFBF0D7A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48AE579D-AF91-BA39-411C-F07C107454E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35474" y="1266803"/>
                <a:ext cx="4571949" cy="5407068"/>
              </a:xfrm>
            </p:spPr>
            <p:txBody>
              <a:bodyPr/>
              <a:lstStyle/>
              <a:p>
                <a:r>
                  <a:rPr lang="en-US" sz="2400" dirty="0"/>
                  <a:t>Consider a couple </a:t>
                </a:r>
                <a:r>
                  <a:rPr lang="en-US" sz="2400" i="1" dirty="0"/>
                  <a:t>M = Fb </a:t>
                </a:r>
                <a:r>
                  <a:rPr lang="en-US" sz="2400" dirty="0"/>
                  <a:t>acting on a rigid body </a:t>
                </a:r>
              </a:p>
              <a:p>
                <a:r>
                  <a:rPr lang="en-US" sz="2400" dirty="0"/>
                  <a:t>During rotation </a:t>
                </a:r>
                <a:r>
                  <a:rPr lang="en-US" sz="2400" i="1" dirty="0" err="1"/>
                  <a:t>dθ</a:t>
                </a:r>
                <a:r>
                  <a:rPr lang="en-US" sz="2400" dirty="0"/>
                  <a:t>: </a:t>
                </a:r>
              </a:p>
              <a:p>
                <a:r>
                  <a:rPr lang="en-US" sz="2400" dirty="0"/>
                  <a:t>Translation work cancels </a:t>
                </a:r>
              </a:p>
              <a:p>
                <a:r>
                  <a:rPr lang="en-US" sz="2400" dirty="0"/>
                  <a:t>Only rotational effect remains </a:t>
                </a:r>
              </a:p>
              <a:p>
                <a:r>
                  <a:rPr lang="en-US" sz="2400" dirty="0"/>
                  <a:t>Incremental work: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𝑀𝑑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For finite rotation: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48AE579D-AF91-BA39-411C-F07C107454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35474" y="1266803"/>
                <a:ext cx="4571949" cy="5407068"/>
              </a:xfrm>
              <a:blipFill>
                <a:blip r:embed="rId4"/>
                <a:stretch>
                  <a:fillRect l="-1733" t="-902" r="-37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Content Placeholder 109">
                <a:extLst>
                  <a:ext uri="{FF2B5EF4-FFF2-40B4-BE49-F238E27FC236}">
                    <a16:creationId xmlns:a16="http://schemas.microsoft.com/office/drawing/2014/main" id="{019B5E15-55CA-6B9D-454F-E9ABD322C497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5119758" y="1219200"/>
                <a:ext cx="3978471" cy="550227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Sign convention: </a:t>
                </a:r>
              </a:p>
              <a:p>
                <a:r>
                  <a:rPr lang="en-US" sz="2400" dirty="0"/>
                  <a:t>Positive: couple aids rotation </a:t>
                </a:r>
              </a:p>
              <a:p>
                <a:r>
                  <a:rPr lang="en-US" sz="2400" dirty="0"/>
                  <a:t>Negative: couple opposes rotation </a:t>
                </a:r>
              </a:p>
              <a:p>
                <a:pPr marL="0" indent="0">
                  <a:buNone/>
                </a:pPr>
                <a:r>
                  <a:rPr lang="en-US" sz="2400" b="1" dirty="0"/>
                  <a:t>Key insight: </a:t>
                </a:r>
              </a:p>
              <a:p>
                <a:r>
                  <a:rPr lang="en-US" sz="2400" dirty="0"/>
                  <a:t>Couple produces pure rotation </a:t>
                </a:r>
              </a:p>
              <a:p>
                <a:r>
                  <a:rPr lang="en-US" sz="2400" dirty="0"/>
                  <a:t>Work depends only on angular displacement</a:t>
                </a:r>
              </a:p>
              <a:p>
                <a:r>
                  <a:rPr lang="en-US" sz="2400" dirty="0"/>
                  <a:t>Analogy:</a:t>
                </a:r>
              </a:p>
              <a:p>
                <a:r>
                  <a:rPr lang="en-US" sz="2400" dirty="0"/>
                  <a:t>Force work: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10" name="Content Placeholder 109">
                <a:extLst>
                  <a:ext uri="{FF2B5EF4-FFF2-40B4-BE49-F238E27FC236}">
                    <a16:creationId xmlns:a16="http://schemas.microsoft.com/office/drawing/2014/main" id="{019B5E15-55CA-6B9D-454F-E9ABD322C49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119758" y="1219200"/>
                <a:ext cx="3978471" cy="5502274"/>
              </a:xfrm>
              <a:blipFill>
                <a:blip r:embed="rId5"/>
                <a:stretch>
                  <a:fillRect l="-2454" t="-886" b="-39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A08E872-D3F7-6F5A-52F3-F99B9BE8A9D7}"/>
              </a:ext>
            </a:extLst>
          </p:cNvPr>
          <p:cNvCxnSpPr>
            <a:cxnSpLocks/>
          </p:cNvCxnSpPr>
          <p:nvPr/>
        </p:nvCxnSpPr>
        <p:spPr bwMode="auto">
          <a:xfrm>
            <a:off x="5020318" y="1295400"/>
            <a:ext cx="99440" cy="5426074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70659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1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build="p"/>
      <p:bldP spid="11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76AED-C70C-375D-0D57-6F7205CE1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CA2C4F1-5027-65E1-45F6-42DF6BA92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Kinetic Energy: Translation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E7E5464F-4DF9-ACC2-21AB-944848FE5290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EE992F4-6D3F-ED0C-E28C-D10EE21105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F099D4B-B5EA-5638-A166-E28BB5B50D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3C26A7D-5519-FFE7-AA17-632752DD78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4123F95-6770-65C0-42B6-45B54AEC14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9E6D6E9-402C-38B9-30A5-FD8376EE39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31A561F-5668-66F0-BE57-5478262B8C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C34ABBF-4C84-0A3C-C47C-9AB6014DC9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9520BD4-05F2-F9AD-A6EE-4053E75151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E34E143-6FC2-B2EC-3E1C-732FB9E697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F11B3D2-3E3B-E731-E607-4438F08329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3C36845-DD08-207C-4619-94DC947F94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44B1C97-7083-084C-41CC-6D5B08D566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2356DD8-C318-6534-6E9D-F5E83FA6E4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20C2F89-CB5B-4715-0DF5-DDD456349D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3A76902-DCC5-71FA-DD95-99047DD54D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9FB511B-8B9B-FA11-512A-1D0F399EC0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5BE09162-0D63-E414-8182-4D29ABF7289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529703" y="2054268"/>
                <a:ext cx="4496462" cy="4422732"/>
              </a:xfrm>
            </p:spPr>
            <p:txBody>
              <a:bodyPr/>
              <a:lstStyle/>
              <a:p>
                <a:r>
                  <a:rPr lang="en-US" sz="2400" dirty="0"/>
                  <a:t>Key property: </a:t>
                </a:r>
              </a:p>
              <a:p>
                <a:r>
                  <a:rPr lang="en-US" sz="2400" dirty="0"/>
                  <a:t>All particles have the same velocity: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Kinetic energy of each particle: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5BE09162-0D63-E414-8182-4D29ABF728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529703" y="2054268"/>
                <a:ext cx="4496462" cy="4422732"/>
              </a:xfrm>
              <a:blipFill>
                <a:blip r:embed="rId4"/>
                <a:stretch>
                  <a:fillRect l="-1897" t="-11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0" name="Content Placeholder 109">
            <a:extLst>
              <a:ext uri="{FF2B5EF4-FFF2-40B4-BE49-F238E27FC236}">
                <a16:creationId xmlns:a16="http://schemas.microsoft.com/office/drawing/2014/main" id="{9125A825-D006-2DF9-0395-D09C32FFC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32426" y="4953000"/>
            <a:ext cx="4418937" cy="1295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>
                <a:solidFill>
                  <a:srgbClr val="3366FF"/>
                </a:solidFill>
              </a:rPr>
              <a:t>This expression holds for both rectilinear and curvilinear translation.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ACF7261-D465-D531-1D65-06939CF5E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4349" y="1235289"/>
            <a:ext cx="2915011" cy="299503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E6CAA97-7629-3461-45D5-E601AC90CF7C}"/>
              </a:ext>
            </a:extLst>
          </p:cNvPr>
          <p:cNvSpPr txBox="1"/>
          <p:nvPr/>
        </p:nvSpPr>
        <p:spPr>
          <a:xfrm>
            <a:off x="5820066" y="4190697"/>
            <a:ext cx="18835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Translation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A480CB-714B-3EDB-3AFE-72FC080E67A2}"/>
              </a:ext>
            </a:extLst>
          </p:cNvPr>
          <p:cNvSpPr txBox="1"/>
          <p:nvPr/>
        </p:nvSpPr>
        <p:spPr>
          <a:xfrm>
            <a:off x="378709" y="1243344"/>
            <a:ext cx="77503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Consider a rigid body in pure translation </a:t>
            </a:r>
          </a:p>
        </p:txBody>
      </p:sp>
    </p:spTree>
    <p:extLst>
      <p:ext uri="{BB962C8B-B14F-4D97-AF65-F5344CB8AC3E}">
        <p14:creationId xmlns:p14="http://schemas.microsoft.com/office/powerpoint/2010/main" val="115902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build="p"/>
      <p:bldP spid="110" grpId="0" build="p"/>
      <p:bldP spid="24" grpId="0"/>
      <p:bldP spid="4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C4E173E-D036-4601-A223-1921D553D928}">
  <we:reference id="a3b40b4f-8edf-490e-9df1-7e66f93912bf" version="1.2.0.0" store="EXCatalog" storeType="EXCatalog"/>
  <we:alternateReferences>
    <we:reference id="WA104380526" version="1.2.0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17484</TotalTime>
  <Words>973</Words>
  <Application>Microsoft Office PowerPoint</Application>
  <PresentationFormat>On-screen Show (4:3)</PresentationFormat>
  <Paragraphs>312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Calibri</vt:lpstr>
      <vt:lpstr>Cambria Math</vt:lpstr>
      <vt:lpstr>CommercialScript BT</vt:lpstr>
      <vt:lpstr>Script MT Bold</vt:lpstr>
      <vt:lpstr>Symbol</vt:lpstr>
      <vt:lpstr>Tempus Sans ITC</vt:lpstr>
      <vt:lpstr>Times New Roman</vt:lpstr>
      <vt:lpstr>Blank Presentation</vt:lpstr>
      <vt:lpstr>Kinetics of Connected Rigid Bodies</vt:lpstr>
      <vt:lpstr>Systems of Interconnected Bodies</vt:lpstr>
      <vt:lpstr>Systems of Interconnected Bodies</vt:lpstr>
      <vt:lpstr>Analysis of Interconnected Systems</vt:lpstr>
      <vt:lpstr>Rigid-Body Translation</vt:lpstr>
      <vt:lpstr>Equations for Rectilinear Translating Bodies</vt:lpstr>
      <vt:lpstr>Equations for Curvilinear Translating Bodies</vt:lpstr>
      <vt:lpstr>Fixed-Axis Rotation</vt:lpstr>
      <vt:lpstr>Moment Equation for Fixed-Axis Rotation</vt:lpstr>
      <vt:lpstr>Moment Equation for Fixed-Axis Rotation</vt:lpstr>
      <vt:lpstr>Center of Percussion</vt:lpstr>
      <vt:lpstr>Energy To Be Carried…..</vt:lpstr>
      <vt:lpstr>Work–Energy Relations: Overview</vt:lpstr>
      <vt:lpstr>Work–Energy Relations: Overview</vt:lpstr>
      <vt:lpstr>Work of Forces</vt:lpstr>
      <vt:lpstr>Work of Couples</vt:lpstr>
      <vt:lpstr>Work of Forces</vt:lpstr>
      <vt:lpstr>Work of Couples</vt:lpstr>
      <vt:lpstr>Kinetic Energy: Translation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1220</cp:revision>
  <cp:lastPrinted>2002-07-26T02:11:33Z</cp:lastPrinted>
  <dcterms:created xsi:type="dcterms:W3CDTF">2002-07-26T01:39:54Z</dcterms:created>
  <dcterms:modified xsi:type="dcterms:W3CDTF">2026-04-17T04:42:35Z</dcterms:modified>
</cp:coreProperties>
</file>