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3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1377" r:id="rId2"/>
    <p:sldId id="1835" r:id="rId3"/>
    <p:sldId id="1836" r:id="rId4"/>
    <p:sldId id="1801" r:id="rId5"/>
    <p:sldId id="1802" r:id="rId6"/>
    <p:sldId id="1803" r:id="rId7"/>
    <p:sldId id="1837" r:id="rId8"/>
    <p:sldId id="1838" r:id="rId9"/>
    <p:sldId id="1839" r:id="rId10"/>
    <p:sldId id="1840" r:id="rId11"/>
    <p:sldId id="1861" r:id="rId12"/>
    <p:sldId id="1862" r:id="rId13"/>
    <p:sldId id="1863" r:id="rId14"/>
    <p:sldId id="1841" r:id="rId15"/>
    <p:sldId id="1864" r:id="rId16"/>
    <p:sldId id="1842" r:id="rId17"/>
    <p:sldId id="1843" r:id="rId18"/>
    <p:sldId id="1844" r:id="rId19"/>
    <p:sldId id="1845" r:id="rId20"/>
    <p:sldId id="1865" r:id="rId21"/>
    <p:sldId id="1846" r:id="rId22"/>
    <p:sldId id="1847" r:id="rId23"/>
    <p:sldId id="1866" r:id="rId24"/>
    <p:sldId id="1848" r:id="rId25"/>
    <p:sldId id="1849" r:id="rId2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9900"/>
    <a:srgbClr val="000099"/>
    <a:srgbClr val="3366FF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02:56:50.6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20920 5433 399 0,'0'-7'360'0,"0"1"-153"0,2 4-197 0,-2-3-6 0,0 3-19 0,0-3 20 0,1 0-16 15,2 4 20-15,-1-2 0 0,1 2-14 0,2-2 20 16,-1-1-15-16,1-1 50 16,1-1 25-16,-3 2-8 0,2 1 11 0,-1 0-20 0,1 0-23 0,-4 1-2 0,-1 2-9 15,0 0-23-15,1 0 10 0,0 0-11 0,0 0 11 16,0 0-2-16,1 0-12 0,-1 1 9 0,23 14-11 15,-16-8-3-15,-7-2 15 0,-2 2-10 0,1-1 12 16,-8 0-1-16,8 4-1 0,5 0 9 16,-1 2-8-16,5 0-10 0,-6-1 10 0,1 4-9 15,-4-3 12-15,9 2-3 0,-4 2-2 0,1 0 4 0,-1-2-6 16,-5 8-8-16,5-4 12 0,-4-2-9 0,4 4 10 16,-5-7-5-16,6 4-3 0,-6 1 5 0,2-2-6 15,0-1 0-15,-3-2 12 0,5 1-7 16,-6 1 11-16,2 1-5 0,2-3-7 0,0 2 9 15,-2-4-9-15,0-2 5 0,0 0 3 0,-5-4 3 0,6 2 0 16,-2-1-7-16,-3-4 2 0,4 1-3 0,0-3 4 16,0 0-12-16,0 0 23 0,0 0-13 0,0 0 18 0,-9 0-14 0,3-6 0 15,5-1-1-15,-1-1 2 0,-1-1 3 0,1-2-15 16,0-1 3-16,2-3-5 0,4-1 7 0,-4 0-5 0,-5 0 3 16,-2 0-5-16,0 1 4 0,5 1-4 0,-1 0 6 15,-1 1-6-15,-3-2 5 0,-1 2-4 0,1-1-1 16,3 3 1-16,-4-2 8 0,1-2-13 0,0 1 4 15,-4-2-5-15,7 5 10 0,-3-2-5 0,4 0-1 16,-2 0-1-16,-1-2 10 0,1-1-9 0,1 1 7 0,2-1-9 16,1 1 3-16,1 1-2 0,0-1 0 0,1 0 0 15,-1 3-3-15,3 1 7 0,-3 2-4 0,5 0 4 16,1 3-2-16,0 0-6 0,-1 2 6 0,-1 2-5 16,1-1 6-16,0 2-3 0,-5 1-2 0,0 0-1 15,10-1-3-15,-3 2 6 0,1 1-5 0,-2 3 5 16,-3 0-4-16,2 3-2 0,-1 1 7 0,0 3-5 15,4 0 3-15,-8 2-1 0,1 2-2 0,-1 0 4 0,-5 2 12 16,2-2-16-16,1 2 7 0,-2 0-10 0,10 0 7 16,-8 0 4-16,0-2-1 0,0-3 3 0,-6-3 1 15,8-1-5-15,-2 2-5 0,2-2 1 0,0-2 11 0,2-2-4 16,2-4 10-16,2 0-9 0,1-2 10 0,0 1-14 16,-2 0 1-16,8 1-3 0,-5-3 8 0,4-1-6 15,4 1 5-15,-6-1-5 0,0 5 0 0,4 1 1 16,-5-1-5-16,1 0 2 0,6 0 2 0,-8 0 0 15,2 1 1-15,2 3-2 0,-4 0-4 0,-2-1 5 16,4 3-1-16,-4-3 2 0,2 1 5 0,2 0-9 16,-1-5 3-16,-1 1-8 0,1-2 5 0,0 0-69 15,1 0-45-15,1-2-7 0,1-2-105 0,-1-3-74 16,2-2 19-16</inkml:trace>
  <inkml:trace contextRef="#ctx0" brushRef="#br0" timeOffset="746.73">21478 5320 773 0,'-9'-2'111'0,"4"0"188"0,-2-2 137 0,3 2-398 0,4 2-27 0,0 0-11 0,0 0-1 0,0 1-3 15,0 0 5-15,0 0-7 0,0 19-24 0,5-14 3 16,-5 0-69-16,3 0 42 0,2-2 7 0,-1 0 12 0,5-1 38 15,0-1 0-15,-3 2 6 0,-1-1-6 0,2 1-3 16,-3 1 21-16,0 1-9 0,1 0 13 16,-2 1-15-16,1 0-2 0,4 3-1 0,-2 3 1 0,-2 1 0 15,-1 0-9-15,1 1-4 0,-2 1-1 0,2 3 7 16,1 1-2-16,-4-2 4 0,3-2-5 0,-3 0-1 0,-1-2 3 16,0 1 0-16,-1 1 1 0,-2-4 2 0,3 1 0 15,-1-4 5-15,0-2-4 0,-1 1 5 0,1-6-3 16,1-2-6-16,0 0 2 0,0 0 3 0,0 0-25 15,0 0-22-15,2-7-8 0,-2 0-104 0,-2-4-18 16,0 1-26-16,2 1 13 0,-1-3 19 0,-2-2 87 16,1 0 27-16,-5 0 7 0,1-5 37 0,2 8 55 0,-6-4 2 15,1 1 23-15,-5 3 42 0,2-1-5 0,0 1 15 16,5 0-14-16,1 4-18 0,0 0-8 0,4 0-12 0,-5 2 7 16,2-1-21-16,-6-2-22 0,-2 1 6 0,3-1-9 15,0 1 0-15,6 1 17 0,-5-7 36 16,6 6-45-16,2-1-9 0,0 0 7 0,1-1-11 15,2-2-21-15,2 0 14 0,2 0-16 0,2 1 15 16,-4-1-21-16,3 2 1 0,4 1-1 0,2 0 1 0,0 4-3 16,0 1-3-16,0 2 5 0,-5 1-4 0,1 0 5 15,2 3-6-15,3 0-4 0,-4 2 1 0,-1 2-12 0,-2 1 21 16,0 2-6-16,1 0 11 0,-5 2-3 0,-1 0-6 16,-1-1 3-16,-6 2-6 0,5-1 7 0,-5 0-3 15,-3 1-1-15,3-4 0 0,-2 1 7 0,3-3-2 16,1-1 6-16,-1 1-7 0,1-3 3 0,1-2 1 15,2-2-1-15,4-2 2 0,2 0 4 0,0-2 0 16,4-1 1-16,2-2-2 0,1-1-9 0,3 1 8 16,2 0-8-16,-2 1 8 0,-1 1-3 0,0 3-2 15,-3 1-2-15,-2 3 0 0,0 1-2 0,-5 4-8 16,0 2 5-16,-1 3-6 0,-1 0 7 0,-3 5 1 0,0 0 3 16,-3 1-3-16,-2 4-7 0,-2-2 11 0,-2-2-6 15,-4 1 7-15,1 1 0 0,-3-1-2 0,-1 1 8 0,-2-1-5 16,-4-6 5-16,2-1-5 0,4-2 1 0,0-4 1 15,2 1 18-15,-1-3-6 0,1-2 6 0,2-1-7 16,4-1 1-16,5-1 0 0,2-1 2 0,-3-3-2 16,4-2-8-16,-1-1-19 0,1-5-35 0,2-2 6 15,3-1-101-15,3-1-51 0,2-3-61 0,12 7 12 16,-5-3-82-16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03:15:27.8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10849 10768 1206 0,'0'1'0'0,"0"0"0"0,7 26 0 0,-10-41 0 0,5 23 14 0,-1 1-8 16,-2-5 5-16,-1 3 2 0,0-4-13 0,-1 2 12 0,-1-2-9 0,-1-1-1 0,-2 0 3 0,3-1-4 0,2 0-11 0,-6 1 21 0,4-1-11 16,-4-2 18-16,-3 2 2 0,3-4-8 0,0 1 8 0,2 1-9 0,-2-3 0 0,1-2 4 15,-1-1-11-15,2 2 10 0,2 1 8 0,-1-3-4 16,3 4 12-16,1-7-13 0,-1 0-3 0,4-2-4 16,-1 0-4-16,6-1 3 0,-2 1-7 0,6 0 2 0,-1 1-4 15,1 1 2-15,4 0-14 0,-1 3 12 0,-1 0-4 16,-1 4 6-16,-1 2-4 0,3 0-1 0,-2 0 2 0,1 1-2 15,-2 0 3-15,-5 0-3 16,-1 2-7-16,0 0 4 0,1 1 8 0,-1 3-9 0,-2-1 9 16,-2 0-10-16,1 2 7 0,-4 0-4 0,-2 0 4 15,-1 1-2-15,-3 0 5 0,-1 1-3 0,1-1-2 16,0-1 0-16,-5 0 5 0,4 0-2 0,1 1-1 16,1-1-2-16,-2-4 5 0,1 1 2 0,0-2 7 0,1 3-5 15,2-1 5-15,-2-1-10 16,2 0-1-16,1-1 0 0,-1-2 13 0,5-1-9 0,0 0 12 0,0 0-12 15,0 0 18-15,0-1-18 0,0 0 2 0,0 0-6 0,1-22 2 16,2 19 4-16,0-4-4 0,0 2 3 0,2 1-11 0,1-5 7 16,-3 4-3-16,2-3 6 15,0 1 1-15,1 4-6 0,-1 1 5 0,0 1-6 16,1 2 2-16,-1-2-3 0,-2 1-4 0,-3 1 2 0,5 3 1 0,-4 1-1 16,-1 0 2-16,0 0 0 0,-1 0 7 15,1 0-6-15,0 2-3 0,0-2-1 0,0 2 5 0,-2-2-9 16,0-2-2-16,2-2-7 0,0 0-34 0,0 0-22 15,0 0-23-15,0 0 2 0,0 1-48 0,0-1-47 16,0 0-29-16</inkml:trace>
  <inkml:trace contextRef="#ctx0" brushRef="#br0" timeOffset="698.76">10807 10843 821 0,'-6'-1'148'0,"1"1"-100"0,0 0-34 0,1 1 0 15,1 0-7-15,2 2-6 0,1-2 11 0,0-3-11 0,0 0-1 16,0-5 6-16,0 2-3 0,0 0 8 16,0 1 26-16,0 1 19 0,0-2 11 0,0 2-5 0,2-2-16 0,-1-1-6 15,3 2-22-15,-1-3 12 0,-2 0-29 0,3 3 3 16,-3-3 1 0,-1 2 0-16,0 1-5 0,0-1-1 0,-3 0 3 15,2 2-1-15,-1 1 1 0,-1 2-7 0,-1 0 0 0,-3 0-2 16,1 0-1-16,1 1 8 0,-2 5-10 0,2-1 12 15,-1 1 5-15,1 0-7 0,1-3 12 16,1-1-13-16,0 5 1 0,1-3 10 0,1 3-8 0,-2 1 11 0,2-7 1 16,2 5-2-16,3-2 7 0,-1 0-6 0,3 0 11 0,1-1-19 0,1 1-1 15,-1-4-4 1,0 2 11-16,3-2-8 0,-3-2 8 0,1 1-10 16,-1 0-6-16,0 0 13 0,2 1-11 0,-4-1 12 0,-1-2-2 0,2 0-2 15,-1 2 8-15,0-4-8 0,-1-1-11 0,-3 2 8 0,0-5-7 16,-2 5 8-1,0-3-3-15,-4 3 0 0,1-1 1 0,-3-2 0 16,1 3 4-16,0-1-8 0,1 2-6 0,-2 0 1 0,1 3 6 16,-1 0-1-16,0 0 9 0,2 2-10 0,-3-2-9 0,2 3 13 0,1-1-10 0,-1 2 11 15,0 0-3-15,3 0 0 0,-1-2 7 0,2 2-5 0,1 2 0 16,1-1 8 0,0 3-2-16,0-8 6 0,0 0 0 0,0 1-2 15,1 0-7-15,0 0 3 0,14 17-10 0,-12-16 10 16,1 2-5-16,0-2 8 0,0-2-8 0,0 1 3 15,1 3 4-15,-1-2-2 0,1-2 4 0,-2 0-10 0,-3 0 4 16,0 0-5-16,1 0 5 0,1 0-3 16,-1 0-1-16,-1 0 1 0,1-1 2 0,0 0 0 15,0 0-1-15,0 0 2 0,0 0 7 0,1 0-11 16,-1 0 4-16,9-21-8 0,-9 17-5 0,1-1 12 16,-2 0-5-16,0 1 8 0,-1-1-4 0,-2 2-3 0,3-2 5 15,-2 3-4-15,0-1 0 0,-2 2-3 0,-2 0 2 16,3 1-3-16,-3 0 8 0,1 1-8 0,3 2 2 15,-3 1-4-15,-1-1 12 0,2 2-7 0,-1-3 0 16,1 0-3-16,0 1 7 0,3 3-3 0,0 0 6 0,1 0-6 16,0 1 11-16,0-6-11 0,0 0 0 0,0 0-2 15,0 0 4-15,0 1 5 0,8 10 0 0,-4-9 2 16,1-1 1-16,-1-1-5 0,2-3 3 0,-2 3-4 16,1-1 1-16,2-2 0 0,1 2-1 0,-4-5-1 15,2 1-11-15,0-1-16 0,-2 1-14 0,3 1 1 16,1-2-38-16,0 4-58 0,3 0-16 0,-5 1-20 0,-1-1-84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83B1E-AEA6-EE60-7E1A-0E9E2F465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FFA01-BFD8-AEA6-D320-502DC9635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B6CF9A-C3E2-B1C6-D269-5C45318208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B0DDA-5461-D83B-1EF6-C9EB701B35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108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03C88-5B93-5759-4593-C2E4E3B79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13820-0959-A764-CADE-4EB8F40688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58C7BE-E85C-714C-9B8A-7AC20252D5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5F6C38-27E8-DE49-96AF-733A7F0028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23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55EC2-E928-A299-6A5E-3CCE0EE6B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FA7F20-5F23-F2A1-A170-F5F21F8A4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D99661-47D3-B70E-7CE0-83EBFF4B026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A68BF0-FDCC-BBF8-41D6-9C34E770AC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606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40110-3E2A-7AE2-66BF-F0ABE99FD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1EE1D4-7474-EBCE-93B9-C9DF8B219F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98EA85-B7BE-6219-7E6E-BF3BB3872A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B1638B-13E4-8145-6983-BB45149927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28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11E90-710D-5810-E99E-C7E9E5CE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AA515B-6D56-C08C-5554-AE6402E73D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31346F-8C59-E371-E3DC-C72668C8C8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AEC1C-A851-1540-F86B-5E9F9C3970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347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42222-B0B8-22C6-8ACB-666F9C16F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FA89DB-B983-02C2-E591-E527540C0B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3EB35E-A09F-6A1B-5D15-9B9BE86C98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61E86-5B97-90E1-EFB8-FF4CFC6384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3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E8CF-EB6F-3C05-08DF-B1FDF277A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CB6767-3F05-3273-386C-23CB17FCD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D16FB9-8AF0-41A3-00CD-D5F209C3B5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28FC4-72DB-10B3-850E-BD89FC9F37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628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CDB4C-0431-8FB6-0395-EE1226DA2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CC0C72-2783-F45C-8594-296A2F3499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6619BF-1E61-905A-0C60-971B15B5182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20249-D6A9-9411-EFB6-2AB9E3CA54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60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3D668-D962-1A0F-2C99-A2F19E17E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A5F1E7-5B48-94A1-804C-39B582C6B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18ED9B-F9C6-8065-A0D2-B7CE892AA4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95801-2E08-0C1F-40E3-5716CBCFA4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48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23C54-E33C-3805-1FC5-896BC9B96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3877F0-AFD9-C585-E0F5-1B3DAB1E24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EA15A-46BD-61BE-79A3-932DB9D7947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9853E-BCCE-AE06-7535-074D22C97C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754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4F551-5330-A841-9BC6-97AF71E7E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7498CF-7B65-589C-376D-94A7B6DA1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7C7C1A-9C0B-CCC2-7A38-4A53590C332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4EFFF8-AE48-383F-5BD4-1777F06E3C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24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E94B4-5C3B-36EE-55FA-6D3E5A009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4C6D55-9C6C-EB29-7C86-C74EC4030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E350EA-C4E2-F661-95E8-34D7F4F3221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74BF9-9EA2-AD3B-50B7-1AB562E0DDF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36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A25F5-1DE1-38C7-3305-F2CCDF571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91C02C-52EF-A5DD-E1F6-1EC19E182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FFB08-9123-F910-DCEC-49BD16AE0D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91B147-1D58-B6E1-97F6-C6C7F4ED6E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8577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497DD-4920-C586-846B-822DD8E86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E4120F-4F5E-F372-68CB-04CCE1D973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5EF11-E791-2A69-9964-C50AE89D398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52C3D3-C0CA-BAD3-E855-2A7E108E0B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11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5278D-4FA0-0ED8-81B6-011EE67C9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2F4CB4-C5A8-9AD8-BB78-58540A4C4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A8A4A2-8A74-B8B2-078F-C9832D0DFE4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F74D2-BDB5-B4F5-5DF5-A079B74866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96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0F809-DA38-6EA2-5109-5B530844E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EC5A32-C97F-F0B6-0204-2B9843189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1FA36B-50DE-844C-7FC6-CFCB420A31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C0A51-C204-1F3C-68B4-E677B77CC0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25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E2F6E-0AB9-F7E5-B987-C0B5099DC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616F68-BD5E-0DBD-5949-24C7F3CC85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7C921-F9D4-AE2C-0983-DBC2060CE5E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54992-BC0D-3DBA-B96F-8B49209151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63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FEA01-C99C-9102-BCB8-D0B29058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6CFC48-BA8E-F7C9-E9E2-07F7C8915F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6A7079-4CC8-1D22-E3AA-08E20044D6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0AA8BB-EFC3-178B-BC06-21A6B9058D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631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B4D59-F3A0-CD2C-CFC3-276F14D5A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3BABB8-A8D2-9280-A7C2-64B2E079E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37FA3D-9852-5BF3-6F60-917A7DA553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23FCA-E867-F435-6DD5-D6CCAFCDC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357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97978-67F6-E62A-F03B-C4AE6561D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BA5E83-E8DB-5419-3D76-C8A9EE4C9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FF5C4-E8DA-90C3-45CD-4AB6CA2BF9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F19D-C130-2794-E4FF-BFC0C380AF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32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66B9E-5E3F-3F6E-4574-CCCD19BE0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D6F27D-A401-B47D-890F-792419B236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6FD142-E32E-CB4A-A424-3685FA7B63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8B1AE-5CFF-D228-8A87-3992D7840C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856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DB993-29D9-D821-D0C6-23576AE4F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F09A0-C04F-BF67-B6FA-EE587AC85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0286CE-37B8-D303-361F-A8A692D015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337C0-7123-B8E8-A983-036A339C371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2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F585D-0135-7A95-6692-78EAFF037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C1A91-23E1-88E7-ED13-DF6170A32B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73AAA-88F5-0059-C2EA-9D1B13AAA1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D0F5-15CB-4F47-6D22-6798451A6D3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023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B519D-F81E-98C1-47FF-70BD7BBEB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5D55E1-359E-8E84-C6EF-82ECBCAD74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D77011-076C-26F3-33F0-827E240F65F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28D3F-730B-FC48-D5AE-4535AEB848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407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0.png"/><Relationship Id="rId11" Type="http://schemas.openxmlformats.org/officeDocument/2006/relationships/image" Target="../media/image53.png"/><Relationship Id="rId5" Type="http://schemas.openxmlformats.org/officeDocument/2006/relationships/image" Target="../media/image470.png"/><Relationship Id="rId10" Type="http://schemas.openxmlformats.org/officeDocument/2006/relationships/image" Target="../media/image52.png"/><Relationship Id="rId4" Type="http://schemas.openxmlformats.org/officeDocument/2006/relationships/image" Target="../media/image460.png"/><Relationship Id="rId9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0.png"/><Relationship Id="rId5" Type="http://schemas.openxmlformats.org/officeDocument/2006/relationships/image" Target="../media/image60.png"/><Relationship Id="rId4" Type="http://schemas.openxmlformats.org/officeDocument/2006/relationships/image" Target="../media/image5.png"/><Relationship Id="rId9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9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71.png"/><Relationship Id="rId5" Type="http://schemas.openxmlformats.org/officeDocument/2006/relationships/image" Target="../media/image6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9.png"/><Relationship Id="rId7" Type="http://schemas.openxmlformats.org/officeDocument/2006/relationships/image" Target="../media/image68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6.png"/><Relationship Id="rId10" Type="http://schemas.openxmlformats.org/officeDocument/2006/relationships/image" Target="../media/image121.png"/><Relationship Id="rId4" Type="http://schemas.openxmlformats.org/officeDocument/2006/relationships/image" Target="../media/image5.png"/><Relationship Id="rId9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9.png"/><Relationship Id="rId7" Type="http://schemas.openxmlformats.org/officeDocument/2006/relationships/image" Target="../media/image68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120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0.png"/><Relationship Id="rId11" Type="http://schemas.openxmlformats.org/officeDocument/2006/relationships/image" Target="../media/image160.png"/><Relationship Id="rId15" Type="http://schemas.openxmlformats.org/officeDocument/2006/relationships/image" Target="../media/image20.png"/><Relationship Id="rId10" Type="http://schemas.openxmlformats.org/officeDocument/2006/relationships/image" Target="../media/image150.png"/><Relationship Id="rId4" Type="http://schemas.openxmlformats.org/officeDocument/2006/relationships/image" Target="../media/image5.png"/><Relationship Id="rId9" Type="http://schemas.openxmlformats.org/officeDocument/2006/relationships/image" Target="../media/image140.png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0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5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30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png"/><Relationship Id="rId11" Type="http://schemas.openxmlformats.org/officeDocument/2006/relationships/image" Target="../media/image17.png"/><Relationship Id="rId5" Type="http://schemas.openxmlformats.org/officeDocument/2006/relationships/image" Target="../media/image110.png"/><Relationship Id="rId15" Type="http://schemas.openxmlformats.org/officeDocument/2006/relationships/image" Target="../media/image32.png"/><Relationship Id="rId10" Type="http://schemas.openxmlformats.org/officeDocument/2006/relationships/image" Target="../media/image160.png"/><Relationship Id="rId4" Type="http://schemas.openxmlformats.org/officeDocument/2006/relationships/image" Target="../media/image5.png"/><Relationship Id="rId9" Type="http://schemas.openxmlformats.org/officeDocument/2006/relationships/image" Target="../media/image150.png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30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0.png"/><Relationship Id="rId11" Type="http://schemas.openxmlformats.org/officeDocument/2006/relationships/image" Target="../media/image17.png"/><Relationship Id="rId5" Type="http://schemas.openxmlformats.org/officeDocument/2006/relationships/image" Target="../media/image110.png"/><Relationship Id="rId15" Type="http://schemas.openxmlformats.org/officeDocument/2006/relationships/image" Target="../media/image33.png"/><Relationship Id="rId10" Type="http://schemas.openxmlformats.org/officeDocument/2006/relationships/image" Target="../media/image160.png"/><Relationship Id="rId4" Type="http://schemas.openxmlformats.org/officeDocument/2006/relationships/image" Target="../media/image5.png"/><Relationship Id="rId9" Type="http://schemas.openxmlformats.org/officeDocument/2006/relationships/image" Target="../media/image150.png"/><Relationship Id="rId1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39.png"/><Relationship Id="rId4" Type="http://schemas.openxmlformats.org/officeDocument/2006/relationships/image" Target="../media/image5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9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63.png"/><Relationship Id="rId10" Type="http://schemas.openxmlformats.org/officeDocument/2006/relationships/image" Target="../media/image47.png"/><Relationship Id="rId4" Type="http://schemas.openxmlformats.org/officeDocument/2006/relationships/image" Target="../media/image5.png"/><Relationship Id="rId9" Type="http://schemas.openxmlformats.org/officeDocument/2006/relationships/image" Target="../media/image46.png"/><Relationship Id="rId1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75.png"/><Relationship Id="rId3" Type="http://schemas.openxmlformats.org/officeDocument/2006/relationships/image" Target="../media/image76.png"/><Relationship Id="rId21" Type="http://schemas.openxmlformats.org/officeDocument/2006/relationships/image" Target="../media/image92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24" Type="http://schemas.openxmlformats.org/officeDocument/2006/relationships/image" Target="../media/image89.png"/><Relationship Id="rId5" Type="http://schemas.openxmlformats.org/officeDocument/2006/relationships/image" Target="../media/image78.png"/><Relationship Id="rId15" Type="http://schemas.openxmlformats.org/officeDocument/2006/relationships/image" Target="../media/image87.png"/><Relationship Id="rId23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90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5.png"/><Relationship Id="rId22" Type="http://schemas.openxmlformats.org/officeDocument/2006/relationships/image" Target="../media/image9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customXml" Target="../ink/ink3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75.png"/><Relationship Id="rId3" Type="http://schemas.openxmlformats.org/officeDocument/2006/relationships/image" Target="../media/image76.png"/><Relationship Id="rId21" Type="http://schemas.openxmlformats.org/officeDocument/2006/relationships/image" Target="../media/image92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74.png"/><Relationship Id="rId25" Type="http://schemas.openxmlformats.org/officeDocument/2006/relationships/image" Target="../media/image94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24" Type="http://schemas.openxmlformats.org/officeDocument/2006/relationships/image" Target="../media/image89.png"/><Relationship Id="rId5" Type="http://schemas.openxmlformats.org/officeDocument/2006/relationships/image" Target="../media/image78.png"/><Relationship Id="rId15" Type="http://schemas.openxmlformats.org/officeDocument/2006/relationships/image" Target="../media/image87.png"/><Relationship Id="rId23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90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5.png"/><Relationship Id="rId22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7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Kinetics of Rigid Bodies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246687"/>
            <a:ext cx="8487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FF9900"/>
                </a:solidFill>
                <a:latin typeface="Script MT Bold" panose="03040602040607080904" pitchFamily="66" charset="0"/>
              </a:rPr>
              <a:t>Bonded Particles: The Mechanics of Real Bodies</a:t>
            </a:r>
            <a:endParaRPr lang="en-US" altLang="en-US" sz="3600" i="1" dirty="0">
              <a:solidFill>
                <a:srgbClr val="FF9900"/>
              </a:solidFill>
              <a:latin typeface="Script MT Bold" panose="03040602040607080904" pitchFamily="66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2050" name="Picture 2" descr="Design and Application Prospect of China's Tiangong Space Station | Space:  Science &amp; Technology">
            <a:extLst>
              <a:ext uri="{FF2B5EF4-FFF2-40B4-BE49-F238E27FC236}">
                <a16:creationId xmlns:a16="http://schemas.microsoft.com/office/drawing/2014/main" id="{9F579683-8694-84E9-7A5C-B6B533C30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25" y="1038730"/>
            <a:ext cx="7319625" cy="37041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B4946-4D98-8832-841D-F16F2D944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5870E4-5314-8E98-AE9E-84AB59D50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General Equations of Motion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C81E9B1-C278-8813-C4EE-9E2CEF71FF5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</p:spPr>
            <p:txBody>
              <a:bodyPr/>
              <a:lstStyle/>
              <a:p>
                <a:r>
                  <a:rPr lang="en-US" sz="2400" dirty="0"/>
                  <a:t>For a rigid body in 3D: </a:t>
                </a:r>
              </a:p>
              <a:p>
                <a:r>
                  <a:rPr lang="en-US" sz="2400" dirty="0"/>
                  <a:t>Force and moment equations govern motion </a:t>
                </a:r>
              </a:p>
              <a:p>
                <a:r>
                  <a:rPr lang="en-US" sz="2400" dirty="0"/>
                  <a:t>Force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sz="2400" b="0" i="1" baseline="-25000" smtClean="0">
                          <a:latin typeface="Cambria Math" panose="02040503050406030204" pitchFamily="18" charset="0"/>
                        </a:rPr>
                        <m:t>𝑅𝐵</m:t>
                      </m:r>
                    </m:oMath>
                  </m:oMathPara>
                </a14:m>
                <a:endParaRPr lang="en-US" sz="2400" baseline="-25000" dirty="0"/>
              </a:p>
              <a:p>
                <a:r>
                  <a:rPr lang="en-US" sz="2400" dirty="0"/>
                  <a:t>Resultant force = mass × acceleration of mass center </a:t>
                </a:r>
              </a:p>
              <a:p>
                <a:r>
                  <a:rPr lang="en-US" sz="2400" dirty="0"/>
                  <a:t>Moment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C81E9B1-C278-8813-C4EE-9E2CEF71FF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  <a:blipFill>
                <a:blip r:embed="rId3"/>
                <a:stretch>
                  <a:fillRect l="-1903" t="-976" r="-14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1411E979-D633-202E-2DBA-ED280DCD37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01919" y="1325586"/>
            <a:ext cx="4496463" cy="5075213"/>
          </a:xfrm>
        </p:spPr>
        <p:txBody>
          <a:bodyPr/>
          <a:lstStyle/>
          <a:p>
            <a:r>
              <a:rPr lang="en-US" sz="2400" dirty="0"/>
              <a:t>Moment about G = rate of change of angular momentum </a:t>
            </a:r>
          </a:p>
          <a:p>
            <a:r>
              <a:rPr lang="en-US" sz="2400" dirty="0"/>
              <a:t>External forces can be replaced by: </a:t>
            </a:r>
          </a:p>
          <a:p>
            <a:r>
              <a:rPr lang="en-US" sz="2400" dirty="0"/>
              <a:t>Resultant force at G </a:t>
            </a:r>
          </a:p>
          <a:p>
            <a:r>
              <a:rPr lang="en-US" sz="2400" dirty="0"/>
              <a:t>Equivalent couple </a:t>
            </a:r>
          </a:p>
          <a:p>
            <a:r>
              <a:rPr lang="en-US" sz="2400" dirty="0"/>
              <a:t>This simplifies analysis of: </a:t>
            </a:r>
          </a:p>
          <a:p>
            <a:r>
              <a:rPr lang="en-US" sz="2400" dirty="0"/>
              <a:t>Translation </a:t>
            </a:r>
          </a:p>
          <a:p>
            <a:r>
              <a:rPr lang="en-US" sz="2400" dirty="0"/>
              <a:t>Rotation </a:t>
            </a:r>
          </a:p>
          <a:p>
            <a:r>
              <a:rPr lang="en-US" sz="2400" dirty="0"/>
              <a:t>Leads to clearer understanding of rigid-body motion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56C4906-C147-AB52-3A1E-4E863453E25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AE39043-6C65-8F7F-A956-07E677AEA6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44256CC-AEEA-BFB8-213C-959C795A28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03A85B3-F555-68F6-7321-7044806C4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7372DE6-9040-7B10-A2CC-1B319F3060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B957FFF-80C2-F508-6373-52EE8D6B0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7162D05-D89F-5B50-FC05-70415A87CE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726A208-F1B1-0937-8204-DA26305051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0C00EA2-0370-045C-571E-F99B86919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AD1F299-D441-A9F5-73B5-923A76DB96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872A121-D145-F5D9-A429-D2951E17F1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8C76DC8-D1DD-A940-CB86-5B0F5260DB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5492256-8584-A028-6EAC-C6E541376C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C44E9D1-94AF-1C1A-3E27-292D77E37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60DBA5E-8BBA-DC02-F221-5D8FD9867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3B38EBD-1927-DAB1-5677-DADA183E7F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9682E3D-24C5-0B83-118F-EC613604E8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095DD21-7FE9-4C85-0148-7FBD939533FD}"/>
              </a:ext>
            </a:extLst>
          </p:cNvPr>
          <p:cNvCxnSpPr>
            <a:cxnSpLocks/>
          </p:cNvCxnSpPr>
          <p:nvPr/>
        </p:nvCxnSpPr>
        <p:spPr bwMode="auto">
          <a:xfrm>
            <a:off x="4363687" y="124904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01948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2838E-51C8-6383-A8BE-E659310FD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F78C95-34B8-018E-0DBD-A70E85891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31" y="94340"/>
            <a:ext cx="6592573" cy="1143000"/>
          </a:xfrm>
        </p:spPr>
        <p:txBody>
          <a:bodyPr/>
          <a:lstStyle/>
          <a:p>
            <a:r>
              <a:rPr lang="en-US" sz="2800" dirty="0"/>
              <a:t>Free-Body Diagram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5E9BF0C-E007-755D-901A-58CB9F754BD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732D60E-CBC9-2FE9-23FB-4B8F806E45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B1F2AEB-54BD-421D-733A-FA631C75A0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4689BED-C5DA-24BF-B6E1-F668068EDC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239F21E-17B4-869B-3F45-787C2BA90B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DFC20A3-C3D5-2111-3989-D32618AE99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EEDB158-B4BA-384B-2AF0-695DA90BC8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DA328A4-4E0C-4E02-2EB7-6065339529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3CAAC40-1F30-0D21-297B-DD3F48AB12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3DE8F3A-7816-0246-821F-E57D8185DB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A7DCB33-6A34-8F8A-B0D6-72599A509F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DD18B4F-CF5A-B031-1BA7-79DFC9D40D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7CF5B53-FD3B-64E0-C3E5-444E06D564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45D5C04-73ED-0A59-2588-E40F14F613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523D99E-4317-6246-B0CC-1F14CB9FD3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2288845-B7B4-D165-5394-797F7F7B5A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C948BD-3722-6426-43AF-3858A50262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87F1741-C332-9E35-65D8-95259014FE12}"/>
              </a:ext>
            </a:extLst>
          </p:cNvPr>
          <p:cNvSpPr/>
          <p:nvPr/>
        </p:nvSpPr>
        <p:spPr bwMode="auto">
          <a:xfrm rot="1009094">
            <a:off x="1299950" y="2056518"/>
            <a:ext cx="3043450" cy="3506082"/>
          </a:xfrm>
          <a:custGeom>
            <a:avLst/>
            <a:gdLst>
              <a:gd name="csX0" fmla="*/ 331811 w 2312914"/>
              <a:gd name="csY0" fmla="*/ 228304 h 3037560"/>
              <a:gd name="csX1" fmla="*/ 395819 w 2312914"/>
              <a:gd name="csY1" fmla="*/ 219160 h 3037560"/>
              <a:gd name="csX2" fmla="*/ 1127339 w 2312914"/>
              <a:gd name="csY2" fmla="*/ 8848 h 3037560"/>
              <a:gd name="csX3" fmla="*/ 1886291 w 2312914"/>
              <a:gd name="csY3" fmla="*/ 557488 h 3037560"/>
              <a:gd name="csX4" fmla="*/ 2279483 w 2312914"/>
              <a:gd name="csY4" fmla="*/ 1947376 h 3037560"/>
              <a:gd name="csX5" fmla="*/ 1035899 w 2312914"/>
              <a:gd name="csY5" fmla="*/ 3035512 h 3037560"/>
              <a:gd name="csX6" fmla="*/ 148931 w 2312914"/>
              <a:gd name="csY6" fmla="*/ 2203408 h 3037560"/>
              <a:gd name="csX7" fmla="*/ 505547 w 2312914"/>
              <a:gd name="csY7" fmla="*/ 1599904 h 3037560"/>
              <a:gd name="csX8" fmla="*/ 2627 w 2312914"/>
              <a:gd name="csY8" fmla="*/ 840952 h 3037560"/>
              <a:gd name="csX9" fmla="*/ 331811 w 2312914"/>
              <a:gd name="csY9" fmla="*/ 228304 h 3037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2914" h="3037560">
                <a:moveTo>
                  <a:pt x="331811" y="228304"/>
                </a:moveTo>
                <a:cubicBezTo>
                  <a:pt x="397343" y="124672"/>
                  <a:pt x="263231" y="255736"/>
                  <a:pt x="395819" y="219160"/>
                </a:cubicBezTo>
                <a:cubicBezTo>
                  <a:pt x="528407" y="182584"/>
                  <a:pt x="878927" y="-47540"/>
                  <a:pt x="1127339" y="8848"/>
                </a:cubicBezTo>
                <a:cubicBezTo>
                  <a:pt x="1375751" y="65236"/>
                  <a:pt x="1694267" y="234400"/>
                  <a:pt x="1886291" y="557488"/>
                </a:cubicBezTo>
                <a:cubicBezTo>
                  <a:pt x="2078315" y="880576"/>
                  <a:pt x="2421215" y="1534372"/>
                  <a:pt x="2279483" y="1947376"/>
                </a:cubicBezTo>
                <a:cubicBezTo>
                  <a:pt x="2137751" y="2360380"/>
                  <a:pt x="1390991" y="2992840"/>
                  <a:pt x="1035899" y="3035512"/>
                </a:cubicBezTo>
                <a:cubicBezTo>
                  <a:pt x="680807" y="3078184"/>
                  <a:pt x="237323" y="2442676"/>
                  <a:pt x="148931" y="2203408"/>
                </a:cubicBezTo>
                <a:cubicBezTo>
                  <a:pt x="60539" y="1964140"/>
                  <a:pt x="529931" y="1826980"/>
                  <a:pt x="505547" y="1599904"/>
                </a:cubicBezTo>
                <a:cubicBezTo>
                  <a:pt x="481163" y="1372828"/>
                  <a:pt x="36155" y="1068028"/>
                  <a:pt x="2627" y="840952"/>
                </a:cubicBezTo>
                <a:cubicBezTo>
                  <a:pt x="-30901" y="613876"/>
                  <a:pt x="266279" y="331936"/>
                  <a:pt x="331811" y="228304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unset" dir="t"/>
          </a:scene3d>
          <a:sp3d extrusionH="76200" contourW="12700" prstMaterial="dkEdge">
            <a:bevelT prst="angle"/>
            <a:extrusionClr>
              <a:srgbClr val="FF0000"/>
            </a:extrusionClr>
            <a:contourClr>
              <a:srgbClr val="FF990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470240F-0B96-24AE-4276-6FED228880B4}"/>
              </a:ext>
            </a:extLst>
          </p:cNvPr>
          <p:cNvCxnSpPr/>
          <p:nvPr/>
        </p:nvCxnSpPr>
        <p:spPr bwMode="auto">
          <a:xfrm flipH="1" flipV="1">
            <a:off x="1030018" y="1875704"/>
            <a:ext cx="762000" cy="8382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D373F4C-12A7-FAE4-D8C8-6473E62308BC}"/>
              </a:ext>
            </a:extLst>
          </p:cNvPr>
          <p:cNvCxnSpPr/>
          <p:nvPr/>
        </p:nvCxnSpPr>
        <p:spPr bwMode="auto">
          <a:xfrm flipH="1" flipV="1">
            <a:off x="3967245" y="4752661"/>
            <a:ext cx="762000" cy="8382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18CC9BF-2D67-B9CB-0D5E-BB1CAE7E9969}"/>
              </a:ext>
            </a:extLst>
          </p:cNvPr>
          <p:cNvCxnSpPr>
            <a:cxnSpLocks/>
          </p:cNvCxnSpPr>
          <p:nvPr/>
        </p:nvCxnSpPr>
        <p:spPr bwMode="auto">
          <a:xfrm flipH="1">
            <a:off x="4038600" y="3048000"/>
            <a:ext cx="1281611" cy="2286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A234DB9-BC32-F248-598B-62F6D5719CF1}"/>
              </a:ext>
            </a:extLst>
          </p:cNvPr>
          <p:cNvCxnSpPr>
            <a:cxnSpLocks/>
          </p:cNvCxnSpPr>
          <p:nvPr/>
        </p:nvCxnSpPr>
        <p:spPr bwMode="auto">
          <a:xfrm flipV="1">
            <a:off x="3505200" y="1686239"/>
            <a:ext cx="843045" cy="68237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C1BE1FE-B5E2-F4ED-7AED-4B9FE183468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213122" y="1282375"/>
            <a:ext cx="351673" cy="1200541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9E384A6-C171-307E-236F-DBAFEA2CFD97}"/>
              </a:ext>
            </a:extLst>
          </p:cNvPr>
          <p:cNvCxnSpPr>
            <a:cxnSpLocks/>
            <a:endCxn id="2" idx="7"/>
          </p:cNvCxnSpPr>
          <p:nvPr/>
        </p:nvCxnSpPr>
        <p:spPr bwMode="auto">
          <a:xfrm>
            <a:off x="762000" y="3536766"/>
            <a:ext cx="1212716" cy="11460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2AAED0F-6326-AB3F-C024-CDDB45ACCCF0}"/>
              </a:ext>
            </a:extLst>
          </p:cNvPr>
          <p:cNvCxnSpPr>
            <a:cxnSpLocks/>
          </p:cNvCxnSpPr>
          <p:nvPr/>
        </p:nvCxnSpPr>
        <p:spPr bwMode="auto">
          <a:xfrm flipV="1">
            <a:off x="2104562" y="5367909"/>
            <a:ext cx="762000" cy="78260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E8F6B1D-56AE-661C-0606-514252D29A3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508806" y="5036209"/>
            <a:ext cx="34112" cy="117440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FFB15D-7A4A-9E0A-3B0A-9C7768D25F71}"/>
                  </a:ext>
                </a:extLst>
              </p:cNvPr>
              <p:cNvSpPr txBox="1"/>
              <p:nvPr/>
            </p:nvSpPr>
            <p:spPr>
              <a:xfrm>
                <a:off x="674660" y="1445060"/>
                <a:ext cx="366318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3FFB15D-7A4A-9E0A-3B0A-9C7768D25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60" y="1445060"/>
                <a:ext cx="366318" cy="414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2F4AA09-C371-AC93-9FE4-3E9030368910}"/>
                  </a:ext>
                </a:extLst>
              </p:cNvPr>
              <p:cNvSpPr txBox="1"/>
              <p:nvPr/>
            </p:nvSpPr>
            <p:spPr>
              <a:xfrm>
                <a:off x="1767282" y="1143000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2F4AA09-C371-AC93-9FE4-3E90303689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282" y="1143000"/>
                <a:ext cx="373436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DC5977B-0064-1FAE-6BBD-E48132FE1D5D}"/>
                  </a:ext>
                </a:extLst>
              </p:cNvPr>
              <p:cNvSpPr txBox="1"/>
              <p:nvPr/>
            </p:nvSpPr>
            <p:spPr>
              <a:xfrm>
                <a:off x="4242149" y="1276445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DC5977B-0064-1FAE-6BBD-E48132FE1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149" y="1276445"/>
                <a:ext cx="373436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1866619-A067-4A91-DFF0-8294259FAB1C}"/>
                  </a:ext>
                </a:extLst>
              </p:cNvPr>
              <p:cNvSpPr txBox="1"/>
              <p:nvPr/>
            </p:nvSpPr>
            <p:spPr>
              <a:xfrm>
                <a:off x="5320211" y="2633912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1866619-A067-4A91-DFF0-8294259FA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211" y="2633912"/>
                <a:ext cx="373436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6E148E8-E3D0-6922-D40F-849713F96599}"/>
                  </a:ext>
                </a:extLst>
              </p:cNvPr>
              <p:cNvSpPr txBox="1"/>
              <p:nvPr/>
            </p:nvSpPr>
            <p:spPr>
              <a:xfrm>
                <a:off x="4781972" y="5255524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6E148E8-E3D0-6922-D40F-849713F965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972" y="5255524"/>
                <a:ext cx="373436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234E06B-457F-2D20-78B9-00917B8DA222}"/>
                  </a:ext>
                </a:extLst>
              </p:cNvPr>
              <p:cNvSpPr txBox="1"/>
              <p:nvPr/>
            </p:nvSpPr>
            <p:spPr>
              <a:xfrm>
                <a:off x="3720642" y="5910604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234E06B-457F-2D20-78B9-00917B8DA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642" y="5910604"/>
                <a:ext cx="373436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2BACB6C-41B4-11A6-5BC6-5C7A3A7456DF}"/>
                  </a:ext>
                </a:extLst>
              </p:cNvPr>
              <p:cNvSpPr txBox="1"/>
              <p:nvPr/>
            </p:nvSpPr>
            <p:spPr>
              <a:xfrm>
                <a:off x="1787998" y="5769114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2BACB6C-41B4-11A6-5BC6-5C7A3A7456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7998" y="5769114"/>
                <a:ext cx="373436" cy="414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C2DA99-1ACE-1C64-8C37-CDC08A2EEE6E}"/>
                  </a:ext>
                </a:extLst>
              </p:cNvPr>
              <p:cNvSpPr txBox="1"/>
              <p:nvPr/>
            </p:nvSpPr>
            <p:spPr>
              <a:xfrm>
                <a:off x="357293" y="3134868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C2DA99-1ACE-1C64-8C37-CDC08A2EEE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93" y="3134868"/>
                <a:ext cx="373436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0CC0492-9C98-E7AB-2B49-9B983FBB0A44}"/>
                  </a:ext>
                </a:extLst>
              </p:cNvPr>
              <p:cNvSpPr txBox="1"/>
              <p:nvPr/>
            </p:nvSpPr>
            <p:spPr>
              <a:xfrm rot="217203">
                <a:off x="219871" y="385520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0CC0492-9C98-E7AB-2B49-9B983FBB0A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203">
                <a:off x="219871" y="385520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BE8ADB4-7E5E-8514-3586-04CDD0D41BE5}"/>
                  </a:ext>
                </a:extLst>
              </p:cNvPr>
              <p:cNvSpPr txBox="1"/>
              <p:nvPr/>
            </p:nvSpPr>
            <p:spPr>
              <a:xfrm rot="217203">
                <a:off x="372271" y="400760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BE8ADB4-7E5E-8514-3586-04CDD0D41B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203">
                <a:off x="372271" y="400760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58317A8-6267-BAC9-B50F-2965CBD2372E}"/>
                  </a:ext>
                </a:extLst>
              </p:cNvPr>
              <p:cNvSpPr txBox="1"/>
              <p:nvPr/>
            </p:nvSpPr>
            <p:spPr>
              <a:xfrm rot="217203">
                <a:off x="524671" y="416000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258317A8-6267-BAC9-B50F-2965CBD23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203">
                <a:off x="524671" y="416000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AE7F7E8-F2ED-685D-A2DA-E228DCF95747}"/>
                  </a:ext>
                </a:extLst>
              </p:cNvPr>
              <p:cNvSpPr txBox="1"/>
              <p:nvPr/>
            </p:nvSpPr>
            <p:spPr>
              <a:xfrm rot="217203">
                <a:off x="677071" y="431240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AE7F7E8-F2ED-685D-A2DA-E228DCF957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203">
                <a:off x="677071" y="431240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E65D614-5FC2-3723-B292-A7A0A49D5743}"/>
                  </a:ext>
                </a:extLst>
              </p:cNvPr>
              <p:cNvSpPr txBox="1"/>
              <p:nvPr/>
            </p:nvSpPr>
            <p:spPr>
              <a:xfrm rot="217203">
                <a:off x="829471" y="446480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E65D614-5FC2-3723-B292-A7A0A49D5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203">
                <a:off x="829471" y="446480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FAE9F73-6C00-B48F-0331-6D2FDABB1AEC}"/>
                  </a:ext>
                </a:extLst>
              </p:cNvPr>
              <p:cNvSpPr txBox="1"/>
              <p:nvPr/>
            </p:nvSpPr>
            <p:spPr>
              <a:xfrm rot="217203">
                <a:off x="981871" y="461720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FAE9F73-6C00-B48F-0331-6D2FDABB1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203">
                <a:off x="981871" y="461720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56CC148-AEAE-01C3-DFAB-EAA927D8B729}"/>
                  </a:ext>
                </a:extLst>
              </p:cNvPr>
              <p:cNvSpPr txBox="1"/>
              <p:nvPr/>
            </p:nvSpPr>
            <p:spPr>
              <a:xfrm rot="217203">
                <a:off x="1134271" y="476960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56CC148-AEAE-01C3-DFAB-EAA927D8B7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7203">
                <a:off x="1134271" y="476960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Oval 55">
            <a:extLst>
              <a:ext uri="{FF2B5EF4-FFF2-40B4-BE49-F238E27FC236}">
                <a16:creationId xmlns:a16="http://schemas.microsoft.com/office/drawing/2014/main" id="{5196A036-41A4-31D3-1D9B-64DF43B08A85}"/>
              </a:ext>
            </a:extLst>
          </p:cNvPr>
          <p:cNvSpPr/>
          <p:nvPr/>
        </p:nvSpPr>
        <p:spPr bwMode="auto">
          <a:xfrm>
            <a:off x="2667000" y="3627195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D8BC01F-AA3D-402A-25C2-08B6A2F970C5}"/>
              </a:ext>
            </a:extLst>
          </p:cNvPr>
          <p:cNvSpPr txBox="1"/>
          <p:nvPr/>
        </p:nvSpPr>
        <p:spPr>
          <a:xfrm>
            <a:off x="2712477" y="3530911"/>
            <a:ext cx="41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31FA601-D97C-EA0F-AAAB-24F35DCFE2D2}"/>
              </a:ext>
            </a:extLst>
          </p:cNvPr>
          <p:cNvSpPr txBox="1"/>
          <p:nvPr/>
        </p:nvSpPr>
        <p:spPr>
          <a:xfrm>
            <a:off x="4902623" y="3755450"/>
            <a:ext cx="38637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Free-Body Diagram </a:t>
            </a:r>
          </a:p>
          <a:p>
            <a:r>
              <a:rPr lang="en-US" dirty="0"/>
              <a:t>Shows all external forces</a:t>
            </a:r>
          </a:p>
        </p:txBody>
      </p:sp>
    </p:spTree>
    <p:extLst>
      <p:ext uri="{BB962C8B-B14F-4D97-AF65-F5344CB8AC3E}">
        <p14:creationId xmlns:p14="http://schemas.microsoft.com/office/powerpoint/2010/main" val="367868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0" grpId="0"/>
      <p:bldP spid="51" grpId="0"/>
      <p:bldP spid="52" grpId="0"/>
      <p:bldP spid="53" grpId="0"/>
      <p:bldP spid="54" grpId="0"/>
      <p:bldP spid="55" grpId="0"/>
      <p:bldP spid="56" grpId="0" animBg="1"/>
      <p:bldP spid="57" grpId="0"/>
      <p:bldP spid="5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C158D-2602-E460-A7D2-CF7ACB00A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A9789-217E-F133-96A5-2E5FB4B8B1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Free-Body &amp; Equivalent System Diagram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A74CFAA7-8C05-A030-8A53-C52D3A3DB3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33907" y="1539390"/>
            <a:ext cx="4420783" cy="417561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FE1AFD35-CF7C-A878-3A54-43FB3673995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AADBEE0-5929-4C2D-E606-98C28B5E31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FBA22CC-3CE7-44C5-4D43-066795DD77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B6CC672-5CD1-2412-FAFB-3BB25FDBB9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E6BAEB7-322B-8038-7E4B-91E660D1B2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896EB0F-0321-6FB0-F011-686944556A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7F83A62-F2EC-4729-D066-EFA299454B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0179D97-0E16-27AF-C977-9F734F831B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BFD1407-82FD-97E8-5BD4-DF7FD48304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248184A-39AC-5712-861E-5687B39A91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8D55ABC-634A-A90E-E1C7-461712B379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EEC4EAE-1731-ACE4-B6C7-7362301920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4FDCE85-0850-9825-15F3-328CC90CB3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99D45FA-834D-0113-F78B-897B469C1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E2758BD-80E5-6ADE-0327-E714A14D5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8B37C1C-EE55-65A8-4BD3-00E6B67D00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63DC30-3210-F035-0243-426B94116B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9F5A91C-811B-27D5-244B-D12D93D58829}"/>
              </a:ext>
            </a:extLst>
          </p:cNvPr>
          <p:cNvSpPr/>
          <p:nvPr/>
        </p:nvSpPr>
        <p:spPr bwMode="auto">
          <a:xfrm rot="1009094">
            <a:off x="5757529" y="2239535"/>
            <a:ext cx="3043450" cy="3506082"/>
          </a:xfrm>
          <a:custGeom>
            <a:avLst/>
            <a:gdLst>
              <a:gd name="csX0" fmla="*/ 331811 w 2312914"/>
              <a:gd name="csY0" fmla="*/ 228304 h 3037560"/>
              <a:gd name="csX1" fmla="*/ 395819 w 2312914"/>
              <a:gd name="csY1" fmla="*/ 219160 h 3037560"/>
              <a:gd name="csX2" fmla="*/ 1127339 w 2312914"/>
              <a:gd name="csY2" fmla="*/ 8848 h 3037560"/>
              <a:gd name="csX3" fmla="*/ 1886291 w 2312914"/>
              <a:gd name="csY3" fmla="*/ 557488 h 3037560"/>
              <a:gd name="csX4" fmla="*/ 2279483 w 2312914"/>
              <a:gd name="csY4" fmla="*/ 1947376 h 3037560"/>
              <a:gd name="csX5" fmla="*/ 1035899 w 2312914"/>
              <a:gd name="csY5" fmla="*/ 3035512 h 3037560"/>
              <a:gd name="csX6" fmla="*/ 148931 w 2312914"/>
              <a:gd name="csY6" fmla="*/ 2203408 h 3037560"/>
              <a:gd name="csX7" fmla="*/ 505547 w 2312914"/>
              <a:gd name="csY7" fmla="*/ 1599904 h 3037560"/>
              <a:gd name="csX8" fmla="*/ 2627 w 2312914"/>
              <a:gd name="csY8" fmla="*/ 840952 h 3037560"/>
              <a:gd name="csX9" fmla="*/ 331811 w 2312914"/>
              <a:gd name="csY9" fmla="*/ 228304 h 3037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2914" h="3037560">
                <a:moveTo>
                  <a:pt x="331811" y="228304"/>
                </a:moveTo>
                <a:cubicBezTo>
                  <a:pt x="397343" y="124672"/>
                  <a:pt x="263231" y="255736"/>
                  <a:pt x="395819" y="219160"/>
                </a:cubicBezTo>
                <a:cubicBezTo>
                  <a:pt x="528407" y="182584"/>
                  <a:pt x="878927" y="-47540"/>
                  <a:pt x="1127339" y="8848"/>
                </a:cubicBezTo>
                <a:cubicBezTo>
                  <a:pt x="1375751" y="65236"/>
                  <a:pt x="1694267" y="234400"/>
                  <a:pt x="1886291" y="557488"/>
                </a:cubicBezTo>
                <a:cubicBezTo>
                  <a:pt x="2078315" y="880576"/>
                  <a:pt x="2421215" y="1534372"/>
                  <a:pt x="2279483" y="1947376"/>
                </a:cubicBezTo>
                <a:cubicBezTo>
                  <a:pt x="2137751" y="2360380"/>
                  <a:pt x="1390991" y="2992840"/>
                  <a:pt x="1035899" y="3035512"/>
                </a:cubicBezTo>
                <a:cubicBezTo>
                  <a:pt x="680807" y="3078184"/>
                  <a:pt x="237323" y="2442676"/>
                  <a:pt x="148931" y="2203408"/>
                </a:cubicBezTo>
                <a:cubicBezTo>
                  <a:pt x="60539" y="1964140"/>
                  <a:pt x="529931" y="1826980"/>
                  <a:pt x="505547" y="1599904"/>
                </a:cubicBezTo>
                <a:cubicBezTo>
                  <a:pt x="481163" y="1372828"/>
                  <a:pt x="36155" y="1068028"/>
                  <a:pt x="2627" y="840952"/>
                </a:cubicBezTo>
                <a:cubicBezTo>
                  <a:pt x="-30901" y="613876"/>
                  <a:pt x="266279" y="331936"/>
                  <a:pt x="331811" y="228304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unset" dir="t"/>
          </a:scene3d>
          <a:sp3d extrusionH="76200" contourW="12700" prstMaterial="dkEdge">
            <a:bevelT prst="angle"/>
            <a:extrusionClr>
              <a:srgbClr val="FF0000"/>
            </a:extrusionClr>
            <a:contourClr>
              <a:srgbClr val="FF990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493F64-140A-9604-C578-C740019551B0}"/>
                  </a:ext>
                </a:extLst>
              </p:cNvPr>
              <p:cNvSpPr txBox="1"/>
              <p:nvPr/>
            </p:nvSpPr>
            <p:spPr>
              <a:xfrm>
                <a:off x="4954690" y="3368592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493F64-140A-9604-C578-C740019551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690" y="3368592"/>
                <a:ext cx="613951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6273ABE0-57A3-6B3D-DCDE-F1273E1694DA}"/>
              </a:ext>
            </a:extLst>
          </p:cNvPr>
          <p:cNvSpPr/>
          <p:nvPr/>
        </p:nvSpPr>
        <p:spPr bwMode="auto">
          <a:xfrm>
            <a:off x="2667000" y="3627195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3942A7-1AF7-1CF9-737C-D5C872155648}"/>
              </a:ext>
            </a:extLst>
          </p:cNvPr>
          <p:cNvSpPr txBox="1"/>
          <p:nvPr/>
        </p:nvSpPr>
        <p:spPr>
          <a:xfrm>
            <a:off x="2712477" y="3530911"/>
            <a:ext cx="41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17BE28D-8530-9064-7C3C-ECC5C1B7FDB1}"/>
              </a:ext>
            </a:extLst>
          </p:cNvPr>
          <p:cNvSpPr/>
          <p:nvPr/>
        </p:nvSpPr>
        <p:spPr bwMode="auto">
          <a:xfrm>
            <a:off x="7315200" y="3779595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AD35F9-5651-B65E-B794-9A0AC6703304}"/>
              </a:ext>
            </a:extLst>
          </p:cNvPr>
          <p:cNvSpPr txBox="1"/>
          <p:nvPr/>
        </p:nvSpPr>
        <p:spPr>
          <a:xfrm>
            <a:off x="7382593" y="3683311"/>
            <a:ext cx="41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9248994-88C6-EE40-DD0E-A18AA0517FA9}"/>
              </a:ext>
            </a:extLst>
          </p:cNvPr>
          <p:cNvCxnSpPr/>
          <p:nvPr/>
        </p:nvCxnSpPr>
        <p:spPr bwMode="auto">
          <a:xfrm flipV="1">
            <a:off x="5715000" y="3886200"/>
            <a:ext cx="1600200" cy="2118350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4117C33-2D4E-7EC9-9291-480A00C24F2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279255" y="1413311"/>
            <a:ext cx="73496" cy="2420108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C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231D43D-E594-BBB8-0B9C-E82724C8023E}"/>
              </a:ext>
            </a:extLst>
          </p:cNvPr>
          <p:cNvSpPr/>
          <p:nvPr/>
        </p:nvSpPr>
        <p:spPr bwMode="auto">
          <a:xfrm>
            <a:off x="6763698" y="1737360"/>
            <a:ext cx="1084048" cy="307671"/>
          </a:xfrm>
          <a:custGeom>
            <a:avLst/>
            <a:gdLst>
              <a:gd name="csX0" fmla="*/ 414342 w 1084048"/>
              <a:gd name="csY0" fmla="*/ 9144 h 307671"/>
              <a:gd name="csX1" fmla="*/ 57726 w 1084048"/>
              <a:gd name="csY1" fmla="*/ 64008 h 307671"/>
              <a:gd name="csX2" fmla="*/ 21150 w 1084048"/>
              <a:gd name="csY2" fmla="*/ 265176 h 307671"/>
              <a:gd name="csX3" fmla="*/ 268038 w 1084048"/>
              <a:gd name="csY3" fmla="*/ 292608 h 307671"/>
              <a:gd name="csX4" fmla="*/ 789246 w 1084048"/>
              <a:gd name="csY4" fmla="*/ 301752 h 307671"/>
              <a:gd name="csX5" fmla="*/ 1081854 w 1084048"/>
              <a:gd name="csY5" fmla="*/ 201168 h 307671"/>
              <a:gd name="csX6" fmla="*/ 908118 w 1084048"/>
              <a:gd name="csY6" fmla="*/ 36576 h 307671"/>
              <a:gd name="csX7" fmla="*/ 633798 w 1084048"/>
              <a:gd name="csY7" fmla="*/ 0 h 3076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084048" h="307671">
                <a:moveTo>
                  <a:pt x="414342" y="9144"/>
                </a:moveTo>
                <a:cubicBezTo>
                  <a:pt x="268800" y="15240"/>
                  <a:pt x="123258" y="21336"/>
                  <a:pt x="57726" y="64008"/>
                </a:cubicBezTo>
                <a:cubicBezTo>
                  <a:pt x="-7806" y="106680"/>
                  <a:pt x="-13902" y="227076"/>
                  <a:pt x="21150" y="265176"/>
                </a:cubicBezTo>
                <a:cubicBezTo>
                  <a:pt x="56202" y="303276"/>
                  <a:pt x="140022" y="286512"/>
                  <a:pt x="268038" y="292608"/>
                </a:cubicBezTo>
                <a:cubicBezTo>
                  <a:pt x="396054" y="298704"/>
                  <a:pt x="653610" y="316992"/>
                  <a:pt x="789246" y="301752"/>
                </a:cubicBezTo>
                <a:cubicBezTo>
                  <a:pt x="924882" y="286512"/>
                  <a:pt x="1062042" y="245364"/>
                  <a:pt x="1081854" y="201168"/>
                </a:cubicBezTo>
                <a:cubicBezTo>
                  <a:pt x="1101666" y="156972"/>
                  <a:pt x="982794" y="70104"/>
                  <a:pt x="908118" y="36576"/>
                </a:cubicBezTo>
                <a:cubicBezTo>
                  <a:pt x="833442" y="3048"/>
                  <a:pt x="733620" y="1524"/>
                  <a:pt x="633798" y="0"/>
                </a:cubicBezTo>
              </a:path>
            </a:pathLst>
          </a:cu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DD878E0-98E1-F150-63F0-DBEE675FC09E}"/>
                  </a:ext>
                </a:extLst>
              </p:cNvPr>
              <p:cNvSpPr txBox="1"/>
              <p:nvPr/>
            </p:nvSpPr>
            <p:spPr>
              <a:xfrm>
                <a:off x="5074155" y="5200391"/>
                <a:ext cx="735842" cy="8943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US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DD878E0-98E1-F150-63F0-DBEE675FC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155" y="5200391"/>
                <a:ext cx="735842" cy="8943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D54FE3E-516E-EA0B-A5F0-304A0D8344A7}"/>
                  </a:ext>
                </a:extLst>
              </p:cNvPr>
              <p:cNvSpPr txBox="1"/>
              <p:nvPr/>
            </p:nvSpPr>
            <p:spPr>
              <a:xfrm>
                <a:off x="6202115" y="1219200"/>
                <a:ext cx="949619" cy="8943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D54FE3E-516E-EA0B-A5F0-304A0D834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115" y="1219200"/>
                <a:ext cx="949619" cy="8943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F95E89BC-17BF-F413-7407-C81BE700901F}"/>
              </a:ext>
            </a:extLst>
          </p:cNvPr>
          <p:cNvSpPr txBox="1"/>
          <p:nvPr/>
        </p:nvSpPr>
        <p:spPr>
          <a:xfrm>
            <a:off x="715372" y="1642490"/>
            <a:ext cx="4631436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/>
              <a:t>Equivalent Force-Couple System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Resultant force at mass center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Equivalent moment</a:t>
            </a:r>
          </a:p>
        </p:txBody>
      </p:sp>
    </p:spTree>
    <p:extLst>
      <p:ext uri="{BB962C8B-B14F-4D97-AF65-F5344CB8AC3E}">
        <p14:creationId xmlns:p14="http://schemas.microsoft.com/office/powerpoint/2010/main" val="128144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8" grpId="0"/>
      <p:bldP spid="34" grpId="0" animBg="1"/>
      <p:bldP spid="35" grpId="0"/>
      <p:bldP spid="36" grpId="0"/>
      <p:bldP spid="38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FA6F3-280A-4935-E69E-3361FEF5C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7162C-90A7-A9CD-DCFE-BA6D17F778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Equivalent System and Kinetic Diagram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EFFDB3E9-C390-6488-6585-7CCBA9CF8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685800" y="1452548"/>
            <a:ext cx="4182059" cy="492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A6AE6061-4595-1803-747C-F6215C75D77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5621513-24F5-079C-AFB4-318550EC75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8652E80-9C9A-FC81-898B-1FC10DF954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DABDC70-FE11-9702-1805-9CE1D85FC3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7291314-1B78-BD93-1410-62846ABAC9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E4E4F3E-18F3-CB9F-29B1-0A1C9940F5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CA3834A-E1DF-0D0F-9F06-F39FD54354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66B433A-8E99-3A50-99AF-591ACFEA62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7A9F179-60D5-6DA4-D46E-89208239BD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C8CEBE7-4352-57F6-83FC-A141BA7F1E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34A176A-3785-22C2-52CF-9F63CF80D3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2C5CD45-8DEC-70E7-6C53-7AA4EB9E4F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09B71FF-6920-8396-E6C7-89B337708D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29A3E6C-4AA9-5E07-F7AD-F7F376064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F333C38-0622-D8E9-257C-2E5AB90A50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18081C7-67FF-3832-7FC2-82E008393F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DFF5E32-6C40-3E32-2084-224C418D73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664663-41AB-41B4-BDB2-6A314C078AEF}"/>
                  </a:ext>
                </a:extLst>
              </p:cNvPr>
              <p:cNvSpPr txBox="1"/>
              <p:nvPr/>
            </p:nvSpPr>
            <p:spPr>
              <a:xfrm>
                <a:off x="4800600" y="3368592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6664663-41AB-41B4-BDB2-6A314C078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368592"/>
                <a:ext cx="613951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65C4D37-99AA-E532-2580-C713991717FC}"/>
              </a:ext>
            </a:extLst>
          </p:cNvPr>
          <p:cNvSpPr/>
          <p:nvPr/>
        </p:nvSpPr>
        <p:spPr bwMode="auto">
          <a:xfrm rot="1009094">
            <a:off x="5735613" y="2239535"/>
            <a:ext cx="3043450" cy="3506082"/>
          </a:xfrm>
          <a:custGeom>
            <a:avLst/>
            <a:gdLst>
              <a:gd name="csX0" fmla="*/ 331811 w 2312914"/>
              <a:gd name="csY0" fmla="*/ 228304 h 3037560"/>
              <a:gd name="csX1" fmla="*/ 395819 w 2312914"/>
              <a:gd name="csY1" fmla="*/ 219160 h 3037560"/>
              <a:gd name="csX2" fmla="*/ 1127339 w 2312914"/>
              <a:gd name="csY2" fmla="*/ 8848 h 3037560"/>
              <a:gd name="csX3" fmla="*/ 1886291 w 2312914"/>
              <a:gd name="csY3" fmla="*/ 557488 h 3037560"/>
              <a:gd name="csX4" fmla="*/ 2279483 w 2312914"/>
              <a:gd name="csY4" fmla="*/ 1947376 h 3037560"/>
              <a:gd name="csX5" fmla="*/ 1035899 w 2312914"/>
              <a:gd name="csY5" fmla="*/ 3035512 h 3037560"/>
              <a:gd name="csX6" fmla="*/ 148931 w 2312914"/>
              <a:gd name="csY6" fmla="*/ 2203408 h 3037560"/>
              <a:gd name="csX7" fmla="*/ 505547 w 2312914"/>
              <a:gd name="csY7" fmla="*/ 1599904 h 3037560"/>
              <a:gd name="csX8" fmla="*/ 2627 w 2312914"/>
              <a:gd name="csY8" fmla="*/ 840952 h 3037560"/>
              <a:gd name="csX9" fmla="*/ 331811 w 2312914"/>
              <a:gd name="csY9" fmla="*/ 228304 h 3037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2914" h="3037560">
                <a:moveTo>
                  <a:pt x="331811" y="228304"/>
                </a:moveTo>
                <a:cubicBezTo>
                  <a:pt x="397343" y="124672"/>
                  <a:pt x="263231" y="255736"/>
                  <a:pt x="395819" y="219160"/>
                </a:cubicBezTo>
                <a:cubicBezTo>
                  <a:pt x="528407" y="182584"/>
                  <a:pt x="878927" y="-47540"/>
                  <a:pt x="1127339" y="8848"/>
                </a:cubicBezTo>
                <a:cubicBezTo>
                  <a:pt x="1375751" y="65236"/>
                  <a:pt x="1694267" y="234400"/>
                  <a:pt x="1886291" y="557488"/>
                </a:cubicBezTo>
                <a:cubicBezTo>
                  <a:pt x="2078315" y="880576"/>
                  <a:pt x="2421215" y="1534372"/>
                  <a:pt x="2279483" y="1947376"/>
                </a:cubicBezTo>
                <a:cubicBezTo>
                  <a:pt x="2137751" y="2360380"/>
                  <a:pt x="1390991" y="2992840"/>
                  <a:pt x="1035899" y="3035512"/>
                </a:cubicBezTo>
                <a:cubicBezTo>
                  <a:pt x="680807" y="3078184"/>
                  <a:pt x="237323" y="2442676"/>
                  <a:pt x="148931" y="2203408"/>
                </a:cubicBezTo>
                <a:cubicBezTo>
                  <a:pt x="60539" y="1964140"/>
                  <a:pt x="529931" y="1826980"/>
                  <a:pt x="505547" y="1599904"/>
                </a:cubicBezTo>
                <a:cubicBezTo>
                  <a:pt x="481163" y="1372828"/>
                  <a:pt x="36155" y="1068028"/>
                  <a:pt x="2627" y="840952"/>
                </a:cubicBezTo>
                <a:cubicBezTo>
                  <a:pt x="-30901" y="613876"/>
                  <a:pt x="266279" y="331936"/>
                  <a:pt x="331811" y="228304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unset" dir="t"/>
          </a:scene3d>
          <a:sp3d extrusionH="76200" contourW="12700" prstMaterial="dkEdge">
            <a:bevelT prst="angle"/>
            <a:extrusionClr>
              <a:srgbClr val="FF0000"/>
            </a:extrusionClr>
            <a:contourClr>
              <a:srgbClr val="FF990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92049B-28B9-21A9-BBAD-AC3B1B9240D9}"/>
              </a:ext>
            </a:extLst>
          </p:cNvPr>
          <p:cNvSpPr txBox="1"/>
          <p:nvPr/>
        </p:nvSpPr>
        <p:spPr>
          <a:xfrm>
            <a:off x="7360677" y="3683311"/>
            <a:ext cx="41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BC65B68-5230-3A61-240B-4AA82F4892D9}"/>
              </a:ext>
            </a:extLst>
          </p:cNvPr>
          <p:cNvCxnSpPr>
            <a:cxnSpLocks/>
          </p:cNvCxnSpPr>
          <p:nvPr/>
        </p:nvCxnSpPr>
        <p:spPr bwMode="auto">
          <a:xfrm flipV="1">
            <a:off x="7316003" y="1753549"/>
            <a:ext cx="1284188" cy="2052586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690C26F-9A8E-45C3-42C7-B867EB5B0B9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279255" y="1413311"/>
            <a:ext cx="73496" cy="2420108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rgbClr val="FFC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77A5275-EE2D-444E-B63F-5ED95184727E}"/>
              </a:ext>
            </a:extLst>
          </p:cNvPr>
          <p:cNvSpPr/>
          <p:nvPr/>
        </p:nvSpPr>
        <p:spPr bwMode="auto">
          <a:xfrm>
            <a:off x="6763698" y="1737360"/>
            <a:ext cx="1084048" cy="307671"/>
          </a:xfrm>
          <a:custGeom>
            <a:avLst/>
            <a:gdLst>
              <a:gd name="csX0" fmla="*/ 414342 w 1084048"/>
              <a:gd name="csY0" fmla="*/ 9144 h 307671"/>
              <a:gd name="csX1" fmla="*/ 57726 w 1084048"/>
              <a:gd name="csY1" fmla="*/ 64008 h 307671"/>
              <a:gd name="csX2" fmla="*/ 21150 w 1084048"/>
              <a:gd name="csY2" fmla="*/ 265176 h 307671"/>
              <a:gd name="csX3" fmla="*/ 268038 w 1084048"/>
              <a:gd name="csY3" fmla="*/ 292608 h 307671"/>
              <a:gd name="csX4" fmla="*/ 789246 w 1084048"/>
              <a:gd name="csY4" fmla="*/ 301752 h 307671"/>
              <a:gd name="csX5" fmla="*/ 1081854 w 1084048"/>
              <a:gd name="csY5" fmla="*/ 201168 h 307671"/>
              <a:gd name="csX6" fmla="*/ 908118 w 1084048"/>
              <a:gd name="csY6" fmla="*/ 36576 h 307671"/>
              <a:gd name="csX7" fmla="*/ 633798 w 1084048"/>
              <a:gd name="csY7" fmla="*/ 0 h 3076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084048" h="307671">
                <a:moveTo>
                  <a:pt x="414342" y="9144"/>
                </a:moveTo>
                <a:cubicBezTo>
                  <a:pt x="268800" y="15240"/>
                  <a:pt x="123258" y="21336"/>
                  <a:pt x="57726" y="64008"/>
                </a:cubicBezTo>
                <a:cubicBezTo>
                  <a:pt x="-7806" y="106680"/>
                  <a:pt x="-13902" y="227076"/>
                  <a:pt x="21150" y="265176"/>
                </a:cubicBezTo>
                <a:cubicBezTo>
                  <a:pt x="56202" y="303276"/>
                  <a:pt x="140022" y="286512"/>
                  <a:pt x="268038" y="292608"/>
                </a:cubicBezTo>
                <a:cubicBezTo>
                  <a:pt x="396054" y="298704"/>
                  <a:pt x="653610" y="316992"/>
                  <a:pt x="789246" y="301752"/>
                </a:cubicBezTo>
                <a:cubicBezTo>
                  <a:pt x="924882" y="286512"/>
                  <a:pt x="1062042" y="245364"/>
                  <a:pt x="1081854" y="201168"/>
                </a:cubicBezTo>
                <a:cubicBezTo>
                  <a:pt x="1101666" y="156972"/>
                  <a:pt x="982794" y="70104"/>
                  <a:pt x="908118" y="36576"/>
                </a:cubicBezTo>
                <a:cubicBezTo>
                  <a:pt x="833442" y="3048"/>
                  <a:pt x="733620" y="1524"/>
                  <a:pt x="633798" y="0"/>
                </a:cubicBezTo>
              </a:path>
            </a:pathLst>
          </a:custGeom>
          <a:noFill/>
          <a:ln w="3492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7EFC5A3-29F3-EA5D-58F9-AF36A1BECBA9}"/>
                  </a:ext>
                </a:extLst>
              </p:cNvPr>
              <p:cNvSpPr txBox="1"/>
              <p:nvPr/>
            </p:nvSpPr>
            <p:spPr>
              <a:xfrm>
                <a:off x="8117630" y="1396976"/>
                <a:ext cx="768031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𝑅𝐵</m:t>
                      </m:r>
                    </m:oMath>
                  </m:oMathPara>
                </a14:m>
                <a:endParaRPr lang="en-US" baseline="-25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7EFC5A3-29F3-EA5D-58F9-AF36A1BECB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7630" y="1396976"/>
                <a:ext cx="768031" cy="360804"/>
              </a:xfrm>
              <a:prstGeom prst="rect">
                <a:avLst/>
              </a:prstGeom>
              <a:blipFill>
                <a:blip r:embed="rId6"/>
                <a:stretch>
                  <a:fillRect l="-6349" t="-35593" r="-23016" b="-22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C6C053B6-AC69-647A-3AFC-62A6E646C8F1}"/>
              </a:ext>
            </a:extLst>
          </p:cNvPr>
          <p:cNvSpPr txBox="1"/>
          <p:nvPr/>
        </p:nvSpPr>
        <p:spPr>
          <a:xfrm>
            <a:off x="1946795" y="5816104"/>
            <a:ext cx="46314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Kinetic Diagram </a:t>
            </a:r>
          </a:p>
          <a:p>
            <a:r>
              <a:rPr lang="en-US" dirty="0"/>
              <a:t>Represents dynamic effects: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A3EDCFC-A349-C363-4CAC-DB4D3BF4548B}"/>
                  </a:ext>
                </a:extLst>
              </p:cNvPr>
              <p:cNvSpPr txBox="1"/>
              <p:nvPr/>
            </p:nvSpPr>
            <p:spPr>
              <a:xfrm>
                <a:off x="6578231" y="1254335"/>
                <a:ext cx="453457" cy="4764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A3EDCFC-A349-C363-4CAC-DB4D3BF45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8231" y="1254335"/>
                <a:ext cx="453457" cy="47641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80A91F9-14A9-85D4-BC66-BA8C868FDE19}"/>
                  </a:ext>
                </a:extLst>
              </p:cNvPr>
              <p:cNvSpPr txBox="1"/>
              <p:nvPr/>
            </p:nvSpPr>
            <p:spPr>
              <a:xfrm>
                <a:off x="7620933" y="6046868"/>
                <a:ext cx="714876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baseline="-25000" dirty="0">
                    <a:solidFill>
                      <a:srgbClr val="00B050"/>
                    </a:solidFill>
                  </a:rPr>
                  <a:t>RB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480A91F9-14A9-85D4-BC66-BA8C868FD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933" y="6046868"/>
                <a:ext cx="714876" cy="360804"/>
              </a:xfrm>
              <a:prstGeom prst="rect">
                <a:avLst/>
              </a:prstGeom>
              <a:blipFill>
                <a:blip r:embed="rId8"/>
                <a:stretch>
                  <a:fillRect l="-10256" t="-37288" r="-29915" b="-491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8AF1E4E-C7FC-596D-99E6-A93B05607413}"/>
                  </a:ext>
                </a:extLst>
              </p:cNvPr>
              <p:cNvSpPr txBox="1"/>
              <p:nvPr/>
            </p:nvSpPr>
            <p:spPr>
              <a:xfrm>
                <a:off x="6172200" y="5965027"/>
                <a:ext cx="453457" cy="4764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8AF1E4E-C7FC-596D-99E6-A93B05607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00" y="5965027"/>
                <a:ext cx="453457" cy="4764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37049880-FA8C-E76A-86CE-B97411CE4BC1}"/>
              </a:ext>
            </a:extLst>
          </p:cNvPr>
          <p:cNvSpPr txBox="1"/>
          <p:nvPr/>
        </p:nvSpPr>
        <p:spPr>
          <a:xfrm>
            <a:off x="6895709" y="6045350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314583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/>
      <p:bldP spid="29" grpId="0" animBg="1"/>
      <p:bldP spid="31" grpId="0"/>
      <p:bldP spid="33" grpId="0" build="p"/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A7869-A77A-AED6-1964-93C806AC3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6892-DB71-54D0-9164-37DD4568ED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Plane Motion of Rigid Bodies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ABD043DE-26C1-142D-BCF4-CDE644D5E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493262" y="1378287"/>
            <a:ext cx="4420217" cy="417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BAC681C7-71AE-8A19-B993-4D035671DF8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4ED8462-B53C-DC52-6FAB-BF28D4AB2A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31D8FA8-DDAF-C990-877E-E3F3425030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52C0BAE-1783-53D4-27A0-F3FAB0983C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37C4469-1474-3C75-40FE-BFE47D2015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50AC679-EE3F-1E9C-8139-08F71D9B87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388C159-9FAD-1A2E-AE25-D3F87929B9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64DA3D1-E80F-0EDA-FAE0-883AA94F16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004E22A-8388-07EE-199C-EBFF2B567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3CCC321-2328-62C2-5BD4-D333DE9C9F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7F4670B-CEB7-A6C3-5492-1FAC72DF40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3532C95-A32B-094D-205C-D75706378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B07A6CC2-D036-00CF-2778-AA226929B6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EDCCCD4-DE20-5AE5-195C-06BC720B62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3E28403-0169-5967-39B5-E1A50D6AF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D3C21FC-CCCE-8CC5-74E9-2E7B74E2E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ABEFDB7-984F-90C7-974E-36D712D66B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D3630F0-8AD5-10A6-7DE6-ECD5A0BA6BED}"/>
              </a:ext>
            </a:extLst>
          </p:cNvPr>
          <p:cNvCxnSpPr>
            <a:cxnSpLocks/>
          </p:cNvCxnSpPr>
          <p:nvPr/>
        </p:nvCxnSpPr>
        <p:spPr bwMode="auto">
          <a:xfrm>
            <a:off x="6629400" y="3505200"/>
            <a:ext cx="2464677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4358DBB-A27B-CD03-9EB0-9AB3A7B7507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53200" y="1289303"/>
            <a:ext cx="102071" cy="214847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78FED0F5-0E67-7A5C-DDFD-F59543F530E1}"/>
              </a:ext>
            </a:extLst>
          </p:cNvPr>
          <p:cNvSpPr/>
          <p:nvPr/>
        </p:nvSpPr>
        <p:spPr bwMode="auto">
          <a:xfrm>
            <a:off x="7257339" y="2590800"/>
            <a:ext cx="210261" cy="228597"/>
          </a:xfrm>
          <a:prstGeom prst="ellipse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2587E4B-A45F-748B-1286-2D148D514FA4}"/>
              </a:ext>
            </a:extLst>
          </p:cNvPr>
          <p:cNvCxnSpPr>
            <a:endCxn id="33" idx="3"/>
          </p:cNvCxnSpPr>
          <p:nvPr/>
        </p:nvCxnSpPr>
        <p:spPr bwMode="auto">
          <a:xfrm flipV="1">
            <a:off x="6655271" y="2785920"/>
            <a:ext cx="632860" cy="71928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99D2ADB-B14F-6CCC-0F0D-43E6FAC9866F}"/>
                  </a:ext>
                </a:extLst>
              </p:cNvPr>
              <p:cNvSpPr txBox="1"/>
              <p:nvPr/>
            </p:nvSpPr>
            <p:spPr>
              <a:xfrm>
                <a:off x="6863245" y="2342109"/>
                <a:ext cx="4340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99D2ADB-B14F-6CCC-0F0D-43E6FAC986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5" y="2342109"/>
                <a:ext cx="434030" cy="369332"/>
              </a:xfrm>
              <a:prstGeom prst="rect">
                <a:avLst/>
              </a:prstGeom>
              <a:blipFill>
                <a:blip r:embed="rId5"/>
                <a:stretch>
                  <a:fillRect l="-8451" r="-5634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4BE5034-0F4C-F6ED-73ED-26F05205BDA6}"/>
              </a:ext>
            </a:extLst>
          </p:cNvPr>
          <p:cNvCxnSpPr>
            <a:cxnSpLocks/>
          </p:cNvCxnSpPr>
          <p:nvPr/>
        </p:nvCxnSpPr>
        <p:spPr bwMode="auto">
          <a:xfrm flipV="1">
            <a:off x="6703370" y="2389856"/>
            <a:ext cx="1907230" cy="1095666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1D6B599-D9E5-03DA-128D-E6153D8D6D34}"/>
                  </a:ext>
                </a:extLst>
              </p:cNvPr>
              <p:cNvSpPr txBox="1"/>
              <p:nvPr/>
            </p:nvSpPr>
            <p:spPr>
              <a:xfrm>
                <a:off x="8378087" y="2069535"/>
                <a:ext cx="504690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FF33CC"/>
                          </a:solidFill>
                          <a:latin typeface="Cambria Math" panose="02040503050406030204" pitchFamily="18" charset="0"/>
                        </a:rPr>
                        <m:t>𝑅𝐵</m:t>
                      </m:r>
                    </m:oMath>
                  </m:oMathPara>
                </a14:m>
                <a:endParaRPr lang="en-US" baseline="-25000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1D6B599-D9E5-03DA-128D-E6153D8D6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087" y="2069535"/>
                <a:ext cx="504690" cy="360804"/>
              </a:xfrm>
              <a:prstGeom prst="rect">
                <a:avLst/>
              </a:prstGeom>
              <a:blipFill>
                <a:blip r:embed="rId6"/>
                <a:stretch>
                  <a:fillRect l="-14458" t="-35000" r="-36145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87EA66D-77B0-7436-9C0D-6C9E31A525B5}"/>
                  </a:ext>
                </a:extLst>
              </p:cNvPr>
              <p:cNvSpPr txBox="1"/>
              <p:nvPr/>
            </p:nvSpPr>
            <p:spPr>
              <a:xfrm>
                <a:off x="7015051" y="1492948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87EA66D-77B0-7436-9C0D-6C9E31A52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051" y="1492948"/>
                <a:ext cx="270587" cy="369332"/>
              </a:xfrm>
              <a:prstGeom prst="rect">
                <a:avLst/>
              </a:prstGeom>
              <a:blipFill>
                <a:blip r:embed="rId8"/>
                <a:stretch>
                  <a:fillRect l="-15909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8BD2E8E-F95C-6451-4BD6-096AFDF5C242}"/>
                  </a:ext>
                </a:extLst>
              </p:cNvPr>
              <p:cNvSpPr txBox="1"/>
              <p:nvPr/>
            </p:nvSpPr>
            <p:spPr>
              <a:xfrm>
                <a:off x="7285638" y="3106409"/>
                <a:ext cx="2721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8BD2E8E-F95C-6451-4BD6-096AFDF5C2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638" y="3106409"/>
                <a:ext cx="272190" cy="369332"/>
              </a:xfrm>
              <a:prstGeom prst="rect">
                <a:avLst/>
              </a:prstGeom>
              <a:blipFill>
                <a:blip r:embed="rId9"/>
                <a:stretch>
                  <a:fillRect l="-37778" r="-3333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DE1DDC8-0546-DC86-4BAB-A252EAC913BE}"/>
                  </a:ext>
                </a:extLst>
              </p:cNvPr>
              <p:cNvSpPr txBox="1"/>
              <p:nvPr/>
            </p:nvSpPr>
            <p:spPr>
              <a:xfrm>
                <a:off x="389669" y="1254970"/>
                <a:ext cx="4293408" cy="42168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Rigid body undergoes plane motion in </a:t>
                </a:r>
                <a:r>
                  <a:rPr lang="en-US" i="1" dirty="0"/>
                  <a:t>x-y</a:t>
                </a:r>
                <a:r>
                  <a:rPr lang="en-US" dirty="0"/>
                  <a:t> plane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Mass center G: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 Acceleration: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b="0" i="1" baseline="-25000" smtClean="0">
                        <a:latin typeface="Cambria Math" panose="02040503050406030204" pitchFamily="18" charset="0"/>
                      </a:rPr>
                      <m:t>𝑅𝐵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Angular motion: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Angular velocity: </a:t>
                </a:r>
                <a:r>
                  <a:rPr lang="el-GR" dirty="0"/>
                  <a:t>ω</a:t>
                </a:r>
                <a:endParaRPr lang="en-US" dirty="0"/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l-GR" dirty="0"/>
                  <a:t> </a:t>
                </a:r>
                <a:r>
                  <a:rPr lang="en-US" dirty="0"/>
                  <a:t>Angular acceleration: </a:t>
                </a:r>
                <a:r>
                  <a:rPr lang="el-GR" dirty="0"/>
                  <a:t>α 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Both along z-axis (perpendicular to plane)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Use scalar representation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/>
                  <a:t> &amp;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DE1DDC8-0546-DC86-4BAB-A252EAC913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669" y="1254970"/>
                <a:ext cx="4293408" cy="4216860"/>
              </a:xfrm>
              <a:prstGeom prst="rect">
                <a:avLst/>
              </a:prstGeom>
              <a:blipFill>
                <a:blip r:embed="rId10"/>
                <a:stretch>
                  <a:fillRect l="-1989" t="-1156" b="-13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68E900-C7C1-01CB-748E-28D501FCB8DB}"/>
              </a:ext>
            </a:extLst>
          </p:cNvPr>
          <p:cNvSpPr/>
          <p:nvPr/>
        </p:nvSpPr>
        <p:spPr bwMode="auto">
          <a:xfrm>
            <a:off x="7590902" y="2265119"/>
            <a:ext cx="438912" cy="612648"/>
          </a:xfrm>
          <a:custGeom>
            <a:avLst/>
            <a:gdLst>
              <a:gd name="csX0" fmla="*/ 438912 w 438912"/>
              <a:gd name="csY0" fmla="*/ 612648 h 612648"/>
              <a:gd name="csX1" fmla="*/ 274320 w 438912"/>
              <a:gd name="csY1" fmla="*/ 338328 h 612648"/>
              <a:gd name="csX2" fmla="*/ 0 w 438912"/>
              <a:gd name="csY2" fmla="*/ 0 h 612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8912" h="612648">
                <a:moveTo>
                  <a:pt x="438912" y="612648"/>
                </a:moveTo>
                <a:cubicBezTo>
                  <a:pt x="393192" y="526542"/>
                  <a:pt x="347472" y="440436"/>
                  <a:pt x="274320" y="338328"/>
                </a:cubicBezTo>
                <a:cubicBezTo>
                  <a:pt x="201168" y="236220"/>
                  <a:pt x="100584" y="118110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90D024E-1553-676E-EC61-314F9FEB5E53}"/>
              </a:ext>
            </a:extLst>
          </p:cNvPr>
          <p:cNvSpPr/>
          <p:nvPr/>
        </p:nvSpPr>
        <p:spPr bwMode="auto">
          <a:xfrm rot="20578564">
            <a:off x="6861867" y="1555956"/>
            <a:ext cx="438912" cy="612648"/>
          </a:xfrm>
          <a:custGeom>
            <a:avLst/>
            <a:gdLst>
              <a:gd name="csX0" fmla="*/ 438912 w 438912"/>
              <a:gd name="csY0" fmla="*/ 612648 h 612648"/>
              <a:gd name="csX1" fmla="*/ 274320 w 438912"/>
              <a:gd name="csY1" fmla="*/ 338328 h 612648"/>
              <a:gd name="csX2" fmla="*/ 0 w 438912"/>
              <a:gd name="csY2" fmla="*/ 0 h 612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8912" h="612648">
                <a:moveTo>
                  <a:pt x="438912" y="612648"/>
                </a:moveTo>
                <a:cubicBezTo>
                  <a:pt x="393192" y="526542"/>
                  <a:pt x="347472" y="440436"/>
                  <a:pt x="274320" y="338328"/>
                </a:cubicBezTo>
                <a:cubicBezTo>
                  <a:pt x="201168" y="236220"/>
                  <a:pt x="100584" y="118110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443903-003E-2C63-9EDC-ED0E9000C4D7}"/>
                  </a:ext>
                </a:extLst>
              </p:cNvPr>
              <p:cNvSpPr txBox="1"/>
              <p:nvPr/>
            </p:nvSpPr>
            <p:spPr>
              <a:xfrm>
                <a:off x="7840668" y="2128295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9443903-003E-2C63-9EDC-ED0E9000C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0668" y="2128295"/>
                <a:ext cx="306494" cy="369332"/>
              </a:xfrm>
              <a:prstGeom prst="rect">
                <a:avLst/>
              </a:prstGeom>
              <a:blipFill>
                <a:blip r:embed="rId11"/>
                <a:stretch>
                  <a:fillRect l="-12000" r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BF3A74-1836-4F7C-FB38-101518218E57}"/>
                  </a:ext>
                </a:extLst>
              </p:cNvPr>
              <p:cNvSpPr txBox="1"/>
              <p:nvPr/>
            </p:nvSpPr>
            <p:spPr>
              <a:xfrm>
                <a:off x="1676400" y="5586161"/>
                <a:ext cx="459486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Particle motion relative to 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5BF3A74-1836-4F7C-FB38-101518218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586161"/>
                <a:ext cx="4594860" cy="830997"/>
              </a:xfrm>
              <a:prstGeom prst="rect">
                <a:avLst/>
              </a:prstGeom>
              <a:blipFill>
                <a:blip r:embed="rId12"/>
                <a:stretch>
                  <a:fillRect l="-1989" t="-5839" b="-5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848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/>
      <p:bldP spid="41" grpId="0"/>
      <p:bldP spid="45" grpId="0"/>
      <p:bldP spid="48" grpId="0" build="p"/>
      <p:bldP spid="3" grpId="0" animBg="1"/>
      <p:bldP spid="22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A87F7-6F38-7B87-1C95-4E26402E6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457EB-A515-D4B4-9E38-542C8EE1B3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of a Rigid Body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3266A327-D967-5AC5-960E-2A02076E46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493262" y="1378287"/>
            <a:ext cx="4420217" cy="417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EFBE7DE0-39E1-2EB4-697F-1F7F3F5D30B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0549545-FBAD-278E-FB96-ABE7FCC94F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C2B2799-6600-9FEE-D995-94932AD168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4262C58-748D-71F0-DAC5-37757CD839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F43469A-4E99-3BB9-BF37-5EDD9C1AF9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D62C586-3392-E91B-4AE6-014C663B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54BA925-77EC-548A-F28D-7ABCF3D747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E88F062-5042-F24A-2B22-648F1F2BC2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3B484D1-26EF-BE14-845A-141A7FE113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A22702D-9F84-617D-B0DD-4AF4126A2D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8A888D9-B97E-32EC-F929-0B3978B583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18D2F6A-8A06-2DC6-494F-3950286FEB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096726A-748D-D67F-E884-E31E5ADE08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9727033-D5C9-ED4F-0083-360FC76BF4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3CAEE54-4649-BC76-B098-D5CE518443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F95DE59-8D88-8B04-B60A-69CA19C39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6FDAF4-0D45-BAD0-FAA9-6A4F00061B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C3368AA-3B05-F198-6E46-06FF0BF7E1E1}"/>
              </a:ext>
            </a:extLst>
          </p:cNvPr>
          <p:cNvCxnSpPr>
            <a:cxnSpLocks/>
          </p:cNvCxnSpPr>
          <p:nvPr/>
        </p:nvCxnSpPr>
        <p:spPr bwMode="auto">
          <a:xfrm>
            <a:off x="6629400" y="3505200"/>
            <a:ext cx="2464677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8AD3850-2CAA-FB9F-5F75-C89C09FD38C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53200" y="1289303"/>
            <a:ext cx="102071" cy="214847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349BA92A-9B14-AD4F-FA63-00F5B83DA803}"/>
              </a:ext>
            </a:extLst>
          </p:cNvPr>
          <p:cNvSpPr/>
          <p:nvPr/>
        </p:nvSpPr>
        <p:spPr bwMode="auto">
          <a:xfrm>
            <a:off x="7257339" y="2590800"/>
            <a:ext cx="210261" cy="228597"/>
          </a:xfrm>
          <a:prstGeom prst="ellipse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66A2230-0C1C-EB70-ED90-D8914BAB58C3}"/>
              </a:ext>
            </a:extLst>
          </p:cNvPr>
          <p:cNvCxnSpPr>
            <a:endCxn id="33" idx="3"/>
          </p:cNvCxnSpPr>
          <p:nvPr/>
        </p:nvCxnSpPr>
        <p:spPr bwMode="auto">
          <a:xfrm flipV="1">
            <a:off x="6655271" y="2785920"/>
            <a:ext cx="632860" cy="71928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A7DFEF5-EC87-276C-A078-A2D9FBCC8A41}"/>
                  </a:ext>
                </a:extLst>
              </p:cNvPr>
              <p:cNvSpPr txBox="1"/>
              <p:nvPr/>
            </p:nvSpPr>
            <p:spPr>
              <a:xfrm>
                <a:off x="6863245" y="2342109"/>
                <a:ext cx="4340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A7DFEF5-EC87-276C-A078-A2D9FBCC8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5" y="2342109"/>
                <a:ext cx="434030" cy="369332"/>
              </a:xfrm>
              <a:prstGeom prst="rect">
                <a:avLst/>
              </a:prstGeom>
              <a:blipFill>
                <a:blip r:embed="rId5"/>
                <a:stretch>
                  <a:fillRect l="-8451" r="-5634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8D6F89A-F2DC-D0E4-D10F-95A17C3FE3B9}"/>
              </a:ext>
            </a:extLst>
          </p:cNvPr>
          <p:cNvCxnSpPr>
            <a:cxnSpLocks/>
          </p:cNvCxnSpPr>
          <p:nvPr/>
        </p:nvCxnSpPr>
        <p:spPr bwMode="auto">
          <a:xfrm flipV="1">
            <a:off x="6703370" y="2389856"/>
            <a:ext cx="1907230" cy="1095666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3F6AB69-E494-70C9-1B1E-21768C449880}"/>
                  </a:ext>
                </a:extLst>
              </p:cNvPr>
              <p:cNvSpPr txBox="1"/>
              <p:nvPr/>
            </p:nvSpPr>
            <p:spPr>
              <a:xfrm>
                <a:off x="8378087" y="2069535"/>
                <a:ext cx="504690" cy="360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𝑅𝐵</m:t>
                      </m:r>
                    </m:oMath>
                  </m:oMathPara>
                </a14:m>
                <a:endParaRPr lang="en-US" baseline="-250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3F6AB69-E494-70C9-1B1E-21768C449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087" y="2069535"/>
                <a:ext cx="504690" cy="360804"/>
              </a:xfrm>
              <a:prstGeom prst="rect">
                <a:avLst/>
              </a:prstGeom>
              <a:blipFill>
                <a:blip r:embed="rId6"/>
                <a:stretch>
                  <a:fillRect l="-14458" t="-35000" r="-36145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D42BF479-12FC-01E3-0933-B95C7093A28E}"/>
              </a:ext>
            </a:extLst>
          </p:cNvPr>
          <p:cNvSpPr/>
          <p:nvPr/>
        </p:nvSpPr>
        <p:spPr bwMode="auto">
          <a:xfrm>
            <a:off x="7562088" y="2304288"/>
            <a:ext cx="438912" cy="612648"/>
          </a:xfrm>
          <a:custGeom>
            <a:avLst/>
            <a:gdLst>
              <a:gd name="csX0" fmla="*/ 438912 w 438912"/>
              <a:gd name="csY0" fmla="*/ 612648 h 612648"/>
              <a:gd name="csX1" fmla="*/ 274320 w 438912"/>
              <a:gd name="csY1" fmla="*/ 338328 h 612648"/>
              <a:gd name="csX2" fmla="*/ 0 w 438912"/>
              <a:gd name="csY2" fmla="*/ 0 h 612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8912" h="612648">
                <a:moveTo>
                  <a:pt x="438912" y="612648"/>
                </a:moveTo>
                <a:cubicBezTo>
                  <a:pt x="393192" y="526542"/>
                  <a:pt x="347472" y="440436"/>
                  <a:pt x="274320" y="338328"/>
                </a:cubicBezTo>
                <a:cubicBezTo>
                  <a:pt x="201168" y="236220"/>
                  <a:pt x="100584" y="118110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B2C36D2-B90B-022E-95CB-AD61A4BAE6C6}"/>
              </a:ext>
            </a:extLst>
          </p:cNvPr>
          <p:cNvSpPr/>
          <p:nvPr/>
        </p:nvSpPr>
        <p:spPr bwMode="auto">
          <a:xfrm rot="20578564">
            <a:off x="6833053" y="1595125"/>
            <a:ext cx="438912" cy="612648"/>
          </a:xfrm>
          <a:custGeom>
            <a:avLst/>
            <a:gdLst>
              <a:gd name="csX0" fmla="*/ 438912 w 438912"/>
              <a:gd name="csY0" fmla="*/ 612648 h 612648"/>
              <a:gd name="csX1" fmla="*/ 274320 w 438912"/>
              <a:gd name="csY1" fmla="*/ 338328 h 612648"/>
              <a:gd name="csX2" fmla="*/ 0 w 438912"/>
              <a:gd name="csY2" fmla="*/ 0 h 612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8912" h="612648">
                <a:moveTo>
                  <a:pt x="438912" y="612648"/>
                </a:moveTo>
                <a:cubicBezTo>
                  <a:pt x="393192" y="526542"/>
                  <a:pt x="347472" y="440436"/>
                  <a:pt x="274320" y="338328"/>
                </a:cubicBezTo>
                <a:cubicBezTo>
                  <a:pt x="201168" y="236220"/>
                  <a:pt x="100584" y="118110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362154-D5F5-3B0C-7FA3-6A6344EB37D1}"/>
                  </a:ext>
                </a:extLst>
              </p:cNvPr>
              <p:cNvSpPr txBox="1"/>
              <p:nvPr/>
            </p:nvSpPr>
            <p:spPr>
              <a:xfrm>
                <a:off x="7768714" y="2157443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B3362154-D5F5-3B0C-7FA3-6A6344EB3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714" y="2157443"/>
                <a:ext cx="306494" cy="369332"/>
              </a:xfrm>
              <a:prstGeom prst="rect">
                <a:avLst/>
              </a:prstGeom>
              <a:blipFill>
                <a:blip r:embed="rId7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59A3543-7246-C71F-26F7-7898C257369B}"/>
                  </a:ext>
                </a:extLst>
              </p:cNvPr>
              <p:cNvSpPr txBox="1"/>
              <p:nvPr/>
            </p:nvSpPr>
            <p:spPr>
              <a:xfrm>
                <a:off x="7015051" y="1492948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59A3543-7246-C71F-26F7-7898C2573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051" y="1492948"/>
                <a:ext cx="270587" cy="369332"/>
              </a:xfrm>
              <a:prstGeom prst="rect">
                <a:avLst/>
              </a:prstGeom>
              <a:blipFill>
                <a:blip r:embed="rId8"/>
                <a:stretch>
                  <a:fillRect l="-15909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FD869B1-9812-5E24-00BC-6AFA31F8999E}"/>
                  </a:ext>
                </a:extLst>
              </p:cNvPr>
              <p:cNvSpPr txBox="1"/>
              <p:nvPr/>
            </p:nvSpPr>
            <p:spPr>
              <a:xfrm>
                <a:off x="7285638" y="3106409"/>
                <a:ext cx="2721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FD869B1-9812-5E24-00BC-6AFA31F89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638" y="3106409"/>
                <a:ext cx="272190" cy="369332"/>
              </a:xfrm>
              <a:prstGeom prst="rect">
                <a:avLst/>
              </a:prstGeom>
              <a:blipFill>
                <a:blip r:embed="rId9"/>
                <a:stretch>
                  <a:fillRect l="-37778" r="-3333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A3647C-1F21-4B63-D1D3-A656F160E322}"/>
                  </a:ext>
                </a:extLst>
              </p:cNvPr>
              <p:cNvSpPr txBox="1"/>
              <p:nvPr/>
            </p:nvSpPr>
            <p:spPr>
              <a:xfrm>
                <a:off x="404016" y="1171453"/>
                <a:ext cx="4594860" cy="5943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+mn-lt"/>
                  </a:rPr>
                  <a:t>Angular momentum about mass center: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𝑑𝑚</m:t>
                          </m:r>
                        </m:e>
                      </m:nary>
                    </m:oMath>
                  </m:oMathPara>
                </a14:m>
                <a:endParaRPr lang="en-US" dirty="0">
                  <a:latin typeface="+mn-lt"/>
                </a:endParaRPr>
              </a:p>
              <a:p>
                <a:r>
                  <a:rPr lang="en-US" dirty="0">
                    <a:latin typeface="+mn-lt"/>
                  </a:rPr>
                  <a:t>For a rigid body: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+mn-lt"/>
                </a:endParaRPr>
              </a:p>
              <a:p>
                <a:r>
                  <a:rPr lang="en-US" dirty="0">
                    <a:latin typeface="+mn-lt"/>
                  </a:rPr>
                  <a:t>Magnitude: </a:t>
                </a:r>
                <a:r>
                  <a:rPr lang="en-US" i="1" dirty="0" err="1">
                    <a:latin typeface="+mn-lt"/>
                  </a:rPr>
                  <a:t>ρ</a:t>
                </a:r>
                <a:r>
                  <a:rPr lang="en-US" i="1" baseline="-25000" dirty="0" err="1">
                    <a:latin typeface="+mn-lt"/>
                  </a:rPr>
                  <a:t>i</a:t>
                </a:r>
                <a:r>
                  <a:rPr lang="en-US" i="1" dirty="0" err="1">
                    <a:latin typeface="+mn-lt"/>
                  </a:rPr>
                  <a:t>ω</a:t>
                </a:r>
                <a:r>
                  <a:rPr lang="en-US" dirty="0">
                    <a:latin typeface="+mn-lt"/>
                  </a:rPr>
                  <a:t> </a:t>
                </a:r>
              </a:p>
              <a:p>
                <a:r>
                  <a:rPr lang="en-US" dirty="0">
                    <a:latin typeface="+mn-lt"/>
                  </a:rPr>
                  <a:t>Direction: in plane normal to </a:t>
                </a:r>
                <a:r>
                  <a:rPr lang="en-US" i="1" dirty="0" err="1">
                    <a:latin typeface="+mn-lt"/>
                  </a:rPr>
                  <a:t>ρ</a:t>
                </a:r>
                <a:r>
                  <a:rPr lang="en-US" i="1" baseline="-25000" dirty="0" err="1">
                    <a:latin typeface="+mn-lt"/>
                  </a:rPr>
                  <a:t>i</a:t>
                </a:r>
                <a:endParaRPr lang="en-US" i="1" baseline="-25000" dirty="0">
                  <a:latin typeface="+mn-lt"/>
                </a:endParaRPr>
              </a:p>
              <a:p>
                <a:r>
                  <a:rPr lang="en-US" dirty="0">
                    <a:latin typeface="+mn-lt"/>
                  </a:rPr>
                  <a:t>Cross Product: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+mn-lt"/>
                  </a:rPr>
                  <a:t> normal to </a:t>
                </a:r>
                <a:r>
                  <a:rPr lang="en-US" i="1" dirty="0">
                    <a:latin typeface="+mn-lt"/>
                  </a:rPr>
                  <a:t>x-y</a:t>
                </a:r>
                <a:r>
                  <a:rPr lang="en-US" dirty="0">
                    <a:latin typeface="+mn-lt"/>
                  </a:rPr>
                  <a:t> plane</a:t>
                </a:r>
              </a:p>
              <a:p>
                <a:r>
                  <a:rPr lang="en-US" dirty="0">
                    <a:latin typeface="+mn-lt"/>
                  </a:rPr>
                  <a:t>Magnitude: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+mn-lt"/>
                </a:endParaRPr>
              </a:p>
              <a:p>
                <a:endParaRPr lang="en-US" dirty="0">
                  <a:latin typeface="+mn-lt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Therefore: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A3647C-1F21-4B63-D1D3-A656F160E3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016" y="1171453"/>
                <a:ext cx="4594860" cy="5943678"/>
              </a:xfrm>
              <a:prstGeom prst="rect">
                <a:avLst/>
              </a:prstGeom>
              <a:blipFill>
                <a:blip r:embed="rId10"/>
                <a:stretch>
                  <a:fillRect l="-1989" t="-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549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02BAC-B1AF-2165-C853-567D5DD9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D7FB0-C809-507D-06A9-A2E3548699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Plane Motion of Rigid Bodies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C1F119A6-DFAC-BC8D-4DFF-4050B849F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493262" y="1378287"/>
            <a:ext cx="4420217" cy="417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AAB6FE2C-9C19-5263-DD42-E8BB333089B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1B564F2-6651-7C4E-93AA-8B3065DDAD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F29BB6A-2414-D3A6-BAF9-403061B180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20CBBA0-F53D-A945-AF44-480E208828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8003048-FC2D-7AC0-AB9F-660DC9595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B2065D1-F110-BBEE-CFAB-5029270724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B038368-A845-1B5A-1236-08BCC4B0AB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8C1192D-320F-E046-5226-85B2429AAD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1DC5708-524D-C876-8D82-A25081F408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E49A8D1-743F-2A16-572F-8DC76ED869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5CC09A4-3885-BD14-63B4-CC4AB24BB5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9511A3E-732F-AD11-6127-D0FF5BB2B1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8F74D3C-9905-B48E-11B2-E2AB674E12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309B282-7316-BA2A-1150-67DAB65003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71F4B7F-E55A-CC9D-2462-656212A8FE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8F3C5BD-9DD6-B970-A24D-EB69C7847A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C1B048-8024-5AC8-5134-10022A1989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C40C8B4-4057-6694-7C53-E87363236E0A}"/>
              </a:ext>
            </a:extLst>
          </p:cNvPr>
          <p:cNvCxnSpPr>
            <a:cxnSpLocks/>
          </p:cNvCxnSpPr>
          <p:nvPr/>
        </p:nvCxnSpPr>
        <p:spPr bwMode="auto">
          <a:xfrm>
            <a:off x="6629400" y="3505200"/>
            <a:ext cx="2464677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3BC22B2-8BC9-2DD0-BAA0-EFA2D24B239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53200" y="1289303"/>
            <a:ext cx="102071" cy="214847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B514EF07-A6C3-4F39-F83E-DA8DC43D0D85}"/>
              </a:ext>
            </a:extLst>
          </p:cNvPr>
          <p:cNvSpPr/>
          <p:nvPr/>
        </p:nvSpPr>
        <p:spPr bwMode="auto">
          <a:xfrm>
            <a:off x="7257339" y="2590800"/>
            <a:ext cx="210261" cy="228597"/>
          </a:xfrm>
          <a:prstGeom prst="ellipse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B4F76B9-6D5B-C4FF-8D0B-83E0D41F1C54}"/>
              </a:ext>
            </a:extLst>
          </p:cNvPr>
          <p:cNvCxnSpPr>
            <a:endCxn id="33" idx="3"/>
          </p:cNvCxnSpPr>
          <p:nvPr/>
        </p:nvCxnSpPr>
        <p:spPr bwMode="auto">
          <a:xfrm flipV="1">
            <a:off x="6655271" y="2785920"/>
            <a:ext cx="632860" cy="719280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D31DDF2-E38A-86A9-1B86-E939C9FBD132}"/>
                  </a:ext>
                </a:extLst>
              </p:cNvPr>
              <p:cNvSpPr txBox="1"/>
              <p:nvPr/>
            </p:nvSpPr>
            <p:spPr>
              <a:xfrm>
                <a:off x="6863245" y="2342109"/>
                <a:ext cx="4340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D31DDF2-E38A-86A9-1B86-E939C9FBD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3245" y="2342109"/>
                <a:ext cx="434030" cy="369332"/>
              </a:xfrm>
              <a:prstGeom prst="rect">
                <a:avLst/>
              </a:prstGeom>
              <a:blipFill>
                <a:blip r:embed="rId5"/>
                <a:stretch>
                  <a:fillRect l="-8451" r="-5634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C5CAB9B-D108-E0A3-B9A2-12598BE650D1}"/>
              </a:ext>
            </a:extLst>
          </p:cNvPr>
          <p:cNvCxnSpPr>
            <a:cxnSpLocks/>
          </p:cNvCxnSpPr>
          <p:nvPr/>
        </p:nvCxnSpPr>
        <p:spPr bwMode="auto">
          <a:xfrm flipV="1">
            <a:off x="6703370" y="2389856"/>
            <a:ext cx="1907230" cy="1095666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3D79B61-72AE-EB32-E3C5-AEF3FF1D8F0E}"/>
                  </a:ext>
                </a:extLst>
              </p:cNvPr>
              <p:cNvSpPr txBox="1"/>
              <p:nvPr/>
            </p:nvSpPr>
            <p:spPr>
              <a:xfrm>
                <a:off x="8378087" y="2069535"/>
                <a:ext cx="2559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3D79B61-72AE-EB32-E3C5-AEF3FF1D8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8087" y="2069535"/>
                <a:ext cx="255968" cy="369332"/>
              </a:xfrm>
              <a:prstGeom prst="rect">
                <a:avLst/>
              </a:prstGeom>
              <a:blipFill>
                <a:blip r:embed="rId6"/>
                <a:stretch>
                  <a:fillRect l="-23810" t="-34426" r="-92857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46E3B9C-C614-CAEB-C8E6-95D9BAD3C3EC}"/>
              </a:ext>
            </a:extLst>
          </p:cNvPr>
          <p:cNvSpPr/>
          <p:nvPr/>
        </p:nvSpPr>
        <p:spPr bwMode="auto">
          <a:xfrm>
            <a:off x="7562088" y="2304288"/>
            <a:ext cx="438912" cy="612648"/>
          </a:xfrm>
          <a:custGeom>
            <a:avLst/>
            <a:gdLst>
              <a:gd name="csX0" fmla="*/ 438912 w 438912"/>
              <a:gd name="csY0" fmla="*/ 612648 h 612648"/>
              <a:gd name="csX1" fmla="*/ 274320 w 438912"/>
              <a:gd name="csY1" fmla="*/ 338328 h 612648"/>
              <a:gd name="csX2" fmla="*/ 0 w 438912"/>
              <a:gd name="csY2" fmla="*/ 0 h 612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8912" h="612648">
                <a:moveTo>
                  <a:pt x="438912" y="612648"/>
                </a:moveTo>
                <a:cubicBezTo>
                  <a:pt x="393192" y="526542"/>
                  <a:pt x="347472" y="440436"/>
                  <a:pt x="274320" y="338328"/>
                </a:cubicBezTo>
                <a:cubicBezTo>
                  <a:pt x="201168" y="236220"/>
                  <a:pt x="100584" y="118110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26EC335-B649-9BD0-B15B-EBE8AC4D14F6}"/>
              </a:ext>
            </a:extLst>
          </p:cNvPr>
          <p:cNvSpPr/>
          <p:nvPr/>
        </p:nvSpPr>
        <p:spPr bwMode="auto">
          <a:xfrm rot="20578564">
            <a:off x="6833053" y="1595125"/>
            <a:ext cx="438912" cy="612648"/>
          </a:xfrm>
          <a:custGeom>
            <a:avLst/>
            <a:gdLst>
              <a:gd name="csX0" fmla="*/ 438912 w 438912"/>
              <a:gd name="csY0" fmla="*/ 612648 h 612648"/>
              <a:gd name="csX1" fmla="*/ 274320 w 438912"/>
              <a:gd name="csY1" fmla="*/ 338328 h 612648"/>
              <a:gd name="csX2" fmla="*/ 0 w 438912"/>
              <a:gd name="csY2" fmla="*/ 0 h 612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38912" h="612648">
                <a:moveTo>
                  <a:pt x="438912" y="612648"/>
                </a:moveTo>
                <a:cubicBezTo>
                  <a:pt x="393192" y="526542"/>
                  <a:pt x="347472" y="440436"/>
                  <a:pt x="274320" y="338328"/>
                </a:cubicBezTo>
                <a:cubicBezTo>
                  <a:pt x="201168" y="236220"/>
                  <a:pt x="100584" y="118110"/>
                  <a:pt x="0" y="0"/>
                </a:cubicBezTo>
              </a:path>
            </a:pathLst>
          </a:custGeom>
          <a:noFill/>
          <a:ln w="28575" cap="flat" cmpd="sng" algn="ctr">
            <a:solidFill>
              <a:srgbClr val="00B0F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77255C6-B06B-8CF5-9876-73B8159207FC}"/>
                  </a:ext>
                </a:extLst>
              </p:cNvPr>
              <p:cNvSpPr txBox="1"/>
              <p:nvPr/>
            </p:nvSpPr>
            <p:spPr>
              <a:xfrm>
                <a:off x="7768714" y="2157443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77255C6-B06B-8CF5-9876-73B815920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714" y="2157443"/>
                <a:ext cx="306494" cy="369332"/>
              </a:xfrm>
              <a:prstGeom prst="rect">
                <a:avLst/>
              </a:prstGeom>
              <a:blipFill>
                <a:blip r:embed="rId7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4C87779-5061-CF1A-6203-9AAD20070D40}"/>
                  </a:ext>
                </a:extLst>
              </p:cNvPr>
              <p:cNvSpPr txBox="1"/>
              <p:nvPr/>
            </p:nvSpPr>
            <p:spPr>
              <a:xfrm>
                <a:off x="7015051" y="1492948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4C87779-5061-CF1A-6203-9AAD20070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051" y="1492948"/>
                <a:ext cx="270587" cy="369332"/>
              </a:xfrm>
              <a:prstGeom prst="rect">
                <a:avLst/>
              </a:prstGeom>
              <a:blipFill>
                <a:blip r:embed="rId8"/>
                <a:stretch>
                  <a:fillRect l="-15909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2F94B60-C5D2-B124-690B-2F091AAAB997}"/>
                  </a:ext>
                </a:extLst>
              </p:cNvPr>
              <p:cNvSpPr txBox="1"/>
              <p:nvPr/>
            </p:nvSpPr>
            <p:spPr>
              <a:xfrm>
                <a:off x="7285638" y="3106409"/>
                <a:ext cx="27219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2F94B60-C5D2-B124-690B-2F091AAAB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638" y="3106409"/>
                <a:ext cx="272190" cy="369332"/>
              </a:xfrm>
              <a:prstGeom prst="rect">
                <a:avLst/>
              </a:prstGeom>
              <a:blipFill>
                <a:blip r:embed="rId9"/>
                <a:stretch>
                  <a:fillRect l="-37778" r="-3333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8816F31-1F01-FB25-68BF-F2C498E9B512}"/>
                  </a:ext>
                </a:extLst>
              </p:cNvPr>
              <p:cNvSpPr txBox="1"/>
              <p:nvPr/>
            </p:nvSpPr>
            <p:spPr>
              <a:xfrm>
                <a:off x="499928" y="1313868"/>
                <a:ext cx="4110847" cy="5168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dirty="0"/>
                  <a:t>Define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𝑑𝑚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Mass moment of inertia </a:t>
                </a:r>
              </a:p>
              <a:p>
                <a:endParaRPr lang="en-US" dirty="0"/>
              </a:p>
              <a:p>
                <a:r>
                  <a:rPr lang="en-US" dirty="0"/>
                  <a:t>Depends on mass distribution </a:t>
                </a:r>
              </a:p>
              <a:p>
                <a:r>
                  <a:rPr lang="en-US" dirty="0"/>
                  <a:t>About z-axis through G Final result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8816F31-1F01-FB25-68BF-F2C498E9B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28" y="1313868"/>
                <a:ext cx="4110847" cy="5168466"/>
              </a:xfrm>
              <a:prstGeom prst="rect">
                <a:avLst/>
              </a:prstGeom>
              <a:blipFill>
                <a:blip r:embed="rId10"/>
                <a:stretch>
                  <a:fillRect l="-2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030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A4F9B-645F-9960-3114-11B63977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4358EF-478C-A407-CAF4-A09DB634E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Equations of Motion for Plane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54EAB09-3834-97E8-B958-A99489552E2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</m:oMath>
                </a14:m>
                <a:r>
                  <a:rPr lang="en-US" sz="2400" dirty="0"/>
                  <a:t> is a constant property: </a:t>
                </a:r>
              </a:p>
              <a:p>
                <a:r>
                  <a:rPr lang="en-US" sz="2400" dirty="0"/>
                  <a:t>Measures resistance to rotational change.</a:t>
                </a:r>
              </a:p>
              <a:p>
                <a:r>
                  <a:rPr lang="en-US" sz="2400" dirty="0"/>
                  <a:t>Moment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Angular Acceleration: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54EAB09-3834-97E8-B958-A99489552E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163517" cy="4999013"/>
              </a:xfrm>
              <a:blipFill>
                <a:blip r:embed="rId3"/>
                <a:stretch>
                  <a:fillRect l="-2196" t="-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79B219D6-8AAB-B3E9-116F-B8A5CCFFDA8F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12394" y="1120992"/>
                <a:ext cx="4496463" cy="5532414"/>
              </a:xfrm>
            </p:spPr>
            <p:txBody>
              <a:bodyPr/>
              <a:lstStyle/>
              <a:p>
                <a:r>
                  <a:rPr lang="en-US" sz="2400" dirty="0"/>
                  <a:t>Force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General plane-motion equations: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Use scalar components: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b="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79B219D6-8AAB-B3E9-116F-B8A5CCFFDA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12394" y="1120992"/>
                <a:ext cx="4496463" cy="5532414"/>
              </a:xfrm>
              <a:blipFill>
                <a:blip r:embed="rId4"/>
                <a:stretch>
                  <a:fillRect l="-2033" t="-882" b="-4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99C8488-E730-B700-8B79-CF6C5FDC91C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A50B784-C967-CF74-B9AB-6B0D9735A1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91FB659-3692-0481-897F-888F92C13F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3174801-E910-66AE-E74C-D708738FD4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CA16D7E-EA9F-4EA5-9BD4-13307E47B5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EBF2AE0-80DF-C7D1-6E3F-19606E1EA2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311C38F-66DB-3019-0BFE-B01FB04646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357A475-703E-C9D1-CD9E-6E95031C7B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346B342-7C80-38A6-BA46-09BCDB9FB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E25E70A-5A5A-CB85-99B7-EACB2D4AF2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A79B81F-9518-D693-6FCC-D4EC927135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6D115A4-17DB-5A7E-90DC-0E3CCA110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15EC6A9-4408-59B8-22A9-5CB38D8575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17F66D9-1686-5A8D-148F-37AA83B386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633A697-B285-D9E4-FDE0-25F4D009BF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B5E4317-DC67-019C-8DAF-C740F376EB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85D4F3-18EC-C711-F5CD-410553E94E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B2DACB0-39E1-2A9E-CC14-63F00F16469E}"/>
              </a:ext>
            </a:extLst>
          </p:cNvPr>
          <p:cNvCxnSpPr>
            <a:cxnSpLocks/>
          </p:cNvCxnSpPr>
          <p:nvPr/>
        </p:nvCxnSpPr>
        <p:spPr bwMode="auto">
          <a:xfrm>
            <a:off x="4363687" y="1249045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1B92BB2-550D-7931-1647-7A0C9C5C7AF3}"/>
                  </a:ext>
                </a:extLst>
              </p14:cNvPr>
              <p14:cNvContentPartPr/>
              <p14:nvPr/>
            </p14:nvContentPartPr>
            <p14:xfrm>
              <a:off x="7531200" y="1897560"/>
              <a:ext cx="280800" cy="207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1B92BB2-550D-7931-1647-7A0C9C5C7AF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21840" y="1888200"/>
                <a:ext cx="299520" cy="22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65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E91A2-FEC6-EFBF-0235-B206BAC4F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907FE2-0C56-C75D-5124-6D7B00C95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Alternative Derivation of Moment Equation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51734C9-3B38-7A28-5234-0771E4A88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271" y="1234294"/>
            <a:ext cx="5487277" cy="470259"/>
          </a:xfrm>
        </p:spPr>
        <p:txBody>
          <a:bodyPr/>
          <a:lstStyle/>
          <a:p>
            <a:r>
              <a:rPr lang="fr-FR" sz="2400" dirty="0">
                <a:latin typeface="+mj-lt"/>
              </a:rPr>
              <a:t>Consider forces on </a:t>
            </a:r>
            <a:r>
              <a:rPr lang="fr-FR" sz="2400" dirty="0" err="1">
                <a:latin typeface="+mj-lt"/>
              </a:rPr>
              <a:t>particle</a:t>
            </a:r>
            <a:r>
              <a:rPr lang="fr-FR" sz="2400" dirty="0">
                <a:latin typeface="+mj-lt"/>
              </a:rPr>
              <a:t> </a:t>
            </a:r>
            <a:r>
              <a:rPr lang="fr-FR" sz="2400" i="1" dirty="0">
                <a:latin typeface="+mj-lt"/>
              </a:rPr>
              <a:t>m</a:t>
            </a:r>
            <a:r>
              <a:rPr lang="fr-FR" sz="2400" i="1" baseline="-25000" dirty="0">
                <a:latin typeface="+mj-lt"/>
              </a:rPr>
              <a:t>i</a:t>
            </a:r>
            <a:r>
              <a:rPr lang="fr-FR" sz="2400" dirty="0">
                <a:latin typeface="+mj-lt"/>
              </a:rPr>
              <a:t>: </a:t>
            </a:r>
          </a:p>
          <a:p>
            <a:endParaRPr lang="en-US" sz="2400" dirty="0">
              <a:latin typeface="+mj-lt"/>
            </a:endParaRP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A9AB9A4C-6686-CAC0-E5A1-2CE248C7AC7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840457" y="1660341"/>
            <a:ext cx="3982006" cy="429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BA0561A5-D15C-B335-DBBB-1FE116DB958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7016644-BFBE-D564-A575-FCEFFCC0F2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FBBBAB8-CD62-369A-C5E3-E59243FFF0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0E73201-07E9-E5D0-2DBA-088C575E9E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F4C1B81-6435-2CF2-A822-4312022073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EA0A353-FB1F-646B-29A2-37B65799F3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B0DD0F2-4CF4-FE1C-02E5-B57470C95E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AA85E1D-61C7-E3F7-89C1-38890D6D3F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C3C7B81-76DC-A703-3B59-8F490E87AC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F2DC334-2EA7-924F-25D6-C5EE1B4DDA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A4B641D-BD5B-0442-7253-D9A782ADE5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663028E-92AC-3C1A-BF66-E1170A2AF7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20DC3E8-E231-5CE7-A930-12D44EFFE5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4772EF2-8723-BA4B-1BAF-5469B0C61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DCB16AE-D834-ACFF-28DA-33D1335909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EFF8EAE-8D72-0AC9-BC56-CAB4AE4F3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11AAB7-F41F-67EA-07AF-82BA394B4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729501E-BAF6-BD8F-4231-CF79FCA642EF}"/>
              </a:ext>
            </a:extLst>
          </p:cNvPr>
          <p:cNvCxnSpPr>
            <a:cxnSpLocks/>
          </p:cNvCxnSpPr>
          <p:nvPr/>
        </p:nvCxnSpPr>
        <p:spPr bwMode="auto">
          <a:xfrm>
            <a:off x="6629400" y="3733800"/>
            <a:ext cx="2464677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E0697B-9F1E-7264-550E-A679722FD9D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78661" y="1201925"/>
            <a:ext cx="50739" cy="253187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275C1E30-C0C3-DB87-FD9F-FD271451D791}"/>
              </a:ext>
            </a:extLst>
          </p:cNvPr>
          <p:cNvSpPr/>
          <p:nvPr/>
        </p:nvSpPr>
        <p:spPr bwMode="auto">
          <a:xfrm>
            <a:off x="7257339" y="2590801"/>
            <a:ext cx="210261" cy="152395"/>
          </a:xfrm>
          <a:prstGeom prst="ellipse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B9E2C9D-DB13-82B7-67A8-4705464751AC}"/>
                  </a:ext>
                </a:extLst>
              </p:cNvPr>
              <p:cNvSpPr txBox="1"/>
              <p:nvPr/>
            </p:nvSpPr>
            <p:spPr>
              <a:xfrm>
                <a:off x="7298789" y="2636822"/>
                <a:ext cx="4583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B9E2C9D-DB13-82B7-67A8-470546475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789" y="2636822"/>
                <a:ext cx="458395" cy="369332"/>
              </a:xfrm>
              <a:prstGeom prst="rect">
                <a:avLst/>
              </a:prstGeom>
              <a:blipFill>
                <a:blip r:embed="rId6"/>
                <a:stretch>
                  <a:fillRect l="-7895" r="-5263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5BD5C51B-DFB5-C8DC-1466-271BD59DC801}"/>
              </a:ext>
            </a:extLst>
          </p:cNvPr>
          <p:cNvSpPr/>
          <p:nvPr/>
        </p:nvSpPr>
        <p:spPr bwMode="auto">
          <a:xfrm>
            <a:off x="4862825" y="2405507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9570D5BA-3BBD-89DB-71E0-DE81D6EBB566}"/>
              </a:ext>
            </a:extLst>
          </p:cNvPr>
          <p:cNvSpPr/>
          <p:nvPr/>
        </p:nvSpPr>
        <p:spPr bwMode="auto">
          <a:xfrm rot="10312884">
            <a:off x="4629912" y="3557016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  <a:scene3d>
            <a:camera prst="orthographicFront">
              <a:rot lat="10800000" lon="19800000" rev="19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49E25F-2BC1-502A-A675-BEFE5A21F664}"/>
              </a:ext>
            </a:extLst>
          </p:cNvPr>
          <p:cNvSpPr txBox="1"/>
          <p:nvPr/>
        </p:nvSpPr>
        <p:spPr>
          <a:xfrm>
            <a:off x="4673499" y="3085287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FE0D5E5-7FBA-180E-2D20-6B22480A1B08}"/>
                  </a:ext>
                </a:extLst>
              </p:cNvPr>
              <p:cNvSpPr txBox="1"/>
              <p:nvPr/>
            </p:nvSpPr>
            <p:spPr>
              <a:xfrm>
                <a:off x="5166349" y="2020729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FE0D5E5-7FBA-180E-2D20-6B22480A1B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349" y="2020729"/>
                <a:ext cx="306494" cy="369332"/>
              </a:xfrm>
              <a:prstGeom prst="rect">
                <a:avLst/>
              </a:prstGeom>
              <a:blipFill>
                <a:blip r:embed="rId7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1F0BFF7-B1EC-4700-F3BE-0B4778269F97}"/>
                  </a:ext>
                </a:extLst>
              </p:cNvPr>
              <p:cNvSpPr txBox="1"/>
              <p:nvPr/>
            </p:nvSpPr>
            <p:spPr>
              <a:xfrm>
                <a:off x="4570206" y="4247906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1F0BFF7-B1EC-4700-F3BE-0B4778269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206" y="4247906"/>
                <a:ext cx="306494" cy="369332"/>
              </a:xfrm>
              <a:prstGeom prst="rect">
                <a:avLst/>
              </a:prstGeom>
              <a:blipFill>
                <a:blip r:embed="rId8"/>
                <a:stretch>
                  <a:fillRect l="-1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53232C6-C0EC-F0A8-5F2C-F1C43D7A1211}"/>
              </a:ext>
            </a:extLst>
          </p:cNvPr>
          <p:cNvSpPr/>
          <p:nvPr/>
        </p:nvSpPr>
        <p:spPr bwMode="auto">
          <a:xfrm rot="10312884">
            <a:off x="5088906" y="2925235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  <a:scene3d>
            <a:camera prst="orthographicFront">
              <a:rot lat="10800000" lon="19800000" rev="19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76FCE2C-18D8-A582-DEC5-7F65D5D9FEE7}"/>
                  </a:ext>
                </a:extLst>
              </p:cNvPr>
              <p:cNvSpPr txBox="1"/>
              <p:nvPr/>
            </p:nvSpPr>
            <p:spPr>
              <a:xfrm>
                <a:off x="5029200" y="3616125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76FCE2C-18D8-A582-DEC5-7F65D5D9F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3616125"/>
                <a:ext cx="270587" cy="369332"/>
              </a:xfrm>
              <a:prstGeom prst="rect">
                <a:avLst/>
              </a:prstGeom>
              <a:blipFill>
                <a:blip r:embed="rId9"/>
                <a:stretch>
                  <a:fillRect l="-13636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1F96268-AD87-36BE-3AEE-9B3708DD1669}"/>
              </a:ext>
            </a:extLst>
          </p:cNvPr>
          <p:cNvCxnSpPr>
            <a:cxnSpLocks/>
          </p:cNvCxnSpPr>
          <p:nvPr/>
        </p:nvCxnSpPr>
        <p:spPr bwMode="auto">
          <a:xfrm flipV="1">
            <a:off x="7436808" y="2659564"/>
            <a:ext cx="1263694" cy="24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FFE4096-FCC6-ED5C-9D91-44C1273F884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560825" y="2659564"/>
            <a:ext cx="49775" cy="10816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6835932-73C4-DA34-AD1B-F689E4A06005}"/>
                  </a:ext>
                </a:extLst>
              </p:cNvPr>
              <p:cNvSpPr txBox="1"/>
              <p:nvPr/>
            </p:nvSpPr>
            <p:spPr>
              <a:xfrm>
                <a:off x="8571968" y="3015923"/>
                <a:ext cx="338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6835932-73C4-DA34-AD1B-F689E4A060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968" y="3015923"/>
                <a:ext cx="338169" cy="369332"/>
              </a:xfrm>
              <a:prstGeom prst="rect">
                <a:avLst/>
              </a:prstGeom>
              <a:blipFill>
                <a:blip r:embed="rId10"/>
                <a:stretch>
                  <a:fillRect l="-19643" r="-53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FC87E53-F3FB-1581-E63D-116DDE44BC9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358962" y="1310118"/>
            <a:ext cx="32438" cy="14849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F005451-F24A-8140-D476-5C50E6B80FB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47102" y="1660341"/>
            <a:ext cx="815367" cy="54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FE013BE-D764-035E-2C40-8D33FFD08728}"/>
                  </a:ext>
                </a:extLst>
              </p:cNvPr>
              <p:cNvSpPr txBox="1"/>
              <p:nvPr/>
            </p:nvSpPr>
            <p:spPr>
              <a:xfrm>
                <a:off x="6857812" y="1295400"/>
                <a:ext cx="338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FE013BE-D764-035E-2C40-8D33FFD08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812" y="1295400"/>
                <a:ext cx="338169" cy="369332"/>
              </a:xfrm>
              <a:prstGeom prst="rect">
                <a:avLst/>
              </a:prstGeom>
              <a:blipFill>
                <a:blip r:embed="rId11"/>
                <a:stretch>
                  <a:fillRect l="-10909" r="-727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FB2D3D6-476B-AAEE-7916-212737D36012}"/>
              </a:ext>
            </a:extLst>
          </p:cNvPr>
          <p:cNvCxnSpPr>
            <a:cxnSpLocks/>
          </p:cNvCxnSpPr>
          <p:nvPr/>
        </p:nvCxnSpPr>
        <p:spPr bwMode="auto">
          <a:xfrm flipV="1">
            <a:off x="7399513" y="2060529"/>
            <a:ext cx="943330" cy="601784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87F85A6-B56E-A6EC-8E11-2BD259974697}"/>
              </a:ext>
            </a:extLst>
          </p:cNvPr>
          <p:cNvCxnSpPr>
            <a:endCxn id="29" idx="0"/>
          </p:cNvCxnSpPr>
          <p:nvPr/>
        </p:nvCxnSpPr>
        <p:spPr bwMode="auto">
          <a:xfrm flipV="1">
            <a:off x="6629400" y="2720878"/>
            <a:ext cx="658731" cy="9894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7704A6D-0708-7259-A9E9-5F0CF3E93EDB}"/>
              </a:ext>
            </a:extLst>
          </p:cNvPr>
          <p:cNvCxnSpPr>
            <a:cxnSpLocks/>
          </p:cNvCxnSpPr>
          <p:nvPr/>
        </p:nvCxnSpPr>
        <p:spPr bwMode="auto">
          <a:xfrm flipH="1">
            <a:off x="6847382" y="2700833"/>
            <a:ext cx="467818" cy="68442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BCA6A7E0-233C-0630-5165-2A1B3C176E2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654861" y="2327843"/>
            <a:ext cx="660339" cy="374738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B78887D-1524-0646-A3C8-B7A510B4CD63}"/>
                  </a:ext>
                </a:extLst>
              </p:cNvPr>
              <p:cNvSpPr txBox="1"/>
              <p:nvPr/>
            </p:nvSpPr>
            <p:spPr>
              <a:xfrm>
                <a:off x="8150840" y="1780401"/>
                <a:ext cx="46019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B78887D-1524-0646-A3C8-B7A510B4CD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840" y="1780401"/>
                <a:ext cx="460191" cy="276999"/>
              </a:xfrm>
              <a:prstGeom prst="rect">
                <a:avLst/>
              </a:prstGeom>
              <a:blipFill>
                <a:blip r:embed="rId12"/>
                <a:stretch>
                  <a:fillRect l="-6579" t="-43478" r="-73684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11AC006-8A2E-4B73-B8F7-063A17116269}"/>
                  </a:ext>
                </a:extLst>
              </p:cNvPr>
              <p:cNvSpPr txBox="1"/>
              <p:nvPr/>
            </p:nvSpPr>
            <p:spPr>
              <a:xfrm>
                <a:off x="6613591" y="1920170"/>
                <a:ext cx="66832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B11AC006-8A2E-4B73-B8F7-063A17116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591" y="1920170"/>
                <a:ext cx="668324" cy="276999"/>
              </a:xfrm>
              <a:prstGeom prst="rect">
                <a:avLst/>
              </a:prstGeom>
              <a:blipFill>
                <a:blip r:embed="rId13"/>
                <a:stretch>
                  <a:fillRect l="-4545" r="-3636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BA356A8-5862-4E80-B023-2081A72DB9FA}"/>
                  </a:ext>
                </a:extLst>
              </p:cNvPr>
              <p:cNvSpPr txBox="1"/>
              <p:nvPr/>
            </p:nvSpPr>
            <p:spPr>
              <a:xfrm>
                <a:off x="6985851" y="3205293"/>
                <a:ext cx="80259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BA356A8-5862-4E80-B023-2081A72DB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851" y="3205293"/>
                <a:ext cx="802592" cy="276999"/>
              </a:xfrm>
              <a:prstGeom prst="rect">
                <a:avLst/>
              </a:prstGeom>
              <a:blipFill>
                <a:blip r:embed="rId14"/>
                <a:stretch>
                  <a:fillRect l="-3788" r="-2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1B16D78-68B0-5782-6A11-1ABC303F584E}"/>
                  </a:ext>
                </a:extLst>
              </p:cNvPr>
              <p:cNvSpPr txBox="1"/>
              <p:nvPr/>
            </p:nvSpPr>
            <p:spPr>
              <a:xfrm>
                <a:off x="7820194" y="2390001"/>
                <a:ext cx="204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1B16D78-68B0-5782-6A11-1ABC303F5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194" y="2390001"/>
                <a:ext cx="204158" cy="276999"/>
              </a:xfrm>
              <a:prstGeom prst="rect">
                <a:avLst/>
              </a:prstGeom>
              <a:blipFill>
                <a:blip r:embed="rId15"/>
                <a:stretch>
                  <a:fillRect l="-39394" r="-3939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21">
                <a:extLst>
                  <a:ext uri="{FF2B5EF4-FFF2-40B4-BE49-F238E27FC236}">
                    <a16:creationId xmlns:a16="http://schemas.microsoft.com/office/drawing/2014/main" id="{D7483025-38E3-7B1B-D7E5-56CBCAEA128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74177" y="1907759"/>
                <a:ext cx="5487277" cy="2793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fr-FR" sz="2400" kern="0" dirty="0" err="1">
                    <a:latin typeface="+mj-lt"/>
                  </a:rPr>
                  <a:t>Resultant</a:t>
                </a:r>
                <a:r>
                  <a:rPr lang="fr-FR" sz="2400" kern="0" dirty="0">
                    <a:latin typeface="+mj-lt"/>
                  </a:rPr>
                  <a:t> </a:t>
                </a:r>
                <a:r>
                  <a:rPr lang="fr-FR" sz="2400" kern="0" dirty="0" err="1">
                    <a:latin typeface="+mj-lt"/>
                  </a:rPr>
                  <a:t>Acceleration</a:t>
                </a:r>
                <a:r>
                  <a:rPr lang="fr-FR" sz="2400" kern="0" dirty="0">
                    <a:latin typeface="+mj-lt"/>
                  </a:rPr>
                  <a:t> (</a:t>
                </a:r>
                <a:r>
                  <a:rPr lang="fr-FR" sz="2400" kern="0" dirty="0" err="1">
                    <a:latin typeface="+mj-lt"/>
                  </a:rPr>
                  <a:t>vector</a:t>
                </a:r>
                <a:r>
                  <a:rPr lang="fr-FR" sz="2400" kern="0" dirty="0">
                    <a:latin typeface="+mj-lt"/>
                  </a:rPr>
                  <a:t> </a:t>
                </a:r>
                <a:r>
                  <a:rPr lang="fr-FR" sz="2400" kern="0" dirty="0" err="1">
                    <a:latin typeface="+mj-lt"/>
                  </a:rPr>
                  <a:t>sum</a:t>
                </a:r>
                <a:r>
                  <a:rPr lang="fr-FR" sz="2400" kern="0" dirty="0">
                    <a:latin typeface="+mj-lt"/>
                  </a:rPr>
                  <a:t>):</a:t>
                </a:r>
              </a:p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fr-FR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 ker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ker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</m:oMath>
                  </m:oMathPara>
                </a14:m>
                <a:endParaRPr lang="fr-FR" sz="2400" kern="0" dirty="0">
                  <a:latin typeface="+mj-lt"/>
                </a:endParaRPr>
              </a:p>
              <a:p>
                <a:r>
                  <a:rPr lang="en-US" sz="2400" kern="0" dirty="0"/>
                  <a:t>Force components: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 kern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acc>
                      <m:accPr>
                        <m:chr m:val="⃗"/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p>
                      <m:sSup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 kern="0" smtClean="0">
                        <a:latin typeface="Cambria Math" panose="02040503050406030204" pitchFamily="18" charset="0"/>
                      </a:rPr>
                      <m:t>&amp; </m:t>
                    </m:r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400" kern="0" dirty="0">
                  <a:latin typeface="+mj-lt"/>
                </a:endParaRPr>
              </a:p>
              <a:p>
                <a:endParaRPr lang="en-US" sz="2400" kern="0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Content Placeholder 21">
                <a:extLst>
                  <a:ext uri="{FF2B5EF4-FFF2-40B4-BE49-F238E27FC236}">
                    <a16:creationId xmlns:a16="http://schemas.microsoft.com/office/drawing/2014/main" id="{D7483025-38E3-7B1B-D7E5-56CBCAEA1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177" y="1907759"/>
                <a:ext cx="5487277" cy="2793966"/>
              </a:xfrm>
              <a:prstGeom prst="rect">
                <a:avLst/>
              </a:prstGeom>
              <a:blipFill>
                <a:blip r:embed="rId16"/>
                <a:stretch>
                  <a:fillRect l="-1667" t="-174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14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51" grpId="0"/>
      <p:bldP spid="58" grpId="0"/>
      <p:bldP spid="74" grpId="0" animBg="1"/>
      <p:bldP spid="75" grpId="0" animBg="1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3DCE7-1898-EEDE-4578-646E68479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4B2787-8F3E-8564-AE33-0B48A2E6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Alternative Derivation of Moment Equation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62ADFA9-93A6-762B-CFB4-9E8D5D78C5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3703" y="1283211"/>
            <a:ext cx="5487277" cy="480700"/>
          </a:xfrm>
        </p:spPr>
        <p:txBody>
          <a:bodyPr/>
          <a:lstStyle/>
          <a:p>
            <a:r>
              <a:rPr lang="en-US" sz="2400" dirty="0"/>
              <a:t>Moment about G:</a:t>
            </a:r>
          </a:p>
          <a:p>
            <a:endParaRPr lang="en-US" sz="2400" dirty="0">
              <a:latin typeface="+mj-lt"/>
            </a:endParaRP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CBE360D8-0633-07E6-2F0E-02759347C3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885170" y="2409225"/>
            <a:ext cx="3982006" cy="429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CB72F5F2-F048-E3EF-8F41-29BBB7EF4D4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4D203D7-7EDC-BD83-0F44-33A207F6D5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5221E5A-9EA4-374F-4FA8-F713D6CC7B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484775F-63A2-D58F-D5CF-EED9A1D79E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2604671-83DE-0951-BEF2-53CA6F008C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62DC853-FFE4-EF96-47CB-239B683BFF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7501098-DDEF-6129-5101-528A3FC36C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AFF5F57-B15C-4A82-C718-1B3C45233D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DBAFD8C-C690-45AE-3CE6-EE17CD8F4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9B5107B-5195-CE3C-385A-5BDBC542BE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A69C6E4-383C-59ED-8CE0-672307689A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2184C74-2E2B-9B78-B578-6FA94AC6B7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D9F71BC-977A-D48D-98DD-49C31D6652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9A76A9A-2C46-7362-677D-7552CE5A1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D7A980B-2A0A-635A-71FC-4281EC7AEA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97AF88D-DC7A-F076-FEE7-50A05829E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A91EC5-9110-3D79-A3F1-6150996FE8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47BC19E-15C2-0560-FBF6-83B03975498B}"/>
              </a:ext>
            </a:extLst>
          </p:cNvPr>
          <p:cNvCxnSpPr>
            <a:cxnSpLocks/>
          </p:cNvCxnSpPr>
          <p:nvPr/>
        </p:nvCxnSpPr>
        <p:spPr bwMode="auto">
          <a:xfrm>
            <a:off x="6755523" y="4428031"/>
            <a:ext cx="2464677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0A4A0D1-7570-03C0-FA49-06E2DB546D5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704784" y="1896156"/>
            <a:ext cx="50739" cy="253187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813AE1DA-149B-EBC5-7E40-1FCB4601CF3C}"/>
              </a:ext>
            </a:extLst>
          </p:cNvPr>
          <p:cNvSpPr/>
          <p:nvPr/>
        </p:nvSpPr>
        <p:spPr bwMode="auto">
          <a:xfrm>
            <a:off x="7383462" y="3285032"/>
            <a:ext cx="210261" cy="152395"/>
          </a:xfrm>
          <a:prstGeom prst="ellipse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0232B0D-837C-1F23-750D-BBAA2FAFBEB6}"/>
                  </a:ext>
                </a:extLst>
              </p:cNvPr>
              <p:cNvSpPr txBox="1"/>
              <p:nvPr/>
            </p:nvSpPr>
            <p:spPr>
              <a:xfrm>
                <a:off x="7424912" y="3331053"/>
                <a:ext cx="4583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0232B0D-837C-1F23-750D-BBAA2FAFB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4912" y="3331053"/>
                <a:ext cx="458395" cy="369332"/>
              </a:xfrm>
              <a:prstGeom prst="rect">
                <a:avLst/>
              </a:prstGeom>
              <a:blipFill>
                <a:blip r:embed="rId5"/>
                <a:stretch>
                  <a:fillRect l="-8000" r="-6667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2843030-CB38-C18B-C438-AB8232C56708}"/>
              </a:ext>
            </a:extLst>
          </p:cNvPr>
          <p:cNvSpPr/>
          <p:nvPr/>
        </p:nvSpPr>
        <p:spPr bwMode="auto">
          <a:xfrm>
            <a:off x="4988948" y="3099738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022656C8-4530-E2BF-DA8E-293B465891E0}"/>
              </a:ext>
            </a:extLst>
          </p:cNvPr>
          <p:cNvSpPr/>
          <p:nvPr/>
        </p:nvSpPr>
        <p:spPr bwMode="auto">
          <a:xfrm rot="10312884">
            <a:off x="4756035" y="4251247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  <a:scene3d>
            <a:camera prst="orthographicFront">
              <a:rot lat="10800000" lon="19800000" rev="19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FD3BE1-206D-6966-247C-CEAECA9D1B0A}"/>
              </a:ext>
            </a:extLst>
          </p:cNvPr>
          <p:cNvSpPr txBox="1"/>
          <p:nvPr/>
        </p:nvSpPr>
        <p:spPr>
          <a:xfrm>
            <a:off x="4799622" y="377951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5C40E74-B5CE-4621-935F-6182A6782377}"/>
                  </a:ext>
                </a:extLst>
              </p:cNvPr>
              <p:cNvSpPr txBox="1"/>
              <p:nvPr/>
            </p:nvSpPr>
            <p:spPr>
              <a:xfrm>
                <a:off x="5292472" y="2714960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5C40E74-B5CE-4621-935F-6182A6782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472" y="2714960"/>
                <a:ext cx="306494" cy="369332"/>
              </a:xfrm>
              <a:prstGeom prst="rect">
                <a:avLst/>
              </a:prstGeom>
              <a:blipFill>
                <a:blip r:embed="rId6"/>
                <a:stretch>
                  <a:fillRect l="-12000" r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AD0B139-9C44-4300-6AA7-732AE272E87D}"/>
                  </a:ext>
                </a:extLst>
              </p:cNvPr>
              <p:cNvSpPr txBox="1"/>
              <p:nvPr/>
            </p:nvSpPr>
            <p:spPr>
              <a:xfrm>
                <a:off x="4696329" y="4942137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AD0B139-9C44-4300-6AA7-732AE272E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329" y="4942137"/>
                <a:ext cx="306494" cy="369332"/>
              </a:xfrm>
              <a:prstGeom prst="rect">
                <a:avLst/>
              </a:prstGeom>
              <a:blipFill>
                <a:blip r:embed="rId7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F2BD615-16C0-A7E8-F051-3567A36BAA3A}"/>
              </a:ext>
            </a:extLst>
          </p:cNvPr>
          <p:cNvSpPr/>
          <p:nvPr/>
        </p:nvSpPr>
        <p:spPr bwMode="auto">
          <a:xfrm rot="10312884">
            <a:off x="5215029" y="3619466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  <a:scene3d>
            <a:camera prst="orthographicFront">
              <a:rot lat="10800000" lon="19800000" rev="19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4612F82-469C-98D8-3C66-287860A8ABDF}"/>
                  </a:ext>
                </a:extLst>
              </p:cNvPr>
              <p:cNvSpPr txBox="1"/>
              <p:nvPr/>
            </p:nvSpPr>
            <p:spPr>
              <a:xfrm>
                <a:off x="5155323" y="4310356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4612F82-469C-98D8-3C66-287860A8A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323" y="4310356"/>
                <a:ext cx="270587" cy="369332"/>
              </a:xfrm>
              <a:prstGeom prst="rect">
                <a:avLst/>
              </a:prstGeom>
              <a:blipFill>
                <a:blip r:embed="rId8"/>
                <a:stretch>
                  <a:fillRect l="-15909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3479A20-AFFC-7F83-6E09-9DA2628A9BAD}"/>
              </a:ext>
            </a:extLst>
          </p:cNvPr>
          <p:cNvCxnSpPr>
            <a:cxnSpLocks/>
          </p:cNvCxnSpPr>
          <p:nvPr/>
        </p:nvCxnSpPr>
        <p:spPr bwMode="auto">
          <a:xfrm flipV="1">
            <a:off x="7562931" y="3353795"/>
            <a:ext cx="1263694" cy="24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DA6AD5D-C22E-9E7D-C4DA-CF1289B06B3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686948" y="3353795"/>
            <a:ext cx="49775" cy="10816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4155B98-CE4D-8271-A723-AED462CE7AA7}"/>
                  </a:ext>
                </a:extLst>
              </p:cNvPr>
              <p:cNvSpPr txBox="1"/>
              <p:nvPr/>
            </p:nvSpPr>
            <p:spPr>
              <a:xfrm>
                <a:off x="8698091" y="3710154"/>
                <a:ext cx="338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4155B98-CE4D-8271-A723-AED462CE7A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091" y="3710154"/>
                <a:ext cx="338169" cy="369332"/>
              </a:xfrm>
              <a:prstGeom prst="rect">
                <a:avLst/>
              </a:prstGeom>
              <a:blipFill>
                <a:blip r:embed="rId9"/>
                <a:stretch>
                  <a:fillRect l="-20000" r="-7273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E13B3D0-3077-36A6-8D12-71F89B2A2E5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485085" y="2004349"/>
            <a:ext cx="32438" cy="14849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09EA8DB-6FC7-B47A-8B0E-400E8899EC5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673225" y="2354572"/>
            <a:ext cx="815367" cy="54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EF1A7E1-6CE6-2141-2F4D-79F9E857F5D7}"/>
                  </a:ext>
                </a:extLst>
              </p:cNvPr>
              <p:cNvSpPr txBox="1"/>
              <p:nvPr/>
            </p:nvSpPr>
            <p:spPr>
              <a:xfrm>
                <a:off x="6983935" y="1989631"/>
                <a:ext cx="338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EF1A7E1-6CE6-2141-2F4D-79F9E857F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935" y="1989631"/>
                <a:ext cx="338169" cy="369332"/>
              </a:xfrm>
              <a:prstGeom prst="rect">
                <a:avLst/>
              </a:prstGeom>
              <a:blipFill>
                <a:blip r:embed="rId10"/>
                <a:stretch>
                  <a:fillRect l="-10909" r="-7273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189535E-1073-1372-E9C8-A19A8D5C91F9}"/>
              </a:ext>
            </a:extLst>
          </p:cNvPr>
          <p:cNvCxnSpPr>
            <a:cxnSpLocks/>
          </p:cNvCxnSpPr>
          <p:nvPr/>
        </p:nvCxnSpPr>
        <p:spPr bwMode="auto">
          <a:xfrm flipV="1">
            <a:off x="7525636" y="2754760"/>
            <a:ext cx="943330" cy="601784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71E1F37-3C6F-5688-A164-579711F92FEB}"/>
              </a:ext>
            </a:extLst>
          </p:cNvPr>
          <p:cNvCxnSpPr>
            <a:endCxn id="29" idx="0"/>
          </p:cNvCxnSpPr>
          <p:nvPr/>
        </p:nvCxnSpPr>
        <p:spPr bwMode="auto">
          <a:xfrm flipV="1">
            <a:off x="6755523" y="3415109"/>
            <a:ext cx="658731" cy="9894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F205743-6EBA-2CAE-950D-16DA5BA40DCA}"/>
              </a:ext>
            </a:extLst>
          </p:cNvPr>
          <p:cNvCxnSpPr>
            <a:cxnSpLocks/>
          </p:cNvCxnSpPr>
          <p:nvPr/>
        </p:nvCxnSpPr>
        <p:spPr bwMode="auto">
          <a:xfrm flipH="1">
            <a:off x="6973505" y="3395064"/>
            <a:ext cx="467818" cy="68442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995EB7A-CFBB-21CC-DA4C-A0F84CA35BF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780984" y="3022074"/>
            <a:ext cx="660339" cy="374738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4454E83-AD40-94E3-47C6-965FA235FEE3}"/>
                  </a:ext>
                </a:extLst>
              </p:cNvPr>
              <p:cNvSpPr txBox="1"/>
              <p:nvPr/>
            </p:nvSpPr>
            <p:spPr>
              <a:xfrm>
                <a:off x="8276963" y="2474632"/>
                <a:ext cx="46019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4454E83-AD40-94E3-47C6-965FA235F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6963" y="2474632"/>
                <a:ext cx="460191" cy="276999"/>
              </a:xfrm>
              <a:prstGeom prst="rect">
                <a:avLst/>
              </a:prstGeom>
              <a:blipFill>
                <a:blip r:embed="rId11"/>
                <a:stretch>
                  <a:fillRect l="-6667" t="-46667" r="-74667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23EAEC9-0B26-8B4A-D85B-C73FA52209B0}"/>
                  </a:ext>
                </a:extLst>
              </p:cNvPr>
              <p:cNvSpPr txBox="1"/>
              <p:nvPr/>
            </p:nvSpPr>
            <p:spPr>
              <a:xfrm>
                <a:off x="6739714" y="2614401"/>
                <a:ext cx="66832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23EAEC9-0B26-8B4A-D85B-C73FA52209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714" y="2614401"/>
                <a:ext cx="668324" cy="276999"/>
              </a:xfrm>
              <a:prstGeom prst="rect">
                <a:avLst/>
              </a:prstGeom>
              <a:blipFill>
                <a:blip r:embed="rId12"/>
                <a:stretch>
                  <a:fillRect l="-4587" r="-4587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C6E8468-11CD-8EE2-352D-A8DB4508C522}"/>
                  </a:ext>
                </a:extLst>
              </p:cNvPr>
              <p:cNvSpPr txBox="1"/>
              <p:nvPr/>
            </p:nvSpPr>
            <p:spPr>
              <a:xfrm>
                <a:off x="7111974" y="3899524"/>
                <a:ext cx="80259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8C6E8468-11CD-8EE2-352D-A8DB4508C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1974" y="3899524"/>
                <a:ext cx="802592" cy="276999"/>
              </a:xfrm>
              <a:prstGeom prst="rect">
                <a:avLst/>
              </a:prstGeom>
              <a:blipFill>
                <a:blip r:embed="rId13"/>
                <a:stretch>
                  <a:fillRect l="-3817" r="-305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C4596CA-0F4C-3D37-0DEB-88EAA646804C}"/>
                  </a:ext>
                </a:extLst>
              </p:cNvPr>
              <p:cNvSpPr txBox="1"/>
              <p:nvPr/>
            </p:nvSpPr>
            <p:spPr>
              <a:xfrm>
                <a:off x="7946317" y="3084232"/>
                <a:ext cx="204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C4596CA-0F4C-3D37-0DEB-88EAA6468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6317" y="3084232"/>
                <a:ext cx="204158" cy="276999"/>
              </a:xfrm>
              <a:prstGeom prst="rect">
                <a:avLst/>
              </a:prstGeom>
              <a:blipFill>
                <a:blip r:embed="rId14"/>
                <a:stretch>
                  <a:fillRect l="-39394" r="-39394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A8C1E3A-F60F-5996-726C-3ECBCADEDE8B}"/>
                  </a:ext>
                </a:extLst>
              </p:cNvPr>
              <p:cNvSpPr txBox="1"/>
              <p:nvPr/>
            </p:nvSpPr>
            <p:spPr>
              <a:xfrm>
                <a:off x="265228" y="1857596"/>
                <a:ext cx="6032368" cy="8510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>
                  <a:latin typeface="+mj-lt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A8C1E3A-F60F-5996-726C-3ECBCADEDE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228" y="1857596"/>
                <a:ext cx="6032368" cy="85100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981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A2B78-C216-B43A-BA10-42C620518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4016BD-F1FA-8860-6586-73714A417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Alternative Derivation of Moment Equation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A5359E05-19D7-9D93-8EA2-FD0C0194305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759047" y="1714994"/>
            <a:ext cx="3982006" cy="429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E2039BA1-2F32-0894-5C16-4B20C8877E8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C0C4016-B1C2-051A-490D-CA832EF438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3D3E75E-9EF2-C349-6378-F6DDF284B0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9377EDB-2902-B754-9BDA-6809ADD42D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81741C6-2FB9-22B8-6820-C213004C6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D257B31-8D81-6800-8607-F07B0F178F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C6C9A8B-95CE-1B30-CACB-3AF823C0A1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8CE9A0F-8E61-188B-F007-9BACA6291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2A5FFE1-8B9F-6D05-4767-49766497E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2CAD1E3-973B-EBDA-2AB6-353823704A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9A7989B-57EB-6520-6DFB-9252C1453F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684AE11-3187-081A-4229-263A5E5E6E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040AB82-B103-2E0A-3D51-D4E0961521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83522EC-81D9-8541-28E9-D8407D6FC2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751FDDD-F175-3BA4-80F0-08D8014742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577E7C1-EEE3-14A3-90C7-0694A5516D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05327A-5518-3B8F-10A1-DBC309B28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FDA247A-8257-BCA3-DA84-01FB9D4A6184}"/>
              </a:ext>
            </a:extLst>
          </p:cNvPr>
          <p:cNvCxnSpPr>
            <a:cxnSpLocks/>
          </p:cNvCxnSpPr>
          <p:nvPr/>
        </p:nvCxnSpPr>
        <p:spPr bwMode="auto">
          <a:xfrm>
            <a:off x="6629400" y="3733800"/>
            <a:ext cx="2464677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7C1E1A8-D361-68CF-B599-0BB77EC6F74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78661" y="1201925"/>
            <a:ext cx="50739" cy="253187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49168EDD-D199-20C6-1BD5-BA56D45D37F9}"/>
              </a:ext>
            </a:extLst>
          </p:cNvPr>
          <p:cNvSpPr/>
          <p:nvPr/>
        </p:nvSpPr>
        <p:spPr bwMode="auto">
          <a:xfrm>
            <a:off x="7257339" y="2590801"/>
            <a:ext cx="210261" cy="152395"/>
          </a:xfrm>
          <a:prstGeom prst="ellipse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C089540-8320-E547-BB21-9FED6B4B1EB8}"/>
                  </a:ext>
                </a:extLst>
              </p:cNvPr>
              <p:cNvSpPr txBox="1"/>
              <p:nvPr/>
            </p:nvSpPr>
            <p:spPr>
              <a:xfrm>
                <a:off x="7298789" y="2636822"/>
                <a:ext cx="4583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C089540-8320-E547-BB21-9FED6B4B1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789" y="2636822"/>
                <a:ext cx="458395" cy="369332"/>
              </a:xfrm>
              <a:prstGeom prst="rect">
                <a:avLst/>
              </a:prstGeom>
              <a:blipFill>
                <a:blip r:embed="rId5"/>
                <a:stretch>
                  <a:fillRect l="-7895" r="-5263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9CD6C83-045D-31EC-E5A1-3EF7122586D6}"/>
              </a:ext>
            </a:extLst>
          </p:cNvPr>
          <p:cNvSpPr/>
          <p:nvPr/>
        </p:nvSpPr>
        <p:spPr bwMode="auto">
          <a:xfrm>
            <a:off x="4862825" y="2405507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95584B4-7432-C1A4-9FB7-678986C493AA}"/>
              </a:ext>
            </a:extLst>
          </p:cNvPr>
          <p:cNvSpPr/>
          <p:nvPr/>
        </p:nvSpPr>
        <p:spPr bwMode="auto">
          <a:xfrm rot="10312884">
            <a:off x="4629912" y="3557016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  <a:scene3d>
            <a:camera prst="orthographicFront">
              <a:rot lat="10800000" lon="19800000" rev="19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CBBA37B-044B-2C6F-2ED9-8C1306C3BCFA}"/>
              </a:ext>
            </a:extLst>
          </p:cNvPr>
          <p:cNvSpPr txBox="1"/>
          <p:nvPr/>
        </p:nvSpPr>
        <p:spPr>
          <a:xfrm>
            <a:off x="4673499" y="3085287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E833651-76C8-B260-54C7-F5D2C10CC923}"/>
                  </a:ext>
                </a:extLst>
              </p:cNvPr>
              <p:cNvSpPr txBox="1"/>
              <p:nvPr/>
            </p:nvSpPr>
            <p:spPr>
              <a:xfrm>
                <a:off x="5166349" y="2020729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E833651-76C8-B260-54C7-F5D2C10CC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349" y="2020729"/>
                <a:ext cx="306494" cy="369332"/>
              </a:xfrm>
              <a:prstGeom prst="rect">
                <a:avLst/>
              </a:prstGeom>
              <a:blipFill>
                <a:blip r:embed="rId6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1A5E305-D5EF-4148-34E8-50E0AA582F05}"/>
                  </a:ext>
                </a:extLst>
              </p:cNvPr>
              <p:cNvSpPr txBox="1"/>
              <p:nvPr/>
            </p:nvSpPr>
            <p:spPr>
              <a:xfrm>
                <a:off x="4570206" y="4247906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1A5E305-D5EF-4148-34E8-50E0AA582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206" y="4247906"/>
                <a:ext cx="306494" cy="369332"/>
              </a:xfrm>
              <a:prstGeom prst="rect">
                <a:avLst/>
              </a:prstGeom>
              <a:blipFill>
                <a:blip r:embed="rId7"/>
                <a:stretch>
                  <a:fillRect l="-1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82E3DD9-87AA-4509-83F2-B4FB7295FC2A}"/>
              </a:ext>
            </a:extLst>
          </p:cNvPr>
          <p:cNvSpPr/>
          <p:nvPr/>
        </p:nvSpPr>
        <p:spPr bwMode="auto">
          <a:xfrm rot="10312884">
            <a:off x="5088906" y="2925235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  <a:scene3d>
            <a:camera prst="orthographicFront">
              <a:rot lat="10800000" lon="19800000" rev="19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6EA64FD-FE75-2694-7DBB-FE4F49664169}"/>
                  </a:ext>
                </a:extLst>
              </p:cNvPr>
              <p:cNvSpPr txBox="1"/>
              <p:nvPr/>
            </p:nvSpPr>
            <p:spPr>
              <a:xfrm>
                <a:off x="5029200" y="3616125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6EA64FD-FE75-2694-7DBB-FE4F49664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3616125"/>
                <a:ext cx="270587" cy="369332"/>
              </a:xfrm>
              <a:prstGeom prst="rect">
                <a:avLst/>
              </a:prstGeom>
              <a:blipFill>
                <a:blip r:embed="rId8"/>
                <a:stretch>
                  <a:fillRect l="-13636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84A2154-31A5-639E-0E1C-8D95AA439983}"/>
              </a:ext>
            </a:extLst>
          </p:cNvPr>
          <p:cNvCxnSpPr>
            <a:cxnSpLocks/>
          </p:cNvCxnSpPr>
          <p:nvPr/>
        </p:nvCxnSpPr>
        <p:spPr bwMode="auto">
          <a:xfrm flipV="1">
            <a:off x="7436808" y="2659564"/>
            <a:ext cx="1263694" cy="24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560CE10-08E4-9931-FFE6-2E60B0D2BA8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560825" y="2659564"/>
            <a:ext cx="49775" cy="10816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833C471-1FE6-3D4B-A836-281934DBB814}"/>
                  </a:ext>
                </a:extLst>
              </p:cNvPr>
              <p:cNvSpPr txBox="1"/>
              <p:nvPr/>
            </p:nvSpPr>
            <p:spPr>
              <a:xfrm>
                <a:off x="8571968" y="3015923"/>
                <a:ext cx="338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833C471-1FE6-3D4B-A836-281934DBB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968" y="3015923"/>
                <a:ext cx="338169" cy="369332"/>
              </a:xfrm>
              <a:prstGeom prst="rect">
                <a:avLst/>
              </a:prstGeom>
              <a:blipFill>
                <a:blip r:embed="rId9"/>
                <a:stretch>
                  <a:fillRect l="-19643" r="-53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A488866-D5F2-FF48-8E2C-CD9DF4C0D0F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358962" y="1310118"/>
            <a:ext cx="32438" cy="14849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167761F-8B76-AC51-6C9B-76B5BAE1E22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47102" y="1660341"/>
            <a:ext cx="815367" cy="54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BEB8B77-B091-F8E3-A75D-12F3EFF66EB0}"/>
                  </a:ext>
                </a:extLst>
              </p:cNvPr>
              <p:cNvSpPr txBox="1"/>
              <p:nvPr/>
            </p:nvSpPr>
            <p:spPr>
              <a:xfrm>
                <a:off x="6857812" y="1295400"/>
                <a:ext cx="338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BEB8B77-B091-F8E3-A75D-12F3EFF66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812" y="1295400"/>
                <a:ext cx="338169" cy="369332"/>
              </a:xfrm>
              <a:prstGeom prst="rect">
                <a:avLst/>
              </a:prstGeom>
              <a:blipFill>
                <a:blip r:embed="rId10"/>
                <a:stretch>
                  <a:fillRect l="-10909" r="-727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9B859B7-D268-A9DE-8FB6-357BEE4B4F14}"/>
              </a:ext>
            </a:extLst>
          </p:cNvPr>
          <p:cNvCxnSpPr>
            <a:cxnSpLocks/>
          </p:cNvCxnSpPr>
          <p:nvPr/>
        </p:nvCxnSpPr>
        <p:spPr bwMode="auto">
          <a:xfrm flipV="1">
            <a:off x="7399513" y="2060529"/>
            <a:ext cx="943330" cy="601784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D6FCECB-E6C3-45B9-1278-06F21B5ED8EB}"/>
              </a:ext>
            </a:extLst>
          </p:cNvPr>
          <p:cNvCxnSpPr>
            <a:endCxn id="29" idx="0"/>
          </p:cNvCxnSpPr>
          <p:nvPr/>
        </p:nvCxnSpPr>
        <p:spPr bwMode="auto">
          <a:xfrm flipV="1">
            <a:off x="6629400" y="2720878"/>
            <a:ext cx="658731" cy="9894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AA67DF2-3C62-0A8F-98D4-C9D4AAE3CFCB}"/>
              </a:ext>
            </a:extLst>
          </p:cNvPr>
          <p:cNvCxnSpPr>
            <a:cxnSpLocks/>
          </p:cNvCxnSpPr>
          <p:nvPr/>
        </p:nvCxnSpPr>
        <p:spPr bwMode="auto">
          <a:xfrm flipH="1">
            <a:off x="6847382" y="2700833"/>
            <a:ext cx="467818" cy="68442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FC9A362-825C-14C4-B268-11B935976A6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654861" y="2327843"/>
            <a:ext cx="660339" cy="374738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E045E4B-58D4-7C5E-17E7-EA2E4CA71EE2}"/>
                  </a:ext>
                </a:extLst>
              </p:cNvPr>
              <p:cNvSpPr txBox="1"/>
              <p:nvPr/>
            </p:nvSpPr>
            <p:spPr>
              <a:xfrm>
                <a:off x="8150840" y="1780401"/>
                <a:ext cx="46019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E045E4B-58D4-7C5E-17E7-EA2E4CA71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840" y="1780401"/>
                <a:ext cx="460191" cy="276999"/>
              </a:xfrm>
              <a:prstGeom prst="rect">
                <a:avLst/>
              </a:prstGeom>
              <a:blipFill>
                <a:blip r:embed="rId11"/>
                <a:stretch>
                  <a:fillRect l="-6579" t="-43478" r="-73684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B3213BF-0C6A-9253-636D-1A3450F9F4D7}"/>
                  </a:ext>
                </a:extLst>
              </p:cNvPr>
              <p:cNvSpPr txBox="1"/>
              <p:nvPr/>
            </p:nvSpPr>
            <p:spPr>
              <a:xfrm>
                <a:off x="6613591" y="1920170"/>
                <a:ext cx="66832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B3213BF-0C6A-9253-636D-1A3450F9F4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591" y="1920170"/>
                <a:ext cx="668324" cy="276999"/>
              </a:xfrm>
              <a:prstGeom prst="rect">
                <a:avLst/>
              </a:prstGeom>
              <a:blipFill>
                <a:blip r:embed="rId12"/>
                <a:stretch>
                  <a:fillRect l="-4545" r="-3636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FBD8B4B-E594-5927-9276-44018EB11413}"/>
                  </a:ext>
                </a:extLst>
              </p:cNvPr>
              <p:cNvSpPr txBox="1"/>
              <p:nvPr/>
            </p:nvSpPr>
            <p:spPr>
              <a:xfrm>
                <a:off x="6985851" y="3205293"/>
                <a:ext cx="80259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FBD8B4B-E594-5927-9276-44018EB11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851" y="3205293"/>
                <a:ext cx="802592" cy="276999"/>
              </a:xfrm>
              <a:prstGeom prst="rect">
                <a:avLst/>
              </a:prstGeom>
              <a:blipFill>
                <a:blip r:embed="rId13"/>
                <a:stretch>
                  <a:fillRect l="-3788" r="-2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4CDC5E3-6DF5-1C1A-81A1-A9979537BF22}"/>
                  </a:ext>
                </a:extLst>
              </p:cNvPr>
              <p:cNvSpPr txBox="1"/>
              <p:nvPr/>
            </p:nvSpPr>
            <p:spPr>
              <a:xfrm>
                <a:off x="7820194" y="2390001"/>
                <a:ext cx="204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4CDC5E3-6DF5-1C1A-81A1-A9979537B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194" y="2390001"/>
                <a:ext cx="204158" cy="276999"/>
              </a:xfrm>
              <a:prstGeom prst="rect">
                <a:avLst/>
              </a:prstGeom>
              <a:blipFill>
                <a:blip r:embed="rId14"/>
                <a:stretch>
                  <a:fillRect l="-39394" r="-3939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D1273B5-7C1D-3D0E-1081-1175B894F91C}"/>
                  </a:ext>
                </a:extLst>
              </p:cNvPr>
              <p:cNvSpPr txBox="1"/>
              <p:nvPr/>
            </p:nvSpPr>
            <p:spPr>
              <a:xfrm>
                <a:off x="390756" y="5212080"/>
                <a:ext cx="8447796" cy="13560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Summing over all particles: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D1273B5-7C1D-3D0E-1081-1175B894F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56" y="5212080"/>
                <a:ext cx="8447796" cy="1356012"/>
              </a:xfrm>
              <a:prstGeom prst="rect">
                <a:avLst/>
              </a:prstGeom>
              <a:blipFill>
                <a:blip r:embed="rId15"/>
                <a:stretch>
                  <a:fillRect l="-1082" t="-3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915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76FC7-2279-715A-7CF0-8CC18843B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0BADA-467B-17EA-766D-768F4D8F1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Alternative Derivation of Moment Equation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93CDCA2E-61C1-B25C-57ED-5C25E5C5F4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759047" y="1714994"/>
            <a:ext cx="3982006" cy="429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92925DBC-FA91-6DFB-A5D5-2634C5C92C1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1CCFF5C-8319-B1DF-7927-718F75A282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4539073-4FD6-557C-31E5-337AEAC2E1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60CE690-7CE4-3065-197C-A2183D069B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3592369-1C44-FE52-34E4-8EABB92A9A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E63E2AF-A5D0-B1A2-FAF0-9343BD75B1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76AA843-35F4-4A2B-BCE3-48300D24FB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9D955EF-48EC-21B4-B943-15CAE8B850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A13D78D-4799-CB57-077E-E7B5E3E072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C3194AF-F347-9D78-58FE-1C1F35A711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7BA3ACF-5ED8-04CD-18C6-DCCAFAF714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65C2A73-EA59-D1C3-95A3-E2B9104873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47F6E17-3681-DE10-FA8E-BB6A99A66E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D8CD43C-8A20-FAF3-FCF3-63B0C9A845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7F6E6B2-A376-0600-94B7-29FF3DED72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5D77B92-14A3-83F6-7BD5-7C2383836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6DE35C-4827-336C-F136-B9CB78F81D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C1CAB0-A021-531F-B842-5666643F83C5}"/>
              </a:ext>
            </a:extLst>
          </p:cNvPr>
          <p:cNvCxnSpPr>
            <a:cxnSpLocks/>
          </p:cNvCxnSpPr>
          <p:nvPr/>
        </p:nvCxnSpPr>
        <p:spPr bwMode="auto">
          <a:xfrm>
            <a:off x="6629400" y="3733800"/>
            <a:ext cx="2464677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977BECC-DCD5-3771-F887-6813A190566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78661" y="1201925"/>
            <a:ext cx="50739" cy="253187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BEC9D53A-81E7-55F2-C272-6252C3483730}"/>
              </a:ext>
            </a:extLst>
          </p:cNvPr>
          <p:cNvSpPr/>
          <p:nvPr/>
        </p:nvSpPr>
        <p:spPr bwMode="auto">
          <a:xfrm>
            <a:off x="7257339" y="2590801"/>
            <a:ext cx="210261" cy="152395"/>
          </a:xfrm>
          <a:prstGeom prst="ellipse">
            <a:avLst/>
          </a:prstGeom>
          <a:solidFill>
            <a:srgbClr val="FF33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5110DEC-5A6D-B688-694B-49F7BF91BFBC}"/>
                  </a:ext>
                </a:extLst>
              </p:cNvPr>
              <p:cNvSpPr txBox="1"/>
              <p:nvPr/>
            </p:nvSpPr>
            <p:spPr>
              <a:xfrm>
                <a:off x="7298789" y="2636822"/>
                <a:ext cx="4583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5110DEC-5A6D-B688-694B-49F7BF91B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8789" y="2636822"/>
                <a:ext cx="458395" cy="369332"/>
              </a:xfrm>
              <a:prstGeom prst="rect">
                <a:avLst/>
              </a:prstGeom>
              <a:blipFill>
                <a:blip r:embed="rId5"/>
                <a:stretch>
                  <a:fillRect l="-7895" r="-5263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A497F04-8BE9-43DE-D67C-B57CBE80F2CE}"/>
              </a:ext>
            </a:extLst>
          </p:cNvPr>
          <p:cNvSpPr/>
          <p:nvPr/>
        </p:nvSpPr>
        <p:spPr bwMode="auto">
          <a:xfrm>
            <a:off x="4862825" y="2405507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F132A93C-F94E-9EC1-C313-B5609F7934B8}"/>
              </a:ext>
            </a:extLst>
          </p:cNvPr>
          <p:cNvSpPr/>
          <p:nvPr/>
        </p:nvSpPr>
        <p:spPr bwMode="auto">
          <a:xfrm rot="10312884">
            <a:off x="4629912" y="3557016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  <a:scene3d>
            <a:camera prst="orthographicFront">
              <a:rot lat="10800000" lon="19800000" rev="19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2103BC5-3E5F-8893-960C-C8CFB566D1A2}"/>
              </a:ext>
            </a:extLst>
          </p:cNvPr>
          <p:cNvSpPr txBox="1"/>
          <p:nvPr/>
        </p:nvSpPr>
        <p:spPr>
          <a:xfrm>
            <a:off x="4673499" y="3085287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E32D3E2-877C-00C4-28F8-CB5DEAABD765}"/>
                  </a:ext>
                </a:extLst>
              </p:cNvPr>
              <p:cNvSpPr txBox="1"/>
              <p:nvPr/>
            </p:nvSpPr>
            <p:spPr>
              <a:xfrm>
                <a:off x="5166349" y="2020729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E32D3E2-877C-00C4-28F8-CB5DEAABD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349" y="2020729"/>
                <a:ext cx="306494" cy="369332"/>
              </a:xfrm>
              <a:prstGeom prst="rect">
                <a:avLst/>
              </a:prstGeom>
              <a:blipFill>
                <a:blip r:embed="rId6"/>
                <a:stretch>
                  <a:fillRect l="-11765" r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F60FFFF-5F0F-B1E5-EA75-D97C80696CB2}"/>
                  </a:ext>
                </a:extLst>
              </p:cNvPr>
              <p:cNvSpPr txBox="1"/>
              <p:nvPr/>
            </p:nvSpPr>
            <p:spPr>
              <a:xfrm>
                <a:off x="4570206" y="4247906"/>
                <a:ext cx="3064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F60FFFF-5F0F-B1E5-EA75-D97C80696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206" y="4247906"/>
                <a:ext cx="306494" cy="369332"/>
              </a:xfrm>
              <a:prstGeom prst="rect">
                <a:avLst/>
              </a:prstGeom>
              <a:blipFill>
                <a:blip r:embed="rId7"/>
                <a:stretch>
                  <a:fillRect l="-1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AD2F243-B13C-4D10-FFBA-9C024CB069C3}"/>
              </a:ext>
            </a:extLst>
          </p:cNvPr>
          <p:cNvSpPr/>
          <p:nvPr/>
        </p:nvSpPr>
        <p:spPr bwMode="auto">
          <a:xfrm rot="10312884">
            <a:off x="5088906" y="2925235"/>
            <a:ext cx="475488" cy="786384"/>
          </a:xfrm>
          <a:custGeom>
            <a:avLst/>
            <a:gdLst>
              <a:gd name="csX0" fmla="*/ 0 w 475488"/>
              <a:gd name="csY0" fmla="*/ 786384 h 786384"/>
              <a:gd name="csX1" fmla="*/ 137160 w 475488"/>
              <a:gd name="csY1" fmla="*/ 320040 h 786384"/>
              <a:gd name="csX2" fmla="*/ 475488 w 475488"/>
              <a:gd name="csY2" fmla="*/ 0 h 7863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5488" h="786384">
                <a:moveTo>
                  <a:pt x="0" y="786384"/>
                </a:moveTo>
                <a:cubicBezTo>
                  <a:pt x="28956" y="618744"/>
                  <a:pt x="57912" y="451104"/>
                  <a:pt x="137160" y="320040"/>
                </a:cubicBezTo>
                <a:cubicBezTo>
                  <a:pt x="216408" y="188976"/>
                  <a:pt x="345948" y="94488"/>
                  <a:pt x="475488" y="0"/>
                </a:cubicBezTo>
              </a:path>
            </a:pathLst>
          </a:cu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  <a:scene3d>
            <a:camera prst="orthographicFront">
              <a:rot lat="10800000" lon="19800000" rev="1920000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B9A8C96-7E8A-F3C1-CCA9-46A6321C4837}"/>
                  </a:ext>
                </a:extLst>
              </p:cNvPr>
              <p:cNvSpPr txBox="1"/>
              <p:nvPr/>
            </p:nvSpPr>
            <p:spPr>
              <a:xfrm>
                <a:off x="5029200" y="3616125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B9A8C96-7E8A-F3C1-CCA9-46A6321C4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3616125"/>
                <a:ext cx="270587" cy="369332"/>
              </a:xfrm>
              <a:prstGeom prst="rect">
                <a:avLst/>
              </a:prstGeom>
              <a:blipFill>
                <a:blip r:embed="rId8"/>
                <a:stretch>
                  <a:fillRect l="-13636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73DA1FF-4A86-A1C4-84CA-A4C4C98A1112}"/>
              </a:ext>
            </a:extLst>
          </p:cNvPr>
          <p:cNvCxnSpPr>
            <a:cxnSpLocks/>
          </p:cNvCxnSpPr>
          <p:nvPr/>
        </p:nvCxnSpPr>
        <p:spPr bwMode="auto">
          <a:xfrm flipV="1">
            <a:off x="7436808" y="2659564"/>
            <a:ext cx="1263694" cy="2472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A4B9877-3A90-B6EA-D331-1B062455AEF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8560825" y="2659564"/>
            <a:ext cx="49775" cy="10816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011375D-41E9-E043-BF88-DB3B79D212D6}"/>
                  </a:ext>
                </a:extLst>
              </p:cNvPr>
              <p:cNvSpPr txBox="1"/>
              <p:nvPr/>
            </p:nvSpPr>
            <p:spPr>
              <a:xfrm>
                <a:off x="8571968" y="3015923"/>
                <a:ext cx="338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011375D-41E9-E043-BF88-DB3B79D21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968" y="3015923"/>
                <a:ext cx="338169" cy="369332"/>
              </a:xfrm>
              <a:prstGeom prst="rect">
                <a:avLst/>
              </a:prstGeom>
              <a:blipFill>
                <a:blip r:embed="rId9"/>
                <a:stretch>
                  <a:fillRect l="-19643" r="-5357" b="-2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DD5204B-E4F0-E625-47C2-2E07BC94447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358962" y="1310118"/>
            <a:ext cx="32438" cy="14849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54341CD-B1B2-D867-B64B-9B3DBBA0F2C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47102" y="1660341"/>
            <a:ext cx="815367" cy="549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F9C0A7E-B3A2-5BE9-1415-7BE8A8446A02}"/>
                  </a:ext>
                </a:extLst>
              </p:cNvPr>
              <p:cNvSpPr txBox="1"/>
              <p:nvPr/>
            </p:nvSpPr>
            <p:spPr>
              <a:xfrm>
                <a:off x="6857812" y="1295400"/>
                <a:ext cx="3381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F9C0A7E-B3A2-5BE9-1415-7BE8A8446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812" y="1295400"/>
                <a:ext cx="338169" cy="369332"/>
              </a:xfrm>
              <a:prstGeom prst="rect">
                <a:avLst/>
              </a:prstGeom>
              <a:blipFill>
                <a:blip r:embed="rId10"/>
                <a:stretch>
                  <a:fillRect l="-10909" r="-7273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7EC0894-8FE0-FAC0-3ABE-D505E672CBFC}"/>
              </a:ext>
            </a:extLst>
          </p:cNvPr>
          <p:cNvCxnSpPr>
            <a:cxnSpLocks/>
          </p:cNvCxnSpPr>
          <p:nvPr/>
        </p:nvCxnSpPr>
        <p:spPr bwMode="auto">
          <a:xfrm flipV="1">
            <a:off x="7399513" y="2060529"/>
            <a:ext cx="943330" cy="601784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5BF39AE-A84C-BA07-C7C0-E5F68A242EB5}"/>
              </a:ext>
            </a:extLst>
          </p:cNvPr>
          <p:cNvCxnSpPr>
            <a:endCxn id="29" idx="0"/>
          </p:cNvCxnSpPr>
          <p:nvPr/>
        </p:nvCxnSpPr>
        <p:spPr bwMode="auto">
          <a:xfrm flipV="1">
            <a:off x="6629400" y="2720878"/>
            <a:ext cx="658731" cy="9894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13679FC-6A3F-9B2A-A1BB-8780317CC2F6}"/>
              </a:ext>
            </a:extLst>
          </p:cNvPr>
          <p:cNvCxnSpPr>
            <a:cxnSpLocks/>
          </p:cNvCxnSpPr>
          <p:nvPr/>
        </p:nvCxnSpPr>
        <p:spPr bwMode="auto">
          <a:xfrm flipH="1">
            <a:off x="6847382" y="2700833"/>
            <a:ext cx="467818" cy="684422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6DE318C6-B9A4-F5EC-5EA6-B95229278C5F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654861" y="2327843"/>
            <a:ext cx="660339" cy="374738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C01C5D9-7159-5F32-E0D5-36E3AD3694DE}"/>
                  </a:ext>
                </a:extLst>
              </p:cNvPr>
              <p:cNvSpPr txBox="1"/>
              <p:nvPr/>
            </p:nvSpPr>
            <p:spPr>
              <a:xfrm>
                <a:off x="8150840" y="1780401"/>
                <a:ext cx="46019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1C01C5D9-7159-5F32-E0D5-36E3AD3694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0840" y="1780401"/>
                <a:ext cx="460191" cy="276999"/>
              </a:xfrm>
              <a:prstGeom prst="rect">
                <a:avLst/>
              </a:prstGeom>
              <a:blipFill>
                <a:blip r:embed="rId11"/>
                <a:stretch>
                  <a:fillRect l="-6579" t="-43478" r="-73684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7984252-E5E6-B106-26DA-FDCFEAED3A8D}"/>
                  </a:ext>
                </a:extLst>
              </p:cNvPr>
              <p:cNvSpPr txBox="1"/>
              <p:nvPr/>
            </p:nvSpPr>
            <p:spPr>
              <a:xfrm>
                <a:off x="6613591" y="1920170"/>
                <a:ext cx="66832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7984252-E5E6-B106-26DA-FDCFEAED3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3591" y="1920170"/>
                <a:ext cx="668324" cy="276999"/>
              </a:xfrm>
              <a:prstGeom prst="rect">
                <a:avLst/>
              </a:prstGeom>
              <a:blipFill>
                <a:blip r:embed="rId12"/>
                <a:stretch>
                  <a:fillRect l="-4545" r="-3636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447173C-BC76-9051-B60C-983FAA140C7B}"/>
                  </a:ext>
                </a:extLst>
              </p:cNvPr>
              <p:cNvSpPr txBox="1"/>
              <p:nvPr/>
            </p:nvSpPr>
            <p:spPr>
              <a:xfrm>
                <a:off x="6985851" y="3205293"/>
                <a:ext cx="80259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p>
                        <m:sSup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4447173C-BC76-9051-B60C-983FAA140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851" y="3205293"/>
                <a:ext cx="802592" cy="276999"/>
              </a:xfrm>
              <a:prstGeom prst="rect">
                <a:avLst/>
              </a:prstGeom>
              <a:blipFill>
                <a:blip r:embed="rId13"/>
                <a:stretch>
                  <a:fillRect l="-3788" r="-2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EF7AF8B-D17D-01B0-10E5-F5DF479B23E4}"/>
                  </a:ext>
                </a:extLst>
              </p:cNvPr>
              <p:cNvSpPr txBox="1"/>
              <p:nvPr/>
            </p:nvSpPr>
            <p:spPr>
              <a:xfrm>
                <a:off x="7820194" y="2390001"/>
                <a:ext cx="2041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7EF7AF8B-D17D-01B0-10E5-F5DF479B23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0194" y="2390001"/>
                <a:ext cx="204158" cy="276999"/>
              </a:xfrm>
              <a:prstGeom prst="rect">
                <a:avLst/>
              </a:prstGeom>
              <a:blipFill>
                <a:blip r:embed="rId14"/>
                <a:stretch>
                  <a:fillRect l="-39394" r="-3939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CC212A3-04C7-28F6-0D4F-C90985BB3C11}"/>
              </a:ext>
            </a:extLst>
          </p:cNvPr>
          <p:cNvSpPr txBox="1"/>
          <p:nvPr/>
        </p:nvSpPr>
        <p:spPr>
          <a:xfrm>
            <a:off x="457200" y="1371600"/>
            <a:ext cx="4594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Since origin at 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0EAFF9A-49A0-F05C-D79D-B667F73FEA74}"/>
                  </a:ext>
                </a:extLst>
              </p:cNvPr>
              <p:cNvSpPr txBox="1"/>
              <p:nvPr/>
            </p:nvSpPr>
            <p:spPr>
              <a:xfrm>
                <a:off x="533400" y="1908920"/>
                <a:ext cx="1619572" cy="986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 &amp;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0EAFF9A-49A0-F05C-D79D-B667F73FE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908920"/>
                <a:ext cx="1619572" cy="986680"/>
              </a:xfrm>
              <a:prstGeom prst="rect">
                <a:avLst/>
              </a:prstGeom>
              <a:blipFill>
                <a:blip r:embed="rId15"/>
                <a:stretch>
                  <a:fillRect r="-126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95D70E2-9AF5-7AFB-D7EC-411B7F3123AC}"/>
                  </a:ext>
                </a:extLst>
              </p:cNvPr>
              <p:cNvSpPr txBox="1"/>
              <p:nvPr/>
            </p:nvSpPr>
            <p:spPr>
              <a:xfrm>
                <a:off x="76200" y="3585320"/>
                <a:ext cx="4594860" cy="986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95D70E2-9AF5-7AFB-D7EC-411B7F312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3585320"/>
                <a:ext cx="4594860" cy="98668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82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F4F37-C58E-3EE3-5106-5F7979EFB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23F967-B7E4-95CA-DA62-D1CC575A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Interpretation and Kinetic Diagram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AAE3C947-CABE-AF9F-9B40-6CF9B99F9D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228600" y="1479516"/>
            <a:ext cx="4164013" cy="393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A6D8D16C-9702-0AF8-A95A-1EE8176537B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13A09CB-E685-49C8-AC63-2B2EB46EB7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51CB73A-37C9-F0E1-C92F-953765485D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01AF60B-11C1-6536-AA6B-78878D69E4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E61CE1B-ECBB-2994-797C-FFECD65724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B7A9E19-5BB4-4B52-3832-E2B5F9A91E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00F5918-DC58-B91A-B759-D56088CA8F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DDDCA75-ABF7-AA56-21C5-5938A8F7B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6E3A2C4-DAD1-588F-1A5D-C5219FE1F9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CED7514-DD63-46F0-7E71-CFB0BF53B4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99F90FA-B0FB-567F-B0A8-D3588C5EB1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6E79B5E-9EB1-194F-FC1C-740F3C7AEE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037FDD3-C265-166A-0293-E6514269C2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5DA2F16-B85B-3089-8D08-0605D38AEA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FE08A0A-202B-83C6-0A0C-A8983EFD29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8398826-B35A-C6A3-046A-04A82B386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6877C10-F1C4-82AD-C357-BB59E63381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54BAE07-5644-A5C2-1C10-9F3A6D932524}"/>
              </a:ext>
            </a:extLst>
          </p:cNvPr>
          <p:cNvCxnSpPr/>
          <p:nvPr/>
        </p:nvCxnSpPr>
        <p:spPr bwMode="auto">
          <a:xfrm flipV="1">
            <a:off x="2286000" y="2012916"/>
            <a:ext cx="182880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6397461-C461-0BF8-CF3B-86AE57E12163}"/>
                  </a:ext>
                </a:extLst>
              </p:cNvPr>
              <p:cNvSpPr txBox="1"/>
              <p:nvPr/>
            </p:nvSpPr>
            <p:spPr>
              <a:xfrm>
                <a:off x="3733800" y="1567384"/>
                <a:ext cx="56701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6397461-C461-0BF8-CF3B-86AE57E12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800" y="1567384"/>
                <a:ext cx="567014" cy="369332"/>
              </a:xfrm>
              <a:prstGeom prst="rect">
                <a:avLst/>
              </a:prstGeom>
              <a:blipFill>
                <a:blip r:embed="rId5"/>
                <a:stretch>
                  <a:fillRect l="-10753" t="-34426" r="-23656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82C19B2-E3C6-6BD7-C5B2-490D0ECDD67C}"/>
              </a:ext>
            </a:extLst>
          </p:cNvPr>
          <p:cNvSpPr/>
          <p:nvPr/>
        </p:nvSpPr>
        <p:spPr bwMode="auto">
          <a:xfrm rot="20822768">
            <a:off x="2103120" y="1472937"/>
            <a:ext cx="896112" cy="317475"/>
          </a:xfrm>
          <a:custGeom>
            <a:avLst/>
            <a:gdLst>
              <a:gd name="csX0" fmla="*/ 896112 w 896112"/>
              <a:gd name="csY0" fmla="*/ 317475 h 317475"/>
              <a:gd name="csX1" fmla="*/ 594360 w 896112"/>
              <a:gd name="csY1" fmla="*/ 34011 h 317475"/>
              <a:gd name="csX2" fmla="*/ 0 w 896112"/>
              <a:gd name="csY2" fmla="*/ 15723 h 317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6112" h="317475">
                <a:moveTo>
                  <a:pt x="896112" y="317475"/>
                </a:moveTo>
                <a:cubicBezTo>
                  <a:pt x="819912" y="200889"/>
                  <a:pt x="743712" y="84303"/>
                  <a:pt x="594360" y="34011"/>
                </a:cubicBezTo>
                <a:cubicBezTo>
                  <a:pt x="445008" y="-16281"/>
                  <a:pt x="222504" y="-279"/>
                  <a:pt x="0" y="15723"/>
                </a:cubicBezTo>
              </a:path>
            </a:pathLst>
          </a:cu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0C17351-E92A-0CD5-A8DA-EF737226D79F}"/>
                  </a:ext>
                </a:extLst>
              </p:cNvPr>
              <p:cNvSpPr txBox="1"/>
              <p:nvPr/>
            </p:nvSpPr>
            <p:spPr>
              <a:xfrm>
                <a:off x="2438400" y="1098516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0C17351-E92A-0CD5-A8DA-EF737226D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1098516"/>
                <a:ext cx="270587" cy="369332"/>
              </a:xfrm>
              <a:prstGeom prst="rect">
                <a:avLst/>
              </a:prstGeom>
              <a:blipFill>
                <a:blip r:embed="rId6"/>
                <a:stretch>
                  <a:fillRect l="-13636"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Content Placeholder 23">
            <a:extLst>
              <a:ext uri="{FF2B5EF4-FFF2-40B4-BE49-F238E27FC236}">
                <a16:creationId xmlns:a16="http://schemas.microsoft.com/office/drawing/2014/main" id="{8DA3E707-1B81-0CC1-9A86-F17742DE8D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 bwMode="auto">
          <a:xfrm>
            <a:off x="4876800" y="1752600"/>
            <a:ext cx="3810000" cy="411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6F097DC-86B9-CC6A-CFC8-315ACB6B74CF}"/>
              </a:ext>
            </a:extLst>
          </p:cNvPr>
          <p:cNvCxnSpPr/>
          <p:nvPr/>
        </p:nvCxnSpPr>
        <p:spPr bwMode="auto">
          <a:xfrm flipV="1">
            <a:off x="6671986" y="2209800"/>
            <a:ext cx="182880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85BC27-12BB-D002-B184-9F85F6237CC4}"/>
                  </a:ext>
                </a:extLst>
              </p:cNvPr>
              <p:cNvSpPr txBox="1"/>
              <p:nvPr/>
            </p:nvSpPr>
            <p:spPr>
              <a:xfrm>
                <a:off x="8119786" y="1764268"/>
                <a:ext cx="8303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F85BC27-12BB-D002-B184-9F85F6237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786" y="1764268"/>
                <a:ext cx="830356" cy="369332"/>
              </a:xfrm>
              <a:prstGeom prst="rect">
                <a:avLst/>
              </a:prstGeom>
              <a:blipFill>
                <a:blip r:embed="rId8"/>
                <a:stretch>
                  <a:fillRect l="-4412" t="-34426" r="-16176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270D95-3A91-3AB9-A650-46FC531321B4}"/>
              </a:ext>
            </a:extLst>
          </p:cNvPr>
          <p:cNvSpPr/>
          <p:nvPr/>
        </p:nvSpPr>
        <p:spPr bwMode="auto">
          <a:xfrm rot="2016711">
            <a:off x="6653581" y="3243725"/>
            <a:ext cx="896112" cy="317475"/>
          </a:xfrm>
          <a:custGeom>
            <a:avLst/>
            <a:gdLst>
              <a:gd name="csX0" fmla="*/ 896112 w 896112"/>
              <a:gd name="csY0" fmla="*/ 317475 h 317475"/>
              <a:gd name="csX1" fmla="*/ 594360 w 896112"/>
              <a:gd name="csY1" fmla="*/ 34011 h 317475"/>
              <a:gd name="csX2" fmla="*/ 0 w 896112"/>
              <a:gd name="csY2" fmla="*/ 15723 h 317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6112" h="317475">
                <a:moveTo>
                  <a:pt x="896112" y="317475"/>
                </a:moveTo>
                <a:cubicBezTo>
                  <a:pt x="819912" y="200889"/>
                  <a:pt x="743712" y="84303"/>
                  <a:pt x="594360" y="34011"/>
                </a:cubicBezTo>
                <a:cubicBezTo>
                  <a:pt x="445008" y="-16281"/>
                  <a:pt x="222504" y="-279"/>
                  <a:pt x="0" y="15723"/>
                </a:cubicBezTo>
              </a:path>
            </a:pathLst>
          </a:custGeom>
          <a:noFill/>
          <a:ln w="60325" cap="flat" cmpd="sng" algn="ctr">
            <a:solidFill>
              <a:srgbClr val="C00000"/>
            </a:solidFill>
            <a:prstDash val="dash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92EE5F0-7A0D-C85F-ABD2-1CE1455813A9}"/>
                  </a:ext>
                </a:extLst>
              </p:cNvPr>
              <p:cNvSpPr txBox="1"/>
              <p:nvPr/>
            </p:nvSpPr>
            <p:spPr>
              <a:xfrm>
                <a:off x="6629400" y="2678668"/>
                <a:ext cx="39735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92EE5F0-7A0D-C85F-ABD2-1CE1455813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2678668"/>
                <a:ext cx="397352" cy="369332"/>
              </a:xfrm>
              <a:prstGeom prst="rect">
                <a:avLst/>
              </a:prstGeom>
              <a:blipFill>
                <a:blip r:embed="rId9"/>
                <a:stretch>
                  <a:fillRect l="-16923" t="-1639" r="-55385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F8C5A6CF-6612-4AB9-135D-9FDD789DE876}"/>
              </a:ext>
            </a:extLst>
          </p:cNvPr>
          <p:cNvSpPr txBox="1"/>
          <p:nvPr/>
        </p:nvSpPr>
        <p:spPr>
          <a:xfrm>
            <a:off x="551739" y="5410200"/>
            <a:ext cx="46298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Internal forces: </a:t>
            </a:r>
          </a:p>
          <a:p>
            <a:r>
              <a:rPr lang="en-US" dirty="0"/>
              <a:t>Cancel in equal and opposite pairs </a:t>
            </a:r>
          </a:p>
          <a:p>
            <a:r>
              <a:rPr lang="en-US" dirty="0"/>
              <a:t>No contribution to </a:t>
            </a:r>
            <a:r>
              <a:rPr lang="en-US" i="1" dirty="0"/>
              <a:t>M</a:t>
            </a:r>
            <a:r>
              <a:rPr lang="en-US" i="1" baseline="-25000" dirty="0"/>
              <a:t>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7C1B90C-8FC5-04C1-DE95-250600C290E2}"/>
              </a:ext>
            </a:extLst>
          </p:cNvPr>
          <p:cNvSpPr txBox="1"/>
          <p:nvPr/>
        </p:nvSpPr>
        <p:spPr>
          <a:xfrm>
            <a:off x="5181600" y="5481935"/>
            <a:ext cx="381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33CC"/>
                </a:solidFill>
              </a:rPr>
              <a:t>Only external forces contribute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13F70B7-936E-0B4F-494B-276C79870D37}"/>
                  </a:ext>
                </a:extLst>
              </p:cNvPr>
              <p:cNvSpPr txBox="1"/>
              <p:nvPr/>
            </p:nvSpPr>
            <p:spPr>
              <a:xfrm>
                <a:off x="4343400" y="3200400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13F70B7-936E-0B4F-494B-276C79870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3200400"/>
                <a:ext cx="613951" cy="73866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3714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uild="p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93E5B-6DCC-77F8-3D60-43EE5E2F8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08A9C9-BC62-52FE-1944-2393D847F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Interpretation and Kinetic Diagram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2D18483-E624-F1E1-C06C-44A7E1DFEE2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4CCF6B2-AD6F-9C5A-00E9-459CB3D2D5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F01E828-0C01-66AC-02DF-3EC61FDC03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F4AA2BD-6D6E-8085-3940-ADF9AE051A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28AC4C2-79A4-27EF-37E1-5A7EABDAA1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7D83490-6B14-44B3-4442-C9069B2329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8C30E77-CABA-8006-A333-BD35AF47331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23D9D0D-3764-A3D9-CF90-30F6FBBD04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6154080-5114-11F1-5AAC-70A32F657A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19D95D1-15CC-930A-77E8-65EC428C0C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33E6366-3640-1FE9-9D8E-9D1472C5DB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DE6C233-F7C1-ED74-4CD7-A702186BFB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8EFC2C9-C734-8F0A-496E-4EEF8B384E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D3D9726-6764-4024-3EA0-28DEF4D1FE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96E9EB7-8FA3-40DB-B544-DF178617D0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189D3EB-A9C7-5674-9B7D-F5A8D2FDDB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5C131C-8430-544F-D8FB-9A6200E94D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2" name="Content Placeholder 23">
            <a:extLst>
              <a:ext uri="{FF2B5EF4-FFF2-40B4-BE49-F238E27FC236}">
                <a16:creationId xmlns:a16="http://schemas.microsoft.com/office/drawing/2014/main" id="{826ABCC6-EB09-9399-9904-4770F16DE9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4876800" y="1752600"/>
            <a:ext cx="3810000" cy="411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94E49FC-D91D-61AB-E96B-7DF8D0C0B121}"/>
              </a:ext>
            </a:extLst>
          </p:cNvPr>
          <p:cNvCxnSpPr/>
          <p:nvPr/>
        </p:nvCxnSpPr>
        <p:spPr bwMode="auto">
          <a:xfrm flipV="1">
            <a:off x="6671986" y="2209800"/>
            <a:ext cx="182880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71881B-5791-1793-CD3C-F11D062C6BD6}"/>
                  </a:ext>
                </a:extLst>
              </p:cNvPr>
              <p:cNvSpPr txBox="1"/>
              <p:nvPr/>
            </p:nvSpPr>
            <p:spPr>
              <a:xfrm>
                <a:off x="8119786" y="1764268"/>
                <a:ext cx="8303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71881B-5791-1793-CD3C-F11D062C6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9786" y="1764268"/>
                <a:ext cx="830356" cy="369332"/>
              </a:xfrm>
              <a:prstGeom prst="rect">
                <a:avLst/>
              </a:prstGeom>
              <a:blipFill>
                <a:blip r:embed="rId5"/>
                <a:stretch>
                  <a:fillRect l="-4412" t="-34426" r="-16176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CAB28D8-A7BE-4C5A-F5E2-95959906A47B}"/>
              </a:ext>
            </a:extLst>
          </p:cNvPr>
          <p:cNvSpPr/>
          <p:nvPr/>
        </p:nvSpPr>
        <p:spPr bwMode="auto">
          <a:xfrm rot="2016711">
            <a:off x="6653581" y="3243725"/>
            <a:ext cx="896112" cy="317475"/>
          </a:xfrm>
          <a:custGeom>
            <a:avLst/>
            <a:gdLst>
              <a:gd name="csX0" fmla="*/ 896112 w 896112"/>
              <a:gd name="csY0" fmla="*/ 317475 h 317475"/>
              <a:gd name="csX1" fmla="*/ 594360 w 896112"/>
              <a:gd name="csY1" fmla="*/ 34011 h 317475"/>
              <a:gd name="csX2" fmla="*/ 0 w 896112"/>
              <a:gd name="csY2" fmla="*/ 15723 h 317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6112" h="317475">
                <a:moveTo>
                  <a:pt x="896112" y="317475"/>
                </a:moveTo>
                <a:cubicBezTo>
                  <a:pt x="819912" y="200889"/>
                  <a:pt x="743712" y="84303"/>
                  <a:pt x="594360" y="34011"/>
                </a:cubicBezTo>
                <a:cubicBezTo>
                  <a:pt x="445008" y="-16281"/>
                  <a:pt x="222504" y="-279"/>
                  <a:pt x="0" y="15723"/>
                </a:cubicBezTo>
              </a:path>
            </a:pathLst>
          </a:custGeom>
          <a:noFill/>
          <a:ln w="60325" cap="flat" cmpd="sng" algn="ctr">
            <a:solidFill>
              <a:srgbClr val="C00000"/>
            </a:solidFill>
            <a:prstDash val="dash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C0EAC40-42B7-CBB3-BB26-D2EFEAF7D86C}"/>
                  </a:ext>
                </a:extLst>
              </p:cNvPr>
              <p:cNvSpPr txBox="1"/>
              <p:nvPr/>
            </p:nvSpPr>
            <p:spPr>
              <a:xfrm>
                <a:off x="6629400" y="2678668"/>
                <a:ext cx="39735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C0EAC40-42B7-CBB3-BB26-D2EFEAF7D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2678668"/>
                <a:ext cx="397352" cy="369332"/>
              </a:xfrm>
              <a:prstGeom prst="rect">
                <a:avLst/>
              </a:prstGeom>
              <a:blipFill>
                <a:blip r:embed="rId6"/>
                <a:stretch>
                  <a:fillRect l="-16923" t="-1639" r="-55385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02320C5-1D05-3D1C-A1EB-043FB0EBC7D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589506" y="1417637"/>
                <a:ext cx="4565859" cy="5105400"/>
              </a:xfrm>
            </p:spPr>
            <p:txBody>
              <a:bodyPr/>
              <a:lstStyle/>
              <a:p>
                <a:r>
                  <a:rPr lang="en-US" sz="2400" dirty="0"/>
                  <a:t>Centripetal term: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produces no moment about G </a:t>
                </a:r>
              </a:p>
              <a:p>
                <a:r>
                  <a:rPr lang="en-US" sz="2400" dirty="0"/>
                  <a:t>⇒ </a:t>
                </a:r>
                <a:r>
                  <a:rPr lang="en-US" sz="2400" i="1" dirty="0"/>
                  <a:t>ω</a:t>
                </a:r>
                <a:r>
                  <a:rPr lang="en-US" sz="2400" dirty="0"/>
                  <a:t> does not appear in moment equation</a:t>
                </a:r>
              </a:p>
              <a:p>
                <a:r>
                  <a:rPr lang="en-US" sz="2400" dirty="0"/>
                  <a:t>Final equations: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𝐺𝑖</m:t>
                            </m:r>
                          </m:sub>
                        </m:sSub>
                      </m:e>
                    </m:nary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000" dirty="0"/>
              </a:p>
              <a:p>
                <a:r>
                  <a:rPr lang="en-US" sz="2400" dirty="0"/>
                  <a:t>Components may be expressed in: </a:t>
                </a:r>
              </a:p>
              <a:p>
                <a:r>
                  <a:rPr lang="en-US" sz="2400" i="1" dirty="0"/>
                  <a:t>x-y, n-t, or r-</a:t>
                </a:r>
                <a:r>
                  <a:rPr lang="el-GR" sz="2400" i="1" dirty="0"/>
                  <a:t>θ</a:t>
                </a:r>
                <a:endParaRPr lang="en-US" sz="2400" i="1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02320C5-1D05-3D1C-A1EB-043FB0EBC7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589506" y="1417637"/>
                <a:ext cx="4565859" cy="5105400"/>
              </a:xfrm>
              <a:blipFill>
                <a:blip r:embed="rId7"/>
                <a:stretch>
                  <a:fillRect l="-2003" t="-956" r="-1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940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C3EDA-D838-4F94-3A7A-01124D17C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25AEE2-9E3E-C950-328F-D8F031D14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5986221" cy="911268"/>
          </a:xfrm>
        </p:spPr>
        <p:txBody>
          <a:bodyPr/>
          <a:lstStyle/>
          <a:p>
            <a:r>
              <a:rPr lang="en-US" sz="2800" dirty="0"/>
              <a:t>Moment Equation About arbitrary fixed Point 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086A50C-5BB9-7EA5-F05F-8BDB2436F3C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56716" y="1197864"/>
                <a:ext cx="4531238" cy="5330527"/>
              </a:xfrm>
            </p:spPr>
            <p:txBody>
              <a:bodyPr/>
              <a:lstStyle/>
              <a:p>
                <a:r>
                  <a:rPr lang="en-US" sz="2400" dirty="0"/>
                  <a:t>Position vectors from diagram: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Moment about </a:t>
                </a:r>
                <a:r>
                  <a:rPr lang="en-US" sz="2400" i="1" dirty="0"/>
                  <a:t>P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Simplify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Final Results: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086A50C-5BB9-7EA5-F05F-8BDB2436F3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6716" y="1197864"/>
                <a:ext cx="4531238" cy="5330527"/>
              </a:xfrm>
              <a:blipFill>
                <a:blip r:embed="rId3"/>
                <a:stretch>
                  <a:fillRect l="-1884" t="-915" b="-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7FFA938-3EB5-033F-A7E0-87887F2939B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2662B77-3057-444E-67F3-BE767D3006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BE9086F-42D6-791F-624C-DC28010283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22CD863-BE93-D8AE-74AC-DE127708AD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4501460-C301-C9A2-1A7A-79BA12E4B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D2A9F60-8813-9A56-5B11-DDCF259FCE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5C2D32D-AD5B-30F5-CFBC-0C3CAE42A3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C2C799E-EED6-F9F5-D6ED-681B225304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5AD1663-CBD4-EDBB-FB30-D3F1304832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05C8F53-C491-C155-CFF3-C92C7A18DB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CD7AF15-056D-8CCA-2FAC-7BA24EE904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D241428-F9EE-1EBE-9397-537DEC96CD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0C3812A-F407-69E0-94A7-85C4FB99DF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C5F1E88-B507-3797-9881-86CEF7357C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93C757F-0F40-C0A5-9DE3-A2338897F5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E833452-A0FA-B652-EAED-C283DE831E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2FFE5C-8425-6C9A-D8C8-9831835510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736A1A2-EDA7-7824-5684-8D12A097AC8B}"/>
              </a:ext>
            </a:extLst>
          </p:cNvPr>
          <p:cNvCxnSpPr>
            <a:cxnSpLocks/>
            <a:endCxn id="32" idx="1"/>
          </p:cNvCxnSpPr>
          <p:nvPr/>
        </p:nvCxnSpPr>
        <p:spPr bwMode="auto">
          <a:xfrm>
            <a:off x="4607834" y="1197864"/>
            <a:ext cx="90082" cy="4514904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1EF42A8A-7EF8-21F2-53F3-05E648AEFB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 bwMode="auto">
          <a:xfrm>
            <a:off x="5733606" y="1219200"/>
            <a:ext cx="3181794" cy="351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DB60EE-9831-EB8E-2CC9-ABFB94CDCAD4}"/>
                  </a:ext>
                </a:extLst>
              </p:cNvPr>
              <p:cNvSpPr txBox="1"/>
              <p:nvPr/>
            </p:nvSpPr>
            <p:spPr>
              <a:xfrm>
                <a:off x="4572000" y="5020270"/>
                <a:ext cx="4087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9DB60EE-9831-EB8E-2CC9-ABFB94CDC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5020270"/>
                <a:ext cx="408766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050BD14-732D-6D2A-2E95-4734950CCCF1}"/>
                  </a:ext>
                </a:extLst>
              </p:cNvPr>
              <p:cNvSpPr txBox="1"/>
              <p:nvPr/>
            </p:nvSpPr>
            <p:spPr>
              <a:xfrm>
                <a:off x="5915834" y="4410670"/>
                <a:ext cx="408766" cy="9233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60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6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050BD14-732D-6D2A-2E95-4734950CCC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5834" y="4410670"/>
                <a:ext cx="408766" cy="92333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00066F93-829F-9CF4-EB48-E1247589E996}"/>
              </a:ext>
            </a:extLst>
          </p:cNvPr>
          <p:cNvSpPr txBox="1"/>
          <p:nvPr/>
        </p:nvSpPr>
        <p:spPr>
          <a:xfrm>
            <a:off x="4998367" y="5481935"/>
            <a:ext cx="102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(fixed)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82150E-491B-2EE4-3FB2-1BE6AF762ED3}"/>
              </a:ext>
            </a:extLst>
          </p:cNvPr>
          <p:cNvSpPr txBox="1"/>
          <p:nvPr/>
        </p:nvSpPr>
        <p:spPr>
          <a:xfrm>
            <a:off x="4697916" y="548193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B963C20-CD17-0B9C-997B-D62EB7A8C8D3}"/>
              </a:ext>
            </a:extLst>
          </p:cNvPr>
          <p:cNvSpPr txBox="1"/>
          <p:nvPr/>
        </p:nvSpPr>
        <p:spPr>
          <a:xfrm>
            <a:off x="6293767" y="4876800"/>
            <a:ext cx="1706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P </a:t>
            </a:r>
            <a:r>
              <a:rPr lang="en-US" dirty="0">
                <a:solidFill>
                  <a:srgbClr val="C00000"/>
                </a:solidFill>
              </a:rPr>
              <a:t>(arbitrary)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D727FBC-DF87-043D-E261-FCFCE41A48B4}"/>
              </a:ext>
            </a:extLst>
          </p:cNvPr>
          <p:cNvCxnSpPr>
            <a:cxnSpLocks/>
          </p:cNvCxnSpPr>
          <p:nvPr/>
        </p:nvCxnSpPr>
        <p:spPr bwMode="auto">
          <a:xfrm flipV="1">
            <a:off x="4724400" y="4957465"/>
            <a:ext cx="1398084" cy="60513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F72AA59-713E-C036-0CE9-24DBA69D1234}"/>
              </a:ext>
            </a:extLst>
          </p:cNvPr>
          <p:cNvCxnSpPr>
            <a:cxnSpLocks/>
          </p:cNvCxnSpPr>
          <p:nvPr/>
        </p:nvCxnSpPr>
        <p:spPr bwMode="auto">
          <a:xfrm flipV="1">
            <a:off x="4724400" y="2971800"/>
            <a:ext cx="2532939" cy="25908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52B575C-C88C-F632-474E-3BC308B00E0A}"/>
              </a:ext>
            </a:extLst>
          </p:cNvPr>
          <p:cNvCxnSpPr>
            <a:cxnSpLocks/>
          </p:cNvCxnSpPr>
          <p:nvPr/>
        </p:nvCxnSpPr>
        <p:spPr bwMode="auto">
          <a:xfrm flipV="1">
            <a:off x="6122484" y="2971800"/>
            <a:ext cx="1134855" cy="198566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306CC10-114E-0920-BD17-39F6657B7C61}"/>
                  </a:ext>
                </a:extLst>
              </p:cNvPr>
              <p:cNvSpPr txBox="1"/>
              <p:nvPr/>
            </p:nvSpPr>
            <p:spPr>
              <a:xfrm>
                <a:off x="5334000" y="4202668"/>
                <a:ext cx="3591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306CC10-114E-0920-BD17-39F6657B7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4202668"/>
                <a:ext cx="359137" cy="369332"/>
              </a:xfrm>
              <a:prstGeom prst="rect">
                <a:avLst/>
              </a:prstGeom>
              <a:blipFill>
                <a:blip r:embed="rId8"/>
                <a:stretch>
                  <a:fillRect l="-18644" t="-34426" r="-62712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12C10B-7276-A65C-DECE-AA63CC7BD85B}"/>
                  </a:ext>
                </a:extLst>
              </p:cNvPr>
              <p:cNvSpPr txBox="1"/>
              <p:nvPr/>
            </p:nvSpPr>
            <p:spPr>
              <a:xfrm>
                <a:off x="6019800" y="1219200"/>
                <a:ext cx="4583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712C10B-7276-A65C-DECE-AA63CC7BD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1219200"/>
                <a:ext cx="458395" cy="369332"/>
              </a:xfrm>
              <a:prstGeom prst="rect">
                <a:avLst/>
              </a:prstGeom>
              <a:blipFill>
                <a:blip r:embed="rId9"/>
                <a:stretch>
                  <a:fillRect l="-8000" r="-5333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F312527A-F2DB-63B4-F37A-42CC656BD15A}"/>
              </a:ext>
            </a:extLst>
          </p:cNvPr>
          <p:cNvSpPr/>
          <p:nvPr/>
        </p:nvSpPr>
        <p:spPr bwMode="auto">
          <a:xfrm>
            <a:off x="6478195" y="1588532"/>
            <a:ext cx="227405" cy="224393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5D5B902-1853-DE49-30F2-40928BB02B94}"/>
              </a:ext>
            </a:extLst>
          </p:cNvPr>
          <p:cNvCxnSpPr>
            <a:cxnSpLocks/>
            <a:endCxn id="46" idx="3"/>
          </p:cNvCxnSpPr>
          <p:nvPr/>
        </p:nvCxnSpPr>
        <p:spPr bwMode="auto">
          <a:xfrm flipV="1">
            <a:off x="4724400" y="1780063"/>
            <a:ext cx="1787098" cy="37825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B8B66D29-3506-1C9D-1438-7489037EC5BE}"/>
              </a:ext>
            </a:extLst>
          </p:cNvPr>
          <p:cNvCxnSpPr>
            <a:cxnSpLocks/>
            <a:endCxn id="46" idx="4"/>
          </p:cNvCxnSpPr>
          <p:nvPr/>
        </p:nvCxnSpPr>
        <p:spPr bwMode="auto">
          <a:xfrm flipV="1">
            <a:off x="6122484" y="1812925"/>
            <a:ext cx="469414" cy="311302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39982856-EF02-FA61-39E9-C6842EDC8B26}"/>
              </a:ext>
            </a:extLst>
          </p:cNvPr>
          <p:cNvCxnSpPr>
            <a:cxnSpLocks/>
            <a:endCxn id="46" idx="5"/>
          </p:cNvCxnSpPr>
          <p:nvPr/>
        </p:nvCxnSpPr>
        <p:spPr bwMode="auto">
          <a:xfrm flipH="1" flipV="1">
            <a:off x="6672297" y="1780063"/>
            <a:ext cx="555327" cy="12245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184CA07-5110-6B4B-5241-0A0740A225A1}"/>
                  </a:ext>
                </a:extLst>
              </p:cNvPr>
              <p:cNvSpPr txBox="1"/>
              <p:nvPr/>
            </p:nvSpPr>
            <p:spPr>
              <a:xfrm>
                <a:off x="5355863" y="3212068"/>
                <a:ext cx="28802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184CA07-5110-6B4B-5241-0A0740A22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5863" y="3212068"/>
                <a:ext cx="288028" cy="369332"/>
              </a:xfrm>
              <a:prstGeom prst="rect">
                <a:avLst/>
              </a:prstGeom>
              <a:blipFill>
                <a:blip r:embed="rId10"/>
                <a:stretch>
                  <a:fillRect l="-27660" t="-36066" r="-76596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DB47EA1-71A6-35B3-C530-995BF1E5D0EE}"/>
                  </a:ext>
                </a:extLst>
              </p:cNvPr>
              <p:cNvSpPr txBox="1"/>
              <p:nvPr/>
            </p:nvSpPr>
            <p:spPr>
              <a:xfrm>
                <a:off x="7010400" y="2209800"/>
                <a:ext cx="33932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DB47EA1-71A6-35B3-C530-995BF1E5D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2209800"/>
                <a:ext cx="339324" cy="369332"/>
              </a:xfrm>
              <a:prstGeom prst="rect">
                <a:avLst/>
              </a:prstGeom>
              <a:blipFill>
                <a:blip r:embed="rId11"/>
                <a:stretch>
                  <a:fillRect l="-21429" t="-36667" r="-6785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94CD23B-40DA-575A-C047-4003267E00E3}"/>
                  </a:ext>
                </a:extLst>
              </p:cNvPr>
              <p:cNvSpPr txBox="1"/>
              <p:nvPr/>
            </p:nvSpPr>
            <p:spPr>
              <a:xfrm>
                <a:off x="6137676" y="2602468"/>
                <a:ext cx="429220" cy="4446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C94CD23B-40DA-575A-C047-4003267E0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7676" y="2602468"/>
                <a:ext cx="429220" cy="44460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44C1702-7AA8-26FF-5B40-E349F651E341}"/>
                  </a:ext>
                </a:extLst>
              </p:cNvPr>
              <p:cNvSpPr txBox="1"/>
              <p:nvPr/>
            </p:nvSpPr>
            <p:spPr>
              <a:xfrm>
                <a:off x="6858000" y="3974068"/>
                <a:ext cx="41043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44C1702-7AA8-26FF-5B40-E349F651E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3974068"/>
                <a:ext cx="410433" cy="369332"/>
              </a:xfrm>
              <a:prstGeom prst="rect">
                <a:avLst/>
              </a:prstGeom>
              <a:blipFill>
                <a:blip r:embed="rId13"/>
                <a:stretch>
                  <a:fillRect l="-16418" t="-36066" r="-59701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A8229F1-BBB8-16C7-26F6-44FC2D1117D3}"/>
                  </a:ext>
                </a:extLst>
              </p:cNvPr>
              <p:cNvSpPr txBox="1"/>
              <p:nvPr/>
            </p:nvSpPr>
            <p:spPr>
              <a:xfrm>
                <a:off x="2673573" y="5845596"/>
                <a:ext cx="4594860" cy="9866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A8229F1-BBB8-16C7-26F6-44FC2D111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573" y="5845596"/>
                <a:ext cx="4594860" cy="98668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92398E5-B05F-32B5-1B8B-AD86754C7BC7}"/>
                  </a:ext>
                </a:extLst>
              </p:cNvPr>
              <p:cNvSpPr txBox="1"/>
              <p:nvPr/>
            </p:nvSpPr>
            <p:spPr>
              <a:xfrm>
                <a:off x="5677228" y="5206130"/>
                <a:ext cx="3591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92398E5-B05F-32B5-1B8B-AD86754C7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228" y="5206130"/>
                <a:ext cx="359137" cy="369332"/>
              </a:xfrm>
              <a:prstGeom prst="rect">
                <a:avLst/>
              </a:prstGeom>
              <a:blipFill>
                <a:blip r:embed="rId15"/>
                <a:stretch>
                  <a:fillRect l="-18644" t="-34426" r="-64407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056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3" grpId="0"/>
      <p:bldP spid="61" grpId="0" animBg="1"/>
      <p:bldP spid="63" grpId="0" animBg="1"/>
      <p:bldP spid="64" grpId="0" animBg="1"/>
      <p:bldP spid="25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52CEF-C532-6A03-A2AD-267C995BF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8D2C4-E458-DDE9-3677-AA4FA01CD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Moment Equation About fixed Point </a:t>
            </a:r>
            <a:r>
              <a:rPr lang="en-US" sz="2800" i="1" dirty="0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B3F3874-96B9-426F-C25A-1A7D79AC2D7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2710" y="1325586"/>
                <a:ext cx="4606960" cy="4999013"/>
              </a:xfrm>
            </p:spPr>
            <p:txBody>
              <a:bodyPr/>
              <a:lstStyle/>
              <a:p>
                <a:r>
                  <a:rPr lang="en-US" sz="2400" dirty="0"/>
                  <a:t>Using principle of moments: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Final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rigid body (plane motion)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B3F3874-96B9-426F-C25A-1A7D79AC2D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2710" y="1325586"/>
                <a:ext cx="4606960" cy="4999013"/>
              </a:xfrm>
              <a:blipFill>
                <a:blip r:embed="rId3"/>
                <a:stretch>
                  <a:fillRect l="-1720" t="-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4CE9D50-5D50-3153-08C7-76259C05DC1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097382" y="1325586"/>
                <a:ext cx="3901000" cy="5075213"/>
              </a:xfrm>
            </p:spPr>
            <p:txBody>
              <a:bodyPr/>
              <a:lstStyle/>
              <a:p>
                <a:r>
                  <a:rPr lang="en-US" sz="2400" dirty="0"/>
                  <a:t>Cross product term: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moment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about P </a:t>
                </a:r>
              </a:p>
              <a:p>
                <a:r>
                  <a:rPr lang="en-US" sz="2400" dirty="0"/>
                  <a:t>Magnitude: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Hence: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acc>
                        <m:accPr>
                          <m:chr m:val="̅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4CE9D50-5D50-3153-08C7-76259C05DC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097382" y="1325586"/>
                <a:ext cx="3901000" cy="5075213"/>
              </a:xfrm>
              <a:blipFill>
                <a:blip r:embed="rId4"/>
                <a:stretch>
                  <a:fillRect l="-2031" t="-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449C2103-A683-AF08-2FE0-694F597D138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BE76C82-89A0-06A4-3E57-D07E85E28F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AD9986C-249A-6AF0-4715-129778FA27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B6F312A-E60C-2E7E-D4CA-7317D22904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311B578-985E-FCCB-68FA-658A02B490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7DA48DA-A977-2B86-86D8-831768F18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9A6FA0B-A2CB-8BDD-EDFE-3BEEAB995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1DF1F6C-8D6A-DC61-CE9F-EC70657589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A7504AC-E83B-9FC0-B547-8D3662E821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9B57BD-348E-BC01-95FD-CB106A1845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05816F5-F731-8E23-0631-B85C030906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7895CC5-D0B4-578C-3107-AC2875514A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D84F09B-0EE2-56A1-AC5C-B74A478159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65A9D19-54CE-4927-30E1-08DF14FC0C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26D3958-4102-C966-8A6E-286F9D6B6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F40C639-92E1-D6F5-F576-F013F06EBC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8DAF2E0-F767-AE7B-CA25-13B4C8D081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86AA092-49AD-ABE3-62B5-DAA4CE77E7E2}"/>
              </a:ext>
            </a:extLst>
          </p:cNvPr>
          <p:cNvCxnSpPr>
            <a:cxnSpLocks/>
          </p:cNvCxnSpPr>
          <p:nvPr/>
        </p:nvCxnSpPr>
        <p:spPr bwMode="auto">
          <a:xfrm>
            <a:off x="5048581" y="1227709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8772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59B9F-0DA4-1CC7-4F0C-4A79E537F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EB934C1B-A4B2-A276-6CC5-9873805EEDF7}"/>
              </a:ext>
            </a:extLst>
          </p:cNvPr>
          <p:cNvSpPr/>
          <p:nvPr/>
        </p:nvSpPr>
        <p:spPr bwMode="auto">
          <a:xfrm rot="1009094">
            <a:off x="1299950" y="2056518"/>
            <a:ext cx="3043450" cy="3506082"/>
          </a:xfrm>
          <a:custGeom>
            <a:avLst/>
            <a:gdLst>
              <a:gd name="csX0" fmla="*/ 331811 w 2312914"/>
              <a:gd name="csY0" fmla="*/ 228304 h 3037560"/>
              <a:gd name="csX1" fmla="*/ 395819 w 2312914"/>
              <a:gd name="csY1" fmla="*/ 219160 h 3037560"/>
              <a:gd name="csX2" fmla="*/ 1127339 w 2312914"/>
              <a:gd name="csY2" fmla="*/ 8848 h 3037560"/>
              <a:gd name="csX3" fmla="*/ 1886291 w 2312914"/>
              <a:gd name="csY3" fmla="*/ 557488 h 3037560"/>
              <a:gd name="csX4" fmla="*/ 2279483 w 2312914"/>
              <a:gd name="csY4" fmla="*/ 1947376 h 3037560"/>
              <a:gd name="csX5" fmla="*/ 1035899 w 2312914"/>
              <a:gd name="csY5" fmla="*/ 3035512 h 3037560"/>
              <a:gd name="csX6" fmla="*/ 148931 w 2312914"/>
              <a:gd name="csY6" fmla="*/ 2203408 h 3037560"/>
              <a:gd name="csX7" fmla="*/ 505547 w 2312914"/>
              <a:gd name="csY7" fmla="*/ 1599904 h 3037560"/>
              <a:gd name="csX8" fmla="*/ 2627 w 2312914"/>
              <a:gd name="csY8" fmla="*/ 840952 h 3037560"/>
              <a:gd name="csX9" fmla="*/ 331811 w 2312914"/>
              <a:gd name="csY9" fmla="*/ 228304 h 3037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2914" h="3037560">
                <a:moveTo>
                  <a:pt x="331811" y="228304"/>
                </a:moveTo>
                <a:cubicBezTo>
                  <a:pt x="397343" y="124672"/>
                  <a:pt x="263231" y="255736"/>
                  <a:pt x="395819" y="219160"/>
                </a:cubicBezTo>
                <a:cubicBezTo>
                  <a:pt x="528407" y="182584"/>
                  <a:pt x="878927" y="-47540"/>
                  <a:pt x="1127339" y="8848"/>
                </a:cubicBezTo>
                <a:cubicBezTo>
                  <a:pt x="1375751" y="65236"/>
                  <a:pt x="1694267" y="234400"/>
                  <a:pt x="1886291" y="557488"/>
                </a:cubicBezTo>
                <a:cubicBezTo>
                  <a:pt x="2078315" y="880576"/>
                  <a:pt x="2421215" y="1534372"/>
                  <a:pt x="2279483" y="1947376"/>
                </a:cubicBezTo>
                <a:cubicBezTo>
                  <a:pt x="2137751" y="2360380"/>
                  <a:pt x="1390991" y="2992840"/>
                  <a:pt x="1035899" y="3035512"/>
                </a:cubicBezTo>
                <a:cubicBezTo>
                  <a:pt x="680807" y="3078184"/>
                  <a:pt x="237323" y="2442676"/>
                  <a:pt x="148931" y="2203408"/>
                </a:cubicBezTo>
                <a:cubicBezTo>
                  <a:pt x="60539" y="1964140"/>
                  <a:pt x="529931" y="1826980"/>
                  <a:pt x="505547" y="1599904"/>
                </a:cubicBezTo>
                <a:cubicBezTo>
                  <a:pt x="481163" y="1372828"/>
                  <a:pt x="36155" y="1068028"/>
                  <a:pt x="2627" y="840952"/>
                </a:cubicBezTo>
                <a:cubicBezTo>
                  <a:pt x="-30901" y="613876"/>
                  <a:pt x="266279" y="331936"/>
                  <a:pt x="331811" y="228304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unset" dir="t"/>
          </a:scene3d>
          <a:sp3d extrusionH="76200" contourW="12700" prstMaterial="dkEdge">
            <a:bevelT prst="angle"/>
            <a:extrusionClr>
              <a:srgbClr val="FF0000"/>
            </a:extrusionClr>
            <a:contourClr>
              <a:srgbClr val="FF990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8FFD3FA-BE06-C883-3E2E-F9062C891F3A}"/>
              </a:ext>
            </a:extLst>
          </p:cNvPr>
          <p:cNvCxnSpPr>
            <a:cxnSpLocks/>
          </p:cNvCxnSpPr>
          <p:nvPr/>
        </p:nvCxnSpPr>
        <p:spPr bwMode="auto">
          <a:xfrm flipH="1">
            <a:off x="782329" y="2713904"/>
            <a:ext cx="1009689" cy="1173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1863B5F-6CF1-7289-D9AF-A1C465D4FD59}"/>
              </a:ext>
            </a:extLst>
          </p:cNvPr>
          <p:cNvCxnSpPr/>
          <p:nvPr/>
        </p:nvCxnSpPr>
        <p:spPr bwMode="auto">
          <a:xfrm flipH="1" flipV="1">
            <a:off x="3967245" y="4752661"/>
            <a:ext cx="762000" cy="8382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3695FC1-A5BB-0008-16A0-01F9839634A7}"/>
              </a:ext>
            </a:extLst>
          </p:cNvPr>
          <p:cNvCxnSpPr>
            <a:cxnSpLocks/>
          </p:cNvCxnSpPr>
          <p:nvPr/>
        </p:nvCxnSpPr>
        <p:spPr bwMode="auto">
          <a:xfrm flipH="1">
            <a:off x="4038600" y="3048000"/>
            <a:ext cx="1281611" cy="2286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01A8E94-AD8A-93A7-19A0-E69937FF7E07}"/>
              </a:ext>
            </a:extLst>
          </p:cNvPr>
          <p:cNvCxnSpPr>
            <a:cxnSpLocks/>
          </p:cNvCxnSpPr>
          <p:nvPr/>
        </p:nvCxnSpPr>
        <p:spPr bwMode="auto">
          <a:xfrm flipV="1">
            <a:off x="3505200" y="1686239"/>
            <a:ext cx="843045" cy="68237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43E4042-5DA0-5B13-1E7F-DFE28303F91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213122" y="1282375"/>
            <a:ext cx="351673" cy="1200541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5F544FF-4595-A1F8-593A-1521D28E3FDA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404807" y="5255524"/>
            <a:ext cx="14755" cy="1089747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4C4EE7F-2E0E-591C-BBA6-679C94DD833C}"/>
                  </a:ext>
                </a:extLst>
              </p:cNvPr>
              <p:cNvSpPr txBox="1"/>
              <p:nvPr/>
            </p:nvSpPr>
            <p:spPr>
              <a:xfrm>
                <a:off x="599170" y="1902716"/>
                <a:ext cx="366318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4C4EE7F-2E0E-591C-BBA6-679C94DD8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70" y="1902716"/>
                <a:ext cx="366318" cy="414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715A6AF-053C-1359-833F-068CE3B62BE9}"/>
                  </a:ext>
                </a:extLst>
              </p:cNvPr>
              <p:cNvSpPr txBox="1"/>
              <p:nvPr/>
            </p:nvSpPr>
            <p:spPr>
              <a:xfrm>
                <a:off x="1767282" y="1143000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715A6AF-053C-1359-833F-068CE3B62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282" y="1143000"/>
                <a:ext cx="373436" cy="414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2E569A2-4632-91AC-BF90-E28B2C8AC642}"/>
                  </a:ext>
                </a:extLst>
              </p:cNvPr>
              <p:cNvSpPr txBox="1"/>
              <p:nvPr/>
            </p:nvSpPr>
            <p:spPr>
              <a:xfrm>
                <a:off x="4242149" y="1276445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2E569A2-4632-91AC-BF90-E28B2C8AC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149" y="1276445"/>
                <a:ext cx="373436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26D658B-32DD-AB44-02C7-B692C10471E6}"/>
                  </a:ext>
                </a:extLst>
              </p:cNvPr>
              <p:cNvSpPr txBox="1"/>
              <p:nvPr/>
            </p:nvSpPr>
            <p:spPr>
              <a:xfrm>
                <a:off x="5320211" y="2633912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26D658B-32DD-AB44-02C7-B692C1047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211" y="2633912"/>
                <a:ext cx="373436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50275C-69EB-97FB-8399-B6B0D51CB994}"/>
                  </a:ext>
                </a:extLst>
              </p:cNvPr>
              <p:cNvSpPr txBox="1"/>
              <p:nvPr/>
            </p:nvSpPr>
            <p:spPr>
              <a:xfrm>
                <a:off x="4781972" y="5255524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50275C-69EB-97FB-8399-B6B0D51CB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972" y="5255524"/>
                <a:ext cx="373436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DE0766F-8E29-5196-76BA-3476F4DA8838}"/>
                  </a:ext>
                </a:extLst>
              </p:cNvPr>
              <p:cNvSpPr txBox="1"/>
              <p:nvPr/>
            </p:nvSpPr>
            <p:spPr>
              <a:xfrm>
                <a:off x="1980747" y="5791253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DE0766F-8E29-5196-76BA-3476F4DA8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747" y="5791253"/>
                <a:ext cx="373436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CA8023-6C6A-97AD-58AD-63BE1CA7DB70}"/>
                  </a:ext>
                </a:extLst>
              </p:cNvPr>
              <p:cNvSpPr txBox="1"/>
              <p:nvPr/>
            </p:nvSpPr>
            <p:spPr>
              <a:xfrm rot="2928757">
                <a:off x="2713238" y="5396442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CA8023-6C6A-97AD-58AD-63BE1CA7D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2713238" y="5396442"/>
                <a:ext cx="690216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C94808B-C59E-DCB1-3123-35BA2AF2D601}"/>
                  </a:ext>
                </a:extLst>
              </p:cNvPr>
              <p:cNvSpPr txBox="1"/>
              <p:nvPr/>
            </p:nvSpPr>
            <p:spPr>
              <a:xfrm rot="2928757">
                <a:off x="2345362" y="5467847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C94808B-C59E-DCB1-3123-35BA2AF2D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2345362" y="5467847"/>
                <a:ext cx="690216" cy="8309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9A2D844-1FC1-D532-F8CF-F81E4E86C104}"/>
                  </a:ext>
                </a:extLst>
              </p:cNvPr>
              <p:cNvSpPr txBox="1"/>
              <p:nvPr/>
            </p:nvSpPr>
            <p:spPr>
              <a:xfrm rot="2928757">
                <a:off x="3255118" y="5180066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9A2D844-1FC1-D532-F8CF-F81E4E86C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3255118" y="5180066"/>
                <a:ext cx="690216" cy="83099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E3546A1-0DB3-7E21-376A-7A342C5C079D}"/>
                  </a:ext>
                </a:extLst>
              </p:cNvPr>
              <p:cNvSpPr txBox="1"/>
              <p:nvPr/>
            </p:nvSpPr>
            <p:spPr>
              <a:xfrm rot="2928757">
                <a:off x="3041665" y="527556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E3546A1-0DB3-7E21-376A-7A342C5C0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3041665" y="527556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43DF078-FAF9-B828-4EDE-9B3F43ACEDDB}"/>
                  </a:ext>
                </a:extLst>
              </p:cNvPr>
              <p:cNvSpPr txBox="1"/>
              <p:nvPr/>
            </p:nvSpPr>
            <p:spPr>
              <a:xfrm rot="2928757">
                <a:off x="3689659" y="5074581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43DF078-FAF9-B828-4EDE-9B3F43ACE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3689659" y="5074581"/>
                <a:ext cx="690216" cy="83099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Oval 59">
            <a:extLst>
              <a:ext uri="{FF2B5EF4-FFF2-40B4-BE49-F238E27FC236}">
                <a16:creationId xmlns:a16="http://schemas.microsoft.com/office/drawing/2014/main" id="{FD3FF049-78AC-DB16-7620-F1F6D9D28BE7}"/>
              </a:ext>
            </a:extLst>
          </p:cNvPr>
          <p:cNvSpPr/>
          <p:nvPr/>
        </p:nvSpPr>
        <p:spPr bwMode="auto">
          <a:xfrm>
            <a:off x="2667000" y="3627195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72ABCD6-9AAE-CC1C-957D-CB87866F71A1}"/>
              </a:ext>
            </a:extLst>
          </p:cNvPr>
          <p:cNvSpPr txBox="1"/>
          <p:nvPr/>
        </p:nvSpPr>
        <p:spPr>
          <a:xfrm>
            <a:off x="2712477" y="3530911"/>
            <a:ext cx="41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9E32F17-DA05-306D-BB3E-78B1F37E0B9E}"/>
              </a:ext>
            </a:extLst>
          </p:cNvPr>
          <p:cNvGrpSpPr>
            <a:grpSpLocks/>
          </p:cNvGrpSpPr>
          <p:nvPr/>
        </p:nvGrpSpPr>
        <p:grpSpPr bwMode="auto">
          <a:xfrm>
            <a:off x="43585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FE6EC1E-743F-91CF-5C4E-26ACE42E87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25B1460-4D1D-8C2B-E31A-C2E37D77AC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2E181AC-1506-F260-4488-684F426831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AC6AD36-3839-3081-9B09-BF0A33F596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085EF84-B94E-1B77-E3DB-A87FC7F0A3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4DE3B33-BB50-22E3-D0DF-22C2DF591A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78E4EFA-17F9-A055-7460-04362B250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63814AF-7294-3498-AA53-AA6BB880AD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8A162F5-AE93-CC71-71CE-95C9FE0276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1CAFBF5-64D8-C600-2E05-1EC57FA820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195538D-63C9-ADD7-D55C-AE5170CA75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454542E-C075-6F7E-083B-41BBE0A931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F843516-5598-1CC1-AE25-A95FF974C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DDED95D-7939-2AB7-53C2-29095784D0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5F4AC0A-E630-8D9B-599F-83FE03FA4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D8047C-CBB5-3878-8494-B6E5D7BB96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B2DEFC3-D00E-788D-22FE-52866FC1E151}"/>
              </a:ext>
            </a:extLst>
          </p:cNvPr>
          <p:cNvCxnSpPr/>
          <p:nvPr/>
        </p:nvCxnSpPr>
        <p:spPr bwMode="auto">
          <a:xfrm flipV="1">
            <a:off x="2721183" y="2209800"/>
            <a:ext cx="182880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27011DA-1F72-EE54-81DF-B885EAE64577}"/>
              </a:ext>
            </a:extLst>
          </p:cNvPr>
          <p:cNvSpPr/>
          <p:nvPr/>
        </p:nvSpPr>
        <p:spPr bwMode="auto">
          <a:xfrm rot="20822768">
            <a:off x="2889707" y="1491125"/>
            <a:ext cx="896112" cy="317475"/>
          </a:xfrm>
          <a:custGeom>
            <a:avLst/>
            <a:gdLst>
              <a:gd name="csX0" fmla="*/ 896112 w 896112"/>
              <a:gd name="csY0" fmla="*/ 317475 h 317475"/>
              <a:gd name="csX1" fmla="*/ 594360 w 896112"/>
              <a:gd name="csY1" fmla="*/ 34011 h 317475"/>
              <a:gd name="csX2" fmla="*/ 0 w 896112"/>
              <a:gd name="csY2" fmla="*/ 15723 h 317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6112" h="317475">
                <a:moveTo>
                  <a:pt x="896112" y="317475"/>
                </a:moveTo>
                <a:cubicBezTo>
                  <a:pt x="819912" y="200889"/>
                  <a:pt x="743712" y="84303"/>
                  <a:pt x="594360" y="34011"/>
                </a:cubicBezTo>
                <a:cubicBezTo>
                  <a:pt x="445008" y="-16281"/>
                  <a:pt x="222504" y="-279"/>
                  <a:pt x="0" y="15723"/>
                </a:cubicBezTo>
              </a:path>
            </a:pathLst>
          </a:cu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11CEB5-4F6C-67EF-B19B-B6F06E489C12}"/>
                  </a:ext>
                </a:extLst>
              </p:cNvPr>
              <p:cNvSpPr txBox="1"/>
              <p:nvPr/>
            </p:nvSpPr>
            <p:spPr>
              <a:xfrm>
                <a:off x="3224987" y="1116704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11CEB5-4F6C-67EF-B19B-B6F06E489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987" y="1116704"/>
                <a:ext cx="270587" cy="369332"/>
              </a:xfrm>
              <a:prstGeom prst="rect">
                <a:avLst/>
              </a:prstGeom>
              <a:blipFill>
                <a:blip r:embed="rId15"/>
                <a:stretch>
                  <a:fillRect l="-13636" r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Content Placeholder 23">
            <a:extLst>
              <a:ext uri="{FF2B5EF4-FFF2-40B4-BE49-F238E27FC236}">
                <a16:creationId xmlns:a16="http://schemas.microsoft.com/office/drawing/2014/main" id="{CB270866-59E8-9A2C-F8EC-43F8B80743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 bwMode="auto">
          <a:xfrm>
            <a:off x="4955304" y="1752600"/>
            <a:ext cx="3810000" cy="411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68794A0-A30B-D332-4B79-1485FC003CE6}"/>
              </a:ext>
            </a:extLst>
          </p:cNvPr>
          <p:cNvCxnSpPr/>
          <p:nvPr/>
        </p:nvCxnSpPr>
        <p:spPr bwMode="auto">
          <a:xfrm flipV="1">
            <a:off x="6750490" y="2209800"/>
            <a:ext cx="182880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ECBF15D-B152-182D-63E7-11B7E972658D}"/>
                  </a:ext>
                </a:extLst>
              </p:cNvPr>
              <p:cNvSpPr txBox="1"/>
              <p:nvPr/>
            </p:nvSpPr>
            <p:spPr>
              <a:xfrm rot="19507784">
                <a:off x="8175155" y="2390420"/>
                <a:ext cx="8303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ECBF15D-B152-182D-63E7-11B7E9726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07784">
                <a:off x="8175155" y="2390420"/>
                <a:ext cx="830356" cy="369332"/>
              </a:xfrm>
              <a:prstGeom prst="rect">
                <a:avLst/>
              </a:prstGeom>
              <a:blipFill>
                <a:blip r:embed="rId17"/>
                <a:stretch>
                  <a:fillRect t="-23256" r="-12838" b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608B39B-1DA9-712B-2EE1-AE7804D6C188}"/>
              </a:ext>
            </a:extLst>
          </p:cNvPr>
          <p:cNvSpPr/>
          <p:nvPr/>
        </p:nvSpPr>
        <p:spPr bwMode="auto">
          <a:xfrm rot="7918291">
            <a:off x="6551099" y="3723282"/>
            <a:ext cx="896112" cy="317475"/>
          </a:xfrm>
          <a:custGeom>
            <a:avLst/>
            <a:gdLst>
              <a:gd name="csX0" fmla="*/ 896112 w 896112"/>
              <a:gd name="csY0" fmla="*/ 317475 h 317475"/>
              <a:gd name="csX1" fmla="*/ 594360 w 896112"/>
              <a:gd name="csY1" fmla="*/ 34011 h 317475"/>
              <a:gd name="csX2" fmla="*/ 0 w 896112"/>
              <a:gd name="csY2" fmla="*/ 15723 h 317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6112" h="317475">
                <a:moveTo>
                  <a:pt x="896112" y="317475"/>
                </a:moveTo>
                <a:cubicBezTo>
                  <a:pt x="819912" y="200889"/>
                  <a:pt x="743712" y="84303"/>
                  <a:pt x="594360" y="34011"/>
                </a:cubicBezTo>
                <a:cubicBezTo>
                  <a:pt x="445008" y="-16281"/>
                  <a:pt x="222504" y="-279"/>
                  <a:pt x="0" y="15723"/>
                </a:cubicBezTo>
              </a:path>
            </a:pathLst>
          </a:custGeom>
          <a:noFill/>
          <a:ln w="60325" cap="flat" cmpd="sng" algn="ctr">
            <a:solidFill>
              <a:srgbClr val="C00000"/>
            </a:solidFill>
            <a:prstDash val="dash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71E5792-E034-3066-777D-262355F9AC4F}"/>
                  </a:ext>
                </a:extLst>
              </p:cNvPr>
              <p:cNvSpPr txBox="1"/>
              <p:nvPr/>
            </p:nvSpPr>
            <p:spPr>
              <a:xfrm>
                <a:off x="6860304" y="4223207"/>
                <a:ext cx="39735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71E5792-E034-3066-777D-262355F9A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304" y="4223207"/>
                <a:ext cx="397352" cy="369332"/>
              </a:xfrm>
              <a:prstGeom prst="rect">
                <a:avLst/>
              </a:prstGeom>
              <a:blipFill>
                <a:blip r:embed="rId18"/>
                <a:stretch>
                  <a:fillRect l="-15152" t="-3333" r="-5454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A145202-638D-52EE-75C2-D4CB3D0CD566}"/>
                  </a:ext>
                </a:extLst>
              </p:cNvPr>
              <p:cNvSpPr txBox="1"/>
              <p:nvPr/>
            </p:nvSpPr>
            <p:spPr>
              <a:xfrm>
                <a:off x="4384858" y="3200400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A145202-638D-52EE-75C2-D4CB3D0CD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858" y="3200400"/>
                <a:ext cx="613951" cy="73866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8727BEA-9DA0-122B-DCA3-35EF7EAC3DB8}"/>
                  </a:ext>
                </a:extLst>
              </p:cNvPr>
              <p:cNvSpPr txBox="1"/>
              <p:nvPr/>
            </p:nvSpPr>
            <p:spPr>
              <a:xfrm>
                <a:off x="4096103" y="2090179"/>
                <a:ext cx="56701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8727BEA-9DA0-122B-DCA3-35EF7EAC3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103" y="2090179"/>
                <a:ext cx="567014" cy="369332"/>
              </a:xfrm>
              <a:prstGeom prst="rect">
                <a:avLst/>
              </a:prstGeom>
              <a:blipFill>
                <a:blip r:embed="rId21"/>
                <a:stretch>
                  <a:fillRect l="-10753" t="-36667" r="-2365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30ABD78-8267-8576-ACCA-49ABFE19675B}"/>
              </a:ext>
            </a:extLst>
          </p:cNvPr>
          <p:cNvCxnSpPr/>
          <p:nvPr/>
        </p:nvCxnSpPr>
        <p:spPr bwMode="auto">
          <a:xfrm flipV="1">
            <a:off x="965488" y="2678668"/>
            <a:ext cx="1953640" cy="4697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2C65B50-98B2-7047-A34C-07BB37E6B97F}"/>
              </a:ext>
            </a:extLst>
          </p:cNvPr>
          <p:cNvCxnSpPr>
            <a:cxnSpLocks/>
          </p:cNvCxnSpPr>
          <p:nvPr/>
        </p:nvCxnSpPr>
        <p:spPr bwMode="auto">
          <a:xfrm>
            <a:off x="2301144" y="2523947"/>
            <a:ext cx="97667" cy="2731577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DFEC6CF-4BC9-8BCB-1316-5D7D2826EDEB}"/>
                  </a:ext>
                </a:extLst>
              </p:cNvPr>
              <p:cNvSpPr txBox="1"/>
              <p:nvPr/>
            </p:nvSpPr>
            <p:spPr>
              <a:xfrm>
                <a:off x="1981200" y="1946383"/>
                <a:ext cx="685800" cy="14064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8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DFEC6CF-4BC9-8BCB-1316-5D7D2826E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946383"/>
                <a:ext cx="685800" cy="140641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64BC6602-D3EF-99B4-459F-C33B90E35B7E}"/>
              </a:ext>
            </a:extLst>
          </p:cNvPr>
          <p:cNvSpPr txBox="1"/>
          <p:nvPr/>
        </p:nvSpPr>
        <p:spPr>
          <a:xfrm>
            <a:off x="1913782" y="23577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A69AD69-9921-7691-47CF-74F2ADB35B23}"/>
                  </a:ext>
                </a:extLst>
              </p:cNvPr>
              <p:cNvSpPr txBox="1"/>
              <p:nvPr/>
            </p:nvSpPr>
            <p:spPr>
              <a:xfrm>
                <a:off x="6028249" y="1946383"/>
                <a:ext cx="685800" cy="14064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8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9A69AD69-9921-7691-47CF-74F2ADB35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8249" y="1946383"/>
                <a:ext cx="685800" cy="140641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778555E-FB8D-C464-FB1F-E1C392745063}"/>
              </a:ext>
            </a:extLst>
          </p:cNvPr>
          <p:cNvSpPr txBox="1"/>
          <p:nvPr/>
        </p:nvSpPr>
        <p:spPr>
          <a:xfrm>
            <a:off x="5989428" y="23577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P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0D360D1D-948C-26F4-2A83-218D59313848}"/>
              </a:ext>
            </a:extLst>
          </p:cNvPr>
          <p:cNvCxnSpPr>
            <a:cxnSpLocks/>
          </p:cNvCxnSpPr>
          <p:nvPr/>
        </p:nvCxnSpPr>
        <p:spPr bwMode="auto">
          <a:xfrm>
            <a:off x="6375464" y="2719771"/>
            <a:ext cx="357811" cy="9729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01E26AC-6055-F200-FC5A-1F43AE09F312}"/>
                  </a:ext>
                </a:extLst>
              </p:cNvPr>
              <p:cNvSpPr txBox="1"/>
              <p:nvPr/>
            </p:nvSpPr>
            <p:spPr>
              <a:xfrm>
                <a:off x="6199083" y="2996171"/>
                <a:ext cx="253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01E26AC-6055-F200-FC5A-1F43AE09F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083" y="2996171"/>
                <a:ext cx="253851" cy="369332"/>
              </a:xfrm>
              <a:prstGeom prst="rect">
                <a:avLst/>
              </a:prstGeom>
              <a:blipFill>
                <a:blip r:embed="rId24"/>
                <a:stretch>
                  <a:fillRect l="-28571" t="-34426" r="-90476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4531D25-D491-A793-F5C9-9448148D08F3}"/>
              </a:ext>
            </a:extLst>
          </p:cNvPr>
          <p:cNvCxnSpPr/>
          <p:nvPr/>
        </p:nvCxnSpPr>
        <p:spPr bwMode="auto">
          <a:xfrm flipV="1">
            <a:off x="6326008" y="1627013"/>
            <a:ext cx="1447800" cy="113365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E443545-E550-3B01-68F3-F1DFEA70478E}"/>
              </a:ext>
            </a:extLst>
          </p:cNvPr>
          <p:cNvCxnSpPr>
            <a:cxnSpLocks/>
          </p:cNvCxnSpPr>
          <p:nvPr/>
        </p:nvCxnSpPr>
        <p:spPr bwMode="auto">
          <a:xfrm>
            <a:off x="7563916" y="1773076"/>
            <a:ext cx="643068" cy="7683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7E07A706-4029-99C3-BD3B-C721FFA11F6D}"/>
              </a:ext>
            </a:extLst>
          </p:cNvPr>
          <p:cNvSpPr txBox="1"/>
          <p:nvPr/>
        </p:nvSpPr>
        <p:spPr>
          <a:xfrm rot="19229125">
            <a:off x="7833180" y="180777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008F0C4-D953-02A9-4CC4-68213564231C}"/>
              </a:ext>
            </a:extLst>
          </p:cNvPr>
          <p:cNvSpPr txBox="1"/>
          <p:nvPr/>
        </p:nvSpPr>
        <p:spPr>
          <a:xfrm>
            <a:off x="738740" y="498424"/>
            <a:ext cx="6592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Moment Equation About fixed Point </a:t>
            </a:r>
            <a:r>
              <a:rPr lang="en-US" sz="2800" i="1" dirty="0"/>
              <a:t>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142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2" grpId="0" animBg="1"/>
      <p:bldP spid="33" grpId="0"/>
      <p:bldP spid="76" grpId="0"/>
      <p:bldP spid="2" grpId="0"/>
      <p:bldP spid="43" grpId="0"/>
      <p:bldP spid="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E60C4-F4C6-B70B-86CF-DEC9C5A06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34B25C-3DD9-B713-2E85-401F2F4B6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26" y="184129"/>
            <a:ext cx="6501825" cy="911268"/>
          </a:xfrm>
        </p:spPr>
        <p:txBody>
          <a:bodyPr/>
          <a:lstStyle/>
          <a:p>
            <a:r>
              <a:rPr lang="en-US" sz="2800" dirty="0"/>
              <a:t>Recapitulation: Angular Momentum About moving point </a:t>
            </a:r>
            <a:r>
              <a:rPr lang="en-US" sz="2800" i="1" dirty="0"/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13E83FB-B284-483E-A665-071169ECA22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61655" y="1223107"/>
                <a:ext cx="8651824" cy="5364256"/>
              </a:xfrm>
            </p:spPr>
            <p:txBody>
              <a:bodyPr/>
              <a:lstStyle/>
              <a:p>
                <a:r>
                  <a:rPr lang="en-US" sz="2400" dirty="0"/>
                  <a:t>Moment equation about P in terms of relative angular momentum: </a:t>
                </a:r>
              </a:p>
              <a:p>
                <a:r>
                  <a:rPr lang="en-US" sz="2400" dirty="0"/>
                  <a:t>The reference point </a:t>
                </a:r>
                <a:r>
                  <a:rPr lang="en-US" sz="2400" i="1" dirty="0"/>
                  <a:t>P </a:t>
                </a:r>
                <a:r>
                  <a:rPr lang="en-US" sz="2400" dirty="0"/>
                  <a:t>may move arbitrarily relative to this frame. </a:t>
                </a:r>
              </a:p>
              <a:p>
                <a:r>
                  <a:rPr lang="en-US" sz="2400" dirty="0"/>
                  <a:t>Define: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kinematics: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Differentiate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513E83FB-B284-483E-A665-071169ECA2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61655" y="1223107"/>
                <a:ext cx="8651824" cy="5364256"/>
              </a:xfrm>
              <a:blipFill>
                <a:blip r:embed="rId3"/>
                <a:stretch>
                  <a:fillRect l="-987" t="-909" r="-1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F9AA276-35BE-4CF8-C99C-CF4EFD44DA9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F658A43-1A81-7802-9EFA-3FA087DB96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5DFAF33-B98B-B757-1517-8572B85CAE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250FFBC-C416-D8C0-0BA4-52DB5CD7CB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F8A65F6-3EBA-ECA9-AF9D-3A3308167D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67467C4-3040-ECBA-8B19-F09A27B223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F631E29-E839-2A20-094E-186D8B79DE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5231A5A-4C82-3ACC-E2C4-8C2CB9575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4E30C38-8DEB-19A3-F13E-8071CCF6CF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EBCECEB-6235-B8BC-6FF9-A40443DA9C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A7D3CA9-ED7A-C655-462C-069841BD26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B3A2FE7-CA38-9C45-A7C8-1B150BF892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8C6FDB5-166B-6DE9-9E0C-EF7669B3AC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13A0843-D58E-099A-D890-2EA955FEB7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4FC519D-3E00-E8BD-2254-7CA2E0EE9D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66D26DD-0242-B9B3-F740-E638A1DDE8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8E1E279-449C-C0DB-9205-1AF1134725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948D7B7-E8A5-9F3E-9091-30B3247C1DE8}"/>
                  </a:ext>
                </a:extLst>
              </p14:cNvPr>
              <p14:cNvContentPartPr/>
              <p14:nvPr/>
            </p14:nvContentPartPr>
            <p14:xfrm>
              <a:off x="3862080" y="3851280"/>
              <a:ext cx="71280" cy="61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948D7B7-E8A5-9F3E-9091-30B3247C1DE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52720" y="3841920"/>
                <a:ext cx="90000" cy="7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629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5B7FD-74D5-5073-C065-2522E53DB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F9C0210-F216-5942-F77C-6FEF2DC06556}"/>
              </a:ext>
            </a:extLst>
          </p:cNvPr>
          <p:cNvSpPr/>
          <p:nvPr/>
        </p:nvSpPr>
        <p:spPr bwMode="auto">
          <a:xfrm rot="1009094">
            <a:off x="1299950" y="2056518"/>
            <a:ext cx="3043450" cy="3506082"/>
          </a:xfrm>
          <a:custGeom>
            <a:avLst/>
            <a:gdLst>
              <a:gd name="csX0" fmla="*/ 331811 w 2312914"/>
              <a:gd name="csY0" fmla="*/ 228304 h 3037560"/>
              <a:gd name="csX1" fmla="*/ 395819 w 2312914"/>
              <a:gd name="csY1" fmla="*/ 219160 h 3037560"/>
              <a:gd name="csX2" fmla="*/ 1127339 w 2312914"/>
              <a:gd name="csY2" fmla="*/ 8848 h 3037560"/>
              <a:gd name="csX3" fmla="*/ 1886291 w 2312914"/>
              <a:gd name="csY3" fmla="*/ 557488 h 3037560"/>
              <a:gd name="csX4" fmla="*/ 2279483 w 2312914"/>
              <a:gd name="csY4" fmla="*/ 1947376 h 3037560"/>
              <a:gd name="csX5" fmla="*/ 1035899 w 2312914"/>
              <a:gd name="csY5" fmla="*/ 3035512 h 3037560"/>
              <a:gd name="csX6" fmla="*/ 148931 w 2312914"/>
              <a:gd name="csY6" fmla="*/ 2203408 h 3037560"/>
              <a:gd name="csX7" fmla="*/ 505547 w 2312914"/>
              <a:gd name="csY7" fmla="*/ 1599904 h 3037560"/>
              <a:gd name="csX8" fmla="*/ 2627 w 2312914"/>
              <a:gd name="csY8" fmla="*/ 840952 h 3037560"/>
              <a:gd name="csX9" fmla="*/ 331811 w 2312914"/>
              <a:gd name="csY9" fmla="*/ 228304 h 3037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2914" h="3037560">
                <a:moveTo>
                  <a:pt x="331811" y="228304"/>
                </a:moveTo>
                <a:cubicBezTo>
                  <a:pt x="397343" y="124672"/>
                  <a:pt x="263231" y="255736"/>
                  <a:pt x="395819" y="219160"/>
                </a:cubicBezTo>
                <a:cubicBezTo>
                  <a:pt x="528407" y="182584"/>
                  <a:pt x="878927" y="-47540"/>
                  <a:pt x="1127339" y="8848"/>
                </a:cubicBezTo>
                <a:cubicBezTo>
                  <a:pt x="1375751" y="65236"/>
                  <a:pt x="1694267" y="234400"/>
                  <a:pt x="1886291" y="557488"/>
                </a:cubicBezTo>
                <a:cubicBezTo>
                  <a:pt x="2078315" y="880576"/>
                  <a:pt x="2421215" y="1534372"/>
                  <a:pt x="2279483" y="1947376"/>
                </a:cubicBezTo>
                <a:cubicBezTo>
                  <a:pt x="2137751" y="2360380"/>
                  <a:pt x="1390991" y="2992840"/>
                  <a:pt x="1035899" y="3035512"/>
                </a:cubicBezTo>
                <a:cubicBezTo>
                  <a:pt x="680807" y="3078184"/>
                  <a:pt x="237323" y="2442676"/>
                  <a:pt x="148931" y="2203408"/>
                </a:cubicBezTo>
                <a:cubicBezTo>
                  <a:pt x="60539" y="1964140"/>
                  <a:pt x="529931" y="1826980"/>
                  <a:pt x="505547" y="1599904"/>
                </a:cubicBezTo>
                <a:cubicBezTo>
                  <a:pt x="481163" y="1372828"/>
                  <a:pt x="36155" y="1068028"/>
                  <a:pt x="2627" y="840952"/>
                </a:cubicBezTo>
                <a:cubicBezTo>
                  <a:pt x="-30901" y="613876"/>
                  <a:pt x="266279" y="331936"/>
                  <a:pt x="331811" y="228304"/>
                </a:cubicBezTo>
                <a:close/>
              </a:path>
            </a:pathLst>
          </a:cu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sunset" dir="t"/>
          </a:scene3d>
          <a:sp3d extrusionH="76200" contourW="12700" prstMaterial="dkEdge">
            <a:bevelT prst="angle"/>
            <a:extrusionClr>
              <a:srgbClr val="FF0000"/>
            </a:extrusionClr>
            <a:contourClr>
              <a:srgbClr val="FF9900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507A891-BB0E-2471-24D2-23F126E79CE3}"/>
              </a:ext>
            </a:extLst>
          </p:cNvPr>
          <p:cNvCxnSpPr>
            <a:cxnSpLocks/>
          </p:cNvCxnSpPr>
          <p:nvPr/>
        </p:nvCxnSpPr>
        <p:spPr bwMode="auto">
          <a:xfrm flipH="1">
            <a:off x="782329" y="2713904"/>
            <a:ext cx="1009689" cy="1173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2FEB251-EF90-85EF-31FF-0770C421B3ED}"/>
              </a:ext>
            </a:extLst>
          </p:cNvPr>
          <p:cNvCxnSpPr/>
          <p:nvPr/>
        </p:nvCxnSpPr>
        <p:spPr bwMode="auto">
          <a:xfrm flipH="1" flipV="1">
            <a:off x="3967245" y="4752661"/>
            <a:ext cx="762000" cy="8382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9AE7EA3-F631-4422-1A61-FBBED51143B1}"/>
              </a:ext>
            </a:extLst>
          </p:cNvPr>
          <p:cNvCxnSpPr>
            <a:cxnSpLocks/>
          </p:cNvCxnSpPr>
          <p:nvPr/>
        </p:nvCxnSpPr>
        <p:spPr bwMode="auto">
          <a:xfrm flipH="1">
            <a:off x="4038600" y="3048000"/>
            <a:ext cx="1281611" cy="2286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EB1C3E7-5907-DA81-44BF-DF0BB5E0904E}"/>
              </a:ext>
            </a:extLst>
          </p:cNvPr>
          <p:cNvCxnSpPr>
            <a:cxnSpLocks/>
          </p:cNvCxnSpPr>
          <p:nvPr/>
        </p:nvCxnSpPr>
        <p:spPr bwMode="auto">
          <a:xfrm flipV="1">
            <a:off x="3505200" y="1686239"/>
            <a:ext cx="843045" cy="68237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419C69B-8679-75D8-AEF1-048FCED0949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213122" y="1282375"/>
            <a:ext cx="351673" cy="1200541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A58E634-E706-0498-E70D-9E9EA5499A8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404807" y="5255524"/>
            <a:ext cx="14755" cy="1089747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080E733E-009A-7FB9-8AFD-A3711A290691}"/>
                  </a:ext>
                </a:extLst>
              </p:cNvPr>
              <p:cNvSpPr txBox="1"/>
              <p:nvPr/>
            </p:nvSpPr>
            <p:spPr>
              <a:xfrm>
                <a:off x="599170" y="1902716"/>
                <a:ext cx="366318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4C4EE7F-2E0E-591C-BBA6-679C94DD8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70" y="1902716"/>
                <a:ext cx="366318" cy="414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36A4E94-5B76-56D8-7DEF-D7C7E8096798}"/>
                  </a:ext>
                </a:extLst>
              </p:cNvPr>
              <p:cNvSpPr txBox="1"/>
              <p:nvPr/>
            </p:nvSpPr>
            <p:spPr>
              <a:xfrm>
                <a:off x="1767282" y="1143000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715A6AF-053C-1359-833F-068CE3B62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282" y="1143000"/>
                <a:ext cx="373436" cy="414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FE9C32C-BA18-ECBB-06B1-9655002B359C}"/>
                  </a:ext>
                </a:extLst>
              </p:cNvPr>
              <p:cNvSpPr txBox="1"/>
              <p:nvPr/>
            </p:nvSpPr>
            <p:spPr>
              <a:xfrm>
                <a:off x="4242149" y="1276445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2E569A2-4632-91AC-BF90-E28B2C8AC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149" y="1276445"/>
                <a:ext cx="373436" cy="4140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377FDBD-F4D7-C11A-3B00-413BDBA74A0C}"/>
                  </a:ext>
                </a:extLst>
              </p:cNvPr>
              <p:cNvSpPr txBox="1"/>
              <p:nvPr/>
            </p:nvSpPr>
            <p:spPr>
              <a:xfrm>
                <a:off x="5320211" y="2633912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26D658B-32DD-AB44-02C7-B692C10471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0211" y="2633912"/>
                <a:ext cx="373436" cy="4140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4B9B9CF-6BCE-7A4F-BDEE-7D765396AB82}"/>
                  </a:ext>
                </a:extLst>
              </p:cNvPr>
              <p:cNvSpPr txBox="1"/>
              <p:nvPr/>
            </p:nvSpPr>
            <p:spPr>
              <a:xfrm>
                <a:off x="4781972" y="5255524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50275C-69EB-97FB-8399-B6B0D51CB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972" y="5255524"/>
                <a:ext cx="373436" cy="4140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B04F7F5-D9AE-B4A1-BFA5-FAB96F57FD65}"/>
                  </a:ext>
                </a:extLst>
              </p:cNvPr>
              <p:cNvSpPr txBox="1"/>
              <p:nvPr/>
            </p:nvSpPr>
            <p:spPr>
              <a:xfrm>
                <a:off x="1980747" y="5791253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DE0766F-8E29-5196-76BA-3476F4DA8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747" y="5791253"/>
                <a:ext cx="373436" cy="4140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80101DD-4C8F-A37E-13A6-7B4CA4C9B7D7}"/>
                  </a:ext>
                </a:extLst>
              </p:cNvPr>
              <p:cNvSpPr txBox="1"/>
              <p:nvPr/>
            </p:nvSpPr>
            <p:spPr>
              <a:xfrm rot="2928757">
                <a:off x="2713238" y="5396442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BCA8023-6C6A-97AD-58AD-63BE1CA7D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2713238" y="5396442"/>
                <a:ext cx="690216" cy="8309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D84B3E0-2D41-AC1C-7174-936709AADF2A}"/>
                  </a:ext>
                </a:extLst>
              </p:cNvPr>
              <p:cNvSpPr txBox="1"/>
              <p:nvPr/>
            </p:nvSpPr>
            <p:spPr>
              <a:xfrm rot="2928757">
                <a:off x="2345362" y="5467847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C94808B-C59E-DCB1-3123-35BA2AF2D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2345362" y="5467847"/>
                <a:ext cx="690216" cy="8309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4F48341-32F3-66C6-9D53-2AC29153D572}"/>
                  </a:ext>
                </a:extLst>
              </p:cNvPr>
              <p:cNvSpPr txBox="1"/>
              <p:nvPr/>
            </p:nvSpPr>
            <p:spPr>
              <a:xfrm rot="2928757">
                <a:off x="3255118" y="5180066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9A2D844-1FC1-D532-F8CF-F81E4E86C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3255118" y="5180066"/>
                <a:ext cx="690216" cy="83099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525D4E3-D005-88A2-235F-9763C8DE861D}"/>
                  </a:ext>
                </a:extLst>
              </p:cNvPr>
              <p:cNvSpPr txBox="1"/>
              <p:nvPr/>
            </p:nvSpPr>
            <p:spPr>
              <a:xfrm rot="2928757">
                <a:off x="3041665" y="5275565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E3546A1-0DB3-7E21-376A-7A342C5C0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3041665" y="5275565"/>
                <a:ext cx="690216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D5F1D31-0510-BE43-2C7F-0BF78A6B1A5F}"/>
                  </a:ext>
                </a:extLst>
              </p:cNvPr>
              <p:cNvSpPr txBox="1"/>
              <p:nvPr/>
            </p:nvSpPr>
            <p:spPr>
              <a:xfrm rot="2928757">
                <a:off x="3689659" y="5074581"/>
                <a:ext cx="690216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43DF078-FAF9-B828-4EDE-9B3F43ACE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28757">
                <a:off x="3689659" y="5074581"/>
                <a:ext cx="690216" cy="83099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Oval 59">
            <a:extLst>
              <a:ext uri="{FF2B5EF4-FFF2-40B4-BE49-F238E27FC236}">
                <a16:creationId xmlns:a16="http://schemas.microsoft.com/office/drawing/2014/main" id="{9319BD5B-D717-259B-5D7D-63A7199B3583}"/>
              </a:ext>
            </a:extLst>
          </p:cNvPr>
          <p:cNvSpPr/>
          <p:nvPr/>
        </p:nvSpPr>
        <p:spPr bwMode="auto">
          <a:xfrm>
            <a:off x="2667000" y="3627195"/>
            <a:ext cx="75102" cy="83159"/>
          </a:xfrm>
          <a:prstGeom prst="ellips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A9D2619-DCF6-1411-17AD-8696FFC23C32}"/>
              </a:ext>
            </a:extLst>
          </p:cNvPr>
          <p:cNvSpPr txBox="1"/>
          <p:nvPr/>
        </p:nvSpPr>
        <p:spPr>
          <a:xfrm>
            <a:off x="2712477" y="3530911"/>
            <a:ext cx="413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0C28AC8-7692-9155-EF85-2706F9C05828}"/>
              </a:ext>
            </a:extLst>
          </p:cNvPr>
          <p:cNvGrpSpPr>
            <a:grpSpLocks/>
          </p:cNvGrpSpPr>
          <p:nvPr/>
        </p:nvGrpSpPr>
        <p:grpSpPr bwMode="auto">
          <a:xfrm>
            <a:off x="43585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89C2E3C-7A5A-8A87-C71E-6BB217992B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9442CBB-9696-E63C-D22D-084327F2CA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9703CB6-0EE3-99F9-B436-7C564DCAD0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C5FF327-2F01-ADBB-748E-C4A3A7E390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B49E92A-7AE3-2576-E630-EE1213CA79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CEF8CA5-266C-CC0F-A074-8E1FC7DF69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40AA4B8-948C-89C1-D18B-6D7172110A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BB9E8A7-2B73-4BC5-3132-4EB5320593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8C45A84-8959-32A6-2103-A3F5EC02B4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709C382-CDA8-71E0-7873-3783C577E5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B7CFDA4-DEF2-AE67-B398-05B013B51A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BDE514F-FAB2-910E-9CBE-3EF90018EE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2AC943F-F33D-C055-2822-1BE945186F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AF69C08-8D21-4327-1ECE-F9C3478598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CFB6AAA-5E74-5233-4F0D-798237568E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3BD42B9-FD06-7AF8-AFFD-6EA5F44600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4CA07DB-B735-331C-5D86-1299192485BE}"/>
              </a:ext>
            </a:extLst>
          </p:cNvPr>
          <p:cNvCxnSpPr/>
          <p:nvPr/>
        </p:nvCxnSpPr>
        <p:spPr bwMode="auto">
          <a:xfrm flipV="1">
            <a:off x="2721183" y="2209800"/>
            <a:ext cx="182880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FF33CC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035D8A8-5C6A-7D4B-2426-25BC8DF256E4}"/>
              </a:ext>
            </a:extLst>
          </p:cNvPr>
          <p:cNvSpPr/>
          <p:nvPr/>
        </p:nvSpPr>
        <p:spPr bwMode="auto">
          <a:xfrm rot="20822768">
            <a:off x="2889707" y="1491125"/>
            <a:ext cx="896112" cy="317475"/>
          </a:xfrm>
          <a:custGeom>
            <a:avLst/>
            <a:gdLst>
              <a:gd name="csX0" fmla="*/ 896112 w 896112"/>
              <a:gd name="csY0" fmla="*/ 317475 h 317475"/>
              <a:gd name="csX1" fmla="*/ 594360 w 896112"/>
              <a:gd name="csY1" fmla="*/ 34011 h 317475"/>
              <a:gd name="csX2" fmla="*/ 0 w 896112"/>
              <a:gd name="csY2" fmla="*/ 15723 h 317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6112" h="317475">
                <a:moveTo>
                  <a:pt x="896112" y="317475"/>
                </a:moveTo>
                <a:cubicBezTo>
                  <a:pt x="819912" y="200889"/>
                  <a:pt x="743712" y="84303"/>
                  <a:pt x="594360" y="34011"/>
                </a:cubicBezTo>
                <a:cubicBezTo>
                  <a:pt x="445008" y="-16281"/>
                  <a:pt x="222504" y="-279"/>
                  <a:pt x="0" y="15723"/>
                </a:cubicBezTo>
              </a:path>
            </a:pathLst>
          </a:custGeom>
          <a:noFill/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7071C75-E595-3072-3608-66DCF41B9E4F}"/>
                  </a:ext>
                </a:extLst>
              </p:cNvPr>
              <p:cNvSpPr txBox="1"/>
              <p:nvPr/>
            </p:nvSpPr>
            <p:spPr>
              <a:xfrm>
                <a:off x="3224987" y="1116704"/>
                <a:ext cx="270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11CEB5-4F6C-67EF-B19B-B6F06E489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987" y="1116704"/>
                <a:ext cx="270587" cy="369332"/>
              </a:xfrm>
              <a:prstGeom prst="rect">
                <a:avLst/>
              </a:prstGeom>
              <a:blipFill>
                <a:blip r:embed="rId15"/>
                <a:stretch>
                  <a:fillRect l="-13636" r="-11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Content Placeholder 23">
            <a:extLst>
              <a:ext uri="{FF2B5EF4-FFF2-40B4-BE49-F238E27FC236}">
                <a16:creationId xmlns:a16="http://schemas.microsoft.com/office/drawing/2014/main" id="{E8FAD7C8-257E-E3BC-EC43-5A090CC964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 bwMode="auto">
          <a:xfrm>
            <a:off x="4955304" y="1752600"/>
            <a:ext cx="3810000" cy="4110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4971C89-2CEA-AD8B-E833-7381DB9F2F54}"/>
              </a:ext>
            </a:extLst>
          </p:cNvPr>
          <p:cNvCxnSpPr/>
          <p:nvPr/>
        </p:nvCxnSpPr>
        <p:spPr bwMode="auto">
          <a:xfrm flipV="1">
            <a:off x="6750490" y="2209800"/>
            <a:ext cx="1828800" cy="1447800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C00000"/>
            </a:solidFill>
            <a:prstDash val="dash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B55AD6B-F77A-9F01-C0A7-9C0CFD1099F4}"/>
                  </a:ext>
                </a:extLst>
              </p:cNvPr>
              <p:cNvSpPr txBox="1"/>
              <p:nvPr/>
            </p:nvSpPr>
            <p:spPr>
              <a:xfrm rot="19507784">
                <a:off x="8175155" y="2390420"/>
                <a:ext cx="83035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B55AD6B-F77A-9F01-C0A7-9C0CFD1099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07784">
                <a:off x="8175155" y="2390420"/>
                <a:ext cx="830356" cy="369332"/>
              </a:xfrm>
              <a:prstGeom prst="rect">
                <a:avLst/>
              </a:prstGeom>
              <a:blipFill>
                <a:blip r:embed="rId17"/>
                <a:stretch>
                  <a:fillRect t="-23256" r="-12838" b="-1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B46DB07-DDF1-C2B5-0D62-F3F587A23936}"/>
              </a:ext>
            </a:extLst>
          </p:cNvPr>
          <p:cNvSpPr/>
          <p:nvPr/>
        </p:nvSpPr>
        <p:spPr bwMode="auto">
          <a:xfrm rot="7918291">
            <a:off x="6551099" y="3723282"/>
            <a:ext cx="896112" cy="317475"/>
          </a:xfrm>
          <a:custGeom>
            <a:avLst/>
            <a:gdLst>
              <a:gd name="csX0" fmla="*/ 896112 w 896112"/>
              <a:gd name="csY0" fmla="*/ 317475 h 317475"/>
              <a:gd name="csX1" fmla="*/ 594360 w 896112"/>
              <a:gd name="csY1" fmla="*/ 34011 h 317475"/>
              <a:gd name="csX2" fmla="*/ 0 w 896112"/>
              <a:gd name="csY2" fmla="*/ 15723 h 3174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96112" h="317475">
                <a:moveTo>
                  <a:pt x="896112" y="317475"/>
                </a:moveTo>
                <a:cubicBezTo>
                  <a:pt x="819912" y="200889"/>
                  <a:pt x="743712" y="84303"/>
                  <a:pt x="594360" y="34011"/>
                </a:cubicBezTo>
                <a:cubicBezTo>
                  <a:pt x="445008" y="-16281"/>
                  <a:pt x="222504" y="-279"/>
                  <a:pt x="0" y="15723"/>
                </a:cubicBezTo>
              </a:path>
            </a:pathLst>
          </a:custGeom>
          <a:noFill/>
          <a:ln w="60325" cap="flat" cmpd="sng" algn="ctr">
            <a:solidFill>
              <a:srgbClr val="C00000"/>
            </a:solidFill>
            <a:prstDash val="dash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5F1B025-3744-A167-3C5F-0EF03C26AE86}"/>
                  </a:ext>
                </a:extLst>
              </p:cNvPr>
              <p:cNvSpPr txBox="1"/>
              <p:nvPr/>
            </p:nvSpPr>
            <p:spPr>
              <a:xfrm>
                <a:off x="6860304" y="4223207"/>
                <a:ext cx="39735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5F1B025-3744-A167-3C5F-0EF03C26AE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304" y="4223207"/>
                <a:ext cx="397352" cy="369332"/>
              </a:xfrm>
              <a:prstGeom prst="rect">
                <a:avLst/>
              </a:prstGeom>
              <a:blipFill>
                <a:blip r:embed="rId18"/>
                <a:stretch>
                  <a:fillRect l="-15152" t="-3333" r="-5454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D74F2BE-C630-6F6E-7BE9-D83D763D7113}"/>
                  </a:ext>
                </a:extLst>
              </p:cNvPr>
              <p:cNvSpPr txBox="1"/>
              <p:nvPr/>
            </p:nvSpPr>
            <p:spPr>
              <a:xfrm>
                <a:off x="4384858" y="3200400"/>
                <a:ext cx="613951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</m:oMath>
                  </m:oMathPara>
                </a14:m>
                <a:endParaRPr lang="en-US" sz="48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A145202-638D-52EE-75C2-D4CB3D0CD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4858" y="3200400"/>
                <a:ext cx="613951" cy="73866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5E1B089-5949-0501-19C8-8A1F0A5DC92D}"/>
                  </a:ext>
                </a:extLst>
              </p:cNvPr>
              <p:cNvSpPr txBox="1"/>
              <p:nvPr/>
            </p:nvSpPr>
            <p:spPr>
              <a:xfrm>
                <a:off x="4096103" y="2090179"/>
                <a:ext cx="56701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8727BEA-9DA0-122B-DCA3-35EF7EAC3D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103" y="2090179"/>
                <a:ext cx="567014" cy="369332"/>
              </a:xfrm>
              <a:prstGeom prst="rect">
                <a:avLst/>
              </a:prstGeom>
              <a:blipFill>
                <a:blip r:embed="rId21"/>
                <a:stretch>
                  <a:fillRect l="-10753" t="-36667" r="-2365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D35240B-89F8-B195-D2D4-4F23845908F0}"/>
              </a:ext>
            </a:extLst>
          </p:cNvPr>
          <p:cNvCxnSpPr/>
          <p:nvPr/>
        </p:nvCxnSpPr>
        <p:spPr bwMode="auto">
          <a:xfrm flipV="1">
            <a:off x="965488" y="2678668"/>
            <a:ext cx="1953640" cy="4697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D011A1D-4AFB-6A7D-4E45-7A33058A23AD}"/>
              </a:ext>
            </a:extLst>
          </p:cNvPr>
          <p:cNvCxnSpPr>
            <a:cxnSpLocks/>
          </p:cNvCxnSpPr>
          <p:nvPr/>
        </p:nvCxnSpPr>
        <p:spPr bwMode="auto">
          <a:xfrm>
            <a:off x="2301144" y="2523947"/>
            <a:ext cx="97667" cy="2731577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8570F230-D2B9-4323-E064-412930B5705F}"/>
                  </a:ext>
                </a:extLst>
              </p:cNvPr>
              <p:cNvSpPr txBox="1"/>
              <p:nvPr/>
            </p:nvSpPr>
            <p:spPr>
              <a:xfrm>
                <a:off x="1981200" y="1946383"/>
                <a:ext cx="685800" cy="14064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8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3DFEC6CF-4BC9-8BCB-1316-5D7D2826ED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946383"/>
                <a:ext cx="685800" cy="140641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EB68D3F1-384E-C150-C8D4-606A074B3A2F}"/>
              </a:ext>
            </a:extLst>
          </p:cNvPr>
          <p:cNvSpPr txBox="1"/>
          <p:nvPr/>
        </p:nvSpPr>
        <p:spPr>
          <a:xfrm>
            <a:off x="1913782" y="23577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547C8E8-085A-E0A3-CAD1-084E053EFCB4}"/>
                  </a:ext>
                </a:extLst>
              </p:cNvPr>
              <p:cNvSpPr txBox="1"/>
              <p:nvPr/>
            </p:nvSpPr>
            <p:spPr>
              <a:xfrm>
                <a:off x="6028249" y="1946383"/>
                <a:ext cx="685800" cy="14064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8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US" sz="8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547C8E8-085A-E0A3-CAD1-084E053EF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8249" y="1946383"/>
                <a:ext cx="685800" cy="140641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0768415-5E73-4024-8BEB-264BF34C4A15}"/>
              </a:ext>
            </a:extLst>
          </p:cNvPr>
          <p:cNvSpPr txBox="1"/>
          <p:nvPr/>
        </p:nvSpPr>
        <p:spPr>
          <a:xfrm>
            <a:off x="5989428" y="23577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P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F1CF9BA-7BE1-F2C3-3B51-E887C25DCB44}"/>
              </a:ext>
            </a:extLst>
          </p:cNvPr>
          <p:cNvCxnSpPr>
            <a:cxnSpLocks/>
          </p:cNvCxnSpPr>
          <p:nvPr/>
        </p:nvCxnSpPr>
        <p:spPr bwMode="auto">
          <a:xfrm>
            <a:off x="6375464" y="2719771"/>
            <a:ext cx="357811" cy="9729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2D15CA2-95E0-405C-D4A9-7B2FC3885D8B}"/>
                  </a:ext>
                </a:extLst>
              </p:cNvPr>
              <p:cNvSpPr txBox="1"/>
              <p:nvPr/>
            </p:nvSpPr>
            <p:spPr>
              <a:xfrm>
                <a:off x="6199083" y="2996171"/>
                <a:ext cx="2538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2D15CA2-95E0-405C-D4A9-7B2FC3885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9083" y="2996171"/>
                <a:ext cx="253851" cy="369332"/>
              </a:xfrm>
              <a:prstGeom prst="rect">
                <a:avLst/>
              </a:prstGeom>
              <a:blipFill>
                <a:blip r:embed="rId24"/>
                <a:stretch>
                  <a:fillRect l="-28571" t="-34426" r="-90476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92A52BE-418F-9C2C-335D-59F2003CCBDA}"/>
              </a:ext>
            </a:extLst>
          </p:cNvPr>
          <p:cNvCxnSpPr/>
          <p:nvPr/>
        </p:nvCxnSpPr>
        <p:spPr bwMode="auto">
          <a:xfrm flipV="1">
            <a:off x="6326008" y="1627013"/>
            <a:ext cx="1447800" cy="1133653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092CA44-34F5-3912-2F47-B06FF3007A62}"/>
              </a:ext>
            </a:extLst>
          </p:cNvPr>
          <p:cNvCxnSpPr>
            <a:cxnSpLocks/>
          </p:cNvCxnSpPr>
          <p:nvPr/>
        </p:nvCxnSpPr>
        <p:spPr bwMode="auto">
          <a:xfrm>
            <a:off x="7563916" y="1773076"/>
            <a:ext cx="643068" cy="76833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AAB43CE6-EE50-65C0-6230-E1813132328F}"/>
              </a:ext>
            </a:extLst>
          </p:cNvPr>
          <p:cNvSpPr txBox="1"/>
          <p:nvPr/>
        </p:nvSpPr>
        <p:spPr>
          <a:xfrm rot="19229125">
            <a:off x="7833180" y="180777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d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51F929F-0339-647B-F279-58561226A15D}"/>
              </a:ext>
            </a:extLst>
          </p:cNvPr>
          <p:cNvSpPr txBox="1"/>
          <p:nvPr/>
        </p:nvSpPr>
        <p:spPr>
          <a:xfrm>
            <a:off x="738740" y="498424"/>
            <a:ext cx="6592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Moment Equation About Moving Point </a:t>
            </a:r>
            <a:r>
              <a:rPr lang="en-US" sz="2800" i="1" dirty="0"/>
              <a:t>P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DD95B57-C50B-F50B-5661-CF3ABEFF4821}"/>
                  </a:ext>
                </a:extLst>
              </p:cNvPr>
              <p:cNvSpPr txBox="1"/>
              <p:nvPr/>
            </p:nvSpPr>
            <p:spPr>
              <a:xfrm>
                <a:off x="857819" y="5351365"/>
                <a:ext cx="8140567" cy="9866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̈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&amp;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DD95B57-C50B-F50B-5661-CF3ABEFF48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819" y="5351365"/>
                <a:ext cx="8140567" cy="986680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737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13977-2101-D4A3-106D-D4C8631A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6E666E-B1FE-7B60-5610-C922EFB8A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Recapitulation: Angular Momentum About moving point </a:t>
            </a:r>
            <a:r>
              <a:rPr lang="en-US" sz="2800" i="1" dirty="0"/>
              <a:t>P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EE2853F-7A68-77C7-F5F9-E0FA595B7B2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34403" y="1507407"/>
                <a:ext cx="8013090" cy="4999013"/>
              </a:xfrm>
            </p:spPr>
            <p:txBody>
              <a:bodyPr/>
              <a:lstStyle/>
              <a:p>
                <a:r>
                  <a:rPr lang="en-US" sz="2400" dirty="0"/>
                  <a:t>Final result: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Interpretation:</a:t>
                </a:r>
              </a:p>
              <a:p>
                <a:r>
                  <a:rPr lang="en-US" sz="2400" dirty="0"/>
                  <a:t>Moment about </a:t>
                </a:r>
                <a:r>
                  <a:rPr lang="en-US" sz="2400" i="1" dirty="0"/>
                  <a:t>P</a:t>
                </a:r>
                <a:r>
                  <a:rPr lang="en-US" sz="2400" dirty="0"/>
                  <a:t> depends on, Relative angular momentum rate Acceleration of point </a:t>
                </a:r>
                <a:r>
                  <a:rPr lang="en-US" sz="2400" i="1" dirty="0"/>
                  <a:t>P,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1EE2853F-7A68-77C7-F5F9-E0FA595B7B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34403" y="1507407"/>
                <a:ext cx="8013090" cy="4999013"/>
              </a:xfrm>
              <a:blipFill>
                <a:blip r:embed="rId3"/>
                <a:stretch>
                  <a:fillRect l="-989" t="-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3D09BC1D-658B-E61C-C946-6EAFD09AC5A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DF3912C-54FB-35B2-F2C8-646E3B6BCB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2FF61D1-A014-B3F1-D531-7CC348136C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9FC07FF-07C5-6616-A051-A4F6E6E451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6C17D3E-CD70-79A1-1D0B-B072985DEC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C7D1E99-3E29-EF6B-21A0-207FE7BEF0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A91964F-51A1-F0D7-30F8-8F42C7B4B2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CAA7B22-4404-1531-951B-DA4519ABCF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62D4B72-D823-B8E9-9524-53BCEA8179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C5016B4-DBB3-B8EC-CA66-64C910174E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BE68A7C-532F-EBEE-FF16-F1A8B05A3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A2AD9EC-E6A0-EADE-C267-0370485D8B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95AEA94-1270-1BAF-C584-85551E3A6C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AA28B0A-800F-75F1-E08B-FAF6E7454F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72D2691-6AF9-302B-52E4-85330A9072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AA3F41B-30F3-428A-FD73-133D689A5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8CF767-7B4D-24C9-EAB5-B65C1A6B39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135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5EA28-2996-DC5A-6FDA-8C5114444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0F6EAF-6255-D14A-3B8D-B1AE8096C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357821" cy="911268"/>
          </a:xfrm>
        </p:spPr>
        <p:txBody>
          <a:bodyPr/>
          <a:lstStyle/>
          <a:p>
            <a:r>
              <a:rPr lang="en-US" sz="2800" dirty="0"/>
              <a:t>Further Generalization of Moment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5BB30F0-BE43-A126-8CF9-7992FEA4CA1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50571" y="1144400"/>
                <a:ext cx="8675243" cy="5577075"/>
              </a:xfrm>
            </p:spPr>
            <p:txBody>
              <a:bodyPr/>
              <a:lstStyle/>
              <a:p>
                <a:r>
                  <a:rPr lang="en-US" sz="2400" dirty="0"/>
                  <a:t>Alternative form (general case):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If </a:t>
                </a:r>
                <a:r>
                  <a:rPr lang="en-US" sz="2400" i="1" dirty="0"/>
                  <a:t>P</a:t>
                </a:r>
                <a:r>
                  <a:rPr lang="en-US" sz="2400" dirty="0"/>
                  <a:t> fixed in body: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𝐻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Where: </a:t>
                </a:r>
              </a:p>
              <a:p>
                <a:r>
                  <a:rPr lang="en-US" sz="2400" i="1" dirty="0"/>
                  <a:t>I</a:t>
                </a:r>
                <a:r>
                  <a:rPr lang="en-US" sz="2400" i="1" baseline="-25000" dirty="0"/>
                  <a:t>P</a:t>
                </a:r>
                <a:r>
                  <a:rPr lang="en-US" sz="2400" dirty="0"/>
                  <a:t> = mass moment of inertia about </a:t>
                </a:r>
                <a:r>
                  <a:rPr lang="en-US" sz="2400" i="1" dirty="0"/>
                  <a:t>P</a:t>
                </a:r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C5BB30F0-BE43-A126-8CF9-7992FEA4CA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0571" y="1144400"/>
                <a:ext cx="8675243" cy="5577075"/>
              </a:xfrm>
              <a:blipFill>
                <a:blip r:embed="rId3"/>
                <a:stretch>
                  <a:fillRect l="-984" t="-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6615B97-8A31-5804-730C-AADC38D18A7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4C95CDC-0599-A7FC-2BB1-96B276949E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9CD40B0-E52D-10F0-82B7-57BBCFCD64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917CD0-D02F-B6B4-0C14-9FEE3D5C9A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BCB399A-DDAA-F314-CAA0-494C96833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8776386-4BCD-3EAA-DFB2-B3D5E16BA4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EB173D3-F26A-A44D-B138-621170A50C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72E46ED-B690-AA06-64F7-0FECE0FDF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1E51DB5-1108-A7D8-EBD1-8CF659ACF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97BE9A8-8C34-34D2-CC56-3FFD52CBED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86D252D-8F43-FB50-2FF3-9E6598C963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F200B3E-F940-E689-E82D-2741A12D88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D82489F-0C93-4C6C-CFDB-BE89EFAB96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1CAC464-B0F1-C6BC-D84A-F400BAE5B7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4441357-CFAF-CD84-A0B5-07D651B292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FC5964-66F9-C2E6-196D-2104752312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B5A6DA-2C55-B29E-85D9-F23D12A68E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2027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17616-BD42-98AB-CC1A-0E9D8D233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FB000D-BCC5-01DC-C7A0-227000433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357821" cy="911268"/>
          </a:xfrm>
        </p:spPr>
        <p:txBody>
          <a:bodyPr/>
          <a:lstStyle/>
          <a:p>
            <a:r>
              <a:rPr lang="en-US" sz="2800" dirty="0"/>
              <a:t>Further Generalization of Moment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823AE4F2-7922-AB40-C9CE-52784455D8F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838200" y="1484718"/>
                <a:ext cx="8255877" cy="507521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sz="2400" dirty="0"/>
                  <a:t> = acceleration of point </a:t>
                </a:r>
                <a:r>
                  <a:rPr lang="en-US" sz="2400" i="1" dirty="0"/>
                  <a:t>P</a:t>
                </a:r>
              </a:p>
              <a:p>
                <a:r>
                  <a:rPr lang="en-US" sz="2400" dirty="0"/>
                  <a:t>Special cases: If </a:t>
                </a:r>
                <a:r>
                  <a:rPr lang="en-US" sz="2400" i="1" dirty="0"/>
                  <a:t>P</a:t>
                </a:r>
                <a:r>
                  <a:rPr lang="en-US" sz="2400" dirty="0"/>
                  <a:t> = </a:t>
                </a:r>
                <a:r>
                  <a:rPr lang="en-US" sz="2400" i="1" dirty="0"/>
                  <a:t>G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i="1" dirty="0"/>
              </a:p>
              <a:p>
                <a:r>
                  <a:rPr lang="en-US" sz="2400" dirty="0"/>
                  <a:t>If </a:t>
                </a:r>
                <a:r>
                  <a:rPr lang="en-US" sz="2400" i="1" dirty="0"/>
                  <a:t>P</a:t>
                </a:r>
                <a:r>
                  <a:rPr lang="en-US" sz="2400" dirty="0"/>
                  <a:t> fixed in inertial frame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sz="2400" dirty="0"/>
                  <a:t> = 0):</a:t>
                </a:r>
                <a:endParaRPr lang="en-US" sz="24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:r>
                  <a:rPr lang="en-US" sz="2400" b="1" dirty="0"/>
                  <a:t>Key idea: </a:t>
                </a:r>
              </a:p>
              <a:p>
                <a:r>
                  <a:rPr lang="en-US" sz="2400" dirty="0"/>
                  <a:t>Choice of </a:t>
                </a:r>
                <a:r>
                  <a:rPr lang="en-US" sz="2400" i="1" dirty="0"/>
                  <a:t>P</a:t>
                </a:r>
                <a:r>
                  <a:rPr lang="en-US" sz="2400" dirty="0"/>
                  <a:t> simplifies equations </a:t>
                </a:r>
              </a:p>
              <a:p>
                <a:r>
                  <a:rPr lang="en-US" sz="2400" dirty="0"/>
                  <a:t>Eliminates unknown forces Kinetics of Rigid Bodies 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823AE4F2-7922-AB40-C9CE-52784455D8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38200" y="1484718"/>
                <a:ext cx="8255877" cy="5075213"/>
              </a:xfrm>
              <a:blipFill>
                <a:blip r:embed="rId3"/>
                <a:stretch>
                  <a:fillRect l="-1182" t="-16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F55BCFB-DB1B-EF96-4890-6F90252891A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203C853-F1EC-2063-5AF8-0C73793007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C17FB6C-191B-78A0-A026-2BE7C9A814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1C5F951-547D-DB9B-980B-F16D5F784D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010D54B-2441-B9F2-8E16-91B53394B6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90B7EAD-014F-1B80-D91D-A364E4B62F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E4060F0-11EB-2E67-A44A-5A10F090A1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2CAD3FF-9818-181E-4DAA-AA653D19BE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2727629-FA73-618C-0F84-32125AC8CA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15F4717-8158-6FD7-8D4B-7958AF2205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117BFF9-007D-9E92-FF64-8BB8D5C39D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EF575F1-21B1-1A92-9BE1-8005403F02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956BFD7-79FC-B7E2-CE61-A97EED10F3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E95582D-32C4-8F34-2FC1-2D04FAB07A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165789F-34C0-92F4-C0BD-5E02544B60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94A8AFF-99AB-BCBF-F3E1-60E37588A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13728D-B682-4FC5-46EA-DA5CDA397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675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FE63D-CBF4-68E7-D06A-3143A1397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8086D2-B06F-0A13-F4CB-FE3684CB6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Unconstrained vs Constrained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0764E6B-31DA-2D29-0BE4-612CA31EC25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2098" y="1283927"/>
                <a:ext cx="5936302" cy="5193073"/>
              </a:xfrm>
            </p:spPr>
            <p:txBody>
              <a:bodyPr/>
              <a:lstStyle/>
              <a:p>
                <a:r>
                  <a:rPr lang="en-US" sz="2400" dirty="0"/>
                  <a:t>Motion of a rigid body can be classified as: </a:t>
                </a:r>
              </a:p>
              <a:p>
                <a:r>
                  <a:rPr lang="en-US" sz="2400" dirty="0"/>
                  <a:t>Unconstrained Motion</a:t>
                </a:r>
              </a:p>
              <a:p>
                <a:r>
                  <a:rPr lang="en-US" sz="2400" dirty="0"/>
                  <a:t>Constrained Motion </a:t>
                </a:r>
              </a:p>
              <a:p>
                <a:r>
                  <a:rPr lang="en-US" sz="2400" dirty="0"/>
                  <a:t>Unconstrained motion: No physical restrictions on motion </a:t>
                </a:r>
              </a:p>
              <a:p>
                <a:r>
                  <a:rPr lang="en-US" sz="2400" dirty="0"/>
                  <a:t>Example: rocket moving freely in plane </a:t>
                </a:r>
              </a:p>
              <a:p>
                <a:r>
                  <a:rPr lang="en-US" sz="2400" dirty="0"/>
                  <a:t>Acceleration components independent: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𝑅𝐵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𝑅𝐵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𝑎𝑟𝑒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𝑖𝑛𝑑𝑒𝑝𝑒𝑛𝑑𝑒𝑛𝑡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All motion variables determined directly from: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𝑅𝐵</m:t>
                        </m:r>
                      </m:sub>
                    </m:sSub>
                  </m:oMath>
                </a14:m>
                <a:r>
                  <a:rPr lang="en-US" sz="2400" dirty="0"/>
                  <a:t> &amp;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𝐺𝑖</m:t>
                            </m:r>
                          </m:sub>
                        </m:sSub>
                      </m:e>
                    </m:nary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A0764E6B-31DA-2D29-0BE4-612CA31EC2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2098" y="1283927"/>
                <a:ext cx="5936302" cy="5193073"/>
              </a:xfrm>
              <a:blipFill>
                <a:blip r:embed="rId3"/>
                <a:stretch>
                  <a:fillRect l="-1540" t="-939" r="-616" b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06391F4-8DA6-7A5F-C3D1-3128AEA982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6147164" y="1139868"/>
            <a:ext cx="2878650" cy="312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9CD40625-E6B9-FA6E-E77A-1A3E9BAEDBF6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07D9E1A-D3DE-4FC3-E76A-D0FF73754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B526CF5-EE47-0D07-A654-31DFE76BED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62D52F0-B693-DA34-A3BB-07DAC841F6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4D8F805-B080-EC47-96C6-98CC74B0FE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13CE734-2BFF-2D65-5E13-7926890813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C6C439F-BDB3-CFE4-F829-8E2D7DC8D6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88A40A8-71AC-3430-4B19-D6F8B00219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6CACA66-61C4-FCB0-7F58-0DA21B1042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A85DCCD-2C17-2FAD-D7AC-39236D9268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6863BA8-6424-6066-3B00-F61190FDB2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8820485-ADC3-3CDD-49A1-2109F25A04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8493FBE-95FF-EEE8-645B-18B15BF350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70D3646-AC63-92B3-DC97-659AC4162D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3C399E9-4681-EF44-8ECE-E453AD88CD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38A2C8E-306B-9480-7972-AAF2175AC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328B9D2-552E-01AE-1C9E-0B1F081AAB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AAC4738-A5FF-19FE-46F7-CD189B85E295}"/>
              </a:ext>
            </a:extLst>
          </p:cNvPr>
          <p:cNvCxnSpPr>
            <a:cxnSpLocks/>
          </p:cNvCxnSpPr>
          <p:nvPr/>
        </p:nvCxnSpPr>
        <p:spPr bwMode="auto">
          <a:xfrm>
            <a:off x="6324600" y="1181100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2769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3FA8A-BF10-58BD-BD3D-0F54067C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64AC4F-85BC-904A-1947-E15BF4293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79" y="231732"/>
            <a:ext cx="7772400" cy="911268"/>
          </a:xfrm>
        </p:spPr>
        <p:txBody>
          <a:bodyPr/>
          <a:lstStyle/>
          <a:p>
            <a:r>
              <a:rPr lang="en-US" sz="2800" dirty="0"/>
              <a:t>Kinematics of Constrained Motion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1CF53A2-4F41-9319-3070-C1E176D479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5090" y="1092323"/>
            <a:ext cx="4686460" cy="5780238"/>
          </a:xfrm>
        </p:spPr>
        <p:txBody>
          <a:bodyPr/>
          <a:lstStyle/>
          <a:p>
            <a:r>
              <a:rPr lang="en-US" sz="2400" dirty="0"/>
              <a:t>Constrained motion: </a:t>
            </a:r>
          </a:p>
          <a:p>
            <a:r>
              <a:rPr lang="en-US" sz="2400" dirty="0"/>
              <a:t>Motion restricted by guides/links </a:t>
            </a:r>
          </a:p>
          <a:p>
            <a:r>
              <a:rPr lang="en-US" sz="2400" dirty="0"/>
              <a:t>Example: </a:t>
            </a:r>
          </a:p>
          <a:p>
            <a:r>
              <a:rPr lang="en-US" sz="2400" dirty="0"/>
              <a:t>bar with sliding ends </a:t>
            </a:r>
          </a:p>
          <a:p>
            <a:r>
              <a:rPr lang="en-US" sz="2400" dirty="0"/>
              <a:t>Constraints impose: </a:t>
            </a:r>
          </a:p>
          <a:p>
            <a:r>
              <a:rPr lang="en-US" sz="2400" dirty="0"/>
              <a:t>Relationship between </a:t>
            </a:r>
            <a:r>
              <a:rPr lang="en-US" sz="2400" i="1" dirty="0" err="1"/>
              <a:t>a</a:t>
            </a:r>
            <a:r>
              <a:rPr lang="en-US" sz="2400" i="1" baseline="-25000" dirty="0" err="1"/>
              <a:t>x</a:t>
            </a:r>
            <a:r>
              <a:rPr lang="en-US" sz="2400" i="1" dirty="0" err="1"/>
              <a:t>,a</a:t>
            </a:r>
            <a:r>
              <a:rPr lang="en-US" sz="2400" i="1" baseline="-25000" dirty="0" err="1"/>
              <a:t>y</a:t>
            </a:r>
            <a:r>
              <a:rPr lang="en-US" sz="2400" i="1" dirty="0"/>
              <a:t> </a:t>
            </a:r>
            <a:r>
              <a:rPr lang="en-US" sz="2400" dirty="0"/>
              <a:t>and </a:t>
            </a:r>
            <a:r>
              <a:rPr lang="en-US" sz="2400" i="1" dirty="0"/>
              <a:t>α</a:t>
            </a:r>
            <a:r>
              <a:rPr lang="en-US" sz="2400" dirty="0"/>
              <a:t> </a:t>
            </a:r>
          </a:p>
          <a:p>
            <a:r>
              <a:rPr lang="en-US" sz="2400" dirty="0"/>
              <a:t>Cannot determine motion from dynamics alone </a:t>
            </a:r>
          </a:p>
          <a:p>
            <a:r>
              <a:rPr lang="en-US" sz="2400" dirty="0"/>
              <a:t>Must combine: </a:t>
            </a:r>
          </a:p>
          <a:p>
            <a:r>
              <a:rPr lang="en-US" sz="2400" dirty="0"/>
              <a:t>Kinematics </a:t>
            </a:r>
          </a:p>
          <a:p>
            <a:r>
              <a:rPr lang="en-US" sz="2400" dirty="0"/>
              <a:t>Kinetics </a:t>
            </a:r>
          </a:p>
          <a:p>
            <a:r>
              <a:rPr lang="en-US" sz="2400" dirty="0"/>
              <a:t>General principle: Constraints ⇒ dependent motion variables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5A28AE71-8ECC-705B-49D0-410DC5F86C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979170" y="938105"/>
            <a:ext cx="3604049" cy="261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4F9E2787-E41E-AF1C-0178-95C32C07147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3460C14-2A8F-86EB-5C02-9152893C4F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F731E87-AAD7-55A4-9A00-C5148744F9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37DE19-9308-A316-1900-C863348BE0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6A91996-8409-0B51-F7EC-038E027B5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13AA6A7-CDFC-9D67-137F-FFDEFCBC0A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F191BEC-C4BE-9726-0E6B-89FF6DD0E1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165AD09-4269-30C6-14AA-ED0858244A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7C17429-ADB3-A802-96C7-DACEB693AF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0AAEF6E-7CCE-DD10-6722-46479665B2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EBDC4EB-4093-DA39-9254-9004245459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800D468-E1F8-60B5-5A3A-802DEBD70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280262D-1A04-312D-71BB-492267D044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59A2575-4AB2-EDD3-0103-BF226D5150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2D7490F-EE77-0BBF-DE80-9B2155C3B5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7B9207C-25A2-0064-FE1C-E3B5F85779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5A4818-08FE-16F6-21C9-80BD35B229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9C07F9A-B75E-CB98-3917-984C8EDF5445}"/>
              </a:ext>
            </a:extLst>
          </p:cNvPr>
          <p:cNvCxnSpPr>
            <a:cxnSpLocks/>
          </p:cNvCxnSpPr>
          <p:nvPr/>
        </p:nvCxnSpPr>
        <p:spPr bwMode="auto">
          <a:xfrm>
            <a:off x="4925840" y="1281726"/>
            <a:ext cx="53330" cy="5377223"/>
          </a:xfrm>
          <a:prstGeom prst="line">
            <a:avLst/>
          </a:prstGeom>
          <a:solidFill>
            <a:schemeClr val="accent1"/>
          </a:solidFill>
          <a:ln w="98425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7D6373B-7040-DAA5-8124-7BC0DC33EE5B}"/>
              </a:ext>
            </a:extLst>
          </p:cNvPr>
          <p:cNvSpPr txBox="1"/>
          <p:nvPr/>
        </p:nvSpPr>
        <p:spPr>
          <a:xfrm>
            <a:off x="5068934" y="3521007"/>
            <a:ext cx="40750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Key implication: </a:t>
            </a:r>
          </a:p>
          <a:p>
            <a:r>
              <a:rPr lang="en-US" dirty="0"/>
              <a:t>Solve kinematics first </a:t>
            </a:r>
          </a:p>
          <a:p>
            <a:r>
              <a:rPr lang="en-US" dirty="0"/>
              <a:t>Then apply equations of motion Without kinematics: </a:t>
            </a:r>
          </a:p>
          <a:p>
            <a:r>
              <a:rPr lang="en-US" dirty="0"/>
              <a:t>Problem is underdetermined Therefore: </a:t>
            </a:r>
          </a:p>
          <a:p>
            <a:r>
              <a:rPr lang="en-US" dirty="0"/>
              <a:t>Strong understanding of kinematics is essential</a:t>
            </a:r>
          </a:p>
        </p:txBody>
      </p:sp>
    </p:spTree>
    <p:extLst>
      <p:ext uri="{BB962C8B-B14F-4D97-AF65-F5344CB8AC3E}">
        <p14:creationId xmlns:p14="http://schemas.microsoft.com/office/powerpoint/2010/main" val="86622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16910</TotalTime>
  <Words>1183</Words>
  <Application>Microsoft Office PowerPoint</Application>
  <PresentationFormat>On-screen Show (4:3)</PresentationFormat>
  <Paragraphs>377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Cambria Math</vt:lpstr>
      <vt:lpstr>CommercialScript BT</vt:lpstr>
      <vt:lpstr>Script MT Bold</vt:lpstr>
      <vt:lpstr>Tempus Sans ITC</vt:lpstr>
      <vt:lpstr>Times New Roman</vt:lpstr>
      <vt:lpstr>Blank Presentation</vt:lpstr>
      <vt:lpstr>Kinetics of Rigid Bodies</vt:lpstr>
      <vt:lpstr>General Equations of Motion</vt:lpstr>
      <vt:lpstr>Free-Body Diagram</vt:lpstr>
      <vt:lpstr>Free-Body &amp; Equivalent System Diagram</vt:lpstr>
      <vt:lpstr>Equivalent System and Kinetic Diagram</vt:lpstr>
      <vt:lpstr>Plane Motion of Rigid Bodies</vt:lpstr>
      <vt:lpstr>Angular Momentum of a Rigid Body</vt:lpstr>
      <vt:lpstr>Plane Motion of Rigid Bodies</vt:lpstr>
      <vt:lpstr>Equations of Motion for Plane Motion</vt:lpstr>
      <vt:lpstr>Alternative Derivation of Moment Equation</vt:lpstr>
      <vt:lpstr>Alternative Derivation of Moment Equation</vt:lpstr>
      <vt:lpstr>Alternative Derivation of Moment Equation</vt:lpstr>
      <vt:lpstr>Alternative Derivation of Moment Equation</vt:lpstr>
      <vt:lpstr>Interpretation and Kinetic Diagram</vt:lpstr>
      <vt:lpstr>Interpretation and Kinetic Diagram</vt:lpstr>
      <vt:lpstr>Moment Equation About arbitrary fixed Point P</vt:lpstr>
      <vt:lpstr>Moment Equation About fixed Point P</vt:lpstr>
      <vt:lpstr>PowerPoint Presentation</vt:lpstr>
      <vt:lpstr>Recapitulation: Angular Momentum About moving point P</vt:lpstr>
      <vt:lpstr>PowerPoint Presentation</vt:lpstr>
      <vt:lpstr>Recapitulation: Angular Momentum About moving point P</vt:lpstr>
      <vt:lpstr>Further Generalization of Moment Equation</vt:lpstr>
      <vt:lpstr>Further Generalization of Moment Equation</vt:lpstr>
      <vt:lpstr>Unconstrained vs Constrained Motion</vt:lpstr>
      <vt:lpstr>Kinematics of Constrained 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1157</cp:revision>
  <cp:lastPrinted>2002-07-26T02:11:33Z</cp:lastPrinted>
  <dcterms:created xsi:type="dcterms:W3CDTF">2002-07-26T01:39:54Z</dcterms:created>
  <dcterms:modified xsi:type="dcterms:W3CDTF">2026-04-17T04:42:00Z</dcterms:modified>
</cp:coreProperties>
</file>