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2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1377" r:id="rId2"/>
    <p:sldId id="1826" r:id="rId3"/>
    <p:sldId id="1814" r:id="rId4"/>
    <p:sldId id="1811" r:id="rId5"/>
    <p:sldId id="1823" r:id="rId6"/>
    <p:sldId id="1824" r:id="rId7"/>
    <p:sldId id="1825" r:id="rId8"/>
    <p:sldId id="1839" r:id="rId9"/>
    <p:sldId id="1812" r:id="rId10"/>
    <p:sldId id="1813" r:id="rId11"/>
    <p:sldId id="1827" r:id="rId12"/>
    <p:sldId id="1800" r:id="rId13"/>
    <p:sldId id="1828" r:id="rId14"/>
    <p:sldId id="1829" r:id="rId15"/>
    <p:sldId id="1830" r:id="rId16"/>
    <p:sldId id="1831" r:id="rId17"/>
    <p:sldId id="1832" r:id="rId18"/>
    <p:sldId id="1833" r:id="rId19"/>
    <p:sldId id="1834" r:id="rId20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000099"/>
    <a:srgbClr val="3366FF"/>
    <a:srgbClr val="FF9900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1T02:57:10.8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2875 6577 1297 0,'-2'13'8'0,"-1"1"-4"0,-1 1-2 0,3 2 8 0,-3-1-8 0,2 1 0 0,0 2-1 0,-2-1-3 0,1 1 6 0,-1-4-7 0,0 0 7 0,-1 0 4 0,1-4-6 0,-3 3 9 0,1-3-10 16,0 1-7-16,0-1 12 0,-1-2-8 0,0 0 11 15,1-3 3-15,1-2-5 0,-1 0 6 0,3-1-6 16,-1-1-7-16,1 1 14 0,0-2-12 0,3-1 14 16,0 0-1-16,0 0-7 0,0 0 12 0,-5-12-11 15,2 4-8-15,2 0 8 0,1-1-15 0,0 0 12 16,1-2 1-16,2 1-7 0,-2 0 9 0,0-1-10 16,0-1 0-16,1-2 3 0,1 1-5 0,1 0 4 15,0-1 2-15,-1-1-3 0,2 0 1 16,-1-1-4-16,0 0-11 0,3 1 20 0,-4-1-9 15,1-1 13-15,2 3-7 0,-4 0-3 0,1 0 4 16,-2 0-5-16,-1 0-8 0,1-2 12 16,-1 2-8-16,0-2 10 0,0 0-2 0,-1-2-2 0,1 3 4 15,-1-1-5-15,1 3-5 16,-2 2 5-16,0 1 0 16,0 1 2-16,0-2-4 0,-1 2 2 0,0 0 0 0,1 2 1 0,1 1-9 0,0 3 11 0,-2-4-4 15,3 4 7-15,0 0-2 0,0-2-4 16,0 5 7-16,0 0-6 0,0 0-7 0,0 0 9 15,0 0-11-15,1 0 12 0,1 0-6 0,-1 0 4 16,-1 0 2-16,1 0 0 0,1 0-10 0,29 9 7 16,-24-5-4-16,1 4 6 0,0-3 0 0,-2-2-2 0,2 4 1 15,3-3-3-15,-2 2-13 0,4-1 19 16,-4-3-9-16,1 3 13 0,1 0-8 0,-2 3-1 16,-1 4 6-16,-2-3-6 0,-6-2-8 0,2 5 13 15,-2-4-11-15,0 2 12 0,3 4-2 0,-8-4-3 16,2 4 6-16,-2 1-6 0,-7-4 2 0,2 0-1 15,-1 0 4-15,-5-2-3 0,4 0-1 16,0 2 6-16,-1-4-3 0,2 0 3 0,1-1-11 0,2-1 12 16,0 0-8-16,1-2 12 0,3 0 4 0,1-1-3 15,3-2 11-15,0 0-9 0,0 0 6 16,0 0-11-16,0 0-1 0,0 0-1 16,1 0 0-16,13 7-3 0,-7-5 3 0,1 1-4 15,0 1-7-15,-1 2 8 0,2 0-6 0,-1 2 9 0,-2 0-8 0,4 2 0 16,-5-1 2-16,1 0-1 0,1 1-2 15,0-1-2-15,-3 0-5 0,2 1 5 16,1 0 12-16,-1-2-10 0,4 1 6 0,0-2-8 16,-2-2 3-16,4 0-1 0,2-1 6 15,1-1-5-15,3 2 0 0,1-3 2 0,3 0-6 16,6 1 5-16,-5-3-1 0,2-1-10 0,-2 1-18 16,-4 1-3-16,2 2-107 0,-5-1-205 0,1 0-26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4/11/2026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765AE-BE43-9EFB-7E29-880AB1930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5841B6-35E7-EB5B-76D3-F205F4CEB5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5718D0-4352-C0AE-641D-044D9B2BB2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71262-D0B0-96E0-D3EE-F345BABD58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05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47C37-CD72-11A6-B346-D76BBCA14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D5DCC3-BDD8-9822-C714-CD208FA79D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EA81A8-800C-1097-132E-B3D3050EBCD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584FF-C052-A98E-FC7B-75546A29C3D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113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5278D-1A00-7FB4-64FA-3C751C232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40320B-8B2E-4E11-ED3F-A3D9AC539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401750-851B-2578-A9CA-CA676A6AA1A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B894C-9306-66B5-43DB-9587EB962B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82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43344-2B41-6079-9B9F-7D1F94D75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B961D8-A223-916D-6C10-E126EDD2A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59BAD6-4814-818A-BAA9-8E2F7CC7BEA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9B544-72AB-E08E-FABC-B271B115BB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76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61120-D354-A39A-B868-5F972B209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9FA644-BC8C-B694-F4C8-ACD1056953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E1AA4E-4254-2F10-EE68-338515A937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C06734-923E-EC4B-51A8-210B9812E74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28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163C6-CB35-AD81-DA58-7A1B2EC5B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4342F6-257C-4CD8-9F18-1C48C2E142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E26D3F-6841-338B-C0D6-B41CC901AC7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2958A-45C9-CA17-547C-49116887D30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33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2E0A0-8FE3-F94C-1673-17D747118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62B71D-F90E-736E-26B5-91613AE555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69AD20-18E8-5765-6FE6-81DFD13694D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93A98-A1E0-C8CF-561F-CFA9396842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97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74765-316F-2ADB-81E8-8B16568ED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7348AB-848E-C307-1955-32895BFBB9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5123E5-71A9-C6C0-6B2E-00010FC8B8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6A449-6321-FC6A-BB21-ADBA7F047F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130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38F13-4FBD-4591-00C9-06FD5C3D8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E41FCC-F679-62F2-CC38-806AAB1DF4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15DD80-89B8-FBB6-A9C6-A7B92B14721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ABE65-C929-CF89-C5FD-2534614D17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72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4D50F-EB4F-85D1-337C-8C0EA2E89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871B7D-FB79-3EF6-D227-83A61191C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E00214-F9AA-9B65-A7AC-09B3B239B3A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59954-A280-8D59-E817-AD338843B0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21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6EB23-0E5E-D469-345E-8B9B14E37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88CCA9-26CA-BA58-68D7-E0194B1122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24F10D-1C57-92A7-774A-7D818CE5ABC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E944A-B6AD-6FC7-7977-E1960A7B8B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42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E0170-0157-E3E9-7127-D84A3945A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DB35D7-03AE-5D1D-5A73-81AE78737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3E49B4-8517-173C-7F11-7137459398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B7467-BD13-1261-8D54-6A983C9724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26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639DF-F019-D72B-D279-43F299412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DBAD00-EB15-8C0A-3315-4C4FD5CA07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620968-84B3-E174-DCC0-08ACE6254EF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DED08-FFF0-13F2-861E-8D501AB28C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66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952E5-898A-052A-37C9-BAFC761F8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4E8A5D-B777-52F9-D554-B9D9D61A7D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ADF7B8-B66B-E84D-0EF6-AD9CEB1F19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24EF3-7CF9-503F-48E1-982D8F175B3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41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93B2A-5A3A-EC63-2673-943EC88A6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F71556-CBEB-4487-14E8-29F737F687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32FEA0-9D32-448D-4B69-3710719FA5E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54A90-5B40-340D-96D2-2A741CF65B7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37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3C915-5FB5-55DB-F3F5-E276F037E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7213C6-5768-C6DD-51D1-D59A75030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035C3E-50AB-24B4-2FBB-411A339E174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36C71-D23F-6079-A54A-C6C8739A1E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60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3B9FA-F274-1113-9D7F-C4D514A24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5E3EC1-3DC0-3A33-8A22-F7F51F172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9C4EA-1788-CF59-016F-79CFEC8C24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C2994-B13B-E35D-CEC9-48582CF9B9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537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FFCA4-A21E-C50A-6509-72F8F1AA5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66123C-DE09-68A0-FE9B-EC0A74FFC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521EF3-A88E-122C-65E5-A14450E243A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B6F37-C96A-6322-FFC4-B185FCF135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1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35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2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7.pn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26.png"/><Relationship Id="rId5" Type="http://schemas.openxmlformats.org/officeDocument/2006/relationships/image" Target="../media/image10.png"/><Relationship Id="rId10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9.png"/><Relationship Id="rId18" Type="http://schemas.openxmlformats.org/officeDocument/2006/relationships/image" Target="../media/image31.png"/><Relationship Id="rId3" Type="http://schemas.openxmlformats.org/officeDocument/2006/relationships/image" Target="../media/image4.png"/><Relationship Id="rId21" Type="http://schemas.openxmlformats.org/officeDocument/2006/relationships/image" Target="../media/image35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10" Type="http://schemas.openxmlformats.org/officeDocument/2006/relationships/image" Target="../media/image8.png"/><Relationship Id="rId19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17.png"/><Relationship Id="rId14" Type="http://schemas.openxmlformats.org/officeDocument/2006/relationships/image" Target="../media/image38.png"/><Relationship Id="rId22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39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61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40.png"/><Relationship Id="rId10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0.png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41.png"/><Relationship Id="rId3" Type="http://schemas.openxmlformats.org/officeDocument/2006/relationships/image" Target="../media/image90.png"/><Relationship Id="rId7" Type="http://schemas.openxmlformats.org/officeDocument/2006/relationships/image" Target="../media/image1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25.png"/><Relationship Id="rId5" Type="http://schemas.openxmlformats.org/officeDocument/2006/relationships/image" Target="../media/image4.png"/><Relationship Id="rId10" Type="http://schemas.openxmlformats.org/officeDocument/2006/relationships/image" Target="../media/image23.png"/><Relationship Id="rId4" Type="http://schemas.openxmlformats.org/officeDocument/2006/relationships/image" Target="../media/image5.png"/><Relationship Id="rId9" Type="http://schemas.openxmlformats.org/officeDocument/2006/relationships/image" Target="../media/image22.png"/><Relationship Id="rId14" Type="http://schemas.openxmlformats.org/officeDocument/2006/relationships/image" Target="../media/image28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26.png"/><Relationship Id="rId5" Type="http://schemas.openxmlformats.org/officeDocument/2006/relationships/image" Target="../media/image10.png"/><Relationship Id="rId10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Particle Mechanics Approach for Rocket Propulsion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56" y="5105400"/>
            <a:ext cx="84871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70C0"/>
                </a:solidFill>
                <a:latin typeface="Script MT Bold" panose="03040602040607080904" pitchFamily="66" charset="0"/>
              </a:rPr>
              <a:t>Particle Mechanics: The Heart of Thrust Generation</a:t>
            </a:r>
            <a:endParaRPr lang="en-US" altLang="en-US" sz="3600" i="1" dirty="0">
              <a:solidFill>
                <a:srgbClr val="0070C0"/>
              </a:solidFill>
              <a:latin typeface="Script MT Bold" panose="03040602040607080904" pitchFamily="66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Pigeons trapped in the net of a birdcatcher">
            <a:extLst>
              <a:ext uri="{FF2B5EF4-FFF2-40B4-BE49-F238E27FC236}">
                <a16:creationId xmlns:a16="http://schemas.microsoft.com/office/drawing/2014/main" id="{05966551-F9CF-5097-2DD7-1F4254D68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969" y="1379772"/>
            <a:ext cx="6191250" cy="3810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BC3CC-165A-E979-BFFC-03FAD2D39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24F114ED-CC38-B040-34B2-074217DD6B1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 rot="6768362">
            <a:off x="-50692" y="2483327"/>
            <a:ext cx="5471714" cy="28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493404-6393-1494-3618-E3D2544568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1739" y="249618"/>
            <a:ext cx="6458661" cy="872363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Billions of Particles Pushing A Giant Vehicle in Space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506A316-B0EE-C2FA-E5BA-F70C256338D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4E2A31D-8779-A68A-EC52-D7FCF0DEED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E68FBB1-F75E-A373-414E-511DDFAE66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52A05BA-FEE3-39EF-D31A-D07ECC5837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CC7D33D-85DF-7113-5EF6-B471320944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2D36873-5DDC-0901-6318-66812A5911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44A9D42-DB78-B700-B145-C8FDEF2EC3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E0DFE1E-AC0F-7561-AB0B-BCA630A6F8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9E96D83-6301-2C23-140A-D03FF15C42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8D410E9-E27D-0B54-FFDF-D0CC2AA961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2E15F08-7F61-6910-2847-A7195F1846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1BACCA7-FD9D-2ADE-4793-529ED5D496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24BC8C3-96E3-EAA2-5482-8C2CC5D794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474108B-D48F-49AE-1EC6-DEBB07DFD8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C5C4425-F223-54C5-4EB5-B5E3782E77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817FD1F-D073-D29F-531F-F429D4015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9107B2-00FD-E6F0-286A-5DFB9B52F7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9AA7F9-E90C-D4FE-AC07-A353B612E3B8}"/>
                  </a:ext>
                </a:extLst>
              </p:cNvPr>
              <p:cNvSpPr txBox="1"/>
              <p:nvPr/>
            </p:nvSpPr>
            <p:spPr>
              <a:xfrm>
                <a:off x="2020791" y="4428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9AA7F9-E90C-D4FE-AC07-A353B612E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791" y="44282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A8D7119-BDB8-371C-43C7-533D020D7A33}"/>
                  </a:ext>
                </a:extLst>
              </p:cNvPr>
              <p:cNvSpPr txBox="1"/>
              <p:nvPr/>
            </p:nvSpPr>
            <p:spPr>
              <a:xfrm>
                <a:off x="2173191" y="4580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A8D7119-BDB8-371C-43C7-533D020D7A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191" y="45806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0BFA0E8-7C9E-35D3-823F-73C4C07055CA}"/>
                  </a:ext>
                </a:extLst>
              </p:cNvPr>
              <p:cNvSpPr txBox="1"/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0BFA0E8-7C9E-35D3-823F-73C4C0705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E1B2BE0-7389-A3A3-E9C2-B9FC76615F5B}"/>
                  </a:ext>
                </a:extLst>
              </p:cNvPr>
              <p:cNvSpPr txBox="1"/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E1B2BE0-7389-A3A3-E9C2-B9FC76615F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EBF3E84-424B-AE44-67FB-733C32E1C833}"/>
                  </a:ext>
                </a:extLst>
              </p:cNvPr>
              <p:cNvSpPr txBox="1"/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EBF3E84-424B-AE44-67FB-733C32E1C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8697759-1793-5E8F-7109-112EC24B6748}"/>
                  </a:ext>
                </a:extLst>
              </p:cNvPr>
              <p:cNvSpPr txBox="1"/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8697759-1793-5E8F-7109-112EC24B6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5E19D94-D74D-A919-EB7A-8796D2E583F1}"/>
                  </a:ext>
                </a:extLst>
              </p:cNvPr>
              <p:cNvSpPr txBox="1"/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5E19D94-D74D-A919-EB7A-8796D2E58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7638E72-D7BD-62A2-E3B5-41C648ACCFE3}"/>
                  </a:ext>
                </a:extLst>
              </p:cNvPr>
              <p:cNvSpPr txBox="1"/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7638E72-D7BD-62A2-E3B5-41C648ACCF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65ECCAC-6118-3C63-1AD8-D10C753339FA}"/>
                  </a:ext>
                </a:extLst>
              </p:cNvPr>
              <p:cNvSpPr txBox="1"/>
              <p:nvPr/>
            </p:nvSpPr>
            <p:spPr>
              <a:xfrm>
                <a:off x="1411191" y="4419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65ECCAC-6118-3C63-1AD8-D10C75333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191" y="44196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AAE4BCB-F159-5425-E3C9-A4654675E8F5}"/>
                  </a:ext>
                </a:extLst>
              </p:cNvPr>
              <p:cNvSpPr txBox="1"/>
              <p:nvPr/>
            </p:nvSpPr>
            <p:spPr>
              <a:xfrm>
                <a:off x="1563591" y="4572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AAE4BCB-F159-5425-E3C9-A4654675E8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3591" y="45720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DEB528C-5E6E-941E-D7E4-1E5CF1EFC12F}"/>
                  </a:ext>
                </a:extLst>
              </p:cNvPr>
              <p:cNvSpPr txBox="1"/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DEB528C-5E6E-941E-D7E4-1E5CF1EFC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4B62116-B79D-96D7-11A5-2263C3DCAF78}"/>
                  </a:ext>
                </a:extLst>
              </p:cNvPr>
              <p:cNvSpPr txBox="1"/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4B62116-B79D-96D7-11A5-2263C3DCA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B08CF32-3E70-EB84-83BA-DAD74D99C85E}"/>
                  </a:ext>
                </a:extLst>
              </p:cNvPr>
              <p:cNvSpPr txBox="1"/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B08CF32-3E70-EB84-83BA-DAD74D99C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AD0B860-B63D-55EE-D957-0ECEA0B8A656}"/>
                  </a:ext>
                </a:extLst>
              </p:cNvPr>
              <p:cNvSpPr txBox="1"/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AD0B860-B63D-55EE-D957-0ECEA0B8A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89E9BE4-CAF3-3294-1894-F78CCA4D20DA}"/>
                  </a:ext>
                </a:extLst>
              </p:cNvPr>
              <p:cNvSpPr txBox="1"/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89E9BE4-CAF3-3294-1894-F78CCA4D2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BF3E01D-6718-D15F-D281-5E729EAF7FEC}"/>
                  </a:ext>
                </a:extLst>
              </p:cNvPr>
              <p:cNvSpPr txBox="1"/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BF3E01D-6718-D15F-D281-5E729EAF7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0BAF8DC-56FA-5AED-8886-DBDA71D490F7}"/>
                  </a:ext>
                </a:extLst>
              </p:cNvPr>
              <p:cNvSpPr txBox="1"/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0BAF8DC-56FA-5AED-8886-DBDA71D49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06359F5-14C7-FE0F-56FF-AD3550CC78DF}"/>
                  </a:ext>
                </a:extLst>
              </p:cNvPr>
              <p:cNvSpPr txBox="1"/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06359F5-14C7-FE0F-56FF-AD3550CC7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92CE38F-D198-C8CB-4B45-3BBD38E955CB}"/>
                  </a:ext>
                </a:extLst>
              </p:cNvPr>
              <p:cNvSpPr txBox="1"/>
              <p:nvPr/>
            </p:nvSpPr>
            <p:spPr>
              <a:xfrm>
                <a:off x="877791" y="4495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92CE38F-D198-C8CB-4B45-3BBD38E95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91" y="44958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1E6A177-7FDB-3836-9260-0FC562EA293A}"/>
                  </a:ext>
                </a:extLst>
              </p:cNvPr>
              <p:cNvSpPr txBox="1"/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1E6A177-7FDB-3836-9260-0FC562EA2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43CAB5E-9397-CB6B-3F49-93B725AAC291}"/>
                  </a:ext>
                </a:extLst>
              </p:cNvPr>
              <p:cNvSpPr txBox="1"/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43CAB5E-9397-CB6B-3F49-93B725AAC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F17A364-0721-EA24-301E-AAB4D9507995}"/>
                  </a:ext>
                </a:extLst>
              </p:cNvPr>
              <p:cNvSpPr txBox="1"/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F17A364-0721-EA24-301E-AAB4D9507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CE6F55B-0ED9-AFA7-B3E8-1EAE07589148}"/>
                  </a:ext>
                </a:extLst>
              </p:cNvPr>
              <p:cNvSpPr txBox="1"/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CE6F55B-0ED9-AFA7-B3E8-1EAE075891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22F7652-0584-CEA4-A063-D49ABF3A96AC}"/>
                  </a:ext>
                </a:extLst>
              </p:cNvPr>
              <p:cNvSpPr txBox="1"/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22F7652-0584-CEA4-A063-D49ABF3A96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4A5B512-87B2-AE6F-DD87-81905B421FA1}"/>
                  </a:ext>
                </a:extLst>
              </p:cNvPr>
              <p:cNvSpPr txBox="1"/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B4A5B512-87B2-AE6F-DD87-81905B421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B8F58CC-ADE6-ED46-0EE0-21D0D184D467}"/>
                  </a:ext>
                </a:extLst>
              </p:cNvPr>
              <p:cNvSpPr txBox="1"/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B8F58CC-ADE6-ED46-0EE0-21D0D184D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4B84097D-59B7-7725-D055-1147AE9C565B}"/>
                  </a:ext>
                </a:extLst>
              </p:cNvPr>
              <p:cNvSpPr txBox="1"/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4B84097D-59B7-7725-D055-1147AE9C56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04EF348-52B2-2DA7-4ADE-EB4A3A3E9974}"/>
                  </a:ext>
                </a:extLst>
              </p:cNvPr>
              <p:cNvSpPr txBox="1"/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04EF348-52B2-2DA7-4ADE-EB4A3A3E9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DEE3CA2-0C00-B41F-30A0-0DC816B1CB28}"/>
                  </a:ext>
                </a:extLst>
              </p:cNvPr>
              <p:cNvSpPr txBox="1"/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DEE3CA2-0C00-B41F-30A0-0DC816B1C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8D0DA8B-2296-4B68-AD50-964CABDF7133}"/>
                  </a:ext>
                </a:extLst>
              </p:cNvPr>
              <p:cNvSpPr txBox="1"/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8D0DA8B-2296-4B68-AD50-964CABDF7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DE7DDF7-A141-8B33-3FA2-D10C5DFA5BCB}"/>
                  </a:ext>
                </a:extLst>
              </p:cNvPr>
              <p:cNvSpPr txBox="1"/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DE7DDF7-A141-8B33-3FA2-D10C5DFA5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AF67BCC-65D6-67ED-C84B-57786EDCD508}"/>
                  </a:ext>
                </a:extLst>
              </p:cNvPr>
              <p:cNvSpPr txBox="1"/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AF67BCC-65D6-67ED-C84B-57786EDCD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2237CFE-8375-F852-BE96-CEC6474AAF75}"/>
                  </a:ext>
                </a:extLst>
              </p:cNvPr>
              <p:cNvSpPr txBox="1"/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2237CFE-8375-F852-BE96-CEC6474AAF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8BDC53F-081A-C160-DF56-A0D667ABB955}"/>
                  </a:ext>
                </a:extLst>
              </p:cNvPr>
              <p:cNvSpPr txBox="1"/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A8BDC53F-081A-C160-DF56-A0D667ABB9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2A3A5B0-DAD5-2422-9B3A-082554C0B142}"/>
                  </a:ext>
                </a:extLst>
              </p:cNvPr>
              <p:cNvSpPr txBox="1"/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2A3A5B0-DAD5-2422-9B3A-082554C0B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A9FAD67-8C8C-48DB-2A2C-3EB66B944851}"/>
                  </a:ext>
                </a:extLst>
              </p:cNvPr>
              <p:cNvSpPr txBox="1"/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A9FAD67-8C8C-48DB-2A2C-3EB66B9448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5314E43-369E-9F08-6BC0-9EFD366206B8}"/>
                  </a:ext>
                </a:extLst>
              </p:cNvPr>
              <p:cNvSpPr txBox="1"/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5314E43-369E-9F08-6BC0-9EFD366206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82FBDDB-38B1-6E16-65ED-9A84F2CA03E0}"/>
                  </a:ext>
                </a:extLst>
              </p:cNvPr>
              <p:cNvSpPr txBox="1"/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82FBDDB-38B1-6E16-65ED-9A84F2CA0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0B3C63C-A60B-9372-E982-8C0B31BE0A2A}"/>
                  </a:ext>
                </a:extLst>
              </p:cNvPr>
              <p:cNvSpPr txBox="1"/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80B3C63C-A60B-9372-E982-8C0B31BE0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7F42031-123F-A445-3D44-A0F241144AD4}"/>
                  </a:ext>
                </a:extLst>
              </p:cNvPr>
              <p:cNvSpPr txBox="1"/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7F42031-123F-A445-3D44-A0F241144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143C2FF3-B136-58DC-7EAD-294CE0BA6993}"/>
                  </a:ext>
                </a:extLst>
              </p:cNvPr>
              <p:cNvSpPr txBox="1"/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143C2FF3-B136-58DC-7EAD-294CE0BA69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E97A65C-9E2C-4C20-4CFE-860EF8BED01D}"/>
                  </a:ext>
                </a:extLst>
              </p:cNvPr>
              <p:cNvSpPr txBox="1"/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E97A65C-9E2C-4C20-4CFE-860EF8BED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0AB66FB2-4A3C-385C-8BA7-21E3CB10D342}"/>
              </a:ext>
            </a:extLst>
          </p:cNvPr>
          <p:cNvGrpSpPr/>
          <p:nvPr/>
        </p:nvGrpSpPr>
        <p:grpSpPr>
          <a:xfrm>
            <a:off x="2594871" y="1447800"/>
            <a:ext cx="2248649" cy="1532277"/>
            <a:chOff x="4079280" y="1447800"/>
            <a:chExt cx="2248649" cy="1532277"/>
          </a:xfrm>
        </p:grpSpPr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0F060B57-7E6F-8B7D-AB89-54C867938AAD}"/>
                </a:ext>
              </a:extLst>
            </p:cNvPr>
            <p:cNvCxnSpPr/>
            <p:nvPr/>
          </p:nvCxnSpPr>
          <p:spPr bwMode="auto">
            <a:xfrm>
              <a:off x="4348280" y="2668481"/>
              <a:ext cx="1979649" cy="7620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5ECD20E4-E98E-CE03-693C-35AE341EC95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48280" y="1447800"/>
              <a:ext cx="80464" cy="1220681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4DFD2C3-CEA6-A12B-B30E-4E1A7274980D}"/>
                </a:ext>
              </a:extLst>
            </p:cNvPr>
            <p:cNvSpPr txBox="1"/>
            <p:nvPr/>
          </p:nvSpPr>
          <p:spPr>
            <a:xfrm flipH="1">
              <a:off x="4079280" y="2518412"/>
              <a:ext cx="335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O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2AF351D-415D-0196-C25B-03FC079B3422}"/>
                  </a:ext>
                </a:extLst>
              </p:cNvPr>
              <p:cNvSpPr txBox="1"/>
              <p:nvPr/>
            </p:nvSpPr>
            <p:spPr>
              <a:xfrm>
                <a:off x="4191000" y="4199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2AF351D-415D-0196-C25B-03FC079B3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1996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C94B495F-7DAA-752B-1E55-5D88E27545E3}"/>
                  </a:ext>
                </a:extLst>
              </p:cNvPr>
              <p:cNvSpPr txBox="1"/>
              <p:nvPr/>
            </p:nvSpPr>
            <p:spPr>
              <a:xfrm>
                <a:off x="4343400" y="4352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C94B495F-7DAA-752B-1E55-5D88E2754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3520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854CEA03-2ADC-63F5-5EC4-B1468BECD5DF}"/>
                  </a:ext>
                </a:extLst>
              </p:cNvPr>
              <p:cNvSpPr txBox="1"/>
              <p:nvPr/>
            </p:nvSpPr>
            <p:spPr>
              <a:xfrm>
                <a:off x="4648200" y="4428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854CEA03-2ADC-63F5-5EC4-B1468BECD5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428292"/>
                <a:ext cx="299761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D6C60E88-AC37-DD47-E5AC-350B9F89E75F}"/>
                  </a:ext>
                </a:extLst>
              </p:cNvPr>
              <p:cNvSpPr txBox="1"/>
              <p:nvPr/>
            </p:nvSpPr>
            <p:spPr>
              <a:xfrm>
                <a:off x="4800600" y="4580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D6C60E88-AC37-DD47-E5AC-350B9F89E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580692"/>
                <a:ext cx="299761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0E0920D-BDFD-A36C-CFCB-EDACE5682A8C}"/>
                  </a:ext>
                </a:extLst>
              </p:cNvPr>
              <p:cNvSpPr txBox="1"/>
              <p:nvPr/>
            </p:nvSpPr>
            <p:spPr>
              <a:xfrm>
                <a:off x="4953000" y="4733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B0E0920D-BDFD-A36C-CFCB-EDACE5682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733092"/>
                <a:ext cx="299761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6B7480B-FC5A-DB57-2D4D-1C707A06C743}"/>
                  </a:ext>
                </a:extLst>
              </p:cNvPr>
              <p:cNvSpPr txBox="1"/>
              <p:nvPr/>
            </p:nvSpPr>
            <p:spPr>
              <a:xfrm>
                <a:off x="5105400" y="4885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6B7480B-FC5A-DB57-2D4D-1C707A06C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4885492"/>
                <a:ext cx="299761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F6EE700-01BE-6759-AF89-AE6F8B827D3A}"/>
                  </a:ext>
                </a:extLst>
              </p:cNvPr>
              <p:cNvSpPr txBox="1"/>
              <p:nvPr/>
            </p:nvSpPr>
            <p:spPr>
              <a:xfrm>
                <a:off x="5257800" y="5037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7F6EE700-01BE-6759-AF89-AE6F8B827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5037892"/>
                <a:ext cx="299761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CCC841FD-9375-2EFD-ABC9-3264647ED6B2}"/>
                  </a:ext>
                </a:extLst>
              </p:cNvPr>
              <p:cNvSpPr txBox="1"/>
              <p:nvPr/>
            </p:nvSpPr>
            <p:spPr>
              <a:xfrm>
                <a:off x="3581400" y="4191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CCC841FD-9375-2EFD-ABC9-3264647ED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4191000"/>
                <a:ext cx="299761" cy="6771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E4703B1-ABB4-4219-0051-254C980FE462}"/>
                  </a:ext>
                </a:extLst>
              </p:cNvPr>
              <p:cNvSpPr txBox="1"/>
              <p:nvPr/>
            </p:nvSpPr>
            <p:spPr>
              <a:xfrm>
                <a:off x="3733800" y="4343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E4703B1-ABB4-4219-0051-254C980F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4343400"/>
                <a:ext cx="299761" cy="6771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8CF3BC8-666E-6DE0-3FA1-59C4BB2ACE8B}"/>
                  </a:ext>
                </a:extLst>
              </p:cNvPr>
              <p:cNvSpPr txBox="1"/>
              <p:nvPr/>
            </p:nvSpPr>
            <p:spPr>
              <a:xfrm>
                <a:off x="3886200" y="4495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78CF3BC8-666E-6DE0-3FA1-59C4BB2AC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495800"/>
                <a:ext cx="299761" cy="6771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910C585-1456-16A5-4286-26F6C4B56513}"/>
                  </a:ext>
                </a:extLst>
              </p:cNvPr>
              <p:cNvSpPr txBox="1"/>
              <p:nvPr/>
            </p:nvSpPr>
            <p:spPr>
              <a:xfrm>
                <a:off x="4038600" y="4648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910C585-1456-16A5-4286-26F6C4B56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648200"/>
                <a:ext cx="299761" cy="67710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42DA1CE-1A25-2905-BE6E-9E63EFC65EAD}"/>
                  </a:ext>
                </a:extLst>
              </p:cNvPr>
              <p:cNvSpPr txBox="1"/>
              <p:nvPr/>
            </p:nvSpPr>
            <p:spPr>
              <a:xfrm>
                <a:off x="4196039" y="4733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42DA1CE-1A25-2905-BE6E-9E63EFC65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6039" y="4733092"/>
                <a:ext cx="299761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E2A61523-0121-88AD-1390-8DB94A10310F}"/>
                  </a:ext>
                </a:extLst>
              </p:cNvPr>
              <p:cNvSpPr txBox="1"/>
              <p:nvPr/>
            </p:nvSpPr>
            <p:spPr>
              <a:xfrm>
                <a:off x="4348439" y="4885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E2A61523-0121-88AD-1390-8DB94A1031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439" y="4885492"/>
                <a:ext cx="299761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BC9618F1-F602-89D5-E023-C48E735AC731}"/>
                  </a:ext>
                </a:extLst>
              </p:cNvPr>
              <p:cNvSpPr txBox="1"/>
              <p:nvPr/>
            </p:nvSpPr>
            <p:spPr>
              <a:xfrm>
                <a:off x="4500839" y="5037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BC9618F1-F602-89D5-E023-C48E735AC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839" y="5037892"/>
                <a:ext cx="299761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995A925-C43C-F6FC-56EE-15B0F0308D7A}"/>
                  </a:ext>
                </a:extLst>
              </p:cNvPr>
              <p:cNvSpPr txBox="1"/>
              <p:nvPr/>
            </p:nvSpPr>
            <p:spPr>
              <a:xfrm>
                <a:off x="3048000" y="4267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C995A925-C43C-F6FC-56EE-15B0F0308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4267200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62EBFDD5-0C22-4E4E-FF16-2074DACFF125}"/>
                  </a:ext>
                </a:extLst>
              </p:cNvPr>
              <p:cNvSpPr txBox="1"/>
              <p:nvPr/>
            </p:nvSpPr>
            <p:spPr>
              <a:xfrm>
                <a:off x="3200400" y="4419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62EBFDD5-0C22-4E4E-FF16-2074DACFF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4419600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68AF89DC-E14D-121D-E979-6CE56E0DF983}"/>
                  </a:ext>
                </a:extLst>
              </p:cNvPr>
              <p:cNvSpPr txBox="1"/>
              <p:nvPr/>
            </p:nvSpPr>
            <p:spPr>
              <a:xfrm>
                <a:off x="3352800" y="4572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68AF89DC-E14D-121D-E979-6CE56E0DF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4572000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F1DFB371-277D-308A-0BD7-22489024BD29}"/>
                  </a:ext>
                </a:extLst>
              </p:cNvPr>
              <p:cNvSpPr txBox="1"/>
              <p:nvPr/>
            </p:nvSpPr>
            <p:spPr>
              <a:xfrm>
                <a:off x="3505200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F1DFB371-277D-308A-0BD7-22489024B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4724400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061D37BD-0B9F-CE87-C138-4A4111D7A4CA}"/>
                  </a:ext>
                </a:extLst>
              </p:cNvPr>
              <p:cNvSpPr txBox="1"/>
              <p:nvPr/>
            </p:nvSpPr>
            <p:spPr>
              <a:xfrm>
                <a:off x="3657600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061D37BD-0B9F-CE87-C138-4A4111D7A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4876800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EDEDC771-A3BB-8148-60CA-DCBA22103C5D}"/>
                  </a:ext>
                </a:extLst>
              </p:cNvPr>
              <p:cNvSpPr txBox="1"/>
              <p:nvPr/>
            </p:nvSpPr>
            <p:spPr>
              <a:xfrm>
                <a:off x="3810000" y="5029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EDEDC771-A3BB-8148-60CA-DCBA22103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5029200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7596F21D-9A36-C4F0-CD5E-95E51AA48A81}"/>
                  </a:ext>
                </a:extLst>
              </p:cNvPr>
              <p:cNvSpPr txBox="1"/>
              <p:nvPr/>
            </p:nvSpPr>
            <p:spPr>
              <a:xfrm>
                <a:off x="4043639" y="5037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7596F21D-9A36-C4F0-CD5E-95E51AA48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639" y="5037892"/>
                <a:ext cx="299761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19F4655-56F3-7391-EBCB-1AE1E420D76E}"/>
                  </a:ext>
                </a:extLst>
              </p:cNvPr>
              <p:cNvSpPr txBox="1"/>
              <p:nvPr/>
            </p:nvSpPr>
            <p:spPr>
              <a:xfrm>
                <a:off x="2667000" y="4572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19F4655-56F3-7391-EBCB-1AE1E420D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45720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A01284E-CBE6-29A8-D02E-AFA0F793E21A}"/>
                  </a:ext>
                </a:extLst>
              </p:cNvPr>
              <p:cNvSpPr txBox="1"/>
              <p:nvPr/>
            </p:nvSpPr>
            <p:spPr>
              <a:xfrm>
                <a:off x="2819400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A01284E-CBE6-29A8-D02E-AFA0F793E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47244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4A293A4-3E1B-BB18-91A2-96A26E7EAC70}"/>
                  </a:ext>
                </a:extLst>
              </p:cNvPr>
              <p:cNvSpPr txBox="1"/>
              <p:nvPr/>
            </p:nvSpPr>
            <p:spPr>
              <a:xfrm>
                <a:off x="2971800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4A293A4-3E1B-BB18-91A2-96A26E7EA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48768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6279B1AE-EA77-09B8-0323-AD74C2735321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6279B1AE-EA77-09B8-0323-AD74C2735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50292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4DD0AD8B-E5E5-0DFA-5E62-6EAD03DD4FF9}"/>
                  </a:ext>
                </a:extLst>
              </p:cNvPr>
              <p:cNvSpPr txBox="1"/>
              <p:nvPr/>
            </p:nvSpPr>
            <p:spPr>
              <a:xfrm>
                <a:off x="3276600" y="5181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4DD0AD8B-E5E5-0DFA-5E62-6EAD03DD4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51816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F34D8D51-CBC9-D619-99F7-FC1F96E2AB3C}"/>
                  </a:ext>
                </a:extLst>
              </p:cNvPr>
              <p:cNvSpPr txBox="1"/>
              <p:nvPr/>
            </p:nvSpPr>
            <p:spPr>
              <a:xfrm>
                <a:off x="3429000" y="5334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F34D8D51-CBC9-D619-99F7-FC1F96E2A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53340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14F2E103-7FB5-047D-F934-90013F6A9271}"/>
                  </a:ext>
                </a:extLst>
              </p:cNvPr>
              <p:cNvSpPr txBox="1"/>
              <p:nvPr/>
            </p:nvSpPr>
            <p:spPr>
              <a:xfrm>
                <a:off x="3657600" y="5495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14F2E103-7FB5-047D-F934-90013F6A9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5495092"/>
                <a:ext cx="299761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9867520-9BDF-6EB6-5370-846477B8DF16}"/>
                  </a:ext>
                </a:extLst>
              </p:cNvPr>
              <p:cNvSpPr txBox="1"/>
              <p:nvPr/>
            </p:nvSpPr>
            <p:spPr>
              <a:xfrm>
                <a:off x="3810000" y="5647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9867520-9BDF-6EB6-5370-846477B8D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5647492"/>
                <a:ext cx="299761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B4F18B2-F0C8-9AB8-FB08-FB815EA78FAA}"/>
                  </a:ext>
                </a:extLst>
              </p:cNvPr>
              <p:cNvSpPr txBox="1"/>
              <p:nvPr/>
            </p:nvSpPr>
            <p:spPr>
              <a:xfrm>
                <a:off x="4114800" y="5952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B4F18B2-F0C8-9AB8-FB08-FB815EA78F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952292"/>
                <a:ext cx="299761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6333ABD-467B-4B7C-55DB-3D740A8A0087}"/>
                  </a:ext>
                </a:extLst>
              </p:cNvPr>
              <p:cNvSpPr txBox="1"/>
              <p:nvPr/>
            </p:nvSpPr>
            <p:spPr>
              <a:xfrm>
                <a:off x="4267200" y="6104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6333ABD-467B-4B7C-55DB-3D740A8A0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6104692"/>
                <a:ext cx="299761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Picture a shows a rocket launched into space. It moves upward with velocity v in time t and the burning of fuel is also shown. After time t plus delta t the mass of fuel decreases by delta m and hence the velocity of the rocket increases to v plus delta v. The free body diagram shows the weight W of the rocket downward, reaction force upward and the resultant velocity upward too.">
            <a:extLst>
              <a:ext uri="{FF2B5EF4-FFF2-40B4-BE49-F238E27FC236}">
                <a16:creationId xmlns:a16="http://schemas.microsoft.com/office/drawing/2014/main" id="{38DF9E34-CBFD-32EF-2BF9-AD1906951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04" y="2081601"/>
            <a:ext cx="3267095" cy="436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6983A6-7AAD-E9F1-07F8-D267946A8ABE}"/>
              </a:ext>
            </a:extLst>
          </p:cNvPr>
          <p:cNvSpPr txBox="1"/>
          <p:nvPr/>
        </p:nvSpPr>
        <p:spPr>
          <a:xfrm>
            <a:off x="4643161" y="1239882"/>
            <a:ext cx="4554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Rocket Motion in Troposphere &amp; Stratosphere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126175-8E4B-387D-F20A-3D7BE9CE564B}"/>
              </a:ext>
            </a:extLst>
          </p:cNvPr>
          <p:cNvSpPr txBox="1"/>
          <p:nvPr/>
        </p:nvSpPr>
        <p:spPr>
          <a:xfrm>
            <a:off x="454201" y="1199414"/>
            <a:ext cx="4554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Rocket Motion in Space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F7A6675-A0D7-02E6-FFAA-46AFA5EC4B6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6483" y="2574913"/>
            <a:ext cx="5206187" cy="1262023"/>
          </a:xfrm>
          <a:prstGeom prst="rect">
            <a:avLst/>
          </a:prstGeom>
          <a:ln w="47625">
            <a:solidFill>
              <a:srgbClr val="000099"/>
            </a:solidFill>
          </a:ln>
        </p:spPr>
      </p:pic>
    </p:spTree>
    <p:extLst>
      <p:ext uri="{BB962C8B-B14F-4D97-AF65-F5344CB8AC3E}">
        <p14:creationId xmlns:p14="http://schemas.microsoft.com/office/powerpoint/2010/main" val="299492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8" fill="hold">
                      <p:stCondLst>
                        <p:cond delay="indefinite"/>
                      </p:stCondLst>
                      <p:childTnLst>
                        <p:par>
                          <p:cTn id="689" fill="hold">
                            <p:stCondLst>
                              <p:cond delay="0"/>
                            </p:stCondLst>
                            <p:childTnLst>
                              <p:par>
                                <p:cTn id="6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8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7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9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0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0" fill="hold">
                      <p:stCondLst>
                        <p:cond delay="indefinite"/>
                      </p:stCondLst>
                      <p:childTnLst>
                        <p:par>
                          <p:cTn id="1171" fill="hold">
                            <p:stCondLst>
                              <p:cond delay="0"/>
                            </p:stCondLst>
                            <p:childTnLst>
                              <p:par>
                                <p:cTn id="11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2" fill="hold">
                      <p:stCondLst>
                        <p:cond delay="indefinite"/>
                      </p:stCondLst>
                      <p:childTnLst>
                        <p:par>
                          <p:cTn id="1193" fill="hold">
                            <p:stCondLst>
                              <p:cond delay="0"/>
                            </p:stCondLst>
                            <p:childTnLst>
                              <p:par>
                                <p:cTn id="119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40" grpId="0"/>
      <p:bldP spid="141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63E75-68B8-7731-AA93-2E448EE15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47FA-6668-7D81-34D1-8FC37DD549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6861492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Particle Mechanics Approach: Rocket Propulsion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B1832F1-D012-E9E8-5C7D-3D2251A7D9C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F586089-B7E2-026F-2F9F-1206302C3A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5B78891-A227-2AFA-FC9D-FFF4E599B4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FF552B6-6952-B62E-AA8D-62C3FF1B5E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DF572F0-A438-EB8A-0A85-B56A1F15BB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FAAA24C-9579-15DA-3072-0D053DEA8B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C45397D-F5D4-7660-56A9-96C26B7AF0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232CC23-893F-14EF-1DD3-DD2942E02C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64CD8E7-77EB-6561-2F17-3179D17C15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6F41081-28D7-F206-601F-C33E185E62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F861B6D-832D-1313-C951-5B5A50596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A382FDA-EDBF-46C4-DC02-ADCBF22D95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A02C51B-875A-726B-E2E4-B6E009E4A1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ED0D456-E160-8E6C-79EA-0CC39BE064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BCD78B1-0FFA-B8C5-2F98-6144BBD3D0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5BEBE21-E4E6-D778-CBB0-03C1E79E64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D3B2AFC-DF96-FA4F-5D28-366EA70E78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Content Placeholder 22">
            <a:extLst>
              <a:ext uri="{FF2B5EF4-FFF2-40B4-BE49-F238E27FC236}">
                <a16:creationId xmlns:a16="http://schemas.microsoft.com/office/drawing/2014/main" id="{7D67222B-F92D-6198-F596-EAA1CB2133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 rot="6768362">
            <a:off x="-50692" y="2483327"/>
            <a:ext cx="5471714" cy="28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CDE445D-8718-434B-E37D-63311BE9F8D3}"/>
                  </a:ext>
                </a:extLst>
              </p:cNvPr>
              <p:cNvSpPr txBox="1"/>
              <p:nvPr/>
            </p:nvSpPr>
            <p:spPr>
              <a:xfrm>
                <a:off x="2639535" y="304038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CDE445D-8718-434B-E37D-63311BE9F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535" y="3040380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EB367E7-ECCF-A0A2-E0A1-83FD391E61BD}"/>
                  </a:ext>
                </a:extLst>
              </p:cNvPr>
              <p:cNvSpPr txBox="1"/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EB367E7-ECCF-A0A2-E0A1-83FD391E61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2E7519C-4EB0-2837-5ABB-801F9C6E8D22}"/>
                  </a:ext>
                </a:extLst>
              </p:cNvPr>
              <p:cNvSpPr txBox="1"/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2E7519C-4EB0-2837-5ABB-801F9C6E8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2D01E0-1557-343F-E58F-72BFED640032}"/>
                  </a:ext>
                </a:extLst>
              </p:cNvPr>
              <p:cNvSpPr txBox="1"/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2D01E0-1557-343F-E58F-72BFED640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0BBE159-82ED-76BB-5792-3626D4D6C86C}"/>
                  </a:ext>
                </a:extLst>
              </p:cNvPr>
              <p:cNvSpPr txBox="1"/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0BBE159-82ED-76BB-5792-3626D4D6C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E4DC8FC-6ED2-62EE-A000-67BB1D690CBA}"/>
                  </a:ext>
                </a:extLst>
              </p:cNvPr>
              <p:cNvSpPr txBox="1"/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E4DC8FC-6ED2-62EE-A000-67BB1D690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41E05B9-CAF2-5DF6-5B4D-74A32F5AA814}"/>
                  </a:ext>
                </a:extLst>
              </p:cNvPr>
              <p:cNvSpPr txBox="1"/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41E05B9-CAF2-5DF6-5B4D-74A32F5AA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C5F3AB0-8C27-BCA7-01A4-44DBBD473A03}"/>
                  </a:ext>
                </a:extLst>
              </p:cNvPr>
              <p:cNvSpPr txBox="1"/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C5F3AB0-8C27-BCA7-01A4-44DBBD473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48E4B52-83E8-7BA7-2B91-1B7FDEF237E2}"/>
                  </a:ext>
                </a:extLst>
              </p:cNvPr>
              <p:cNvSpPr txBox="1"/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48E4B52-83E8-7BA7-2B91-1B7FDEF23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630C2BC-8439-6954-A299-56AEE03AA65E}"/>
                  </a:ext>
                </a:extLst>
              </p:cNvPr>
              <p:cNvSpPr txBox="1"/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630C2BC-8439-6954-A299-56AEE03AA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7025E85-1836-3250-70A4-9DE5423CF4CE}"/>
                  </a:ext>
                </a:extLst>
              </p:cNvPr>
              <p:cNvSpPr txBox="1"/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7025E85-1836-3250-70A4-9DE5423CF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3E5D27-4159-A65C-DCC9-47528C9E6F55}"/>
                  </a:ext>
                </a:extLst>
              </p:cNvPr>
              <p:cNvSpPr txBox="1"/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3E5D27-4159-A65C-DCC9-47528C9E6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0E380D9-C70C-759C-48D8-1B7F25B6631E}"/>
                  </a:ext>
                </a:extLst>
              </p:cNvPr>
              <p:cNvSpPr txBox="1"/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0E380D9-C70C-759C-48D8-1B7F25B66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9359B42-2706-FFDC-29D1-266620C2A700}"/>
                  </a:ext>
                </a:extLst>
              </p:cNvPr>
              <p:cNvSpPr txBox="1"/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9359B42-2706-FFDC-29D1-266620C2A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4B248D2-DA12-B042-6C25-C049CA3220A9}"/>
                  </a:ext>
                </a:extLst>
              </p:cNvPr>
              <p:cNvSpPr txBox="1"/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4B248D2-DA12-B042-6C25-C049CA322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1182F92-E656-1BDF-266B-D55B6E8EF5AC}"/>
                  </a:ext>
                </a:extLst>
              </p:cNvPr>
              <p:cNvSpPr txBox="1"/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1182F92-E656-1BDF-266B-D55B6E8EF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DE14562-77D2-A89A-DDB1-DFB99F0007C2}"/>
                  </a:ext>
                </a:extLst>
              </p:cNvPr>
              <p:cNvSpPr txBox="1"/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DE14562-77D2-A89A-DDB1-DFB99F0007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A7B2C07-305A-445E-C612-1613216D4F3D}"/>
                  </a:ext>
                </a:extLst>
              </p:cNvPr>
              <p:cNvSpPr txBox="1"/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A7B2C07-305A-445E-C612-1613216D4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3715C54-F237-C578-5B54-10D23BC2C7E6}"/>
                  </a:ext>
                </a:extLst>
              </p:cNvPr>
              <p:cNvSpPr txBox="1"/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3715C54-F237-C578-5B54-10D23BC2C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866EB9E-1133-E4C9-9214-FAA08E2E3F8F}"/>
                  </a:ext>
                </a:extLst>
              </p:cNvPr>
              <p:cNvSpPr txBox="1"/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866EB9E-1133-E4C9-9214-FAA08E2E3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B3ADA43-F42D-A83C-4798-1BA4116E52AD}"/>
                  </a:ext>
                </a:extLst>
              </p:cNvPr>
              <p:cNvSpPr txBox="1"/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B3ADA43-F42D-A83C-4798-1BA4116E5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B13F3EB-5322-96AF-EBBC-18BC8714644E}"/>
                  </a:ext>
                </a:extLst>
              </p:cNvPr>
              <p:cNvSpPr txBox="1"/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B13F3EB-5322-96AF-EBBC-18BC87146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2B9269E-A288-D726-0422-BFC12EEBBD38}"/>
                  </a:ext>
                </a:extLst>
              </p:cNvPr>
              <p:cNvSpPr txBox="1"/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2B9269E-A288-D726-0422-BFC12EEBB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9EF14FB-CB1E-8199-B0AF-DF85AA79813F}"/>
                  </a:ext>
                </a:extLst>
              </p:cNvPr>
              <p:cNvSpPr txBox="1"/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9EF14FB-CB1E-8199-B0AF-DF85AA7981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E3EC605-3DC9-6E0F-E3CC-31E77EDE8EC0}"/>
                  </a:ext>
                </a:extLst>
              </p:cNvPr>
              <p:cNvSpPr txBox="1"/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E3EC605-3DC9-6E0F-E3CC-31E77EDE8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D69F64-380D-11C1-4439-B4C2432EA2F0}"/>
                  </a:ext>
                </a:extLst>
              </p:cNvPr>
              <p:cNvSpPr txBox="1"/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D69F64-380D-11C1-4439-B4C2432EA2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6975C19-DFE1-3F6C-72B4-9950747E47E6}"/>
                  </a:ext>
                </a:extLst>
              </p:cNvPr>
              <p:cNvSpPr txBox="1"/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6975C19-DFE1-3F6C-72B4-9950747E4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EE8ADF4-FD01-00A9-D4A5-5EB71485E8F4}"/>
                  </a:ext>
                </a:extLst>
              </p:cNvPr>
              <p:cNvSpPr txBox="1"/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EE8ADF4-FD01-00A9-D4A5-5EB71485E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406F220-A825-98D5-ABD1-C7FFF0AA49E9}"/>
                  </a:ext>
                </a:extLst>
              </p:cNvPr>
              <p:cNvSpPr txBox="1"/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406F220-A825-98D5-ABD1-C7FFF0AA4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04E3436-2836-C6C5-0D5C-DAC554909EE6}"/>
                  </a:ext>
                </a:extLst>
              </p:cNvPr>
              <p:cNvSpPr txBox="1"/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04E3436-2836-C6C5-0D5C-DAC554909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AFC1E72-542D-F3BB-A537-8195D7F45E63}"/>
                  </a:ext>
                </a:extLst>
              </p:cNvPr>
              <p:cNvSpPr txBox="1"/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AFC1E72-542D-F3BB-A537-8195D7F45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4562F9A-A616-B607-3620-B5E7AA9E82BB}"/>
                  </a:ext>
                </a:extLst>
              </p:cNvPr>
              <p:cNvSpPr txBox="1"/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4562F9A-A616-B607-3620-B5E7AA9E8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C10C345-EB6C-E118-032D-60689B066760}"/>
                  </a:ext>
                </a:extLst>
              </p:cNvPr>
              <p:cNvSpPr txBox="1"/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C10C345-EB6C-E118-032D-60689B066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C3DE822-441D-8382-D42A-5D3F35FFDBC2}"/>
                  </a:ext>
                </a:extLst>
              </p:cNvPr>
              <p:cNvSpPr txBox="1"/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C3DE822-441D-8382-D42A-5D3F35FFD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84E01DF-2CD1-258A-8231-152D085DC015}"/>
                  </a:ext>
                </a:extLst>
              </p:cNvPr>
              <p:cNvSpPr txBox="1"/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84E01DF-2CD1-258A-8231-152D085DC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32C868C-A158-4F31-DA35-27B1AF1A3724}"/>
                  </a:ext>
                </a:extLst>
              </p:cNvPr>
              <p:cNvSpPr txBox="1"/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32C868C-A158-4F31-DA35-27B1AF1A3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AC0F2E0-2A21-6748-AD9C-A6A58704C6EC}"/>
                  </a:ext>
                </a:extLst>
              </p:cNvPr>
              <p:cNvSpPr txBox="1"/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AC0F2E0-2A21-6748-AD9C-A6A58704C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ED703DB-2038-22C2-9F52-C583BFC54C87}"/>
                  </a:ext>
                </a:extLst>
              </p:cNvPr>
              <p:cNvSpPr txBox="1"/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ED703DB-2038-22C2-9F52-C583BFC54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5D5C63F4-4FFA-D98A-DA78-3E190FA8177F}"/>
              </a:ext>
            </a:extLst>
          </p:cNvPr>
          <p:cNvGrpSpPr/>
          <p:nvPr/>
        </p:nvGrpSpPr>
        <p:grpSpPr>
          <a:xfrm>
            <a:off x="2594871" y="1447800"/>
            <a:ext cx="2248649" cy="1532277"/>
            <a:chOff x="4079280" y="1447800"/>
            <a:chExt cx="2248649" cy="1532277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EEFCC938-AF8E-8E7C-863C-FA99BE44139E}"/>
                </a:ext>
              </a:extLst>
            </p:cNvPr>
            <p:cNvCxnSpPr/>
            <p:nvPr/>
          </p:nvCxnSpPr>
          <p:spPr bwMode="auto">
            <a:xfrm>
              <a:off x="4348280" y="2668481"/>
              <a:ext cx="1979649" cy="7620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CF789055-840D-6C63-923B-68746DE2A64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48280" y="1447800"/>
              <a:ext cx="80464" cy="1220681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D0D191E-697F-0439-3600-28A2B0A31072}"/>
                </a:ext>
              </a:extLst>
            </p:cNvPr>
            <p:cNvSpPr txBox="1"/>
            <p:nvPr/>
          </p:nvSpPr>
          <p:spPr>
            <a:xfrm flipH="1">
              <a:off x="4079280" y="2518412"/>
              <a:ext cx="335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O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02BC76DE-D8E7-95E9-6892-2AC82BDEA7B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011541" y="1058979"/>
                <a:ext cx="4958105" cy="5644251"/>
              </a:xfrm>
            </p:spPr>
            <p:txBody>
              <a:bodyPr/>
              <a:lstStyle/>
              <a:p>
                <a:r>
                  <a:rPr lang="en-US" sz="2400" dirty="0"/>
                  <a:t>Application:</a:t>
                </a:r>
              </a:p>
              <a:p>
                <a:r>
                  <a:rPr lang="en-US" sz="2400" dirty="0"/>
                  <a:t> Rocket propulsion via mass ejection of Particles. </a:t>
                </a:r>
              </a:p>
              <a:p>
                <a:r>
                  <a:rPr lang="en-US" sz="2400" dirty="0"/>
                  <a:t>Motion governed by: </a:t>
                </a:r>
              </a:p>
              <a:p>
                <a:r>
                  <a:rPr lang="en-US" sz="2400" dirty="0"/>
                  <a:t>Equation of motion </a:t>
                </a:r>
              </a:p>
              <a:p>
                <a:r>
                  <a:rPr lang="en-US" sz="2400" dirty="0"/>
                  <a:t>Linear impulse–momentum</a:t>
                </a:r>
              </a:p>
              <a:p>
                <a:r>
                  <a:rPr lang="en-US" sz="2400" b="1" dirty="0"/>
                  <a:t>Equation of Motion: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Impulse –Momentum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02BC76DE-D8E7-95E9-6892-2AC82BDEA7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011541" y="1058979"/>
                <a:ext cx="4958105" cy="5644251"/>
              </a:xfrm>
              <a:blipFill>
                <a:blip r:embed="rId12"/>
                <a:stretch>
                  <a:fillRect l="-1599" t="-864" b="-1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57D3E870-FFDA-A581-897C-E9D4A4B50376}"/>
              </a:ext>
            </a:extLst>
          </p:cNvPr>
          <p:cNvSpPr txBox="1"/>
          <p:nvPr/>
        </p:nvSpPr>
        <p:spPr>
          <a:xfrm>
            <a:off x="905332" y="2937297"/>
            <a:ext cx="78486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A belief that the ejection system must consist of the same set of particles throughout the interval from </a:t>
            </a:r>
            <a:r>
              <a:rPr lang="en-US" i="1" dirty="0">
                <a:solidFill>
                  <a:schemeClr val="accent2"/>
                </a:solidFill>
              </a:rPr>
              <a:t>t</a:t>
            </a:r>
            <a:r>
              <a:rPr lang="en-US" i="1" baseline="-25000" dirty="0">
                <a:solidFill>
                  <a:schemeClr val="accent2"/>
                </a:solidFill>
              </a:rPr>
              <a:t>1</a:t>
            </a:r>
            <a:r>
              <a:rPr lang="en-US" i="1" dirty="0">
                <a:solidFill>
                  <a:schemeClr val="accent2"/>
                </a:solidFill>
              </a:rPr>
              <a:t> to t</a:t>
            </a:r>
            <a:r>
              <a:rPr lang="en-US" i="1" baseline="-25000" dirty="0">
                <a:solidFill>
                  <a:schemeClr val="accent2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19246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1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6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D51AC-90AE-9775-05B2-9B443CCB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44981814-5771-44C2-24C5-9676144597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 rot="6768362">
            <a:off x="-50692" y="2483327"/>
            <a:ext cx="5471714" cy="28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A9C081-5709-96FA-900D-A5591AF94A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1739" y="249618"/>
            <a:ext cx="6458661" cy="872363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Billions of Particles Pushing A Giant Vehicle in Space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4F1D55E-64BC-7D46-C85D-4FECF317508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A21770E-90F2-44B3-5D78-7058BDA169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FCB5516-9085-DDD3-6C9F-DC0ECE2DD6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34B5A24-FB01-0BF9-B29B-30D42BE160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CA2BAD7-08E5-41AD-C25C-69A6641698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F1C2495-D4CB-4007-0BBF-8E37BEE638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7F13E62-B7C0-95BD-E22F-0290405A19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3DB24FE-29A0-A4D2-CC93-EF796DBF2B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AFD833C-73B4-2CB2-6D3A-8C3810CEC8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CF79F75-2697-7368-8CEB-5D66A2DC23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CAC5236-585D-23E5-9514-6AD9E59F69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FE26EFB-1573-E756-C4D4-6C5952D39D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B3EBD61-390B-A81A-CD44-A4A86CD806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5E2B1FD-97CF-735F-5CA6-D88FB76C84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5172E95-FAEC-C6BC-A8AF-0B5038635D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E1D3E90-4A9D-95F8-AD1B-81518095D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261E3AF-1A2E-88F3-056D-8F49F3556E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AF58315-A332-51A6-F195-D413A212AE9D}"/>
                  </a:ext>
                </a:extLst>
              </p:cNvPr>
              <p:cNvSpPr txBox="1"/>
              <p:nvPr/>
            </p:nvSpPr>
            <p:spPr>
              <a:xfrm>
                <a:off x="2020791" y="4428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AF58315-A332-51A6-F195-D413A212A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791" y="44282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1341F1-E4C3-C03A-9654-D49F13AD15A8}"/>
                  </a:ext>
                </a:extLst>
              </p:cNvPr>
              <p:cNvSpPr txBox="1"/>
              <p:nvPr/>
            </p:nvSpPr>
            <p:spPr>
              <a:xfrm>
                <a:off x="2173191" y="4580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01341F1-E4C3-C03A-9654-D49F13AD15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191" y="45806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323A88E-CF99-0A39-2E3D-B100039F2176}"/>
                  </a:ext>
                </a:extLst>
              </p:cNvPr>
              <p:cNvSpPr txBox="1"/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323A88E-CF99-0A39-2E3D-B100039F2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C417BDF-7FFB-5147-3BBC-1590573D9839}"/>
                  </a:ext>
                </a:extLst>
              </p:cNvPr>
              <p:cNvSpPr txBox="1"/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C417BDF-7FFB-5147-3BBC-1590573D9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D73F40E-32F2-C1C1-2919-7B8085E1AC73}"/>
                  </a:ext>
                </a:extLst>
              </p:cNvPr>
              <p:cNvSpPr txBox="1"/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D73F40E-32F2-C1C1-2919-7B8085E1A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1103053-3395-CC21-159E-D2B2A63F6DE3}"/>
                  </a:ext>
                </a:extLst>
              </p:cNvPr>
              <p:cNvSpPr txBox="1"/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1103053-3395-CC21-159E-D2B2A63F6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2CB6A5D-70FD-C806-FB0C-850B370A1994}"/>
                  </a:ext>
                </a:extLst>
              </p:cNvPr>
              <p:cNvSpPr txBox="1"/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2CB6A5D-70FD-C806-FB0C-850B370A1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9DA2CA3-B34E-D56E-D228-38D577EEC156}"/>
                  </a:ext>
                </a:extLst>
              </p:cNvPr>
              <p:cNvSpPr txBox="1"/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9DA2CA3-B34E-D56E-D228-38D577EEC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A2FB1F4-3886-0FEB-2C7F-05CDE57CF2D3}"/>
                  </a:ext>
                </a:extLst>
              </p:cNvPr>
              <p:cNvSpPr txBox="1"/>
              <p:nvPr/>
            </p:nvSpPr>
            <p:spPr>
              <a:xfrm>
                <a:off x="1411191" y="4419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A2FB1F4-3886-0FEB-2C7F-05CDE57CF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191" y="44196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3388A9C-5AB7-4257-CE82-4B00C7A4A45C}"/>
                  </a:ext>
                </a:extLst>
              </p:cNvPr>
              <p:cNvSpPr txBox="1"/>
              <p:nvPr/>
            </p:nvSpPr>
            <p:spPr>
              <a:xfrm>
                <a:off x="1563591" y="4572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3388A9C-5AB7-4257-CE82-4B00C7A4A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3591" y="45720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428BBDC-5A59-C2A2-9237-D29298AD3633}"/>
                  </a:ext>
                </a:extLst>
              </p:cNvPr>
              <p:cNvSpPr txBox="1"/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428BBDC-5A59-C2A2-9237-D29298AD36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D2BCC4C-84AF-2DDE-1F5A-BDE725157D21}"/>
                  </a:ext>
                </a:extLst>
              </p:cNvPr>
              <p:cNvSpPr txBox="1"/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D2BCC4C-84AF-2DDE-1F5A-BDE725157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1EFFE29-176B-4633-C12D-50DEE65DB664}"/>
                  </a:ext>
                </a:extLst>
              </p:cNvPr>
              <p:cNvSpPr txBox="1"/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1EFFE29-176B-4633-C12D-50DEE65DB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4D9C385-4C4B-2435-EC25-6C30772835A6}"/>
                  </a:ext>
                </a:extLst>
              </p:cNvPr>
              <p:cNvSpPr txBox="1"/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4D9C385-4C4B-2435-EC25-6C3077283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8017E41-6C5F-6A0E-FA9E-83E006FD6100}"/>
                  </a:ext>
                </a:extLst>
              </p:cNvPr>
              <p:cNvSpPr txBox="1"/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8017E41-6C5F-6A0E-FA9E-83E006FD6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058A391-490B-7B54-944E-76D8AEEB1999}"/>
                  </a:ext>
                </a:extLst>
              </p:cNvPr>
              <p:cNvSpPr txBox="1"/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058A391-490B-7B54-944E-76D8AEEB19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7F99C1C-4945-56D1-B819-0E2638658D65}"/>
                  </a:ext>
                </a:extLst>
              </p:cNvPr>
              <p:cNvSpPr txBox="1"/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7F99C1C-4945-56D1-B819-0E2638658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86CF4AB-B79E-06EC-3F64-8E43AB2166CC}"/>
                  </a:ext>
                </a:extLst>
              </p:cNvPr>
              <p:cNvSpPr txBox="1"/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86CF4AB-B79E-06EC-3F64-8E43AB2166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77AB8D1-D5BE-5272-C066-14B36CA1E7E9}"/>
                  </a:ext>
                </a:extLst>
              </p:cNvPr>
              <p:cNvSpPr txBox="1"/>
              <p:nvPr/>
            </p:nvSpPr>
            <p:spPr>
              <a:xfrm>
                <a:off x="877791" y="4495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77AB8D1-D5BE-5272-C066-14B36CA1E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91" y="44958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27A1A70-B3E8-0E8F-82B8-EDCA6B5AD05A}"/>
                  </a:ext>
                </a:extLst>
              </p:cNvPr>
              <p:cNvSpPr txBox="1"/>
              <p:nvPr/>
            </p:nvSpPr>
            <p:spPr>
              <a:xfrm>
                <a:off x="793508" y="4228980"/>
                <a:ext cx="655629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96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27A1A70-B3E8-0E8F-82B8-EDCA6B5AD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508" y="4228980"/>
                <a:ext cx="655629" cy="147732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DAB11C0-9F4A-ECE8-1D8F-9309FBDBBE81}"/>
                  </a:ext>
                </a:extLst>
              </p:cNvPr>
              <p:cNvSpPr txBox="1"/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DAB11C0-9F4A-ECE8-1D8F-9309FBDBB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8CAEF36-6E08-766D-F398-B524230D63BB}"/>
                  </a:ext>
                </a:extLst>
              </p:cNvPr>
              <p:cNvSpPr txBox="1"/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8CAEF36-6E08-766D-F398-B524230D6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6753814B-A6B3-3A29-D4FC-080E3ED6C44C}"/>
                  </a:ext>
                </a:extLst>
              </p:cNvPr>
              <p:cNvSpPr txBox="1"/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6753814B-A6B3-3A29-D4FC-080E3ED6C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929EE427-A54A-20A4-D02A-2D7DA412227F}"/>
                  </a:ext>
                </a:extLst>
              </p:cNvPr>
              <p:cNvSpPr txBox="1"/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929EE427-A54A-20A4-D02A-2D7DA4122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6E0A1DD-4339-C580-398D-DD5335541163}"/>
                  </a:ext>
                </a:extLst>
              </p:cNvPr>
              <p:cNvSpPr txBox="1"/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6E0A1DD-4339-C580-398D-DD5335541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85C190E-0209-5C99-8F89-9325647FBF85}"/>
                  </a:ext>
                </a:extLst>
              </p:cNvPr>
              <p:cNvSpPr txBox="1"/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85C190E-0209-5C99-8F89-9325647FB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C1F813B7-5F6A-1DB8-6565-DF6889B68967}"/>
                  </a:ext>
                </a:extLst>
              </p:cNvPr>
              <p:cNvSpPr txBox="1"/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C1F813B7-5F6A-1DB8-6565-DF6889B689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EB1882F-889B-D10E-102D-1E15170B76B0}"/>
                  </a:ext>
                </a:extLst>
              </p:cNvPr>
              <p:cNvSpPr txBox="1"/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EB1882F-889B-D10E-102D-1E15170B7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6AEFAF34-FF9E-E745-C65E-5694FB2737E3}"/>
                  </a:ext>
                </a:extLst>
              </p:cNvPr>
              <p:cNvSpPr txBox="1"/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6AEFAF34-FF9E-E745-C65E-5694FB273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1973159-3798-DEE7-320C-BB0A30E60A2C}"/>
                  </a:ext>
                </a:extLst>
              </p:cNvPr>
              <p:cNvSpPr txBox="1"/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1973159-3798-DEE7-320C-BB0A30E60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A453C84-99C7-78C9-8CF4-51F3AD970030}"/>
                  </a:ext>
                </a:extLst>
              </p:cNvPr>
              <p:cNvSpPr txBox="1"/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A453C84-99C7-78C9-8CF4-51F3AD970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F51BDFEB-88BE-A942-7A9D-092641F6ED4D}"/>
                  </a:ext>
                </a:extLst>
              </p:cNvPr>
              <p:cNvSpPr txBox="1"/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F51BDFEB-88BE-A942-7A9D-092641F6ED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A71D96D-463E-0C80-DE08-1C9224C84D8E}"/>
                  </a:ext>
                </a:extLst>
              </p:cNvPr>
              <p:cNvSpPr txBox="1"/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A71D96D-463E-0C80-DE08-1C9224C84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5DE0B0DB-A353-D09E-F3AF-F4DFE43B7A8A}"/>
                  </a:ext>
                </a:extLst>
              </p:cNvPr>
              <p:cNvSpPr txBox="1"/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5DE0B0DB-A353-D09E-F3AF-F4DFE43B7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13D6944-271E-7937-2405-2DBBB76C42CC}"/>
                  </a:ext>
                </a:extLst>
              </p:cNvPr>
              <p:cNvSpPr txBox="1"/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13D6944-271E-7937-2405-2DBBB76C42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AC64BEF-0BC3-1044-4C1C-F57FBE94CFD7}"/>
                  </a:ext>
                </a:extLst>
              </p:cNvPr>
              <p:cNvSpPr txBox="1"/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AC64BEF-0BC3-1044-4C1C-F57FBE94CF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090DF95-EEB9-1466-587E-A852B279FA0A}"/>
                  </a:ext>
                </a:extLst>
              </p:cNvPr>
              <p:cNvSpPr txBox="1"/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090DF95-EEB9-1466-587E-A852B279F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1E8183-4A8D-6E5A-092F-0E1C60745750}"/>
                  </a:ext>
                </a:extLst>
              </p:cNvPr>
              <p:cNvSpPr txBox="1"/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A1E8183-4A8D-6E5A-092F-0E1C60745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7BECAB3-2219-3297-BF96-807CF1B7ADC2}"/>
                  </a:ext>
                </a:extLst>
              </p:cNvPr>
              <p:cNvSpPr txBox="1"/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7BECAB3-2219-3297-BF96-807CF1B7A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D5C2DF8-6384-FAAB-A4FA-9814D308A18C}"/>
                  </a:ext>
                </a:extLst>
              </p:cNvPr>
              <p:cNvSpPr txBox="1"/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D5C2DF8-6384-FAAB-A4FA-9814D308A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C38DFB3-628B-2F3F-79B7-F48ACEEFB742}"/>
                  </a:ext>
                </a:extLst>
              </p:cNvPr>
              <p:cNvSpPr txBox="1"/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C38DFB3-628B-2F3F-79B7-F48ACEEFB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D6B0D704-2EED-5A5C-FCC7-482B50AB4409}"/>
                  </a:ext>
                </a:extLst>
              </p:cNvPr>
              <p:cNvSpPr txBox="1"/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D6B0D704-2EED-5A5C-FCC7-482B50AB4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AAF42632-5F22-81CA-DCA8-1EBAB1FDA0CE}"/>
              </a:ext>
            </a:extLst>
          </p:cNvPr>
          <p:cNvGrpSpPr/>
          <p:nvPr/>
        </p:nvGrpSpPr>
        <p:grpSpPr>
          <a:xfrm>
            <a:off x="2594871" y="1447800"/>
            <a:ext cx="2248649" cy="1532277"/>
            <a:chOff x="4079280" y="1447800"/>
            <a:chExt cx="2248649" cy="1532277"/>
          </a:xfrm>
        </p:grpSpPr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27C5AE70-1DFB-BC6C-266D-BB7B48881497}"/>
                </a:ext>
              </a:extLst>
            </p:cNvPr>
            <p:cNvCxnSpPr/>
            <p:nvPr/>
          </p:nvCxnSpPr>
          <p:spPr bwMode="auto">
            <a:xfrm>
              <a:off x="4348280" y="2668481"/>
              <a:ext cx="1979649" cy="7620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0DB488F9-9F13-4520-C7F1-9346D6BF3A3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48280" y="1447800"/>
              <a:ext cx="80464" cy="1220681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63862E-95B8-B883-4F8C-3A91C75EDFC8}"/>
                </a:ext>
              </a:extLst>
            </p:cNvPr>
            <p:cNvSpPr txBox="1"/>
            <p:nvPr/>
          </p:nvSpPr>
          <p:spPr>
            <a:xfrm flipH="1">
              <a:off x="4079280" y="2518412"/>
              <a:ext cx="335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O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4A579FBE-09DC-2FC1-711A-447795777B19}"/>
                  </a:ext>
                </a:extLst>
              </p:cNvPr>
              <p:cNvSpPr txBox="1"/>
              <p:nvPr/>
            </p:nvSpPr>
            <p:spPr>
              <a:xfrm>
                <a:off x="4947961" y="1392659"/>
                <a:ext cx="4018143" cy="2018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Define Particle Kinematics </a:t>
                </a:r>
                <a:r>
                  <a:rPr lang="en-US" dirty="0" err="1"/>
                  <a:t>wrt</a:t>
                </a:r>
                <a:r>
                  <a:rPr lang="en-US" dirty="0"/>
                  <a:t> to Rocket fitted Frame: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&amp;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4A579FBE-09DC-2FC1-711A-447795777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961" y="1392659"/>
                <a:ext cx="4018143" cy="2018053"/>
              </a:xfrm>
              <a:prstGeom prst="rect">
                <a:avLst/>
              </a:prstGeom>
              <a:blipFill>
                <a:blip r:embed="rId13"/>
                <a:stretch>
                  <a:fillRect l="-2428" t="-2410" r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Content Placeholder 3">
                <a:extLst>
                  <a:ext uri="{FF2B5EF4-FFF2-40B4-BE49-F238E27FC236}">
                    <a16:creationId xmlns:a16="http://schemas.microsoft.com/office/drawing/2014/main" id="{1226EC2B-42FE-8E27-ADEF-E9D085E90DD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496791" y="3248096"/>
                <a:ext cx="4512925" cy="26970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Total mass of the particle system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Center of mass location</a:t>
                </a:r>
              </a:p>
              <a:p>
                <a:pPr marL="0" indent="0" algn="ctr">
                  <a:buFontTx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kern="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 ker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kern="0" dirty="0"/>
              </a:p>
              <a:p>
                <a:endParaRPr lang="en-US" sz="2400" kern="0" dirty="0"/>
              </a:p>
            </p:txBody>
          </p:sp>
        </mc:Choice>
        <mc:Fallback xmlns="">
          <p:sp>
            <p:nvSpPr>
              <p:cNvPr id="100" name="Content Placeholder 3">
                <a:extLst>
                  <a:ext uri="{FF2B5EF4-FFF2-40B4-BE49-F238E27FC236}">
                    <a16:creationId xmlns:a16="http://schemas.microsoft.com/office/drawing/2014/main" id="{1226EC2B-42FE-8E27-ADEF-E9D085E90D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6791" y="3248096"/>
                <a:ext cx="4512925" cy="2697028"/>
              </a:xfrm>
              <a:prstGeom prst="rect">
                <a:avLst/>
              </a:prstGeom>
              <a:blipFill>
                <a:blip r:embed="rId14"/>
                <a:stretch>
                  <a:fillRect l="-1892" t="-1810" b="-3416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21722608-5494-65ED-8710-75AC47AD1129}"/>
                  </a:ext>
                </a:extLst>
              </p:cNvPr>
              <p:cNvSpPr txBox="1"/>
              <p:nvPr/>
            </p:nvSpPr>
            <p:spPr>
              <a:xfrm>
                <a:off x="4191000" y="4199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21722608-5494-65ED-8710-75AC47AD1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199692"/>
                <a:ext cx="299761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7BEE74EF-58B1-8822-3168-30476607FF54}"/>
                  </a:ext>
                </a:extLst>
              </p:cNvPr>
              <p:cNvSpPr txBox="1"/>
              <p:nvPr/>
            </p:nvSpPr>
            <p:spPr>
              <a:xfrm>
                <a:off x="4343400" y="4352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7BEE74EF-58B1-8822-3168-30476607F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352092"/>
                <a:ext cx="299761" cy="67710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CD4C8FE-62BF-DD97-A66A-C13557E2F494}"/>
                  </a:ext>
                </a:extLst>
              </p:cNvPr>
              <p:cNvSpPr txBox="1"/>
              <p:nvPr/>
            </p:nvSpPr>
            <p:spPr>
              <a:xfrm>
                <a:off x="4648200" y="4428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CD4C8FE-62BF-DD97-A66A-C13557E2F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428292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C15E053A-7161-5772-4762-4EFF00F5F6D0}"/>
                  </a:ext>
                </a:extLst>
              </p:cNvPr>
              <p:cNvSpPr txBox="1"/>
              <p:nvPr/>
            </p:nvSpPr>
            <p:spPr>
              <a:xfrm>
                <a:off x="4800600" y="4580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C15E053A-7161-5772-4762-4EFF00F5F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580692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520E7A8-E6D6-522B-A9B8-3158CB0A0A8A}"/>
                  </a:ext>
                </a:extLst>
              </p:cNvPr>
              <p:cNvSpPr txBox="1"/>
              <p:nvPr/>
            </p:nvSpPr>
            <p:spPr>
              <a:xfrm>
                <a:off x="4953000" y="4733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520E7A8-E6D6-522B-A9B8-3158CB0A0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733092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08EE11A-B87A-12A7-D675-036265316DA8}"/>
                  </a:ext>
                </a:extLst>
              </p:cNvPr>
              <p:cNvSpPr txBox="1"/>
              <p:nvPr/>
            </p:nvSpPr>
            <p:spPr>
              <a:xfrm>
                <a:off x="5105400" y="4885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08EE11A-B87A-12A7-D675-036265316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4885492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4409D3AC-B20E-B03E-799D-F617483C487E}"/>
                  </a:ext>
                </a:extLst>
              </p:cNvPr>
              <p:cNvSpPr txBox="1"/>
              <p:nvPr/>
            </p:nvSpPr>
            <p:spPr>
              <a:xfrm>
                <a:off x="5257800" y="5037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4409D3AC-B20E-B03E-799D-F617483C4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5037892"/>
                <a:ext cx="299761" cy="6771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F6F1353-4398-716D-0C75-3F9A4D59A037}"/>
                  </a:ext>
                </a:extLst>
              </p:cNvPr>
              <p:cNvSpPr txBox="1"/>
              <p:nvPr/>
            </p:nvSpPr>
            <p:spPr>
              <a:xfrm>
                <a:off x="3581400" y="4191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2F6F1353-4398-716D-0C75-3F9A4D59A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41910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5C003B3B-748B-3832-03F6-7582A3D30875}"/>
                  </a:ext>
                </a:extLst>
              </p:cNvPr>
              <p:cNvSpPr txBox="1"/>
              <p:nvPr/>
            </p:nvSpPr>
            <p:spPr>
              <a:xfrm>
                <a:off x="3733800" y="4343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5C003B3B-748B-3832-03F6-7582A3D30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43434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1185B6A-75A5-147D-DB17-0FAA2FE0D990}"/>
                  </a:ext>
                </a:extLst>
              </p:cNvPr>
              <p:cNvSpPr txBox="1"/>
              <p:nvPr/>
            </p:nvSpPr>
            <p:spPr>
              <a:xfrm>
                <a:off x="3886200" y="4495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1185B6A-75A5-147D-DB17-0FAA2FE0D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4958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AA98D9-DFBD-FCA0-F733-8353133FA01D}"/>
                  </a:ext>
                </a:extLst>
              </p:cNvPr>
              <p:cNvSpPr txBox="1"/>
              <p:nvPr/>
            </p:nvSpPr>
            <p:spPr>
              <a:xfrm>
                <a:off x="4038600" y="4648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2AA98D9-DFBD-FCA0-F733-8353133FA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648200"/>
                <a:ext cx="299761" cy="67710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0BA6FC2A-5BE0-98BF-C7C9-CCB7E81C9CE5}"/>
                  </a:ext>
                </a:extLst>
              </p:cNvPr>
              <p:cNvSpPr txBox="1"/>
              <p:nvPr/>
            </p:nvSpPr>
            <p:spPr>
              <a:xfrm>
                <a:off x="4196039" y="4733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0BA6FC2A-5BE0-98BF-C7C9-CCB7E81C9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6039" y="4733092"/>
                <a:ext cx="299761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F17E8F63-33DC-1584-75B7-3676C90DE624}"/>
                  </a:ext>
                </a:extLst>
              </p:cNvPr>
              <p:cNvSpPr txBox="1"/>
              <p:nvPr/>
            </p:nvSpPr>
            <p:spPr>
              <a:xfrm>
                <a:off x="4348439" y="4885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F17E8F63-33DC-1584-75B7-3676C90DE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439" y="4885492"/>
                <a:ext cx="299761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62518949-37FE-8812-61F6-722181AF146A}"/>
                  </a:ext>
                </a:extLst>
              </p:cNvPr>
              <p:cNvSpPr txBox="1"/>
              <p:nvPr/>
            </p:nvSpPr>
            <p:spPr>
              <a:xfrm>
                <a:off x="4500839" y="5037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62518949-37FE-8812-61F6-722181AF1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839" y="5037892"/>
                <a:ext cx="299761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5103E3D5-65F9-C81A-020A-627216C33F9C}"/>
                  </a:ext>
                </a:extLst>
              </p:cNvPr>
              <p:cNvSpPr txBox="1"/>
              <p:nvPr/>
            </p:nvSpPr>
            <p:spPr>
              <a:xfrm>
                <a:off x="3048000" y="4267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5103E3D5-65F9-C81A-020A-627216C33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4267200"/>
                <a:ext cx="299761" cy="67710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59929458-344D-9AF2-D977-6C8CCEC4D431}"/>
                  </a:ext>
                </a:extLst>
              </p:cNvPr>
              <p:cNvSpPr txBox="1"/>
              <p:nvPr/>
            </p:nvSpPr>
            <p:spPr>
              <a:xfrm>
                <a:off x="3200400" y="4419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59929458-344D-9AF2-D977-6C8CCEC4D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4419600"/>
                <a:ext cx="299761" cy="67710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A05F1D60-9992-3D25-240A-EDE57871147B}"/>
                  </a:ext>
                </a:extLst>
              </p:cNvPr>
              <p:cNvSpPr txBox="1"/>
              <p:nvPr/>
            </p:nvSpPr>
            <p:spPr>
              <a:xfrm>
                <a:off x="3352800" y="4572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A05F1D60-9992-3D25-240A-EDE578711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4572000"/>
                <a:ext cx="299761" cy="67710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874AAC03-7DEC-E60C-C5E9-DA3646F2A1C3}"/>
                  </a:ext>
                </a:extLst>
              </p:cNvPr>
              <p:cNvSpPr txBox="1"/>
              <p:nvPr/>
            </p:nvSpPr>
            <p:spPr>
              <a:xfrm>
                <a:off x="3505200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874AAC03-7DEC-E60C-C5E9-DA3646F2A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4724400"/>
                <a:ext cx="299761" cy="67710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EB49E8C-2E4C-F7D3-1506-21A05DEB503E}"/>
                  </a:ext>
                </a:extLst>
              </p:cNvPr>
              <p:cNvSpPr txBox="1"/>
              <p:nvPr/>
            </p:nvSpPr>
            <p:spPr>
              <a:xfrm>
                <a:off x="3657600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EB49E8C-2E4C-F7D3-1506-21A05DEB50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4876800"/>
                <a:ext cx="299761" cy="67710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252FEA01-4A80-647D-D776-B7EF0F45334C}"/>
                  </a:ext>
                </a:extLst>
              </p:cNvPr>
              <p:cNvSpPr txBox="1"/>
              <p:nvPr/>
            </p:nvSpPr>
            <p:spPr>
              <a:xfrm>
                <a:off x="3810000" y="5029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252FEA01-4A80-647D-D776-B7EF0F453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5029200"/>
                <a:ext cx="299761" cy="67710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55B1B8BB-5BF9-53A8-78E2-397E8ECAF261}"/>
                  </a:ext>
                </a:extLst>
              </p:cNvPr>
              <p:cNvSpPr txBox="1"/>
              <p:nvPr/>
            </p:nvSpPr>
            <p:spPr>
              <a:xfrm>
                <a:off x="4043639" y="5037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55B1B8BB-5BF9-53A8-78E2-397E8ECAF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639" y="5037892"/>
                <a:ext cx="299761" cy="67710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D70944AE-4592-A35C-39A6-6CD93511943D}"/>
                  </a:ext>
                </a:extLst>
              </p:cNvPr>
              <p:cNvSpPr txBox="1"/>
              <p:nvPr/>
            </p:nvSpPr>
            <p:spPr>
              <a:xfrm>
                <a:off x="2667000" y="4572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D70944AE-4592-A35C-39A6-6CD935119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4572000"/>
                <a:ext cx="299761" cy="67710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F2B80767-038C-668C-6F92-F867A8C8D897}"/>
                  </a:ext>
                </a:extLst>
              </p:cNvPr>
              <p:cNvSpPr txBox="1"/>
              <p:nvPr/>
            </p:nvSpPr>
            <p:spPr>
              <a:xfrm>
                <a:off x="2819400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F2B80767-038C-668C-6F92-F867A8C8D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4724400"/>
                <a:ext cx="299761" cy="67710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25D661D0-E4C7-B7F5-98C6-F3291D7184DB}"/>
                  </a:ext>
                </a:extLst>
              </p:cNvPr>
              <p:cNvSpPr txBox="1"/>
              <p:nvPr/>
            </p:nvSpPr>
            <p:spPr>
              <a:xfrm>
                <a:off x="2971800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25D661D0-E4C7-B7F5-98C6-F3291D718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4876800"/>
                <a:ext cx="299761" cy="67710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F22C7C35-9477-1F4F-419D-0E578AECD2EB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F22C7C35-9477-1F4F-419D-0E578AECD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5029200"/>
                <a:ext cx="299761" cy="67710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43E6C470-CB35-C345-B861-BC68DE8846E1}"/>
                  </a:ext>
                </a:extLst>
              </p:cNvPr>
              <p:cNvSpPr txBox="1"/>
              <p:nvPr/>
            </p:nvSpPr>
            <p:spPr>
              <a:xfrm>
                <a:off x="3276600" y="5181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43E6C470-CB35-C345-B861-BC68DE884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5181600"/>
                <a:ext cx="299761" cy="67710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08EB2FE1-F5D1-6EFF-F17F-7E94386DFBD2}"/>
                  </a:ext>
                </a:extLst>
              </p:cNvPr>
              <p:cNvSpPr txBox="1"/>
              <p:nvPr/>
            </p:nvSpPr>
            <p:spPr>
              <a:xfrm>
                <a:off x="3429000" y="5334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08EB2FE1-F5D1-6EFF-F17F-7E94386DF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5334000"/>
                <a:ext cx="299761" cy="67710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7F66BD56-8F5D-2884-AE37-92F73830141C}"/>
                  </a:ext>
                </a:extLst>
              </p:cNvPr>
              <p:cNvSpPr txBox="1"/>
              <p:nvPr/>
            </p:nvSpPr>
            <p:spPr>
              <a:xfrm>
                <a:off x="3657600" y="5495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7F66BD56-8F5D-2884-AE37-92F738301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5495092"/>
                <a:ext cx="299761" cy="67710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54EFEC2-5347-7A72-216C-1FB2A1588BB0}"/>
                  </a:ext>
                </a:extLst>
              </p:cNvPr>
              <p:cNvSpPr txBox="1"/>
              <p:nvPr/>
            </p:nvSpPr>
            <p:spPr>
              <a:xfrm>
                <a:off x="3810000" y="5647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54EFEC2-5347-7A72-216C-1FB2A1588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5647492"/>
                <a:ext cx="299761" cy="67710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6DCEBF3-2643-2E25-CE77-F1A6053C9003}"/>
                  </a:ext>
                </a:extLst>
              </p:cNvPr>
              <p:cNvSpPr txBox="1"/>
              <p:nvPr/>
            </p:nvSpPr>
            <p:spPr>
              <a:xfrm>
                <a:off x="4114800" y="5952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6DCEBF3-2643-2E25-CE77-F1A6053C90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952292"/>
                <a:ext cx="299761" cy="67710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E86DF13-4CD0-CA6A-3651-AEFCD01A7F7B}"/>
                  </a:ext>
                </a:extLst>
              </p:cNvPr>
              <p:cNvSpPr txBox="1"/>
              <p:nvPr/>
            </p:nvSpPr>
            <p:spPr>
              <a:xfrm>
                <a:off x="4267200" y="6104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E86DF13-4CD0-CA6A-3651-AEFCD01A7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6104692"/>
                <a:ext cx="299761" cy="67710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EEB41B7-AFFD-DD86-9B9A-A1DB94C72571}"/>
              </a:ext>
            </a:extLst>
          </p:cNvPr>
          <p:cNvCxnSpPr/>
          <p:nvPr/>
        </p:nvCxnSpPr>
        <p:spPr bwMode="auto">
          <a:xfrm flipH="1">
            <a:off x="1177552" y="2667000"/>
            <a:ext cx="1641848" cy="22946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4C9CD85-195F-FFB7-8A27-A82AE9E2B0AE}"/>
                  </a:ext>
                </a:extLst>
              </p:cNvPr>
              <p:cNvSpPr txBox="1"/>
              <p:nvPr/>
            </p:nvSpPr>
            <p:spPr>
              <a:xfrm>
                <a:off x="1220457" y="3843528"/>
                <a:ext cx="67618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4C9CD85-195F-FFB7-8A27-A82AE9E2B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457" y="3843528"/>
                <a:ext cx="676189" cy="461665"/>
              </a:xfrm>
              <a:prstGeom prst="rect">
                <a:avLst/>
              </a:prstGeom>
              <a:blipFill>
                <a:blip r:embed="rId22"/>
                <a:stretch>
                  <a:fillRect t="-18667" r="-30631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673D416-1717-3A85-87BE-E6EB0EEC53DB}"/>
                  </a:ext>
                </a:extLst>
              </p:cNvPr>
              <p:cNvSpPr txBox="1"/>
              <p:nvPr/>
            </p:nvSpPr>
            <p:spPr>
              <a:xfrm>
                <a:off x="663046" y="4392168"/>
                <a:ext cx="52882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673D416-1717-3A85-87BE-E6EB0EEC5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046" y="4392168"/>
                <a:ext cx="528828" cy="461665"/>
              </a:xfrm>
              <a:prstGeom prst="rect">
                <a:avLst/>
              </a:prstGeom>
              <a:blipFill>
                <a:blip r:embed="rId2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397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98" grpId="0" build="p"/>
      <p:bldP spid="100" grpId="0" build="p"/>
      <p:bldP spid="24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E40F9-D803-644B-234D-002353D68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A64FE70C-BA00-647F-3477-3362DDD162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 rot="6768362">
            <a:off x="-50692" y="2483327"/>
            <a:ext cx="5471714" cy="28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2BD629-579F-DA74-4D45-DD16459619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1739" y="249618"/>
            <a:ext cx="6458661" cy="872363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Billions of Particles Pushing A Giant Vehicle in Space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9B8D543-4D3B-28FF-A070-76138F2164F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CE79772-CFB2-0AC0-94F4-342F0C8049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BD78D15-4B8B-1596-DA1D-0FE9CB6E26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AC21B07-6839-421A-9464-C28BFFD738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0CEDF70-92B5-08A9-3C21-134E461F03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0DEB1E9-1832-521C-1483-46E1FF13B6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8E70D45-D440-1A7A-7F44-1230F20140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A3B64FC-DB56-806F-7D4E-399E61D783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96F2FAE-8591-7FE1-12FC-3EC7B9C23F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A8FCFC5-E96D-32C2-128B-66A78F1BC4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93DFFFE-450F-0D70-C15A-90BD9AB86B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1DB5E75-1064-C6E5-EFF4-F36D83720E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31D4F7A-22B0-E856-C74C-CB00D23DAF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34638A4-A01A-1C34-1E94-99EBF70013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9FAAF5E-5397-4E1C-A2A5-0471C6EC71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165BB4E-794F-EB2F-AEB6-8C1EF3EFDD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2CEA5E-458C-2682-C4AB-EA677C47A4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C8F649A-510A-0882-BA2C-7FA6D5C62CBA}"/>
                  </a:ext>
                </a:extLst>
              </p:cNvPr>
              <p:cNvSpPr txBox="1"/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C8F649A-510A-0882-BA2C-7FA6D5C62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58055EB-D9E3-B850-A4F4-1C62AAB67B5C}"/>
                  </a:ext>
                </a:extLst>
              </p:cNvPr>
              <p:cNvSpPr txBox="1"/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58055EB-D9E3-B850-A4F4-1C62AAB67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497476-8349-DCDC-A7AE-B8C73E2764CB}"/>
                  </a:ext>
                </a:extLst>
              </p:cNvPr>
              <p:cNvSpPr txBox="1"/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497476-8349-DCDC-A7AE-B8C73E276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8F05323-986D-0775-C5E6-1701FC0CE233}"/>
                  </a:ext>
                </a:extLst>
              </p:cNvPr>
              <p:cNvSpPr txBox="1"/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8F05323-986D-0775-C5E6-1701FC0CE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E00A281-1DE3-2645-5CB1-22929023B123}"/>
                  </a:ext>
                </a:extLst>
              </p:cNvPr>
              <p:cNvSpPr txBox="1"/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E00A281-1DE3-2645-5CB1-22929023B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75933EF-D2E1-BCF8-E15F-40C2E7A8DA85}"/>
                  </a:ext>
                </a:extLst>
              </p:cNvPr>
              <p:cNvSpPr txBox="1"/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75933EF-D2E1-BCF8-E15F-40C2E7A8D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D557B17-F732-B55A-A4F8-DC121B3B4D96}"/>
                  </a:ext>
                </a:extLst>
              </p:cNvPr>
              <p:cNvSpPr txBox="1"/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D557B17-F732-B55A-A4F8-DC121B3B4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D5C3372-0D1D-E2F4-2D1F-7E94C28E3370}"/>
                  </a:ext>
                </a:extLst>
              </p:cNvPr>
              <p:cNvSpPr txBox="1"/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7D5C3372-0D1D-E2F4-2D1F-7E94C28E3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A2F7207-2503-386F-69C2-B95B26249300}"/>
                  </a:ext>
                </a:extLst>
              </p:cNvPr>
              <p:cNvSpPr txBox="1"/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A2F7207-2503-386F-69C2-B95B262493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2ED2A36-75B8-DF38-D371-3FDA7D044AF3}"/>
                  </a:ext>
                </a:extLst>
              </p:cNvPr>
              <p:cNvSpPr txBox="1"/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2ED2A36-75B8-DF38-D371-3FDA7D044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377B5A6-E747-3AD7-CDC8-42BB5826D804}"/>
                  </a:ext>
                </a:extLst>
              </p:cNvPr>
              <p:cNvSpPr txBox="1"/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377B5A6-E747-3AD7-CDC8-42BB5826D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C000CCF-7BFD-957A-CE30-4DDF3560AF86}"/>
                  </a:ext>
                </a:extLst>
              </p:cNvPr>
              <p:cNvSpPr txBox="1"/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C000CCF-7BFD-957A-CE30-4DDF3560A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9315FEF-A3EC-146A-EAAC-11196EDD975B}"/>
                  </a:ext>
                </a:extLst>
              </p:cNvPr>
              <p:cNvSpPr txBox="1"/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9315FEF-A3EC-146A-EAAC-11196EDD9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732ADCA-EBFC-E9FE-D097-E8AD48BC0463}"/>
                  </a:ext>
                </a:extLst>
              </p:cNvPr>
              <p:cNvSpPr txBox="1"/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732ADCA-EBFC-E9FE-D097-E8AD48BC0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9587E7F-67BA-B6C8-9F25-113B77BC35BF}"/>
                  </a:ext>
                </a:extLst>
              </p:cNvPr>
              <p:cNvSpPr txBox="1"/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9587E7F-67BA-B6C8-9F25-113B77BC3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C28433D-6D28-7A90-F27D-36F16854A3B1}"/>
                  </a:ext>
                </a:extLst>
              </p:cNvPr>
              <p:cNvSpPr txBox="1"/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7C28433D-6D28-7A90-F27D-36F16854A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A7BDFDE-C6EE-0868-5B3E-739E0F235F89}"/>
                  </a:ext>
                </a:extLst>
              </p:cNvPr>
              <p:cNvSpPr txBox="1"/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A7BDFDE-C6EE-0868-5B3E-739E0F235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0474E4C-D2BD-9092-A361-BAB6144706E3}"/>
                  </a:ext>
                </a:extLst>
              </p:cNvPr>
              <p:cNvSpPr txBox="1"/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0474E4C-D2BD-9092-A361-BAB6144706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2C258CB-3979-6A8C-4A68-6C4E9E0B3BD4}"/>
                  </a:ext>
                </a:extLst>
              </p:cNvPr>
              <p:cNvSpPr txBox="1"/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2C258CB-3979-6A8C-4A68-6C4E9E0B3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F858DA6-0652-4C48-6372-CB60C4F8653F}"/>
                  </a:ext>
                </a:extLst>
              </p:cNvPr>
              <p:cNvSpPr txBox="1"/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F858DA6-0652-4C48-6372-CB60C4F86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F1969F3-38C2-21C9-3324-B8775243544D}"/>
                  </a:ext>
                </a:extLst>
              </p:cNvPr>
              <p:cNvSpPr txBox="1"/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F1969F3-38C2-21C9-3324-B87752435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28D3063-3208-845D-2636-C792B94A1E35}"/>
                  </a:ext>
                </a:extLst>
              </p:cNvPr>
              <p:cNvSpPr txBox="1"/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28D3063-3208-845D-2636-C792B94A1E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91079D8-69B8-2415-6C7D-5ECA50A325C1}"/>
                  </a:ext>
                </a:extLst>
              </p:cNvPr>
              <p:cNvSpPr txBox="1"/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91079D8-69B8-2415-6C7D-5ECA50A32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E4DDF25-0722-35C0-F1FE-9B3FD03BAC8D}"/>
                  </a:ext>
                </a:extLst>
              </p:cNvPr>
              <p:cNvSpPr txBox="1"/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E4DDF25-0722-35C0-F1FE-9B3FD03BA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25DBBA0-F039-17CE-86DA-104D97D0A89A}"/>
                  </a:ext>
                </a:extLst>
              </p:cNvPr>
              <p:cNvSpPr txBox="1"/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25DBBA0-F039-17CE-86DA-104D97D0A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7CE9263-6734-7F3C-051E-356A2E2ADC1C}"/>
                  </a:ext>
                </a:extLst>
              </p:cNvPr>
              <p:cNvSpPr txBox="1"/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7CE9263-6734-7F3C-051E-356A2E2AD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F0075FEB-E737-07F9-5EA0-14F3C398F41C}"/>
                  </a:ext>
                </a:extLst>
              </p:cNvPr>
              <p:cNvSpPr txBox="1"/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F0075FEB-E737-07F9-5EA0-14F3C398F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CD75244-EA24-393F-FA5C-F8E67CE6796E}"/>
                  </a:ext>
                </a:extLst>
              </p:cNvPr>
              <p:cNvSpPr txBox="1"/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CD75244-EA24-393F-FA5C-F8E67CE67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E28EE808-503D-361D-90C7-D815A6F57FCF}"/>
                  </a:ext>
                </a:extLst>
              </p:cNvPr>
              <p:cNvSpPr txBox="1"/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E28EE808-503D-361D-90C7-D815A6F57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AC0CB9B3-423F-1203-577D-8C2A08DE33ED}"/>
                  </a:ext>
                </a:extLst>
              </p:cNvPr>
              <p:cNvSpPr txBox="1"/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AC0CB9B3-423F-1203-577D-8C2A08DE33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66750796-33F0-9CFE-9B13-90AF602188C6}"/>
                  </a:ext>
                </a:extLst>
              </p:cNvPr>
              <p:cNvSpPr txBox="1"/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66750796-33F0-9CFE-9B13-90AF602188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8AA7FD5-0F89-0785-8C36-0559A7CBAAA6}"/>
                  </a:ext>
                </a:extLst>
              </p:cNvPr>
              <p:cNvSpPr txBox="1"/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8AA7FD5-0F89-0785-8C36-0559A7CBAA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96324D3-DF8D-27D6-3DA3-77C0DB6C2D35}"/>
                  </a:ext>
                </a:extLst>
              </p:cNvPr>
              <p:cNvSpPr txBox="1"/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96324D3-DF8D-27D6-3DA3-77C0DB6C2D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E3949A0-C5BE-3A8F-2067-1B777AE3FE99}"/>
                  </a:ext>
                </a:extLst>
              </p:cNvPr>
              <p:cNvSpPr txBox="1"/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E3949A0-C5BE-3A8F-2067-1B777AE3FE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755065C-814E-BE5E-E1E3-B7D7CCD163BB}"/>
                  </a:ext>
                </a:extLst>
              </p:cNvPr>
              <p:cNvSpPr txBox="1"/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9755065C-814E-BE5E-E1E3-B7D7CCD16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E552526E-339E-3526-15EB-D2457540F0F3}"/>
                  </a:ext>
                </a:extLst>
              </p:cNvPr>
              <p:cNvSpPr txBox="1"/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E552526E-339E-3526-15EB-D2457540F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73BC58E-5456-93C0-78CF-BDA8D10F21BF}"/>
                  </a:ext>
                </a:extLst>
              </p:cNvPr>
              <p:cNvSpPr txBox="1"/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73BC58E-5456-93C0-78CF-BDA8D10F2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F89CE106-F93F-7040-98EB-EBC5D903DFE2}"/>
              </a:ext>
            </a:extLst>
          </p:cNvPr>
          <p:cNvGrpSpPr/>
          <p:nvPr/>
        </p:nvGrpSpPr>
        <p:grpSpPr>
          <a:xfrm>
            <a:off x="2594871" y="1447800"/>
            <a:ext cx="2248649" cy="1532277"/>
            <a:chOff x="4079280" y="1447800"/>
            <a:chExt cx="2248649" cy="1532277"/>
          </a:xfrm>
        </p:grpSpPr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F369A596-09DD-39C2-CED8-B8CF1E3DD6DC}"/>
                </a:ext>
              </a:extLst>
            </p:cNvPr>
            <p:cNvCxnSpPr/>
            <p:nvPr/>
          </p:nvCxnSpPr>
          <p:spPr bwMode="auto">
            <a:xfrm>
              <a:off x="4348280" y="2668481"/>
              <a:ext cx="1979649" cy="7620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46E20E55-B426-EA36-A6E3-03F83131F1F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48280" y="1447800"/>
              <a:ext cx="80464" cy="1220681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E1A6F9B-560E-D0B6-208E-C92BFABE04A8}"/>
                </a:ext>
              </a:extLst>
            </p:cNvPr>
            <p:cNvSpPr txBox="1"/>
            <p:nvPr/>
          </p:nvSpPr>
          <p:spPr>
            <a:xfrm flipH="1">
              <a:off x="4079280" y="2518412"/>
              <a:ext cx="335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O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Content Placeholder 3">
                <a:extLst>
                  <a:ext uri="{FF2B5EF4-FFF2-40B4-BE49-F238E27FC236}">
                    <a16:creationId xmlns:a16="http://schemas.microsoft.com/office/drawing/2014/main" id="{E03E22D9-E460-C7E5-D5CF-6398A4E4D5B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32427" y="1592580"/>
                <a:ext cx="4512925" cy="411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/>
                  <a:t>Center of Mass Jet Motion </a:t>
                </a:r>
              </a:p>
              <a:p>
                <a:r>
                  <a:rPr lang="en-US" sz="2400" kern="0" dirty="0"/>
                  <a:t>External Force system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kern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kern="0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Substituting into the system equation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 ker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100" name="Content Placeholder 3">
                <a:extLst>
                  <a:ext uri="{FF2B5EF4-FFF2-40B4-BE49-F238E27FC236}">
                    <a16:creationId xmlns:a16="http://schemas.microsoft.com/office/drawing/2014/main" id="{E03E22D9-E460-C7E5-D5CF-6398A4E4D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32427" y="1592580"/>
                <a:ext cx="4512925" cy="4114800"/>
              </a:xfrm>
              <a:prstGeom prst="rect">
                <a:avLst/>
              </a:prstGeom>
              <a:blipFill>
                <a:blip r:embed="rId11"/>
                <a:stretch>
                  <a:fillRect l="-2162" t="-118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898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067A8-E52F-A99E-F220-B817F0AAD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6FEF22F7-B940-6D09-0F50-5E43BA54D4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 rot="6768362">
            <a:off x="-50692" y="2483327"/>
            <a:ext cx="5471714" cy="28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B2427D-84EA-643E-5401-AB96E959C3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1739" y="249618"/>
            <a:ext cx="6458661" cy="872363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Billions of Particles Pushing A Giant Vehicle in Space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22F9928-D1CF-192C-EBF8-0E9CA7E0C54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72D74A5-0680-42CF-FFDA-B274BA6892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0F20AC0-7001-664D-3AC5-3E94CDE8CC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52AD94F-2620-2C94-EE90-376F4E4D60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18D7FA4-4B9E-2221-BD17-50C8A7222D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D2230DD-2E09-6174-A343-658E6000FD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89C0254-AC0E-A0AC-DF52-3E5DDE7500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3EB26E2-1D88-D612-0E83-1D6CE5D937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E733010-B0B8-A802-9EF0-2502ACF314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2635D09-82AE-B1EF-9D7D-3AD855F81C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618DA4C-B92B-15E3-97C6-84A6572D84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4E7B5AC-9FF6-17B5-6B66-F878C25D8C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4F707D7-4270-2E08-C95B-D4D3DD29A4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2F25C6A-A588-76A1-FEBC-592E93C5BF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6ED8288-803A-FA60-260D-B877D1B0C8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6435A34-E823-3EFC-4EAA-8AF95E5CD1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C0BD253-F2F7-394A-778B-40D82CD361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F5804D6-8B05-8086-3301-19EE38B6466D}"/>
                  </a:ext>
                </a:extLst>
              </p:cNvPr>
              <p:cNvSpPr txBox="1"/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F5804D6-8B05-8086-3301-19EE38B64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EBDC787-BD6B-4427-87D1-D204DE473489}"/>
                  </a:ext>
                </a:extLst>
              </p:cNvPr>
              <p:cNvSpPr txBox="1"/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EBDC787-BD6B-4427-87D1-D204DE473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4DBC1FD-BC6E-5425-0CDB-87919BA379BC}"/>
                  </a:ext>
                </a:extLst>
              </p:cNvPr>
              <p:cNvSpPr txBox="1"/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4DBC1FD-BC6E-5425-0CDB-87919BA37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BC31BBA-400D-51BC-0F65-A5C3A6216A56}"/>
                  </a:ext>
                </a:extLst>
              </p:cNvPr>
              <p:cNvSpPr txBox="1"/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BC31BBA-400D-51BC-0F65-A5C3A6216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2A6BAB4-2688-76A5-E7E2-22C43542D15B}"/>
                  </a:ext>
                </a:extLst>
              </p:cNvPr>
              <p:cNvSpPr txBox="1"/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2A6BAB4-2688-76A5-E7E2-22C43542D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FE55E1D-A6D1-AEB9-DABD-E9374B1CADF0}"/>
                  </a:ext>
                </a:extLst>
              </p:cNvPr>
              <p:cNvSpPr txBox="1"/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FE55E1D-A6D1-AEB9-DABD-E9374B1CA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8F2DC7B-D017-9D9A-4B2F-AFC9FD9C2055}"/>
                  </a:ext>
                </a:extLst>
              </p:cNvPr>
              <p:cNvSpPr txBox="1"/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8F2DC7B-D017-9D9A-4B2F-AFC9FD9C2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BF2FCA6-A5FB-78B6-22B7-CEFABF6E13DA}"/>
                  </a:ext>
                </a:extLst>
              </p:cNvPr>
              <p:cNvSpPr txBox="1"/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BF2FCA6-A5FB-78B6-22B7-CEFABF6E13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161B408E-C818-7C99-B43A-634DAB5C67B7}"/>
                  </a:ext>
                </a:extLst>
              </p:cNvPr>
              <p:cNvSpPr txBox="1"/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161B408E-C818-7C99-B43A-634DAB5C6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1D35CFE-17C0-F0BB-2B6F-53E3D84EF7A6}"/>
                  </a:ext>
                </a:extLst>
              </p:cNvPr>
              <p:cNvSpPr txBox="1"/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1D35CFE-17C0-F0BB-2B6F-53E3D84EF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50A2597-41AF-A238-5741-8897757CF18E}"/>
                  </a:ext>
                </a:extLst>
              </p:cNvPr>
              <p:cNvSpPr txBox="1"/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50A2597-41AF-A238-5741-8897757CF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014FADF-8619-0178-79A1-DAE68FA6FA7F}"/>
                  </a:ext>
                </a:extLst>
              </p:cNvPr>
              <p:cNvSpPr txBox="1"/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014FADF-8619-0178-79A1-DAE68FA6F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2580AD9-4A80-1024-83FC-919CCDDFD08F}"/>
                  </a:ext>
                </a:extLst>
              </p:cNvPr>
              <p:cNvSpPr txBox="1"/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2580AD9-4A80-1024-83FC-919CCDDFD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2929C1F-1C7C-CC15-E904-C30DE56E9DEF}"/>
                  </a:ext>
                </a:extLst>
              </p:cNvPr>
              <p:cNvSpPr txBox="1"/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2929C1F-1C7C-CC15-E904-C30DE56E9D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DB48476-A171-55B3-B18E-241E9F1AFE87}"/>
                  </a:ext>
                </a:extLst>
              </p:cNvPr>
              <p:cNvSpPr txBox="1"/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DB48476-A171-55B3-B18E-241E9F1AF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9845285-28D4-BE8C-E238-B0E9FA11D29B}"/>
                  </a:ext>
                </a:extLst>
              </p:cNvPr>
              <p:cNvSpPr txBox="1"/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9845285-28D4-BE8C-E238-B0E9FA11D2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23D0027-D906-D6A6-5B22-EA5A646F39E7}"/>
                  </a:ext>
                </a:extLst>
              </p:cNvPr>
              <p:cNvSpPr txBox="1"/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23D0027-D906-D6A6-5B22-EA5A646F39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DCFAA5B-CB0E-05FD-F50B-F0C1F580ED16}"/>
                  </a:ext>
                </a:extLst>
              </p:cNvPr>
              <p:cNvSpPr txBox="1"/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DCFAA5B-CB0E-05FD-F50B-F0C1F580E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7C08CAA-2158-9C68-A78A-1FE3C0DA85CE}"/>
                  </a:ext>
                </a:extLst>
              </p:cNvPr>
              <p:cNvSpPr txBox="1"/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7C08CAA-2158-9C68-A78A-1FE3C0DA8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9457586-3191-0070-08EA-3586A239D0EE}"/>
                  </a:ext>
                </a:extLst>
              </p:cNvPr>
              <p:cNvSpPr txBox="1"/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F9457586-3191-0070-08EA-3586A239D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5B6579B-F2A2-15F2-053D-349512E5CF6D}"/>
                  </a:ext>
                </a:extLst>
              </p:cNvPr>
              <p:cNvSpPr txBox="1"/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5B6579B-F2A2-15F2-053D-349512E5CF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CBBC4A1E-00B6-EAA3-46F9-6B367E3F7BBD}"/>
                  </a:ext>
                </a:extLst>
              </p:cNvPr>
              <p:cNvSpPr txBox="1"/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CBBC4A1E-00B6-EAA3-46F9-6B367E3F7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C17EB12-BAD5-F020-CE48-BCD2BC98D304}"/>
                  </a:ext>
                </a:extLst>
              </p:cNvPr>
              <p:cNvSpPr txBox="1"/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C17EB12-BAD5-F020-CE48-BCD2BC98D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4613DD1-A1E1-0B91-933B-4CBC9919C754}"/>
                  </a:ext>
                </a:extLst>
              </p:cNvPr>
              <p:cNvSpPr txBox="1"/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4613DD1-A1E1-0B91-933B-4CBC9919C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2AB328C-0778-0E27-3246-284701D5971E}"/>
                  </a:ext>
                </a:extLst>
              </p:cNvPr>
              <p:cNvSpPr txBox="1"/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2AB328C-0778-0E27-3246-284701D597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BB19B21-74B3-9622-1470-6061E3136EA9}"/>
                  </a:ext>
                </a:extLst>
              </p:cNvPr>
              <p:cNvSpPr txBox="1"/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BB19B21-74B3-9622-1470-6061E3136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9C2857F-A5B7-F18E-5F26-8E3BFE5BD6E6}"/>
                  </a:ext>
                </a:extLst>
              </p:cNvPr>
              <p:cNvSpPr txBox="1"/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9C2857F-A5B7-F18E-5F26-8E3BFE5BD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46EDB5B-68EC-CE18-F411-B29E96DE2259}"/>
                  </a:ext>
                </a:extLst>
              </p:cNvPr>
              <p:cNvSpPr txBox="1"/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46EDB5B-68EC-CE18-F411-B29E96DE22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1DDF5911-F144-02BE-46A7-2F842997E579}"/>
                  </a:ext>
                </a:extLst>
              </p:cNvPr>
              <p:cNvSpPr txBox="1"/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1DDF5911-F144-02BE-46A7-2F842997E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C7E14E0-0FFF-E809-A224-208315B51E25}"/>
                  </a:ext>
                </a:extLst>
              </p:cNvPr>
              <p:cNvSpPr txBox="1"/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C7E14E0-0FFF-E809-A224-208315B51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6734654-C87B-7B7E-9F58-9C8C9D552BB0}"/>
                  </a:ext>
                </a:extLst>
              </p:cNvPr>
              <p:cNvSpPr txBox="1"/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6734654-C87B-7B7E-9F58-9C8C9D552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912B2F2-3AFC-7297-D09E-6A4BD2F68619}"/>
                  </a:ext>
                </a:extLst>
              </p:cNvPr>
              <p:cNvSpPr txBox="1"/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912B2F2-3AFC-7297-D09E-6A4BD2F68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466293E-D223-8967-87EB-5C2D3685E523}"/>
                  </a:ext>
                </a:extLst>
              </p:cNvPr>
              <p:cNvSpPr txBox="1"/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466293E-D223-8967-87EB-5C2D3685E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47AADB3-FB6C-EB49-DBA4-48A4F9B635DA}"/>
                  </a:ext>
                </a:extLst>
              </p:cNvPr>
              <p:cNvSpPr txBox="1"/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47AADB3-FB6C-EB49-DBA4-48A4F9B63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3BCC74C-E9D1-73EE-470D-7F65B6978F24}"/>
                  </a:ext>
                </a:extLst>
              </p:cNvPr>
              <p:cNvSpPr txBox="1"/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3BCC74C-E9D1-73EE-470D-7F65B6978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C70EFD3-42DD-17A6-850F-E5049299F47D}"/>
                  </a:ext>
                </a:extLst>
              </p:cNvPr>
              <p:cNvSpPr txBox="1"/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C70EFD3-42DD-17A6-850F-E5049299F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2CC3054-C929-C41C-1E3F-93EFBAB9BCD2}"/>
                  </a:ext>
                </a:extLst>
              </p:cNvPr>
              <p:cNvSpPr txBox="1"/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2CC3054-C929-C41C-1E3F-93EFBAB9B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67B36C40-3C9E-F4C8-780D-E443E3E57335}"/>
              </a:ext>
            </a:extLst>
          </p:cNvPr>
          <p:cNvGrpSpPr/>
          <p:nvPr/>
        </p:nvGrpSpPr>
        <p:grpSpPr>
          <a:xfrm>
            <a:off x="2594871" y="1447800"/>
            <a:ext cx="2248649" cy="1532277"/>
            <a:chOff x="4079280" y="1447800"/>
            <a:chExt cx="2248649" cy="1532277"/>
          </a:xfrm>
        </p:grpSpPr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E5700599-6152-22F0-0FF6-29BE3663B5F1}"/>
                </a:ext>
              </a:extLst>
            </p:cNvPr>
            <p:cNvCxnSpPr/>
            <p:nvPr/>
          </p:nvCxnSpPr>
          <p:spPr bwMode="auto">
            <a:xfrm>
              <a:off x="4348280" y="2668481"/>
              <a:ext cx="1979649" cy="7620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654CEA8C-DD96-D5CA-AC9B-22F34F912FF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48280" y="1447800"/>
              <a:ext cx="80464" cy="1220681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606611D-D7BF-3458-6BAD-BB8BF71129C3}"/>
                </a:ext>
              </a:extLst>
            </p:cNvPr>
            <p:cNvSpPr txBox="1"/>
            <p:nvPr/>
          </p:nvSpPr>
          <p:spPr>
            <a:xfrm flipH="1">
              <a:off x="4079280" y="2518412"/>
              <a:ext cx="335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O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Content Placeholder 3">
                <a:extLst>
                  <a:ext uri="{FF2B5EF4-FFF2-40B4-BE49-F238E27FC236}">
                    <a16:creationId xmlns:a16="http://schemas.microsoft.com/office/drawing/2014/main" id="{DBA5F8BF-4D51-0F1E-359C-3CCCB3338D4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183566" y="1310054"/>
                <a:ext cx="4901359" cy="55098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/>
                  <a:t>Center of Mass Jet Motion </a:t>
                </a:r>
              </a:p>
              <a:p>
                <a:r>
                  <a:rPr lang="en-US" sz="2400" kern="0" dirty="0"/>
                  <a:t>External Force system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kern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kern="0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Substituting into the system equation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 ker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Define the velocity of CM of Ejected particles: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kern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sz="2400" kern="0" dirty="0"/>
              </a:p>
              <a:p>
                <a:r>
                  <a:rPr lang="en-US" sz="2400" kern="0" dirty="0"/>
                  <a:t>The component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400" kern="0" dirty="0"/>
                  <a:t> along the direction of rocket motion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400" kern="0" dirty="0"/>
                  <a:t> is the relative motion of CM </a:t>
                </a:r>
                <a:r>
                  <a:rPr lang="en-US" sz="2400" kern="0" dirty="0" err="1"/>
                  <a:t>wrt</a:t>
                </a:r>
                <a:r>
                  <a:rPr lang="en-US" sz="2400" kern="0" dirty="0"/>
                  <a:t> to Rocket in the direction of Rocket.</a:t>
                </a:r>
              </a:p>
            </p:txBody>
          </p:sp>
        </mc:Choice>
        <mc:Fallback xmlns="">
          <p:sp>
            <p:nvSpPr>
              <p:cNvPr id="100" name="Content Placeholder 3">
                <a:extLst>
                  <a:ext uri="{FF2B5EF4-FFF2-40B4-BE49-F238E27FC236}">
                    <a16:creationId xmlns:a16="http://schemas.microsoft.com/office/drawing/2014/main" id="{DBA5F8BF-4D51-0F1E-359C-3CCCB3338D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3566" y="1310054"/>
                <a:ext cx="4901359" cy="5509846"/>
              </a:xfrm>
              <a:prstGeom prst="rect">
                <a:avLst/>
              </a:prstGeom>
              <a:blipFill>
                <a:blip r:embed="rId11"/>
                <a:stretch>
                  <a:fillRect l="-1866" t="-885" r="-1368" b="-15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FA9B730-9BBE-6D0B-9418-F04594454E06}"/>
              </a:ext>
            </a:extLst>
          </p:cNvPr>
          <p:cNvSpPr txBox="1"/>
          <p:nvPr/>
        </p:nvSpPr>
        <p:spPr>
          <a:xfrm>
            <a:off x="649191" y="2819400"/>
            <a:ext cx="415036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Scalar Approach Preferred here!</a:t>
            </a:r>
          </a:p>
        </p:txBody>
      </p:sp>
    </p:spTree>
    <p:extLst>
      <p:ext uri="{BB962C8B-B14F-4D97-AF65-F5344CB8AC3E}">
        <p14:creationId xmlns:p14="http://schemas.microsoft.com/office/powerpoint/2010/main" val="180313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uild="p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F880F-DAC9-BF77-4AFF-E89648559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C5466CC8-70FC-21C6-1996-107120E267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 rot="6768362">
            <a:off x="-50692" y="2483327"/>
            <a:ext cx="5471714" cy="28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07A263-66AA-A9DF-9D96-2AE69D3859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1739" y="249618"/>
            <a:ext cx="6458661" cy="872363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Billions of Particles Pushing A Giant Vehicle in Space: Scalar Model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79D3EBC-7200-0D8B-2143-243660AFFE1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A134711-62E5-897C-D7CB-DC6114AE1E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00B3A21-E31B-6648-5012-65338A7504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98DF148-8AE7-79D8-07AD-E45A80E05F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0AFB3BA-B9BF-B0CE-6F62-F187B9D0A4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4E35AAC-74EC-1785-0784-8A605D8DF5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5BF5AB-F41B-3015-9B0D-22A246FB22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977D746-E1B8-82B8-E4A2-ADFD9635E6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381A9F9-AF37-0635-D1E6-9C694E9A86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1E9FF6B-6B9F-34CF-43F4-02C69FD074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C47561B-EF27-5867-C845-D8EACF617E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444D5FC-8418-D60A-9451-2815A5BB20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C230863-1A12-F2D2-FAD5-9B6ADEDDCC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F3BF83F-EEC3-C1A7-6E43-9FAE1B7960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650333B-003B-B904-23EF-8B208F3663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CB4B6D7-068B-A713-7D13-CB4F8E2436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2005BB2-75C3-0D47-674D-84FEE964B2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38D0C5-3FF4-0EFD-94DF-6E305AEE822A}"/>
                  </a:ext>
                </a:extLst>
              </p:cNvPr>
              <p:cNvSpPr txBox="1"/>
              <p:nvPr/>
            </p:nvSpPr>
            <p:spPr>
              <a:xfrm>
                <a:off x="2639535" y="304038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38D0C5-3FF4-0EFD-94DF-6E305AEE82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535" y="3040380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DE03916-8C2D-7082-A1DA-F7B43DFCA212}"/>
                  </a:ext>
                </a:extLst>
              </p:cNvPr>
              <p:cNvSpPr txBox="1"/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DE03916-8C2D-7082-A1DA-F7B43DFCA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C2E89DF-4670-36B8-7CC7-DB54041D6D57}"/>
                  </a:ext>
                </a:extLst>
              </p:cNvPr>
              <p:cNvSpPr txBox="1"/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C2E89DF-4670-36B8-7CC7-DB54041D6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9217AC9-2A14-8190-4D88-D11177D6ED8C}"/>
                  </a:ext>
                </a:extLst>
              </p:cNvPr>
              <p:cNvSpPr txBox="1"/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C9217AC9-2A14-8190-4D88-D11177D6E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D6B1423-15D8-BA82-4D72-2D1788F2C950}"/>
                  </a:ext>
                </a:extLst>
              </p:cNvPr>
              <p:cNvSpPr txBox="1"/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D6B1423-15D8-BA82-4D72-2D1788F2C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645BE04-4DE4-A041-32B9-1910249D58A1}"/>
                  </a:ext>
                </a:extLst>
              </p:cNvPr>
              <p:cNvSpPr txBox="1"/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645BE04-4DE4-A041-32B9-1910249D5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1DBDAB7-72F5-9629-1C6E-A32140FD1542}"/>
                  </a:ext>
                </a:extLst>
              </p:cNvPr>
              <p:cNvSpPr txBox="1"/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1DBDAB7-72F5-9629-1C6E-A32140FD1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3355691-7BFC-777C-95A7-A01913335BA2}"/>
                  </a:ext>
                </a:extLst>
              </p:cNvPr>
              <p:cNvSpPr txBox="1"/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3355691-7BFC-777C-95A7-A01913335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CC7FE99-8EA0-7956-10A5-199EE7B43A95}"/>
                  </a:ext>
                </a:extLst>
              </p:cNvPr>
              <p:cNvSpPr txBox="1"/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CC7FE99-8EA0-7956-10A5-199EE7B43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D632E16-7E15-FA8B-7FD8-6AC439CABFC4}"/>
                  </a:ext>
                </a:extLst>
              </p:cNvPr>
              <p:cNvSpPr txBox="1"/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D632E16-7E15-FA8B-7FD8-6AC439CAB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A3D8A03-F32D-013E-65B5-D9C39ECA9197}"/>
                  </a:ext>
                </a:extLst>
              </p:cNvPr>
              <p:cNvSpPr txBox="1"/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A3D8A03-F32D-013E-65B5-D9C39ECA9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97C05E2-E082-0F13-7966-A683C2B96A57}"/>
                  </a:ext>
                </a:extLst>
              </p:cNvPr>
              <p:cNvSpPr txBox="1"/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97C05E2-E082-0F13-7966-A683C2B96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FE25B7A-24F4-8C4F-ECD5-53FC62073CDC}"/>
                  </a:ext>
                </a:extLst>
              </p:cNvPr>
              <p:cNvSpPr txBox="1"/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FE25B7A-24F4-8C4F-ECD5-53FC62073C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F00CF11-B886-A42B-85F8-E5C02F5831FD}"/>
                  </a:ext>
                </a:extLst>
              </p:cNvPr>
              <p:cNvSpPr txBox="1"/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F00CF11-B886-A42B-85F8-E5C02F583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922FB67-8B1F-AB31-633B-3C37E03EC4E3}"/>
                  </a:ext>
                </a:extLst>
              </p:cNvPr>
              <p:cNvSpPr txBox="1"/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922FB67-8B1F-AB31-633B-3C37E03EC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A6581D2-287E-9479-56D9-64986FCB5B6F}"/>
                  </a:ext>
                </a:extLst>
              </p:cNvPr>
              <p:cNvSpPr txBox="1"/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A6581D2-287E-9479-56D9-64986FCB5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99A30F9-6660-ABC1-A6C2-C13FA0350D50}"/>
                  </a:ext>
                </a:extLst>
              </p:cNvPr>
              <p:cNvSpPr txBox="1"/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99A30F9-6660-ABC1-A6C2-C13FA0350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57A8817-8411-874D-4D48-807F571F08AF}"/>
                  </a:ext>
                </a:extLst>
              </p:cNvPr>
              <p:cNvSpPr txBox="1"/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57A8817-8411-874D-4D48-807F571F0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392B18C-5D3D-06F7-4B4C-D9062BA8B2EC}"/>
                  </a:ext>
                </a:extLst>
              </p:cNvPr>
              <p:cNvSpPr txBox="1"/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392B18C-5D3D-06F7-4B4C-D9062BA8B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1225D38-F642-2D79-2F0A-C7444007E4F6}"/>
                  </a:ext>
                </a:extLst>
              </p:cNvPr>
              <p:cNvSpPr txBox="1"/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1225D38-F642-2D79-2F0A-C7444007E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9FB7727-CC6F-F839-5EED-C79AF11BFB01}"/>
                  </a:ext>
                </a:extLst>
              </p:cNvPr>
              <p:cNvSpPr txBox="1"/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9FB7727-CC6F-F839-5EED-C79AF11BF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1311DA0-5C13-044F-FE57-7B6F1726A66B}"/>
                  </a:ext>
                </a:extLst>
              </p:cNvPr>
              <p:cNvSpPr txBox="1"/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1311DA0-5C13-044F-FE57-7B6F1726A6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C7086A5-8990-6460-0C58-A8B86AADDDB9}"/>
                  </a:ext>
                </a:extLst>
              </p:cNvPr>
              <p:cNvSpPr txBox="1"/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C7086A5-8990-6460-0C58-A8B86AADD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99D9924-68FD-6716-927C-41B054832147}"/>
                  </a:ext>
                </a:extLst>
              </p:cNvPr>
              <p:cNvSpPr txBox="1"/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99D9924-68FD-6716-927C-41B054832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FAAD0C0B-A2E3-80F8-3282-7AE345BA23F7}"/>
                  </a:ext>
                </a:extLst>
              </p:cNvPr>
              <p:cNvSpPr txBox="1"/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FAAD0C0B-A2E3-80F8-3282-7AE345BA2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A9443B13-8C38-538D-0023-B36627C3BE0E}"/>
                  </a:ext>
                </a:extLst>
              </p:cNvPr>
              <p:cNvSpPr txBox="1"/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A9443B13-8C38-538D-0023-B36627C3B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92582C7-7BFE-C086-6729-F129E932996B}"/>
                  </a:ext>
                </a:extLst>
              </p:cNvPr>
              <p:cNvSpPr txBox="1"/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92582C7-7BFE-C086-6729-F129E9329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CBAB007-B255-64AB-A115-7371EAC2DFA6}"/>
                  </a:ext>
                </a:extLst>
              </p:cNvPr>
              <p:cNvSpPr txBox="1"/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CBAB007-B255-64AB-A115-7371EAC2D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55424C5-46B1-C9AD-5517-880A8EE81089}"/>
                  </a:ext>
                </a:extLst>
              </p:cNvPr>
              <p:cNvSpPr txBox="1"/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55424C5-46B1-C9AD-5517-880A8EE81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D1C3C14-9464-BDC7-415C-9221C02EBD84}"/>
                  </a:ext>
                </a:extLst>
              </p:cNvPr>
              <p:cNvSpPr txBox="1"/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D1C3C14-9464-BDC7-415C-9221C02EBD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EAC5081-91FF-2BC9-7EBD-392C9A7DA636}"/>
                  </a:ext>
                </a:extLst>
              </p:cNvPr>
              <p:cNvSpPr txBox="1"/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EAC5081-91FF-2BC9-7EBD-392C9A7DA6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C655C93-683C-46F0-1138-04482AF27F01}"/>
                  </a:ext>
                </a:extLst>
              </p:cNvPr>
              <p:cNvSpPr txBox="1"/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BC655C93-683C-46F0-1138-04482AF27F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4606A61-1F36-A945-D24D-0816287256E7}"/>
                  </a:ext>
                </a:extLst>
              </p:cNvPr>
              <p:cNvSpPr txBox="1"/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4606A61-1F36-A945-D24D-081628725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676F274-090A-25E1-E656-15B7A8137525}"/>
                  </a:ext>
                </a:extLst>
              </p:cNvPr>
              <p:cNvSpPr txBox="1"/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676F274-090A-25E1-E656-15B7A8137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7485FCF-F749-42E0-F1AA-8442E45A589F}"/>
                  </a:ext>
                </a:extLst>
              </p:cNvPr>
              <p:cNvSpPr txBox="1"/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7485FCF-F749-42E0-F1AA-8442E45A5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7A47A9D-019C-227B-A56C-03A5FA381825}"/>
                  </a:ext>
                </a:extLst>
              </p:cNvPr>
              <p:cNvSpPr txBox="1"/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7A47A9D-019C-227B-A56C-03A5FA381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0809D0C-DCA0-D056-8083-F62F8D43336B}"/>
                  </a:ext>
                </a:extLst>
              </p:cNvPr>
              <p:cNvSpPr txBox="1"/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0809D0C-DCA0-D056-8083-F62F8D433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1D55D66B-C8DC-A7B5-5124-B2E060D684A6}"/>
                  </a:ext>
                </a:extLst>
              </p:cNvPr>
              <p:cNvSpPr txBox="1"/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1D55D66B-C8DC-A7B5-5124-B2E060D684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917DD859-A97C-17ED-6B34-95377424EBB2}"/>
              </a:ext>
            </a:extLst>
          </p:cNvPr>
          <p:cNvGrpSpPr/>
          <p:nvPr/>
        </p:nvGrpSpPr>
        <p:grpSpPr>
          <a:xfrm>
            <a:off x="2594871" y="1447800"/>
            <a:ext cx="2248649" cy="1532277"/>
            <a:chOff x="4079280" y="1447800"/>
            <a:chExt cx="2248649" cy="1532277"/>
          </a:xfrm>
        </p:grpSpPr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FFFB9475-D6DB-C615-48F6-3B8AE31893BA}"/>
                </a:ext>
              </a:extLst>
            </p:cNvPr>
            <p:cNvCxnSpPr/>
            <p:nvPr/>
          </p:nvCxnSpPr>
          <p:spPr bwMode="auto">
            <a:xfrm>
              <a:off x="4348280" y="2668481"/>
              <a:ext cx="1979649" cy="7620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47DF142C-A104-2D25-F78B-32F0A89B331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48280" y="1447800"/>
              <a:ext cx="80464" cy="1220681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6CF422B-2AD3-D0A9-4D4D-7717051702FE}"/>
                </a:ext>
              </a:extLst>
            </p:cNvPr>
            <p:cNvSpPr txBox="1"/>
            <p:nvPr/>
          </p:nvSpPr>
          <p:spPr>
            <a:xfrm flipH="1">
              <a:off x="4079280" y="2518412"/>
              <a:ext cx="335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O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Content Placeholder 3">
                <a:extLst>
                  <a:ext uri="{FF2B5EF4-FFF2-40B4-BE49-F238E27FC236}">
                    <a16:creationId xmlns:a16="http://schemas.microsoft.com/office/drawing/2014/main" id="{80FDAE88-A366-B3D3-7BC7-EC811A37989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12889" y="1254252"/>
                <a:ext cx="4512925" cy="5565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/>
                  <a:t>Rocket Control System will ensure that only the thrust in the direction of rocket motion will exist for continuous Rocket Propulsion and others will be nullified.</a:t>
                </a:r>
              </a:p>
              <a:p>
                <a:pPr marL="0" indent="0">
                  <a:buNone/>
                </a:pPr>
                <a:r>
                  <a:rPr lang="en-US" sz="2400" kern="0" dirty="0"/>
                  <a:t>Define: Rocket velocity along the direction of Rocket motion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b="0" kern="0" dirty="0"/>
              </a:p>
              <a:p>
                <a:pPr marL="0" indent="0">
                  <a:buNone/>
                </a:pPr>
                <a:r>
                  <a:rPr lang="en-US" sz="2400" kern="0" dirty="0"/>
                  <a:t>The mass of A Rocket is a function of time: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kern="0" dirty="0"/>
              </a:p>
              <a:p>
                <a:pPr marL="0" indent="0">
                  <a:buNone/>
                </a:pPr>
                <a:r>
                  <a:rPr lang="en-US" sz="2400" kern="0" dirty="0"/>
                  <a:t>The burn rate of fuel, </a:t>
                </a:r>
                <a:r>
                  <a:rPr lang="en-US" sz="2400" i="1" kern="0" dirty="0"/>
                  <a:t>b </a:t>
                </a:r>
                <a:r>
                  <a:rPr lang="en-US" sz="2400" kern="0" dirty="0"/>
                  <a:t>decides instantaneous mass of Rocket.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d>
                        <m:d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d>
                        <m:d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i="1" kern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nary>
                        <m:naryPr>
                          <m:chr m:val="∑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i="1" kern="0" dirty="0"/>
              </a:p>
            </p:txBody>
          </p:sp>
        </mc:Choice>
        <mc:Fallback xmlns="">
          <p:sp>
            <p:nvSpPr>
              <p:cNvPr id="100" name="Content Placeholder 3">
                <a:extLst>
                  <a:ext uri="{FF2B5EF4-FFF2-40B4-BE49-F238E27FC236}">
                    <a16:creationId xmlns:a16="http://schemas.microsoft.com/office/drawing/2014/main" id="{80FDAE88-A366-B3D3-7BC7-EC811A3798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12889" y="1254252"/>
                <a:ext cx="4512925" cy="5565648"/>
              </a:xfrm>
              <a:prstGeom prst="rect">
                <a:avLst/>
              </a:prstGeom>
              <a:blipFill>
                <a:blip r:embed="rId12"/>
                <a:stretch>
                  <a:fillRect l="-2024" t="-876" r="-3239" b="-15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636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22ACD-FD81-1C9C-563B-EFFAC89DD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FF660-F377-5D68-6A4B-8DEB8362A0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6529206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Rocket System at Successive Instants: Scalar Approach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09A5DA-568F-4994-FC34-802294B1F63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74515" y="1168908"/>
                <a:ext cx="4596162" cy="4197267"/>
              </a:xfrm>
            </p:spPr>
            <p:txBody>
              <a:bodyPr/>
              <a:lstStyle/>
              <a:p>
                <a:r>
                  <a:rPr lang="en-US" sz="2400" dirty="0"/>
                  <a:t>System Definition: </a:t>
                </a:r>
              </a:p>
              <a:p>
                <a:r>
                  <a:rPr lang="en-US" sz="2400" dirty="0"/>
                  <a:t>Consider total mass of a rocket </a:t>
                </a:r>
                <a:r>
                  <a:rPr lang="en-US" sz="2400" i="1" dirty="0"/>
                  <a:t>m</a:t>
                </a:r>
                <a:r>
                  <a:rPr lang="en-US" sz="2400" dirty="0"/>
                  <a:t> at time </a:t>
                </a:r>
                <a:r>
                  <a:rPr lang="en-US" sz="2400" i="1" dirty="0"/>
                  <a:t>t.</a:t>
                </a:r>
              </a:p>
              <a:p>
                <a:r>
                  <a:rPr lang="en-US" sz="2400" dirty="0"/>
                  <a:t>Fuel is ejected during motion.</a:t>
                </a:r>
              </a:p>
              <a:p>
                <a:r>
                  <a:rPr lang="en-US" sz="2400" dirty="0"/>
                  <a:t>Ejected Mass treated as system of particles.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At time</a:t>
                </a:r>
                <a:r>
                  <a:rPr lang="en-US" sz="2400" b="1" i="1" dirty="0"/>
                  <a:t> t</a:t>
                </a:r>
                <a:r>
                  <a:rPr lang="en-US" sz="2400" i="1" dirty="0"/>
                  <a:t> </a:t>
                </a:r>
              </a:p>
              <a:p>
                <a:r>
                  <a:rPr lang="en-US" sz="2400" dirty="0"/>
                  <a:t>Rocket Mass: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Rocket Velocity: </a:t>
                </a:r>
                <a:r>
                  <a:rPr lang="en-US" sz="2400" i="1" dirty="0" err="1"/>
                  <a:t>v</a:t>
                </a:r>
                <a:r>
                  <a:rPr lang="en-US" sz="2400" i="1" baseline="-25000" dirty="0" err="1"/>
                  <a:t>R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09A5DA-568F-4994-FC34-802294B1F6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4515" y="1168908"/>
                <a:ext cx="4596162" cy="4197267"/>
              </a:xfrm>
              <a:blipFill>
                <a:blip r:embed="rId3"/>
                <a:stretch>
                  <a:fillRect l="-1989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4D093B55-7994-8AA1-EF3B-00A9C838D3C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EC8C4B5-4582-095B-E48B-846CDBD551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B5B70A8-5D7A-F470-7B3E-A93AA9DF55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DC77719-C60E-4262-63CA-D3099FF162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A0BADAF-7AFA-9374-EFB4-00E693B93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A3ED73F-2985-E541-45C5-8FA4C4D995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648B887-874B-B0C6-AF0A-1A0B59504F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CA10181-6C13-D706-4317-0E880615B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711E6C3-66F9-317C-F5F3-920A319B3B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05498D9-9A7F-3190-5FF8-8F3F26FE09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30C1B1E-33AC-FA8B-B356-6C8E8B532C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37771F8-F979-D6A6-330F-0BD4642C71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50D4EE8-34FF-83E6-A7FE-0F8E8DE1C0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92CCA09-BC4E-D00C-B5D9-E3C22B8D74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6F13A73-4173-ECEB-02F1-CB497FC683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BF676A0-405B-B916-F318-13D0DA3BB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6FCF338-8DE9-C023-3367-DC05C4BDA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10F8262-9200-013C-A6A8-AC1FB9D29C71}"/>
              </a:ext>
            </a:extLst>
          </p:cNvPr>
          <p:cNvCxnSpPr>
            <a:stCxn id="9" idx="0"/>
          </p:cNvCxnSpPr>
          <p:nvPr/>
        </p:nvCxnSpPr>
        <p:spPr bwMode="auto">
          <a:xfrm>
            <a:off x="4729245" y="1143000"/>
            <a:ext cx="71355" cy="54864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4" name="Content Placeholder 33">
            <a:extLst>
              <a:ext uri="{FF2B5EF4-FFF2-40B4-BE49-F238E27FC236}">
                <a16:creationId xmlns:a16="http://schemas.microsoft.com/office/drawing/2014/main" id="{7A23CD21-EC8D-8046-1B2E-AD8FA456C0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 bwMode="auto">
          <a:xfrm>
            <a:off x="4912935" y="1816039"/>
            <a:ext cx="3810000" cy="1638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2EF5015-BAA0-6870-ECDE-0404EC1B30BA}"/>
              </a:ext>
            </a:extLst>
          </p:cNvPr>
          <p:cNvSpPr txBox="1"/>
          <p:nvPr/>
        </p:nvSpPr>
        <p:spPr>
          <a:xfrm>
            <a:off x="3810000" y="3951842"/>
            <a:ext cx="4581144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Although the rocket is moving in a vacuum, the pressure </a:t>
            </a:r>
            <a:r>
              <a:rPr lang="en-US" i="1" dirty="0">
                <a:solidFill>
                  <a:srgbClr val="FF0000"/>
                </a:solidFill>
              </a:rPr>
              <a:t>p</a:t>
            </a:r>
            <a:r>
              <a:rPr lang="en-US" i="1" baseline="-25000" dirty="0">
                <a:solidFill>
                  <a:srgbClr val="FF0000"/>
                </a:solidFill>
              </a:rPr>
              <a:t>e</a:t>
            </a:r>
            <a:r>
              <a:rPr lang="en-US" dirty="0">
                <a:solidFill>
                  <a:srgbClr val="FF0000"/>
                </a:solidFill>
              </a:rPr>
              <a:t> exists because the exhaust gases are not fully expanded at the exit of the nozzle.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0AB6DD4-DDAE-6C10-DB8D-38BFD2555A3A}"/>
                  </a:ext>
                </a:extLst>
              </p14:cNvPr>
              <p14:cNvContentPartPr/>
              <p14:nvPr/>
            </p14:nvContentPartPr>
            <p14:xfrm>
              <a:off x="991800" y="2274840"/>
              <a:ext cx="173880" cy="198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0AB6DD4-DDAE-6C10-DB8D-38BFD2555A3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82440" y="2265480"/>
                <a:ext cx="192600" cy="21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425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25D69-8627-39AA-3318-BF021EE32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36B1D-7D10-5303-45B0-B907A9FB92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6529206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Rocket System at Successive Instants: Scalar Approach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70EA90-3681-90C3-4B75-5DC9DAA30DD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74515" y="1168908"/>
                <a:ext cx="4596162" cy="5552567"/>
              </a:xfrm>
            </p:spPr>
            <p:txBody>
              <a:bodyPr/>
              <a:lstStyle/>
              <a:p>
                <a:r>
                  <a:rPr lang="en-US" sz="2400" dirty="0"/>
                  <a:t> </a:t>
                </a:r>
                <a:r>
                  <a:rPr lang="en-US" sz="2400" b="1" dirty="0"/>
                  <a:t>At time </a:t>
                </a:r>
                <a:r>
                  <a:rPr lang="en-US" sz="2400" b="1" i="1" dirty="0"/>
                  <a:t>t+∆t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Remaining Rocket mass: 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Velocity: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 Ejected mass: </a:t>
                </a:r>
                <a:r>
                  <a:rPr lang="en-US" sz="2400" i="1" dirty="0" err="1"/>
                  <a:t>b∆t</a:t>
                </a:r>
                <a:endParaRPr lang="en-US" sz="2400" i="1" dirty="0"/>
              </a:p>
              <a:p>
                <a:r>
                  <a:rPr lang="en-US" sz="2400" dirty="0"/>
                  <a:t>Exhaust velocity: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b="1" dirty="0"/>
                  <a:t>Assumptions:</a:t>
                </a:r>
              </a:p>
              <a:p>
                <a:r>
                  <a:rPr lang="en-US" sz="2400" dirty="0"/>
                  <a:t>Mass loss is only due to ejection </a:t>
                </a:r>
              </a:p>
              <a:p>
                <a:r>
                  <a:rPr lang="en-US" sz="2400" dirty="0"/>
                  <a:t>Particle masses remain constant </a:t>
                </a:r>
              </a:p>
              <a:p>
                <a:r>
                  <a:rPr lang="en-US" sz="2400" dirty="0"/>
                  <a:t>Same system includes ejected mass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70EA90-3681-90C3-4B75-5DC9DAA30D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4515" y="1168908"/>
                <a:ext cx="4596162" cy="5552567"/>
              </a:xfrm>
              <a:blipFill>
                <a:blip r:embed="rId3"/>
                <a:stretch>
                  <a:fillRect l="-1724" t="-878" r="-1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F1E8B192-8BF1-666B-5D48-E670C6E01E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4757480" y="3037019"/>
            <a:ext cx="4268334" cy="131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430D4AE6-8930-C94F-4CEF-12D980575D0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6AE403C-15FD-3B77-36B4-60119EBD5F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F737DBC-A66A-8F66-62D9-D36D920D5A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F1E4024-AB82-68DF-A064-5AE2B097D6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371DA8D-A7DC-923F-28DA-DA640075EF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1E164EB-036E-3231-DCF6-3429CC6749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21F6A44-D95E-DACA-D096-EF1947E655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E547980-446C-53C2-2157-CC723C13A5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E819E63-B49E-FE10-A9F5-812D6E7A99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3F5CE50-680E-040D-0E7F-E2AC53F0FF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0B6ABA1-2ECE-3EBD-F131-2CCE74AAA0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AF8939D-E8EA-0450-5AE6-17288A1F56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CC4FAD8-73C6-DA4C-FF17-2F23C2CFE5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7D2F051-911E-4ACC-43D4-8C4957A172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4496AD3-23A7-F908-2DD6-1A69F1748F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8E9A729-1B95-13E6-3624-159D8EA23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E994938-A79B-6D22-4614-F7C9FAEB6C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67F17FD-AF4F-381D-8E8A-B6923638D54D}"/>
              </a:ext>
            </a:extLst>
          </p:cNvPr>
          <p:cNvCxnSpPr>
            <a:stCxn id="9" idx="0"/>
          </p:cNvCxnSpPr>
          <p:nvPr/>
        </p:nvCxnSpPr>
        <p:spPr bwMode="auto">
          <a:xfrm>
            <a:off x="4729245" y="1143000"/>
            <a:ext cx="71355" cy="54864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6C3E936-B1A6-59AF-CE11-404F6EA225C3}"/>
                  </a:ext>
                </a:extLst>
              </p:cNvPr>
              <p:cNvSpPr txBox="1"/>
              <p:nvPr/>
            </p:nvSpPr>
            <p:spPr>
              <a:xfrm>
                <a:off x="6891647" y="3663305"/>
                <a:ext cx="153543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6C3E936-B1A6-59AF-CE11-404F6EA22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647" y="3663305"/>
                <a:ext cx="1535430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358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311F1-9FB5-1AB9-E364-B142AB29B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D9EE0-A580-B888-7A03-F03AFBAF11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8275" y="270637"/>
            <a:ext cx="7230881" cy="766020"/>
          </a:xfrm>
          <a:noFill/>
        </p:spPr>
        <p:txBody>
          <a:bodyPr/>
          <a:lstStyle/>
          <a:p>
            <a:pPr lvl="0"/>
            <a:r>
              <a:rPr lang="en-US" sz="2800" dirty="0"/>
              <a:t>Impulse Generated Due to Particle Pressure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D563BC8-4E21-37F7-EF4C-939F5C3294A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069510" y="1297818"/>
                <a:ext cx="3810000" cy="5035474"/>
              </a:xfrm>
            </p:spPr>
            <p:txBody>
              <a:bodyPr/>
              <a:lstStyle/>
              <a:p>
                <a:r>
                  <a:rPr lang="en-US" sz="2400" dirty="0"/>
                  <a:t>Consider a location where pressure of ejects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𝑒𝑗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0" dirty="0"/>
              </a:p>
              <a:p>
                <a:r>
                  <a:rPr lang="en-US" sz="2400" dirty="0"/>
                  <a:t>Area of the Nozzle exit: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Impulse during ∆t due pressure at nozzle exit 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𝑒𝑗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Key Idea:</a:t>
                </a:r>
              </a:p>
              <a:p>
                <a:r>
                  <a:rPr lang="en-US" sz="2400" dirty="0"/>
                  <a:t>Apply impulse–momentum equation </a:t>
                </a:r>
              </a:p>
              <a:p>
                <a:r>
                  <a:rPr lang="en-US" sz="2400" dirty="0"/>
                  <a:t>Track momentum before and after.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D563BC8-4E21-37F7-EF4C-939F5C3294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069510" y="1297818"/>
                <a:ext cx="3810000" cy="5035474"/>
              </a:xfrm>
              <a:blipFill>
                <a:blip r:embed="rId3"/>
                <a:stretch>
                  <a:fillRect l="-2240" t="-969" r="-1760" b="-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A8841AEA-1549-5A1D-C7EE-0047B047D8E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433B5B1-BC94-E542-1855-8764659901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FF444B9-C8BE-2494-71D4-66313A1C4A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777B98F-5A5E-54CC-3FB2-73FE5F2710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9BFFD4-8267-71A4-EDFB-4EF33C00CA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53C5134-DE48-FBC2-2FAC-76B6BD43D9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C446AEE-6746-E59D-35A3-02CE5B2641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A03804F-64F3-12AE-2BD4-4EE7612164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1013B69-ABC5-8759-3333-1E57E006EE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1F0E688-4B04-BF55-ADD7-711C5E1DA8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D18A3C5-6E2F-1581-24A1-9CAA971B18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E73A710-186F-3653-64F2-8CAACFC137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6CAE32E-6334-B650-394D-ABED6B3ABD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9217E19-31D0-326B-E87C-13C6AD6F36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C79F98F-40AA-9562-DBFF-EBE930EBBC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56B9A8D-8EEE-59DA-B30D-A4CA1B8BB0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0B2649D-60F2-1B08-58C5-38E724DE1E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Content Placeholder 22">
            <a:extLst>
              <a:ext uri="{FF2B5EF4-FFF2-40B4-BE49-F238E27FC236}">
                <a16:creationId xmlns:a16="http://schemas.microsoft.com/office/drawing/2014/main" id="{0A10A74B-E1AD-5B28-3BF1-5DB3322EC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 rot="6768362">
            <a:off x="-50692" y="2483327"/>
            <a:ext cx="5471714" cy="28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8A7257C-C1FB-1584-A87B-4A33C6EB673D}"/>
                  </a:ext>
                </a:extLst>
              </p:cNvPr>
              <p:cNvSpPr txBox="1"/>
              <p:nvPr/>
            </p:nvSpPr>
            <p:spPr>
              <a:xfrm>
                <a:off x="2639535" y="304038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8A7257C-C1FB-1584-A87B-4A33C6EB6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535" y="3040380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0D3DEDB-33C4-23C3-7516-B94542D2CF4C}"/>
                  </a:ext>
                </a:extLst>
              </p:cNvPr>
              <p:cNvSpPr txBox="1"/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0D3DEDB-33C4-23C3-7516-B94542D2C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E6BE966-D2C1-6788-C686-82406C85A655}"/>
                  </a:ext>
                </a:extLst>
              </p:cNvPr>
              <p:cNvSpPr txBox="1"/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E6BE966-D2C1-6788-C686-82406C85A6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5BC7485-61D3-BEF6-EC06-9BBB945EEC99}"/>
                  </a:ext>
                </a:extLst>
              </p:cNvPr>
              <p:cNvSpPr txBox="1"/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5BC7485-61D3-BEF6-EC06-9BBB945EE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A1147C8-6007-52FF-8EE1-8C17B083C150}"/>
                  </a:ext>
                </a:extLst>
              </p:cNvPr>
              <p:cNvSpPr txBox="1"/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A1147C8-6007-52FF-8EE1-8C17B083C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8E2504E-9498-41F7-BAA4-2D729FB5853D}"/>
                  </a:ext>
                </a:extLst>
              </p:cNvPr>
              <p:cNvSpPr txBox="1"/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8E2504E-9498-41F7-BAA4-2D729FB585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6F1DE6E-7EFE-F54E-A148-B0152B868A89}"/>
                  </a:ext>
                </a:extLst>
              </p:cNvPr>
              <p:cNvSpPr txBox="1"/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6F1DE6E-7EFE-F54E-A148-B0152B868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1EB5F29-AC2A-150B-137E-43870BFC2726}"/>
                  </a:ext>
                </a:extLst>
              </p:cNvPr>
              <p:cNvSpPr txBox="1"/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1EB5F29-AC2A-150B-137E-43870BFC2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75B21EE-261B-39A5-249D-DB6D4189A9A0}"/>
                  </a:ext>
                </a:extLst>
              </p:cNvPr>
              <p:cNvSpPr txBox="1"/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75B21EE-261B-39A5-249D-DB6D4189A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59B651F-B985-AFE5-6D8D-EB56BCEA1EED}"/>
                  </a:ext>
                </a:extLst>
              </p:cNvPr>
              <p:cNvSpPr txBox="1"/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59B651F-B985-AFE5-6D8D-EB56BCEA1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A6BBDEF-15E3-59E5-F082-9B6863415ECD}"/>
                  </a:ext>
                </a:extLst>
              </p:cNvPr>
              <p:cNvSpPr txBox="1"/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A6BBDEF-15E3-59E5-F082-9B6863415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D2BD1EA-AB55-A909-0823-91ECFF2AF3B9}"/>
                  </a:ext>
                </a:extLst>
              </p:cNvPr>
              <p:cNvSpPr txBox="1"/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D2BD1EA-AB55-A909-0823-91ECFF2AF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AC41197-65AD-A2DD-A7DC-647B031538F4}"/>
                  </a:ext>
                </a:extLst>
              </p:cNvPr>
              <p:cNvSpPr txBox="1"/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AC41197-65AD-A2DD-A7DC-647B03153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0E45194-FA1C-5D7E-3233-5E9E0FDC8650}"/>
                  </a:ext>
                </a:extLst>
              </p:cNvPr>
              <p:cNvSpPr txBox="1"/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0E45194-FA1C-5D7E-3233-5E9E0FDC86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0FBD15B-0D68-6D53-076D-50FB67147C5C}"/>
                  </a:ext>
                </a:extLst>
              </p:cNvPr>
              <p:cNvSpPr txBox="1"/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0FBD15B-0D68-6D53-076D-50FB67147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EDC2578-2D56-A506-A45C-621616210D86}"/>
                  </a:ext>
                </a:extLst>
              </p:cNvPr>
              <p:cNvSpPr txBox="1"/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EDC2578-2D56-A506-A45C-621616210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541C967-235B-6BA2-034F-C47C4B9ED3FE}"/>
                  </a:ext>
                </a:extLst>
              </p:cNvPr>
              <p:cNvSpPr txBox="1"/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541C967-235B-6BA2-034F-C47C4B9ED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855DB40-1745-EC88-9986-F2496E392D2D}"/>
                  </a:ext>
                </a:extLst>
              </p:cNvPr>
              <p:cNvSpPr txBox="1"/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855DB40-1745-EC88-9986-F2496E392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C043384-9605-61A5-F98B-FF1A6F946067}"/>
                  </a:ext>
                </a:extLst>
              </p:cNvPr>
              <p:cNvSpPr txBox="1"/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C043384-9605-61A5-F98B-FF1A6F946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AAA479E-E912-9043-7587-1E95A5DB061C}"/>
                  </a:ext>
                </a:extLst>
              </p:cNvPr>
              <p:cNvSpPr txBox="1"/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AAA479E-E912-9043-7587-1E95A5DB0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91444FD-9194-4827-627F-1671D42D3EFE}"/>
                  </a:ext>
                </a:extLst>
              </p:cNvPr>
              <p:cNvSpPr txBox="1"/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91444FD-9194-4827-627F-1671D42D3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98344C9-DED6-CC9F-98AC-9A3C50C7AF28}"/>
                  </a:ext>
                </a:extLst>
              </p:cNvPr>
              <p:cNvSpPr txBox="1"/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98344C9-DED6-CC9F-98AC-9A3C50C7A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0427DBA-969F-D609-4A9F-B656B43D184A}"/>
                  </a:ext>
                </a:extLst>
              </p:cNvPr>
              <p:cNvSpPr txBox="1"/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0427DBA-969F-D609-4A9F-B656B43D1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447396E-B9EE-03AC-8154-535D4D40BFF0}"/>
                  </a:ext>
                </a:extLst>
              </p:cNvPr>
              <p:cNvSpPr txBox="1"/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447396E-B9EE-03AC-8154-535D4D40BF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B9F0E89-C0B8-81B9-CCA5-B543B2FB9070}"/>
                  </a:ext>
                </a:extLst>
              </p:cNvPr>
              <p:cNvSpPr txBox="1"/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B9F0E89-C0B8-81B9-CCA5-B543B2FB90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B866CEC-B218-6239-B391-A9A9B435ADFA}"/>
                  </a:ext>
                </a:extLst>
              </p:cNvPr>
              <p:cNvSpPr txBox="1"/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B866CEC-B218-6239-B391-A9A9B435A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9E53D81-7800-8BDA-D530-D25BD66CC355}"/>
                  </a:ext>
                </a:extLst>
              </p:cNvPr>
              <p:cNvSpPr txBox="1"/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9E53D81-7800-8BDA-D530-D25BD66CC3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6B70EC9-E53D-C5BA-69DE-E6858138CE6F}"/>
                  </a:ext>
                </a:extLst>
              </p:cNvPr>
              <p:cNvSpPr txBox="1"/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6B70EC9-E53D-C5BA-69DE-E6858138C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1E8AD64-7705-77C5-319D-3F6043E67B2B}"/>
                  </a:ext>
                </a:extLst>
              </p:cNvPr>
              <p:cNvSpPr txBox="1"/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1E8AD64-7705-77C5-319D-3F6043E67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A35B38D-70CE-D598-DB24-C7438BE6EEB4}"/>
                  </a:ext>
                </a:extLst>
              </p:cNvPr>
              <p:cNvSpPr txBox="1"/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A35B38D-70CE-D598-DB24-C7438BE6E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3CC04E4-0A40-6CD2-F588-2973C71A7A39}"/>
                  </a:ext>
                </a:extLst>
              </p:cNvPr>
              <p:cNvSpPr txBox="1"/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3CC04E4-0A40-6CD2-F588-2973C71A7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8AA0BE5-A243-8757-1FB8-72C0CD1D94BA}"/>
                  </a:ext>
                </a:extLst>
              </p:cNvPr>
              <p:cNvSpPr txBox="1"/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8AA0BE5-A243-8757-1FB8-72C0CD1D94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3773EC1-5284-2BEA-6B39-3DE45D9A0365}"/>
                  </a:ext>
                </a:extLst>
              </p:cNvPr>
              <p:cNvSpPr txBox="1"/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3773EC1-5284-2BEA-6B39-3DE45D9A03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8DC122E-22AD-6AA7-1460-6B8248DC054F}"/>
                  </a:ext>
                </a:extLst>
              </p:cNvPr>
              <p:cNvSpPr txBox="1"/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8DC122E-22AD-6AA7-1460-6B8248DC0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CC6B1B4-11C1-58DC-C851-BAE44A56093A}"/>
                  </a:ext>
                </a:extLst>
              </p:cNvPr>
              <p:cNvSpPr txBox="1"/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CC6B1B4-11C1-58DC-C851-BAE44A560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7FBE6BD-E4D2-5DD5-69C2-64F829AEB2BA}"/>
                  </a:ext>
                </a:extLst>
              </p:cNvPr>
              <p:cNvSpPr txBox="1"/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7FBE6BD-E4D2-5DD5-69C2-64F829AEB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472AD17-FA6E-DDB1-F58B-7CA0A06E0863}"/>
                  </a:ext>
                </a:extLst>
              </p:cNvPr>
              <p:cNvSpPr txBox="1"/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472AD17-FA6E-DDB1-F58B-7CA0A06E0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F49A6C4-74D9-6FA2-66F5-E2C8B2BBA8F9}"/>
                  </a:ext>
                </a:extLst>
              </p:cNvPr>
              <p:cNvSpPr txBox="1"/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F49A6C4-74D9-6FA2-66F5-E2C8B2BBA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15DD0385-0B03-A576-9686-B7725160485A}"/>
              </a:ext>
            </a:extLst>
          </p:cNvPr>
          <p:cNvGrpSpPr/>
          <p:nvPr/>
        </p:nvGrpSpPr>
        <p:grpSpPr>
          <a:xfrm>
            <a:off x="2594871" y="1447800"/>
            <a:ext cx="2248649" cy="1532277"/>
            <a:chOff x="4079280" y="1447800"/>
            <a:chExt cx="2248649" cy="1532277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C001463-4054-F1A2-5E75-97D14584703F}"/>
                </a:ext>
              </a:extLst>
            </p:cNvPr>
            <p:cNvCxnSpPr/>
            <p:nvPr/>
          </p:nvCxnSpPr>
          <p:spPr bwMode="auto">
            <a:xfrm>
              <a:off x="4348280" y="2668481"/>
              <a:ext cx="1979649" cy="7620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BAB55606-B97D-EAA6-A4D7-330FFABB651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48280" y="1447800"/>
              <a:ext cx="80464" cy="1220681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F9A35D-517E-D978-D26A-D55F7FB5711E}"/>
                </a:ext>
              </a:extLst>
            </p:cNvPr>
            <p:cNvSpPr txBox="1"/>
            <p:nvPr/>
          </p:nvSpPr>
          <p:spPr>
            <a:xfrm flipH="1">
              <a:off x="4079280" y="2518412"/>
              <a:ext cx="335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O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F11FE1E-6B9E-93F4-8841-700B0CDB85A1}"/>
                  </a:ext>
                </a:extLst>
              </p:cNvPr>
              <p:cNvSpPr txBox="1"/>
              <p:nvPr/>
            </p:nvSpPr>
            <p:spPr>
              <a:xfrm>
                <a:off x="3234952" y="5887766"/>
                <a:ext cx="1526700" cy="399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𝑒𝑗𝑒𝑐𝑡𝑠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F11FE1E-6B9E-93F4-8841-700B0CDB8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4952" y="5887766"/>
                <a:ext cx="1526700" cy="399084"/>
              </a:xfrm>
              <a:prstGeom prst="rect">
                <a:avLst/>
              </a:prstGeom>
              <a:blipFill>
                <a:blip r:embed="rId13"/>
                <a:stretch>
                  <a:fillRect l="-4400" r="-4000" b="-2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F2789ED-4C00-5DEA-DEEB-4487A369074D}"/>
                  </a:ext>
                </a:extLst>
              </p:cNvPr>
              <p:cNvSpPr txBox="1"/>
              <p:nvPr/>
            </p:nvSpPr>
            <p:spPr>
              <a:xfrm>
                <a:off x="369391" y="3340580"/>
                <a:ext cx="2205604" cy="399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𝑒𝑗𝑒𝑐𝑡𝑠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F2789ED-4C00-5DEA-DEEB-4487A3690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91" y="3340580"/>
                <a:ext cx="2205604" cy="399084"/>
              </a:xfrm>
              <a:prstGeom prst="rect">
                <a:avLst/>
              </a:prstGeom>
              <a:blipFill>
                <a:blip r:embed="rId14"/>
                <a:stretch>
                  <a:fillRect l="-2770" r="-2770" b="-2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117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65" grpId="0"/>
      <p:bldP spid="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3C0EE-D5BA-AC92-B676-BBF7736CF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8F481-573A-E955-4CDF-D082FFABE3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4994" y="148380"/>
            <a:ext cx="6861492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Particle Mechanics Approach: Rocket Propulsion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B63019D-5E33-5E2B-6B31-94241490528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BFBCF2E-11AE-58D1-B008-64E33EB24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D06842D-65E0-641E-DFB4-697FC9D042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7F0E8C5-34F0-A37C-A604-E9B9EAD51B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C005946-E070-3525-2A1F-4DAD8CBECB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26C126B-431C-D5C0-1130-9683486E5C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B47E254-8CD4-B9E2-8A02-725B618963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3BCB23F-B3D8-231F-984E-0C2A67EC46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7EDA75E-736E-8FB4-1D72-5D58E0116C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46AF9FD-FED7-B47A-5688-DAA4EB3C21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EC23DD8-EC36-53A0-E558-0E4801230D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987CA98-DA5E-E88D-4953-D6A8B8B553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2AE7A71-336A-B78C-532F-CDB7FBF9DD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4518642-3E2D-51D4-955E-4164A76586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C7246BE-BE90-4330-650B-1E3F260835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2739C7E-7A48-0C45-E051-AF760BF2F1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7D1C0DF-0204-7D79-00BB-D120243478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Content Placeholder 22">
            <a:extLst>
              <a:ext uri="{FF2B5EF4-FFF2-40B4-BE49-F238E27FC236}">
                <a16:creationId xmlns:a16="http://schemas.microsoft.com/office/drawing/2014/main" id="{34816C24-A117-001C-4D7B-CD0A55D5B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 rot="6768362">
            <a:off x="-50692" y="2483327"/>
            <a:ext cx="5471714" cy="28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C9E8584-B04A-706C-2872-91AC7E568822}"/>
                  </a:ext>
                </a:extLst>
              </p:cNvPr>
              <p:cNvSpPr txBox="1"/>
              <p:nvPr/>
            </p:nvSpPr>
            <p:spPr>
              <a:xfrm>
                <a:off x="2639535" y="304038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CDE445D-8718-434B-E37D-63311BE9F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535" y="3040380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BB166C3-D32C-6394-B753-62E9395C49EF}"/>
                  </a:ext>
                </a:extLst>
              </p:cNvPr>
              <p:cNvSpPr txBox="1"/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EB367E7-ECCF-A0A2-E0A1-83FD391E61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991" y="46568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DC6E1CC-5E92-6EBE-809C-FA956DE7E07E}"/>
                  </a:ext>
                </a:extLst>
              </p:cNvPr>
              <p:cNvSpPr txBox="1"/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2E7519C-4EB0-2837-5ABB-801F9C6E8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91" y="48092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F6B1D04-4BDF-EE3F-EC35-0973C0D6DA6A}"/>
                  </a:ext>
                </a:extLst>
              </p:cNvPr>
              <p:cNvSpPr txBox="1"/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12D01E0-1557-343F-E58F-72BFED640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791" y="49616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4C07DF3-039D-0AEA-522C-03F7D5E5909C}"/>
                  </a:ext>
                </a:extLst>
              </p:cNvPr>
              <p:cNvSpPr txBox="1"/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0BBE159-82ED-76BB-5792-3626D4D6C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191" y="51140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54C2BA5-61B8-173B-8634-B2E789B787E1}"/>
                  </a:ext>
                </a:extLst>
              </p:cNvPr>
              <p:cNvSpPr txBox="1"/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E4DC8FC-6ED2-62EE-A000-67BB1D690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591" y="52664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5EA1B05-054D-E690-AB12-0CC4B833F7B1}"/>
                  </a:ext>
                </a:extLst>
              </p:cNvPr>
              <p:cNvSpPr txBox="1"/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41E05B9-CAF2-5DF6-5B4D-74A32F5AA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991" y="5418892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D0AB9A8-C954-8522-D0CE-84626D253E6A}"/>
                  </a:ext>
                </a:extLst>
              </p:cNvPr>
              <p:cNvSpPr txBox="1"/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C5F3AB0-8C27-BCA7-01A4-44DBBD473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991" y="47244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3A7E9FB-CA89-6AC2-4E9F-2DF84F9431ED}"/>
                  </a:ext>
                </a:extLst>
              </p:cNvPr>
              <p:cNvSpPr txBox="1"/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48E4B52-83E8-7BA7-2B91-1B7FDEF23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391" y="4876800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F608EB8-D654-DC3B-76FA-8E445681B7D1}"/>
                  </a:ext>
                </a:extLst>
              </p:cNvPr>
              <p:cNvSpPr txBox="1"/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630C2BC-8439-6954-A299-56AEE03AA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4961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E8487AF-A630-44E5-16F8-1E7E892FDBDF}"/>
                  </a:ext>
                </a:extLst>
              </p:cNvPr>
              <p:cNvSpPr txBox="1"/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7025E85-1836-3250-70A4-9DE5423CF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1140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95516BB-1C52-7B0D-B778-CA60FD309DD7}"/>
                  </a:ext>
                </a:extLst>
              </p:cNvPr>
              <p:cNvSpPr txBox="1"/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3E5D27-4159-A65C-DCC9-47528C9E6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266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EF94268-D0D7-24F1-F457-FDD4177209A5}"/>
                  </a:ext>
                </a:extLst>
              </p:cNvPr>
              <p:cNvSpPr txBox="1"/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0E380D9-C70C-759C-48D8-1B7F25B66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4188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6BBC30A-9836-C4C6-B0BB-AA123C92972B}"/>
                  </a:ext>
                </a:extLst>
              </p:cNvPr>
              <p:cNvSpPr txBox="1"/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9359B42-2706-FFDC-29D1-266620C2A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55712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8CB85D1-A39D-9402-7185-86D32422CB85}"/>
                  </a:ext>
                </a:extLst>
              </p:cNvPr>
              <p:cNvSpPr txBox="1"/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4B248D2-DA12-B042-6C25-C049CA322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830" y="5723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039686B-997E-242F-EA4D-75069BFA98AD}"/>
                  </a:ext>
                </a:extLst>
              </p:cNvPr>
              <p:cNvSpPr txBox="1"/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1182F92-E656-1BDF-266B-D55B6E8EF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191" y="46482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6567DCA-F3FB-1877-4B81-F5D48157F796}"/>
                  </a:ext>
                </a:extLst>
              </p:cNvPr>
              <p:cNvSpPr txBox="1"/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DE14562-77D2-A89A-DDB1-DFB99F0007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591" y="48006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0F41DE6-53F3-325B-0FAD-C5B5A273B6DF}"/>
                  </a:ext>
                </a:extLst>
              </p:cNvPr>
              <p:cNvSpPr txBox="1"/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A7B2C07-305A-445E-C612-1613216D4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991" y="49530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285BBE6-7C8F-42DF-4827-86223BBF825B}"/>
                  </a:ext>
                </a:extLst>
              </p:cNvPr>
              <p:cNvSpPr txBox="1"/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3715C54-F237-C578-5B54-10D23BC2C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1054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EA84370-5038-BA87-1FEC-A30173D7CB68}"/>
                  </a:ext>
                </a:extLst>
              </p:cNvPr>
              <p:cNvSpPr txBox="1"/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866EB9E-1133-E4C9-9214-FAA08E2E3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2578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E0D1826-DE67-A4F2-0159-C49EBEEB332C}"/>
                  </a:ext>
                </a:extLst>
              </p:cNvPr>
              <p:cNvSpPr txBox="1"/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B3ADA43-F42D-A83C-4798-1BA4116E5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430" y="5266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AD3376F-A144-D7FE-85CE-2B79CC04F138}"/>
                  </a:ext>
                </a:extLst>
              </p:cNvPr>
              <p:cNvSpPr txBox="1"/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B13F3EB-5322-96AF-EBBC-18BC87146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5830" y="54188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BACF2A0-1EE8-60E8-6B97-21DEA7379DDD}"/>
                  </a:ext>
                </a:extLst>
              </p:cNvPr>
              <p:cNvSpPr txBox="1"/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2B9269E-A288-D726-0422-BFC12EEBB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30" y="55712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BFEAE64-1FB4-A903-55EB-C30B0C702D4D}"/>
                  </a:ext>
                </a:extLst>
              </p:cNvPr>
              <p:cNvSpPr txBox="1"/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9EF14FB-CB1E-8199-B0AF-DF85AA7981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630" y="57236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311CB33-139F-77A0-F81C-AAC95B9AE794}"/>
                  </a:ext>
                </a:extLst>
              </p:cNvPr>
              <p:cNvSpPr txBox="1"/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E3EC605-3DC9-6E0F-E3CC-31E77EDE8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030" y="58760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6EE27F4-68EA-F76A-9DA8-ED288CD973BC}"/>
                  </a:ext>
                </a:extLst>
              </p:cNvPr>
              <p:cNvSpPr txBox="1"/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D69F64-380D-11C1-4439-B4C2432EA2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5430" y="6028492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29B643D-9F4C-0EE3-C893-834B584BD1A5}"/>
                  </a:ext>
                </a:extLst>
              </p:cNvPr>
              <p:cNvSpPr txBox="1"/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6975C19-DFE1-3F6C-72B4-9950747E4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91" y="48006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BBA83E5-C29A-16AA-CA50-61D17C7EBA74}"/>
                  </a:ext>
                </a:extLst>
              </p:cNvPr>
              <p:cNvSpPr txBox="1"/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EE8ADF4-FD01-00A9-D4A5-5EB71485E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91" y="49530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31D2018-866A-A152-2025-B0DF66ED8F1F}"/>
                  </a:ext>
                </a:extLst>
              </p:cNvPr>
              <p:cNvSpPr txBox="1"/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406F220-A825-98D5-ABD1-C7FFF0AA4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91" y="51054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2306993-E921-957E-3433-53206A9F5C89}"/>
                  </a:ext>
                </a:extLst>
              </p:cNvPr>
              <p:cNvSpPr txBox="1"/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04E3436-2836-C6C5-0D5C-DAC554909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991" y="52578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045EAD2-5609-F81E-CF53-5076D0AB0AEC}"/>
                  </a:ext>
                </a:extLst>
              </p:cNvPr>
              <p:cNvSpPr txBox="1"/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AFC1E72-542D-F3BB-A537-8195D7F45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91" y="54102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494C419-4A04-4312-7F08-0A806D275270}"/>
                  </a:ext>
                </a:extLst>
              </p:cNvPr>
              <p:cNvSpPr txBox="1"/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4562F9A-A616-B607-3620-B5E7AA9E8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791" y="5562600"/>
                <a:ext cx="299761" cy="6771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3BE9DE2-5B64-ADC1-959B-61C6BB654E72}"/>
                  </a:ext>
                </a:extLst>
              </p:cNvPr>
              <p:cNvSpPr txBox="1"/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C10C345-EB6C-E118-032D-60689B066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391" y="57236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020A435-8F58-D077-579E-BE8C5AC63F46}"/>
                  </a:ext>
                </a:extLst>
              </p:cNvPr>
              <p:cNvSpPr txBox="1"/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C3DE822-441D-8382-D42A-5D3F35FFD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791" y="58760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9A6ABE0-EEC4-4C2C-7368-9E06822F384C}"/>
                  </a:ext>
                </a:extLst>
              </p:cNvPr>
              <p:cNvSpPr txBox="1"/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84E01DF-2CD1-258A-8231-152D085DC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91" y="60284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72A53EC-820B-4C32-6327-74B67D265144}"/>
                  </a:ext>
                </a:extLst>
              </p:cNvPr>
              <p:cNvSpPr txBox="1"/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32C868C-A158-4F31-DA35-27B1AF1A3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591" y="61808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7738932-B1DA-8070-E49A-8715D8D6AF87}"/>
                  </a:ext>
                </a:extLst>
              </p:cNvPr>
              <p:cNvSpPr txBox="1"/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AC0F2E0-2A21-6748-AD9C-A6A58704C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991" y="63332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33C2D0B-D72B-4927-3B35-201EC37D06C7}"/>
                  </a:ext>
                </a:extLst>
              </p:cNvPr>
              <p:cNvSpPr txBox="1"/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ED703DB-2038-22C2-9F52-C583BFC54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391" y="6485692"/>
                <a:ext cx="299761" cy="67710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7F688AF0-3F40-AAB0-3A79-AB30DC7EE02C}"/>
              </a:ext>
            </a:extLst>
          </p:cNvPr>
          <p:cNvGrpSpPr/>
          <p:nvPr/>
        </p:nvGrpSpPr>
        <p:grpSpPr>
          <a:xfrm>
            <a:off x="2594871" y="1447800"/>
            <a:ext cx="2248649" cy="1532277"/>
            <a:chOff x="4079280" y="1447800"/>
            <a:chExt cx="2248649" cy="1532277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CA12059-6608-F180-10A1-39297A54B98C}"/>
                </a:ext>
              </a:extLst>
            </p:cNvPr>
            <p:cNvCxnSpPr/>
            <p:nvPr/>
          </p:nvCxnSpPr>
          <p:spPr bwMode="auto">
            <a:xfrm>
              <a:off x="4348280" y="2668481"/>
              <a:ext cx="1979649" cy="7620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961DD14B-383B-550E-8801-67D7136EB9C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48280" y="1447800"/>
              <a:ext cx="80464" cy="1220681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99EC097-65D7-E861-31CB-B62CD64AC026}"/>
                </a:ext>
              </a:extLst>
            </p:cNvPr>
            <p:cNvSpPr txBox="1"/>
            <p:nvPr/>
          </p:nvSpPr>
          <p:spPr>
            <a:xfrm flipH="1">
              <a:off x="4079280" y="2518412"/>
              <a:ext cx="335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O</a:t>
              </a:r>
            </a:p>
          </p:txBody>
        </p:sp>
      </p:grp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FE89276-709D-E5D6-7D64-0ED3E4F3B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74530" y="1377695"/>
            <a:ext cx="4538949" cy="4041197"/>
          </a:xfrm>
        </p:spPr>
        <p:txBody>
          <a:bodyPr/>
          <a:lstStyle/>
          <a:p>
            <a:r>
              <a:rPr lang="en-US" sz="2400" dirty="0"/>
              <a:t>Important Assumption </a:t>
            </a:r>
          </a:p>
          <a:p>
            <a:r>
              <a:rPr lang="en-US" sz="2400" dirty="0"/>
              <a:t>System consists of same particles over time </a:t>
            </a:r>
          </a:p>
          <a:p>
            <a:r>
              <a:rPr lang="en-US" sz="2400" b="1" dirty="0"/>
              <a:t>Rocket Model (Simplified):</a:t>
            </a:r>
          </a:p>
          <a:p>
            <a:r>
              <a:rPr lang="en-US" sz="2400" dirty="0"/>
              <a:t> Vacuum (no gravity) </a:t>
            </a:r>
          </a:p>
          <a:p>
            <a:r>
              <a:rPr lang="en-US" sz="2400" dirty="0"/>
              <a:t>Nozzle exit area: </a:t>
            </a:r>
            <a:r>
              <a:rPr lang="en-US" sz="2400" i="1" dirty="0"/>
              <a:t>A</a:t>
            </a:r>
            <a:r>
              <a:rPr lang="en-US" sz="2400" i="1" baseline="-25000" dirty="0"/>
              <a:t>e</a:t>
            </a:r>
            <a:r>
              <a:rPr lang="en-US" sz="2400" dirty="0"/>
              <a:t> </a:t>
            </a:r>
          </a:p>
          <a:p>
            <a:r>
              <a:rPr lang="en-US" sz="2400" dirty="0"/>
              <a:t>Exit pressure: </a:t>
            </a:r>
            <a:r>
              <a:rPr lang="en-US" sz="2400" i="1" dirty="0" err="1"/>
              <a:t>p</a:t>
            </a:r>
            <a:r>
              <a:rPr lang="en-US" sz="2400" i="1" baseline="-25000" dirty="0" err="1"/>
              <a:t>ej</a:t>
            </a:r>
            <a:r>
              <a:rPr lang="en-US" sz="2400" dirty="0"/>
              <a:t> </a:t>
            </a:r>
          </a:p>
          <a:p>
            <a:r>
              <a:rPr lang="en-US" sz="2400" dirty="0"/>
              <a:t>Exhaust velocity CM(relative): </a:t>
            </a:r>
            <a:r>
              <a:rPr lang="en-US" sz="2400" i="1" dirty="0" err="1"/>
              <a:t>v</a:t>
            </a:r>
            <a:r>
              <a:rPr lang="en-US" sz="2400" i="1" baseline="-25000" dirty="0" err="1"/>
              <a:t>c</a:t>
            </a:r>
            <a:endParaRPr lang="en-US" sz="2400" b="1" i="1" baseline="-25000" dirty="0"/>
          </a:p>
        </p:txBody>
      </p:sp>
    </p:spTree>
    <p:extLst>
      <p:ext uri="{BB962C8B-B14F-4D97-AF65-F5344CB8AC3E}">
        <p14:creationId xmlns:p14="http://schemas.microsoft.com/office/powerpoint/2010/main" val="120418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378F7-A61E-F215-C9DD-D6F254AE4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402A1F-43A7-F6EC-5CCE-19EF0E39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Rocket Propulsion: Physical Interpretation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15F4C2A-22C8-43E2-024C-3282EB91DA8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47523" y="1279573"/>
                <a:ext cx="4620717" cy="5441901"/>
              </a:xfrm>
            </p:spPr>
            <p:txBody>
              <a:bodyPr/>
              <a:lstStyle/>
              <a:p>
                <a:r>
                  <a:rPr lang="en-US" sz="2400" b="1" dirty="0"/>
                  <a:t>Key Idea: </a:t>
                </a:r>
              </a:p>
              <a:p>
                <a:r>
                  <a:rPr lang="en-US" sz="2400" dirty="0"/>
                  <a:t>Thrust generated by reaction force Caused by ejection of mass particles </a:t>
                </a:r>
              </a:p>
              <a:p>
                <a:r>
                  <a:rPr lang="en-US" sz="2400" b="1" dirty="0"/>
                  <a:t>Mass Flow:</a:t>
                </a:r>
              </a:p>
              <a:p>
                <a:r>
                  <a:rPr lang="en-US" sz="2400" dirty="0"/>
                  <a:t>Fuel burns at constant rate </a:t>
                </a:r>
                <a:r>
                  <a:rPr lang="en-US" sz="2400" i="1" dirty="0"/>
                  <a:t>b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Rocket Mass decreases linearly: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𝑏𝑡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b="1" dirty="0"/>
                  <a:t>Momentum Change: </a:t>
                </a:r>
              </a:p>
              <a:p>
                <a:r>
                  <a:rPr lang="en-US" sz="2400" dirty="0"/>
                  <a:t>Exhaust Particles carry momentum away </a:t>
                </a:r>
              </a:p>
              <a:p>
                <a:r>
                  <a:rPr lang="en-US" sz="2400" dirty="0"/>
                  <a:t>Rocket gains momentum in opposite direction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15F4C2A-22C8-43E2-024C-3282EB91DA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47523" y="1279573"/>
                <a:ext cx="4620717" cy="5441901"/>
              </a:xfrm>
              <a:blipFill>
                <a:blip r:embed="rId3"/>
                <a:stretch>
                  <a:fillRect l="-1715" t="-896" r="-2375" b="-1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0099DE3-7A77-D3E0-2C85-3CC52DAE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37811" y="2321553"/>
            <a:ext cx="3810000" cy="4114800"/>
          </a:xfrm>
        </p:spPr>
        <p:txBody>
          <a:bodyPr/>
          <a:lstStyle/>
          <a:p>
            <a:r>
              <a:rPr lang="en-US" sz="2400" b="1" dirty="0"/>
              <a:t>Outcome:</a:t>
            </a:r>
          </a:p>
          <a:p>
            <a:r>
              <a:rPr lang="en-US" sz="2400" dirty="0"/>
              <a:t> Leads to rocket thrust equation </a:t>
            </a:r>
          </a:p>
          <a:p>
            <a:r>
              <a:rPr lang="en-US" sz="2400" dirty="0"/>
              <a:t>Basis for propulsion analysis in outer space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A647956-8091-CC2F-B75D-FB43E241133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6069FAB-B1CE-FE07-0D1B-0477446AE8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5CE6B83-DB94-F197-4581-B7DE029646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83D9A0A-036D-1256-D944-B7EE8671BD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7E95801-48D6-D2F1-9ED6-B73CEE2BAB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9958DF2-6B09-8287-7D06-5A2B116635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49D4A16-FB9C-3688-F1B2-1C423511C3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97406B5-7096-7520-5F1E-0C306FE73C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B9CF90E-6FEF-76F0-A8A3-850D22796D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CF1DD0E-CF4B-88BB-C695-36A7E6D32D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EA79ED5-F1DC-E821-7072-B0C1D6A5C0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9F10918-00EA-4CCB-EDD8-84B75274D2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BC62AF8-293E-C3C0-6168-932C0E3D4F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9474385-8D93-D604-5380-27142BDEB1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36948B0-3C9A-DACA-6B71-642568EEC1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DF1129-32C5-9C04-3096-96C48BD049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F3F222E-591F-DFBF-75FD-3227AEEBF8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4116822-F5EC-52C1-C68F-4AF262500215}"/>
              </a:ext>
            </a:extLst>
          </p:cNvPr>
          <p:cNvCxnSpPr/>
          <p:nvPr/>
        </p:nvCxnSpPr>
        <p:spPr bwMode="auto">
          <a:xfrm>
            <a:off x="4803347" y="1227137"/>
            <a:ext cx="71355" cy="54864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2874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A3A62-C7D2-B8B5-8D62-8629D2CE8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E5EC85-DD81-690C-B2C8-1926BB478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Scalar Momentum Balance for Rocket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906E09E1-118F-17EC-7A39-992F25CB984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08483" y="1201463"/>
                <a:ext cx="8504996" cy="5443812"/>
              </a:xfrm>
            </p:spPr>
            <p:txBody>
              <a:bodyPr/>
              <a:lstStyle/>
              <a:p>
                <a:r>
                  <a:rPr lang="en-US" sz="2400" b="1" dirty="0"/>
                  <a:t>Rocket Momentum at time t:</a:t>
                </a: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Rocket Momentum at time </a:t>
                </a:r>
                <a:r>
                  <a:rPr lang="en-US" sz="2400" i="1" dirty="0"/>
                  <a:t>t+∆t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Interpretation </a:t>
                </a:r>
              </a:p>
              <a:p>
                <a:r>
                  <a:rPr lang="en-US" sz="2400" dirty="0"/>
                  <a:t>First term: remaining rocket </a:t>
                </a:r>
              </a:p>
              <a:p>
                <a:r>
                  <a:rPr lang="en-US" sz="2400" dirty="0"/>
                  <a:t>Second term: ejected mass </a:t>
                </a:r>
              </a:p>
              <a:p>
                <a:r>
                  <a:rPr lang="en-US" sz="2400" dirty="0"/>
                  <a:t>Impulse–Momentum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must be equal to Pressure Impulse: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𝑒𝑗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Substitute all terms to ger final Rocket equation.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906E09E1-118F-17EC-7A39-992F25CB98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08483" y="1201463"/>
                <a:ext cx="8504996" cy="5443812"/>
              </a:xfrm>
              <a:blipFill>
                <a:blip r:embed="rId3"/>
                <a:stretch>
                  <a:fillRect l="-932" t="-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4A93A53-DA9C-27AB-251D-A18EE64C5A5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49075DC-778E-177F-971C-316957DFE2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7A1EEE0-0696-59D2-B692-2DCBF77164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5524FD4-5527-88D5-99E0-ACCA05D4B3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4228592-C9CE-4ACA-3678-6BADE40E55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F10151D-999A-4204-8F67-92C073BA7D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C22965F-EBC9-ECD9-3143-E10FF32385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E47F7D6-3C8C-8AE1-AADF-7E7AEC1CC5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F055188-1CE9-789C-0A26-7EBD969830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B8B436F-141C-7306-AC68-13184B82C3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6673A9E-9DD4-D4F1-415B-EA265D70B0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C17E044-3235-F061-96E4-24DF459F57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67540EA-8C06-119F-39ED-BA812B3AD3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16AC6BC-A29A-D5FD-0541-D32989778F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897F0BB-EC03-A21D-F9DD-B2191F6237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98642DD-CBD3-6F1A-6DE1-8B40A0620B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219695F-A555-80DF-7B33-7E83750BCB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076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3E880-DE64-5E58-9AD9-36C824890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52CADD-0129-1B76-2518-EA32517C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The Rocket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E51B3670-A73E-8505-A1A5-A1E9A7F3D47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35474" y="1255057"/>
                <a:ext cx="8650757" cy="534987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𝑒𝑗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Next Step (Key) </a:t>
                </a:r>
              </a:p>
              <a:p>
                <a:r>
                  <a:rPr lang="en-US" sz="2400" dirty="0"/>
                  <a:t>Expand terms </a:t>
                </a:r>
              </a:p>
              <a:p>
                <a:r>
                  <a:rPr lang="en-US" sz="2400" dirty="0"/>
                  <a:t>Neglect higher-order terms </a:t>
                </a:r>
              </a:p>
              <a:p>
                <a:r>
                  <a:rPr lang="en-US" sz="2400" dirty="0"/>
                  <a:t>Leads to rocket equation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𝑒𝑗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Divide by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𝑒𝑗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Take limit ∆t → 0 </a:t>
                </a:r>
              </a:p>
              <a:p>
                <a:r>
                  <a:rPr lang="en-US" sz="2400" dirty="0"/>
                  <a:t>∆v →0 </a:t>
                </a:r>
              </a:p>
              <a:p>
                <a:r>
                  <a:rPr lang="en-US" sz="2400" dirty="0"/>
                  <a:t>Last term negligible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E51B3670-A73E-8505-A1A5-A1E9A7F3D4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5474" y="1255057"/>
                <a:ext cx="8650757" cy="5349875"/>
              </a:xfrm>
              <a:blipFill>
                <a:blip r:embed="rId3"/>
                <a:stretch>
                  <a:fillRect l="-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7F64A901-EC39-4454-B5CF-67FBDF66322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ACD4E37-B495-5066-F4D7-D0C01F5BF7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D119FD0-643A-29E3-B252-03EA62BF11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5D12574-2F16-6685-21AB-EE84D03EE8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D1396EF-AC0C-C4D7-F6E6-861BD8ABA0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50F8E03-FBF6-B56C-49B9-BBD67DAF0A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76DFD3D-936C-4940-98CB-D5BA8A39FA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46F36B8-8EC4-9703-D8D2-32EB5B9555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E524CF4-B0CB-E9CE-0AAA-74CD424380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17C1F5B-6B09-00D5-9F7B-E00D190DBC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216D8BD-BC14-CA9A-D114-4A83EE659F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EC94BD0-A5D3-5EBE-09E6-28EF7BA6F4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BF38A3B-ABBD-1861-7549-442F52CEED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24ED4FC-1EF4-D7DC-DE17-BFD4BC9E8C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7A76326-1207-35D9-148D-570DA7D057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0955F70-329E-3FC0-6A27-2F7B72847A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2A66492-9EF4-3D80-3906-A4432CF270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248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5D630-8D24-C0A1-CF96-ABD225093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ED1FEE-DDEA-36EA-F49C-04574EB27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The Rocket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56D4D561-23D5-7E2F-29C0-0B3C7671B19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35162" y="1652954"/>
                <a:ext cx="8278317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𝑒𝑗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𝑒𝑗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Interpretation </a:t>
                </a:r>
              </a:p>
              <a:p>
                <a:r>
                  <a:rPr lang="en-US" sz="2400" i="1" dirty="0" err="1"/>
                  <a:t>p</a:t>
                </a:r>
                <a:r>
                  <a:rPr lang="en-US" sz="2400" i="1" baseline="-25000" dirty="0" err="1"/>
                  <a:t>e</a:t>
                </a:r>
                <a:r>
                  <a:rPr lang="en-US" sz="2400" i="1" dirty="0" err="1"/>
                  <a:t>A</a:t>
                </a:r>
                <a:r>
                  <a:rPr lang="en-US" sz="2400" i="1" baseline="-25000" dirty="0" err="1"/>
                  <a:t>e</a:t>
                </a:r>
                <a:r>
                  <a:rPr lang="en-US" sz="2400" dirty="0"/>
                  <a:t>: pressure thrust </a:t>
                </a:r>
              </a:p>
              <a:p>
                <a:r>
                  <a:rPr lang="en-US" sz="2400" i="1" dirty="0" err="1"/>
                  <a:t>bv</a:t>
                </a:r>
                <a:r>
                  <a:rPr lang="en-US" sz="2400" i="1" baseline="-25000" dirty="0" err="1"/>
                  <a:t>e</a:t>
                </a:r>
                <a:r>
                  <a:rPr lang="en-US" sz="2400" dirty="0"/>
                  <a:t>: momentum thrust</a:t>
                </a:r>
              </a:p>
              <a:p>
                <a:r>
                  <a:rPr lang="en-US" sz="2400" dirty="0"/>
                  <a:t>Define Thrust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4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4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𝑒𝑗</m:t>
                          </m:r>
                        </m:sub>
                      </m:sSub>
                      <m:sSub>
                        <m:sSubPr>
                          <m:ctrlPr>
                            <a:rPr lang="en-US" sz="4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4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4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40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4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40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4000" dirty="0">
                  <a:solidFill>
                    <a:srgbClr val="0070C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56D4D561-23D5-7E2F-29C0-0B3C7671B1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35162" y="1652954"/>
                <a:ext cx="8278317" cy="4114800"/>
              </a:xfrm>
              <a:blipFill>
                <a:blip r:embed="rId3"/>
                <a:stretch>
                  <a:fillRect l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0128BE59-AFE3-5411-7B88-4CCDD20A971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448A5EA-D762-B4E6-47A4-0142E03DAE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98E646F-4E14-EC9E-6FE9-5A4F798621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BA32E99-035F-2713-DBDD-4425DABB97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26CB050-C50F-B83D-C415-53D8EF19D9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EC88E84-EDE3-6AC3-8D86-17F3BBD6BE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5EC1E8C-B8D5-97EA-93C2-74CF3FF617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4DE45D0-7F40-EEAE-F835-033E4C7E55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DC4465A-772E-8C6C-9E80-ABC6E30A4C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05053B5-A950-47BE-C1A8-71AE877316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6316404-64B8-9902-0B4E-6A5A5B9EB1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5957342-71F2-9177-C924-19422D0025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3EDF56A-3288-9088-6994-6E13423C76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82A8E87-58A0-3382-D299-6DF0DD5E69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762703D-950D-5EF7-80D3-C631F70FB8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A9B6208-D5F3-D5DE-B552-FCD1670D5E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BFDD06-B26C-B728-9BE6-60B3C42AE1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1174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1109F-C577-1B8A-BCAC-FD0C9EF94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C4247250-A438-3064-8001-98FF4398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939" y="1219200"/>
            <a:ext cx="8778875" cy="1470025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  <a:latin typeface="Script MT Bold" panose="03040602040607080904" pitchFamily="66" charset="0"/>
              </a:rPr>
              <a:t>Particle Swarm Generated Rigid Body Dynamics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B23B680-C54C-DA9B-3D19-C03ABA59645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278B694-D52A-2962-EED3-5089BC595B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2D03729-FA22-357B-55F8-BD76A61659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1146A2D-373D-DBAA-EA8C-EDD5250EB8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4257C3D-677D-61DC-1F36-75B353A7D9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2CBB5D8-0741-9066-148E-278AFDF01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CB423DA-2221-C852-1563-DFE8348FC0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0046BF0-A913-6D91-6B36-3999E1A1E3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C20E1A5-06AA-5870-A77C-DEEDB21E9D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CFC1B51-74AC-71D6-5811-2A45E9D9C4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BE552B9-A8F3-B3C0-AE10-E61FCF1CE5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1F3426C-F7BE-8C5A-6A75-7B87B0EDE5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08AC389-ED96-F3DC-8A84-907B272C96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C5C4E4D-EC9E-538B-B0B3-7A56614936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BD30CE9-DDAF-C615-4825-8234A665F2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2663AF2-E63B-85F8-1B56-BBA44FA586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3599790-C04C-62CA-50E5-0133BDFE1A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5461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BAAED318-538E-7758-5DC2-E7C379423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273" y="2959318"/>
            <a:ext cx="3534268" cy="2876951"/>
          </a:xfrm>
          <a:prstGeom prst="rect">
            <a:avLst/>
          </a:prstGeo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1F88517B-2550-67EC-9DDA-31C81BA43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4394541" y="2959318"/>
            <a:ext cx="44005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F16DB4A-3E5D-3843-3443-398DC0FAB2AF}"/>
                  </a:ext>
                </a:extLst>
              </p:cNvPr>
              <p:cNvSpPr txBox="1"/>
              <p:nvPr/>
            </p:nvSpPr>
            <p:spPr>
              <a:xfrm>
                <a:off x="7924800" y="3352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F16DB4A-3E5D-3843-3443-398DC0FAB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0" y="3352800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DC9875D-2912-D4EE-7DE8-9D57E1140550}"/>
                  </a:ext>
                </a:extLst>
              </p:cNvPr>
              <p:cNvSpPr txBox="1"/>
              <p:nvPr/>
            </p:nvSpPr>
            <p:spPr>
              <a:xfrm>
                <a:off x="8082239" y="34376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DC9875D-2912-D4EE-7DE8-9D57E1140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2239" y="34376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B0AE924-3D1F-2CF0-10E6-357E875F3B52}"/>
                  </a:ext>
                </a:extLst>
              </p:cNvPr>
              <p:cNvSpPr txBox="1"/>
              <p:nvPr/>
            </p:nvSpPr>
            <p:spPr>
              <a:xfrm>
                <a:off x="8234639" y="35900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B0AE924-3D1F-2CF0-10E6-357E875F3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4639" y="35900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6EE22F9-2155-F629-425D-6E7E20164618}"/>
                  </a:ext>
                </a:extLst>
              </p:cNvPr>
              <p:cNvSpPr txBox="1"/>
              <p:nvPr/>
            </p:nvSpPr>
            <p:spPr>
              <a:xfrm>
                <a:off x="7391400" y="3429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6EE22F9-2155-F629-425D-6E7E20164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400" y="34290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23E9C7D-5692-5C4E-6980-9F45A328BAB3}"/>
                  </a:ext>
                </a:extLst>
              </p:cNvPr>
              <p:cNvSpPr txBox="1"/>
              <p:nvPr/>
            </p:nvSpPr>
            <p:spPr>
              <a:xfrm>
                <a:off x="7543800" y="3581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23E9C7D-5692-5C4E-6980-9F45A328B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35814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36B8B35-243D-16E4-C244-3A218166B019}"/>
                  </a:ext>
                </a:extLst>
              </p:cNvPr>
              <p:cNvSpPr txBox="1"/>
              <p:nvPr/>
            </p:nvSpPr>
            <p:spPr>
              <a:xfrm>
                <a:off x="7696200" y="3733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36B8B35-243D-16E4-C244-3A218166B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200" y="3733800"/>
                <a:ext cx="299761" cy="6771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2E0A08B-7DF8-AEF1-3302-B782FD5927A5}"/>
                  </a:ext>
                </a:extLst>
              </p:cNvPr>
              <p:cNvSpPr txBox="1"/>
              <p:nvPr/>
            </p:nvSpPr>
            <p:spPr>
              <a:xfrm>
                <a:off x="7929839" y="37424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2E0A08B-7DF8-AEF1-3302-B782FD592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9839" y="37424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4666714-45FF-E5EE-7A10-10532B61DCF3}"/>
                  </a:ext>
                </a:extLst>
              </p:cNvPr>
              <p:cNvSpPr txBox="1"/>
              <p:nvPr/>
            </p:nvSpPr>
            <p:spPr>
              <a:xfrm>
                <a:off x="8082239" y="38948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4666714-45FF-E5EE-7A10-10532B61D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2239" y="38948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8A5CF42-5B97-D175-4167-9D01F5ED6824}"/>
                  </a:ext>
                </a:extLst>
              </p:cNvPr>
              <p:cNvSpPr txBox="1"/>
              <p:nvPr/>
            </p:nvSpPr>
            <p:spPr>
              <a:xfrm>
                <a:off x="8234639" y="4047292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8A5CF42-5B97-D175-4167-9D01F5ED6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4639" y="4047292"/>
                <a:ext cx="299761" cy="6771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A4FB01B-9B7E-5857-BAC2-9A25438F56FC}"/>
                  </a:ext>
                </a:extLst>
              </p:cNvPr>
              <p:cNvSpPr txBox="1"/>
              <p:nvPr/>
            </p:nvSpPr>
            <p:spPr>
              <a:xfrm>
                <a:off x="6705600" y="34290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A4FB01B-9B7E-5857-BAC2-9A25438F56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34290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CBEE00D-F8F6-31DD-100F-7F36182E961B}"/>
                  </a:ext>
                </a:extLst>
              </p:cNvPr>
              <p:cNvSpPr txBox="1"/>
              <p:nvPr/>
            </p:nvSpPr>
            <p:spPr>
              <a:xfrm>
                <a:off x="6858000" y="35814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CBEE00D-F8F6-31DD-100F-7F36182E9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35814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3690125-6BDC-41AE-BA27-736D4C7476BE}"/>
                  </a:ext>
                </a:extLst>
              </p:cNvPr>
              <p:cNvSpPr txBox="1"/>
              <p:nvPr/>
            </p:nvSpPr>
            <p:spPr>
              <a:xfrm>
                <a:off x="7010400" y="37338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3690125-6BDC-41AE-BA27-736D4C747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37338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0FFCBF7-BA75-EED8-F9D9-58DE957A7433}"/>
                  </a:ext>
                </a:extLst>
              </p:cNvPr>
              <p:cNvSpPr txBox="1"/>
              <p:nvPr/>
            </p:nvSpPr>
            <p:spPr>
              <a:xfrm>
                <a:off x="7162800" y="38862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0FFCBF7-BA75-EED8-F9D9-58DE957A7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8862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FCE1199-5A87-2D4F-DBEE-5E09141C095B}"/>
                  </a:ext>
                </a:extLst>
              </p:cNvPr>
              <p:cNvSpPr txBox="1"/>
              <p:nvPr/>
            </p:nvSpPr>
            <p:spPr>
              <a:xfrm>
                <a:off x="7315200" y="4038600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FCE1199-5A87-2D4F-DBEE-5E09141C0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4038600"/>
                <a:ext cx="299761" cy="6771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842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" grpId="0"/>
      <p:bldP spid="4" grpId="0"/>
      <p:bldP spid="22" grpId="0"/>
      <p:bldP spid="23" grpId="0"/>
      <p:bldP spid="25" grpId="0"/>
      <p:bldP spid="26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7E116-0C69-1C8C-B54C-FAD76EC31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446B20-6BB7-B02E-4843-3C290D9AC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Kinetics of Rigid Bodies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F86DECA5-D1B1-B61E-FAF2-C217855AAD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8482" y="1371600"/>
            <a:ext cx="4418937" cy="4953000"/>
          </a:xfrm>
        </p:spPr>
        <p:txBody>
          <a:bodyPr/>
          <a:lstStyle/>
          <a:p>
            <a:r>
              <a:rPr lang="en-US" sz="2400" b="1" dirty="0"/>
              <a:t>Kinetics of rigid bodies </a:t>
            </a:r>
            <a:r>
              <a:rPr lang="en-US" sz="2400" dirty="0"/>
              <a:t>studies: </a:t>
            </a:r>
          </a:p>
          <a:p>
            <a:r>
              <a:rPr lang="en-US" sz="2400" dirty="0"/>
              <a:t>External forces acting on a body </a:t>
            </a:r>
          </a:p>
          <a:p>
            <a:r>
              <a:rPr lang="en-US" sz="2400" dirty="0"/>
              <a:t>Resulting motion (translation and rotation) </a:t>
            </a:r>
          </a:p>
          <a:p>
            <a:r>
              <a:rPr lang="en-US" sz="2400" dirty="0"/>
              <a:t>Builds on kinematics of plane motion </a:t>
            </a:r>
          </a:p>
          <a:p>
            <a:r>
              <a:rPr lang="en-US" sz="2400" dirty="0"/>
              <a:t>Focus: </a:t>
            </a:r>
          </a:p>
          <a:p>
            <a:r>
              <a:rPr lang="en-US" sz="2400" dirty="0"/>
              <a:t>Effects of forces on 2D motion </a:t>
            </a:r>
          </a:p>
          <a:p>
            <a:r>
              <a:rPr lang="en-US" sz="2400" dirty="0"/>
              <a:t>Application to real systems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A3B32A2C-003F-512C-6047-AE0B12B855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1803" y="1181100"/>
            <a:ext cx="4056885" cy="5406263"/>
          </a:xfrm>
        </p:spPr>
        <p:txBody>
          <a:bodyPr/>
          <a:lstStyle/>
          <a:p>
            <a:r>
              <a:rPr lang="en-US" sz="2400" dirty="0"/>
              <a:t>Rigid body approximated as </a:t>
            </a:r>
            <a:r>
              <a:rPr lang="en-US" sz="2400" b="1" dirty="0"/>
              <a:t>a thin slab </a:t>
            </a:r>
          </a:p>
          <a:p>
            <a:r>
              <a:rPr lang="en-US" sz="2400" dirty="0"/>
              <a:t>Motion confined to </a:t>
            </a:r>
            <a:r>
              <a:rPr lang="en-US" sz="2400" b="1" dirty="0"/>
              <a:t>a single plane </a:t>
            </a:r>
          </a:p>
          <a:p>
            <a:pPr marL="0" indent="0">
              <a:buNone/>
            </a:pPr>
            <a:r>
              <a:rPr lang="en-US" sz="2400" b="1" dirty="0"/>
              <a:t>Plane of motion: </a:t>
            </a:r>
          </a:p>
          <a:p>
            <a:r>
              <a:rPr lang="en-US" sz="2400" dirty="0"/>
              <a:t>Contains mass center </a:t>
            </a:r>
          </a:p>
          <a:p>
            <a:r>
              <a:rPr lang="en-US" sz="2400" dirty="0"/>
              <a:t>Includes all applied forces </a:t>
            </a:r>
          </a:p>
          <a:p>
            <a:pPr marL="0" indent="0">
              <a:buNone/>
            </a:pPr>
            <a:r>
              <a:rPr lang="en-US" sz="2400" b="1" dirty="0"/>
              <a:t>Applicable to: </a:t>
            </a:r>
          </a:p>
          <a:p>
            <a:r>
              <a:rPr lang="en-US" sz="2400" dirty="0"/>
              <a:t>Thin bodies, or </a:t>
            </a:r>
          </a:p>
          <a:p>
            <a:r>
              <a:rPr lang="en-US" sz="2400" dirty="0"/>
              <a:t>Symmetrical bodies about the plane </a:t>
            </a:r>
          </a:p>
          <a:p>
            <a:r>
              <a:rPr lang="en-US" sz="2400" dirty="0"/>
              <a:t>Represents many real-world motions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2B74BA7-A279-2FD1-8BD1-37BB058B11E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80DCECF-7844-2125-0AB4-074F76775A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D7D96E8-C2B8-74F2-5AB8-2CEB17C107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CE1A106-8CF3-A44B-A486-794913AAB2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8639F15-0117-8C1F-2DC7-B388B5A0FA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97BF3F8-C08F-A2CC-7991-7D89AE62D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D3BFF8E-D7BC-6512-4D25-C779D83D62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B232C7F-8C84-1435-54B9-6D0DB9CCA9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6FA910E-CE46-53AA-A774-85875C436E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E542B11-3D76-59C7-DFE3-BDF54FE852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858815C-575A-EB4D-C74E-C83F2D60A4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FCAB1D9-C740-7C99-3A93-74C44AACB8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57E5189-93AA-8E57-AA52-8BC82A5CC7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B4D0ACC-FC7A-74F0-EF69-B6085D1F1F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89A0E09-428E-E0FB-61C4-3883CC265F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48E5C56-C424-80E8-6580-256708226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6DF5176-D58E-7029-D427-26EDEB2E95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DC66B6C-3E9A-1334-4D7C-6E1454379C75}"/>
              </a:ext>
            </a:extLst>
          </p:cNvPr>
          <p:cNvCxnSpPr/>
          <p:nvPr/>
        </p:nvCxnSpPr>
        <p:spPr bwMode="auto">
          <a:xfrm>
            <a:off x="4724400" y="1227137"/>
            <a:ext cx="71355" cy="54864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6643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61485-57BC-ECFE-DD22-8DFEA2776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877B00-1E32-CC6E-22FD-78A40B537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Background for the Study of Kinetics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6C57D91D-6CE0-6AE9-94D1-517B059F68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3793" y="1536876"/>
            <a:ext cx="4694997" cy="4114800"/>
          </a:xfrm>
        </p:spPr>
        <p:txBody>
          <a:bodyPr/>
          <a:lstStyle/>
          <a:p>
            <a:r>
              <a:rPr lang="en-US" sz="2400" dirty="0"/>
              <a:t>For particle motion in a plane: </a:t>
            </a:r>
          </a:p>
          <a:p>
            <a:r>
              <a:rPr lang="en-US" sz="2400" dirty="0"/>
              <a:t>Two force equations required For rigid-body plane motion: </a:t>
            </a:r>
          </a:p>
          <a:p>
            <a:r>
              <a:rPr lang="en-US" sz="2400" dirty="0"/>
              <a:t>Additional equation for rotation </a:t>
            </a:r>
          </a:p>
          <a:p>
            <a:r>
              <a:rPr lang="en-US" sz="2400" dirty="0"/>
              <a:t>2 force + 1 moment equation </a:t>
            </a:r>
          </a:p>
          <a:p>
            <a:r>
              <a:rPr lang="en-US" sz="2400" dirty="0"/>
              <a:t>Determines complete motion state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FF37C12-8CD5-32FD-73A2-6DA2B1FE6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5814" y="1579206"/>
            <a:ext cx="3810000" cy="4114800"/>
          </a:xfrm>
        </p:spPr>
        <p:txBody>
          <a:bodyPr/>
          <a:lstStyle/>
          <a:p>
            <a:r>
              <a:rPr lang="en-US" sz="2400" dirty="0"/>
              <a:t>Based on kinetic relations from: </a:t>
            </a:r>
          </a:p>
          <a:p>
            <a:r>
              <a:rPr lang="en-US" sz="2400" dirty="0"/>
              <a:t>Systems of particles </a:t>
            </a:r>
          </a:p>
          <a:p>
            <a:r>
              <a:rPr lang="en-US" sz="2400" dirty="0"/>
              <a:t>Strong kinematics foundation required: </a:t>
            </a:r>
          </a:p>
          <a:p>
            <a:r>
              <a:rPr lang="en-US" sz="2400" dirty="0"/>
              <a:t>Velocities </a:t>
            </a:r>
          </a:p>
          <a:p>
            <a:r>
              <a:rPr lang="en-US" sz="2400" dirty="0"/>
              <a:t>Accelerations </a:t>
            </a:r>
          </a:p>
          <a:p>
            <a:r>
              <a:rPr lang="en-US" sz="2400" dirty="0"/>
              <a:t>Relative acceleration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41B6603-0720-C90F-13BF-1743AE8B82A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13AFA6C-0BC4-D3A2-6800-58AB360C22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D5D2DFA-2C87-FFC4-CBD9-2593C1DEA8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CFA3B3A-BB98-5A0E-F912-6C4D34AA36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44B3F7F-4CDD-E3AD-0346-961973E241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576C03F-6191-10E4-FAC3-6F953C1161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58717E4-9ACE-0F74-05F6-F5B84A5996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F5A3842-8D2C-8E21-3062-5AEB1428CB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6AC25D8-3EFC-9CE5-EC0A-1890E66B0B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489ECB3-4622-BF9A-BC84-8D3F7F7D38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E32EDE6-72E9-DA69-FFDE-5A7823EAA7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4C0DD4A-22CB-D3AA-DFFD-664019A16E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AE91967-9C20-4004-F362-10C11E4B88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2AA2922-62F0-A040-0A53-92376E962D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046322F-E945-ED7A-057F-9C4AFABB65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00008C8-D714-E284-915E-88045133E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1894C18-6D17-DC53-664C-2F20EC4895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93CAD65-44FE-35EF-AA3F-C303BDC38B18}"/>
              </a:ext>
            </a:extLst>
          </p:cNvPr>
          <p:cNvSpPr txBox="1"/>
          <p:nvPr/>
        </p:nvSpPr>
        <p:spPr>
          <a:xfrm>
            <a:off x="1905000" y="5741485"/>
            <a:ext cx="5850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Incorrect kinematics ⇒ incorrect kinetic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962FABE-5D00-DB7E-CD05-AAF75F1D26D1}"/>
              </a:ext>
            </a:extLst>
          </p:cNvPr>
          <p:cNvCxnSpPr>
            <a:cxnSpLocks/>
          </p:cNvCxnSpPr>
          <p:nvPr/>
        </p:nvCxnSpPr>
        <p:spPr bwMode="auto">
          <a:xfrm>
            <a:off x="4980113" y="1256069"/>
            <a:ext cx="53330" cy="4465955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2462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86AC5-B741-C612-DA27-EC57E0A8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FDD9E4-7CAC-BB4B-5101-C5803FF4A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Analysis Tools and Key Concepts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F2077D71-727E-D14D-E8F6-34C652B81B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9507" y="1425994"/>
            <a:ext cx="3810000" cy="4822406"/>
          </a:xfrm>
        </p:spPr>
        <p:txBody>
          <a:bodyPr/>
          <a:lstStyle/>
          <a:p>
            <a:r>
              <a:rPr lang="en-US" sz="2400" dirty="0"/>
              <a:t>Start by isolating the system </a:t>
            </a:r>
          </a:p>
          <a:p>
            <a:r>
              <a:rPr lang="en-US" sz="2400" dirty="0"/>
              <a:t>Use diagrams: </a:t>
            </a:r>
          </a:p>
          <a:p>
            <a:r>
              <a:rPr lang="en-US" sz="2400" dirty="0"/>
              <a:t>Free-Body Diagram (FBD) </a:t>
            </a:r>
          </a:p>
          <a:p>
            <a:r>
              <a:rPr lang="en-US" sz="2400" dirty="0"/>
              <a:t>Impulse-Momentum Diagram </a:t>
            </a:r>
          </a:p>
          <a:p>
            <a:r>
              <a:rPr lang="en-US" sz="2400" dirty="0"/>
              <a:t>Work-Energy Diagram </a:t>
            </a:r>
          </a:p>
          <a:p>
            <a:r>
              <a:rPr lang="en-US" sz="2400" dirty="0"/>
              <a:t>Define: </a:t>
            </a:r>
          </a:p>
          <a:p>
            <a:r>
              <a:rPr lang="en-US" sz="2400" dirty="0"/>
              <a:t>External boundary </a:t>
            </a:r>
          </a:p>
          <a:p>
            <a:r>
              <a:rPr lang="en-US" sz="2400" dirty="0"/>
              <a:t>All external forces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43901D3-6F61-4AB3-64C1-923EDB176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9507" y="1779797"/>
            <a:ext cx="4418937" cy="4114800"/>
          </a:xfrm>
        </p:spPr>
        <p:txBody>
          <a:bodyPr/>
          <a:lstStyle/>
          <a:p>
            <a:r>
              <a:rPr lang="en-US" sz="2400" dirty="0"/>
              <a:t>Essential rule: </a:t>
            </a:r>
          </a:p>
          <a:p>
            <a:r>
              <a:rPr lang="en-US" sz="2400" dirty="0"/>
              <a:t>Do not solve before identifying all forces </a:t>
            </a:r>
          </a:p>
          <a:p>
            <a:r>
              <a:rPr lang="en-US" sz="2400" dirty="0"/>
              <a:t>Introduces: </a:t>
            </a:r>
          </a:p>
          <a:p>
            <a:r>
              <a:rPr lang="en-US" sz="2400" dirty="0"/>
              <a:t>Mass moment of inertia </a:t>
            </a:r>
          </a:p>
          <a:p>
            <a:r>
              <a:rPr lang="en-US" sz="2400" dirty="0"/>
              <a:t>Represents: </a:t>
            </a:r>
          </a:p>
          <a:p>
            <a:r>
              <a:rPr lang="en-US" sz="2400" dirty="0"/>
              <a:t>Mass distribution about an axis </a:t>
            </a:r>
          </a:p>
          <a:p>
            <a:r>
              <a:rPr lang="en-US" sz="2400" dirty="0"/>
              <a:t>Crucial for rotational motion analysis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2A6DA29-FB93-29F3-5A34-36AD97B146B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57B4BD5-7198-5116-BB0B-19F2090668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5027BE6-F868-A6A5-938F-7CD013D988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BE3B5B5-D93F-3E6A-E8E6-D9D9DBAC98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15B15C4-11D0-FB8A-FD51-7C83BF695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39E9984-9430-DE0F-690F-569507F708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FD4D8A5-894C-50DA-F88F-C5C5A20555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7349F4D-4794-7133-3C41-EC57E1565B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6518CA5-3276-4C2C-39DA-90A60DCEB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9CE895A-CCD9-8EFD-A895-B33DB6F2E1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EE4716E-3826-6071-9218-9901D85484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73243C1-59F2-3251-70F2-C84A404926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3AA632A-5AE7-0C28-DE86-C8049D57E6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39C34E2-4508-AB06-00BA-AF6DDE9ACD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738A6E5-CCD4-0B86-9E5D-D68748811D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5F17A00-AE6A-EFD8-A2A3-07CB0C4774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A04A52B-979F-BFE8-79D6-924DE456D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5761C75-2058-ABDB-20CE-171B6B7D891E}"/>
              </a:ext>
            </a:extLst>
          </p:cNvPr>
          <p:cNvCxnSpPr>
            <a:cxnSpLocks/>
          </p:cNvCxnSpPr>
          <p:nvPr/>
        </p:nvCxnSpPr>
        <p:spPr bwMode="auto">
          <a:xfrm>
            <a:off x="4191000" y="1256069"/>
            <a:ext cx="76200" cy="5220931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0354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C4E173E-D036-4601-A223-1921D553D928}">
  <we:reference id="a3b40b4f-8edf-490e-9df1-7e66f93912bf" version="1.2.0.0" store="EXCatalog" storeType="EXCatalog"/>
  <we:alternateReferences>
    <we:reference id="WA104380526" version="1.2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16446</TotalTime>
  <Words>1477</Words>
  <Application>Microsoft Office PowerPoint</Application>
  <PresentationFormat>On-screen Show (4:3)</PresentationFormat>
  <Paragraphs>598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Cambria Math</vt:lpstr>
      <vt:lpstr>CommercialScript BT</vt:lpstr>
      <vt:lpstr>Script MT Bold</vt:lpstr>
      <vt:lpstr>Tempus Sans ITC</vt:lpstr>
      <vt:lpstr>Times New Roman</vt:lpstr>
      <vt:lpstr>Blank Presentation</vt:lpstr>
      <vt:lpstr>Particle Mechanics Approach for Rocket Propulsion</vt:lpstr>
      <vt:lpstr>Billions of Particles Pushing A Giant Vehicle in Space</vt:lpstr>
      <vt:lpstr>Particle Mechanics Approach: Rocket Propulsion</vt:lpstr>
      <vt:lpstr>Billions of Particles Pushing A Giant Vehicle in Space</vt:lpstr>
      <vt:lpstr>Billions of Particles Pushing A Giant Vehicle in Space</vt:lpstr>
      <vt:lpstr>Billions of Particles Pushing A Giant Vehicle in Space</vt:lpstr>
      <vt:lpstr>Billions of Particles Pushing A Giant Vehicle in Space: Scalar Model</vt:lpstr>
      <vt:lpstr>Rocket System at Successive Instants: Scalar Approach</vt:lpstr>
      <vt:lpstr>Rocket System at Successive Instants: Scalar Approach</vt:lpstr>
      <vt:lpstr>Impulse Generated Due to Particle Pressure</vt:lpstr>
      <vt:lpstr>Particle Mechanics Approach: Rocket Propulsion</vt:lpstr>
      <vt:lpstr>Rocket Propulsion: Physical Interpretation</vt:lpstr>
      <vt:lpstr>Scalar Momentum Balance for Rocket System</vt:lpstr>
      <vt:lpstr>The Rocket Equation</vt:lpstr>
      <vt:lpstr>The Rocket Equation</vt:lpstr>
      <vt:lpstr>Particle Swarm Generated Rigid Body Dynamics</vt:lpstr>
      <vt:lpstr>Kinetics of Rigid Bodies</vt:lpstr>
      <vt:lpstr>Background for the Study of Kinetics</vt:lpstr>
      <vt:lpstr>Analysis Tools and Key Concepts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1129</cp:revision>
  <cp:lastPrinted>2002-07-26T02:11:33Z</cp:lastPrinted>
  <dcterms:created xsi:type="dcterms:W3CDTF">2002-07-26T01:39:54Z</dcterms:created>
  <dcterms:modified xsi:type="dcterms:W3CDTF">2026-04-11T03:28:49Z</dcterms:modified>
</cp:coreProperties>
</file>