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sldIdLst>
    <p:sldId id="1377" r:id="rId2"/>
    <p:sldId id="1796" r:id="rId3"/>
    <p:sldId id="1797" r:id="rId4"/>
    <p:sldId id="1798" r:id="rId5"/>
    <p:sldId id="1799" r:id="rId6"/>
    <p:sldId id="1809" r:id="rId7"/>
    <p:sldId id="1815" r:id="rId8"/>
    <p:sldId id="1816" r:id="rId9"/>
    <p:sldId id="1822" r:id="rId10"/>
    <p:sldId id="1817" r:id="rId11"/>
    <p:sldId id="1818" r:id="rId12"/>
    <p:sldId id="1819" r:id="rId13"/>
    <p:sldId id="1820" r:id="rId14"/>
    <p:sldId id="1821" r:id="rId15"/>
    <p:sldId id="1810" r:id="rId16"/>
    <p:sldId id="1826" r:id="rId17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9900"/>
    <a:srgbClr val="000099"/>
    <a:srgbClr val="FF33CC"/>
    <a:srgbClr val="BDEEFF"/>
    <a:srgbClr val="AFEAFF"/>
    <a:srgbClr val="C1EFFF"/>
    <a:srgbClr val="CCCC00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404" autoAdjust="0"/>
  </p:normalViewPr>
  <p:slideViewPr>
    <p:cSldViewPr>
      <p:cViewPr varScale="1">
        <p:scale>
          <a:sx n="70" d="100"/>
          <a:sy n="70" d="100"/>
        </p:scale>
        <p:origin x="1204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4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0T03:22:16.8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9509 4250 238 0,'1'-1'30'0,"-1"1"-24"0,0 0 64 0,0-1-2 0,0 0-22 0,0 0 13 0,0 0-24 0,1 0-28 0,-1 0 11 0,1 0-18 0,0 0 0 0,1 1 2 0,-1 0-11 0,-1 0 9 0,1 0 5 0,0 0-8 0,0 0 17 0,0 0-17 0,18-9-2 0,-18 7 12 0,-1 1-12 0,2-1 14 0,-2 2 6 0,3 0 4 0,-2-7 24 0,2 6-14 0,-3 2 20 0,0-2-8 0,0 1-5 0,-5-3 3 15,5 3 4-15,0 0-13 0,5 1-3 0,-5 2-2 16,0-3-15-16,0 0 9 0,0 0-4 0,0 0 6 15,0 0-3-15,0 5-14 0,-4-3 6 0,4-2-8 16,0 0 4-16,4 4 4 0,-3 0 2 0,-1 4 1 0,0-6 2 16,-1 0-5-16,-2 2-2 0,3-2 0 0,-1 4 2 15,2 2 0-15,3-2-1 0,-3 1 0 16,0 0 0-16,-1-3 2 0,5 4 1 0,-4 0-1 0,1 1-2 0,1-1-5 16,-1 1-7-16,-1 0 4 15,-2 0 4-15,-1 1-4 0,-1 1 9 0,2 0-10 0,0 0-16 0,-4 1 22 16,2 1-12-16,-6 3 16 0,1-1-1 0,-1 0-10 15,-3 1 9-15,3 0-11 0,-2 1-6 16,2 0 10-16,-3-2-5 0,2 3 7 0,0-3 0 16,1 3-4-16,0 0 3 0,-2 2-3 0,1 1 1 15,2 0-4-15,-2-2-6 0,2-2 4 0,0 3 2 0,-1-2 7 16,2 3 6-16,-2-1-2 0,1 1-7 0,0 0 8 16,-1 1-10-16,0 1 9 0,1 1-6 0,-5 2-1 15,1 0 1-15,-1-1-2 0,0 2-7 0,0 0 10 16,-1-2-2-16,1 3 4 0,-3-3 3 0,4 2-8 15,3 3 6-15,-7-3-7 0,5 2-3 0,-5-3 10 16,-2 0-6-16,5 2 9 0,0-2-3 0,0 1-5 16,-2-1 5-16,2 0-6 0,-2 0-14 0,1-1 23 15,-1 2-18-15,2-2 21 0,-2 2-14 0,1 0 5 16,2 2 6-16,-1-2-3 0,2-2-5 0,-1 0 2 0,1 0-2 16,2 2 4-16,0 1 5 0,-4 2-1 0,1-1 2 15,0 0-4-15,0 1-10 0,-3-3 12 0,2 4-8 0,0-2 11 16,1 2-1-16,-1 1-8 0,4-3 6 0,-5 2-8 15,-1-4-5-15,0 0 10 0,-2 3-4 0,-2-2 8 0,1 2-6 0,1 1-3 16,0-3 4-16,0 1-3 0,2 2 5 0,0-1-10 16,2-1 2-16,-1 2-4 0,-1 1 13 0,3-2-10 15,-1 4 5-15,2-1-7 0,-3-3-1 16,4 4 9-16,-1-2-10 0,0 0 10 0,2 3-1 0,1-2-3 16,-1-1 7-16,-2 4-8 0,1-1-10 15,-2 2 17-15,4 3-12 0,-4-3 13 0,4 1-7 0,-3-2 5 16,-3 0 2-16,2 3-1 15,-3-1-14-15,1 0 10 0,1-1-9 0,0 2 10 0,1 2 5 16,-4 2-9-16,-1-2 11 0,-1-4-10 0,-2 0 17 16,1 1-22-16,2 0 6 0,-3 3-12 0,0-1 17 0,3 2 64 15,-4-4-74-15,2 3 53 0,1 3-137 0,-3-4 73 16,-2 4 14-16,1-2 6 0,-5-1-1 0,2 1-5 0,4-1 7 16,4 2-7-16,-5 0 1 0,-2 2 1 15,-1 1-7-15,-2 1 4 0,6-3-2 0,1 3 5 16,-1-2 2-16,0 1-1 0,5 2-12 0,-5 0 14 0,2-1-7 15,-2 3 8-15,1 0 0 0,3 2-4 0,0 0 4 16,-3 2-4-16,-1-4 11 0,-4 2-12 0,4 5 1 16,-1-3-5-16,3 2 14 0,1-2-9 15,0-3 8-15,-4 0-11 0,-1 2-5 0,-4 2 13 16,1 1-6-16,2 0 8 0,2 0-4 0,1-1-6 0,0-2 6 16,1 2-6-16,-2 1-6 0,0 0 9 0,0 1-12 15,0 0 12-15,-1 1 1 0,-4 1-1 0,3-2 4 16,-1-1-5-16,-1-1-3 0,-5 2-1 0,4 4-4 0,-4-2 3 15,0 3 4-15,4 1-1 0,-4-4 1 0,0 4-1 16,4-1 3-16,-3 2-2 0,0 0-5 0,-2-2 1 0,2 2-1 0,-4-2 3 16,-2 0 9-16,0 2-5 0,-2 2 1 0,1 0 3 15,2-2-4-15,-1 0 4 16,0 1 1-16,3-1 2 0,0 2 0 0,4 2-2 16,-3-2-12-16,2 0 10 0,2 0-5 0,0-2 8 0,4 3 2 15,-4 1-12-15,2 2 6 0,0-3-9 16,-5 1 1-16,6 0 7 0,0-4 0 0,0 5 4 0,2-1-5 0,0 0-2 0,0 1 1 15,-2 0-2 1,0 0-9-16,1-1 16 0,-1 3-9 0,-1-1 13 16,1 0-1-16,-2-1-13 0,2 1 8 0,-6-2-9 0,0 2 7 15,-2 0 4-15,-1-1-7 0,4 2 7 0,0-2-1 0,0-1-5 16,2 2 7-16,0 1-9 0,0-1-14 0,2 3 21 16,-4 0-10-16,2-3 14 0,4 0-5 0,-1 3 3 15,4-1 3-15,-5 1-2 0,0-2-8 0,0-2 6 16,-2 2 3-16,2 3 3 0,1-1-1 0,3 2-1 15,-3-2-5-15,0-2 5 0,-1-2 0 0,-3 3 4 16,-3-1-2-16,-1-1 3 0,5-1-5 0,-2-2 4 0,2 1 3 0,-1 1-2 0,-4-3-12 0,3 2 8 31,-4-4-7-31,3-2 8 0,-1 0-1 0,3 1-5 16,-1 0 5-16,1 0-6 0,-2-1-2 0,1-2 4 16,1-2 0-16,0-4 3 0,1 2 1 0,0-2-9 0,1 0 0 0,0 1-1 15,2-1 8-15,-1-1-7 16,2-1 8-16,1 0-8 0,1-1 6 0,2 1-1 0,3-1-5 15,-2-2 4-15,2-1 0 0,1 0 7 0,-1-3 2 16,3-1 1-16,0-2-12 0,2-1 8 0,3-2-9 16,-1-1 8-16,2-3-16 0,1-2 4 0,-2 0-16 15,6-2 10-15,0-1-30 0,-3-2-68 0,6-3-32 16,0-4-13-16,8-5-77 0,1 0-108 0</inkml:trace>
  <inkml:trace contextRef="#ctx0" brushRef="#br0" timeOffset="1856.22">9238 4262 316 0,'-2'-3'152'0,"-3"-1"-25"0,5 0-24 0,-3-1-9 0,3 5-38 0,0 0-9 0,0 0-23 16,0 0 15-16,0 0-35 0,5 6-5 0,1 0 1 0,4 0-3 16,3 1-1-16,-1-1 5 15,1 2-11-15,3 3 9 0,-3-1-15 0,2-1 4 0,2 0 4 0,-1-1-4 16,1 1-3-16,2 1 13 15,-1-3-7-15,2 2 9 0,1 0 3 0,-1-1-3 16,2 2 5-16,5 0-6 0,4 0-5 0,0 2 10 16,-1 0-7-16,1 2 7 0,-1 0 5 0,2 3-3 15,4 0 8-15,1 1-9 0,2 2-5 0,2 1 6 16,3 3-10-16,6 3 10 0,1 2 0 0,8-2-5 0,1 0 12 16,2 3-13-16,2 0-12 0,4 4 22 0,3 2-19 0,6 1 22 0,3-2-5 15,-3 4-8-15,3-3 9 0,2 4-11 16,5 0-12-16,6 1 15 0,5 4-8 15,-2-1 11-15,3 1-3 0,4 0-2 0,2 0 6 16,-3 1-7-16,2 3-10 0,4-2 19 0,2 2-17 0,5 1 19 0,2 1-4 0,-2-1-5 16,2 4 10-16,-2-5-10 0,5 2-2 0,0 0 5 15,-1 1-8-15,2 3 8 0,0-3 5 0,-2 1-8 16,0-5 8-16,-3-2-8 0,1 0 0 0,-1 3 0 16,0-4 0-16,-2-2 0 0,-1-2-1 0,0 0 4 15,-6 0 0-15,-2-2 1 0,1 2-19 0,0-5 20 0,-3-1-6 16,-3-1 11-16,-1 0 1 0,-3-2 1 0,-2-4 9 15,-6 2-6-15,-6 0 2 0,2-2 15 0,1 2-13 16,-2-3 14-16,1-2-14 16,-10 1-1-16,1-2 5 0,-6-2-4 0,1-2-11 0,-3-1 9 15,-5-1-16-15,-1 1 15 0,-8 1-11 0,2 1-2 16,-3-2 6-16,1-4-7 0,-2 0 0 16,-3 0 5-16,-3-1-6 0,-3 1 6 0,-3 0-4 15,-4-5 3-15,-2 4 3 0,-2-2-3 0,0-4-11 0,-2 2 10 0,-7-4-6 0,-1 2 9 16,-3-3-3-16,-2-1-5 15,-4 0 0-15,0-2-4 0,-3 0 0 0,-5-2-6 16,2 1-8-16,-6-3 0 0,0 1-16 0,0-2-33 16,-1-2-8-16,1 2-12 0,-2-1-36 0,-3-2 11 0,-1-1-41 0,-6-4 14 0,-2-5-132 15</inkml:trace>
  <inkml:trace contextRef="#ctx0" brushRef="#br0" timeOffset="2208.81">16044 6723 684 0,'3'-6'300'0,"2"1"-185"0,-2 1-51 0,2 3-8 0,0 1-46 0,2 3-10 0,4 4-16 0,-2 2 9 0,2 2-2 0,4 1 2 0,1 2 7 0,1 1-5 31,7 2-4-31,2 5 15 0,0-5-3 0,4 2 7 16,-1 1-13-16,3-2 5 0,-3 1-2 0,4 0 2 16,0-1-8-16,-6-2 6 0,3 2-2 0,-3-2 5 15,-3-1 3-15,-4-3-4 0,-1-1-2 0,-4-2-2 0,0 1-12 16,-6-1 14-16,-2 2-6 0,-9-4 8 0,-3 1 5 16,-6 2 8-16,-4-2 8 0,-3 2-5 0,-5-1 4 15,-3 0-7-15,-6-2-2 0,-3-2 0 0,-4 1 1 0,-6-1-6 16,-3-1 7-16,0 2-8 0,-3-2-9 0,-1-1 16 15,3-1-7-15,-6 1 14 0,5-1-11 0,-5 0-19 16,-2 1-29-16,5-3 2 0,-5 5-92 0,3-4-43 16,0 0-11-16,-1-1-16 0,4-6-75 0</inkml:trace>
  <inkml:trace contextRef="#ctx0" brushRef="#br0" timeOffset="2600.71">12398 4506 273 0,'1'-3'45'0,"2"0"-18"0,0 2-20 0,1 1-5 0,-2 1-15 0,1 0-30 0,1 0-24 0,2 0 5 0,2 1-36 0</inkml:trace>
  <inkml:trace contextRef="#ctx0" brushRef="#br0" timeOffset="2854.87">12520 4500 127 0,'4'-3'66'0,"-3"-3"65"16,1 0 19-16,-1 0 29 0,1 1-22 0,1 0 19 0,-2 0-88 0,0 0-15 15,-1 2-19-15,-1-2 10 0,1 5-21 0,0 0-21 16,0 0 3-16,0 0-13 0,0 0-19 0,0 0-10 16,0 0-7-16,-6 3 2 15,3 4 0-15,-1 3 1 0,1 1 6 0,-1 2-6 0,0 2-5 16,0 3 21-16,-1 2-8 0,-1 0 13 0,-2 5 3 0,1 0-2 0,-1 1 6 16,0 3-6-16,0 0 2 0,-1 4 13 15,1-1-4-15,-2-1 8 0,-1 2 5 0,2 0-17 0,-7-1 10 16,3 3-14-16,-1-4 3 0,-5 1 10 15,3 0-6-15,-2-1 8 0,0 1-1 0,6-4-4 0,-1-2 2 0,2-2-4 16,-3-1-14-16,-2 0 1 0,4-3-14 16,-5-3 8-16,4-3-11 0,3-2-60 0,4 0-26 0,0-4-13 15,5-1-70-15,1-7 5 0</inkml:trace>
  <inkml:trace contextRef="#ctx0" brushRef="#br0" timeOffset="3218.5">12323 4647 675 0,'0'-19'106'0,"5"5"-11"16,-1-1 35-16,2 4-66 0,-1-2 19 15,-2 2-45-15,3 0 3 0,-1 1-17 0,6 4-10 0,-2-2-5 0,0 0-12 16,2-1 7-16,-3 1-3 0,4 1-4 15,-2 1 4-15,2 1-6 0,0 1-9 0,0-1 16 16,1 2-10-16,3 1 11 0,-2 0-3 0,-1 1-5 0,2 0 5 0,0 1-5 31,-2 2 5-31,0 2-11 0,0 0-3 0,-1 2-1 16,-1 2 15-16,-2 2-13 0,-2 1 12 0,0 3-16 0,-2 0-1 0,-4 2 13 16,-1 2-9-16,-7 3 12 0,-2 1 6 0,1 3-3 0,-3-1 11 0,-2-2-11 15,-1-1 4-15,-5 0 12 16,1-4-7-16,-4 0 9 0,0-1-1 15,0-3-1-15,-1 0 5 0,0-2-4 0,-2-2 8 16,1-2-13-16,0 0-3 0,-1-2-6 0,8 0-21 16,-6-2-77-16,4-3-39 0,1 0-10 0,-2-2-66 0</inkml:trace>
  <inkml:trace contextRef="#ctx0" brushRef="#br0" timeOffset="4564.6">14692 6510 453 0,'0'-14'67'0,"0"8"113"0,0 6 51 0,0 0-124 0,0-1-21 0,0 0-39 15,0 1-21-15,9-3 1 0,-4 10-20 0,1-1-14 0,1 1 9 16,2 0-14-16,-1 1 2 0,3 5 7 0,0-3-4 0,3 4 5 15,0-1 2-15,1-1-5 0,-1 4 5 16,0-1-7-16,-4 2-9 0,2 1 20 0,-2 2-11 16,0-1 16-16,4 4 3 0,-6 0-6 0,-5-1 10 15,2 1-11-15,-8 2 1 0,9 0 8 0,-2 3-11 0,0 1 11 16,3-1-5-16,-5-2 0 0,5-1 5 0,-6-1-7 16,-1-2-15-16,4-1 26 0,-4-2-12 0,5 0 20 15,1 0-9-15,-5 0-7 0,0-2 4 0,0-3-7 0,3 1-18 0,-2-6 10 16,0 0-25-16,1-2 14 15,-3-4-55-15,3-1-73 0,3-2 9 0,-4-2-31 16,4-2 11-16</inkml:trace>
  <inkml:trace contextRef="#ctx0" brushRef="#br0" timeOffset="4801.34">15018 6885 435 0,'0'-25'68'16,"0"6"82"-16,-1 0 28 0,0 6-54 0,0 1-7 0,-2 1-41 15,-1 1-6-15,0 0-11 0,-1 3-27 0,1 2-20 16,1 1-3-16,1 0-4 0,2 4 1 0,0 0-8 15,0 0-3-15,0 0-2 0,0 0-11 0,0 0 13 16,-2 0-8-16,1 0 9 0,1 0 0 0,0 1-2 16,-1 0 6-16,-10 14-6 0,7-8-4 0,0 1 8 15,-4 0-10-15,3 2 9 0,-2 0-1 0,-2 2-4 16,0-2 7-16,-3 1-8 0,-7 1-2 0,3 2 6 16,-6 3-5-16,-2 2 5 0,3-2 4 0,-9 1-7 15,-3 0 10-15,-5 1-8 0,-5 5 3 0,-4 2 14 0,-6 0-64 16,-7 0 24-16,-7-1-222 0</inkml:trace>
  <inkml:trace contextRef="#ctx0" brushRef="#br0" timeOffset="37082.43">14916 6931 247 0,'-7'-2'-22'0,"1"0"21"0,-4-1 31 0,10 3-2 0,0 0-30 0,0 0 11 0,-9-3-11 0,5 5 12 0,2-1-5 0,0 3-2 0,2-4-1 0,-6-1-2 15,-1 0-17-15,6-2 24 16,-6 2-7-16,6-1 14 0,-3 1-8 0,-4 1 6 0,1-1 9 0,-1 1-5 0,3 0-12 16,-2 2 18-16,3 0-23 0,-2-1 21 0,0 1-8 15,0 1-8 1,-2-2 7-16,1 0-10 0,1 1-13 0,0-1 17 15,1 1-5-15,0 0 11 0,1-1 1 16,-1-2-3-16,2 1 7 0,-1 0-7 0,1 2-11 16,1 1 22-16,-3 0-17 0,2-3 21 15,-1 0-15-15,1 0-4 0,-3 1 7 0,0 3-8 16,-1-3-10-16,1 3 19 0,-2-1-16 0,-1 0 18 16,-2 1-1-16,1 1-5 0,-1-1 15 0,0 0-14 15,-2 1-11-15,3-2 10 0,-6 0-14 0,2 2 15 16,0-1 8-16,0 0-17 0,0 0 16 0,0-2-18 15,2 1 0-15,-4-1 11 0,8 1-13 0,-4 0 13 16,0-1-4-16,3 0-1 0,-4-1 9 0,1 2-8 16,1-1 3-16,-1 2 7 0,-2-1-5 0,-2 0 7 15,3 1 6-15,-3-1-13 0,2 1 12 0,-1 0-13 16,-1-1-6-16,-1 1 15 0,0 1-13 0,-1 0 15 16,-1 1-6-16,-2 0-11 0,0 1 11 15,-2 2-11-15,0-2 0 0,-1 0 8 0,-3-1-11 0,2 1 11 16,1 0 1-16,2-1 0 0,2 0 5 0,-1-2-6 15,1 0-13-15,-2 2 14 16,4-2-11-16,-2 1 14 0,3-1 0 0,-1 0-8 0,0 2 12 16,0 0-13-16,-3 3-4 0,1-4 3 15,-2 2-7-15,-1 0 6 0,-2 0 9 0,-2 2-14 16,2-2 9-16,-4 2-10 0,1-2 4 0,4 3-3 16,-3 0-3-16,1-2 1 0,2 3 7 0,-4-5-5 15,6 2 4-15,-3 2-5 0,1-3 4 0,-1 4-4 0,-1 0 1 16,-2-4-3-16,1 5 15 0,-2-2-10 0,-3 1 6 15,2 1-8-15,-2-2-12 0,1 1 19 16,4 0-12-16,-3 1 15 0,6-1-5 0,-5-1-4 16,0 0 9-16,1 1-9 0,-4-1 5 0,4 3-5 15,-1-1-1-15,-2 0 1 0,-1 0 17 0,-2 0-18 16,-1 1 10-16,4-1-12 0,3-1-5 0,3 1 16 16,1-3-11-16,0 0 13 0,3 2-7 15,-3-3-4-15,3 3 1 0,-1 0-1 0,0 1 0 0,0 0 0 16,-3 0 3-16,2 0-3 15,-3 1 7-15,2 1-7 0,-5 0 50 0,3 7-36 16,-1-4-29-16,-4-1 19 0,5 1-63 0,-5-6 62 0,3 1-2 0,0 3 2 16,-1-1 11-16,2 0-10 15,0 0-12-15,-1-1 10 0,3-1-8 0,0 2 9 16,0 1-3-16,1 1 0 0,-3 0 5 0,-1 1-4 16,1-1-6-16,-2-2 6 0,3 2-8 0,4 0 9 15,0-3 2-15,0 2-4 0,-1-1 9 0,-2-1-9 16,4 3 0-16,-2 1 0 0,1-1-7 0,-3 1 5 15,0 2 8-15,1 1-10 0,-1 1 10 0,0 1-12 0,-3-2 4 16,-2-1 6-16,2 1-5 0,0 1 6 0,2-2-5 16,0 1-1-16,1 0 4 0,-1 1-3 15,4 0-8-15,-2-1 12 0,0-1-11 0,3 1 12 16,-3-2 2-16,0 0-11 16,-2 0 10-16,3-3-11 0,-2 5-8 0,2 3 20 15,-4-5-9-15,2 2 13 0,-4-1-9 0,0-3-2 0,1 5 0 16,2-1 0-16,2-2 11 0,1 1-16 0,2-3-1 0,1 0-7 15,-1 2 14-15,-5 2-1 0,1 1 11 0,-2 1-9 16,0 1-2-16,1-1 6 16,0-2-6-16,2 0 5 0,-5-1-4 0,2 0-1 15,2 1 0-15,-1-3-1 0,1 4-6 0,1-1 10 16,0 1-3-16,0-1 5 0,-1-1-2 0,-1-2-2 16,1 2 4-16,0 3-5 0,-3-3-10 0,2 3 14 15,0-2-8-15,-1 1 10 0,-2 0 0 0,1 0-4 16,1-1 1-16,-3-1-3 0,1 0-13 0,1-1 15 15,2 2-3-15,1-2 8 0,5 3 5 0,-1 0-13 16,-2-1 4-16,4 2-7 0,-5 0 4 16,0 0 0-16,0 1-5 0,3-2 3 15,1 1 1-15,-1 1 1 0,-2 4 13 0,-5 0-7 16,0 0 19-16,-1 0-8 0,2-2-6 0,5-2 0 16,1-1-13-16,-2 0 5 0,6 1 0 0,-7-1 2 0,6 0-5 0,-3 2 2 0,-3-5-4 15,1 4 2-15,1-1 3 0,-1-2-2 0,0 5 6 16,2-3-6-16,-3 0-12 0,-2 1 15 15,-2 2-10-15,1-1 12 0,2 0-5 0,1-1-2 16,5-1 4-16,-2-3-3 0,3 2-6 0,1 0 11 16,-3 1-5-1,0-4 8-15,-2 4-8 0,2-2-1 0,-1-1 1 0,2 6 0 16,-3-5-6-16,1 1 10 0,0 1-11 16,2 0 12-16,-1 1 0 0,2 0-6 0,-2-3 8 0,0 0-9 15,-1 1-5-15,-1-2 11 0,4-1-4 0,1-1 8 16,2 0-6-16,-2 1 0 15,0 1 0-15,0 0 1 0,0-2 0 0,3 2 2 0,0-2-4 0,1 5 3 16,-1-2 12-16,-3 1-12 0,0 2 7 0,1-3-11 16,-2 0-12-16,2-1 17 0,0 0-9 0,-1 0 12 15,-3 2-2-15,2-1-2 0,0 0 4 0,1 1-7 16,-1 0-9-16,-3-1 16 0,2-2-10 16,-1-1 10-16,0-1-9 0,2 2 3 15,-2-2 3-15,4 1 0 0,6 2 1 0,-6-3-8 16,3 6-2-16,-1-3-3 0,-1 0 8 15,3 3-1-15,-2-4 9 0,-1 3-10 0,-1 0-9 16,1 0 17-16,1 0-13 0,-3 1 15 0,1 0-10 16,0 2 3-16,0 0 4 0,0-1-1 0,-1-1-2 15,2 0-2-15,0-3-9 0,0 0 6 0,-1 0 7 16,-1-1-5-16,4 1 15 0,-7 0-13 0,7 1 12 16,-3 1-16-16,2 1-4 0,3-1-3 15,-3-1 9-15,-2 0 0 0,4 0 6 0,-3 3-6 16,2-1-7-16,-1 3 10 0,-3 0-4 0,0 2 6 15,-2 0-2-15,0 1-5 0,3 0 5 0,-3 1-5 16,-1-1-5-16,0 1 13 0,-2 4-12 0,4-3 13 16,1 3-8-16,-2-1 2 0,2-1 3 0,-2-1-3 15,1 1-9-15,3 1 11 0,-3-3-6 0,1 3 9 16,1-1-3-16,-3-5-4 0,5 3 7 0,0-2-6 16,1 2 0-16,-1 3 3 0,3-2-9 0,0-2 7 15,3 1-3-15,-2-1 5 0,1 0 3 0,0-2-2 16,-5 2-11-16,4-1 10 0,2-1-8 15,-2 0 9-15,2 0 4 0,-3 1 0 0,2 2 8 16,-1-1-8-16,0 0 0 0,-2 1-11 0,0 0-3 0,0 0-1 16,-1-1 5-16,2 0 3 0,0 1 4 0,0-1-4 15,0 2-11-15,1 0 15 0,-2-2-13 0,-3 1 15 16,1-1 0-16,2 2-7 0,-3-1 9 0,-1 0-9 16,0 1 7-16,-2-1-8 0,1-1-1 0,2 1-2 0,-1-3 5 15,-1-1-1-15,1 0 4 0,3 0-4 0,-1-1 1 0,0 2-1 16,3-3 0-16,-4 0 0 0,3-1 4 0,0-1-2 15,0 0-2-15,0 1 0 0,0-1 0 0,1-1-1 16,0 2 0-16,2 0-1 0,1 0 4 0,-3-1 2 16,3 1-3-16,2-2 2 0,-2 0-1 0,2 1-2 15,0-2 0-15,-2 1-1 0,2 0-1 0,-1 2 1 16,-1-1 0-16,0 0 0 0,-1-1 7 0,1 3-12 16,0 0 8-16,0 1-7 0,0 2 19 0,-3 0-16 15,0 1 5-15,1 1-8 0,0 1 3 0,-3-1 5 0,1-2 0 16,-3 0 4-16,2 0-1 0,4 1 2 0,0-1-1 15,-1 0 0-15,2 2-9 0,-2 0 13 0,-1 0-5 16,3 1 11-16,3 0 2 0,-3-1-11 0,1 4 6 0,0-3-8 16,-1-1 10-16,2 2-10 15,1-3 3-15,-4-3-5 0,3 2 4 0,-1 0-5 16,-1 0 4-16,1-2-3 0,0 0-4 0,-2 2 7 0,0-4-7 16,-1 2 9-16,1 0 6 0,0 0-14 0,-3 0 8 0,1 0-9 15,0-1 12-15,-1 3-12 0,1-3 6 0,1-1-7 0,-2 1 8 16,3 0-3-16,-1-2 1 0,0-1-2 15,1 1-3-15,-2-2 7 0,1 1-3 0,-1-2 7 0,-1-3-1 16,0 2-7-16,-2-1 2 0,-1 1-4 0,4-1 2 0,1 3 1 16,-3 0 0-16,3 2 1 0,0 2 3 0,-2-1-2 15,0 1 4-15,5 0-4 0,-4 1 7 0,-2-3-9 16,5 0-1-16,-5-3-1 0,4-1 0 0,-1 1 3 16,-1-1 0-16,0-1 2 0,0-1 2 0,0 1-2 15,2-2 1-15,1 2-2 0,-1-1-1 0,-2-1-2 16,0 1 0-16,1-1 0 15,1 1-1-15,-2-2-2 0,0 1 3 0,1 0-3 0,-3 2 2 0,2 1-2 0,-1-1 0 16,-1 0 0-16,2 0 4 0,-1 1-2 16,2 1 1-16,-3 0 0 15,0-1-1-15,1 0-1 0,-4-1 1 0,2-3-1 0,0 1 2 0,-1 1-2 0,5-1 0 16,1 1 0-16,1 2 2 0,0 0-4 0,-3 0-1 16,5 0 0-16,-5 0 7 0,3 1-5 15,1-1 0-15,-2-2-1 0,0 1 4 0,0-1-4 16,2 1 6-16,1 2-5 0,-1-2-7 0,0 1 12 0,-1-1-6 15,1-1 9-15,0 2-5 0,0 1-3 0,1-3 1 16,-1 1-1-16,-1 0 4 0,0 0-4 0,2-2 5 0,-1-1-5 16,2 0 4-16,-2-2-2 0,1-1-3 0,2 1 1 15,-3-1-2-15,1 0 3 0,1 0 2 0,0 0 2 16,-1 0 2-16,1 1-7 16,1-1 2-16,0-1-2 0,1 0 1 0,0 0-1 15,-2 0 4-15,1 1-4 0,-2 0 1 0,1 2 0 0,0 2-3 0,-1-1 3 0,3 1-3 0,-2 0 2 31,-1-2 0-31,2 2 3 0,-5 0 0 0,2 3-5 0,0 0 2 0,1-1-2 0,2 1 6 0,-2-1-3 16,4 0 0 0,-4 0-1-16,4 0 4 0,-3 0-3 0,0-1 1 0,0 1-1 15,-1 0 11-15,3 0-14 0,1 1 2 0,-2 0-6 16,0 0 5-16,1 0 0 0,0 1 4 0,1 0-2 16,2-2 8-16,-4 0-9 0,3 0 3 15,-2-1-3-15,-4-3 4 0,6 3-3 0,-6-2 4 16,5-1-4-16,-1 4-6 0,-1-3 9 0,3-2-8 0,-3 2 11 15,0-2-1-15,0 1-1 0,0 1 1 0,-3 1-2 16,5 0-3-16,-6 1 1 0,0-1-1 0,1 2 1 16,-2 0 1-16,3 0-3 0,0 0 0 0,2 1 0 15,-2 0-1-15,-1 0 5 0,0 2 0 0,-1-1 2 16,3 0-11-16,0 0 4 0,1 0-2 0,-5-2 4 0,3 0 7 16,1-1-9-16,0 0 0 0,0-1-4 0,1 1 7 15,-1-2 0-15,2 0 0 0,-3 1-1 0,4-1 2 0,-3-1-3 16,2 2 1-16,-2-2-1 0,3 2 1 0,-4 1-1 15,1-2 1-15,0 0-2 0,-2 0 1 0,1 1 3 16,1 1-3-16,-3 0 2 0,2 1 0 0,-1-2-1 16,1-1 1-16,0 4-1 0,-2-4 8 0,0 3-13 15,0 0 7-15,0-5-9 0,-1 3 11 0,1 0-1 16,-2-1-1-16,1-1 1 0,2 2 2 0,-3-6-4 16,1 0-1-16,0 2 0 0,0-5 4 0,0 3 1 0,1-1 0 15,2-3-1-15,1 1 5 0,0-4-16 16,2-3 0-16,-1 2-8 0,4 0-19 0,0 0-39 0,0 0-13 15,0 0-9-15,-1-14-29 0,6 6-17 0,-1-2-15 16,0 2-5-16,2-5-39 0,0-3-39 0</inkml:trace>
  <inkml:trace contextRef="#ctx0" brushRef="#br0" timeOffset="38247.71">5628 17304 255 0,'-5'-6'-1'0,"0"1"28"0,5-3 40 0,-3 5 0 0,0-1-14 0,6 2-4 0,-7-2-3 0,4 0-4 0,0 1-36 0,0 0 27 0,5 2-16 0,-1-1 21 16,1 1-12-16,-3 0-12 0,-2 1 1 0,0 0-7 15,0 0-18-15,0 0 10 0,0 1-6 16,4 12 7-16,2-7 5 0,-2 3-5 0,-4 2 6 0,4 2-6 16,0 1 3-16,1 3 11 15,2 0-4-15,0 5 7 0,-6 5 1 16,-1 0 4-16,0 3 1 0,0 0-1 0,-5 0-16 0,2 1 10 0,3 1-17 0,-5 1 15 0,3-2-7 15,0 2 3 1,-3-1 12-16,3-2-12 0,1 0-20 0,-3-3 30 16,0-2-15-16,3-2 25 0,-3 2-1 0,0-2-31 15,7-3-1-15,-2-6-16 0,0-3-39 0,3-4-37 16,-3-1-31-16,1-3-2 0,4-1-90 0</inkml:trace>
  <inkml:trace contextRef="#ctx0" brushRef="#br0" timeOffset="38565.11">5590 17426 308 0,'-3'-8'57'0,"-1"0"37"0,2 1-27 0,2 0 31 15,0 0-38-15,0-3-9 0,1-1-3 0,4-1-3 16,2 2-30-16,-2 0 13 0,7-3-7 0,-3 1 10 15,3-1-12-15,0 1-11 0,-2 4-2 0,-1 2-3 16,-2 2-11-16,1 4 7 0,1 1-12 0,1 3 11 0,0 1-13 16,-2 1 10-16,-4 2 6 0,-3 1-1 0,2 3 0 15,-1 3 8-15,0 2-7 0,-2 0 10 0,-1 2 7 16,-4 2-7-16,1 0 12 0,-2 5-14 0,-3-3-11 0,3 0 21 16,-4-2-16-16,2-4 21 0,2 0-6 0,2-3-10 15,-1-2 11-15,0-2-11 0,5-1 8 0,-2-1 4 16,2-2-14-16,1 0 10 0,0-2-22 0,2-2-75 15,1-2-28-15,4-3-24 0,4-1-144 0</inkml:trace>
  <inkml:trace contextRef="#ctx0" brushRef="#br0" timeOffset="39039.91">5915 17616 1 0,'0'0'0'0,"0"0"0"16,0 0 0-16,0 0 41 0,0 0 8 0,0 0 14 0,0 0 38 16,0 0-24-16,0 0 13 0,0 0-17 0,0-1-7 0,-1 0 1 15,-1 0-12-15,1 0 13 0,0 0 1 0,0 0-24 16,-14-25 7-16,15 20-15 0,0-2-23 15,1 0 12-15,0 0-16 0,2-1 15 16,0 1-19-16,3-2-1 0,1 1 0 0,0 2-2 0,-1 1-16 0,2 2 13 16,0 0-14-16,-1 2 14 0,1 0 1 0,-2 2-4 15,1 1 4-15,-1 2-8 0,-1 2-20 16,1 2 27-16,0 2-14 0,-1 2 18 0,2 0-4 0,0 1 3 0,-2-1 8 16,6 3-6-16,-8-3-7 0,2 1 8 0,3-1-6 15,-5-1 7-15,7 1 2 0,-3-3-6 0,-1 0 12 16,-3-2-11-16,-1 0 2 0,3-2 8 0,-3-2-6 0,-2-2 10 15,0 0 11-15,5-2-4 16,1-2 6-16,-1-1-5 0,1-3-1 0,-3 0-9 0,0-2 2 0,-3-2-4 16,1-1 3-16,-3-1-7 15,2-1-2-15,0-2-1 0,-3 2-5 0,7-1 1 16,-4 0-4-16,0 3 1 0,0 1-3 0,0 0 3 0,0 4 1 16,0 1-1-16,2 2-15 0,-2 5 7 0,0 0-18 15,0 0 12-15,6-3-24 0,-4 4-37 0,4 4-12 0,-2-1-12 16,2 0-38-16,-1 2-84 0</inkml:trace>
  <inkml:trace contextRef="#ctx0" brushRef="#br0" timeOffset="39499.44">5820 17961 19 0,'4'-14'8'0,"0"-1"9"0,3 1-13 0,0-1 22 0,2 1-14 0,0 5 19 0,-1-2-1 0,-1 0 0 0,1 4 20 0,-1-1-15 0,-1 1-1 0,0 4 9 0,-1 0-20 16,-2 0 20-16,2 3-17 0,-2-1 4 0,2 1 3 15,0 3-2-15,-2 0-13 0,3 1 17 0,-1 0-13 0,2-1 15 16,1-1-13-16,-4 2-12 0,3 3 6 0,-1 1-9 0,1 0-13 16,1 0 14-16,0-2-14 0,-3-1 17 15,1 2 7-15,0 0-13 0,-2 0 20 0,2-3-18 16,-1-2 14-16,2-1 20 0,-2-1-8 0,1 0 14 0,2 0 1 0,-4-5-20 31,2 0 7-31,1-3-12 0,1 0-11 0,0-2 1 16,-1-1-9-16,1 3 9 0,-4-5 8 0,5 4-17 0,-3-1 9 0,2-2-13 0,-5 3-8 0,-2-3 16 15,3 3-12-15,0 1 15 0,1-3-13 0,-1 5-6 16,-4-1 4 0,0 7-7-16,0 0-8 0,6-10 1 0,2 7-21 0,-3-1 13 0,3 1-23 0,-2 1-43 15,-2 1 1 1,3 1-24-16,-2 0-49 0</inkml:trace>
  <inkml:trace contextRef="#ctx0" brushRef="#br0" timeOffset="40070.68">6391 17438 123 0,'0'-6'70'0,"0"-1"3"0,0 5 9 0,0-2-6 0,0 4-15 0,0 0 7 0,0 0-16 0,0 0 12 0,0-1-29 0,0 0-1 0,0 1 1 0,0 0-2 0,0-1-15 0,0 0 1 0,0 0-3 0,0 1 5 15,0 0 4-15,0 0-13 0,0 0 1 0,0 0-7 16,0-1-14-16,0 1 18 0,0-3-10 0,-2 9 12 16,2 1-2-16,-1-1 2 0,-1 1 5 0,0-3-5 15,-2 3-14-15,2 0 17 0,0 2-11 0,1 1 15 16,-2 2-9-16,0 0-3 0,2-1 4 0,0 1-4 16,-1 0 5-16,0 0-5 0,1 1-2 0,0 2 1 15,1 0 0-15,1 0 4 0,1 2 3 0,1-1-3 16,-1 1-9-16,1-1 5 0,1 0-2 0,0-1 5 15,0-2 7-15,0-2-7 0,1-2 4 0,2-1-4 0,0 0-7 0,-2-1 7 16,4-2-5-16,-2 2 7 0,0-4 4 0,2-1 2 16,-1 0 3-16,2-3-2 0,1-2-11 15,-2-5-3-15,2-2-5 0,-1-3 1 0,0-1-6 0,2-3-6 16,-4-1 1-16,1-6-2 0,0 1-4 0,-3-2 17 16,-1 2-7-16,-3-2 11 0,-2 1 7 0,-3-2-11 0,-1 4 5 15,-4 1-9-15,0 3 3 0,2 4 0 16,-3 2-8-16,3 0 5 0,-3 6 1 0,-4 4-5 0,1 2 8 15,0 4-10-15,-2 1-15 0,4 4 19 0,-4 2-10 0,0 5 14 16,0 4-2-16,-1 4-154 0,2 0-38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4/10/2026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C3E82-C959-B199-20ED-E692B5D13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882816-BD63-DA39-0D20-DE16D7B394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5BF65F-6B3F-F668-A6C6-7C1B7585637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EC7DAD-D16F-EAE1-2A68-2B5B860174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78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134E6-CB05-2886-B2E5-B71736E75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AB827F-CA38-4972-1351-4583A98DAB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3C9417-167A-260D-412C-DDB8517F1ED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2B9B58-B359-93DA-8DF2-47F71684D2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958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1E80D-0594-7FC4-B55B-D1436DEBD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50764A-1B28-0352-2C95-6F5CFC8872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B6FB0E-4A88-227E-5146-DD18DB38244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8FB1C-3BC4-9AC6-6136-7C09BE04EA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45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F6113-64CB-FCC2-2FF8-D409BD4B5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393E21-0815-BD3C-AA0D-22AB6273BF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2F0FB9-DE92-D574-B065-9B9434FD016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442F95-2FCA-D898-5817-96B26072BCA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684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514A-6F30-618A-5E2D-6A0DB0D51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2F6D2F-CA05-9478-6CED-239D2F4F28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7F78CF-E351-CCCB-6E23-89D8E3F6955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A5E692-A8E4-00B3-0FE8-70848F9F766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97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9F52A-760D-1054-6329-2D368419A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755164-1F19-9169-5453-66586640C5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069114-ABB0-13A9-85F1-6C65623465D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46653-756A-3945-3D29-308FA417C2D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208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F55F-9443-B4A7-6787-F2979F0EB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84C383-0829-55F8-1073-B95ED591BC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8482D5-0350-1B91-8B54-29B23BBF86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5F16B-15FC-440F-889A-0FA8F554F1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79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F2667-7648-86BF-405A-F1A37F38C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738504-23B0-1801-7273-290FDF038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9682ED-C497-AC24-8C6F-7CFF507163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CE9AE-3919-3A29-81C0-F7C791232E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78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8A6AD-A941-A267-C50E-1A7B97304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97134C-7DD9-AB51-1A6B-5A79B9A195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0447AE-B78B-3F65-E133-AE5B9129A08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92C0A4-6FDD-E34A-ACD0-70C9B8A45C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96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FD6D1-8F1D-8879-8493-27C3C3DD2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F6E5F6-29C7-01C0-EB15-352B34B76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B2A01D-AC10-F354-C45D-99D36E4340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76F96B-25A4-5397-57B0-83E3DD1701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16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4B7B3-FB7A-4FC8-3B0F-C08BA0883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A718B0-BAE8-0B22-17AB-6CA5D34113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F33C95-2018-0BDD-CCF3-8624889E5CC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4E89F2-078F-B67F-F969-D91A38F7C75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5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66B62-FDBF-A5B1-BCB8-9E219355C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4A4134-10E6-C315-006F-EAEF6846CC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30272B-46C0-0533-3DF7-938CAA4A00A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34027-39DB-B100-E88D-986701A5C02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9662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1F1ED-8A3D-59AC-5190-9FE997E80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470157-8477-D786-2816-651EE3B477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194F72-9EE5-9ED4-9EF3-80BFCA1C411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70D8D0-7C19-90E0-1234-CADA6A5ABEC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01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BFBC9-0263-AFCE-8DFD-827417757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56D4A5-383B-397F-6066-34163FEB69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9AA710-979D-930E-B0BD-C48EF769F4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EC456E-6D7F-5213-5525-22C1E8FE87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712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765AE-BE43-9EFB-7E29-880AB193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5841B6-35E7-EB5B-76D3-F205F4CEB5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5718D0-4352-C0AE-641D-044D9B2BB2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71262-D0B0-96E0-D3EE-F345BABD58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05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35.png"/><Relationship Id="rId3" Type="http://schemas.openxmlformats.org/officeDocument/2006/relationships/image" Target="../media/image12.png"/><Relationship Id="rId21" Type="http://schemas.openxmlformats.org/officeDocument/2006/relationships/image" Target="../media/image36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32.png"/><Relationship Id="rId20" Type="http://schemas.openxmlformats.org/officeDocument/2006/relationships/customXml" Target="../ink/ink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openxmlformats.org/officeDocument/2006/relationships/image" Target="../media/image13.jpeg"/><Relationship Id="rId4" Type="http://schemas.openxmlformats.org/officeDocument/2006/relationships/image" Target="../media/image2.png"/><Relationship Id="rId9" Type="http://schemas.openxmlformats.org/officeDocument/2006/relationships/image" Target="../media/image17.png"/><Relationship Id="rId1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Kinetics of Particles Collisions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12" y="5664200"/>
            <a:ext cx="84871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sz="3600" dirty="0">
                <a:solidFill>
                  <a:srgbClr val="000099"/>
                </a:solidFill>
                <a:latin typeface="Blackadder ITC" panose="04020505051007020D02" pitchFamily="82" charset="0"/>
              </a:rPr>
              <a:t>Modern AI Controlled  Swarm  to Follow A Target</a:t>
            </a:r>
            <a:endParaRPr lang="en-US" altLang="en-US" sz="3600" i="1" dirty="0">
              <a:solidFill>
                <a:srgbClr val="000099"/>
              </a:solidFill>
              <a:latin typeface="Blackadder ITC" panose="04020505051007020D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50397-EE68-80B0-B730-5407CDA66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D1996-8C07-63E6-6614-D13F9F36FD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959" y="124784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Collisions of Smooth Spheres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54051-02A8-CB7B-BE04-24CB571D9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473" y="1267784"/>
            <a:ext cx="4418937" cy="5285416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Physical Situation:</a:t>
            </a:r>
          </a:p>
          <a:p>
            <a:r>
              <a:rPr lang="en-US" sz="2400" dirty="0"/>
              <a:t>Interaction between two bodies during impact </a:t>
            </a:r>
          </a:p>
          <a:p>
            <a:r>
              <a:rPr lang="en-US" sz="2400" dirty="0"/>
              <a:t>Modeled as smooth spheres </a:t>
            </a:r>
          </a:p>
          <a:p>
            <a:r>
              <a:rPr lang="en-US" sz="2400" dirty="0"/>
              <a:t>Centers of mass = geometric centers </a:t>
            </a:r>
          </a:p>
          <a:p>
            <a:pPr marL="0" indent="0">
              <a:buNone/>
            </a:pPr>
            <a:r>
              <a:rPr lang="en-US" sz="2400" b="1" dirty="0"/>
              <a:t>Key Assumptions: </a:t>
            </a:r>
          </a:p>
          <a:p>
            <a:r>
              <a:rPr lang="en-US" sz="2400" dirty="0"/>
              <a:t>Contact force acts along line of centers </a:t>
            </a:r>
          </a:p>
          <a:p>
            <a:r>
              <a:rPr lang="en-US" sz="2400" dirty="0"/>
              <a:t>Force is normal to contact plane </a:t>
            </a:r>
          </a:p>
          <a:p>
            <a:r>
              <a:rPr lang="en-US" sz="2400" dirty="0"/>
              <a:t>No tangential force (smooth surfaces)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853729E-676B-340D-7118-532483E66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40845" y="1207007"/>
            <a:ext cx="4184816" cy="5563051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Important Consequences </a:t>
            </a:r>
          </a:p>
          <a:p>
            <a:r>
              <a:rPr lang="en-US" sz="2400" dirty="0"/>
              <a:t>No rotation is introduced</a:t>
            </a:r>
          </a:p>
          <a:p>
            <a:pPr marL="0" indent="0">
              <a:buNone/>
            </a:pPr>
            <a:r>
              <a:rPr lang="en-US" sz="2400" b="1" dirty="0"/>
              <a:t>Geometry at Impact </a:t>
            </a:r>
          </a:p>
          <a:p>
            <a:r>
              <a:rPr lang="en-US" sz="2400" dirty="0"/>
              <a:t>Line of centers defines direction of force </a:t>
            </a:r>
          </a:p>
          <a:p>
            <a:r>
              <a:rPr lang="en-US" sz="2400" dirty="0"/>
              <a:t>Motion lies in a single plane </a:t>
            </a:r>
          </a:p>
          <a:p>
            <a:r>
              <a:rPr lang="en-US" sz="2400" dirty="0"/>
              <a:t>Velocity Decomposition </a:t>
            </a:r>
          </a:p>
          <a:p>
            <a:r>
              <a:rPr lang="en-US" sz="2400" i="1" dirty="0" err="1"/>
              <a:t>v</a:t>
            </a:r>
            <a:r>
              <a:rPr lang="en-US" sz="2400" i="1" baseline="-25000" dirty="0" err="1"/>
              <a:t>n</a:t>
            </a:r>
            <a:r>
              <a:rPr lang="en-US" sz="2400" dirty="0"/>
              <a:t>: along line of centers </a:t>
            </a:r>
          </a:p>
          <a:p>
            <a:r>
              <a:rPr lang="en-US" sz="2400" i="1" dirty="0" err="1"/>
              <a:t>v</a:t>
            </a:r>
            <a:r>
              <a:rPr lang="en-US" sz="2400" i="1" baseline="-25000" dirty="0" err="1"/>
              <a:t>t</a:t>
            </a:r>
            <a:r>
              <a:rPr lang="en-US" sz="2400" dirty="0"/>
              <a:t>: perpendicular to line of centers </a:t>
            </a:r>
          </a:p>
          <a:p>
            <a:pPr marL="0" indent="0">
              <a:buNone/>
            </a:pPr>
            <a:r>
              <a:rPr lang="en-US" sz="2400" b="1" dirty="0"/>
              <a:t>Key Idea:</a:t>
            </a:r>
          </a:p>
          <a:p>
            <a:r>
              <a:rPr lang="en-US" sz="2400" dirty="0"/>
              <a:t>Only </a:t>
            </a:r>
            <a:r>
              <a:rPr lang="en-US" sz="2400" i="1" dirty="0" err="1"/>
              <a:t>v</a:t>
            </a:r>
            <a:r>
              <a:rPr lang="en-US" sz="2400" i="1" baseline="-25000" dirty="0" err="1"/>
              <a:t>n</a:t>
            </a:r>
            <a:r>
              <a:rPr lang="en-US" sz="2400" dirty="0"/>
              <a:t> changes during impact </a:t>
            </a:r>
            <a:r>
              <a:rPr lang="en-US" sz="2400" i="1" dirty="0" err="1"/>
              <a:t>v</a:t>
            </a:r>
            <a:r>
              <a:rPr lang="en-US" sz="2400" i="1" baseline="-25000" dirty="0" err="1"/>
              <a:t>t</a:t>
            </a:r>
            <a:r>
              <a:rPr lang="en-US" sz="2400" dirty="0"/>
              <a:t> remains unchanged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FFCAC5D-2F6E-06FE-C309-7794ABF6360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EAEDCFE-22D4-CE78-CD3F-BE5CA7DA6D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850B7D4-8BCF-8D59-300E-96104651E6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4B37884-6D6F-551F-D7BB-8C5DA5209F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DB6A740-F8DC-FA06-82DD-831BA07A56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AA7EB1F-4B40-7B82-235B-AC385C32ED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9ACABC8-11D0-487F-D45E-5AF0C08FAC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9993124-CFEE-082C-89C2-43A0F2DFCB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B038105-84FE-8AFA-EC23-246078CC5B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48B002E-2C98-58FE-E29A-7B55B11B45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DB9F6D0-0013-97F6-D6AD-D19B88C458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A6E77E6-62A3-E2D9-8C23-324FE5B831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E785C6C-3AB1-7FD3-9EE6-AE3AEC6471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AAF4953-DE07-208B-DEF5-642738A9A0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5FB70CC-6175-912E-EF8D-E5DF8633AB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BF3C79A-8232-AF78-36C7-11FC0523AF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41C884F-8603-5141-F66C-10FFEC5A40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A6BE525-3CD8-B1DA-80AD-08489C59FFAF}"/>
              </a:ext>
            </a:extLst>
          </p:cNvPr>
          <p:cNvCxnSpPr>
            <a:cxnSpLocks/>
          </p:cNvCxnSpPr>
          <p:nvPr/>
        </p:nvCxnSpPr>
        <p:spPr bwMode="auto">
          <a:xfrm>
            <a:off x="4876800" y="1248088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5098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F9338-6FFC-4EEE-4D6A-7D17C26D1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403BD-4A3C-6E83-A4DF-3B3F27BF30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2050" y="111804"/>
            <a:ext cx="6672954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Velocity Components Before and After Impact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906BB-9624-85F3-2364-3773010B3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426" y="1200009"/>
            <a:ext cx="3907926" cy="2529536"/>
          </a:xfrm>
        </p:spPr>
        <p:txBody>
          <a:bodyPr/>
          <a:lstStyle/>
          <a:p>
            <a:r>
              <a:rPr lang="en-US" sz="2400" dirty="0"/>
              <a:t>Before Impact </a:t>
            </a:r>
          </a:p>
          <a:p>
            <a:r>
              <a:rPr lang="en-US" sz="2400" dirty="0"/>
              <a:t>Velocity split into: Normal component </a:t>
            </a:r>
            <a:r>
              <a:rPr lang="en-US" sz="2400" i="1" dirty="0" err="1"/>
              <a:t>v</a:t>
            </a:r>
            <a:r>
              <a:rPr lang="en-US" sz="2400" i="1" baseline="-25000" dirty="0" err="1"/>
              <a:t>n</a:t>
            </a:r>
            <a:r>
              <a:rPr lang="en-US" sz="2400" dirty="0"/>
              <a:t> </a:t>
            </a:r>
          </a:p>
          <a:p>
            <a:r>
              <a:rPr lang="en-US" sz="2400" dirty="0"/>
              <a:t>Tangential component </a:t>
            </a:r>
            <a:r>
              <a:rPr lang="en-US" sz="2400" i="1" dirty="0" err="1"/>
              <a:t>v</a:t>
            </a:r>
            <a:r>
              <a:rPr lang="en-US" sz="2400" i="1" baseline="-25000" dirty="0" err="1"/>
              <a:t>t</a:t>
            </a:r>
            <a:r>
              <a:rPr lang="en-US" sz="2400" dirty="0"/>
              <a:t> </a:t>
            </a:r>
          </a:p>
          <a:p>
            <a:r>
              <a:rPr lang="en-US" sz="2400" dirty="0"/>
              <a:t>Motion relative to inertial frame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862A7549-66F0-7852-B08C-AFE458BCA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9249" y="1237624"/>
            <a:ext cx="4098925" cy="1810376"/>
          </a:xfrm>
        </p:spPr>
        <p:txBody>
          <a:bodyPr/>
          <a:lstStyle/>
          <a:p>
            <a:r>
              <a:rPr lang="en-US" sz="2400" dirty="0"/>
              <a:t>After Impact </a:t>
            </a:r>
          </a:p>
          <a:p>
            <a:r>
              <a:rPr lang="en-US" sz="2400" dirty="0"/>
              <a:t>Normal component changes </a:t>
            </a:r>
          </a:p>
          <a:p>
            <a:r>
              <a:rPr lang="en-US" sz="2400" dirty="0"/>
              <a:t>Tangential component unchanged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167492B-A8BD-8717-CC78-AEA0A9EA46D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6912EF5-96ED-89CB-CA8D-B1181E2408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0716BC6-910A-EC29-622B-409A7BE049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E8583B7-BB25-8E0A-A6A6-F5A4C965BF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1BEE5B9-84AA-9403-BFDD-01F3F2BF84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9106CC6-463A-9588-A9D0-DE9F8CDB2D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2503288-B060-43B3-6DA9-484AD39835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4BB7A36-DEC5-0182-D895-31C7E7C257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929FCEF-7B3B-97FF-90E2-C7F0AA8AB2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D0335DE-02C1-2E1B-D4E2-6338263E26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0B15CA2-EC21-7B26-44E3-0189ADF8BC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EBDDD2F-4821-01CF-7356-8BD198E54F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97415D3-40E9-F302-9646-90BF13AA65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D116350-45D9-83E8-842F-26C7C79267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6F301CC-FCD0-5519-5627-88BD499CEB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BE46016-D36B-768B-0241-DD173CA72C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492A7D9-728A-7970-B786-B9BF808A4E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A220AE64-1332-5A48-0C73-2055878AAA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864" y="3631120"/>
            <a:ext cx="2505075" cy="1447800"/>
          </a:xfrm>
          <a:prstGeom prst="rect">
            <a:avLst/>
          </a:pr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AA2E647-5FB2-B7D1-B701-97DFC5CBA282}"/>
              </a:ext>
            </a:extLst>
          </p:cNvPr>
          <p:cNvSpPr txBox="1">
            <a:spLocks/>
          </p:cNvSpPr>
          <p:nvPr/>
        </p:nvSpPr>
        <p:spPr bwMode="auto">
          <a:xfrm>
            <a:off x="500290" y="5542871"/>
            <a:ext cx="2187183" cy="497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Key Insight: </a:t>
            </a:r>
            <a:endParaRPr lang="en-US" sz="2400" kern="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D99C2A-3ABA-1B6A-28FF-57054BF3E7FA}"/>
              </a:ext>
            </a:extLst>
          </p:cNvPr>
          <p:cNvSpPr txBox="1"/>
          <p:nvPr/>
        </p:nvSpPr>
        <p:spPr>
          <a:xfrm>
            <a:off x="1528597" y="5101208"/>
            <a:ext cx="12954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kern="0" dirty="0"/>
              <a:t>Before Impact 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5137F53-7B7E-4F2C-A752-9D343F5B65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4460" y="2847304"/>
            <a:ext cx="2886075" cy="18669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B478D24-8F0A-EAB6-9C27-7442756A81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693" y="5609554"/>
            <a:ext cx="5897788" cy="934303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CAE5598-E698-C474-B636-F3127D35A435}"/>
              </a:ext>
            </a:extLst>
          </p:cNvPr>
          <p:cNvCxnSpPr>
            <a:cxnSpLocks/>
          </p:cNvCxnSpPr>
          <p:nvPr/>
        </p:nvCxnSpPr>
        <p:spPr bwMode="auto">
          <a:xfrm flipH="1">
            <a:off x="4473728" y="1248088"/>
            <a:ext cx="22072" cy="454311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C41DFEF-99AF-D314-3A13-9216B814ACC1}"/>
                  </a:ext>
                </a:extLst>
              </p:cNvPr>
              <p:cNvSpPr txBox="1"/>
              <p:nvPr/>
            </p:nvSpPr>
            <p:spPr>
              <a:xfrm>
                <a:off x="5109567" y="4727503"/>
                <a:ext cx="29392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&amp; 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C41DFEF-99AF-D314-3A13-9216B814A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9567" y="4727503"/>
                <a:ext cx="2939266" cy="369332"/>
              </a:xfrm>
              <a:prstGeom prst="rect">
                <a:avLst/>
              </a:prstGeom>
              <a:blipFill>
                <a:blip r:embed="rId7"/>
                <a:stretch>
                  <a:fillRect l="-830" r="-415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CEA5968-73F6-6BFE-EB95-35F9639E772B}"/>
                  </a:ext>
                </a:extLst>
              </p:cNvPr>
              <p:cNvSpPr txBox="1"/>
              <p:nvPr/>
            </p:nvSpPr>
            <p:spPr>
              <a:xfrm>
                <a:off x="5146143" y="5299181"/>
                <a:ext cx="29392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&amp; 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CEA5968-73F6-6BFE-EB95-35F9639E77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6143" y="5299181"/>
                <a:ext cx="2939266" cy="369332"/>
              </a:xfrm>
              <a:prstGeom prst="rect">
                <a:avLst/>
              </a:prstGeom>
              <a:blipFill>
                <a:blip r:embed="rId8"/>
                <a:stretch>
                  <a:fillRect l="-830" r="-415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801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  <p:bldP spid="25" grpId="0"/>
      <p:bldP spid="27" grpId="0"/>
      <p:bldP spid="26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B68AF-395C-F282-0ABD-97482565A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3051D-5BF1-67E4-34F0-D85F9BD8B5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0521" y="96715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Impulsive Forces in Collision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633650E0-D865-C318-596B-BAF0253C99B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53030" y="1143000"/>
                <a:ext cx="4312846" cy="5658094"/>
              </a:xfrm>
            </p:spPr>
            <p:txBody>
              <a:bodyPr/>
              <a:lstStyle/>
              <a:p>
                <a:r>
                  <a:rPr lang="en-US" sz="2400" b="1" dirty="0"/>
                  <a:t>Key Assumptions:</a:t>
                </a:r>
              </a:p>
              <a:p>
                <a:r>
                  <a:rPr lang="en-US" sz="2400" dirty="0"/>
                  <a:t> Collision forces are impulsive </a:t>
                </a:r>
              </a:p>
              <a:p>
                <a:r>
                  <a:rPr lang="en-US" sz="2400" dirty="0"/>
                  <a:t>Very large magnitude </a:t>
                </a:r>
              </a:p>
              <a:p>
                <a:r>
                  <a:rPr lang="en-US" sz="2400" dirty="0"/>
                  <a:t>Very short duration </a:t>
                </a:r>
              </a:p>
              <a:p>
                <a:r>
                  <a:rPr lang="en-US" sz="2400" b="1" dirty="0"/>
                  <a:t>Implication:</a:t>
                </a:r>
              </a:p>
              <a:p>
                <a:r>
                  <a:rPr lang="en-US" sz="2400" dirty="0"/>
                  <a:t>Use impulse instead of force-time variation </a:t>
                </a:r>
              </a:p>
              <a:p>
                <a:r>
                  <a:rPr lang="en-US" sz="2400" dirty="0"/>
                  <a:t>Define total impulse: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Direction: Acts along line of centers Opposite directions on </a:t>
                </a:r>
                <a:r>
                  <a:rPr lang="en-US" sz="2400" i="1" dirty="0"/>
                  <a:t>m</a:t>
                </a:r>
                <a:r>
                  <a:rPr lang="en-US" sz="2400" i="1" baseline="-25000" dirty="0"/>
                  <a:t>1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m</a:t>
                </a:r>
                <a:r>
                  <a:rPr lang="en-US" sz="2400" i="1" baseline="-25000" dirty="0"/>
                  <a:t>2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633650E0-D865-C318-596B-BAF0253C99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53030" y="1143000"/>
                <a:ext cx="4312846" cy="5658094"/>
              </a:xfrm>
              <a:blipFill>
                <a:blip r:embed="rId3"/>
                <a:stretch>
                  <a:fillRect l="-1980" t="-862" r="-2829" b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C0A0F86A-4134-F3E5-FEF3-230900ADF92D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2000" y="1944321"/>
                <a:ext cx="4776800" cy="4607170"/>
              </a:xfrm>
            </p:spPr>
            <p:txBody>
              <a:bodyPr/>
              <a:lstStyle/>
              <a:p>
                <a:r>
                  <a:rPr lang="en-US" sz="2400" b="1" dirty="0"/>
                  <a:t>Linear Impulse-Momentum: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</m:acc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400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b="1" dirty="0"/>
              </a:p>
              <a:p>
                <a:r>
                  <a:rPr lang="en-US" sz="2400" b="1" dirty="0"/>
                  <a:t>Result: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2400" b="1" dirty="0"/>
              </a:p>
              <a:p>
                <a:r>
                  <a:rPr lang="en-US" sz="2400" dirty="0"/>
                  <a:t>Interpretation:</a:t>
                </a:r>
              </a:p>
              <a:p>
                <a:r>
                  <a:rPr lang="en-US" sz="2400" dirty="0"/>
                  <a:t>Momentum conserved along normal direction </a:t>
                </a:r>
              </a:p>
              <a:p>
                <a:r>
                  <a:rPr lang="en-US" sz="2400" dirty="0"/>
                  <a:t>Due to equal and opposite impulses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C0A0F86A-4134-F3E5-FEF3-230900ADF9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2000" y="1944321"/>
                <a:ext cx="4776800" cy="4607170"/>
              </a:xfrm>
              <a:blipFill>
                <a:blip r:embed="rId4"/>
                <a:stretch>
                  <a:fillRect l="-1658" t="-1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845493E5-E5D2-5F7E-7075-3918ACA4F73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6C36AB3-4FDE-0569-2AB8-16F00C9CC6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DE61279-1284-C5E9-D7A5-91A7B77F4A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1CEAE87-D8E4-0FD8-2CE3-607702628E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830E9BD-0663-2FF4-1DE4-2777C8CF97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CBFE641-B614-A893-53BC-F7FF382F2C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91AF378-FA24-038F-1598-C3A3A297E8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5D29205-6E50-22B6-947F-0F347B0FA5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62D1A11-F518-1D34-7E76-6367055DCF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D7DF24E-95F1-8296-A63D-897EC8B5F0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588F8B6-D896-9E63-55DA-A342EB56EC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C2EE9CD-145B-8F09-F3D0-85EE73BAA9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07EBEA5-FF07-9523-4B5C-CEC82B70EE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30E44F6-9941-1DD5-4A76-3B02BF3956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4B4BB26-CB83-0CAA-4700-F50C0BB546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9B24CD1-5624-448A-F3E7-059577FD41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BA27258-5E80-0436-EFFA-711F610E9B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BF5E4DA-383D-FD11-EBAE-8141B1A97A4B}"/>
              </a:ext>
            </a:extLst>
          </p:cNvPr>
          <p:cNvCxnSpPr>
            <a:cxnSpLocks/>
          </p:cNvCxnSpPr>
          <p:nvPr/>
        </p:nvCxnSpPr>
        <p:spPr bwMode="auto">
          <a:xfrm>
            <a:off x="4495800" y="1248088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2460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43780-4EAE-A847-E063-79B1965DE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E1753-BD8A-06C9-B12A-B9230358EC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4994" y="14838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Tangential Components in Collision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01810D-F689-710A-2A56-6A22F1BAC8D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70586" y="1234439"/>
                <a:ext cx="4152976" cy="5414855"/>
              </a:xfrm>
            </p:spPr>
            <p:txBody>
              <a:bodyPr/>
              <a:lstStyle/>
              <a:p>
                <a:r>
                  <a:rPr lang="en-US" sz="2400" b="1" dirty="0"/>
                  <a:t>Key Observation: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No impulse in tangential direction </a:t>
                </a:r>
              </a:p>
              <a:p>
                <a:r>
                  <a:rPr lang="en-US" sz="2400" dirty="0"/>
                  <a:t>Force acts only along normal direction </a:t>
                </a:r>
              </a:p>
              <a:p>
                <a:r>
                  <a:rPr lang="en-US" sz="2400" dirty="0"/>
                  <a:t>Therefore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/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&amp; 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/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  <a:p>
                <a:r>
                  <a:rPr lang="en-US" sz="2400" b="1" dirty="0"/>
                  <a:t>Conclusion:</a:t>
                </a:r>
              </a:p>
              <a:p>
                <a:r>
                  <a:rPr lang="en-US" sz="2400" dirty="0"/>
                  <a:t> Tangential velocity remains unchanged </a:t>
                </a:r>
              </a:p>
              <a:p>
                <a:r>
                  <a:rPr lang="en-US" sz="2400" dirty="0"/>
                  <a:t>Only normal component is affected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01810D-F689-710A-2A56-6A22F1BAC8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70586" y="1234439"/>
                <a:ext cx="4152976" cy="5414855"/>
              </a:xfrm>
              <a:blipFill>
                <a:blip r:embed="rId3"/>
                <a:stretch>
                  <a:fillRect l="-1906" t="-787" r="-21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36BD58A1-795D-4418-081A-5A471A422FB2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473184" y="1219200"/>
                <a:ext cx="4496463" cy="4114800"/>
              </a:xfrm>
            </p:spPr>
            <p:txBody>
              <a:bodyPr/>
              <a:lstStyle/>
              <a:p>
                <a:r>
                  <a:rPr lang="en-US" sz="2400" dirty="0"/>
                  <a:t>Tangential Momentum Conservation: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Final Insight:</a:t>
                </a:r>
              </a:p>
              <a:p>
                <a:r>
                  <a:rPr lang="en-US" sz="2400" dirty="0"/>
                  <a:t>Motion splits into: </a:t>
                </a:r>
              </a:p>
              <a:p>
                <a:r>
                  <a:rPr lang="en-US" sz="2400" dirty="0"/>
                  <a:t>Normal direction → affected by impact </a:t>
                </a:r>
              </a:p>
              <a:p>
                <a:r>
                  <a:rPr lang="en-US" sz="2400" dirty="0"/>
                  <a:t>Tangential direction → unchanged </a:t>
                </a:r>
              </a:p>
              <a:p>
                <a:endParaRPr lang="en-US" sz="2400" dirty="0"/>
              </a:p>
              <a:p>
                <a:pPr marL="0" indent="0" algn="ctr">
                  <a:buNone/>
                </a:pPr>
                <a:r>
                  <a:rPr lang="en-US" sz="2400" b="1" dirty="0">
                    <a:solidFill>
                      <a:srgbClr val="FF0000"/>
                    </a:solidFill>
                  </a:rPr>
                  <a:t>Collision affects only </a:t>
                </a:r>
                <a:r>
                  <a:rPr lang="en-US" sz="2400" b="1" i="1" dirty="0" err="1">
                    <a:solidFill>
                      <a:srgbClr val="FF0000"/>
                    </a:solidFill>
                  </a:rPr>
                  <a:t>v</a:t>
                </a:r>
                <a:r>
                  <a:rPr lang="en-US" sz="2400" b="1" i="1" baseline="-25000" dirty="0" err="1">
                    <a:solidFill>
                      <a:srgbClr val="FF0000"/>
                    </a:solidFill>
                  </a:rPr>
                  <a:t>n</a:t>
                </a:r>
                <a:endParaRPr lang="en-US" sz="2400" b="1" i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36BD58A1-795D-4418-081A-5A471A422F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473184" y="1219200"/>
                <a:ext cx="4496463" cy="4114800"/>
              </a:xfrm>
              <a:blipFill>
                <a:blip r:embed="rId4"/>
                <a:stretch>
                  <a:fillRect l="-1900" t="-1185" r="-2307" b="-140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612C31DE-3B63-606E-F1DA-0832A5F94DF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0AEC62E-8D16-C797-379C-7B2286FE77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C3B7F08-002E-C5C4-283B-E7D11D46D5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3AB4CC1-BDBB-69EE-8BA1-BC2FAF35DA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42255AF-3846-B041-DA2A-CD8C0F9ECE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105B403-FCC8-835D-FADD-09C673EE48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18F7F88-007C-1984-3A75-64636AFCC6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68CA94F-DA8C-6765-9A09-7A093C31FF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FBFA58A-CEBC-5467-4BEA-E691A29B61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44A983B-C80B-9878-4AD5-90E9D4078B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AD3F60E-BD4B-375A-ED9F-902B7930B1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2F86216-1B8D-9B3B-AD35-A7E79131A1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9AC198B-0AF4-D191-4AE1-C8AB5210DF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6479CA9-3303-23DE-BEA2-F23D553431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ADFF307-02C9-5792-F788-72C71076DA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E2AEEFB-1845-D0BA-F7DE-65B636B743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22460AD-DE97-74DA-3DCD-5BCD71A9C4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FC5768-4AC0-4023-A4FF-158E531A4FAF}"/>
              </a:ext>
            </a:extLst>
          </p:cNvPr>
          <p:cNvCxnSpPr>
            <a:cxnSpLocks/>
          </p:cNvCxnSpPr>
          <p:nvPr/>
        </p:nvCxnSpPr>
        <p:spPr bwMode="auto">
          <a:xfrm>
            <a:off x="4318370" y="1248088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364297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2357F-A15F-7BDD-BEDD-06C115FFB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8FBD8-B440-44C8-C633-860DD312AB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4994" y="14838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Momentum Conservation in Collision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842497-B1F9-9FCB-1B52-ADFC5CEAFC7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04994" y="1179090"/>
                <a:ext cx="8492067" cy="5654675"/>
              </a:xfrm>
            </p:spPr>
            <p:txBody>
              <a:bodyPr/>
              <a:lstStyle/>
              <a:p>
                <a:r>
                  <a:rPr lang="en-US" sz="2400" b="1" dirty="0"/>
                  <a:t>Key Result: </a:t>
                </a:r>
              </a:p>
              <a:p>
                <a:r>
                  <a:rPr lang="en-US" sz="2400" dirty="0"/>
                  <a:t> Both normal and tangential components are conserved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Therefore, </a:t>
                </a:r>
              </a:p>
              <a:p>
                <a:r>
                  <a:rPr lang="en-US" sz="2400" b="1" dirty="0">
                    <a:solidFill>
                      <a:srgbClr val="FF0000"/>
                    </a:solidFill>
                  </a:rPr>
                  <a:t>Total linear momentum is conserved.</a:t>
                </a:r>
              </a:p>
              <a:p>
                <a:r>
                  <a:rPr lang="en-US" sz="2400" dirty="0"/>
                  <a:t>Why? </a:t>
                </a:r>
              </a:p>
              <a:p>
                <a:r>
                  <a:rPr lang="en-US" sz="2400" dirty="0"/>
                  <a:t>No external impulsive forces.</a:t>
                </a:r>
              </a:p>
              <a:p>
                <a:r>
                  <a:rPr lang="en-US" sz="2400" dirty="0"/>
                  <a:t>Internal forces cancel.</a:t>
                </a:r>
              </a:p>
              <a:p>
                <a:r>
                  <a:rPr lang="en-US" sz="2400" b="1" dirty="0"/>
                  <a:t>Important Note: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Other forces may exist </a:t>
                </a:r>
              </a:p>
              <a:p>
                <a:r>
                  <a:rPr lang="en-US" sz="2400" dirty="0"/>
                  <a:t>But Impulse during impact ≈ 0 </a:t>
                </a:r>
              </a:p>
              <a:p>
                <a:r>
                  <a:rPr lang="en-US" sz="2400" b="1" dirty="0"/>
                  <a:t>Conclusion: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Only impulsive forces matter during impact</a:t>
                </a:r>
                <a:endParaRPr lang="en-US" sz="2400" b="1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842497-B1F9-9FCB-1B52-ADFC5CEAFC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04994" y="1179090"/>
                <a:ext cx="8492067" cy="5654675"/>
              </a:xfrm>
              <a:blipFill>
                <a:blip r:embed="rId3"/>
                <a:stretch>
                  <a:fillRect l="-933" t="-862" b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AB586C4-AE53-481F-F516-38743C4F145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17245FD-2F60-C5C3-BD10-988777F936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4A5303F-9C10-BBEC-2F5E-B9B01106E1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8BA6521-1CBA-065A-71E3-B81F812E2C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2F53829-B045-646D-8E54-DB2301CD8F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D474BDC-F9CD-F16D-8B53-011247CEC6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41EED4F-A0FA-C1EF-10B5-2A4D4E3549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0C83AEC-7A4D-5BA8-8F9E-782F00336B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A71E5EA-1773-E8B7-9D4D-2ED7BE29EF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E79A3B2-B285-161A-F4A1-C0228CDAF3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C3CC5E1-741B-27C4-B121-534AEADDE1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D3170DE-07D8-7164-14D8-CF35A3DA76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D9DDE81-B088-6E64-687F-2876538377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86BC39F-E6DE-3243-DB59-A842DD3B7A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85329D4-22EC-BA26-596A-F442886E42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14F8ABF-F1AE-0800-7E89-AED36D56A8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0AE972-0069-76A7-7C8D-C9358BFCA9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301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B71F3-7A6E-AE71-B213-1B43AFFAE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F0A2E-6F2B-96D4-098D-04F2C0F7B2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4994" y="14838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Coefficient of Restitution </a:t>
            </a:r>
            <a:r>
              <a:rPr lang="en-US" sz="2800" i="1" dirty="0"/>
              <a:t>e</a:t>
            </a:r>
            <a:endParaRPr lang="en-US" sz="2800" i="1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045854-27D9-4C5C-A627-54DDF7B3DB9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79220" y="1291379"/>
                <a:ext cx="4230574" cy="5357915"/>
              </a:xfrm>
            </p:spPr>
            <p:txBody>
              <a:bodyPr/>
              <a:lstStyle/>
              <a:p>
                <a:r>
                  <a:rPr lang="en-US" sz="2400" b="1" dirty="0"/>
                  <a:t>Need for Additional Equation:</a:t>
                </a:r>
              </a:p>
              <a:p>
                <a:r>
                  <a:rPr lang="en-US" sz="2400" dirty="0"/>
                  <a:t>Momentum equation alone is not sufficient </a:t>
                </a:r>
              </a:p>
              <a:p>
                <a:r>
                  <a:rPr lang="en-US" sz="2400" dirty="0"/>
                  <a:t>Need relation between velocities </a:t>
                </a:r>
              </a:p>
              <a:p>
                <a:r>
                  <a:rPr lang="en-US" sz="2400" b="1" dirty="0"/>
                  <a:t>Definition: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en-US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b="1" dirty="0"/>
              </a:p>
              <a:p>
                <a:pPr marL="0" indent="0">
                  <a:buNone/>
                </a:pPr>
                <a:endParaRPr lang="en-US" sz="2400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Physical Meaning:</a:t>
                </a:r>
              </a:p>
              <a:p>
                <a:pPr marL="0" indent="0">
                  <a:buNone/>
                </a:pPr>
                <a:r>
                  <a:rPr lang="en-US" sz="2400" dirty="0"/>
                  <a:t> Ratio of separation to approach speed, </a:t>
                </a:r>
                <a:r>
                  <a:rPr lang="en-US" sz="2400" i="1" dirty="0"/>
                  <a:t>e</a:t>
                </a:r>
              </a:p>
              <a:p>
                <a:pPr marL="0" indent="0">
                  <a:buNone/>
                </a:pPr>
                <a:endParaRPr lang="en-US" sz="24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045854-27D9-4C5C-A627-54DDF7B3DB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79220" y="1291379"/>
                <a:ext cx="4230574" cy="5357915"/>
              </a:xfrm>
              <a:blipFill>
                <a:blip r:embed="rId3"/>
                <a:stretch>
                  <a:fillRect l="-2161" t="-910" r="-576" b="-12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8819B7D-D5C6-95DA-0FE3-3966524AB07B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0BEF5B0-B6D3-D6C1-3C39-F337A6AD18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03267D8-6103-A163-5329-B03AC0EC8F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97232B4-1602-3C51-006F-B116A2B450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8375F75-D4CF-5D2D-AF46-A4274CAC46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8F65611-C999-FC52-F085-832EB7E2FB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2FB6A2C-BA88-E675-E78A-28383BD4D8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3C41D20-EEDB-F198-1BFB-3F3EA28EBD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D3A31A0-D8A0-3101-DB61-B1505CBF66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9A4D324-4CF8-80AD-3563-802D18FF8E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DEE233C-0601-601B-ABAC-0483ABCCA0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489503D-B87C-47B6-EFCD-A5411A7220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DB73230-F274-9DA3-2480-60BBCD2053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D96DC5B-B016-B74A-BC7A-7D801D0C00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055CC7B-3C15-ADDB-38F5-9DE10DD1D2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287A035-1158-8F4D-1EE8-FAB0E0DDF8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578F492-50E5-F074-142B-897032A3A6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Content Placeholder 21">
            <a:extLst>
              <a:ext uri="{FF2B5EF4-FFF2-40B4-BE49-F238E27FC236}">
                <a16:creationId xmlns:a16="http://schemas.microsoft.com/office/drawing/2014/main" id="{E218D3CA-D21D-CAFC-6691-C195BACE2A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5875" y="1622298"/>
            <a:ext cx="4303684" cy="4543679"/>
          </a:xfrm>
        </p:spPr>
        <p:txBody>
          <a:bodyPr/>
          <a:lstStyle/>
          <a:p>
            <a:r>
              <a:rPr lang="en-US" sz="2400" b="1" dirty="0"/>
              <a:t>Cases:</a:t>
            </a:r>
          </a:p>
          <a:p>
            <a:r>
              <a:rPr lang="en-US" sz="2400" i="1" dirty="0"/>
              <a:t>e </a:t>
            </a:r>
            <a:r>
              <a:rPr lang="en-US" sz="2400" dirty="0"/>
              <a:t>= 1: Perfectly elastic collision</a:t>
            </a:r>
          </a:p>
          <a:p>
            <a:r>
              <a:rPr lang="en-US" sz="2400" dirty="0"/>
              <a:t>0 &lt; </a:t>
            </a:r>
            <a:r>
              <a:rPr lang="en-US" sz="2400" i="1" dirty="0"/>
              <a:t>e</a:t>
            </a:r>
            <a:r>
              <a:rPr lang="en-US" sz="2400" dirty="0"/>
              <a:t> &lt; 1: Partially elastic collision.</a:t>
            </a:r>
          </a:p>
          <a:p>
            <a:r>
              <a:rPr lang="en-US" sz="2400" i="1" dirty="0"/>
              <a:t>e </a:t>
            </a:r>
            <a:r>
              <a:rPr lang="en-US" sz="2400" dirty="0"/>
              <a:t>= 0: Plastic Collision.</a:t>
            </a:r>
          </a:p>
          <a:p>
            <a:r>
              <a:rPr lang="en-US" sz="2400" dirty="0"/>
              <a:t>Depends on:</a:t>
            </a:r>
          </a:p>
          <a:p>
            <a:r>
              <a:rPr lang="en-US" sz="2400" dirty="0"/>
              <a:t>Material properties </a:t>
            </a:r>
          </a:p>
          <a:p>
            <a:r>
              <a:rPr lang="en-US" sz="2400" dirty="0"/>
              <a:t>Shape and size </a:t>
            </a:r>
          </a:p>
          <a:p>
            <a:r>
              <a:rPr lang="en-US" sz="2400" dirty="0"/>
              <a:t>Impact conditions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3F6F26-56B3-4C34-DD3E-5AF9AC466C63}"/>
              </a:ext>
            </a:extLst>
          </p:cNvPr>
          <p:cNvCxnSpPr>
            <a:cxnSpLocks/>
          </p:cNvCxnSpPr>
          <p:nvPr/>
        </p:nvCxnSpPr>
        <p:spPr bwMode="auto">
          <a:xfrm>
            <a:off x="4470770" y="1248088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7832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09A10-4529-764C-C217-56B6F2D50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55BDB-A259-C746-35FF-3A0B0D3E65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4994" y="14838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Velocities After Impact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FA6734-F81E-5C90-7196-E0C797A686D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41426" y="1371600"/>
                <a:ext cx="8684388" cy="4953000"/>
              </a:xfrm>
            </p:spPr>
            <p:txBody>
              <a:bodyPr/>
              <a:lstStyle/>
              <a:p>
                <a:r>
                  <a:rPr lang="en-US" sz="2400" dirty="0"/>
                  <a:t>Available Equations: </a:t>
                </a:r>
              </a:p>
              <a:p>
                <a:r>
                  <a:rPr lang="en-US" sz="2400" dirty="0"/>
                  <a:t>Momentum conservation </a:t>
                </a:r>
              </a:p>
              <a:p>
                <a:r>
                  <a:rPr lang="en-US" sz="2400" dirty="0"/>
                  <a:t>Coefficient of restitution </a:t>
                </a:r>
              </a:p>
              <a:p>
                <a:r>
                  <a:rPr lang="en-US" sz="2400" dirty="0"/>
                  <a:t>Final Normal Velocities are expressed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Tangential Components: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&amp; 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FA6734-F81E-5C90-7196-E0C797A686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41426" y="1371600"/>
                <a:ext cx="8684388" cy="4953000"/>
              </a:xfrm>
              <a:blipFill>
                <a:blip r:embed="rId3"/>
                <a:stretch>
                  <a:fillRect l="-912" t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F7C2A354-14F7-FF56-9E32-E2FEAD305DD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BF469B4-23FB-5682-041E-288F1C4C54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E853D6E-371C-35D4-A853-2570EF0D4A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18ECFA0-53D5-DE63-AD10-ABD1C5CF69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5C46440-37DE-3802-09B6-AA99982FBF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CD2389B-A52D-1A33-629E-D9E3106A55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7B4ABBA-C26E-C3D2-4F3B-48CB3BCC06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C3ABDC0-506C-9801-D412-86EB7A6D08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B09929A-F90C-EBA9-B2DE-F30E3AF610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8A9847E-36B0-1DF1-29CF-0D807F49B7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5318283-AAF8-8608-E711-4ABA5E9BCE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FB15324-824F-5B18-2009-8B712B59B0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2E57843-7945-F596-E53E-E2F159082C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B6FE5A5-7CD2-0DE7-681E-5A3DBBCE7D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CEF0590-F3CF-766B-1C16-62614CFE44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B679D84-B95A-859B-C591-1F78A151C0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136FE18-6C2A-6644-DBA2-CFF909B660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1333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60153-0008-F105-750F-A29157C59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0D60D-A9FF-6D7D-8B87-32CC9EB839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4994" y="14838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Velocities After Impact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24A15041-0848-152E-CFDB-03CE9F4D5A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713" y="1631315"/>
            <a:ext cx="8461934" cy="4114800"/>
          </a:xfrm>
        </p:spPr>
        <p:txBody>
          <a:bodyPr/>
          <a:lstStyle/>
          <a:p>
            <a:r>
              <a:rPr lang="en-US" sz="2400" b="1" dirty="0"/>
              <a:t>Key Insight: </a:t>
            </a:r>
          </a:p>
          <a:p>
            <a:r>
              <a:rPr lang="en-US" sz="2400" dirty="0"/>
              <a:t>Collision affects only normal direction </a:t>
            </a:r>
          </a:p>
          <a:p>
            <a:r>
              <a:rPr lang="en-US" sz="2400" dirty="0"/>
              <a:t>Tangential motion unchanged </a:t>
            </a:r>
          </a:p>
          <a:p>
            <a:r>
              <a:rPr lang="en-US" sz="2400" b="1" dirty="0"/>
              <a:t>Design Strategy:</a:t>
            </a:r>
          </a:p>
          <a:p>
            <a:r>
              <a:rPr lang="en-US" sz="2400" dirty="0"/>
              <a:t>Resolve velocities into </a:t>
            </a:r>
            <a:r>
              <a:rPr lang="en-US" sz="2400" i="1" dirty="0"/>
              <a:t>n</a:t>
            </a:r>
            <a:r>
              <a:rPr lang="en-US" sz="2400" dirty="0"/>
              <a:t> and </a:t>
            </a:r>
            <a:r>
              <a:rPr lang="en-US" sz="2400" i="1" dirty="0"/>
              <a:t>t</a:t>
            </a:r>
            <a:r>
              <a:rPr lang="en-US" sz="2400" dirty="0"/>
              <a:t> </a:t>
            </a:r>
          </a:p>
          <a:p>
            <a:r>
              <a:rPr lang="en-US" sz="2400" dirty="0"/>
              <a:t>Apply equations separately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3EA76A1-FA70-FA7A-DF90-A83697E94D1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FFB6915-F231-1FFC-4D04-B6D1FF3A5E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F234ED3-FF13-B8F4-04FF-A2E6F1BD2C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E11FB6C-B5AE-4F65-C0C4-69A6C817D9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32F24D9-81C7-9258-9A49-85E9FD8103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AE371A9-66D7-7A0D-A117-69D562E971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D65AC26-9540-0D3E-703B-CFD163355F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CA879D4-FED3-AB84-C24A-AC43909693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3975F52-EFA0-D598-D418-8EBB16687B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E9CE908-15F8-152C-D29A-0AF11A9D9C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025F75A-9DA2-2376-97EC-9458ED773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C7B5D14-43B7-8790-E7A7-0A8639D44F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59D143B-FF60-D706-1EA1-7D85DAE365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8A705D3-C850-AB32-515E-CECC594A07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80AC96D-E380-262A-16E1-418EE21482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2D55ED4-D245-F7F8-D24F-3EEDF6EB1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109CCEE-2890-6284-1075-28F3117AC1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6869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AE8C4-2832-7AC9-6B80-584127D41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8798E-D19D-D494-CE0E-FBD9EEB1A3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4994" y="14838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Energy and Center of Mass in Collisions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CA4F5-FD91-30F7-6DC6-15F8FD3AAC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042" y="1409280"/>
            <a:ext cx="4254957" cy="4610519"/>
          </a:xfrm>
        </p:spPr>
        <p:txBody>
          <a:bodyPr/>
          <a:lstStyle/>
          <a:p>
            <a:r>
              <a:rPr lang="en-US" sz="2400" b="1" dirty="0"/>
              <a:t>Energy Behavior:</a:t>
            </a:r>
            <a:r>
              <a:rPr lang="en-US" sz="2400" dirty="0"/>
              <a:t> </a:t>
            </a:r>
          </a:p>
          <a:p>
            <a:r>
              <a:rPr lang="en-US" sz="2400" dirty="0"/>
              <a:t>Momentum always conserved </a:t>
            </a:r>
          </a:p>
          <a:p>
            <a:r>
              <a:rPr lang="en-US" sz="2400" dirty="0"/>
              <a:t>Kinetic energy: </a:t>
            </a:r>
          </a:p>
          <a:p>
            <a:r>
              <a:rPr lang="en-US" sz="2400" dirty="0"/>
              <a:t>Conserved only if </a:t>
            </a:r>
            <a:r>
              <a:rPr lang="en-US" sz="2400" i="1" dirty="0"/>
              <a:t>e</a:t>
            </a:r>
            <a:r>
              <a:rPr lang="en-US" sz="2400" dirty="0"/>
              <a:t> = 1 </a:t>
            </a:r>
          </a:p>
          <a:p>
            <a:r>
              <a:rPr lang="en-US" sz="2400" dirty="0"/>
              <a:t>Otherwise, loss occurs </a:t>
            </a:r>
          </a:p>
          <a:p>
            <a:r>
              <a:rPr lang="en-US" sz="2400" b="1" dirty="0"/>
              <a:t>Energy Loss Mechanisms:</a:t>
            </a:r>
          </a:p>
          <a:p>
            <a:r>
              <a:rPr lang="en-US" sz="2400" dirty="0"/>
              <a:t> Plastic deformation </a:t>
            </a:r>
          </a:p>
          <a:p>
            <a:r>
              <a:rPr lang="en-US" sz="2400" dirty="0"/>
              <a:t>Internal vibrations </a:t>
            </a:r>
          </a:p>
          <a:p>
            <a:r>
              <a:rPr lang="en-US" sz="2400" dirty="0"/>
              <a:t>Heat due to friction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05F0BDA3-E7EE-439B-0977-9B750C69647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1999" y="1333416"/>
                <a:ext cx="4254960" cy="4914983"/>
              </a:xfrm>
            </p:spPr>
            <p:txBody>
              <a:bodyPr/>
              <a:lstStyle/>
              <a:p>
                <a:r>
                  <a:rPr lang="en-US" sz="2400" b="1" dirty="0"/>
                  <a:t>Center of Mass Frame: </a:t>
                </a:r>
              </a:p>
              <a:p>
                <a:r>
                  <a:rPr lang="en-US" sz="2400" dirty="0"/>
                  <a:t>No external forces </a:t>
                </a:r>
              </a:p>
              <a:p>
                <a:r>
                  <a:rPr lang="en-US" sz="2400" dirty="0"/>
                  <a:t>CM moves with constant velocity </a:t>
                </a:r>
              </a:p>
              <a:p>
                <a:r>
                  <a:rPr lang="en-US" sz="2400" b="1" dirty="0"/>
                  <a:t>Velocity Relations: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b="1" dirty="0"/>
              </a:p>
              <a:p>
                <a:r>
                  <a:rPr lang="en-US" sz="2400" b="1" dirty="0"/>
                  <a:t>Insight:</a:t>
                </a:r>
                <a:r>
                  <a:rPr lang="en-US" sz="2400" dirty="0"/>
                  <a:t> </a:t>
                </a:r>
              </a:p>
              <a:p>
                <a:pPr marL="0" indent="0" algn="ctr">
                  <a:buNone/>
                </a:pPr>
                <a:r>
                  <a:rPr lang="en-US" sz="2400" dirty="0">
                    <a:solidFill>
                      <a:srgbClr val="FF0000"/>
                    </a:solidFill>
                  </a:rPr>
                  <a:t>Motion symmetric about CM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05F0BDA3-E7EE-439B-0977-9B750C6964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1999" y="1333416"/>
                <a:ext cx="4254960" cy="4914983"/>
              </a:xfrm>
              <a:blipFill>
                <a:blip r:embed="rId3"/>
                <a:stretch>
                  <a:fillRect l="-1862" t="-993" b="-2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7DB26FC4-D143-8EAC-667D-53E44A1475F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96B153A-D06B-2B07-C4E8-83FEA119AE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6D356B0-CE8B-B95D-BAE0-B4C54B8DB2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8C8EB0A-54DF-758B-1245-1F4F340E86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97A8579-EE93-D93E-FD4D-2C1F81CA74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014E9DE-FE3B-5407-5055-6B97B148FE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2B4B121-436C-E82A-EFC2-9216EF689E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3421DCF-4FA0-78F8-D3AA-31D95A26DB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5CA6872-06A7-9448-9E2F-5432F0FCF1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8786031-2BCC-8EC1-606F-F86E018D29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E32BDE6-6EF1-F9CF-E322-E8D6AC40CF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8E5228F-5637-49DB-34CF-3A6FCD8188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F5EAAD0-E496-D572-65F2-64F1EDE3E4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EAE97DF-59EA-80BD-CE80-9CE672038D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8820E27-2AA0-C874-EC67-3343249167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09AF12F-542F-33BE-5B73-57CEB5D870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EB0A6D6-D3F3-5C5A-B618-0889D52956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C4D013D-FD52-7EBE-9B3D-D22B871B705E}"/>
              </a:ext>
            </a:extLst>
          </p:cNvPr>
          <p:cNvCxnSpPr>
            <a:cxnSpLocks/>
          </p:cNvCxnSpPr>
          <p:nvPr/>
        </p:nvCxnSpPr>
        <p:spPr bwMode="auto">
          <a:xfrm>
            <a:off x="4470770" y="1248088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86457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B1BB9-6E7F-371C-468B-A92ED0730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7729A-518F-5F42-31D9-A337637292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4994" y="14838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Extreme  Cases of Collision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40FB12-7E87-9EFA-86BB-50EC59C18F1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23550" y="1291380"/>
                <a:ext cx="4260882" cy="5033220"/>
              </a:xfrm>
            </p:spPr>
            <p:txBody>
              <a:bodyPr/>
              <a:lstStyle/>
              <a:p>
                <a:r>
                  <a:rPr lang="en-US" sz="2400" b="1" dirty="0"/>
                  <a:t>General Result (CM frame):</a:t>
                </a:r>
              </a:p>
              <a:p>
                <a:r>
                  <a:rPr lang="en-US" sz="2400" dirty="0"/>
                  <a:t>Normal Components</a:t>
                </a:r>
                <a:endParaRPr lang="en-US" sz="2400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Tangential Components: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&amp; 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endParaRPr lang="en-US" sz="2400" b="1" dirty="0"/>
              </a:p>
              <a:p>
                <a:r>
                  <a:rPr lang="en-US" sz="2400" b="1" dirty="0"/>
                  <a:t>Key Idea:</a:t>
                </a:r>
              </a:p>
              <a:p>
                <a:pPr marL="0" indent="0" algn="ctr">
                  <a:buNone/>
                </a:pPr>
                <a:r>
                  <a:rPr lang="en-US" sz="2400" dirty="0">
                    <a:solidFill>
                      <a:srgbClr val="FF0000"/>
                    </a:solidFill>
                  </a:rPr>
                  <a:t>Normal velocities reverse and scale by 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e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40FB12-7E87-9EFA-86BB-50EC59C18F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23550" y="1291380"/>
                <a:ext cx="4260882" cy="5033220"/>
              </a:xfrm>
              <a:blipFill>
                <a:blip r:embed="rId3"/>
                <a:stretch>
                  <a:fillRect l="-1860" t="-969" r="-11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BC16AAEE-036D-9A3C-AFA6-71431A3C412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708765" y="1257852"/>
                <a:ext cx="4260882" cy="5387423"/>
              </a:xfrm>
            </p:spPr>
            <p:txBody>
              <a:bodyPr/>
              <a:lstStyle/>
              <a:p>
                <a:r>
                  <a:rPr lang="en-US" sz="2400" dirty="0"/>
                  <a:t>Case 1: </a:t>
                </a:r>
              </a:p>
              <a:p>
                <a:r>
                  <a:rPr lang="en-US" sz="2400" dirty="0"/>
                  <a:t>Elastic Collision (</a:t>
                </a:r>
                <a:r>
                  <a:rPr lang="en-US" sz="2400" i="1" dirty="0"/>
                  <a:t>e</a:t>
                </a:r>
                <a:r>
                  <a:rPr lang="en-US" sz="2400" dirty="0"/>
                  <a:t> = 1) </a:t>
                </a:r>
              </a:p>
              <a:p>
                <a:r>
                  <a:rPr lang="en-US" sz="2400" dirty="0"/>
                  <a:t>Velocities reverse direction </a:t>
                </a:r>
              </a:p>
              <a:p>
                <a:r>
                  <a:rPr lang="en-US" sz="2400" dirty="0"/>
                  <a:t>Magnitudes unchanged </a:t>
                </a:r>
              </a:p>
              <a:p>
                <a:r>
                  <a:rPr lang="en-US" sz="2400" dirty="0"/>
                  <a:t>No kinetic energy loss</a:t>
                </a:r>
              </a:p>
              <a:p>
                <a:r>
                  <a:rPr lang="en-US" sz="2400" dirty="0"/>
                  <a:t>Case 2: </a:t>
                </a:r>
              </a:p>
              <a:p>
                <a:r>
                  <a:rPr lang="en-US" sz="2400" dirty="0"/>
                  <a:t>Inelastic Collision (</a:t>
                </a:r>
                <a:r>
                  <a:rPr lang="en-US" sz="2400" i="1" dirty="0"/>
                  <a:t>e</a:t>
                </a:r>
                <a:r>
                  <a:rPr lang="en-US" sz="2400" dirty="0"/>
                  <a:t> = 0)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0 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0</a:t>
                </a:r>
              </a:p>
              <a:p>
                <a:r>
                  <a:rPr lang="en-US" sz="2400" dirty="0"/>
                  <a:t>Relative motion stops </a:t>
                </a:r>
              </a:p>
              <a:p>
                <a:r>
                  <a:rPr lang="en-US" sz="2400" dirty="0"/>
                  <a:t>Maximum energy loss</a:t>
                </a:r>
              </a:p>
              <a:p>
                <a:pPr marL="0" indent="0" algn="ctr">
                  <a:buNone/>
                </a:pPr>
                <a:r>
                  <a:rPr lang="en-US" sz="2400" dirty="0">
                    <a:solidFill>
                      <a:srgbClr val="FF0000"/>
                    </a:solidFill>
                  </a:rPr>
                  <a:t>Conclusion Energy loss depends on 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e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BC16AAEE-036D-9A3C-AFA6-71431A3C41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708765" y="1257852"/>
                <a:ext cx="4260882" cy="5387423"/>
              </a:xfrm>
              <a:blipFill>
                <a:blip r:embed="rId4"/>
                <a:stretch>
                  <a:fillRect l="-1860" t="-905" r="-30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3B6FDD4E-815A-5A4D-9132-43537AE8F7C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22E8DCA-FDDD-C209-6EE9-7AEAF2775C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A65CF3C-CCD9-81CC-44A6-B9FE31FE83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49D7003-DA97-CD5F-44B1-B1DF09EE12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E91C531-C93D-4A87-86FC-6280579E6C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2E199C2-B516-3B5E-AEEE-768502045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FF7520A-C6F7-2FAC-BFF7-3F26CB9174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6D68914-696B-7276-F72E-F5D9174D17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59BB3DA-7DB2-23FB-E99E-7EEF4EB686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73D5BC8-044B-D9BA-C05A-D2B4F34946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88D8F62-ACAA-D300-164A-AFADFEF5A4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B133B25-857C-DB6F-E2BB-364D69D949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C6C337E-EACB-3814-017C-379AC91F81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BC20E01-2CFC-F548-8052-A3F85E3A79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56EE5B4-69F8-C9DA-E101-5E514BA772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ADC48FA-1B1A-28CD-067D-FE88FC9557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B83A809-86CD-33C4-61D4-67B1DF62A7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B98FA5D-0352-0154-BFDD-F5AB60873B52}"/>
              </a:ext>
            </a:extLst>
          </p:cNvPr>
          <p:cNvCxnSpPr>
            <a:cxnSpLocks/>
          </p:cNvCxnSpPr>
          <p:nvPr/>
        </p:nvCxnSpPr>
        <p:spPr bwMode="auto">
          <a:xfrm>
            <a:off x="4572000" y="1248088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85439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0620D-C578-4FF4-3417-B6C89C160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0F294-260B-A3EA-940A-F4E1C964B9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4994" y="148380"/>
            <a:ext cx="6849881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Kinetic Energy Decomposition in Collision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FD04A4-0742-3361-A608-C1260BC23C6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59491" y="1143000"/>
                <a:ext cx="4105903" cy="5602041"/>
              </a:xfrm>
            </p:spPr>
            <p:txBody>
              <a:bodyPr/>
              <a:lstStyle/>
              <a:p>
                <a:r>
                  <a:rPr lang="en-US" sz="2400" dirty="0"/>
                  <a:t>Velocity vectors Before Collision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acc>
                  </m:oMath>
                </a14:m>
                <a:r>
                  <a:rPr lang="en-US" sz="24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</m:oMath>
                </a14:m>
                <a:endParaRPr lang="en-US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acc>
                  </m:oMath>
                </a14:m>
                <a:r>
                  <a:rPr lang="en-US" sz="24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Total Kinetic Energy: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After Collision : Tangential Direction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&amp; 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FD04A4-0742-3361-A608-C1260BC23C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59491" y="1143000"/>
                <a:ext cx="4105903" cy="5602041"/>
              </a:xfrm>
              <a:blipFill>
                <a:blip r:embed="rId3"/>
                <a:stretch>
                  <a:fillRect l="-2077" t="-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B819F1FC-5761-0BEA-3950-9F3A5541DFFB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375221" y="1461850"/>
                <a:ext cx="4740767" cy="5215763"/>
              </a:xfrm>
            </p:spPr>
            <p:txBody>
              <a:bodyPr/>
              <a:lstStyle/>
              <a:p>
                <a:r>
                  <a:rPr lang="en-US" sz="2400" dirty="0"/>
                  <a:t>Center of Mass Motion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No external force: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Normal Direction: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b="1" dirty="0"/>
                  <a:t>Final Result: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r>
                  <a:rPr lang="en-US" sz="2400" dirty="0"/>
                  <a:t>Can you Prove it?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B819F1FC-5761-0BEA-3950-9F3A5541DF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375221" y="1461850"/>
                <a:ext cx="4740767" cy="5215763"/>
              </a:xfrm>
              <a:blipFill>
                <a:blip r:embed="rId4"/>
                <a:stretch>
                  <a:fillRect l="-1802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DE48206B-F009-A475-5A38-B4FE435391C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4417605-E1B0-B2DB-5E11-646B14D3DB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587A5EE-1B4E-BD66-EC5C-8D2DE5555B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218203F-E00C-E068-E18F-E63329A3D1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785EF67-16E1-DD03-2F0D-BC1B450A93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D39AF82-8E5F-DA0B-2851-89A1EB79E0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20F8B56-0AD7-4302-3823-38BE986649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AF77B13-F7B0-E897-FF7E-96D9D709AC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42FD3BA-FBE7-0A25-CE8C-2653F83B4A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C35D1AA-97A2-2381-F6C1-37D607D903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B2EAFE4-C7B3-D62F-75AB-7CA9D1FEC2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B156E81-DE9D-AA5D-49A2-D522333267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92E714B-B1A0-5F0F-27AE-B03A373279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ED8C4D1-312C-1B9F-4B11-4B16F28A28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1CE7BEB-0776-B45D-A80A-D756EC04F8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40B7A37-A5C1-FC4C-49D1-069F1B5A8E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4066237-D7AE-72A0-918F-8C791FE78D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4006FF3-738D-811A-CB2D-9F10910DDB34}"/>
              </a:ext>
            </a:extLst>
          </p:cNvPr>
          <p:cNvCxnSpPr>
            <a:cxnSpLocks/>
          </p:cNvCxnSpPr>
          <p:nvPr/>
        </p:nvCxnSpPr>
        <p:spPr bwMode="auto">
          <a:xfrm>
            <a:off x="4191000" y="1248088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2898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36C24-8C88-BBFF-40F7-5C251AA91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83724-2D40-69A8-42B9-B2CA075F48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4994" y="148380"/>
            <a:ext cx="685234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Kinetic Energy Decomposition in Collision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B633FE-A9C2-4733-1210-BBC3745C971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41570" y="1291380"/>
                <a:ext cx="4049233" cy="5134776"/>
              </a:xfrm>
            </p:spPr>
            <p:txBody>
              <a:bodyPr/>
              <a:lstStyle/>
              <a:p>
                <a:r>
                  <a:rPr lang="en-US" sz="2400" dirty="0"/>
                  <a:t>Total Kinetic Energy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i="1" dirty="0"/>
                  <a:t>T</a:t>
                </a:r>
                <a:r>
                  <a:rPr lang="en-US" sz="2400" i="1" baseline="-25000" dirty="0"/>
                  <a:t>c</a:t>
                </a:r>
                <a:r>
                  <a:rPr lang="en-US" sz="2400" dirty="0"/>
                  <a:t>: due to motion of center of mass </a:t>
                </a:r>
              </a:p>
              <a:p>
                <a:r>
                  <a:rPr lang="en-US" sz="2400" i="1" dirty="0"/>
                  <a:t>T</a:t>
                </a:r>
                <a:r>
                  <a:rPr lang="en-US" sz="2400" i="1" baseline="-25000" dirty="0"/>
                  <a:t>t</a:t>
                </a:r>
                <a:r>
                  <a:rPr lang="en-US" sz="2400" dirty="0"/>
                  <a:t>: Due to tangential motion (relative to CM) </a:t>
                </a:r>
              </a:p>
              <a:p>
                <a:r>
                  <a:rPr lang="en-US" sz="2400" i="1" dirty="0"/>
                  <a:t>T</a:t>
                </a:r>
                <a:r>
                  <a:rPr lang="en-US" sz="2400" i="1" baseline="-25000" dirty="0"/>
                  <a:t>n</a:t>
                </a:r>
                <a:r>
                  <a:rPr lang="en-US" sz="2400" dirty="0"/>
                  <a:t>: Due to normal motion (relative to CM) </a:t>
                </a:r>
              </a:p>
              <a:p>
                <a:r>
                  <a:rPr lang="en-US" sz="2400" dirty="0"/>
                  <a:t>After Collision: </a:t>
                </a:r>
              </a:p>
              <a:p>
                <a:pPr marL="0" indent="0" algn="ctr">
                  <a:buNone/>
                </a:pPr>
                <a:r>
                  <a:rPr lang="en-US" sz="2400" dirty="0"/>
                  <a:t> </a:t>
                </a:r>
                <a:r>
                  <a:rPr lang="en-US" sz="2400" i="1" dirty="0" err="1"/>
                  <a:t>T′</a:t>
                </a:r>
                <a:r>
                  <a:rPr lang="en-US" sz="2400" i="1" baseline="-25000" dirty="0" err="1"/>
                  <a:t>c</a:t>
                </a:r>
                <a:r>
                  <a:rPr lang="en-US" sz="2400" i="1" dirty="0"/>
                  <a:t> = T</a:t>
                </a:r>
                <a:r>
                  <a:rPr lang="en-US" sz="2400" i="1" baseline="-25000" dirty="0"/>
                  <a:t>c</a:t>
                </a:r>
                <a:r>
                  <a:rPr lang="en-US" sz="2400" dirty="0"/>
                  <a:t> </a:t>
                </a:r>
              </a:p>
              <a:p>
                <a:pPr marL="0" indent="0" algn="ctr">
                  <a:buNone/>
                </a:pPr>
                <a:r>
                  <a:rPr lang="en-US" sz="2400" i="1" dirty="0"/>
                  <a:t>T′ </a:t>
                </a:r>
                <a:r>
                  <a:rPr lang="en-US" sz="2400" i="1" baseline="-25000" dirty="0"/>
                  <a:t>t</a:t>
                </a:r>
                <a:r>
                  <a:rPr lang="en-US" sz="2400" i="1" dirty="0"/>
                  <a:t> = T</a:t>
                </a:r>
                <a:r>
                  <a:rPr lang="en-US" sz="2400" i="1" baseline="-25000" dirty="0"/>
                  <a:t>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B633FE-A9C2-4733-1210-BBC3745C97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41570" y="1291380"/>
                <a:ext cx="4049233" cy="5134776"/>
              </a:xfrm>
              <a:blipFill>
                <a:blip r:embed="rId3"/>
                <a:stretch>
                  <a:fillRect l="-1955" t="-950" r="-1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EC2D90E-15B0-7914-AB69-4C288DA7EC9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760535" y="1219200"/>
                <a:ext cx="4209112" cy="4876800"/>
              </a:xfrm>
            </p:spPr>
            <p:txBody>
              <a:bodyPr/>
              <a:lstStyle/>
              <a:p>
                <a:r>
                  <a:rPr lang="en-US" sz="2400" dirty="0"/>
                  <a:t>Normal Energy Change: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/>
                  <a:t>Key Insight </a:t>
                </a:r>
              </a:p>
              <a:p>
                <a:r>
                  <a:rPr lang="en-US" sz="2400" dirty="0"/>
                  <a:t>Energy loss occurs only in normal direction </a:t>
                </a:r>
              </a:p>
              <a:p>
                <a:r>
                  <a:rPr lang="en-US" sz="2400" dirty="0"/>
                  <a:t>Tangential motion unchanged </a:t>
                </a:r>
              </a:p>
              <a:p>
                <a:r>
                  <a:rPr lang="en-US" sz="2400" dirty="0"/>
                  <a:t>CM motion unchanged Conclusion </a:t>
                </a:r>
              </a:p>
              <a:p>
                <a:r>
                  <a:rPr lang="en-US" sz="2400" dirty="0"/>
                  <a:t>Energy dissipation depends on </a:t>
                </a:r>
                <a:r>
                  <a:rPr lang="en-US" sz="2400" i="1" dirty="0"/>
                  <a:t>e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EC2D90E-15B0-7914-AB69-4C288DA7EC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760535" y="1219200"/>
                <a:ext cx="4209112" cy="4876800"/>
              </a:xfrm>
              <a:blipFill>
                <a:blip r:embed="rId4"/>
                <a:stretch>
                  <a:fillRect l="-2319" t="-1000" r="-2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C9C4CB94-669B-D965-64E2-D4D5551C92F0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9A4CB4F-820E-D739-E075-C848E667E7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605F342-C1FA-EF9A-93E7-72F4CE353E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DFEA671-FE95-21D3-8202-00082531A3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A15B82B-7277-E3EB-D50A-0E9C420AD4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DC9D6D4-B3F7-AE4B-6F95-923BDFA49A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EBE8E2A-3DB3-4F45-2765-05AC5B19BD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1439A97-42A1-7863-7B42-AB23FCF006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F1B174A-9DBF-0101-9899-D78D60BCED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3D3764E-A765-C7BB-F79B-D309D0DA01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8CDC903-9D0F-8369-A8F2-207B413628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44CE7F8-F58B-ABFB-CD77-255A69162D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325BA15-C67A-B68A-1663-A5A1C4B609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6D48979-2920-AED1-6E6C-6EC7F1BDE8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7E729F3-399D-15C4-7C5F-CCF0A6ED1A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80CA268-3174-E2C2-2944-BF4CB40F6C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A5363A9-4A0F-261C-3E42-ED550C5462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750F53-7B2D-7895-FB9D-F94C1CB6FB82}"/>
              </a:ext>
            </a:extLst>
          </p:cNvPr>
          <p:cNvCxnSpPr>
            <a:cxnSpLocks/>
          </p:cNvCxnSpPr>
          <p:nvPr/>
        </p:nvCxnSpPr>
        <p:spPr bwMode="auto">
          <a:xfrm>
            <a:off x="4546970" y="1248088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041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97636-310A-6297-BC87-FB5759445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73C3A-17AF-E692-2056-ADF5F720E3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4994" y="14838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Phases of Collision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5BC3E1-1E5A-1424-3C61-D7D44A7B92B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04994" y="1291380"/>
                <a:ext cx="4090806" cy="4804620"/>
              </a:xfrm>
            </p:spPr>
            <p:txBody>
              <a:bodyPr/>
              <a:lstStyle/>
              <a:p>
                <a:r>
                  <a:rPr lang="en-US" sz="2400" dirty="0"/>
                  <a:t>Two Phases</a:t>
                </a:r>
              </a:p>
              <a:p>
                <a:r>
                  <a:rPr lang="en-US" sz="2400" dirty="0"/>
                  <a:t> 1. Compression Phase </a:t>
                </a:r>
              </a:p>
              <a:p>
                <a:r>
                  <a:rPr lang="en-US" sz="2400" dirty="0"/>
                  <a:t>Bodies deform elastically Relative normal velocity reduces to zero </a:t>
                </a:r>
              </a:p>
              <a:p>
                <a:r>
                  <a:rPr lang="en-US" sz="2400" dirty="0"/>
                  <a:t>2. Restitution Phase </a:t>
                </a:r>
              </a:p>
              <a:p>
                <a:r>
                  <a:rPr lang="en-US" sz="2400" dirty="0"/>
                  <a:t>Bodies recover shape Separation occurs </a:t>
                </a:r>
              </a:p>
              <a:p>
                <a:r>
                  <a:rPr lang="en-US" sz="2400" dirty="0"/>
                  <a:t>Impulse Decomposition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ℱ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ℱ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5BC3E1-1E5A-1424-3C61-D7D44A7B92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04994" y="1291380"/>
                <a:ext cx="4090806" cy="4804620"/>
              </a:xfrm>
              <a:blipFill>
                <a:blip r:embed="rId3"/>
                <a:stretch>
                  <a:fillRect l="-1935" t="-10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372CA58B-1792-F1C7-71CD-393BE96BE21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840961" y="1366944"/>
                <a:ext cx="4090806" cy="4576655"/>
              </a:xfrm>
            </p:spPr>
            <p:txBody>
              <a:bodyPr/>
              <a:lstStyle/>
              <a:p>
                <a:r>
                  <a:rPr lang="en-US" sz="2400" b="1" dirty="0"/>
                  <a:t>Direction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All impulses along normal direction</a:t>
                </a:r>
              </a:p>
              <a:p>
                <a:r>
                  <a:rPr lang="en-US" sz="2400" dirty="0"/>
                  <a:t>Key Relation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ℱ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ℱ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b="1" dirty="0"/>
                  <a:t>Meaning </a:t>
                </a:r>
              </a:p>
              <a:p>
                <a:r>
                  <a:rPr lang="en-US" sz="2400" dirty="0"/>
                  <a:t>Restitution impulse proportional to compression impulse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372CA58B-1792-F1C7-71CD-393BE96BE2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840961" y="1366944"/>
                <a:ext cx="4090806" cy="4576655"/>
              </a:xfrm>
              <a:blipFill>
                <a:blip r:embed="rId4"/>
                <a:stretch>
                  <a:fillRect l="-1937" t="-1065" r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71ECE25C-02D3-C88F-0B4E-A9DB155B69A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B925F0D-2302-5570-1006-03FDD48E2D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B9993C9-FDE4-4CCC-FCA0-085775134D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76C943A-8B75-6BAC-8BA6-84E2E08AC1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701807D-2627-1BF8-7008-C049C6E320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E7B45E2-48E9-A922-DE93-D669835691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BFE1940-4393-7D6C-6CD8-2DE8CDAD3D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1994B6F-334D-0888-2A2D-9AE72EF909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28E7E9D-58D5-6F0A-4AFA-93B6A692D0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66D67B1-A65C-3DE7-863B-15881FA64A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3CB4D20-19FE-A84B-FB83-6D166737B6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21B79ED-C703-63AA-42BE-768E0026C3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CC80337-B1EA-E3A8-B3FF-4FF3A13983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7A2F20C-0BC2-34CD-5CF0-1329434C1D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F395E68-E0DE-9DAA-AD1E-1B487767E3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132748B-B5E3-77E2-0F93-7C0711612C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1FE8BDB-5625-B51D-AEF5-C75FC42FCD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5BDCC2-1EB4-9633-C397-A2C49746B667}"/>
              </a:ext>
            </a:extLst>
          </p:cNvPr>
          <p:cNvCxnSpPr>
            <a:cxnSpLocks/>
          </p:cNvCxnSpPr>
          <p:nvPr/>
        </p:nvCxnSpPr>
        <p:spPr bwMode="auto">
          <a:xfrm>
            <a:off x="4323764" y="1230462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82760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65155-6A96-E117-6483-3EB34D6D6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D667B-852E-5620-C1CE-E88910B1FE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4994" y="14838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Physical Interpretation and Generalization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DEB0114-99AE-04F7-1FCB-0CD75FE1E08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23583" y="1135932"/>
                <a:ext cx="4496463" cy="5567958"/>
              </a:xfrm>
            </p:spPr>
            <p:txBody>
              <a:bodyPr/>
              <a:lstStyle/>
              <a:p>
                <a:r>
                  <a:rPr lang="en-US" sz="2400" b="1" dirty="0"/>
                  <a:t>Interpretation of </a:t>
                </a:r>
                <a:r>
                  <a:rPr lang="en-US" sz="2400" b="1" i="1" dirty="0"/>
                  <a:t>e</a:t>
                </a:r>
                <a:r>
                  <a:rPr lang="en-US" sz="2400" b="1" dirty="0"/>
                  <a:t> </a:t>
                </a:r>
              </a:p>
              <a:p>
                <a:r>
                  <a:rPr lang="en-US" sz="2400" dirty="0"/>
                  <a:t>Ratio of restitution to compression </a:t>
                </a:r>
              </a:p>
              <a:p>
                <a:r>
                  <a:rPr lang="en-US" sz="2400" dirty="0"/>
                  <a:t>Measures elasticity of collision</a:t>
                </a:r>
              </a:p>
              <a:p>
                <a:r>
                  <a:rPr lang="en-US" sz="2400" b="1" dirty="0"/>
                  <a:t>Energy View: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=1:</m:t>
                    </m:r>
                  </m:oMath>
                </a14:m>
                <a:r>
                  <a:rPr lang="en-US" sz="2400" dirty="0"/>
                  <a:t> no energy loss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1:</m:t>
                    </m:r>
                  </m:oMath>
                </a14:m>
                <a:r>
                  <a:rPr lang="en-US" sz="2400" dirty="0"/>
                  <a:t> Partial energy loss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=0:</m:t>
                    </m:r>
                  </m:oMath>
                </a14:m>
                <a:r>
                  <a:rPr lang="en-US" sz="2400" dirty="0"/>
                  <a:t> Maximum energy loss</a:t>
                </a:r>
              </a:p>
              <a:p>
                <a:r>
                  <a:rPr lang="en-US" sz="2400" b="1" dirty="0"/>
                  <a:t>Motion in a Plane </a:t>
                </a:r>
              </a:p>
              <a:p>
                <a:r>
                  <a:rPr lang="en-US" sz="2400" dirty="0"/>
                  <a:t>Entire motion lies in one plane </a:t>
                </a:r>
              </a:p>
              <a:p>
                <a:r>
                  <a:rPr lang="en-US" sz="2400" b="1" dirty="0"/>
                  <a:t>Defined by: </a:t>
                </a:r>
              </a:p>
              <a:p>
                <a:r>
                  <a:rPr lang="en-US" sz="2400" dirty="0"/>
                  <a:t>Initial velocities </a:t>
                </a:r>
              </a:p>
              <a:p>
                <a:r>
                  <a:rPr lang="en-US" sz="2400" dirty="0"/>
                  <a:t>Line of centers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DEB0114-99AE-04F7-1FCB-0CD75FE1E0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23583" y="1135932"/>
                <a:ext cx="4496463" cy="5567958"/>
              </a:xfrm>
              <a:blipFill>
                <a:blip r:embed="rId3"/>
                <a:stretch>
                  <a:fillRect l="-2033" t="-875" b="-39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0163217-A647-F025-F341-E7C498E42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5487" y="1460881"/>
            <a:ext cx="4263389" cy="4866513"/>
          </a:xfrm>
        </p:spPr>
        <p:txBody>
          <a:bodyPr/>
          <a:lstStyle/>
          <a:p>
            <a:r>
              <a:rPr lang="en-US" sz="2400" b="1" dirty="0"/>
              <a:t>Reference Frame Insight </a:t>
            </a:r>
          </a:p>
          <a:p>
            <a:r>
              <a:rPr lang="en-US" sz="2400" dirty="0"/>
              <a:t>Choose convenient inertial frame </a:t>
            </a:r>
          </a:p>
          <a:p>
            <a:r>
              <a:rPr lang="en-US" sz="2400" b="1" dirty="0"/>
              <a:t>Examples</a:t>
            </a:r>
            <a:r>
              <a:rPr lang="en-US" sz="2400" dirty="0"/>
              <a:t>: </a:t>
            </a:r>
          </a:p>
          <a:p>
            <a:r>
              <a:rPr lang="en-US" sz="2400" dirty="0"/>
              <a:t>Center of mass frame </a:t>
            </a:r>
          </a:p>
          <a:p>
            <a:r>
              <a:rPr lang="en-US" sz="2400" dirty="0"/>
              <a:t>Frame moving with one body </a:t>
            </a:r>
          </a:p>
          <a:p>
            <a:r>
              <a:rPr lang="en-US" sz="2400" b="1" dirty="0"/>
              <a:t>Conclusion:</a:t>
            </a:r>
          </a:p>
          <a:p>
            <a:r>
              <a:rPr lang="en-US" sz="2400" dirty="0"/>
              <a:t>Results are general with proper frame choice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1F737EA-CCC2-18DC-C26C-6D436057E39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13FA889-1C5C-D1FA-4D63-643BB32A06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6A49C60-59D5-1EB9-60AB-0F5781EB52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D53290F-3C24-7650-D37E-A9F9188298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08B7DD7-10AE-AAD5-5392-1DFCB6C6AE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37B7155-1BE1-9D63-3FC3-AA38694F00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B74CE4B-6059-81A6-E716-F3336D9C15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AF0B60B-F0D8-3834-5F84-CE5A1CB247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9E3C21D-8EFB-3D7F-046E-208EF735CD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BAD5EBC-85F8-F2C3-3612-B20853D5A5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1062105-CFB3-E4EE-2DFD-2863DC6C6B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A9C9183-BCB1-3098-F0C7-EB08AC12C1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1242C19-00B3-2396-4905-23D26E8FCC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EB9CEB7-7780-0BEC-90F5-B8905153E9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9A6A5B6-7433-63E6-0544-DB5AF66174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23A317C-3299-5EE5-D2D9-138703B126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FE9B270-C57F-8695-D269-4BE590396F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95427C8-55FF-E9DD-0969-072B93C7A59C}"/>
              </a:ext>
            </a:extLst>
          </p:cNvPr>
          <p:cNvCxnSpPr>
            <a:cxnSpLocks/>
          </p:cNvCxnSpPr>
          <p:nvPr/>
        </p:nvCxnSpPr>
        <p:spPr bwMode="auto">
          <a:xfrm>
            <a:off x="4623170" y="1230462"/>
            <a:ext cx="101230" cy="549097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9059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BC3CC-165A-E979-BFFC-03FAD2D39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24F114ED-CC38-B040-34B2-074217DD6B1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 rot="6768362">
            <a:off x="-50692" y="2483327"/>
            <a:ext cx="5471714" cy="28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493404-6393-1494-3618-E3D2544568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1739" y="249618"/>
            <a:ext cx="6458661" cy="872363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Billions of Particles Pushing A Giant Vehicle in Space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506A316-B0EE-C2FA-E5BA-F70C256338D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4E2A31D-8779-A68A-EC52-D7FCF0DEED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E68FBB1-F75E-A373-414E-511DDFAE66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52A05BA-FEE3-39EF-D31A-D07ECC5837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CC7D33D-85DF-7113-5EF6-B471320944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2D36873-5DDC-0901-6318-66812A5911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44A9D42-DB78-B700-B145-C8FDEF2EC3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E0DFE1E-AC0F-7561-AB0B-BCA630A6F8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9E96D83-6301-2C23-140A-D03FF15C42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8D410E9-E27D-0B54-FFDF-D0CC2AA961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2E15F08-7F61-6910-2847-A7195F1846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1BACCA7-FD9D-2ADE-4793-529ED5D496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24BC8C3-96E3-EAA2-5482-8C2CC5D794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474108B-D48F-49AE-1EC6-DEBB07DFD8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C5C4425-F223-54C5-4EB5-B5E3782E77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817FD1F-D073-D29F-531F-F429D4015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9107B2-00FD-E6F0-286A-5DFB9B52F7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09AA7F9-E90C-D4FE-AC07-A353B612E3B8}"/>
                  </a:ext>
                </a:extLst>
              </p:cNvPr>
              <p:cNvSpPr txBox="1"/>
              <p:nvPr/>
            </p:nvSpPr>
            <p:spPr>
              <a:xfrm>
                <a:off x="2020791" y="4428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09AA7F9-E90C-D4FE-AC07-A353B612E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791" y="44282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A8D7119-BDB8-371C-43C7-533D020D7A33}"/>
                  </a:ext>
                </a:extLst>
              </p:cNvPr>
              <p:cNvSpPr txBox="1"/>
              <p:nvPr/>
            </p:nvSpPr>
            <p:spPr>
              <a:xfrm>
                <a:off x="2173191" y="4580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A8D7119-BDB8-371C-43C7-533D020D7A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191" y="45806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0BFA0E8-7C9E-35D3-823F-73C4C07055CA}"/>
                  </a:ext>
                </a:extLst>
              </p:cNvPr>
              <p:cNvSpPr txBox="1"/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0BFA0E8-7C9E-35D3-823F-73C4C07055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E1B2BE0-7389-A3A3-E9C2-B9FC76615F5B}"/>
                  </a:ext>
                </a:extLst>
              </p:cNvPr>
              <p:cNvSpPr txBox="1"/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E1B2BE0-7389-A3A3-E9C2-B9FC76615F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EBF3E84-424B-AE44-67FB-733C32E1C833}"/>
                  </a:ext>
                </a:extLst>
              </p:cNvPr>
              <p:cNvSpPr txBox="1"/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EBF3E84-424B-AE44-67FB-733C32E1C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8697759-1793-5E8F-7109-112EC24B6748}"/>
                  </a:ext>
                </a:extLst>
              </p:cNvPr>
              <p:cNvSpPr txBox="1"/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8697759-1793-5E8F-7109-112EC24B6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5E19D94-D74D-A919-EB7A-8796D2E583F1}"/>
                  </a:ext>
                </a:extLst>
              </p:cNvPr>
              <p:cNvSpPr txBox="1"/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5E19D94-D74D-A919-EB7A-8796D2E58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7638E72-D7BD-62A2-E3B5-41C648ACCFE3}"/>
                  </a:ext>
                </a:extLst>
              </p:cNvPr>
              <p:cNvSpPr txBox="1"/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7638E72-D7BD-62A2-E3B5-41C648ACCF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65ECCAC-6118-3C63-1AD8-D10C753339FA}"/>
                  </a:ext>
                </a:extLst>
              </p:cNvPr>
              <p:cNvSpPr txBox="1"/>
              <p:nvPr/>
            </p:nvSpPr>
            <p:spPr>
              <a:xfrm>
                <a:off x="1411191" y="4419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65ECCAC-6118-3C63-1AD8-D10C753339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191" y="44196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AAE4BCB-F159-5425-E3C9-A4654675E8F5}"/>
                  </a:ext>
                </a:extLst>
              </p:cNvPr>
              <p:cNvSpPr txBox="1"/>
              <p:nvPr/>
            </p:nvSpPr>
            <p:spPr>
              <a:xfrm>
                <a:off x="1563591" y="4572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AAE4BCB-F159-5425-E3C9-A4654675E8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3591" y="45720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DEB528C-5E6E-941E-D7E4-1E5CF1EFC12F}"/>
                  </a:ext>
                </a:extLst>
              </p:cNvPr>
              <p:cNvSpPr txBox="1"/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DEB528C-5E6E-941E-D7E4-1E5CF1EFC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74B62116-B79D-96D7-11A5-2263C3DCAF78}"/>
                  </a:ext>
                </a:extLst>
              </p:cNvPr>
              <p:cNvSpPr txBox="1"/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74B62116-B79D-96D7-11A5-2263C3DCA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B08CF32-3E70-EB84-83BA-DAD74D99C85E}"/>
                  </a:ext>
                </a:extLst>
              </p:cNvPr>
              <p:cNvSpPr txBox="1"/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B08CF32-3E70-EB84-83BA-DAD74D99C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AD0B860-B63D-55EE-D957-0ECEA0B8A656}"/>
                  </a:ext>
                </a:extLst>
              </p:cNvPr>
              <p:cNvSpPr txBox="1"/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AD0B860-B63D-55EE-D957-0ECEA0B8A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89E9BE4-CAF3-3294-1894-F78CCA4D20DA}"/>
                  </a:ext>
                </a:extLst>
              </p:cNvPr>
              <p:cNvSpPr txBox="1"/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89E9BE4-CAF3-3294-1894-F78CCA4D20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BF3E01D-6718-D15F-D281-5E729EAF7FEC}"/>
                  </a:ext>
                </a:extLst>
              </p:cNvPr>
              <p:cNvSpPr txBox="1"/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BF3E01D-6718-D15F-D281-5E729EAF7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B0BAF8DC-56FA-5AED-8886-DBDA71D490F7}"/>
                  </a:ext>
                </a:extLst>
              </p:cNvPr>
              <p:cNvSpPr txBox="1"/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B0BAF8DC-56FA-5AED-8886-DBDA71D49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06359F5-14C7-FE0F-56FF-AD3550CC78DF}"/>
                  </a:ext>
                </a:extLst>
              </p:cNvPr>
              <p:cNvSpPr txBox="1"/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06359F5-14C7-FE0F-56FF-AD3550CC7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92CE38F-D198-C8CB-4B45-3BBD38E955CB}"/>
                  </a:ext>
                </a:extLst>
              </p:cNvPr>
              <p:cNvSpPr txBox="1"/>
              <p:nvPr/>
            </p:nvSpPr>
            <p:spPr>
              <a:xfrm>
                <a:off x="877791" y="4495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92CE38F-D198-C8CB-4B45-3BBD38E95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791" y="44958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1E6A177-7FDB-3836-9260-0FC562EA293A}"/>
                  </a:ext>
                </a:extLst>
              </p:cNvPr>
              <p:cNvSpPr txBox="1"/>
              <p:nvPr/>
            </p:nvSpPr>
            <p:spPr>
              <a:xfrm>
                <a:off x="1030191" y="4648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1E6A177-7FDB-3836-9260-0FC562EA29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191" y="46482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43CAB5E-9397-CB6B-3F49-93B725AAC291}"/>
                  </a:ext>
                </a:extLst>
              </p:cNvPr>
              <p:cNvSpPr txBox="1"/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43CAB5E-9397-CB6B-3F49-93B725AAC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F17A364-0721-EA24-301E-AAB4D9507995}"/>
                  </a:ext>
                </a:extLst>
              </p:cNvPr>
              <p:cNvSpPr txBox="1"/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F17A364-0721-EA24-301E-AAB4D9507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CE6F55B-0ED9-AFA7-B3E8-1EAE07589148}"/>
                  </a:ext>
                </a:extLst>
              </p:cNvPr>
              <p:cNvSpPr txBox="1"/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CE6F55B-0ED9-AFA7-B3E8-1EAE075891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22F7652-0584-CEA4-A063-D49ABF3A96AC}"/>
                  </a:ext>
                </a:extLst>
              </p:cNvPr>
              <p:cNvSpPr txBox="1"/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22F7652-0584-CEA4-A063-D49ABF3A96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B4A5B512-87B2-AE6F-DD87-81905B421FA1}"/>
                  </a:ext>
                </a:extLst>
              </p:cNvPr>
              <p:cNvSpPr txBox="1"/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B4A5B512-87B2-AE6F-DD87-81905B421F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B8F58CC-ADE6-ED46-0EE0-21D0D184D467}"/>
                  </a:ext>
                </a:extLst>
              </p:cNvPr>
              <p:cNvSpPr txBox="1"/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B8F58CC-ADE6-ED46-0EE0-21D0D184D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4B84097D-59B7-7725-D055-1147AE9C565B}"/>
                  </a:ext>
                </a:extLst>
              </p:cNvPr>
              <p:cNvSpPr txBox="1"/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4B84097D-59B7-7725-D055-1147AE9C56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04EF348-52B2-2DA7-4ADE-EB4A3A3E9974}"/>
                  </a:ext>
                </a:extLst>
              </p:cNvPr>
              <p:cNvSpPr txBox="1"/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04EF348-52B2-2DA7-4ADE-EB4A3A3E99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DEE3CA2-0C00-B41F-30A0-0DC816B1CB28}"/>
                  </a:ext>
                </a:extLst>
              </p:cNvPr>
              <p:cNvSpPr txBox="1"/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DEE3CA2-0C00-B41F-30A0-0DC816B1C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8D0DA8B-2296-4B68-AD50-964CABDF7133}"/>
                  </a:ext>
                </a:extLst>
              </p:cNvPr>
              <p:cNvSpPr txBox="1"/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8D0DA8B-2296-4B68-AD50-964CABDF71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BDE7DDF7-A141-8B33-3FA2-D10C5DFA5BCB}"/>
                  </a:ext>
                </a:extLst>
              </p:cNvPr>
              <p:cNvSpPr txBox="1"/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BDE7DDF7-A141-8B33-3FA2-D10C5DFA5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AF67BCC-65D6-67ED-C84B-57786EDCD508}"/>
                  </a:ext>
                </a:extLst>
              </p:cNvPr>
              <p:cNvSpPr txBox="1"/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AF67BCC-65D6-67ED-C84B-57786EDCD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2237CFE-8375-F852-BE96-CEC6474AAF75}"/>
                  </a:ext>
                </a:extLst>
              </p:cNvPr>
              <p:cNvSpPr txBox="1"/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2237CFE-8375-F852-BE96-CEC6474AAF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8BDC53F-081A-C160-DF56-A0D667ABB955}"/>
                  </a:ext>
                </a:extLst>
              </p:cNvPr>
              <p:cNvSpPr txBox="1"/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8BDC53F-081A-C160-DF56-A0D667ABB9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F2A3A5B0-DAD5-2422-9B3A-082554C0B142}"/>
                  </a:ext>
                </a:extLst>
              </p:cNvPr>
              <p:cNvSpPr txBox="1"/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F2A3A5B0-DAD5-2422-9B3A-082554C0B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2A9FAD67-8C8C-48DB-2A2C-3EB66B944851}"/>
                  </a:ext>
                </a:extLst>
              </p:cNvPr>
              <p:cNvSpPr txBox="1"/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2A9FAD67-8C8C-48DB-2A2C-3EB66B9448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5314E43-369E-9F08-6BC0-9EFD366206B8}"/>
                  </a:ext>
                </a:extLst>
              </p:cNvPr>
              <p:cNvSpPr txBox="1"/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5314E43-369E-9F08-6BC0-9EFD366206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682FBDDB-38B1-6E16-65ED-9A84F2CA03E0}"/>
                  </a:ext>
                </a:extLst>
              </p:cNvPr>
              <p:cNvSpPr txBox="1"/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682FBDDB-38B1-6E16-65ED-9A84F2CA03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0B3C63C-A60B-9372-E982-8C0B31BE0A2A}"/>
                  </a:ext>
                </a:extLst>
              </p:cNvPr>
              <p:cNvSpPr txBox="1"/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0B3C63C-A60B-9372-E982-8C0B31BE0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7F42031-123F-A445-3D44-A0F241144AD4}"/>
                  </a:ext>
                </a:extLst>
              </p:cNvPr>
              <p:cNvSpPr txBox="1"/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7F42031-123F-A445-3D44-A0F241144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143C2FF3-B136-58DC-7EAD-294CE0BA6993}"/>
                  </a:ext>
                </a:extLst>
              </p:cNvPr>
              <p:cNvSpPr txBox="1"/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143C2FF3-B136-58DC-7EAD-294CE0BA69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9E97A65C-9E2C-4C20-4CFE-860EF8BED01D}"/>
                  </a:ext>
                </a:extLst>
              </p:cNvPr>
              <p:cNvSpPr txBox="1"/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9E97A65C-9E2C-4C20-4CFE-860EF8BED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7" name="Group 96">
            <a:extLst>
              <a:ext uri="{FF2B5EF4-FFF2-40B4-BE49-F238E27FC236}">
                <a16:creationId xmlns:a16="http://schemas.microsoft.com/office/drawing/2014/main" id="{0AB66FB2-4A3C-385C-8BA7-21E3CB10D342}"/>
              </a:ext>
            </a:extLst>
          </p:cNvPr>
          <p:cNvGrpSpPr/>
          <p:nvPr/>
        </p:nvGrpSpPr>
        <p:grpSpPr>
          <a:xfrm>
            <a:off x="2594871" y="1447800"/>
            <a:ext cx="2248649" cy="1532277"/>
            <a:chOff x="4079280" y="1447800"/>
            <a:chExt cx="2248649" cy="1532277"/>
          </a:xfrm>
        </p:grpSpPr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0F060B57-7E6F-8B7D-AB89-54C867938AAD}"/>
                </a:ext>
              </a:extLst>
            </p:cNvPr>
            <p:cNvCxnSpPr/>
            <p:nvPr/>
          </p:nvCxnSpPr>
          <p:spPr bwMode="auto">
            <a:xfrm>
              <a:off x="4348280" y="2668481"/>
              <a:ext cx="1979649" cy="76200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5ECD20E4-E98E-CE03-693C-35AE341EC95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48280" y="1447800"/>
              <a:ext cx="80464" cy="1220681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4DFD2C3-CEA6-A12B-B30E-4E1A7274980D}"/>
                </a:ext>
              </a:extLst>
            </p:cNvPr>
            <p:cNvSpPr txBox="1"/>
            <p:nvPr/>
          </p:nvSpPr>
          <p:spPr>
            <a:xfrm flipH="1">
              <a:off x="4079280" y="2518412"/>
              <a:ext cx="3352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O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02AF351D-415D-0196-C25B-03FC079B3422}"/>
                  </a:ext>
                </a:extLst>
              </p:cNvPr>
              <p:cNvSpPr txBox="1"/>
              <p:nvPr/>
            </p:nvSpPr>
            <p:spPr>
              <a:xfrm>
                <a:off x="4191000" y="4199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02AF351D-415D-0196-C25B-03FC079B3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199692"/>
                <a:ext cx="299761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C94B495F-7DAA-752B-1E55-5D88E27545E3}"/>
                  </a:ext>
                </a:extLst>
              </p:cNvPr>
              <p:cNvSpPr txBox="1"/>
              <p:nvPr/>
            </p:nvSpPr>
            <p:spPr>
              <a:xfrm>
                <a:off x="4343400" y="4352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C94B495F-7DAA-752B-1E55-5D88E2754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352092"/>
                <a:ext cx="299761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854CEA03-2ADC-63F5-5EC4-B1468BECD5DF}"/>
                  </a:ext>
                </a:extLst>
              </p:cNvPr>
              <p:cNvSpPr txBox="1"/>
              <p:nvPr/>
            </p:nvSpPr>
            <p:spPr>
              <a:xfrm>
                <a:off x="4648200" y="4428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854CEA03-2ADC-63F5-5EC4-B1468BECD5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428292"/>
                <a:ext cx="299761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D6C60E88-AC37-DD47-E5AC-350B9F89E75F}"/>
                  </a:ext>
                </a:extLst>
              </p:cNvPr>
              <p:cNvSpPr txBox="1"/>
              <p:nvPr/>
            </p:nvSpPr>
            <p:spPr>
              <a:xfrm>
                <a:off x="4800600" y="4580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D6C60E88-AC37-DD47-E5AC-350B9F89E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580692"/>
                <a:ext cx="299761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0E0920D-BDFD-A36C-CFCB-EDACE5682A8C}"/>
                  </a:ext>
                </a:extLst>
              </p:cNvPr>
              <p:cNvSpPr txBox="1"/>
              <p:nvPr/>
            </p:nvSpPr>
            <p:spPr>
              <a:xfrm>
                <a:off x="4953000" y="4733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0E0920D-BDFD-A36C-CFCB-EDACE5682A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733092"/>
                <a:ext cx="299761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6B7480B-FC5A-DB57-2D4D-1C707A06C743}"/>
                  </a:ext>
                </a:extLst>
              </p:cNvPr>
              <p:cNvSpPr txBox="1"/>
              <p:nvPr/>
            </p:nvSpPr>
            <p:spPr>
              <a:xfrm>
                <a:off x="5105400" y="4885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6B7480B-FC5A-DB57-2D4D-1C707A06C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4885492"/>
                <a:ext cx="299761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F6EE700-01BE-6759-AF89-AE6F8B827D3A}"/>
                  </a:ext>
                </a:extLst>
              </p:cNvPr>
              <p:cNvSpPr txBox="1"/>
              <p:nvPr/>
            </p:nvSpPr>
            <p:spPr>
              <a:xfrm>
                <a:off x="5257800" y="5037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F6EE700-01BE-6759-AF89-AE6F8B827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5037892"/>
                <a:ext cx="299761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CCC841FD-9375-2EFD-ABC9-3264647ED6B2}"/>
                  </a:ext>
                </a:extLst>
              </p:cNvPr>
              <p:cNvSpPr txBox="1"/>
              <p:nvPr/>
            </p:nvSpPr>
            <p:spPr>
              <a:xfrm>
                <a:off x="3581400" y="4191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CCC841FD-9375-2EFD-ABC9-3264647ED6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4191000"/>
                <a:ext cx="299761" cy="67710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1E4703B1-ABB4-4219-0051-254C980FE462}"/>
                  </a:ext>
                </a:extLst>
              </p:cNvPr>
              <p:cNvSpPr txBox="1"/>
              <p:nvPr/>
            </p:nvSpPr>
            <p:spPr>
              <a:xfrm>
                <a:off x="3733800" y="4343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1E4703B1-ABB4-4219-0051-254C980FE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4343400"/>
                <a:ext cx="299761" cy="67710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78CF3BC8-666E-6DE0-3FA1-59C4BB2ACE8B}"/>
                  </a:ext>
                </a:extLst>
              </p:cNvPr>
              <p:cNvSpPr txBox="1"/>
              <p:nvPr/>
            </p:nvSpPr>
            <p:spPr>
              <a:xfrm>
                <a:off x="3886200" y="4495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78CF3BC8-666E-6DE0-3FA1-59C4BB2AC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495800"/>
                <a:ext cx="299761" cy="67710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910C585-1456-16A5-4286-26F6C4B56513}"/>
                  </a:ext>
                </a:extLst>
              </p:cNvPr>
              <p:cNvSpPr txBox="1"/>
              <p:nvPr/>
            </p:nvSpPr>
            <p:spPr>
              <a:xfrm>
                <a:off x="4038600" y="4648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910C585-1456-16A5-4286-26F6C4B56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648200"/>
                <a:ext cx="299761" cy="67710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842DA1CE-1A25-2905-BE6E-9E63EFC65EAD}"/>
                  </a:ext>
                </a:extLst>
              </p:cNvPr>
              <p:cNvSpPr txBox="1"/>
              <p:nvPr/>
            </p:nvSpPr>
            <p:spPr>
              <a:xfrm>
                <a:off x="4196039" y="4733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842DA1CE-1A25-2905-BE6E-9E63EFC65E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6039" y="4733092"/>
                <a:ext cx="299761" cy="67710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E2A61523-0121-88AD-1390-8DB94A10310F}"/>
                  </a:ext>
                </a:extLst>
              </p:cNvPr>
              <p:cNvSpPr txBox="1"/>
              <p:nvPr/>
            </p:nvSpPr>
            <p:spPr>
              <a:xfrm>
                <a:off x="4348439" y="4885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E2A61523-0121-88AD-1390-8DB94A1031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439" y="4885492"/>
                <a:ext cx="299761" cy="67710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BC9618F1-F602-89D5-E023-C48E735AC731}"/>
                  </a:ext>
                </a:extLst>
              </p:cNvPr>
              <p:cNvSpPr txBox="1"/>
              <p:nvPr/>
            </p:nvSpPr>
            <p:spPr>
              <a:xfrm>
                <a:off x="4500839" y="5037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BC9618F1-F602-89D5-E023-C48E735AC7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0839" y="5037892"/>
                <a:ext cx="299761" cy="67710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995A925-C43C-F6FC-56EE-15B0F0308D7A}"/>
                  </a:ext>
                </a:extLst>
              </p:cNvPr>
              <p:cNvSpPr txBox="1"/>
              <p:nvPr/>
            </p:nvSpPr>
            <p:spPr>
              <a:xfrm>
                <a:off x="3048000" y="4267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995A925-C43C-F6FC-56EE-15B0F0308D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4267200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62EBFDD5-0C22-4E4E-FF16-2074DACFF125}"/>
                  </a:ext>
                </a:extLst>
              </p:cNvPr>
              <p:cNvSpPr txBox="1"/>
              <p:nvPr/>
            </p:nvSpPr>
            <p:spPr>
              <a:xfrm>
                <a:off x="3200400" y="4419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62EBFDD5-0C22-4E4E-FF16-2074DACFF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4419600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68AF89DC-E14D-121D-E979-6CE56E0DF983}"/>
                  </a:ext>
                </a:extLst>
              </p:cNvPr>
              <p:cNvSpPr txBox="1"/>
              <p:nvPr/>
            </p:nvSpPr>
            <p:spPr>
              <a:xfrm>
                <a:off x="3352800" y="4572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68AF89DC-E14D-121D-E979-6CE56E0DF9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4572000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F1DFB371-277D-308A-0BD7-22489024BD29}"/>
                  </a:ext>
                </a:extLst>
              </p:cNvPr>
              <p:cNvSpPr txBox="1"/>
              <p:nvPr/>
            </p:nvSpPr>
            <p:spPr>
              <a:xfrm>
                <a:off x="3505200" y="4724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F1DFB371-277D-308A-0BD7-22489024B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4724400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061D37BD-0B9F-CE87-C138-4A4111D7A4CA}"/>
                  </a:ext>
                </a:extLst>
              </p:cNvPr>
              <p:cNvSpPr txBox="1"/>
              <p:nvPr/>
            </p:nvSpPr>
            <p:spPr>
              <a:xfrm>
                <a:off x="3657600" y="4876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061D37BD-0B9F-CE87-C138-4A4111D7A4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4876800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EDEDC771-A3BB-8148-60CA-DCBA22103C5D}"/>
                  </a:ext>
                </a:extLst>
              </p:cNvPr>
              <p:cNvSpPr txBox="1"/>
              <p:nvPr/>
            </p:nvSpPr>
            <p:spPr>
              <a:xfrm>
                <a:off x="3810000" y="5029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EDEDC771-A3BB-8148-60CA-DCBA22103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5029200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7596F21D-9A36-C4F0-CD5E-95E51AA48A81}"/>
                  </a:ext>
                </a:extLst>
              </p:cNvPr>
              <p:cNvSpPr txBox="1"/>
              <p:nvPr/>
            </p:nvSpPr>
            <p:spPr>
              <a:xfrm>
                <a:off x="4043639" y="5037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7596F21D-9A36-C4F0-CD5E-95E51AA48A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639" y="5037892"/>
                <a:ext cx="299761" cy="67710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19F4655-56F3-7391-EBCB-1AE1E420D76E}"/>
                  </a:ext>
                </a:extLst>
              </p:cNvPr>
              <p:cNvSpPr txBox="1"/>
              <p:nvPr/>
            </p:nvSpPr>
            <p:spPr>
              <a:xfrm>
                <a:off x="2667000" y="4572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19F4655-56F3-7391-EBCB-1AE1E420D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4572000"/>
                <a:ext cx="299761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A01284E-CBE6-29A8-D02E-AFA0F793E21A}"/>
                  </a:ext>
                </a:extLst>
              </p:cNvPr>
              <p:cNvSpPr txBox="1"/>
              <p:nvPr/>
            </p:nvSpPr>
            <p:spPr>
              <a:xfrm>
                <a:off x="2819400" y="4724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A01284E-CBE6-29A8-D02E-AFA0F793E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4724400"/>
                <a:ext cx="299761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4A293A4-3E1B-BB18-91A2-96A26E7EAC70}"/>
                  </a:ext>
                </a:extLst>
              </p:cNvPr>
              <p:cNvSpPr txBox="1"/>
              <p:nvPr/>
            </p:nvSpPr>
            <p:spPr>
              <a:xfrm>
                <a:off x="2971800" y="4876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4A293A4-3E1B-BB18-91A2-96A26E7EAC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4876800"/>
                <a:ext cx="299761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6279B1AE-EA77-09B8-0323-AD74C2735321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6279B1AE-EA77-09B8-0323-AD74C27353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5029200"/>
                <a:ext cx="299761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4DD0AD8B-E5E5-0DFA-5E62-6EAD03DD4FF9}"/>
                  </a:ext>
                </a:extLst>
              </p:cNvPr>
              <p:cNvSpPr txBox="1"/>
              <p:nvPr/>
            </p:nvSpPr>
            <p:spPr>
              <a:xfrm>
                <a:off x="3276600" y="5181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4DD0AD8B-E5E5-0DFA-5E62-6EAD03DD4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5181600"/>
                <a:ext cx="299761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F34D8D51-CBC9-D619-99F7-FC1F96E2AB3C}"/>
                  </a:ext>
                </a:extLst>
              </p:cNvPr>
              <p:cNvSpPr txBox="1"/>
              <p:nvPr/>
            </p:nvSpPr>
            <p:spPr>
              <a:xfrm>
                <a:off x="3429000" y="5334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F34D8D51-CBC9-D619-99F7-FC1F96E2A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5334000"/>
                <a:ext cx="299761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14F2E103-7FB5-047D-F934-90013F6A9271}"/>
                  </a:ext>
                </a:extLst>
              </p:cNvPr>
              <p:cNvSpPr txBox="1"/>
              <p:nvPr/>
            </p:nvSpPr>
            <p:spPr>
              <a:xfrm>
                <a:off x="3657600" y="5495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14F2E103-7FB5-047D-F934-90013F6A9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5495092"/>
                <a:ext cx="299761" cy="67710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9867520-9BDF-6EB6-5370-846477B8DF16}"/>
                  </a:ext>
                </a:extLst>
              </p:cNvPr>
              <p:cNvSpPr txBox="1"/>
              <p:nvPr/>
            </p:nvSpPr>
            <p:spPr>
              <a:xfrm>
                <a:off x="3810000" y="5647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9867520-9BDF-6EB6-5370-846477B8DF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5647492"/>
                <a:ext cx="299761" cy="67710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0B4F18B2-F0C8-9AB8-FB08-FB815EA78FAA}"/>
                  </a:ext>
                </a:extLst>
              </p:cNvPr>
              <p:cNvSpPr txBox="1"/>
              <p:nvPr/>
            </p:nvSpPr>
            <p:spPr>
              <a:xfrm>
                <a:off x="4114800" y="5952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0B4F18B2-F0C8-9AB8-FB08-FB815EA78F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5952292"/>
                <a:ext cx="299761" cy="67710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6333ABD-467B-4B7C-55DB-3D740A8A0087}"/>
                  </a:ext>
                </a:extLst>
              </p:cNvPr>
              <p:cNvSpPr txBox="1"/>
              <p:nvPr/>
            </p:nvSpPr>
            <p:spPr>
              <a:xfrm>
                <a:off x="4267200" y="6104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6333ABD-467B-4B7C-55DB-3D740A8A00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6104692"/>
                <a:ext cx="299761" cy="67710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Picture a shows a rocket launched into space. It moves upward with velocity v in time t and the burning of fuel is also shown. After time t plus delta t the mass of fuel decreases by delta m and hence the velocity of the rocket increases to v plus delta v. The free body diagram shows the weight W of the rocket downward, reaction force upward and the resultant velocity upward too.">
            <a:extLst>
              <a:ext uri="{FF2B5EF4-FFF2-40B4-BE49-F238E27FC236}">
                <a16:creationId xmlns:a16="http://schemas.microsoft.com/office/drawing/2014/main" id="{38DF9E34-CBFD-32EF-2BF9-AD1906951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05" y="2081601"/>
            <a:ext cx="3092130" cy="413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6983A6-7AAD-E9F1-07F8-D267946A8ABE}"/>
              </a:ext>
            </a:extLst>
          </p:cNvPr>
          <p:cNvSpPr txBox="1"/>
          <p:nvPr/>
        </p:nvSpPr>
        <p:spPr>
          <a:xfrm>
            <a:off x="4566961" y="1376241"/>
            <a:ext cx="45544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Rocket Motion in Troposphere &amp; Stratosphere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26175-8E4B-387D-F20A-3D7BE9CE564B}"/>
              </a:ext>
            </a:extLst>
          </p:cNvPr>
          <p:cNvSpPr txBox="1"/>
          <p:nvPr/>
        </p:nvSpPr>
        <p:spPr>
          <a:xfrm>
            <a:off x="454201" y="1199414"/>
            <a:ext cx="4554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Rocket Motion in Space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CD23544D-AFD8-DF92-F028-69EC7BA04648}"/>
                  </a:ext>
                </a:extLst>
              </p14:cNvPr>
              <p14:cNvContentPartPr/>
              <p14:nvPr/>
            </p14:nvContentPartPr>
            <p14:xfrm>
              <a:off x="1419120" y="1517760"/>
              <a:ext cx="4606200" cy="50724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CD23544D-AFD8-DF92-F028-69EC7BA0464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409760" y="1508400"/>
                <a:ext cx="4624920" cy="509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492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1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7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8" fill="hold">
                      <p:stCondLst>
                        <p:cond delay="indefinite"/>
                      </p:stCondLst>
                      <p:childTnLst>
                        <p:par>
                          <p:cTn id="689" fill="hold">
                            <p:stCondLst>
                              <p:cond delay="0"/>
                            </p:stCondLst>
                            <p:childTnLst>
                              <p:par>
                                <p:cTn id="6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8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3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6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8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4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6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7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9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4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7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0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3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40" grpId="0"/>
      <p:bldP spid="141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C4E173E-D036-4601-A223-1921D553D928}">
  <we:reference id="a3b40b4f-8edf-490e-9df1-7e66f93912bf" version="1.2.0.0" store="EXCatalog" storeType="EXCatalog"/>
  <we:alternateReferences>
    <we:reference id="WA104380526" version="1.2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16114</TotalTime>
  <Words>1152</Words>
  <Application>Microsoft Office PowerPoint</Application>
  <PresentationFormat>On-screen Show (4:3)</PresentationFormat>
  <Paragraphs>324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Blackadder ITC</vt:lpstr>
      <vt:lpstr>Calibri</vt:lpstr>
      <vt:lpstr>Cambria Math</vt:lpstr>
      <vt:lpstr>CommercialScript BT</vt:lpstr>
      <vt:lpstr>Tempus Sans ITC</vt:lpstr>
      <vt:lpstr>Times New Roman</vt:lpstr>
      <vt:lpstr>Blank Presentation</vt:lpstr>
      <vt:lpstr>Kinetics of Particles Collisions</vt:lpstr>
      <vt:lpstr>Collisions of Smooth Spheres</vt:lpstr>
      <vt:lpstr>Velocity Components Before and After Impact</vt:lpstr>
      <vt:lpstr>Impulsive Forces in Collision</vt:lpstr>
      <vt:lpstr>Tangential Components in Collision</vt:lpstr>
      <vt:lpstr>Momentum Conservation in Collision</vt:lpstr>
      <vt:lpstr>Coefficient of Restitution e</vt:lpstr>
      <vt:lpstr>Velocities After Impact</vt:lpstr>
      <vt:lpstr>Velocities After Impact</vt:lpstr>
      <vt:lpstr>Energy and Center of Mass in Collisions</vt:lpstr>
      <vt:lpstr>Extreme  Cases of Collision</vt:lpstr>
      <vt:lpstr>Kinetic Energy Decomposition in Collision</vt:lpstr>
      <vt:lpstr>Kinetic Energy Decomposition in Collision</vt:lpstr>
      <vt:lpstr>Phases of Collision</vt:lpstr>
      <vt:lpstr>Physical Interpretation and Generalization</vt:lpstr>
      <vt:lpstr>Billions of Particles Pushing A Giant Vehicle in Space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1099</cp:revision>
  <cp:lastPrinted>2002-07-26T02:11:33Z</cp:lastPrinted>
  <dcterms:created xsi:type="dcterms:W3CDTF">2002-07-26T01:39:54Z</dcterms:created>
  <dcterms:modified xsi:type="dcterms:W3CDTF">2026-04-10T03:45:38Z</dcterms:modified>
</cp:coreProperties>
</file>