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sldIdLst>
    <p:sldId id="1377" r:id="rId2"/>
    <p:sldId id="1780" r:id="rId3"/>
    <p:sldId id="1781" r:id="rId4"/>
    <p:sldId id="1788" r:id="rId5"/>
    <p:sldId id="1789" r:id="rId6"/>
    <p:sldId id="1808" r:id="rId7"/>
    <p:sldId id="1790" r:id="rId8"/>
    <p:sldId id="1791" r:id="rId9"/>
    <p:sldId id="1804" r:id="rId10"/>
    <p:sldId id="1805" r:id="rId11"/>
    <p:sldId id="1807" r:id="rId12"/>
    <p:sldId id="1806" r:id="rId13"/>
    <p:sldId id="1792" r:id="rId14"/>
    <p:sldId id="1793" r:id="rId15"/>
    <p:sldId id="1823" r:id="rId16"/>
    <p:sldId id="1795" r:id="rId17"/>
    <p:sldId id="1794" r:id="rId18"/>
    <p:sldId id="1796" r:id="rId19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9900"/>
    <a:srgbClr val="000099"/>
    <a:srgbClr val="FF33CC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4/10/2026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95A99-43E3-F2B0-74A0-481AC6050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99526-02D2-8D43-1641-8FA8A381CA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ACBF21-6B16-472B-6ABC-0ACD94F2A65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20193-056D-0441-7561-3F285B89F2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39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1EF9D-FD78-62E6-BC51-3E1CBCC63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022FE-98B7-B837-1468-3AE6DB1902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13D404-E12A-8219-5235-53CA2FC1E3C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CFB0C-B34B-DA63-F3ED-CF6921F568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57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744DE-5DBF-4FFB-F807-6DB9EF4A6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EA7F04-A598-AC82-76E7-90F01E3415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8CA127-7390-D8B6-0A94-013F03D135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ED8DF-0990-10A6-A4DC-AC7500B6DE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687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CD8C4-CA62-1B0F-32A8-25CC651BE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0394DB-86B9-662C-C89E-99C31629D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B3796E-5805-93F8-6593-DFFB17615D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8A8366-2598-15AD-17B7-7CC4CF5CD1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856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51D3C-8B10-2D54-1626-51EE9B029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1A7103-0395-D088-7303-6CE9A6025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376EFF-73B7-FAA4-0088-463B31D0FBB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CB635-3B88-CCE1-DD77-E7E9FE7D39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32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DF400-D653-D3E4-E9AF-8AEF5FE1F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BC428F-B81E-79D9-18E7-13D1F0E804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C28999-498C-3DF4-58F3-E5F32859155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994AE-C509-5A78-20D6-47478FB9F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098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A3635-6F5F-67F1-6372-244187F7D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DA5CC1-DF0A-D80B-E137-FDB4011270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6EF6B5-EA96-7CF6-89F5-EE0C45673BF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EBCDE-4746-96C2-5F55-325545AB79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2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A6FD3-DF12-9DA5-32AD-384C5109D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F676F7-A4F0-7743-3376-89BC5434C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BE3C5C-7E18-D5D4-E4A7-CAA59342F5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7CA07D-8392-8B9A-D131-91CA877BFC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34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84AC2-CD0C-C03F-CDAE-411ADB811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F0D2A2-8F5E-941D-BC35-8077531896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DBDDB5-2EC3-D5A0-901D-1828213A82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929AF-B542-7FEC-6F1D-068DD2EA65E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68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2225B-CB92-B4B7-8132-EFAE3EFEF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D7F5C8-05C4-53FD-4FC4-98DA86FFCE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598D4E-BC7D-0306-11DB-92C79D15280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7E169-34CC-EA14-FFF4-3D23CF0E8E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25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8E9AD-A631-9080-1948-9E2331AD9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D3833A-F563-AE0E-4897-F3BF190097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4B683C-38DD-4118-5FDD-35DBA7482E3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EB970-EC02-ABD8-D50B-D20067D3F8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21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9B650-9448-C013-7FDD-4BF52BD35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52BF81-EF41-87B1-4F28-CD3BD4B2C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F4F6B4-8297-0E94-3307-3B0662E68D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8E6E4-1B45-A2C2-5AEB-B7109D27C3C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02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8CD10-9C01-358D-8F22-6BC46F81A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9B74FD-023C-6755-1298-F5C69A79C5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3D1A0D-CA21-EA3C-B087-F7F81824877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8B116-5DC9-6ECF-C3B6-145E832315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33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C328B-8E0F-8F2D-6A10-7D39EBEB8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C2231B-7014-97A5-7926-F6C18D04BC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B3DF26-2E93-1863-47C3-BF2095649CC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19B06-5A11-2565-FDB0-F738A154CB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986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78959-5BC9-08E3-22DC-0743F6D59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204A6-9183-9DB7-8DBD-81B6C61AC0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5BFE5D-CF4E-8FAE-EA18-A88A716FE4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87B04-CC8D-8E8C-4A38-CE3540BCEF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422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C3E82-C959-B199-20ED-E692B5D13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882816-BD63-DA39-0D20-DE16D7B39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5BF65F-6B3F-F668-A6C6-7C1B758563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C7DAD-D16F-EAE1-2A68-2B5B860174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7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40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360.png"/><Relationship Id="rId4" Type="http://schemas.openxmlformats.org/officeDocument/2006/relationships/image" Target="../media/image3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Impulse Momentum Analysis of Particle Swarm About a Moving Target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12" y="5664200"/>
            <a:ext cx="84871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3600" dirty="0">
                <a:solidFill>
                  <a:srgbClr val="000099"/>
                </a:solidFill>
                <a:latin typeface="Blackadder ITC" panose="04020505051007020D02" pitchFamily="82" charset="0"/>
              </a:rPr>
              <a:t>Modern AI Controlled  Swarm  to Follow A Target</a:t>
            </a:r>
            <a:endParaRPr lang="en-US" altLang="en-US" sz="3600" i="1" dirty="0">
              <a:solidFill>
                <a:srgbClr val="000099"/>
              </a:solidFill>
              <a:latin typeface="Blackadder ITC" panose="04020505051007020D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2050" name="Picture 2" descr="AI-enabled drone swarms detect military targets in AUKUS tests">
            <a:extLst>
              <a:ext uri="{FF2B5EF4-FFF2-40B4-BE49-F238E27FC236}">
                <a16:creationId xmlns:a16="http://schemas.microsoft.com/office/drawing/2014/main" id="{C15DB71F-E24F-9324-02EE-845AAAF4D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36" y="1460919"/>
            <a:ext cx="7696200" cy="43291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30D01-324D-BFBF-2EBD-B29F3C740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3F239-A681-4C0E-73A8-A2155EAF8B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2595" y="716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Comparison with Previous Results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AD5F0BC-2E95-037A-491C-EEC4FC8B87A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36760" y="1338072"/>
                <a:ext cx="3908714" cy="4910328"/>
              </a:xfrm>
            </p:spPr>
            <p:txBody>
              <a:bodyPr/>
              <a:lstStyle/>
              <a:p>
                <a:r>
                  <a:rPr lang="en-US" sz="2400" dirty="0"/>
                  <a:t>Previous analysis gave: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About any arbitrary point P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Key Difference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Additional term due to motion of </a:t>
                </a:r>
                <a:r>
                  <a:rPr lang="en-US" sz="2400" i="1" dirty="0"/>
                  <a:t>P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AD5F0BC-2E95-037A-491C-EEC4FC8B87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36760" y="1338072"/>
                <a:ext cx="3908714" cy="4910328"/>
              </a:xfrm>
              <a:blipFill>
                <a:blip r:embed="rId3"/>
                <a:stretch>
                  <a:fillRect l="-2028" t="-994" r="-1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56706A7-7D89-1076-E58D-8BBD456A531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251570" y="1425994"/>
                <a:ext cx="4555670" cy="4822406"/>
              </a:xfrm>
            </p:spPr>
            <p:txBody>
              <a:bodyPr/>
              <a:lstStyle/>
              <a:p>
                <a:r>
                  <a:rPr lang="en-US" sz="2400" dirty="0"/>
                  <a:t>Special Cases:</a:t>
                </a:r>
              </a:p>
              <a:p>
                <a:r>
                  <a:rPr lang="en-US" sz="2400" dirty="0"/>
                  <a:t> </a:t>
                </a:r>
                <a:r>
                  <a:rPr lang="en-US" sz="2400" i="1" dirty="0"/>
                  <a:t>P</a:t>
                </a:r>
                <a:r>
                  <a:rPr lang="en-US" sz="2400" dirty="0"/>
                  <a:t> fixed or constant velocity: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400" dirty="0"/>
                  <a:t> Extra term vanishes.</a:t>
                </a:r>
              </a:p>
              <a:p>
                <a:r>
                  <a:rPr lang="en-US" sz="2400" i="1" dirty="0"/>
                  <a:t>P</a:t>
                </a:r>
                <a:r>
                  <a:rPr lang="en-US" sz="2400" dirty="0"/>
                  <a:t> at center of mass: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400" dirty="0"/>
                  <a:t> Extra term vanishes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∥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400" dirty="0"/>
                  <a:t> Extra term vanishes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Example:</a:t>
                </a:r>
              </a:p>
              <a:p>
                <a:r>
                  <a:rPr lang="en-US" sz="2400" dirty="0"/>
                  <a:t> Rolling motion → instantaneous center</a:t>
                </a:r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56706A7-7D89-1076-E58D-8BBD456A53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251570" y="1425994"/>
                <a:ext cx="4555670" cy="4822406"/>
              </a:xfrm>
              <a:blipFill>
                <a:blip r:embed="rId4"/>
                <a:stretch>
                  <a:fillRect l="-2005" t="-1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3F76070-711B-6318-ADBF-076986F867A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41C0648-433B-12A5-B278-F53BAE648E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F03F664-C3EC-F344-77D1-B9361520A9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4D0BE7F-F5F8-F494-D7DA-1CE3CB12FE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8E83F5A-6768-951E-5218-7D7E20E5D9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7962F01-50F4-3117-4398-4B5819FD6E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FDF3A32-2C9F-0AF9-CC46-574E4D2686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766D290-4B9A-7D20-EE1C-E8A1C1AB3A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CE983BE-0407-D424-DC7B-651F234BC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9690A0F-9259-0E1C-CF85-0623D2F84E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C2CB0E3-8DFF-294E-BD09-C46E176C65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AF44A4D-66E6-0A67-1CCF-A83226A177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06E38F3-596A-9AF9-5840-50D07AC10B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4CDB96D-991B-B07E-2672-D5813056B9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3CF32AF-34F4-0039-3F78-5B6BF3C002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67FA3F0-778C-EAD0-E146-784D5AEB3F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CF1EB42-D476-B516-27C4-7F0BE6AF33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8D877C-6281-7406-3070-11C4FAC1B870}"/>
              </a:ext>
            </a:extLst>
          </p:cNvPr>
          <p:cNvCxnSpPr>
            <a:cxnSpLocks/>
          </p:cNvCxnSpPr>
          <p:nvPr/>
        </p:nvCxnSpPr>
        <p:spPr bwMode="auto">
          <a:xfrm>
            <a:off x="4165970" y="121462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257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1608E-785F-527D-8320-BC2192E29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D9087-9011-0941-19BF-E2D06F8853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Physical Interpretation of Additional Term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72739CC-4869-515D-425D-72FBA3A0AF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5331" y="1222634"/>
                <a:ext cx="8790330" cy="5516426"/>
              </a:xfrm>
            </p:spPr>
            <p:txBody>
              <a:bodyPr/>
              <a:lstStyle/>
              <a:p>
                <a:r>
                  <a:rPr lang="en-US" sz="2400" dirty="0"/>
                  <a:t>The term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represents: Moment about </a:t>
                </a:r>
                <a:r>
                  <a:rPr lang="en-US" sz="2400" i="1" dirty="0"/>
                  <a:t>P </a:t>
                </a:r>
                <a:r>
                  <a:rPr lang="en-US" sz="2400" dirty="0"/>
                  <a:t>of an inertial force,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Appears because frame at </a:t>
                </a:r>
                <a:r>
                  <a:rPr lang="en-US" sz="2400" i="1" dirty="0"/>
                  <a:t>P</a:t>
                </a:r>
                <a:r>
                  <a:rPr lang="en-US" sz="2400" dirty="0"/>
                  <a:t> is non-inertial.</a:t>
                </a:r>
              </a:p>
              <a:p>
                <a:r>
                  <a:rPr lang="en-US" sz="2400" b="1" dirty="0"/>
                  <a:t>Interpretation:</a:t>
                </a:r>
              </a:p>
              <a:p>
                <a:r>
                  <a:rPr lang="en-US" sz="2400" dirty="0"/>
                  <a:t> Equivalent to adding inertial forces at each particle.</a:t>
                </a:r>
              </a:p>
              <a:p>
                <a:r>
                  <a:rPr lang="en-US" sz="2400" dirty="0"/>
                  <a:t>Total inertial effect: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Important Insight:  Works even for accelerating reference points </a:t>
                </a:r>
              </a:p>
              <a:p>
                <a:r>
                  <a:rPr lang="en-US" sz="2400" dirty="0"/>
                  <a:t>Must include inertial forces in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72739CC-4869-515D-425D-72FBA3A0AF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5331" y="1222634"/>
                <a:ext cx="8790330" cy="5516426"/>
              </a:xfrm>
              <a:blipFill>
                <a:blip r:embed="rId3"/>
                <a:stretch>
                  <a:fillRect l="-902" t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89B9AA8-8C4C-57C2-0C82-F7F8B968373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42A7650-B5B6-0AAA-F51A-131BCEB74F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689057B-BDE1-1ACE-4995-2C8C4C2431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BCB3CE9-59FB-B380-5F71-0B928926DA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E48D5DA-B399-CB0E-CED3-D923A1C7B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31A6EAA-DF38-B7C1-4371-B12C3AA45D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B385CF6-6BC8-B67B-9BAC-84DBBA2683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BBB516C-A79B-A8B8-FD8C-57D2534E63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B5F7D07-B77E-74E4-741C-8F14AFA4A0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E844D24-0A3F-9515-5B57-18382E820D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D109835-5FF6-26F3-E9DA-C9F9B8E616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33E1CD5-B4D6-18C3-0987-F763A83B01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B40DDC4-8F39-C23D-E455-414AF4D5C2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D22E645-C9CA-141A-1C06-DEDA00B3D1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BB983F9-556B-A322-498C-2496F2CF20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4FE6C5E-BC9E-1F99-72D2-6F06E0EA0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B40280-25D4-BEA5-013B-210370CCE3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995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9ECA-3490-E9D9-B110-28E8E2B75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9E174-52ED-5EB8-1148-E5712AB8C7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Extension to Accelerating Frames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C0AF263-6364-E0D9-B9A8-122C5BE0CD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7772400" cy="4724400"/>
              </a:xfrm>
            </p:spPr>
            <p:txBody>
              <a:bodyPr/>
              <a:lstStyle/>
              <a:p>
                <a:r>
                  <a:rPr lang="en-US" sz="2400" dirty="0"/>
                  <a:t>Equation of motion: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Can be applied in a nonrotating but accelerating frame if we include Inertial force 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 algn="ctr">
                  <a:buNone/>
                </a:pPr>
                <a:r>
                  <a:rPr lang="en-US" sz="2400" dirty="0"/>
                  <a:t>Modified Force: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General Rule:  All results derived from Newton’s laws in an inertial frame remain valid in an accelerating (nonrotating) frame if inertial forces are included as additional external forces.</a:t>
                </a:r>
              </a:p>
              <a:p>
                <a:r>
                  <a:rPr lang="en-US" sz="2400" dirty="0"/>
                  <a:t>Key Idea: Treat acceleration of frame as a force Convert </a:t>
                </a:r>
              </a:p>
              <a:p>
                <a:r>
                  <a:rPr lang="en-US" sz="2400" dirty="0"/>
                  <a:t>non-inertial → equivalent inertial problem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C0AF263-6364-E0D9-B9A8-122C5BE0CD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7772400" cy="4724400"/>
              </a:xfrm>
              <a:blipFill>
                <a:blip r:embed="rId3"/>
                <a:stretch>
                  <a:fillRect l="-1098" t="-1032" b="-1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D864616-CC66-0323-ED0B-2DE70F3CC62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1B838D0-49DC-BA34-AA00-2C9E29D081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87EB44A-461C-EA6C-9839-D8264E4A74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AFC7B77-6786-EC08-002D-B9D2771672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53BFBF7-9331-9844-70FE-B2970B4B9F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35E3E71-D792-F0B5-1C5F-16617CAC12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13C060C-3CA4-F529-86A7-CF4110890A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C831678-F8BB-9101-A36A-2024D53A6D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50F9B38-8ED4-839F-9B23-24E28AD08B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61A5BE9-86C4-F0D2-4885-9A2D3FEB75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ACFDD91-127F-6094-B4A7-721661E575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CC396CC-EBC6-4F0B-4369-B5827C5287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DCC6C43-7BB0-6462-D98B-1188339AB5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9C7B252-5FC4-89FE-353C-D7A63D0315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4861D95-B37C-2715-64B8-21D0C526C1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65D7DC0-9AF3-50C1-EC3E-5D7ACF995B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849A27-6B88-F22E-367D-AEB51AAAFD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28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D9152-ECF3-F3C8-7B9D-8D1C44370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048F-D61F-42D4-A13C-DC733DAA4C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1524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Implications and Applications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64AE7E-10FB-3EE5-7DEA-101811B883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3073" y="1672145"/>
            <a:ext cx="4136527" cy="4572000"/>
          </a:xfrm>
        </p:spPr>
        <p:txBody>
          <a:bodyPr/>
          <a:lstStyle/>
          <a:p>
            <a:r>
              <a:rPr lang="en-US" sz="2400" dirty="0"/>
              <a:t>Applies to all analyses:</a:t>
            </a:r>
          </a:p>
          <a:p>
            <a:r>
              <a:rPr lang="en-US" sz="2400" dirty="0"/>
              <a:t> Work and energy </a:t>
            </a:r>
          </a:p>
          <a:p>
            <a:r>
              <a:rPr lang="en-US" sz="2400" dirty="0"/>
              <a:t>Kinetic energy </a:t>
            </a:r>
          </a:p>
          <a:p>
            <a:r>
              <a:rPr lang="en-US" sz="2400" dirty="0"/>
              <a:t>Linear momentum </a:t>
            </a:r>
          </a:p>
          <a:p>
            <a:r>
              <a:rPr lang="en-US" sz="2400" dirty="0"/>
              <a:t>Angular momentum </a:t>
            </a:r>
          </a:p>
          <a:p>
            <a:r>
              <a:rPr lang="en-US" sz="2400" b="1" dirty="0"/>
              <a:t>Key Advantage:</a:t>
            </a:r>
            <a:r>
              <a:rPr lang="en-US" sz="2400" dirty="0"/>
              <a:t> </a:t>
            </a:r>
          </a:p>
          <a:p>
            <a:r>
              <a:rPr lang="en-US" sz="2400" dirty="0"/>
              <a:t>Same equations usable in accelerating frames.</a:t>
            </a:r>
          </a:p>
          <a:p>
            <a:r>
              <a:rPr lang="en-US" sz="2400" dirty="0"/>
              <a:t>No need to reformulate mechanics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3BACB6-E7CB-23E1-0C72-C6DDB48AE15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3950597" y="1181100"/>
                <a:ext cx="5108746" cy="5524500"/>
              </a:xfrm>
            </p:spPr>
            <p:txBody>
              <a:bodyPr/>
              <a:lstStyle/>
              <a:p>
                <a:r>
                  <a:rPr lang="en-US" sz="2400" b="1" dirty="0"/>
                  <a:t>D’Alembert’s Principle: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It says that the work done by the applied forces, plus the work done by the so-called inertial forces,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if a virtual displacement is zero. </a:t>
                </a:r>
              </a:p>
              <a:p>
                <a:r>
                  <a:rPr lang="en-US" sz="2400" b="1" dirty="0"/>
                  <a:t>D'Alembert's principle</a:t>
                </a:r>
                <a:r>
                  <a:rPr lang="en-US" sz="2400" dirty="0"/>
                  <a:t> is extremely important. </a:t>
                </a:r>
              </a:p>
              <a:p>
                <a:r>
                  <a:rPr lang="en-US" sz="2400" dirty="0"/>
                  <a:t>Together with the equations of constraint, it contains Newton's second law as well as the necessary conditions on the forces of constraint. </a:t>
                </a:r>
              </a:p>
              <a:p>
                <a:r>
                  <a:rPr lang="en-US" sz="2400" dirty="0"/>
                  <a:t>It forms the basis for all our further developments in mechanics.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3BACB6-E7CB-23E1-0C72-C6DDB48AE1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3950597" y="1181100"/>
                <a:ext cx="5108746" cy="5524500"/>
              </a:xfrm>
              <a:blipFill>
                <a:blip r:embed="rId3"/>
                <a:stretch>
                  <a:fillRect l="-1551" t="-883" r="-3222" b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0FBD963E-50D4-76D6-C5CE-8666EA57627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5F9EBF8-3585-08B1-7F4D-5002BB61D5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198C11F-1344-11BF-F8A0-770F0E860F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6FA6B3C-21E8-DEDA-742C-F931BF38DB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BA47C24-2780-A58A-7594-394E36FDE8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E876BA2-F221-FB2F-EE90-DB712FF619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80EF109-AE13-A0B7-230E-1690B58DF8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AB1B777-BA15-71E1-C369-050A4CF281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8B58DAE-5379-7713-31FB-B8779EF0E2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624C0FE-D964-363B-5C48-6BE2CC9CB5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F97F606-FA37-4462-0EEC-C52427C0C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27C8A2B-4A81-8716-DE2F-3873575FAB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29EAB6F-AA4A-3DE2-A661-15DB392A96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72D484-BC96-E14C-3FF0-F058A0EF3D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0DF45C5-BDB8-6801-5506-163275BD67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1D390DF-185B-3D6F-77DE-3EBCE0BEB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0013C9-E918-51AE-AA17-9DA5CAE9F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52CBD84-D4E7-3311-27BD-FDBD2B333711}"/>
              </a:ext>
            </a:extLst>
          </p:cNvPr>
          <p:cNvCxnSpPr>
            <a:cxnSpLocks/>
          </p:cNvCxnSpPr>
          <p:nvPr/>
        </p:nvCxnSpPr>
        <p:spPr bwMode="auto">
          <a:xfrm>
            <a:off x="3849366" y="1222566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1051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75E3A-1FA5-B812-B57A-947FF52AC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D4DCA-512C-833C-59CB-E6578F0A7A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1524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Implications and Applications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43F30-E875-5F15-E095-19DB989C50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3073" y="1672145"/>
            <a:ext cx="4136527" cy="4572000"/>
          </a:xfrm>
        </p:spPr>
        <p:txBody>
          <a:bodyPr/>
          <a:lstStyle/>
          <a:p>
            <a:r>
              <a:rPr lang="en-US" sz="2400" dirty="0"/>
              <a:t>Applies to all analyses:</a:t>
            </a:r>
          </a:p>
          <a:p>
            <a:r>
              <a:rPr lang="en-US" sz="2400" dirty="0"/>
              <a:t> Work and energy </a:t>
            </a:r>
          </a:p>
          <a:p>
            <a:r>
              <a:rPr lang="en-US" sz="2400" dirty="0"/>
              <a:t>Kinetic energy </a:t>
            </a:r>
          </a:p>
          <a:p>
            <a:r>
              <a:rPr lang="en-US" sz="2400" dirty="0"/>
              <a:t>Linear momentum </a:t>
            </a:r>
          </a:p>
          <a:p>
            <a:r>
              <a:rPr lang="en-US" sz="2400" dirty="0"/>
              <a:t>Angular momentum </a:t>
            </a:r>
          </a:p>
          <a:p>
            <a:r>
              <a:rPr lang="en-US" sz="2400" b="1" dirty="0"/>
              <a:t>Key Advantage:</a:t>
            </a:r>
            <a:r>
              <a:rPr lang="en-US" sz="2400" dirty="0"/>
              <a:t> </a:t>
            </a:r>
          </a:p>
          <a:p>
            <a:r>
              <a:rPr lang="en-US" sz="2400" dirty="0"/>
              <a:t>Same equations usable in accelerating frames.</a:t>
            </a:r>
          </a:p>
          <a:p>
            <a:r>
              <a:rPr lang="en-US" sz="2400" dirty="0"/>
              <a:t>No need to reformulate mechanics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8D68A-E5A7-062A-E783-CD03014C5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22787" y="1852891"/>
            <a:ext cx="4953001" cy="4114800"/>
          </a:xfrm>
        </p:spPr>
        <p:txBody>
          <a:bodyPr/>
          <a:lstStyle/>
          <a:p>
            <a:r>
              <a:rPr lang="en-US" sz="2400" b="1" dirty="0"/>
              <a:t>Connection to D’Alembert’s Principle:</a:t>
            </a:r>
            <a:r>
              <a:rPr lang="en-US" sz="2400" dirty="0"/>
              <a:t> </a:t>
            </a:r>
          </a:p>
          <a:p>
            <a:r>
              <a:rPr lang="en-US" sz="2400" dirty="0"/>
              <a:t>Introduces inertial forces </a:t>
            </a:r>
          </a:p>
          <a:p>
            <a:r>
              <a:rPr lang="en-US" sz="2400" dirty="0"/>
              <a:t>Converts dynamics → statics </a:t>
            </a:r>
          </a:p>
          <a:p>
            <a:r>
              <a:rPr lang="en-US" sz="2400" b="1" dirty="0"/>
              <a:t>Special Case:</a:t>
            </a:r>
          </a:p>
          <a:p>
            <a:r>
              <a:rPr lang="en-US" sz="2400" dirty="0"/>
              <a:t>Frame moves with particle </a:t>
            </a:r>
          </a:p>
          <a:p>
            <a:r>
              <a:rPr lang="en-US" sz="2400" dirty="0"/>
              <a:t>No relative motion System appears in static equilibrium </a:t>
            </a:r>
          </a:p>
          <a:p>
            <a:r>
              <a:rPr lang="en-US" sz="2400" dirty="0"/>
              <a:t>External forces + Inertial force = 0</a:t>
            </a:r>
          </a:p>
          <a:p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5DDE15A-A680-F063-6236-463DED15730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3C60859-00F1-3827-C670-B8A2AA995D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18D3C08-A08D-B079-E6AA-AF856AF9B0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BA5EB48-4922-A126-BDF1-73801C7AAD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369B485-1B7F-5E9D-1F0C-58799CBA1A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314F88D-6127-7B12-41BF-77B5A79345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D95080D-EEC5-1346-3D87-926155EB96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3015373-06BA-83B1-1E96-F360863A76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C08B8AE-4436-C6A1-8890-7410568F49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E0D9C64-302D-9FC6-E012-417125C53C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887C508-CD0C-99C9-3B84-3052E62030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F4823DD-92E3-801A-66F4-DAA19A4029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0651A39-9979-602C-C511-CAA3C38614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9360550-5609-EB46-44C7-330AE0C7CF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031E87C-D0D2-9438-3C50-FAE5189D9D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A017FAE-12D3-D383-73BA-EB50069765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9F02E4-87D0-8655-336E-F3976D8124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0FDDB47-E828-515B-C697-C985CCA0B040}"/>
              </a:ext>
            </a:extLst>
          </p:cNvPr>
          <p:cNvCxnSpPr>
            <a:cxnSpLocks/>
          </p:cNvCxnSpPr>
          <p:nvPr/>
        </p:nvCxnSpPr>
        <p:spPr bwMode="auto">
          <a:xfrm>
            <a:off x="3962400" y="121462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6844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001A9-1AA2-E4DD-E261-A15C36F89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DC3D3-F7E1-4102-3877-474FB34D28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Choice of Reference Frame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C828B-C017-2A68-A650-CC33884D30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50" y="1160584"/>
            <a:ext cx="4648150" cy="5543306"/>
          </a:xfrm>
        </p:spPr>
        <p:txBody>
          <a:bodyPr/>
          <a:lstStyle/>
          <a:p>
            <a:r>
              <a:rPr lang="en-US" sz="2400" b="1" dirty="0"/>
              <a:t>Inertial Frame:</a:t>
            </a:r>
            <a:r>
              <a:rPr lang="en-US" sz="2400" dirty="0"/>
              <a:t>(Recommended) </a:t>
            </a:r>
          </a:p>
          <a:p>
            <a:r>
              <a:rPr lang="en-US" sz="2400" dirty="0"/>
              <a:t>Observer fixed in inertial space </a:t>
            </a:r>
          </a:p>
          <a:p>
            <a:r>
              <a:rPr lang="en-US" sz="2400" dirty="0"/>
              <a:t>Use Newton’s laws directly </a:t>
            </a:r>
          </a:p>
          <a:p>
            <a:r>
              <a:rPr lang="en-US" sz="2400" dirty="0"/>
              <a:t>Include only true external forces </a:t>
            </a:r>
          </a:p>
          <a:p>
            <a:r>
              <a:rPr lang="en-US" sz="2400" b="1" dirty="0"/>
              <a:t>Advantages </a:t>
            </a:r>
          </a:p>
          <a:p>
            <a:r>
              <a:rPr lang="en-US" sz="2400" dirty="0"/>
              <a:t>Conceptually simple </a:t>
            </a:r>
          </a:p>
          <a:p>
            <a:r>
              <a:rPr lang="en-US" sz="2400" dirty="0"/>
              <a:t>No inertial (fictitious) forces needed </a:t>
            </a:r>
          </a:p>
          <a:p>
            <a:r>
              <a:rPr lang="en-US" sz="2400" dirty="0"/>
              <a:t>Standard equations apply directly </a:t>
            </a:r>
          </a:p>
          <a:p>
            <a:r>
              <a:rPr lang="en-US" sz="2400" b="1" dirty="0"/>
              <a:t>Non-Inertial Frame: </a:t>
            </a:r>
          </a:p>
          <a:p>
            <a:r>
              <a:rPr lang="en-US" sz="2400" dirty="0"/>
              <a:t>Observer is accelerating </a:t>
            </a:r>
          </a:p>
          <a:p>
            <a:r>
              <a:rPr lang="en-US" sz="2400" dirty="0"/>
              <a:t>Requires inclusion of inertial forces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5FDEBBE-4F6E-25F7-6C35-A4E8A761D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3000" y="1447800"/>
            <a:ext cx="3962400" cy="4114800"/>
          </a:xfrm>
        </p:spPr>
        <p:txBody>
          <a:bodyPr/>
          <a:lstStyle/>
          <a:p>
            <a:r>
              <a:rPr lang="en-US" sz="2400" b="1" dirty="0"/>
              <a:t>When Useful? </a:t>
            </a:r>
          </a:p>
          <a:p>
            <a:r>
              <a:rPr lang="en-US" sz="2400" dirty="0"/>
              <a:t>Simplifies certain problems </a:t>
            </a:r>
          </a:p>
          <a:p>
            <a:r>
              <a:rPr lang="en-US" sz="2400" dirty="0"/>
              <a:t>Example: using center of mass </a:t>
            </a:r>
          </a:p>
          <a:p>
            <a:r>
              <a:rPr lang="en-US" sz="2400" dirty="0"/>
              <a:t>Helpful for rotational analysis </a:t>
            </a:r>
          </a:p>
          <a:p>
            <a:r>
              <a:rPr lang="en-US" sz="2400" b="1" dirty="0"/>
              <a:t>Key Insight </a:t>
            </a:r>
          </a:p>
          <a:p>
            <a:r>
              <a:rPr lang="en-US" sz="2400" dirty="0"/>
              <a:t>Choose the frame that simplifies equations </a:t>
            </a:r>
          </a:p>
          <a:p>
            <a:r>
              <a:rPr lang="en-US" sz="2400" dirty="0"/>
              <a:t>Physics remains unchanged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74D9D18-9F4E-961F-B271-CF094329D54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E88C9F9-FC0D-7563-DC7C-233CEB900D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5A7252B-6554-71BC-9B77-BD6FBD58BE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4EE2F02-07A0-3362-0271-F5A7BE36B4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BCD365C-DEFC-0CAC-6CA9-B3958007E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531A0BC-B4C7-3A96-F939-7C41EFA353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FD82755-9899-D0A6-B188-72360AC1F0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2D9FC88-F2DA-15AD-4620-7B202AA84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7CDD39C-6C2D-897F-68A7-F743D0612E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FC17D03-C085-353F-195E-ADE37A50DA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DDA1F39-8914-FFEA-9F2A-32E2E84228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3B093F0-9AF3-6F36-CBA6-198E56735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C44167A-0F58-6780-0AA6-CC9977B852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4E8551D-CFBB-5411-2E61-9F38F8B2A7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02CF967-ADD5-C8A8-7831-84F5C985B3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CE7C99D-1CDD-F6F7-40AC-05B769FAEB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A8785C0-030F-4883-A503-8F09B808EC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4F6DBB9-FB66-AC0E-C903-A961B0DF1286}"/>
              </a:ext>
            </a:extLst>
          </p:cNvPr>
          <p:cNvCxnSpPr>
            <a:cxnSpLocks/>
          </p:cNvCxnSpPr>
          <p:nvPr/>
        </p:nvCxnSpPr>
        <p:spPr bwMode="auto">
          <a:xfrm>
            <a:off x="4851770" y="121462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1681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21C65-631C-DBD8-26C8-D2B321ED9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4BAA51-42D7-118B-5FC9-C7A3B517E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74" y="190500"/>
            <a:ext cx="7772400" cy="1143000"/>
          </a:xfrm>
        </p:spPr>
        <p:txBody>
          <a:bodyPr/>
          <a:lstStyle/>
          <a:p>
            <a:r>
              <a:rPr lang="en-US" sz="2800" dirty="0"/>
              <a:t>Use of an Arbitrary Reference Point </a:t>
            </a:r>
            <a:r>
              <a:rPr lang="en-US" sz="2800" i="1" dirty="0"/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868CA9CE-E3BA-9059-9D57-4FA8E5FEF57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01778" y="1178052"/>
                <a:ext cx="4359938" cy="5334000"/>
              </a:xfrm>
            </p:spPr>
            <p:txBody>
              <a:bodyPr/>
              <a:lstStyle/>
              <a:p>
                <a:r>
                  <a:rPr lang="en-US" sz="2400" b="1" dirty="0"/>
                  <a:t>Motivation: </a:t>
                </a:r>
              </a:p>
              <a:p>
                <a:r>
                  <a:rPr lang="en-US" sz="2400" dirty="0"/>
                  <a:t>Convenient when motion of a point is known </a:t>
                </a:r>
              </a:p>
              <a:p>
                <a:r>
                  <a:rPr lang="en-US" sz="2400" dirty="0"/>
                  <a:t>Choose that point as reference </a:t>
                </a:r>
                <a:r>
                  <a:rPr lang="en-US" sz="2400" i="1" dirty="0"/>
                  <a:t>P </a:t>
                </a:r>
              </a:p>
              <a:p>
                <a:r>
                  <a:rPr lang="en-US" sz="2400" b="1" dirty="0"/>
                  <a:t>Advantages: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Inertial force easily computed: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External force at </a:t>
                </a:r>
                <a:r>
                  <a:rPr lang="en-US" sz="2400" i="1" dirty="0"/>
                  <a:t>P</a:t>
                </a:r>
                <a:r>
                  <a:rPr lang="en-US" sz="2400" dirty="0"/>
                  <a:t>: </a:t>
                </a:r>
              </a:p>
              <a:p>
                <a:r>
                  <a:rPr lang="en-US" sz="2400" dirty="0"/>
                  <a:t>Has no moment about </a:t>
                </a:r>
                <a:r>
                  <a:rPr lang="en-US" sz="2400" i="1" dirty="0"/>
                  <a:t>P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Can be ignored in rotational analysis.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868CA9CE-E3BA-9059-9D57-4FA8E5FEF5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01778" y="1178052"/>
                <a:ext cx="4359938" cy="5334000"/>
              </a:xfrm>
              <a:blipFill>
                <a:blip r:embed="rId3"/>
                <a:stretch>
                  <a:fillRect l="-1958" t="-914" r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F66EB4F-FE3C-2E26-8051-B3FC0660B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9245" y="1231568"/>
            <a:ext cx="4359938" cy="5197475"/>
          </a:xfrm>
        </p:spPr>
        <p:txBody>
          <a:bodyPr/>
          <a:lstStyle/>
          <a:p>
            <a:r>
              <a:rPr lang="en-US" sz="2400" dirty="0"/>
              <a:t>Applications Systems with moving components</a:t>
            </a:r>
          </a:p>
          <a:p>
            <a:r>
              <a:rPr lang="en-US" sz="2400" dirty="0"/>
              <a:t>Spacecraft with internal motion Multi-body dynamics </a:t>
            </a:r>
          </a:p>
          <a:p>
            <a:r>
              <a:rPr lang="en-US" sz="2400" b="1" dirty="0"/>
              <a:t>Strategy:</a:t>
            </a:r>
            <a:r>
              <a:rPr lang="en-US" sz="2400" dirty="0"/>
              <a:t> </a:t>
            </a:r>
          </a:p>
          <a:p>
            <a:r>
              <a:rPr lang="en-US" sz="2400" dirty="0"/>
              <a:t>Fix reference point in one body </a:t>
            </a:r>
          </a:p>
          <a:p>
            <a:r>
              <a:rPr lang="en-US" sz="2400" dirty="0"/>
              <a:t>Describe motion relative to P </a:t>
            </a:r>
          </a:p>
          <a:p>
            <a:r>
              <a:rPr lang="en-US" sz="2400" dirty="0"/>
              <a:t>View system from a moving observer </a:t>
            </a:r>
          </a:p>
          <a:p>
            <a:r>
              <a:rPr lang="en-US" sz="2400" b="1" dirty="0"/>
              <a:t>Key Benefit: </a:t>
            </a:r>
          </a:p>
          <a:p>
            <a:r>
              <a:rPr lang="en-US" sz="2400" dirty="0"/>
              <a:t>Simplifies rotational equations </a:t>
            </a:r>
          </a:p>
          <a:p>
            <a:r>
              <a:rPr lang="en-US" sz="2400" dirty="0"/>
              <a:t>Reduces unknown forces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BE5891A-48D0-E9E3-39F7-8029088440A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C02C8AE-7E28-C648-6242-EA382C6030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54D6D9D-8BAB-F486-0BE5-68B9A0905C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FC39DEB-967E-7E50-6431-9453AB56B3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2792AF1-2D2B-BA2F-FA0B-9ECBAC36BF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DF924F3-E27D-6CD8-DEF0-093DB0E5D7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FAE7019-E253-F7F0-1A67-A197C37978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21BC1C1-BD44-CEF7-7A37-73617A5437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9F24754-D53F-08E0-B905-4EC0ED9894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8F3704C-74FB-0EA5-B4E7-F97A8F3172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442349A-EF56-FE99-5446-5208B46D99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4819BBC-0B84-3E88-A96C-5390774371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8AF9FA1-DA9D-4C71-9FEF-30929271F4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10867CC-C2DB-C84A-4806-E1B09FCF5F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2C412A3-848F-3581-6163-46834D8B37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66102F5-31E0-1A60-47A6-4EFEAD45EC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6ABB7A-73FF-A9F6-F535-7205DE04A5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A6F076F-2C49-6A3D-458C-7D5E8ACECEC9}"/>
              </a:ext>
            </a:extLst>
          </p:cNvPr>
          <p:cNvCxnSpPr>
            <a:cxnSpLocks/>
          </p:cNvCxnSpPr>
          <p:nvPr/>
        </p:nvCxnSpPr>
        <p:spPr bwMode="auto">
          <a:xfrm>
            <a:off x="4611621" y="1204722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7055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CDACF-A9BD-DFCC-7260-9B76E8E35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498A99-7652-6771-C746-432768719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74" y="190500"/>
            <a:ext cx="7772400" cy="1143000"/>
          </a:xfrm>
        </p:spPr>
        <p:txBody>
          <a:bodyPr/>
          <a:lstStyle/>
          <a:p>
            <a:r>
              <a:rPr lang="en-US" sz="2800" dirty="0"/>
              <a:t>Kinetic Energy Relative to Point </a:t>
            </a:r>
            <a:r>
              <a:rPr lang="en-US" sz="2800" i="1" dirty="0"/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BA3AD6F-FF55-4306-4A60-A963F17A346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70739" y="1616075"/>
                <a:ext cx="3810000" cy="4114800"/>
              </a:xfrm>
            </p:spPr>
            <p:txBody>
              <a:bodyPr/>
              <a:lstStyle/>
              <a:p>
                <a:r>
                  <a:rPr lang="en-US" sz="2400" dirty="0"/>
                  <a:t>Velocity decomposition: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Total kinetic energy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</m:acc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</m:acc>
                                  </m:e>
                                </m:acc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BA3AD6F-FF55-4306-4A60-A963F17A34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70739" y="1616075"/>
                <a:ext cx="3810000" cy="4114800"/>
              </a:xfrm>
              <a:blipFill>
                <a:blip r:embed="rId3"/>
                <a:stretch>
                  <a:fillRect l="-2080" t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E0CA1E53-8C08-2596-8C7D-C7AA9C6D436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191000" y="1219200"/>
                <a:ext cx="4593726" cy="4953000"/>
              </a:xfrm>
            </p:spPr>
            <p:txBody>
              <a:bodyPr/>
              <a:lstStyle/>
              <a:p>
                <a:r>
                  <a:rPr lang="en-US" sz="2400" dirty="0"/>
                  <a:t>Expanding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Interpretation:</a:t>
                </a:r>
              </a:p>
              <a:p>
                <a:r>
                  <a:rPr lang="en-US" sz="2400" dirty="0"/>
                  <a:t>Translation of reference point </a:t>
                </a:r>
                <a:r>
                  <a:rPr lang="en-US" sz="2400" i="1" dirty="0"/>
                  <a:t>P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Motion relative to </a:t>
                </a:r>
                <a:r>
                  <a:rPr lang="en-US" sz="2400" i="1" dirty="0"/>
                  <a:t>P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Coupling (cross term) </a:t>
                </a:r>
              </a:p>
              <a:p>
                <a:r>
                  <a:rPr lang="en-US" sz="2400" b="1" dirty="0"/>
                  <a:t>Insight:</a:t>
                </a:r>
              </a:p>
              <a:p>
                <a:r>
                  <a:rPr lang="en-US" sz="2400" dirty="0"/>
                  <a:t>Choice of </a:t>
                </a:r>
                <a:r>
                  <a:rPr lang="en-US" sz="2400" i="1" dirty="0"/>
                  <a:t>P</a:t>
                </a:r>
                <a:r>
                  <a:rPr lang="en-US" sz="2400" dirty="0"/>
                  <a:t> can simplify energy expressions</a:t>
                </a:r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E0CA1E53-8C08-2596-8C7D-C7AA9C6D43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191000" y="1219200"/>
                <a:ext cx="4593726" cy="4953000"/>
              </a:xfrm>
              <a:blipFill>
                <a:blip r:embed="rId4"/>
                <a:stretch>
                  <a:fillRect l="-1859" t="-984" r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C54D850-3727-B005-788E-82CD196CB80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4143DB8-385C-D380-9EF2-17F831E62E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79D5329-CD30-EDEB-B6C0-452726F5C1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AD77D3E-6488-465E-E34B-A923262350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C89F9A0-CAF0-0C8D-0FDA-89170E35DD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CA6807B-7CA6-F4CF-E89E-769DE2C7E0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CFDFCE1-AF83-3D5D-54CE-CF5A52BFD5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F691418-043D-0B23-25F0-EC6636BB64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41D9EEC-FF1C-F4CE-FF16-3345D592F6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4CD10CB-B60F-D279-537D-7024BBE980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586B435-5436-F6BC-EF3B-C2AB75FFDF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B32DA40-F804-20C0-F116-B1B5BEC7C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1311B0C-167B-96EA-FADB-23648F50CE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E56F5DF-1552-9BEE-117C-9F2317AEE0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1EEC9D5-C520-4654-1710-91B2D13C4C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D7E4244-5330-5DC8-33A8-598EA0164E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959000-BB1A-5138-B3C6-D992EE3A76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3E53D69-07BF-BB1C-91AA-8028F347A1BA}"/>
              </a:ext>
            </a:extLst>
          </p:cNvPr>
          <p:cNvCxnSpPr>
            <a:cxnSpLocks/>
          </p:cNvCxnSpPr>
          <p:nvPr/>
        </p:nvCxnSpPr>
        <p:spPr bwMode="auto">
          <a:xfrm>
            <a:off x="3962400" y="121462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0442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29B36-5438-FF04-B508-6C7BA03DD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A4BB99C1-9810-653F-23CC-72E3C55F30E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35474" y="190500"/>
                <a:ext cx="7124201" cy="1143000"/>
              </a:xfrm>
            </p:spPr>
            <p:txBody>
              <a:bodyPr/>
              <a:lstStyle/>
              <a:p>
                <a:r>
                  <a:rPr lang="en-US" sz="2800" dirty="0"/>
                  <a:t>K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</m:acc>
                  </m:oMath>
                </a14:m>
                <a:r>
                  <a:rPr lang="en-US" sz="2800" dirty="0" err="1"/>
                  <a:t>nig’s</a:t>
                </a:r>
                <a:r>
                  <a:rPr lang="en-US" sz="2800" dirty="0"/>
                  <a:t> Theorem (Kinetic Energy Decomposition)</a:t>
                </a: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A4BB99C1-9810-653F-23CC-72E3C55F30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35474" y="190500"/>
                <a:ext cx="7124201" cy="1143000"/>
              </a:xfrm>
              <a:blipFill>
                <a:blip r:embed="rId3"/>
                <a:stretch>
                  <a:fillRect b="-5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3460B3C-45F4-CF5E-FF28-9E5CB2904FF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35474" y="1387729"/>
                <a:ext cx="8038601" cy="4833677"/>
              </a:xfrm>
            </p:spPr>
            <p:txBody>
              <a:bodyPr/>
              <a:lstStyle/>
              <a:p>
                <a:r>
                  <a:rPr lang="en-US" sz="2400" dirty="0"/>
                  <a:t>The total kinetic energy of a system is: </a:t>
                </a:r>
              </a:p>
              <a:p>
                <a:r>
                  <a:rPr lang="en-US" sz="2400" dirty="0"/>
                  <a:t>Energy of a particle of mass </a:t>
                </a:r>
                <a:r>
                  <a:rPr lang="en-US" sz="2400" i="1" dirty="0"/>
                  <a:t>m</a:t>
                </a:r>
                <a:r>
                  <a:rPr lang="en-US" sz="2400" dirty="0"/>
                  <a:t> moving with </a:t>
                </a:r>
                <a:r>
                  <a:rPr lang="en-US" sz="2400" i="1" dirty="0"/>
                  <a:t>P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Energy relative to point </a:t>
                </a:r>
                <a:r>
                  <a:rPr lang="en-US" sz="2400" i="1" dirty="0"/>
                  <a:t>P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Coupling term between motion and center of mass </a:t>
                </a:r>
              </a:p>
              <a:p>
                <a:r>
                  <a:rPr lang="en-US" sz="2400" dirty="0"/>
                  <a:t>Mathematical Form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/>
                      </m:sSub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Interpretation </a:t>
                </a:r>
              </a:p>
              <a:p>
                <a:r>
                  <a:rPr lang="en-US" sz="2400" dirty="0"/>
                  <a:t>First term → translation of reference point </a:t>
                </a:r>
                <a:r>
                  <a:rPr lang="en-US" sz="2400" i="1" dirty="0"/>
                  <a:t>P</a:t>
                </a:r>
              </a:p>
              <a:p>
                <a:r>
                  <a:rPr lang="en-US" sz="2400" dirty="0"/>
                  <a:t>Second term → internal motion </a:t>
                </a:r>
              </a:p>
              <a:p>
                <a:r>
                  <a:rPr lang="en-US" sz="2400" dirty="0"/>
                  <a:t>Third term → interaction (cross term)</a:t>
                </a:r>
                <a:endParaRPr lang="en-US" sz="2400" i="1" dirty="0"/>
              </a:p>
            </p:txBody>
          </p:sp>
        </mc:Choice>
        <mc:Fallback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3460B3C-45F4-CF5E-FF28-9E5CB2904F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5474" y="1387729"/>
                <a:ext cx="8038601" cy="4833677"/>
              </a:xfrm>
              <a:blipFill>
                <a:blip r:embed="rId4"/>
                <a:stretch>
                  <a:fillRect l="-986" t="-1009" b="-5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6454B1EC-E09C-67F2-50D5-08B86B41988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FB90FB4-C1CB-A4CB-FBE0-7461DB6326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BF31685-021E-E96F-6208-AF182E06D9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865A21C-A08A-A217-EF8C-E1B376B837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54BA444-3C64-E534-6327-DC43875EA0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9F5DBFD-7AE5-6462-B101-486A2E161B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AE1CBAE-3173-2A8D-55E1-B4217E6C1D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4A03066-14EB-D397-F305-DB2D2B0FA1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2D6F36C-2DDB-F591-D9F1-0DA4BC8940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2451E2E-3E15-0BDA-BEF0-81D493F257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36E45F1-D0B2-4A4F-FEB6-EF7CB091E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F25AE64-BCD6-61BD-F613-6955526B8E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0873855-D4C3-1013-3725-A2ABC1C564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8A118F0-38A7-44B8-9DAD-D806F2C7B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3241E21-D3DF-9883-C95C-F9842C29EB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C9C7C9B-E679-4383-7EE3-72609927B7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100FFD-A834-ED85-E50E-92BA6578FB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9791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F79FF-3C0A-E481-804C-83F487B83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CDA83B13-013B-DF95-A832-DE55E83244C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35474" y="190500"/>
                <a:ext cx="7124201" cy="1143000"/>
              </a:xfrm>
            </p:spPr>
            <p:txBody>
              <a:bodyPr/>
              <a:lstStyle/>
              <a:p>
                <a:r>
                  <a:rPr lang="en-US" sz="2800" dirty="0"/>
                  <a:t>K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</m:acc>
                  </m:oMath>
                </a14:m>
                <a:r>
                  <a:rPr lang="en-US" sz="2800" dirty="0" err="1"/>
                  <a:t>nig’s</a:t>
                </a:r>
                <a:r>
                  <a:rPr lang="en-US" sz="2800" dirty="0"/>
                  <a:t> Theorem (Kinetic Energy Decomposition)</a:t>
                </a: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CDA83B13-013B-DF95-A832-DE55E83244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35474" y="190500"/>
                <a:ext cx="7124201" cy="1143000"/>
              </a:xfrm>
              <a:blipFill>
                <a:blip r:embed="rId3"/>
                <a:stretch>
                  <a:fillRect b="-5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71D76411-BF0C-BD8C-811D-DAC36B3E0E6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73215" y="1568446"/>
                <a:ext cx="8802524" cy="4048129"/>
              </a:xfrm>
            </p:spPr>
            <p:txBody>
              <a:bodyPr/>
              <a:lstStyle/>
              <a:p>
                <a:r>
                  <a:rPr lang="en-US" sz="2400" dirty="0"/>
                  <a:t>Special Case:</a:t>
                </a:r>
              </a:p>
              <a:p>
                <a:r>
                  <a:rPr lang="en-US" sz="2400" dirty="0"/>
                  <a:t>If </a:t>
                </a:r>
                <a:r>
                  <a:rPr lang="en-US" sz="2400" i="1" dirty="0"/>
                  <a:t>P</a:t>
                </a:r>
                <a:r>
                  <a:rPr lang="en-US" sz="2400" dirty="0"/>
                  <a:t> is the center of mass: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𝑟𝑒𝑙𝑎𝑡𝑖𝑣𝑒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Result Reduces to standard kinetic energy expression.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71D76411-BF0C-BD8C-811D-DAC36B3E0E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73215" y="1568446"/>
                <a:ext cx="8802524" cy="4048129"/>
              </a:xfrm>
              <a:blipFill>
                <a:blip r:embed="rId4"/>
                <a:stretch>
                  <a:fillRect l="-970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2E46782-5391-52C0-6788-0CA84FC2946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FA43DC6-264E-9638-864B-2A00641960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550F912-588B-9AF5-4A3E-D45A90B6F6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BE9CAB6-DB32-AF75-3348-C637BB4AB5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5B0CCE4-ADD5-38DD-C478-0BBC2492B2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F52F08E-C773-2F75-4444-B13195978A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62AD910-90F8-B2F0-25AB-6D8B40F7A4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4287B23-62BC-8EDF-BAD6-B8964FB3E3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A9CB403-DA53-171E-CCD3-815B23B3E2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71D8B81-5971-CFB7-C1F8-475FD36D91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477D13D-AE32-8C2A-8A06-78F1E129D6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EC7AB76-1CE6-31FB-D038-E1F4852C77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2F4D120-29D5-FC23-0F41-9D2BFCDBD6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FC3A3D2-AC3A-3A4D-6EF5-FB7E4D5E08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459AEE0-B407-E803-078A-51F7063A5C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A996C81-F0C9-2A9E-60C0-72616DE443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88748F-D4AD-0F91-60EA-74D3CC4AF3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3213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75F77-C649-39FE-FBC6-14AA257C5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DCFA65-E031-9B93-920D-24B041430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74" y="190500"/>
            <a:ext cx="7772400" cy="1143000"/>
          </a:xfrm>
        </p:spPr>
        <p:txBody>
          <a:bodyPr/>
          <a:lstStyle/>
          <a:p>
            <a:r>
              <a:rPr lang="en-US" sz="2800" dirty="0"/>
              <a:t>Angular Impulse and Momentum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2B5C8FF-5AFB-E31C-C65C-E6EB59BE73B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139" y="1197009"/>
                <a:ext cx="3810000" cy="5410165"/>
              </a:xfrm>
            </p:spPr>
            <p:txBody>
              <a:bodyPr/>
              <a:lstStyle/>
              <a:p>
                <a:r>
                  <a:rPr lang="en-US" sz="2400" dirty="0"/>
                  <a:t>Starting Point: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Valid when: </a:t>
                </a:r>
              </a:p>
              <a:p>
                <a:r>
                  <a:rPr lang="en-US" sz="2400" dirty="0"/>
                  <a:t>Reference point is fixed, or </a:t>
                </a:r>
              </a:p>
              <a:p>
                <a:r>
                  <a:rPr lang="en-US" sz="2400" dirty="0"/>
                  <a:t>At the center of mass </a:t>
                </a:r>
              </a:p>
              <a:p>
                <a:r>
                  <a:rPr lang="en-US" sz="2400" dirty="0"/>
                  <a:t>Integrate over time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Define Angular Impulse: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2B5C8FF-5AFB-E31C-C65C-E6EB59BE73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139" y="1197009"/>
                <a:ext cx="3810000" cy="5410165"/>
              </a:xfrm>
              <a:blipFill>
                <a:blip r:embed="rId3"/>
                <a:stretch>
                  <a:fillRect l="-2080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E3E9B8BB-EB43-9BE2-EA81-1C82EF7143A5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303386" y="2544082"/>
                <a:ext cx="4418937" cy="337247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b="1" dirty="0"/>
                  <a:t>Key Insight</a:t>
                </a:r>
              </a:p>
              <a:p>
                <a:r>
                  <a:rPr lang="en-US" sz="2400" dirty="0"/>
                  <a:t>Change in angular momentum </a:t>
                </a:r>
              </a:p>
              <a:p>
                <a:r>
                  <a:rPr lang="en-US" sz="2400" dirty="0"/>
                  <a:t>Caused by external moments </a:t>
                </a:r>
              </a:p>
              <a:p>
                <a:r>
                  <a:rPr lang="en-US" sz="2400" b="1" dirty="0"/>
                  <a:t>Important </a:t>
                </a:r>
              </a:p>
              <a:p>
                <a:r>
                  <a:rPr lang="en-US" sz="2400" dirty="0"/>
                  <a:t>Internal forces cancel </a:t>
                </a:r>
              </a:p>
              <a:p>
                <a:r>
                  <a:rPr lang="en-US" sz="2400" dirty="0"/>
                  <a:t>Equal, opposite, collinear</a:t>
                </a:r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E3E9B8BB-EB43-9BE2-EA81-1C82EF7143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303386" y="2544082"/>
                <a:ext cx="4418937" cy="3372478"/>
              </a:xfrm>
              <a:blipFill>
                <a:blip r:embed="rId4"/>
                <a:stretch>
                  <a:fillRect l="-1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1FA5621-3DE0-E4E4-1FF5-5BC670052D9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01BC596-6803-A6C4-ABEF-AC18AFE2B4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F714F57-0D32-FA1B-9BD2-A5EE10315A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FE0B152-FE20-279B-0FAE-8C1EFC7692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CC185F4-2F81-CE8A-2981-E99814AF61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021811A-AFF1-2455-719B-DFE7E996B3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AA0DBB2-DBF3-605F-99CD-E2586E9AF6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12BE7EE-4A10-99C8-20FF-A6CAA1EFB3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ADA646A-B56E-CCA5-1A3F-BEA38EE8FD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5500D3B-9196-6C74-FB71-50C8A03D91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C91DC6B-EB37-3450-1B74-21D76C50EA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69B8B5B-04D9-F654-93D1-0615F2EF59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296A754-874E-E698-06A1-3E5E6326AB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6A0B80D-988D-AE8A-42D1-403A831478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5287897-8F22-FA1D-F158-F33B4FE769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11BBB76-3021-367E-7AD2-0D1FE9693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1D9C0D-8780-2781-A25A-1E4F586E2A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ECB3AFC-4033-04D6-4B0E-F8068B45A656}"/>
              </a:ext>
            </a:extLst>
          </p:cNvPr>
          <p:cNvCxnSpPr>
            <a:cxnSpLocks/>
          </p:cNvCxnSpPr>
          <p:nvPr/>
        </p:nvCxnSpPr>
        <p:spPr bwMode="auto">
          <a:xfrm>
            <a:off x="3960271" y="1292669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9554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03DA9-F228-73DD-9005-0CDE6B8E3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5112D-1D8B-0AFF-FA87-D4530073B4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 Impulse about an Arbitrary Point </a:t>
            </a:r>
            <a:r>
              <a:rPr lang="en-US" sz="2800" i="1" dirty="0"/>
              <a:t>P</a:t>
            </a:r>
            <a:endParaRPr lang="en-US" sz="2800" i="1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9AE31A2-6FCD-8E65-5A56-D1E4136633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5331" y="1222634"/>
                <a:ext cx="4922469" cy="5516426"/>
              </a:xfrm>
            </p:spPr>
            <p:txBody>
              <a:bodyPr/>
              <a:lstStyle/>
              <a:p>
                <a:r>
                  <a:rPr lang="en-US" sz="2400" dirty="0"/>
                  <a:t>From earlier result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Integrate over time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ℳ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̈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b="1" dirty="0"/>
                  <a:t>Interpretation</a:t>
                </a:r>
              </a:p>
              <a:p>
                <a:r>
                  <a:rPr lang="en-US" sz="2400" dirty="0"/>
                  <a:t>Extra term due to acceleration of </a:t>
                </a:r>
                <a:r>
                  <a:rPr lang="en-US" sz="2400" i="1" dirty="0"/>
                  <a:t>P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Represents inertial effects</a:t>
                </a:r>
              </a:p>
              <a:p>
                <a:r>
                  <a:rPr lang="en-US" sz="2400" b="1" dirty="0"/>
                  <a:t>Physical Meaning </a:t>
                </a:r>
              </a:p>
              <a:p>
                <a:r>
                  <a:rPr lang="en-US" sz="2400" dirty="0"/>
                  <a:t>Equivalent to angular impulse from inertial forces: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9AE31A2-6FCD-8E65-5A56-D1E4136633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5331" y="1222634"/>
                <a:ext cx="4922469" cy="5516426"/>
              </a:xfrm>
              <a:blipFill>
                <a:blip r:embed="rId3"/>
                <a:stretch>
                  <a:fillRect l="-1609" t="-885" r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F6BF776-288F-4816-EE2C-95EB5843450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9B24FA7-F8E3-5617-78A6-ED09AE2B15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D9C6621-7730-3AB0-4DA7-7E7D3EFB9D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0E87C9D-DC0C-16B4-FDF1-E55DDD6C38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5B58D0D-7939-44AD-2B65-D259578A61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9BD23F3-F140-ACF5-0C71-0B083F1468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A5F8987-470E-4466-B68B-6B192A4AE5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DD7DC7B-E663-A1A8-79D2-3B6A63DCC4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27B1DD0-6911-AA19-618E-5B4CF6BE60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A39FD50-4A5B-B0A8-02F9-4D8C1CB657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7367374-2020-4AAE-1780-B9F83730A5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6CDA062-DD00-A541-27B7-75C3D25970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BC116A7-D782-C1F5-EFE6-BA9DCA30B8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2D6F23F-28E8-DDF4-5C2A-6C11DA6B0A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FFDD814-7219-EAF4-0EC7-03E19BA221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13D742E-EBD2-AF3A-1AD2-1237CD7FE5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0A6792-013B-9D9E-16AE-F840A47ED7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AEB999B-45AB-4673-1858-88463B852109}"/>
                  </a:ext>
                </a:extLst>
              </p:cNvPr>
              <p:cNvSpPr txBox="1"/>
              <p:nvPr/>
            </p:nvSpPr>
            <p:spPr>
              <a:xfrm>
                <a:off x="5181600" y="1646820"/>
                <a:ext cx="3844214" cy="1987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Special Case: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If P fixed: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Standard result recovered </a:t>
                </a:r>
                <a:r>
                  <a:rPr lang="en-US" sz="2400" i="1" dirty="0"/>
                  <a:t>P</a:t>
                </a:r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AEB999B-45AB-4673-1858-88463B852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1646820"/>
                <a:ext cx="3844214" cy="1987660"/>
              </a:xfrm>
              <a:prstGeom prst="rect">
                <a:avLst/>
              </a:prstGeom>
              <a:blipFill>
                <a:blip r:embed="rId5"/>
                <a:stretch>
                  <a:fillRect l="-2060" t="-2454" b="-6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589CED3-C233-A9C3-D10C-045D8FFBBBC0}"/>
              </a:ext>
            </a:extLst>
          </p:cNvPr>
          <p:cNvCxnSpPr>
            <a:cxnSpLocks/>
          </p:cNvCxnSpPr>
          <p:nvPr/>
        </p:nvCxnSpPr>
        <p:spPr bwMode="auto">
          <a:xfrm>
            <a:off x="5156570" y="124808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6653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6291F-AB70-2B12-824E-E92E101C9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BC04E-B076-6C96-541F-94BA222749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Summary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0698672-A6B9-F420-624A-28174D1DD3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5331" y="1222634"/>
                <a:ext cx="4366926" cy="5516426"/>
              </a:xfrm>
            </p:spPr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About Fixed Point </a:t>
                </a:r>
                <a:r>
                  <a:rPr lang="en-US" sz="2400" i="1" dirty="0"/>
                  <a:t>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:r>
                  <a:rPr lang="en-US" sz="2400" dirty="0"/>
                  <a:t>2. About Center of Mass (CM)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:r>
                  <a:rPr lang="en-US" sz="2400" dirty="0"/>
                  <a:t>Definition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:r>
                  <a:rPr lang="en-US" sz="2400" dirty="0"/>
                  <a:t>3. About Moving Point </a:t>
                </a:r>
                <a:r>
                  <a:rPr lang="en-US" sz="2400" i="1" dirty="0"/>
                  <a:t>P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0698672-A6B9-F420-624A-28174D1DD3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5331" y="1222634"/>
                <a:ext cx="4366926" cy="5516426"/>
              </a:xfrm>
              <a:blipFill>
                <a:blip r:embed="rId3"/>
                <a:stretch>
                  <a:fillRect l="-2095" t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424B2299-3876-D4E2-E0F0-DD8682C761B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E35DDD1-F7DD-26C2-93E8-C5F90ED90A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AA2B446-3E1E-1F15-34B2-AEC914A231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114E98E-E57F-28D4-A461-8FD3C25C15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C853A70-076E-7615-9013-395050AB7C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6C7D4E4-57AE-446A-DE97-2641379DBE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D0B2CBD-267B-6D6B-7DFA-E603342097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DDB4E04-9EC2-BFED-965E-FE86D1E2F4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2C983D9-C370-9B32-398A-FFBBA67313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7924EBD-B5E7-092A-4A17-7FA52162A4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8C8E7D1-6030-F441-706B-E083581C1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D95717E-EAAE-7027-ADBE-E9E4B050C6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7F14A83-CC12-2337-186E-5D4314179D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8009081-2BFF-A976-624E-5A288E3026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D4330D4-4047-C038-4279-17ABFE7E2A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CEF0304-D17B-44A4-8EC6-30EF746875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43B299C-5E0F-B9CB-9888-B03D887C53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473C258-59D1-02F9-63BD-FFD36869166E}"/>
                  </a:ext>
                </a:extLst>
              </p:cNvPr>
              <p:cNvSpPr txBox="1"/>
              <p:nvPr/>
            </p:nvSpPr>
            <p:spPr>
              <a:xfrm>
                <a:off x="5263998" y="1459007"/>
                <a:ext cx="2811218" cy="4764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473C258-59D1-02F9-63BD-FFD368691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998" y="1459007"/>
                <a:ext cx="2811218" cy="4764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5B81E1-300C-52DC-DA2B-713AB0AE0AB6}"/>
                  </a:ext>
                </a:extLst>
              </p:cNvPr>
              <p:cNvSpPr txBox="1"/>
              <p:nvPr/>
            </p:nvSpPr>
            <p:spPr>
              <a:xfrm>
                <a:off x="4572000" y="2786631"/>
                <a:ext cx="4006268" cy="1618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Special Cases: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 P fixed: extra term = 0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 P = CM: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Constant velocity: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5B81E1-300C-52DC-DA2B-713AB0AE0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786631"/>
                <a:ext cx="4006268" cy="1618328"/>
              </a:xfrm>
              <a:prstGeom prst="rect">
                <a:avLst/>
              </a:prstGeom>
              <a:blipFill>
                <a:blip r:embed="rId6"/>
                <a:stretch>
                  <a:fillRect l="-1979" t="-3008" b="-7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12D6369F-4C2C-BD27-F5C6-361EB2B725DD}"/>
              </a:ext>
            </a:extLst>
          </p:cNvPr>
          <p:cNvSpPr txBox="1"/>
          <p:nvPr/>
        </p:nvSpPr>
        <p:spPr>
          <a:xfrm>
            <a:off x="4317993" y="5398993"/>
            <a:ext cx="4581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Always choose the reference point that simplifies the problem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0A74D89-B3D9-398C-263D-BFCFC0A49753}"/>
              </a:ext>
            </a:extLst>
          </p:cNvPr>
          <p:cNvCxnSpPr>
            <a:cxnSpLocks/>
          </p:cNvCxnSpPr>
          <p:nvPr/>
        </p:nvCxnSpPr>
        <p:spPr bwMode="auto">
          <a:xfrm>
            <a:off x="4267200" y="121462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5819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5" grpId="0"/>
      <p:bldP spid="27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63614-6E40-B03F-46FD-53416EF3B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39" y="91440"/>
            <a:ext cx="7772400" cy="1143000"/>
          </a:xfrm>
        </p:spPr>
        <p:txBody>
          <a:bodyPr/>
          <a:lstStyle/>
          <a:p>
            <a:r>
              <a:rPr lang="en-US" sz="2400" dirty="0"/>
              <a:t>Swarm Robotics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1795BF-8713-9060-433E-BEC0AD343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33400" y="1444759"/>
            <a:ext cx="3943900" cy="4077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861587CC-4451-BC19-F050-59AAC289D10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23429041-C06F-9527-EE8D-6D4143B3C0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3956A39-633A-7114-92B0-AF3857BD99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A05BCCD-32EC-8F31-7533-CFE47C479D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CECE88DB-AB75-CA1B-DA8B-1878515722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B95BE011-1237-2D85-9372-3B458B7C51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F39559D6-0A3E-8DC9-2759-0AED23AB2C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D66D63D-3935-AFE2-BE94-D31E8EA936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A80FADDA-BCEF-37A2-419C-4712853477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47E006A1-8DE4-2E45-EC34-566A83EE50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84DCE6E8-C7CF-DC44-C6AE-EB3186D25C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9FD67AAB-72C1-9366-1A2B-0ABB18A298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C510CC38-7A21-AED5-75B9-924F650A9C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65FCE1A9-9BD4-4324-7184-F71DFB9196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2C6358DA-DDA7-CE29-1555-88BDBB8338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2FD625C6-447A-2A6C-ED62-53FD842DED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CE04400-0180-98F3-7762-AD22C97970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46C761A-CA0D-24BA-6710-5F3FB547760E}"/>
              </a:ext>
            </a:extLst>
          </p:cNvPr>
          <p:cNvSpPr/>
          <p:nvPr/>
        </p:nvSpPr>
        <p:spPr bwMode="auto">
          <a:xfrm>
            <a:off x="1219200" y="1269750"/>
            <a:ext cx="4639157" cy="2993396"/>
          </a:xfrm>
          <a:custGeom>
            <a:avLst/>
            <a:gdLst>
              <a:gd name="csX0" fmla="*/ 295163 w 4639157"/>
              <a:gd name="csY0" fmla="*/ 230517 h 2993396"/>
              <a:gd name="csX1" fmla="*/ 121427 w 4639157"/>
              <a:gd name="csY1" fmla="*/ 2150757 h 2993396"/>
              <a:gd name="csX2" fmla="*/ 697499 w 4639157"/>
              <a:gd name="csY2" fmla="*/ 2708541 h 2993396"/>
              <a:gd name="csX3" fmla="*/ 1794779 w 4639157"/>
              <a:gd name="csY3" fmla="*/ 2836557 h 2993396"/>
              <a:gd name="csX4" fmla="*/ 2764043 w 4639157"/>
              <a:gd name="csY4" fmla="*/ 2863989 h 2993396"/>
              <a:gd name="csX5" fmla="*/ 3797315 w 4639157"/>
              <a:gd name="csY5" fmla="*/ 2982861 h 2993396"/>
              <a:gd name="csX6" fmla="*/ 4620275 w 4639157"/>
              <a:gd name="csY6" fmla="*/ 2562237 h 2993396"/>
              <a:gd name="csX7" fmla="*/ 4263659 w 4639157"/>
              <a:gd name="csY7" fmla="*/ 495693 h 2993396"/>
              <a:gd name="csX8" fmla="*/ 3038363 w 4639157"/>
              <a:gd name="csY8" fmla="*/ 65925 h 2993396"/>
              <a:gd name="csX9" fmla="*/ 295163 w 4639157"/>
              <a:gd name="csY9" fmla="*/ 230517 h 29933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639157" h="2993396">
                <a:moveTo>
                  <a:pt x="295163" y="230517"/>
                </a:moveTo>
                <a:cubicBezTo>
                  <a:pt x="-190993" y="577989"/>
                  <a:pt x="54371" y="1737753"/>
                  <a:pt x="121427" y="2150757"/>
                </a:cubicBezTo>
                <a:cubicBezTo>
                  <a:pt x="188483" y="2563761"/>
                  <a:pt x="418607" y="2594241"/>
                  <a:pt x="697499" y="2708541"/>
                </a:cubicBezTo>
                <a:cubicBezTo>
                  <a:pt x="976391" y="2822841"/>
                  <a:pt x="1450355" y="2810649"/>
                  <a:pt x="1794779" y="2836557"/>
                </a:cubicBezTo>
                <a:cubicBezTo>
                  <a:pt x="2139203" y="2862465"/>
                  <a:pt x="2430287" y="2839605"/>
                  <a:pt x="2764043" y="2863989"/>
                </a:cubicBezTo>
                <a:cubicBezTo>
                  <a:pt x="3097799" y="2888373"/>
                  <a:pt x="3487943" y="3033153"/>
                  <a:pt x="3797315" y="2982861"/>
                </a:cubicBezTo>
                <a:cubicBezTo>
                  <a:pt x="4106687" y="2932569"/>
                  <a:pt x="4542551" y="2976765"/>
                  <a:pt x="4620275" y="2562237"/>
                </a:cubicBezTo>
                <a:cubicBezTo>
                  <a:pt x="4697999" y="2147709"/>
                  <a:pt x="4527311" y="911745"/>
                  <a:pt x="4263659" y="495693"/>
                </a:cubicBezTo>
                <a:cubicBezTo>
                  <a:pt x="4000007" y="79641"/>
                  <a:pt x="3702827" y="113169"/>
                  <a:pt x="3038363" y="65925"/>
                </a:cubicBezTo>
                <a:cubicBezTo>
                  <a:pt x="2373899" y="18681"/>
                  <a:pt x="781319" y="-116955"/>
                  <a:pt x="295163" y="230517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1975265-84B3-A1CE-C846-201FD3ADA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593" y="1254196"/>
            <a:ext cx="2048161" cy="17052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B25C7A2-1DD2-1A60-6837-39607D1EE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735" y="2891089"/>
            <a:ext cx="2486372" cy="16385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EB8B9B3-DE8C-E441-9A71-C1CFFBB76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7782" y="4565246"/>
            <a:ext cx="2486372" cy="14480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E4E55F3-3BD5-ED4F-BED5-F2704A590219}"/>
              </a:ext>
            </a:extLst>
          </p:cNvPr>
          <p:cNvSpPr txBox="1"/>
          <p:nvPr/>
        </p:nvSpPr>
        <p:spPr>
          <a:xfrm>
            <a:off x="1458268" y="5672764"/>
            <a:ext cx="4581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Collision is an unavoidable event in particle swarm</a:t>
            </a:r>
          </a:p>
        </p:txBody>
      </p:sp>
    </p:spTree>
    <p:extLst>
      <p:ext uri="{BB962C8B-B14F-4D97-AF65-F5344CB8AC3E}">
        <p14:creationId xmlns:p14="http://schemas.microsoft.com/office/powerpoint/2010/main" val="324517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171BD-62BD-F587-D6BE-C8EC8E5C2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BD5B-E8B0-0757-7445-EE96A76D44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173071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Dynamics or Particle Pair : Before and After Impact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4C59640-36C9-E5A9-9347-8AF2C0213AC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0A91ECF-AB63-0A6A-881A-5E6C9A03C4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58686B6-4461-52EF-842C-346116DAE8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73A4E0A-3771-30DA-7544-564A07E3DD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2AA8AFE-EBA1-4FE9-D812-43CD2F6271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B68A45F-063F-9ADE-4BCC-BC812326E2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8F4B739-93F0-48B3-7F2F-DC3C0EE7E8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F9D2F3F-59AD-B861-E293-AAFFFBFE8B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73E1040-76CF-E50B-B5A0-3FB6FEC80E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D5E347C-6280-B5DB-E4E3-F0D6E35F36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265A359-DF67-D7B8-7DD3-4431B1B4C9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9953241-1698-B3F3-D3B4-A66F2F053D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C8EA46B-7BB7-4074-1716-6EA8FCCC56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D7EC099-13CB-28B7-B02B-216CE21020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2617310-BC58-B648-B47B-D63DA11D1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8FA0FB5-EEE1-8394-96E0-43F511B7DF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ACAED1D-59AA-0F25-3E78-48D23D5D4C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B445E392-29A8-5D11-46B0-F854DEA8BB59}"/>
              </a:ext>
            </a:extLst>
          </p:cNvPr>
          <p:cNvSpPr/>
          <p:nvPr/>
        </p:nvSpPr>
        <p:spPr bwMode="auto">
          <a:xfrm>
            <a:off x="533400" y="1295400"/>
            <a:ext cx="1066800" cy="990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C8BC2E5-6708-03E1-1D0F-679EA22F77F4}"/>
              </a:ext>
            </a:extLst>
          </p:cNvPr>
          <p:cNvSpPr/>
          <p:nvPr/>
        </p:nvSpPr>
        <p:spPr bwMode="auto">
          <a:xfrm>
            <a:off x="3293389" y="1295400"/>
            <a:ext cx="1066800" cy="990600"/>
          </a:xfrm>
          <a:prstGeom prst="ellipse">
            <a:avLst/>
          </a:prstGeom>
          <a:solidFill>
            <a:srgbClr val="000099"/>
          </a:solidFill>
          <a:ln w="952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12B5AD3-C0FA-3AEF-7A24-3785F58B0FC4}"/>
              </a:ext>
            </a:extLst>
          </p:cNvPr>
          <p:cNvCxnSpPr>
            <a:cxnSpLocks/>
          </p:cNvCxnSpPr>
          <p:nvPr/>
        </p:nvCxnSpPr>
        <p:spPr bwMode="auto">
          <a:xfrm flipH="1">
            <a:off x="3450437" y="1905703"/>
            <a:ext cx="357997" cy="1837256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A3D62AD5-797F-E46B-628B-AE9AF5A0BAF1}"/>
              </a:ext>
            </a:extLst>
          </p:cNvPr>
          <p:cNvSpPr/>
          <p:nvPr/>
        </p:nvSpPr>
        <p:spPr bwMode="auto">
          <a:xfrm>
            <a:off x="1888211" y="3276600"/>
            <a:ext cx="1066800" cy="990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945B177-A299-7384-7DDF-E9D3B573E6EC}"/>
              </a:ext>
            </a:extLst>
          </p:cNvPr>
          <p:cNvSpPr/>
          <p:nvPr/>
        </p:nvSpPr>
        <p:spPr bwMode="auto">
          <a:xfrm>
            <a:off x="2955011" y="3254375"/>
            <a:ext cx="1066800" cy="990600"/>
          </a:xfrm>
          <a:prstGeom prst="ellipse">
            <a:avLst/>
          </a:prstGeom>
          <a:solidFill>
            <a:srgbClr val="000099"/>
          </a:solidFill>
          <a:ln w="952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27A914D-65BA-0CED-DB3D-59CEF66534E5}"/>
              </a:ext>
            </a:extLst>
          </p:cNvPr>
          <p:cNvSpPr/>
          <p:nvPr/>
        </p:nvSpPr>
        <p:spPr bwMode="auto">
          <a:xfrm>
            <a:off x="5012411" y="5562600"/>
            <a:ext cx="1066800" cy="990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D47E7BC-F949-AF0C-E115-40620054265B}"/>
              </a:ext>
            </a:extLst>
          </p:cNvPr>
          <p:cNvSpPr/>
          <p:nvPr/>
        </p:nvSpPr>
        <p:spPr bwMode="auto">
          <a:xfrm>
            <a:off x="7772400" y="5562600"/>
            <a:ext cx="1066800" cy="990600"/>
          </a:xfrm>
          <a:prstGeom prst="ellipse">
            <a:avLst/>
          </a:prstGeom>
          <a:solidFill>
            <a:srgbClr val="000099"/>
          </a:solidFill>
          <a:ln w="952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898B0F2-10A7-8D78-3B5E-550383BCD85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479262" y="4658224"/>
            <a:ext cx="1075727" cy="1421012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0D62136-944E-C946-7657-63D3CCA585C8}"/>
              </a:ext>
            </a:extLst>
          </p:cNvPr>
          <p:cNvCxnSpPr>
            <a:cxnSpLocks/>
          </p:cNvCxnSpPr>
          <p:nvPr/>
        </p:nvCxnSpPr>
        <p:spPr bwMode="auto">
          <a:xfrm flipV="1">
            <a:off x="8287445" y="4292012"/>
            <a:ext cx="551755" cy="1782466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37ADC36-895C-7E15-97C9-107D87959604}"/>
              </a:ext>
            </a:extLst>
          </p:cNvPr>
          <p:cNvCxnSpPr>
            <a:cxnSpLocks/>
          </p:cNvCxnSpPr>
          <p:nvPr/>
        </p:nvCxnSpPr>
        <p:spPr bwMode="auto">
          <a:xfrm>
            <a:off x="1044815" y="1790700"/>
            <a:ext cx="1338822" cy="2044112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CF72AEB-F4D2-7BF6-3078-6471B0A9F1B4}"/>
                  </a:ext>
                </a:extLst>
              </p:cNvPr>
              <p:cNvSpPr txBox="1"/>
              <p:nvPr/>
            </p:nvSpPr>
            <p:spPr>
              <a:xfrm>
                <a:off x="782533" y="2867599"/>
                <a:ext cx="1006942" cy="578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3600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36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36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𝐵𝐼</m:t>
                          </m:r>
                        </m:sub>
                      </m:sSub>
                    </m:oMath>
                  </m:oMathPara>
                </a14:m>
                <a:endParaRPr lang="en-US" sz="3600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CF72AEB-F4D2-7BF6-3078-6471B0A9F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533" y="2867599"/>
                <a:ext cx="1006942" cy="5783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5B084F3-17AE-0351-00D4-651E3B3BDA32}"/>
                  </a:ext>
                </a:extLst>
              </p:cNvPr>
              <p:cNvSpPr txBox="1"/>
              <p:nvPr/>
            </p:nvSpPr>
            <p:spPr>
              <a:xfrm>
                <a:off x="3786576" y="2628265"/>
                <a:ext cx="1017650" cy="578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360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3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en-US" sz="3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𝐵𝐼</m:t>
                          </m:r>
                        </m:sub>
                      </m:sSub>
                    </m:oMath>
                  </m:oMathPara>
                </a14:m>
                <a:endParaRPr lang="en-US" sz="36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5B084F3-17AE-0351-00D4-651E3B3BDA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576" y="2628265"/>
                <a:ext cx="1017650" cy="5783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C3162D-B9F2-2682-5C4D-A125CD42704D}"/>
                  </a:ext>
                </a:extLst>
              </p:cNvPr>
              <p:cNvSpPr txBox="1"/>
              <p:nvPr/>
            </p:nvSpPr>
            <p:spPr>
              <a:xfrm>
                <a:off x="4561489" y="4339578"/>
                <a:ext cx="1000530" cy="578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36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3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3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𝐴𝐼</m:t>
                          </m:r>
                        </m:sub>
                      </m:sSub>
                    </m:oMath>
                  </m:oMathPara>
                </a14:m>
                <a:endParaRPr lang="en-US" sz="3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C3162D-B9F2-2682-5C4D-A125CD427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489" y="4339578"/>
                <a:ext cx="1000530" cy="5783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41D8A55-1E23-497A-B047-DCBBA4E0E6A7}"/>
                  </a:ext>
                </a:extLst>
              </p:cNvPr>
              <p:cNvSpPr txBox="1"/>
              <p:nvPr/>
            </p:nvSpPr>
            <p:spPr>
              <a:xfrm>
                <a:off x="7921268" y="3813290"/>
                <a:ext cx="1011239" cy="578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360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3600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en-US" sz="3600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𝐴𝐼</m:t>
                          </m:r>
                        </m:sub>
                      </m:sSub>
                    </m:oMath>
                  </m:oMathPara>
                </a14:m>
                <a:endParaRPr lang="en-US" sz="3600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41D8A55-1E23-497A-B047-DCBBA4E0E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1268" y="3813290"/>
                <a:ext cx="1011239" cy="5783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94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29" grpId="0" animBg="1"/>
      <p:bldP spid="30" grpId="0" animBg="1"/>
      <p:bldP spid="32" grpId="0" animBg="1"/>
      <p:bldP spid="33" grpId="0" animBg="1"/>
      <p:bldP spid="41" grpId="0"/>
      <p:bldP spid="42" grpId="0"/>
      <p:bldP spid="43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7483C-B9AD-61F5-A9FB-3987516B8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851F1-1F22-3C7D-E143-52BA63D556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7939" y="24384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Collision of Smooth Spheres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0C3A00-DBEF-3B34-575E-608843F19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462" y="1219200"/>
            <a:ext cx="5028538" cy="5502275"/>
          </a:xfrm>
        </p:spPr>
        <p:txBody>
          <a:bodyPr/>
          <a:lstStyle/>
          <a:p>
            <a:r>
              <a:rPr lang="en-US" sz="2400" b="1" dirty="0"/>
              <a:t>Physical Situation: </a:t>
            </a:r>
          </a:p>
          <a:p>
            <a:r>
              <a:rPr lang="en-US" sz="2400" dirty="0"/>
              <a:t>Interaction between two bodies during impact </a:t>
            </a:r>
          </a:p>
          <a:p>
            <a:r>
              <a:rPr lang="en-US" sz="2400" dirty="0"/>
              <a:t>Modeled as smooth spheres </a:t>
            </a:r>
          </a:p>
          <a:p>
            <a:r>
              <a:rPr lang="en-US" sz="2400" dirty="0"/>
              <a:t>Centers of mass = geometric centers </a:t>
            </a:r>
          </a:p>
          <a:p>
            <a:r>
              <a:rPr lang="en-US" sz="2400" b="1" dirty="0"/>
              <a:t>Key Assumptions </a:t>
            </a:r>
          </a:p>
          <a:p>
            <a:r>
              <a:rPr lang="en-US" sz="2400" dirty="0"/>
              <a:t>Contact force acts along line of centers </a:t>
            </a:r>
          </a:p>
          <a:p>
            <a:r>
              <a:rPr lang="en-US" sz="2400" dirty="0"/>
              <a:t>Force is normal to contact plane </a:t>
            </a:r>
          </a:p>
          <a:p>
            <a:r>
              <a:rPr lang="en-US" sz="2400" dirty="0"/>
              <a:t>No tangential force (smooth surfaces) </a:t>
            </a:r>
          </a:p>
          <a:p>
            <a:r>
              <a:rPr lang="en-US" sz="2400" b="1" dirty="0"/>
              <a:t>Important Consequences</a:t>
            </a:r>
            <a:r>
              <a:rPr lang="en-US" sz="2400" dirty="0"/>
              <a:t> </a:t>
            </a:r>
          </a:p>
          <a:p>
            <a:r>
              <a:rPr lang="en-US" sz="2400" dirty="0"/>
              <a:t>No rotation is introduced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7403AD-E94E-1DBB-6D50-E7F3DFA61B8D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111781" y="1174687"/>
                <a:ext cx="3857866" cy="5502275"/>
              </a:xfrm>
            </p:spPr>
            <p:txBody>
              <a:bodyPr/>
              <a:lstStyle/>
              <a:p>
                <a:r>
                  <a:rPr lang="en-US" sz="2400" dirty="0"/>
                  <a:t>Geometry at Impact Line of centers defines direction of force </a:t>
                </a:r>
              </a:p>
              <a:p>
                <a:r>
                  <a:rPr lang="en-US" sz="2400" dirty="0"/>
                  <a:t>Motion lies in a single plane </a:t>
                </a:r>
              </a:p>
              <a:p>
                <a:r>
                  <a:rPr lang="en-US" sz="2400" dirty="0"/>
                  <a:t>Velocity Decomposition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: along line of centers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perpendicular to line of centers </a:t>
                </a:r>
              </a:p>
              <a:p>
                <a:r>
                  <a:rPr lang="en-US" sz="2400" b="1" dirty="0"/>
                  <a:t>Key Idea </a:t>
                </a:r>
              </a:p>
              <a:p>
                <a:r>
                  <a:rPr lang="en-US" sz="2400" dirty="0"/>
                  <a:t>Only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changes during impact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 remains unchanged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7403AD-E94E-1DBB-6D50-E7F3DFA61B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111781" y="1174687"/>
                <a:ext cx="3857866" cy="5502275"/>
              </a:xfrm>
              <a:blipFill>
                <a:blip r:embed="rId3"/>
                <a:stretch>
                  <a:fillRect l="-2373" t="-887" r="-3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5D88856-70BD-7B56-8382-0596E70A939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DD3C091-24D6-9BA9-37F2-EDAA56DA33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BB9BC79-317F-0E68-B060-983266E072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882B948-0AEE-FDC3-600F-47CDE47A29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8C280EF-8AD1-6CE5-5CE2-4900EDB38C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9EF3078-2726-71BA-ADE9-BC3D8C7ED4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DBAD598-CE03-C233-7A2B-F333354D18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B7D0EC3-23B7-C7E9-6D78-920D2E9206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73F6528-D7AF-8D6C-A6B0-B4E41237B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B8D3926-4CD9-D412-6637-3E6C02A3B0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B0FE2E7-6098-53DE-A44A-C7CF8598BE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CBBC4D8-78E1-ACEF-2045-8B251CDC62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02195FA-2AB0-B971-CFD0-67C157718F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DBA94D3-E7FC-3DD6-1BB9-1F57461E38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E0FC68D-8F52-8C22-B767-3CB45E01FE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E7756BE-31FC-579B-897B-0700317D6F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7C8A36-E564-0202-FAE8-C604165E22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7E8CE51-9498-49B3-02D6-3FA212EEDAB1}"/>
              </a:ext>
            </a:extLst>
          </p:cNvPr>
          <p:cNvCxnSpPr>
            <a:cxnSpLocks/>
          </p:cNvCxnSpPr>
          <p:nvPr/>
        </p:nvCxnSpPr>
        <p:spPr bwMode="auto">
          <a:xfrm>
            <a:off x="5026404" y="1122744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098" name="Picture 2" descr="Kinetic theory of gases and Maxwell-Boltzmann distribution... | Fiveable">
            <a:extLst>
              <a:ext uri="{FF2B5EF4-FFF2-40B4-BE49-F238E27FC236}">
                <a16:creationId xmlns:a16="http://schemas.microsoft.com/office/drawing/2014/main" id="{E453C95B-CC72-00D2-7F24-AA95DC5C5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04" y="1427258"/>
            <a:ext cx="8436345" cy="482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97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50397-EE68-80B0-B730-5407CDA6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D1996-8C07-63E6-6614-D13F9F36FD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959" y="124784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Collisions of Smooth Spheres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54051-02A8-CB7B-BE04-24CB571D9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473" y="1267784"/>
            <a:ext cx="4418937" cy="5285416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Physical Situation:</a:t>
            </a:r>
          </a:p>
          <a:p>
            <a:r>
              <a:rPr lang="en-US" sz="2400" dirty="0"/>
              <a:t>Interaction between two bodies during impact </a:t>
            </a:r>
          </a:p>
          <a:p>
            <a:r>
              <a:rPr lang="en-US" sz="2400" dirty="0"/>
              <a:t>Modeled as smooth spheres </a:t>
            </a:r>
          </a:p>
          <a:p>
            <a:r>
              <a:rPr lang="en-US" sz="2400" dirty="0"/>
              <a:t>Centers of mass = geometric centers </a:t>
            </a:r>
          </a:p>
          <a:p>
            <a:pPr marL="0" indent="0">
              <a:buNone/>
            </a:pPr>
            <a:r>
              <a:rPr lang="en-US" sz="2400" b="1" dirty="0"/>
              <a:t>Key Assumptions: </a:t>
            </a:r>
          </a:p>
          <a:p>
            <a:r>
              <a:rPr lang="en-US" sz="2400" dirty="0"/>
              <a:t>Contact force acts along line of centers </a:t>
            </a:r>
          </a:p>
          <a:p>
            <a:r>
              <a:rPr lang="en-US" sz="2400" dirty="0"/>
              <a:t>Force is normal to contact plane </a:t>
            </a:r>
          </a:p>
          <a:p>
            <a:r>
              <a:rPr lang="en-US" sz="2400" dirty="0"/>
              <a:t>No tangential force (smooth surfaces)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853729E-676B-340D-7118-532483E66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40845" y="1207007"/>
            <a:ext cx="4184816" cy="5563051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Important Consequences </a:t>
            </a:r>
          </a:p>
          <a:p>
            <a:r>
              <a:rPr lang="en-US" sz="2400" dirty="0"/>
              <a:t>No rotation is introduced</a:t>
            </a:r>
          </a:p>
          <a:p>
            <a:pPr marL="0" indent="0">
              <a:buNone/>
            </a:pPr>
            <a:r>
              <a:rPr lang="en-US" sz="2400" b="1" dirty="0"/>
              <a:t>Geometry at Impact </a:t>
            </a:r>
          </a:p>
          <a:p>
            <a:r>
              <a:rPr lang="en-US" sz="2400" dirty="0"/>
              <a:t>Line of centers defines direction of force </a:t>
            </a:r>
          </a:p>
          <a:p>
            <a:r>
              <a:rPr lang="en-US" sz="2400" dirty="0"/>
              <a:t>Motion lies in a single plane </a:t>
            </a:r>
          </a:p>
          <a:p>
            <a:r>
              <a:rPr lang="en-US" sz="2400" dirty="0"/>
              <a:t>Velocity Decomposition </a:t>
            </a:r>
          </a:p>
          <a:p>
            <a:r>
              <a:rPr lang="en-US" sz="2400" i="1" dirty="0" err="1"/>
              <a:t>v</a:t>
            </a:r>
            <a:r>
              <a:rPr lang="en-US" sz="2400" i="1" baseline="-25000" dirty="0" err="1"/>
              <a:t>n</a:t>
            </a:r>
            <a:r>
              <a:rPr lang="en-US" sz="2400" dirty="0"/>
              <a:t>: along line of centers </a:t>
            </a:r>
          </a:p>
          <a:p>
            <a:r>
              <a:rPr lang="en-US" sz="2400" i="1" dirty="0" err="1"/>
              <a:t>v</a:t>
            </a:r>
            <a:r>
              <a:rPr lang="en-US" sz="2400" i="1" baseline="-25000" dirty="0" err="1"/>
              <a:t>t</a:t>
            </a:r>
            <a:r>
              <a:rPr lang="en-US" sz="2400" dirty="0"/>
              <a:t>: perpendicular to line of centers </a:t>
            </a:r>
          </a:p>
          <a:p>
            <a:pPr marL="0" indent="0">
              <a:buNone/>
            </a:pPr>
            <a:r>
              <a:rPr lang="en-US" sz="2400" b="1" dirty="0"/>
              <a:t>Key Idea:</a:t>
            </a:r>
          </a:p>
          <a:p>
            <a:r>
              <a:rPr lang="en-US" sz="2400" dirty="0"/>
              <a:t>Only </a:t>
            </a:r>
            <a:r>
              <a:rPr lang="en-US" sz="2400" i="1" dirty="0" err="1"/>
              <a:t>v</a:t>
            </a:r>
            <a:r>
              <a:rPr lang="en-US" sz="2400" i="1" baseline="-25000" dirty="0" err="1"/>
              <a:t>n</a:t>
            </a:r>
            <a:r>
              <a:rPr lang="en-US" sz="2400" dirty="0"/>
              <a:t> changes during impact </a:t>
            </a:r>
            <a:r>
              <a:rPr lang="en-US" sz="2400" i="1" dirty="0" err="1"/>
              <a:t>v</a:t>
            </a:r>
            <a:r>
              <a:rPr lang="en-US" sz="2400" i="1" baseline="-25000" dirty="0" err="1"/>
              <a:t>t</a:t>
            </a:r>
            <a:r>
              <a:rPr lang="en-US" sz="2400" dirty="0"/>
              <a:t> remains unchanged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FFCAC5D-2F6E-06FE-C309-7794ABF6360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EAEDCFE-22D4-CE78-CD3F-BE5CA7DA6D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850B7D4-8BCF-8D59-300E-96104651E6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4B37884-6D6F-551F-D7BB-8C5DA5209F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DB6A740-F8DC-FA06-82DD-831BA07A56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AA7EB1F-4B40-7B82-235B-AC385C32ED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9ACABC8-11D0-487F-D45E-5AF0C08FAC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9993124-CFEE-082C-89C2-43A0F2DFC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B038105-84FE-8AFA-EC23-246078CC5B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48B002E-2C98-58FE-E29A-7B55B11B45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DB9F6D0-0013-97F6-D6AD-D19B88C45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A6E77E6-62A3-E2D9-8C23-324FE5B83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E785C6C-3AB1-7FD3-9EE6-AE3AEC6471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AAF4953-DE07-208B-DEF5-642738A9A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5FB70CC-6175-912E-EF8D-E5DF8633AB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BF3C79A-8232-AF78-36C7-11FC0523A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41C884F-8603-5141-F66C-10FFEC5A40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A6BE525-3CD8-B1DA-80AD-08489C59FFAF}"/>
              </a:ext>
            </a:extLst>
          </p:cNvPr>
          <p:cNvCxnSpPr>
            <a:cxnSpLocks/>
          </p:cNvCxnSpPr>
          <p:nvPr/>
        </p:nvCxnSpPr>
        <p:spPr bwMode="auto">
          <a:xfrm>
            <a:off x="4876800" y="124808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5098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C4E173E-D036-4601-A223-1921D553D928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16001</TotalTime>
  <Words>1253</Words>
  <Application>Microsoft Office PowerPoint</Application>
  <PresentationFormat>On-screen Show (4:3)</PresentationFormat>
  <Paragraphs>251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Blackadder ITC</vt:lpstr>
      <vt:lpstr>Calibri</vt:lpstr>
      <vt:lpstr>Cambria Math</vt:lpstr>
      <vt:lpstr>CommercialScript BT</vt:lpstr>
      <vt:lpstr>Tempus Sans ITC</vt:lpstr>
      <vt:lpstr>Times New Roman</vt:lpstr>
      <vt:lpstr>Blank Presentation</vt:lpstr>
      <vt:lpstr>Impulse Momentum Analysis of Particle Swarm About a Moving Target</vt:lpstr>
      <vt:lpstr>Comparison with Previous Results</vt:lpstr>
      <vt:lpstr>Physical Interpretation of Additional Term</vt:lpstr>
      <vt:lpstr>Extension to Accelerating Frames</vt:lpstr>
      <vt:lpstr>Implications and Applications</vt:lpstr>
      <vt:lpstr>Implications and Applications</vt:lpstr>
      <vt:lpstr>Choice of Reference Frame</vt:lpstr>
      <vt:lpstr>Use of an Arbitrary Reference Point P</vt:lpstr>
      <vt:lpstr>Kinetic Energy Relative to Point P</vt:lpstr>
      <vt:lpstr>Ko ̈nig’s Theorem (Kinetic Energy Decomposition)</vt:lpstr>
      <vt:lpstr>Ko ̈nig’s Theorem (Kinetic Energy Decomposition)</vt:lpstr>
      <vt:lpstr>Angular Impulse and Momentum</vt:lpstr>
      <vt:lpstr>Angular Impulse about an Arbitrary Point P</vt:lpstr>
      <vt:lpstr>Angular Momentum Summary</vt:lpstr>
      <vt:lpstr>Swarm Robotics</vt:lpstr>
      <vt:lpstr>Dynamics or Particle Pair : Before and After Impact</vt:lpstr>
      <vt:lpstr>Collision of Smooth Spheres</vt:lpstr>
      <vt:lpstr>Collisions of Smooth Spheres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1092</cp:revision>
  <cp:lastPrinted>2002-07-26T02:11:33Z</cp:lastPrinted>
  <dcterms:created xsi:type="dcterms:W3CDTF">2002-07-26T01:39:54Z</dcterms:created>
  <dcterms:modified xsi:type="dcterms:W3CDTF">2026-04-10T03:44:08Z</dcterms:modified>
</cp:coreProperties>
</file>