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sldIdLst>
    <p:sldId id="1377" r:id="rId2"/>
    <p:sldId id="1774" r:id="rId3"/>
    <p:sldId id="1775" r:id="rId4"/>
    <p:sldId id="1776" r:id="rId5"/>
    <p:sldId id="1787" r:id="rId6"/>
    <p:sldId id="1745" r:id="rId7"/>
    <p:sldId id="1777" r:id="rId8"/>
    <p:sldId id="1782" r:id="rId9"/>
    <p:sldId id="1783" r:id="rId10"/>
    <p:sldId id="1778" r:id="rId11"/>
    <p:sldId id="1779" r:id="rId12"/>
    <p:sldId id="1785" r:id="rId13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F9900"/>
    <a:srgbClr val="000099"/>
    <a:srgbClr val="FF33CC"/>
    <a:srgbClr val="BDEEFF"/>
    <a:srgbClr val="AFEAFF"/>
    <a:srgbClr val="C1EFFF"/>
    <a:srgbClr val="CCCC00"/>
    <a:srgbClr val="FFCC99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404" autoAdjust="0"/>
  </p:normalViewPr>
  <p:slideViewPr>
    <p:cSldViewPr>
      <p:cViewPr varScale="1">
        <p:scale>
          <a:sx n="70" d="100"/>
          <a:sy n="70" d="100"/>
        </p:scale>
        <p:origin x="120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4/7/2026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91BFC-A354-C46F-3DF4-EBF4BE650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7C53C6-9718-F836-F2C4-7ABA5A087F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5B649C-E706-53F2-FDE5-246106EE1A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B4CCFA-F940-D0C4-1054-4CD22FD4BE2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91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1432E-6003-F0A8-5D31-446F61673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3702B3-2266-0CF0-73FD-3D5E10FF67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7FB71F-0942-C886-7AEC-3857AB5EB88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ACB6BF-718F-41E4-84D4-F04E8ABA9D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584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59E664-3227-A850-114B-289B3BD3F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CF751B-2A58-789C-4D04-399861A602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31ED29-4EFC-897D-33C0-EC1CB9444B2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286AD0-BD01-7D50-A6FC-86BD8CB01B3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7850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784B9-6D56-BF46-20A5-7CCE650D8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002045-6654-C8BC-3F06-204E29E0AC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70932F-8BD3-FD3E-9396-77080DA9EC6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9B725F-2966-DB3E-C74D-95DFFB3E23B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64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01523-9ED4-33DF-0761-BAB186261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7E080F-02EB-9F41-15C0-94286538C3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196E99-EE5C-ADE4-656B-1262DD97EEB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7CC718-77BC-6117-159F-C13EB30E915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736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FEFBE-5B7C-6BB8-187A-C41C523A65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44AB72-1931-F60B-65D2-3862645934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3B16AA-E85F-CAA1-2F08-ED43F64D62B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048AEB-6117-6CFE-4A67-171E9CF214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315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6C907-ABFF-139B-0436-4C3B02D88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72F15D-D8E5-7A8E-7883-270ECEC833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076FE5-453D-ED8C-8C49-3912FA34F28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51EA56-373D-1377-7221-279A0BBC93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1449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7B7E7-B38D-009C-4304-D83AC80AB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98DDD6-916A-7CA4-504D-416102932B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28D446-6FF8-7738-FDB4-D7F9536E68B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CDEAB2-80A7-E615-AEFE-E7EF5A7208C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2017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98DEC-1ADB-D593-1AD7-F47A50052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B1C5FA-47DE-D7F8-9275-213CB8E4B3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C8143A-6C52-6F86-B544-87B0E2BF3CB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4A7383-1DFB-A4C2-A0B4-7D75609797C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0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F3856-85ED-65F2-E30D-367CE4F31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D2ED40-499B-F883-22C9-C32FBA3412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20F303-E200-EA4E-6B43-336296566F0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9AD587-B201-771C-F66E-F2F7870AFF0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/>
          <a:p>
            <a:pPr lvl="0"/>
            <a:fld id="{C01480D9-C9C9-4919-8C4B-4AAD4112CED4}" type="slidenum"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890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44.png"/><Relationship Id="rId18" Type="http://schemas.openxmlformats.org/officeDocument/2006/relationships/image" Target="../media/image60.png"/><Relationship Id="rId3" Type="http://schemas.openxmlformats.org/officeDocument/2006/relationships/image" Target="../media/image4.png"/><Relationship Id="rId7" Type="http://schemas.openxmlformats.org/officeDocument/2006/relationships/image" Target="../media/image18.png"/><Relationship Id="rId12" Type="http://schemas.openxmlformats.org/officeDocument/2006/relationships/image" Target="../media/image43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11" Type="http://schemas.openxmlformats.org/officeDocument/2006/relationships/image" Target="../media/image25.png"/><Relationship Id="rId5" Type="http://schemas.openxmlformats.org/officeDocument/2006/relationships/image" Target="../media/image190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19" Type="http://schemas.openxmlformats.org/officeDocument/2006/relationships/image" Target="../media/image71.png"/><Relationship Id="rId4" Type="http://schemas.openxmlformats.org/officeDocument/2006/relationships/image" Target="../media/image7.png"/><Relationship Id="rId9" Type="http://schemas.openxmlformats.org/officeDocument/2006/relationships/image" Target="../media/image250.png"/><Relationship Id="rId1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8.png"/><Relationship Id="rId7" Type="http://schemas.openxmlformats.org/officeDocument/2006/relationships/image" Target="../media/image16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png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8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0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800" dirty="0"/>
              <a:t>Impulse Momentum Analysis of Particle Swarm About a Target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7338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 &amp; Head 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413" y="5245164"/>
            <a:ext cx="848717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sz="4400" dirty="0">
                <a:solidFill>
                  <a:srgbClr val="000099"/>
                </a:solidFill>
                <a:latin typeface="Blackadder ITC" panose="04020505051007020D02" pitchFamily="82" charset="0"/>
              </a:rPr>
              <a:t>Control the Swarm  to Target ?!?!?…</a:t>
            </a:r>
            <a:endParaRPr lang="en-US" altLang="en-US" sz="4400" i="1" dirty="0">
              <a:solidFill>
                <a:srgbClr val="000099"/>
              </a:solidFill>
              <a:latin typeface="Blackadder ITC" panose="04020505051007020D02" pitchFamily="82" charset="0"/>
              <a:ea typeface="STZhongsong" panose="020B0503020204020204" pitchFamily="2" charset="-122"/>
            </a:endParaRP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2954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Panchatantra Fables - The King Cobra and the Ants">
            <a:extLst>
              <a:ext uri="{FF2B5EF4-FFF2-40B4-BE49-F238E27FC236}">
                <a16:creationId xmlns:a16="http://schemas.microsoft.com/office/drawing/2014/main" id="{23857494-47A2-815E-C3C9-AEECFCD8BE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49" y="1311519"/>
            <a:ext cx="4762500" cy="47625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C110A-6ABE-0544-72C6-DEFB7CBFA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2261D-78E6-5AEF-6D49-D8F135B3A00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4800" y="152400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Center of Mass as a Reference Frame</a:t>
            </a:r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340D25C4-8E8A-3416-95E3-8134816CCCF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435473" y="2209800"/>
                <a:ext cx="4247603" cy="4456811"/>
              </a:xfrm>
            </p:spPr>
            <p:txBody>
              <a:bodyPr/>
              <a:lstStyle/>
              <a:p>
                <a:r>
                  <a:rPr lang="en-US" sz="2400" dirty="0"/>
                  <a:t>The rotational equation of motion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is often written with respect to a frame that moves with the center of mass. </a:t>
                </a:r>
              </a:p>
              <a:p>
                <a:r>
                  <a:rPr lang="en-US" sz="2400" dirty="0"/>
                  <a:t>Such a frame is generally a non-inertial frame because it accelerates with the center of mass. </a:t>
                </a:r>
              </a:p>
            </p:txBody>
          </p:sp>
        </mc:Choice>
        <mc:Fallback xmlns="">
          <p:sp>
            <p:nvSpPr>
              <p:cNvPr id="23" name="Content Placeholder 22">
                <a:extLst>
                  <a:ext uri="{FF2B5EF4-FFF2-40B4-BE49-F238E27FC236}">
                    <a16:creationId xmlns:a16="http://schemas.microsoft.com/office/drawing/2014/main" id="{340D25C4-8E8A-3416-95E3-8134816CCCF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35473" y="2209800"/>
                <a:ext cx="4247603" cy="4456811"/>
              </a:xfrm>
              <a:blipFill>
                <a:blip r:embed="rId3"/>
                <a:stretch>
                  <a:fillRect l="-1865" t="-1094" r="-3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ontent Placeholder 23">
                <a:extLst>
                  <a:ext uri="{FF2B5EF4-FFF2-40B4-BE49-F238E27FC236}">
                    <a16:creationId xmlns:a16="http://schemas.microsoft.com/office/drawing/2014/main" id="{EB8AD8B5-FDBA-2576-384F-793F59AE68B1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953000" y="2209800"/>
                <a:ext cx="4038600" cy="4435474"/>
              </a:xfrm>
            </p:spPr>
            <p:txBody>
              <a:bodyPr/>
              <a:lstStyle/>
              <a:p>
                <a:r>
                  <a:rPr lang="en-US" sz="2400" dirty="0"/>
                  <a:t>Key idea:  </a:t>
                </a:r>
              </a:p>
              <a:p>
                <a:r>
                  <a:rPr lang="en-US" sz="2400" b="1" dirty="0"/>
                  <a:t>Translation</a:t>
                </a:r>
                <a:r>
                  <a:rPr lang="en-US" sz="2400" dirty="0"/>
                  <a:t>: use inertial frame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Rotation: take moments about the center of mass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Despite being non-inertial, using the center of mass as the reference point greatly simplifies analysis.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4" name="Content Placeholder 23">
                <a:extLst>
                  <a:ext uri="{FF2B5EF4-FFF2-40B4-BE49-F238E27FC236}">
                    <a16:creationId xmlns:a16="http://schemas.microsoft.com/office/drawing/2014/main" id="{EB8AD8B5-FDBA-2576-384F-793F59AE68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953000" y="2209800"/>
                <a:ext cx="4038600" cy="4435474"/>
              </a:xfrm>
              <a:blipFill>
                <a:blip r:embed="rId4"/>
                <a:stretch>
                  <a:fillRect l="-2115" t="-11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EFBDDF37-A91F-2E42-C59C-7A14FAB2B20F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5B371535-AB6D-3ACF-6139-40DB06ABB9A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B584EA7F-F255-67C0-6550-42CDE0C494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DE3281C-D4A7-1773-2581-544ABBAE1D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60011E55-EDAC-FA5B-55E4-F6A17D3F1A6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BA53E764-9E34-D931-E354-C9F650DCA1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AA45D38-B717-AE14-4805-D9D55B6D47C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D569D972-6CD2-1EB7-0BEE-20D8963818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470AD6A-1811-B792-C3FB-3A94710BC9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B67F902-FA02-D167-B423-BB62518194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63B3B6DC-8076-CCC3-CC47-B8CFC6BAB2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2FD4D81C-2A78-8E24-4EE4-1F11744445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E351899-0484-0A38-05BB-B0D9383632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19F2524A-14C4-8ADC-D8EB-3C9E587ADD8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C3F3A821-2096-4DF6-E7A8-75DA70D356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A6FCBE3-96E9-9753-FB29-DE6183B33A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82BCCDD-4343-AE4E-37A9-21D126E990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A826C0C0-6E3B-8227-D613-A5273CF616E2}"/>
              </a:ext>
            </a:extLst>
          </p:cNvPr>
          <p:cNvSpPr txBox="1"/>
          <p:nvPr/>
        </p:nvSpPr>
        <p:spPr>
          <a:xfrm>
            <a:off x="467218" y="1226403"/>
            <a:ext cx="85585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Using a nonrotating reference frame that translates with the center of mass has important consequences.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0B91BC7-DB6D-8FA7-D4D7-B32B1E983BF6}"/>
              </a:ext>
            </a:extLst>
          </p:cNvPr>
          <p:cNvCxnSpPr>
            <a:cxnSpLocks/>
          </p:cNvCxnSpPr>
          <p:nvPr/>
        </p:nvCxnSpPr>
        <p:spPr bwMode="auto">
          <a:xfrm>
            <a:off x="4645285" y="2287568"/>
            <a:ext cx="101230" cy="4418032"/>
          </a:xfrm>
          <a:prstGeom prst="line">
            <a:avLst/>
          </a:prstGeom>
          <a:solidFill>
            <a:schemeClr val="accent1"/>
          </a:solidFill>
          <a:ln w="107950" cap="flat" cmpd="dbl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41590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24" grpId="0" build="p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5CC03-80EF-BA43-F5A4-A12E6115E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67D40-2249-BD29-C984-1F5ECB8580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8329" y="28453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Center of Mass as a Reference Frame</a:t>
            </a:r>
            <a:r>
              <a:rPr lang="en-US" sz="2800" dirty="0">
                <a:solidFill>
                  <a:schemeClr val="tx1"/>
                </a:solidFill>
                <a:ea typeface="Calibri"/>
                <a:cs typeface="Calibri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050277F-EE1A-35CF-ADFF-6971FDE56D8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6938" y="1178168"/>
                <a:ext cx="8812211" cy="5641731"/>
              </a:xfrm>
            </p:spPr>
            <p:txBody>
              <a:bodyPr/>
              <a:lstStyle/>
              <a:p>
                <a:r>
                  <a:rPr lang="en-US" sz="2400" b="1" dirty="0"/>
                  <a:t>Benefits: </a:t>
                </a:r>
              </a:p>
              <a:p>
                <a:r>
                  <a:rPr lang="en-US" sz="2400" dirty="0"/>
                  <a:t>Translation (inertial frame):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Rotation about CM (CM frame):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This separation simplifies the study of rigid-body swarm dynamics.</a:t>
                </a:r>
              </a:p>
              <a:p>
                <a:r>
                  <a:rPr lang="en-US" sz="2400" b="1" dirty="0"/>
                  <a:t>Key Result: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Motion Decomposition:  Total motion = Translation (CM)+ Relative motion. </a:t>
                </a:r>
              </a:p>
              <a:p>
                <a:r>
                  <a:rPr lang="en-US" sz="2400" dirty="0"/>
                  <a:t>CM moves like a single particle Motion about CM describes rotation/deformation.</a:t>
                </a:r>
              </a:p>
              <a:p>
                <a:r>
                  <a:rPr lang="en-US" sz="2400" dirty="0"/>
                  <a:t>Example: Rolling wheel: CM translates forward. </a:t>
                </a:r>
              </a:p>
              <a:p>
                <a:r>
                  <a:rPr lang="en-US" sz="2400" dirty="0"/>
                  <a:t>Wheel rotates about CM ⇒Analyze separately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050277F-EE1A-35CF-ADFF-6971FDE56D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6938" y="1178168"/>
                <a:ext cx="8812211" cy="5641731"/>
              </a:xfrm>
              <a:blipFill>
                <a:blip r:embed="rId3"/>
                <a:stretch>
                  <a:fillRect l="-969" t="-864" r="-138" b="-28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D178E1EB-9315-CE9A-EC4E-D3194E73832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12329B7-8046-6077-488C-97F5DF7D36B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5BB1BD1-1B08-D062-05EF-A427A72C95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ED7DD803-802E-4D36-E3FB-554BE936C84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2D89F9C-C5CA-445B-9369-DB0F8BE0B50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2BFE0CAC-8B83-BE65-8FFB-DD227A923D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33D658C8-FE74-31CF-11BB-0E3DCB93DB5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742954A3-54DC-A628-D746-D97809FC119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977C3C1-F999-D4AE-4D6F-CEA0D48DA7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4C9E07B-A925-6EC6-594E-91960BCB877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33045BA3-C142-0EAC-50DD-8E2EE040D0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7EB9FDAC-EF61-B7F0-9DF3-69F19600F5A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797893AA-372E-7AB7-AA7B-6F83DE836F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8CEDA79A-9A10-C738-0E4C-B3F5107E18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F93B674-44F2-01B6-B1A2-8854B51E5DA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0C444E5-73B7-7E26-CD9D-1B265DFF27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51B9905-06C6-5B11-F8EF-4AD4F32285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94805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B9678-D4DE-DF5D-E0B7-C539DCEFE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F00AA-294A-0292-CB2E-0BD21C7B34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8329" y="28453"/>
            <a:ext cx="6715871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Physical Picture: Center of Mass Decomposition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326AC45-489D-DBCA-AEC3-6ACFDDBF792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1404667"/>
                <a:ext cx="7772400" cy="914400"/>
              </a:xfrm>
            </p:spPr>
            <p:txBody>
              <a:bodyPr/>
              <a:lstStyle/>
              <a:p>
                <a:r>
                  <a:rPr lang="en-US" sz="2400" dirty="0"/>
                  <a:t>Any motion can be viewed as: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Motion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Movement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of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CM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Motion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about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CM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0326AC45-489D-DBCA-AEC3-6ACFDDBF79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404667"/>
                <a:ext cx="7772400" cy="914400"/>
              </a:xfrm>
              <a:blipFill>
                <a:blip r:embed="rId3"/>
                <a:stretch>
                  <a:fillRect l="-1176" t="-5333" b="-1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F5FFA250-A0BB-C2A4-C16B-2496C2698584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A0C7DCB-E834-9C37-6502-D4786CE882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9E559B3-9577-7B12-8CBF-F90BAE4E92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F7568EE3-CFF4-C38F-59ED-9D80B1EC668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4C3C0A6D-4795-BCBB-C046-BC4C1BD663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7CC0DE6-699B-D427-E7C9-558599E1A0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A7BB9684-E163-F380-7406-C471F7AB0B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93D6393E-6AC9-3E45-1D09-F243470C08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2C8EF437-A2E1-7409-4C15-B5D544A1B6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A1AF547-85DB-D55F-5ECF-B56D94DFB96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57D2A19-AB43-B85B-65F3-3EC4B502073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DABEA8C-4D8D-7373-A353-FB466E1C81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537956C-B805-A959-63CE-8B66F3A5384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AC5196EB-83E7-766A-5B8A-AC7377D1F1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BB3940DB-77C0-07F4-F0C8-ABEC398E9D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F555EF0F-2494-429B-E3DF-AA837A4EC5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4FFCF35-BEAB-FD78-DBE7-85075A1F60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Left Brace 2">
            <a:extLst>
              <a:ext uri="{FF2B5EF4-FFF2-40B4-BE49-F238E27FC236}">
                <a16:creationId xmlns:a16="http://schemas.microsoft.com/office/drawing/2014/main" id="{337152D6-AC82-C06B-3884-77EEB8AD4CC1}"/>
              </a:ext>
            </a:extLst>
          </p:cNvPr>
          <p:cNvSpPr/>
          <p:nvPr/>
        </p:nvSpPr>
        <p:spPr bwMode="auto">
          <a:xfrm rot="16200000">
            <a:off x="3066485" y="1296210"/>
            <a:ext cx="914400" cy="2284382"/>
          </a:xfrm>
          <a:prstGeom prst="leftBrace">
            <a:avLst>
              <a:gd name="adj1" fmla="val 8333"/>
              <a:gd name="adj2" fmla="val 53202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2" name="Left Brace 21">
            <a:extLst>
              <a:ext uri="{FF2B5EF4-FFF2-40B4-BE49-F238E27FC236}">
                <a16:creationId xmlns:a16="http://schemas.microsoft.com/office/drawing/2014/main" id="{0F3B5E6B-FF56-EDA3-C68D-0172C91224A6}"/>
              </a:ext>
            </a:extLst>
          </p:cNvPr>
          <p:cNvSpPr/>
          <p:nvPr/>
        </p:nvSpPr>
        <p:spPr bwMode="auto">
          <a:xfrm rot="16200000">
            <a:off x="5715000" y="1295401"/>
            <a:ext cx="914400" cy="2438400"/>
          </a:xfrm>
          <a:prstGeom prst="leftBrace">
            <a:avLst>
              <a:gd name="adj1" fmla="val 8333"/>
              <a:gd name="adj2" fmla="val 53202"/>
            </a:avLst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FA4030-A09A-A0CE-8987-86341C4E8FB1}"/>
              </a:ext>
            </a:extLst>
          </p:cNvPr>
          <p:cNvSpPr txBox="1"/>
          <p:nvPr/>
        </p:nvSpPr>
        <p:spPr>
          <a:xfrm>
            <a:off x="2819400" y="2971800"/>
            <a:ext cx="15732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Translation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BA9C64D-8761-6969-6A2E-197211F64510}"/>
              </a:ext>
            </a:extLst>
          </p:cNvPr>
          <p:cNvSpPr txBox="1"/>
          <p:nvPr/>
        </p:nvSpPr>
        <p:spPr>
          <a:xfrm>
            <a:off x="4724400" y="2971800"/>
            <a:ext cx="3212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Rotation/internal motion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C587739-522A-6E9F-C9D6-B892030631B2}"/>
              </a:ext>
            </a:extLst>
          </p:cNvPr>
          <p:cNvSpPr txBox="1"/>
          <p:nvPr/>
        </p:nvSpPr>
        <p:spPr>
          <a:xfrm>
            <a:off x="277863" y="3186283"/>
            <a:ext cx="846414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Examples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Projectile (spinning ball): CM follows a parabola spin is independent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Explosion: CM continues straight,  fragments move relative to CM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Rigid body: translation + rotation about CM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Key takeaway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External forces → CM motion 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Internal forces → relative motion</a:t>
            </a:r>
          </a:p>
        </p:txBody>
      </p:sp>
    </p:spTree>
    <p:extLst>
      <p:ext uri="{BB962C8B-B14F-4D97-AF65-F5344CB8AC3E}">
        <p14:creationId xmlns:p14="http://schemas.microsoft.com/office/powerpoint/2010/main" val="3215332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animBg="1"/>
      <p:bldP spid="22" grpId="0" animBg="1"/>
      <p:bldP spid="23" grpId="0"/>
      <p:bldP spid="24" grpId="0"/>
      <p:bldP spid="2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ow hunting hawks zero in on a single bat inside a chaotic swarm |  Department of Biology">
            <a:extLst>
              <a:ext uri="{FF2B5EF4-FFF2-40B4-BE49-F238E27FC236}">
                <a16:creationId xmlns:a16="http://schemas.microsoft.com/office/drawing/2014/main" id="{CB4CBF33-CECB-4D50-EAED-FAE0991F9B7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22" y="1619123"/>
            <a:ext cx="8168955" cy="4584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8">
            <a:extLst>
              <a:ext uri="{FF2B5EF4-FFF2-40B4-BE49-F238E27FC236}">
                <a16:creationId xmlns:a16="http://schemas.microsoft.com/office/drawing/2014/main" id="{F3296F67-3CF9-0324-90FC-D69F5593F184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C4BFC8F3-4FED-0D36-7651-7CF1738364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0F23DD87-66B6-8349-05CF-4E6D98D8BC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D112A2BD-4847-954A-A05D-195422CD57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FE00B591-679D-1308-C52C-F6B0B6FA8A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0ABCB8B0-0369-FD24-C0CB-C370F917DAB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FFAA40D9-A6B7-EA00-7F55-195123C04AB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ABA8DC0F-8042-B91F-D5ED-6B9C201C85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B6491975-BA9E-5D96-1624-BA7C63FC2CD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64E9FCE8-8239-2253-5ADA-C953B47AAA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AC3B0B98-C83F-0CF5-5F24-102AB92DA27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B04D3511-B1DF-2E52-5DCF-C604781843B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D19B6F98-AC63-48C0-798B-F30E70EF72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1CFCC564-A41D-B12F-6132-563F0F7DE5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3268BA38-16FD-253A-625A-47E117A6DA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C170D0C9-0CCE-72E3-7E7D-61A422955F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8C03ED4-D9C1-3DC9-B0F4-80B1C8CA4D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09779" y="207264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28115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C1539-6B3C-5C98-D478-7FADF49C6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EDACB-5D30-92B8-7716-234CD0EC24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0571" y="142561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Forces in a System of Particles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p:grpSp>
        <p:nvGrpSpPr>
          <p:cNvPr id="5" name="Group 38">
            <a:extLst>
              <a:ext uri="{FF2B5EF4-FFF2-40B4-BE49-F238E27FC236}">
                <a16:creationId xmlns:a16="http://schemas.microsoft.com/office/drawing/2014/main" id="{650CD7F9-3A44-B17A-3875-243FAD1D17BF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EAE189B8-576D-D3C7-86B1-23455D4EC8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816468C2-E674-D0ED-4450-A2169B6F13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847B1E4-75E7-D648-9C81-947379C0E8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68894B0-849D-1D78-F539-65E76C3A8D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AE3BFBB6-9FFC-2E2C-DB35-4B45E3FC86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881627BB-2E22-9E3A-5E5E-73C5A8598F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B252EA4E-6C8F-1952-B23E-A75BA18E81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6F5AE806-1DD1-E6FF-C625-B5772AACDE9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57289C59-41EC-D972-3D45-BD52BE2071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47387DE0-3AA3-D8A2-DB5B-41B38B870F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918F979B-0730-E22C-96B5-437A21C580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FC1CD929-5DAB-68AB-FC48-694DAFA7DEB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C7E8DA7B-0FE6-C66A-484B-E749700B8E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651BE53C-E7AC-F36D-738A-32E416B6C81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1B59A9C-9FFA-3299-ADFB-CC8420B32F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4A327F5-8C46-4474-997D-08CE89DF3A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Content Placeholder 25">
            <a:extLst>
              <a:ext uri="{FF2B5EF4-FFF2-40B4-BE49-F238E27FC236}">
                <a16:creationId xmlns:a16="http://schemas.microsoft.com/office/drawing/2014/main" id="{786E48B9-D7D0-6BB5-01EC-D02456680CA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 bwMode="auto">
          <a:xfrm>
            <a:off x="323139" y="1233169"/>
            <a:ext cx="7449261" cy="5524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A88A090F-8DD5-1CF2-A9AA-21DC3FABA538}"/>
              </a:ext>
            </a:extLst>
          </p:cNvPr>
          <p:cNvSpPr/>
          <p:nvPr/>
        </p:nvSpPr>
        <p:spPr bwMode="auto">
          <a:xfrm>
            <a:off x="3962400" y="1889950"/>
            <a:ext cx="304800" cy="30480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9256863-7C5B-F58C-F2F0-445F7A7FEB9D}"/>
              </a:ext>
            </a:extLst>
          </p:cNvPr>
          <p:cNvSpPr/>
          <p:nvPr/>
        </p:nvSpPr>
        <p:spPr bwMode="auto">
          <a:xfrm>
            <a:off x="6927082" y="1784866"/>
            <a:ext cx="304800" cy="304800"/>
          </a:xfrm>
          <a:prstGeom prst="ellipse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09E7216-5B80-3947-EC2F-24EBD1FE1C1A}"/>
              </a:ext>
            </a:extLst>
          </p:cNvPr>
          <p:cNvSpPr/>
          <p:nvPr/>
        </p:nvSpPr>
        <p:spPr bwMode="auto">
          <a:xfrm>
            <a:off x="7376718" y="3537604"/>
            <a:ext cx="304800" cy="304800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D9B3DD5-30EA-9CD3-DA3C-54677F5B976E}"/>
                  </a:ext>
                </a:extLst>
              </p:cNvPr>
              <p:cNvSpPr txBox="1"/>
              <p:nvPr/>
            </p:nvSpPr>
            <p:spPr>
              <a:xfrm>
                <a:off x="3886200" y="1432750"/>
                <a:ext cx="47051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D9B3DD5-30EA-9CD3-DA3C-54677F5B97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6200" y="1432750"/>
                <a:ext cx="470513" cy="369332"/>
              </a:xfrm>
              <a:prstGeom prst="rect">
                <a:avLst/>
              </a:prstGeom>
              <a:blipFill>
                <a:blip r:embed="rId5"/>
                <a:stretch>
                  <a:fillRect l="-7792" r="-3896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F7295BB-A343-3981-5F80-29279DEB03D0}"/>
                  </a:ext>
                </a:extLst>
              </p:cNvPr>
              <p:cNvSpPr txBox="1"/>
              <p:nvPr/>
            </p:nvSpPr>
            <p:spPr>
              <a:xfrm>
                <a:off x="6814030" y="1325488"/>
                <a:ext cx="47763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99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0099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F7295BB-A343-3981-5F80-29279DEB03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030" y="1325488"/>
                <a:ext cx="477630" cy="369332"/>
              </a:xfrm>
              <a:prstGeom prst="rect">
                <a:avLst/>
              </a:prstGeom>
              <a:blipFill>
                <a:blip r:embed="rId6"/>
                <a:stretch>
                  <a:fillRect l="-7692" r="-5128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7A43DFF-6F2E-31C7-FFD2-F1A08FA48C72}"/>
                  </a:ext>
                </a:extLst>
              </p:cNvPr>
              <p:cNvSpPr txBox="1"/>
              <p:nvPr/>
            </p:nvSpPr>
            <p:spPr>
              <a:xfrm>
                <a:off x="7294770" y="3059668"/>
                <a:ext cx="47763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7A43DFF-6F2E-31C7-FFD2-F1A08FA48C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4770" y="3059668"/>
                <a:ext cx="477630" cy="369332"/>
              </a:xfrm>
              <a:prstGeom prst="rect">
                <a:avLst/>
              </a:prstGeom>
              <a:blipFill>
                <a:blip r:embed="rId7"/>
                <a:stretch>
                  <a:fillRect l="-7692" r="-5128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CF693BF9-0D6A-15A7-1D28-416A2B0DD985}"/>
              </a:ext>
            </a:extLst>
          </p:cNvPr>
          <p:cNvCxnSpPr>
            <a:cxnSpLocks/>
            <a:endCxn id="27" idx="3"/>
          </p:cNvCxnSpPr>
          <p:nvPr/>
        </p:nvCxnSpPr>
        <p:spPr bwMode="auto">
          <a:xfrm flipV="1">
            <a:off x="2003446" y="2150113"/>
            <a:ext cx="2003591" cy="302164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6D8CF9F-7E5C-D92B-0B41-41BE7BA0A361}"/>
                  </a:ext>
                </a:extLst>
              </p:cNvPr>
              <p:cNvSpPr txBox="1"/>
              <p:nvPr/>
            </p:nvSpPr>
            <p:spPr>
              <a:xfrm>
                <a:off x="2902510" y="2705263"/>
                <a:ext cx="3245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6D8CF9F-7E5C-D92B-0B41-41BE7BA0A3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2510" y="2705263"/>
                <a:ext cx="324512" cy="369332"/>
              </a:xfrm>
              <a:prstGeom prst="rect">
                <a:avLst/>
              </a:prstGeom>
              <a:blipFill>
                <a:blip r:embed="rId8"/>
                <a:stretch>
                  <a:fillRect l="-22642" t="-36667" r="-69811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F3406F0-B1BC-2583-4752-7250C2961C64}"/>
              </a:ext>
            </a:extLst>
          </p:cNvPr>
          <p:cNvCxnSpPr>
            <a:cxnSpLocks/>
            <a:endCxn id="27" idx="2"/>
          </p:cNvCxnSpPr>
          <p:nvPr/>
        </p:nvCxnSpPr>
        <p:spPr bwMode="auto">
          <a:xfrm>
            <a:off x="3124200" y="1585150"/>
            <a:ext cx="838200" cy="457200"/>
          </a:xfrm>
          <a:prstGeom prst="straightConnector1">
            <a:avLst/>
          </a:prstGeom>
          <a:solidFill>
            <a:schemeClr val="accent1"/>
          </a:solidFill>
          <a:ln w="6032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1C1D6C7D-03E7-7161-C638-4223E96EAA62}"/>
              </a:ext>
            </a:extLst>
          </p:cNvPr>
          <p:cNvCxnSpPr>
            <a:cxnSpLocks/>
          </p:cNvCxnSpPr>
          <p:nvPr/>
        </p:nvCxnSpPr>
        <p:spPr bwMode="auto">
          <a:xfrm flipH="1">
            <a:off x="7231882" y="1784866"/>
            <a:ext cx="762000" cy="152400"/>
          </a:xfrm>
          <a:prstGeom prst="straightConnector1">
            <a:avLst/>
          </a:prstGeom>
          <a:solidFill>
            <a:schemeClr val="accent1"/>
          </a:solidFill>
          <a:ln w="6032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5DFBD44-DF3A-6B60-99F5-7D828E0ECDD2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7681518" y="3766204"/>
            <a:ext cx="685800" cy="254965"/>
          </a:xfrm>
          <a:prstGeom prst="straightConnector1">
            <a:avLst/>
          </a:prstGeom>
          <a:solidFill>
            <a:schemeClr val="accent1"/>
          </a:solidFill>
          <a:ln w="6032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439CCA1-881F-C4C7-FB7A-3DB6D1CFC213}"/>
                  </a:ext>
                </a:extLst>
              </p:cNvPr>
              <p:cNvSpPr txBox="1"/>
              <p:nvPr/>
            </p:nvSpPr>
            <p:spPr>
              <a:xfrm>
                <a:off x="3352800" y="1280350"/>
                <a:ext cx="366318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9900"/>
                  </a:solidFill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439CCA1-881F-C4C7-FB7A-3DB6D1CFC2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800" y="1280350"/>
                <a:ext cx="366318" cy="4140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B227225-EA39-6053-5B24-CDB11508E63D}"/>
                  </a:ext>
                </a:extLst>
              </p:cNvPr>
              <p:cNvSpPr txBox="1"/>
              <p:nvPr/>
            </p:nvSpPr>
            <p:spPr>
              <a:xfrm>
                <a:off x="7703764" y="1294578"/>
                <a:ext cx="3734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9900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B227225-EA39-6053-5B24-CDB11508E6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3764" y="1294578"/>
                <a:ext cx="373436" cy="41408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275EB23-884F-0678-8502-634F98F095B1}"/>
                  </a:ext>
                </a:extLst>
              </p:cNvPr>
              <p:cNvSpPr txBox="1"/>
              <p:nvPr/>
            </p:nvSpPr>
            <p:spPr>
              <a:xfrm>
                <a:off x="8305800" y="3580716"/>
                <a:ext cx="373436" cy="4140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FF99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99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FF9900"/>
                  </a:solidFill>
                </a:endParaRP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C275EB23-884F-0678-8502-634F98F095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5800" y="3580716"/>
                <a:ext cx="373436" cy="41408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54663E2-311D-7633-C7C6-F22C2A608BC9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145229" y="2183082"/>
            <a:ext cx="275129" cy="399691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EAF9B68E-85FF-0101-9AC5-0E52623198D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4267200" y="2118550"/>
            <a:ext cx="458713" cy="7620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4DC56B0-FAE4-1A23-6439-419540317491}"/>
              </a:ext>
            </a:extLst>
          </p:cNvPr>
          <p:cNvCxnSpPr>
            <a:cxnSpLocks/>
          </p:cNvCxnSpPr>
          <p:nvPr/>
        </p:nvCxnSpPr>
        <p:spPr bwMode="auto">
          <a:xfrm flipV="1">
            <a:off x="6485603" y="2013466"/>
            <a:ext cx="441479" cy="23753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75A4B71-B8E1-E167-E8D8-AD1C996DA07D}"/>
              </a:ext>
            </a:extLst>
          </p:cNvPr>
          <p:cNvCxnSpPr>
            <a:cxnSpLocks/>
          </p:cNvCxnSpPr>
          <p:nvPr/>
        </p:nvCxnSpPr>
        <p:spPr bwMode="auto">
          <a:xfrm flipV="1">
            <a:off x="6698482" y="2082643"/>
            <a:ext cx="306385" cy="58435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BCD58D0E-6FA6-880E-0548-7727E1B25170}"/>
              </a:ext>
            </a:extLst>
          </p:cNvPr>
          <p:cNvCxnSpPr>
            <a:cxnSpLocks/>
          </p:cNvCxnSpPr>
          <p:nvPr/>
        </p:nvCxnSpPr>
        <p:spPr bwMode="auto">
          <a:xfrm flipV="1">
            <a:off x="7224318" y="3754536"/>
            <a:ext cx="152400" cy="439012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FF7D581-A613-30FA-A767-390CB49CFCAC}"/>
              </a:ext>
            </a:extLst>
          </p:cNvPr>
          <p:cNvCxnSpPr>
            <a:cxnSpLocks/>
          </p:cNvCxnSpPr>
          <p:nvPr/>
        </p:nvCxnSpPr>
        <p:spPr bwMode="auto">
          <a:xfrm flipV="1">
            <a:off x="6919518" y="3690004"/>
            <a:ext cx="411050" cy="168356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84C650F7-3BA9-2BA8-0068-C2B935361447}"/>
                  </a:ext>
                </a:extLst>
              </p:cNvPr>
              <p:cNvSpPr txBox="1"/>
              <p:nvPr/>
            </p:nvSpPr>
            <p:spPr>
              <a:xfrm>
                <a:off x="4358082" y="1704462"/>
                <a:ext cx="464101" cy="4247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84C650F7-3BA9-2BA8-0068-C2B9353614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082" y="1704462"/>
                <a:ext cx="464101" cy="42479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3CE0B7F-57E0-C3DA-023F-CA60A92987E9}"/>
                  </a:ext>
                </a:extLst>
              </p:cNvPr>
              <p:cNvSpPr txBox="1"/>
              <p:nvPr/>
            </p:nvSpPr>
            <p:spPr>
              <a:xfrm>
                <a:off x="4191000" y="2455754"/>
                <a:ext cx="464101" cy="4247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3CE0B7F-57E0-C3DA-023F-CA60A92987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2455754"/>
                <a:ext cx="464101" cy="42479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61CD00C-98CF-753B-4E52-29C79B93510D}"/>
                  </a:ext>
                </a:extLst>
              </p:cNvPr>
              <p:cNvSpPr txBox="1"/>
              <p:nvPr/>
            </p:nvSpPr>
            <p:spPr>
              <a:xfrm>
                <a:off x="6386781" y="1751778"/>
                <a:ext cx="471219" cy="4247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461CD00C-98CF-753B-4E52-29C79B9351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6781" y="1751778"/>
                <a:ext cx="471219" cy="424796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50BDA61F-4558-8F1D-2E76-1ED6A0053200}"/>
                  </a:ext>
                </a:extLst>
              </p:cNvPr>
              <p:cNvSpPr txBox="1"/>
              <p:nvPr/>
            </p:nvSpPr>
            <p:spPr>
              <a:xfrm>
                <a:off x="6669335" y="3112808"/>
                <a:ext cx="471219" cy="4247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23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50BDA61F-4558-8F1D-2E76-1ED6A00532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9335" y="3112808"/>
                <a:ext cx="471219" cy="42479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C28E2245-7274-8E28-EB09-D514F6F8B3FE}"/>
                  </a:ext>
                </a:extLst>
              </p:cNvPr>
              <p:cNvSpPr txBox="1"/>
              <p:nvPr/>
            </p:nvSpPr>
            <p:spPr>
              <a:xfrm>
                <a:off x="6553200" y="3656916"/>
                <a:ext cx="471219" cy="4247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31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C28E2245-7274-8E28-EB09-D514F6F8B3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200" y="3656916"/>
                <a:ext cx="471219" cy="42479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F25E053A-F622-ECF1-60C2-AE0036DE2D4F}"/>
                  </a:ext>
                </a:extLst>
              </p:cNvPr>
              <p:cNvSpPr txBox="1"/>
              <p:nvPr/>
            </p:nvSpPr>
            <p:spPr>
              <a:xfrm>
                <a:off x="7141217" y="4071004"/>
                <a:ext cx="471219" cy="4247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F25E053A-F622-ECF1-60C2-AE0036DE2D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1217" y="4071004"/>
                <a:ext cx="471219" cy="42479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F5DD732-8996-AF8E-7FB9-D32D3F6FCA88}"/>
              </a:ext>
            </a:extLst>
          </p:cNvPr>
          <p:cNvCxnSpPr>
            <a:cxnSpLocks/>
          </p:cNvCxnSpPr>
          <p:nvPr/>
        </p:nvCxnSpPr>
        <p:spPr bwMode="auto">
          <a:xfrm flipV="1">
            <a:off x="1978879" y="2760554"/>
            <a:ext cx="2974121" cy="2461982"/>
          </a:xfrm>
          <a:prstGeom prst="straightConnector1">
            <a:avLst/>
          </a:prstGeom>
          <a:solidFill>
            <a:schemeClr val="accent1"/>
          </a:solidFill>
          <a:ln w="603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7" name="Hexagon 36">
            <a:extLst>
              <a:ext uri="{FF2B5EF4-FFF2-40B4-BE49-F238E27FC236}">
                <a16:creationId xmlns:a16="http://schemas.microsoft.com/office/drawing/2014/main" id="{D4CF2235-4230-7274-EF28-B7320A433D40}"/>
              </a:ext>
            </a:extLst>
          </p:cNvPr>
          <p:cNvSpPr/>
          <p:nvPr/>
        </p:nvSpPr>
        <p:spPr bwMode="auto">
          <a:xfrm>
            <a:off x="4931417" y="2582773"/>
            <a:ext cx="329034" cy="297777"/>
          </a:xfrm>
          <a:prstGeom prst="hexagon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F1597F0-7609-8F3E-56CC-9EBAA1FF942D}"/>
                  </a:ext>
                </a:extLst>
              </p:cNvPr>
              <p:cNvSpPr txBox="1"/>
              <p:nvPr/>
            </p:nvSpPr>
            <p:spPr>
              <a:xfrm>
                <a:off x="3434335" y="3361672"/>
                <a:ext cx="3054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BF1597F0-7609-8F3E-56CC-9EBAA1FF94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4335" y="3361672"/>
                <a:ext cx="305404" cy="369332"/>
              </a:xfrm>
              <a:prstGeom prst="rect">
                <a:avLst/>
              </a:prstGeom>
              <a:blipFill>
                <a:blip r:embed="rId18"/>
                <a:stretch>
                  <a:fillRect l="-24000" t="-34426" r="-74000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095CCBD4-06D2-D4A2-0E9A-FAE607840001}"/>
              </a:ext>
            </a:extLst>
          </p:cNvPr>
          <p:cNvSpPr/>
          <p:nvPr/>
        </p:nvSpPr>
        <p:spPr bwMode="auto">
          <a:xfrm>
            <a:off x="5260451" y="3485522"/>
            <a:ext cx="368369" cy="304800"/>
          </a:xfrm>
          <a:prstGeom prst="rect">
            <a:avLst/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590395D-84FE-156E-6B03-4AC942431DB4}"/>
              </a:ext>
            </a:extLst>
          </p:cNvPr>
          <p:cNvCxnSpPr>
            <a:cxnSpLocks/>
          </p:cNvCxnSpPr>
          <p:nvPr/>
        </p:nvCxnSpPr>
        <p:spPr bwMode="auto">
          <a:xfrm flipV="1">
            <a:off x="2105462" y="3637922"/>
            <a:ext cx="3189414" cy="1547808"/>
          </a:xfrm>
          <a:prstGeom prst="straightConnector1">
            <a:avLst/>
          </a:prstGeom>
          <a:solidFill>
            <a:schemeClr val="accent1"/>
          </a:solidFill>
          <a:ln w="60325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18F8AD4-ECE4-B38C-8802-42DFB6BA3610}"/>
                  </a:ext>
                </a:extLst>
              </p:cNvPr>
              <p:cNvSpPr txBox="1"/>
              <p:nvPr/>
            </p:nvSpPr>
            <p:spPr>
              <a:xfrm>
                <a:off x="3885596" y="4355068"/>
                <a:ext cx="35291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18F8AD4-ECE4-B38C-8802-42DFB6BA36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5596" y="4355068"/>
                <a:ext cx="352917" cy="369332"/>
              </a:xfrm>
              <a:prstGeom prst="rect">
                <a:avLst/>
              </a:prstGeom>
              <a:blipFill>
                <a:blip r:embed="rId19"/>
                <a:stretch>
                  <a:fillRect l="-20690" t="-34426" r="-63793" b="-14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49E9D4BC-EF16-2CC4-23D9-3B6C616F9F00}"/>
              </a:ext>
            </a:extLst>
          </p:cNvPr>
          <p:cNvSpPr txBox="1"/>
          <p:nvPr/>
        </p:nvSpPr>
        <p:spPr>
          <a:xfrm>
            <a:off x="4972320" y="2164382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C.M.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0E06614-23F8-4189-8D64-3E4233287937}"/>
              </a:ext>
            </a:extLst>
          </p:cNvPr>
          <p:cNvSpPr txBox="1"/>
          <p:nvPr/>
        </p:nvSpPr>
        <p:spPr>
          <a:xfrm>
            <a:off x="5628820" y="3325206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7030A0"/>
                </a:solidFill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4170543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37" grpId="0" animBg="1"/>
      <p:bldP spid="39" grpId="0"/>
      <p:bldP spid="4" grpId="0" animBg="1"/>
      <p:bldP spid="25" grpId="0"/>
      <p:bldP spid="33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355CA-2B17-FA93-94DB-97833B983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80EF43DC-B888-FBFE-876C-A7E96F710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3436" y="1243970"/>
            <a:ext cx="4134427" cy="375337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19A736E-F15E-D3BB-3EA5-D44ED92280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8329" y="28453"/>
            <a:ext cx="6868271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Angular Momentum About an Arbitrary Reference Point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79276E7-509D-0C82-D77A-50C734EF01D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35474" y="1231778"/>
                <a:ext cx="5203326" cy="4407022"/>
              </a:xfrm>
            </p:spPr>
            <p:txBody>
              <a:bodyPr/>
              <a:lstStyle/>
              <a:p>
                <a:r>
                  <a:rPr lang="en-US" sz="2400" dirty="0"/>
                  <a:t>Consider the angular momentum of a system of particles relative to an arbitrary point </a:t>
                </a:r>
                <a:r>
                  <a:rPr lang="en-US" sz="2400" i="1" dirty="0"/>
                  <a:t>P</a:t>
                </a:r>
                <a:r>
                  <a:rPr lang="en-US" sz="2400" dirty="0"/>
                  <a:t>. </a:t>
                </a:r>
              </a:p>
              <a:p>
                <a:r>
                  <a:rPr lang="en-US" sz="2400" dirty="0"/>
                  <a:t>The system is observed by a nonrotating observer moving with P. </a:t>
                </a:r>
              </a:p>
              <a:p>
                <a:r>
                  <a:rPr lang="en-US" sz="2400" dirty="0"/>
                  <a:t>Let the </a:t>
                </a:r>
                <a:r>
                  <a:rPr lang="en-US" sz="2400" i="1" dirty="0" err="1"/>
                  <a:t>xyz</a:t>
                </a:r>
                <a:r>
                  <a:rPr lang="en-US" sz="2400" dirty="0"/>
                  <a:t> coordinate frame be fixed in inertial space. </a:t>
                </a:r>
              </a:p>
              <a:p>
                <a:r>
                  <a:rPr lang="en-US" sz="2400" dirty="0"/>
                  <a:t>The reference point P may move arbitrarily relative to this frame. </a:t>
                </a:r>
              </a:p>
              <a:p>
                <a:r>
                  <a:rPr lang="en-US" sz="2400" dirty="0"/>
                  <a:t>The vectors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en-US" sz="2400" dirty="0"/>
                  <a:t> originate at the reference point </a:t>
                </a:r>
                <a:r>
                  <a:rPr lang="en-US" sz="2400" i="1" dirty="0"/>
                  <a:t>P</a:t>
                </a:r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79276E7-509D-0C82-D77A-50C734EF01D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35474" y="1231778"/>
                <a:ext cx="5203326" cy="4407022"/>
              </a:xfrm>
              <a:blipFill>
                <a:blip r:embed="rId4"/>
                <a:stretch>
                  <a:fillRect l="-1522" t="-1107" r="-1288" b="-31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E3A246BE-ACF4-8F9F-6552-3457D63419D1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B07E4D11-7E42-CC79-F341-9DBEB777BC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F868C507-4FD2-06C7-04EE-49531C0301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66532631-A31B-BCA4-427A-1E650C73E4E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BDB3DAE-F947-B59D-1B66-F0A8D78037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E027D073-A1F7-7FB9-985B-AE29BD35E1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8D43962-1950-90BA-3176-BC3E3908094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A2EF32B2-04ED-F5E7-0F67-B7C6682472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5A7A6618-B25C-454E-2391-97CE01FBC6E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DECF49E3-59BB-10A3-048E-A14441100E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9FC68598-7010-AF67-86F7-0A3EDBB88F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EBDF6B5A-FFC3-2ABB-358B-642682E0AD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9C22C2B-FEF4-1DFC-F97A-51BBB2DFD2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5BC6C929-7567-3766-E63B-F6A23896A12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47E14E0-7885-A23B-D969-0385C7E996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7FA6125-0A05-7FAA-E4A0-2B6AD98B90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6B88BE5-6546-A505-553C-4243FC345D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7319C32-D91B-61CF-D5E4-64E1A6C61453}"/>
                  </a:ext>
                </a:extLst>
              </p:cNvPr>
              <p:cNvSpPr txBox="1"/>
              <p:nvPr/>
            </p:nvSpPr>
            <p:spPr>
              <a:xfrm>
                <a:off x="6400800" y="4606676"/>
                <a:ext cx="136556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7319C32-D91B-61CF-D5E4-64E1A6C614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0" y="4606676"/>
                <a:ext cx="1365567" cy="369332"/>
              </a:xfrm>
              <a:prstGeom prst="rect">
                <a:avLst/>
              </a:prstGeom>
              <a:blipFill>
                <a:blip r:embed="rId6"/>
                <a:stretch>
                  <a:fillRect l="-8036" t="-36667" r="-2857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B3B8F02-980D-3698-ACE0-EF45F9387230}"/>
                  </a:ext>
                </a:extLst>
              </p:cNvPr>
              <p:cNvSpPr txBox="1"/>
              <p:nvPr/>
            </p:nvSpPr>
            <p:spPr>
              <a:xfrm>
                <a:off x="6324600" y="5100701"/>
                <a:ext cx="141538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EB3B8F02-980D-3698-ACE0-EF45F93872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0" y="5100701"/>
                <a:ext cx="1415387" cy="369332"/>
              </a:xfrm>
              <a:prstGeom prst="rect">
                <a:avLst/>
              </a:prstGeom>
              <a:blipFill>
                <a:blip r:embed="rId7"/>
                <a:stretch>
                  <a:fillRect l="-8190" t="-36667" r="-25431" b="-5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4512E61-69D4-C18A-FD9F-D74BE04F882B}"/>
                  </a:ext>
                </a:extLst>
              </p:cNvPr>
              <p:cNvSpPr txBox="1"/>
              <p:nvPr/>
            </p:nvSpPr>
            <p:spPr>
              <a:xfrm>
                <a:off x="411090" y="5785975"/>
                <a:ext cx="8428110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: position of particle </a:t>
                </a:r>
                <a:r>
                  <a:rPr lang="en-US" i="1" dirty="0"/>
                  <a:t>i</a:t>
                </a:r>
                <a:r>
                  <a:rPr lang="en-US" dirty="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/>
                  <a:t> : center of mass position;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en-US" dirty="0"/>
                  <a:t> : position of reference point P;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&amp;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/>
                  <a:t>: vectors measured from P</a:t>
                </a: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24512E61-69D4-C18A-FD9F-D74BE04F88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090" y="5785975"/>
                <a:ext cx="8428110" cy="830997"/>
              </a:xfrm>
              <a:prstGeom prst="rect">
                <a:avLst/>
              </a:prstGeom>
              <a:blipFill>
                <a:blip r:embed="rId8"/>
                <a:stretch>
                  <a:fillRect l="-1085" t="-10294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94811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9" grpId="0"/>
      <p:bldP spid="30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B133D-04C2-69F3-B703-53FCCC856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1E575A03-39E5-30EF-B6DC-27C369ADC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874226"/>
            <a:ext cx="4341479" cy="39413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6424D4-A7DB-C1AB-E707-56CAB83147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8329" y="28453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Angular Momentum About an Arbitrary Reference Point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5AE796D7-339B-E885-6E0E-B7BA1F530D9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33594" y="1117202"/>
                <a:ext cx="5203326" cy="5054997"/>
              </a:xfrm>
            </p:spPr>
            <p:txBody>
              <a:bodyPr/>
              <a:lstStyle/>
              <a:p>
                <a:r>
                  <a:rPr lang="en-US" sz="2400" dirty="0"/>
                  <a:t>Center of mass location relative to </a:t>
                </a:r>
                <a:r>
                  <a:rPr lang="en-US" sz="2400" i="1" dirty="0"/>
                  <a:t>P</a:t>
                </a:r>
                <a:r>
                  <a:rPr lang="en-US" sz="24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Angular momentum of the system about </a:t>
                </a:r>
                <a:r>
                  <a:rPr lang="en-US" sz="2400" i="1" dirty="0"/>
                  <a:t>P</a:t>
                </a:r>
                <a:r>
                  <a:rPr lang="en-US" sz="2400" dirty="0"/>
                  <a:t>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In a form similar to the center-of-mass expression:</a:t>
                </a:r>
              </a:p>
              <a:p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5AE796D7-339B-E885-6E0E-B7BA1F530D9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33594" y="1117202"/>
                <a:ext cx="5203326" cy="5054997"/>
              </a:xfrm>
              <a:blipFill>
                <a:blip r:embed="rId4"/>
                <a:stretch>
                  <a:fillRect l="-1641" t="-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99636207-82BC-6E88-BB0E-8BC9C058EED3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D148302E-5856-2516-2686-EE6B238A9E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E06277B0-7DD7-C5D2-7C02-0A170576FEA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405D049B-59C4-56BA-B678-B824521EB1C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C8E68AAF-5E58-4C7D-D917-D9F1723BCD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155B747A-D6F8-D5AA-7261-AEC490B033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F74EA8DC-5899-3B62-4A18-DF82651F883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3B5D3D65-ACB4-7657-0A80-D987DA7CEB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5DD44E3-A08C-1AC2-F4A3-62A18FAEB5E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417663F1-67CA-8C23-4351-42BA0DEC17F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1CD180E7-F738-E514-8861-A85409F2DB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285AE53-90A7-F406-56D1-000F1C836C7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945B5694-6B15-3E07-EF26-755B40739A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F780C7BB-699E-0FC8-97C3-14F22DBC995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F7681127-D29D-7481-F1DF-A2A643BA49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3E25564E-2D3B-D44C-1947-F716CED521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7D5AC13-3CB4-681D-30B4-C9297E3C09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8068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D9EC64-F837-C0A2-1FF1-0D5ED44BB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C9E56317-8DD5-BB9D-3818-EAD84CBD8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3002" y="1243970"/>
            <a:ext cx="3714861" cy="33724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160506C-62C0-BDEA-34D0-C69BF94C1D9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8329" y="28453"/>
            <a:ext cx="7772400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Angular Momentum About an Arbitrary Reference Point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F405EB7-8E9B-96FB-A767-A54933465B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4103" y="2132977"/>
                <a:ext cx="3997902" cy="68280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6F405EB7-8E9B-96FB-A767-A54933465B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4103" y="2132977"/>
                <a:ext cx="3997902" cy="682808"/>
              </a:xfr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1538FE55-6A20-B6E6-9BDE-A4D71F3B3C73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061A9427-BF2E-9224-D42D-429531A256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3E54DB56-C05F-02C8-BF35-851DFC23D6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898B255A-D877-E029-C5ED-A4DAD4D3D57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165406A8-4225-F5E0-B4A9-51F5C00C9B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70A0A2FC-BFC2-5E0E-6D25-495B63EF0C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1A758C68-ADBB-3FD3-2001-E63BB4AD92F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12F7A733-5819-2FFA-DAFF-AABD30F9AD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3C01765B-197B-52F8-185F-5182D5EAF5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0D1B454-1E60-9FDD-902E-F7C0DF6FE08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2F98EF50-023D-BE31-1185-B22A82861F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B7CAC75F-2C33-439A-F367-6ED22B98DA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1AD4346B-C03F-E15E-394A-5EDCD1F08B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42A0BD3E-0050-6CA6-57A3-7951B7AA79C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5EE8D592-BE37-5E54-DC35-ECFDBE11DB9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70B7C25D-ECD9-D9FF-C022-28CD80B81C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5E14FA8-ADB4-1372-8EDE-F3BAEB057B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D5DE132-DDF9-955A-6E41-0B0A69AD1231}"/>
                  </a:ext>
                </a:extLst>
              </p:cNvPr>
              <p:cNvSpPr txBox="1"/>
              <p:nvPr/>
            </p:nvSpPr>
            <p:spPr>
              <a:xfrm>
                <a:off x="326187" y="2863532"/>
                <a:ext cx="5075310" cy="35058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Meaning of quantities: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position of particle </a:t>
                </a:r>
                <a:r>
                  <a:rPr lang="en-US" i="1" dirty="0" err="1"/>
                  <a:t>i</a:t>
                </a:r>
                <a:r>
                  <a:rPr lang="en-US" dirty="0"/>
                  <a:t> relative to </a:t>
                </a:r>
                <a:r>
                  <a:rPr lang="en-US" i="1" dirty="0"/>
                  <a:t>P;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/>
                  <a:t> center of mass relative to </a:t>
                </a:r>
                <a:r>
                  <a:rPr lang="en-US" i="1" dirty="0"/>
                  <a:t>P</a:t>
                </a:r>
                <a:r>
                  <a:rPr lang="en-US" dirty="0"/>
                  <a:t>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r>
                  <a:rPr lang="en-US" dirty="0"/>
                  <a:t> angular momentum about </a:t>
                </a:r>
                <a:r>
                  <a:rPr lang="en-US" i="1" dirty="0"/>
                  <a:t>P</a:t>
                </a:r>
                <a:r>
                  <a:rPr lang="en-US" dirty="0"/>
                  <a:t>;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/>
                  <a:t> angular momentum about the center of mass.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This representation separates motion into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 CM motion + relative motion</a:t>
                </a:r>
                <a:endParaRPr lang="en-US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D5DE132-DDF9-955A-6E41-0B0A69AD12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187" y="2863532"/>
                <a:ext cx="5075310" cy="3505832"/>
              </a:xfrm>
              <a:prstGeom prst="rect">
                <a:avLst/>
              </a:prstGeom>
              <a:blipFill>
                <a:blip r:embed="rId6"/>
                <a:stretch>
                  <a:fillRect l="-1683" t="-2435" r="-1803" b="-31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2FB5C59-5373-9130-7004-BE03FA7B46F9}"/>
                  </a:ext>
                </a:extLst>
              </p:cNvPr>
              <p:cNvSpPr txBox="1"/>
              <p:nvPr/>
            </p:nvSpPr>
            <p:spPr>
              <a:xfrm>
                <a:off x="896049" y="1036640"/>
                <a:ext cx="4608576" cy="11005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2FB5C59-5373-9130-7004-BE03FA7B46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049" y="1036640"/>
                <a:ext cx="4608576" cy="110055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6384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297A3-3A75-E6EF-DEEB-86C396AF6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54F458E-769E-62DE-684F-ED958A7880F7}"/>
                  </a:ext>
                </a:extLst>
              </p:cNvPr>
              <p:cNvSpPr txBox="1">
                <a:spLocks noGrp="1"/>
              </p:cNvSpPr>
              <p:nvPr>
                <p:ph type="title"/>
              </p:nvPr>
            </p:nvSpPr>
            <p:spPr>
              <a:xfrm>
                <a:off x="0" y="93667"/>
                <a:ext cx="7772400" cy="1143000"/>
              </a:xfrm>
              <a:noFill/>
            </p:spPr>
            <p:txBody>
              <a:bodyPr/>
              <a:lstStyle/>
              <a:p>
                <a:pPr lvl="0"/>
                <a:r>
                  <a:rPr lang="en-US" sz="2800" dirty="0"/>
                  <a:t>Relation Between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acc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</m:oMath>
                </a14:m>
                <a:endParaRPr lang="en-US" sz="2800" dirty="0">
                  <a:solidFill>
                    <a:schemeClr val="tx1"/>
                  </a:solidFill>
                  <a:ea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454F458E-769E-62DE-684F-ED958A7880F7}"/>
                  </a:ext>
                </a:extLst>
              </p:cNvPr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93667"/>
                <a:ext cx="7772400" cy="11430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749F28-C452-057A-E8BC-5E4F1440A72E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344475" y="1598608"/>
                <a:ext cx="8511102" cy="4114800"/>
              </a:xfrm>
            </p:spPr>
            <p:txBody>
              <a:bodyPr/>
              <a:lstStyle/>
              <a:p>
                <a:r>
                  <a:rPr lang="en-US" sz="2400" dirty="0"/>
                  <a:t>Start from known expressions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Eliminate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𝐻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Interpretation:</a:t>
                </a:r>
              </a:p>
              <a:p>
                <a:r>
                  <a:rPr lang="en-US" sz="2400" dirty="0"/>
                  <a:t> Relates angular momentum about </a:t>
                </a:r>
                <a:r>
                  <a:rPr lang="en-US" sz="2400" i="1" dirty="0"/>
                  <a:t>O</a:t>
                </a:r>
                <a:r>
                  <a:rPr lang="en-US" sz="2400" dirty="0"/>
                  <a:t> and </a:t>
                </a:r>
                <a:r>
                  <a:rPr lang="en-US" sz="2400" i="1" dirty="0"/>
                  <a:t>P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Additional terms arise due to motion of </a:t>
                </a:r>
                <a:r>
                  <a:rPr lang="en-US" sz="2400" i="1" dirty="0"/>
                  <a:t>P</a:t>
                </a:r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5749F28-C452-057A-E8BC-5E4F1440A72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344475" y="1598608"/>
                <a:ext cx="8511102" cy="4114800"/>
              </a:xfrm>
              <a:blipFill>
                <a:blip r:embed="rId4"/>
                <a:stretch>
                  <a:fillRect l="-1003" t="-11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396A7762-2313-ACDA-6083-429EC5ED169E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A4AD4785-5AC2-9B2F-B195-FA2840A37D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9B8E9224-E147-801B-1D7E-9CFA1ADEFA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CCA3A63B-2D81-CABE-CD03-B63B97E229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33841613-5C41-BFBF-FE51-32E9C95FE21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CADDFDF5-3170-A7B5-BFB4-31391AD4FC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22D4E548-0331-0F55-D2EF-4152AC17DC9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67779D82-ECBB-2DB3-DC15-9DD574D84F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CAF80345-156A-5664-038E-8F41F15F89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A13F7BC4-4CED-F779-D1E3-C50BD00C197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FF5CB8C7-3D87-5293-454D-C8EA2BC115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19898727-A20A-A0AE-ABF4-833DAD4933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40D989BE-8B06-8A38-E9BB-C9285FFC6F5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9F334A1F-AA02-63AA-5FFD-3A6303C0208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17584A2C-76EE-1642-D716-48AD8B3EE75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66D68522-778B-A883-A3C0-63E198064E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CFC97C2-77D1-D2F3-6EDB-42C3181E21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F95C6696-2B2B-3217-D022-D457CADBDB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8400" y="3950824"/>
            <a:ext cx="2698705" cy="2449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963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E9DC3-8DF6-4691-2926-EAF00B5D2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B8DD1-8C77-E83F-93F2-18B4F71629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857" y="114300"/>
            <a:ext cx="6731147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Angular Momentum About a Moving Point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92521B-7EBE-83A9-635D-46EAE6A1BBE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29235" y="1765499"/>
                <a:ext cx="7772400" cy="5092501"/>
              </a:xfrm>
            </p:spPr>
            <p:txBody>
              <a:bodyPr/>
              <a:lstStyle/>
              <a:p>
                <a:r>
                  <a:rPr lang="en-US" sz="2400" dirty="0"/>
                  <a:t>Differentiate above Equation: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                         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    =</m:t>
                        </m:r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d>
                      <m:d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̈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</m:acc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̈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𝑟</m:t>
                                    </m:r>
                                  </m:e>
                                </m:acc>
                              </m:e>
                            </m:acc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e>
                    </m:d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̈"/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US" sz="2400" dirty="0"/>
              </a:p>
              <a:p>
                <a:r>
                  <a:rPr lang="en-US" sz="2400" dirty="0"/>
                  <a:t>Using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̈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acc>
                              <m:accPr>
                                <m:chr m:val="⃗"/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</m:acc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Moment about </a:t>
                </a:r>
                <a:r>
                  <a:rPr lang="en-US" sz="2400" i="1" dirty="0"/>
                  <a:t>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400" i="1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292521B-7EBE-83A9-635D-46EAE6A1BBE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29235" y="1765499"/>
                <a:ext cx="7772400" cy="5092501"/>
              </a:xfrm>
              <a:blipFill>
                <a:blip r:embed="rId3"/>
                <a:stretch>
                  <a:fillRect l="-1020" t="-9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1385E4F3-5E67-FE91-0B69-268C5C09DC0E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46B1C0D7-AFCE-7A51-A2C4-6C416AB019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7E613A10-CF75-06D0-9019-7AFEB5B7CD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92082159-1A43-056F-0780-B780E08C250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F6403409-D2C4-945D-9F0D-269B2497E8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6E6EC8D2-EA2F-7FBD-5F29-362EF64CD4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9B140C99-6898-0218-F010-DE28165C2F5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29847FD7-3193-E973-FE87-93288517F01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1E1D1656-013D-D5CA-2C6B-C147F270F44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206EAAEB-F6B5-D6F2-7470-969DAF0DCF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5CE70C80-80A5-2925-B43B-F1613108CBD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D52B0369-F742-2F34-F7B0-D9C7F7F1B5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059628C0-D2EC-450C-5CE5-D36034BD29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619D0B18-D495-B632-9986-F874AA27F4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9F4AAF49-AF31-ED4E-F942-0685B0C8C7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B099AF51-2B9F-E99F-E847-B4A19C6A10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EF36DF38-BC8B-A3E2-EEFD-11D2A8F7EA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A44F060-4863-3F1C-B79D-BA579727EBF2}"/>
                  </a:ext>
                </a:extLst>
              </p:cNvPr>
              <p:cNvSpPr txBox="1"/>
              <p:nvPr/>
            </p:nvSpPr>
            <p:spPr>
              <a:xfrm>
                <a:off x="1828800" y="1237183"/>
                <a:ext cx="4581144" cy="5103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A44F060-4863-3F1C-B79D-BA579727EB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0" y="1237183"/>
                <a:ext cx="4581144" cy="51033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" name="Picture 26">
            <a:extLst>
              <a:ext uri="{FF2B5EF4-FFF2-40B4-BE49-F238E27FC236}">
                <a16:creationId xmlns:a16="http://schemas.microsoft.com/office/drawing/2014/main" id="{8EC70D0F-191E-C4F8-0E07-0941F0FB2B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036" y="4216991"/>
            <a:ext cx="2716778" cy="246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430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286113-478C-BDF7-7D6D-2AD8F9824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F3B62-069B-8F2F-32F9-60FBE0798B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3857" y="114300"/>
            <a:ext cx="7206143" cy="1143000"/>
          </a:xfrm>
          <a:noFill/>
        </p:spPr>
        <p:txBody>
          <a:bodyPr/>
          <a:lstStyle/>
          <a:p>
            <a:pPr lvl="0"/>
            <a:r>
              <a:rPr lang="en-US" sz="2800" dirty="0"/>
              <a:t>Angular Momentum About a Moving Point</a:t>
            </a:r>
            <a:endParaRPr lang="en-US" sz="2800" dirty="0">
              <a:solidFill>
                <a:schemeClr val="tx1"/>
              </a:solidFill>
              <a:ea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07E099-A4F9-D01F-6BA2-7DAFFE0DB9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1739" y="2157095"/>
                <a:ext cx="6642811" cy="5092501"/>
              </a:xfrm>
            </p:spPr>
            <p:txBody>
              <a:bodyPr/>
              <a:lstStyle/>
              <a:p>
                <a:r>
                  <a:rPr lang="en-US" sz="2400" dirty="0"/>
                  <a:t>Define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r>
                  <a:rPr lang="en-US" sz="2400" dirty="0"/>
                  <a:t>Using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acc>
                            <m:accPr>
                              <m:chr m:val="⃗"/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</m:acc>
                        </m:e>
                      </m:acc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̈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</m:acc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07E099-A4F9-D01F-6BA2-7DAFFE0DB9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1739" y="2157095"/>
                <a:ext cx="6642811" cy="5092501"/>
              </a:xfrm>
              <a:blipFill>
                <a:blip r:embed="rId3"/>
                <a:stretch>
                  <a:fillRect l="-1286" t="-9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38">
            <a:extLst>
              <a:ext uri="{FF2B5EF4-FFF2-40B4-BE49-F238E27FC236}">
                <a16:creationId xmlns:a16="http://schemas.microsoft.com/office/drawing/2014/main" id="{0764704E-0A90-CDDC-83EC-0C0F07C129B3}"/>
              </a:ext>
            </a:extLst>
          </p:cNvPr>
          <p:cNvGrpSpPr>
            <a:grpSpLocks/>
          </p:cNvGrpSpPr>
          <p:nvPr/>
        </p:nvGrpSpPr>
        <p:grpSpPr bwMode="auto">
          <a:xfrm>
            <a:off x="18339" y="0"/>
            <a:ext cx="9144000" cy="6858000"/>
            <a:chOff x="0" y="0"/>
            <a:chExt cx="9144000" cy="6858000"/>
          </a:xfrm>
        </p:grpSpPr>
        <p:grpSp>
          <p:nvGrpSpPr>
            <p:cNvPr id="6" name="Group 19">
              <a:extLst>
                <a:ext uri="{FF2B5EF4-FFF2-40B4-BE49-F238E27FC236}">
                  <a16:creationId xmlns:a16="http://schemas.microsoft.com/office/drawing/2014/main" id="{1EAD9FF1-65C7-665B-3D35-1480C3551A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>
                <a:extLst>
                  <a:ext uri="{FF2B5EF4-FFF2-40B4-BE49-F238E27FC236}">
                    <a16:creationId xmlns:a16="http://schemas.microsoft.com/office/drawing/2014/main" id="{2D973695-AADD-DA3E-A2D9-DE966CC0B9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B497BCF6-11FA-63FB-FA14-5149E1A4976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>
                    <a:extLst>
                      <a:ext uri="{FF2B5EF4-FFF2-40B4-BE49-F238E27FC236}">
                        <a16:creationId xmlns:a16="http://schemas.microsoft.com/office/drawing/2014/main" id="{20E563C7-21BC-DBA5-6749-CB95FDE0DC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>
                    <a:extLst>
                      <a:ext uri="{FF2B5EF4-FFF2-40B4-BE49-F238E27FC236}">
                        <a16:creationId xmlns:a16="http://schemas.microsoft.com/office/drawing/2014/main" id="{32E37C38-3F54-5590-8E00-A054BC622D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>
                  <a:extLst>
                    <a:ext uri="{FF2B5EF4-FFF2-40B4-BE49-F238E27FC236}">
                      <a16:creationId xmlns:a16="http://schemas.microsoft.com/office/drawing/2014/main" id="{0872FB76-6C54-1A7C-9D21-5843FF0AFD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51E4B30C-F9BE-B429-56CC-591E6F60729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>
                    <a:extLst>
                      <a:ext uri="{FF2B5EF4-FFF2-40B4-BE49-F238E27FC236}">
                        <a16:creationId xmlns:a16="http://schemas.microsoft.com/office/drawing/2014/main" id="{781DB99E-D052-4FD6-CEA1-28052D2CE1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>
                  <a:extLst>
                    <a:ext uri="{FF2B5EF4-FFF2-40B4-BE49-F238E27FC236}">
                      <a16:creationId xmlns:a16="http://schemas.microsoft.com/office/drawing/2014/main" id="{799243DA-50F7-FE04-021A-735AA7933B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>
                    <a:extLst>
                      <a:ext uri="{FF2B5EF4-FFF2-40B4-BE49-F238E27FC236}">
                        <a16:creationId xmlns:a16="http://schemas.microsoft.com/office/drawing/2014/main" id="{DE9F9BE4-CF88-CDE7-067D-3DB3C035C0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>
                    <a:extLst>
                      <a:ext uri="{FF2B5EF4-FFF2-40B4-BE49-F238E27FC236}">
                        <a16:creationId xmlns:a16="http://schemas.microsoft.com/office/drawing/2014/main" id="{8E5F57C3-CE25-E92F-760A-2494870540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>
                  <a:extLst>
                    <a:ext uri="{FF2B5EF4-FFF2-40B4-BE49-F238E27FC236}">
                      <a16:creationId xmlns:a16="http://schemas.microsoft.com/office/drawing/2014/main" id="{C6E769CB-1D80-3FFF-2FE2-C4C25418B1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>
                    <a:extLst>
                      <a:ext uri="{FF2B5EF4-FFF2-40B4-BE49-F238E27FC236}">
                        <a16:creationId xmlns:a16="http://schemas.microsoft.com/office/drawing/2014/main" id="{EA8A9BBA-1D13-9388-18AF-7AA9C8E633F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>
                    <a:extLst>
                      <a:ext uri="{FF2B5EF4-FFF2-40B4-BE49-F238E27FC236}">
                        <a16:creationId xmlns:a16="http://schemas.microsoft.com/office/drawing/2014/main" id="{871488EC-659B-074E-E019-AD8340D73D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594FB3A1-5D7D-7688-DD89-E1CE637D4C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800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3F0C793-8E4A-1CAE-5644-E02B4759BD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id="{9D5BC81F-4F9A-A592-0FF3-D39C7AEF26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4700" y="2364847"/>
            <a:ext cx="3538779" cy="321262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8B63350-F0CD-AD3D-F809-ACF4BC0EE38F}"/>
                  </a:ext>
                </a:extLst>
              </p:cNvPr>
              <p:cNvSpPr txBox="1"/>
              <p:nvPr/>
            </p:nvSpPr>
            <p:spPr>
              <a:xfrm>
                <a:off x="2104027" y="1033731"/>
                <a:ext cx="4581144" cy="11005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acc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acc>
                        <m:accPr>
                          <m:chr m:val="⃗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38B63350-F0CD-AD3D-F809-ACF4BC0EE3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4027" y="1033731"/>
                <a:ext cx="4581144" cy="110055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0343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C4E173E-D036-4601-A223-1921D553D928}">
  <we:reference id="a3b40b4f-8edf-490e-9df1-7e66f93912bf" version="1.2.0.0" store="EXCatalog" storeType="EXCatalog"/>
  <we:alternateReferences>
    <we:reference id="WA104380526" version="1.2.0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15760</TotalTime>
  <Words>721</Words>
  <Application>Microsoft Office PowerPoint</Application>
  <PresentationFormat>On-screen Show (4:3)</PresentationFormat>
  <Paragraphs>120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Blackadder ITC</vt:lpstr>
      <vt:lpstr>Calibri</vt:lpstr>
      <vt:lpstr>Cambria Math</vt:lpstr>
      <vt:lpstr>CommercialScript BT</vt:lpstr>
      <vt:lpstr>Tempus Sans ITC</vt:lpstr>
      <vt:lpstr>Times New Roman</vt:lpstr>
      <vt:lpstr>Blank Presentation</vt:lpstr>
      <vt:lpstr>Impulse Momentum Analysis of Particle Swarm About a Target</vt:lpstr>
      <vt:lpstr>Center of Mass as a Reference Frame </vt:lpstr>
      <vt:lpstr>Center of Mass as a Reference Frame </vt:lpstr>
      <vt:lpstr>Physical Picture: Center of Mass Decomposition</vt:lpstr>
      <vt:lpstr>PowerPoint Presentation</vt:lpstr>
      <vt:lpstr>Forces in a System of Particles</vt:lpstr>
      <vt:lpstr>Angular Momentum About an Arbitrary Reference Point</vt:lpstr>
      <vt:lpstr>Angular Momentum About an Arbitrary Reference Point</vt:lpstr>
      <vt:lpstr>Angular Momentum About an Arbitrary Reference Point</vt:lpstr>
      <vt:lpstr>Relation Between H ⃗ and H ⃗_P</vt:lpstr>
      <vt:lpstr>Angular Momentum About a Moving Point</vt:lpstr>
      <vt:lpstr>Angular Momentum About a Moving 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1074</cp:revision>
  <cp:lastPrinted>2002-07-26T02:11:33Z</cp:lastPrinted>
  <dcterms:created xsi:type="dcterms:W3CDTF">2002-07-26T01:39:54Z</dcterms:created>
  <dcterms:modified xsi:type="dcterms:W3CDTF">2026-04-07T12:43:32Z</dcterms:modified>
</cp:coreProperties>
</file>