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2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1377" r:id="rId2"/>
    <p:sldId id="1209" r:id="rId3"/>
    <p:sldId id="1266" r:id="rId4"/>
    <p:sldId id="1786" r:id="rId5"/>
    <p:sldId id="1179" r:id="rId6"/>
    <p:sldId id="1770" r:id="rId7"/>
    <p:sldId id="1757" r:id="rId8"/>
    <p:sldId id="1758" r:id="rId9"/>
    <p:sldId id="1766" r:id="rId10"/>
    <p:sldId id="1759" r:id="rId11"/>
    <p:sldId id="1760" r:id="rId12"/>
    <p:sldId id="1767" r:id="rId13"/>
    <p:sldId id="1761" r:id="rId14"/>
    <p:sldId id="1762" r:id="rId15"/>
    <p:sldId id="1768" r:id="rId16"/>
    <p:sldId id="1763" r:id="rId17"/>
    <p:sldId id="1764" r:id="rId18"/>
    <p:sldId id="1765" r:id="rId19"/>
    <p:sldId id="1784" r:id="rId20"/>
    <p:sldId id="1771" r:id="rId21"/>
    <p:sldId id="1772" r:id="rId22"/>
    <p:sldId id="1773" r:id="rId23"/>
    <p:sldId id="1774" r:id="rId2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FF33CC"/>
    <a:srgbClr val="3366FF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0T03:06:37.3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14607 12186 1071 0,'-25'10'8'0,"-2"-3"4"0,0 1-9 0,-1 1 23 0,1-3-22 0,-1 1 8 0,0 5-6 0,2-2 7 0,1 1-2 0,1 0-12 0,0 2 7 0,3 0 1 0,-4 1-8 0,3 2 4 0,-2 1-6 0,-3 1-13 0,4 1 20 0,-4-1-12 0,2 2 16 0,-1 0-6 0,-1-1-5 0,3 2 4 0,2 1-4 0,-2 1-7 0,2 3 12 0,0-1-7 0,4 2 9 0,-4 1-4 0,2-1 1 0,3 0 6 0,-3 2-4 0,4-1-6 0,-1 1 13 0,-3 1-14 0,4 4 14 0,-1-2-4 16,1 0-7-16,1 1 8 0,-1 0-8 0,0 3 6 15,1 1-7-15,3 1 0 0,-2 2-4 0,0-4 6 16,2 1-1-16,0 0 5 0,1-1-4 0,4 3-2 16,0-1 2-16,2 3-8 0,2-1 8 0,-1-1 9 15,-2 3-11-15,3-4 8 0,2 2-10 16,2 0-4-16,3-1 11 0,-4 1-10 0,1-1 9 16,-2 2 0-16,-2 0-2 0,2 1 11 0,2 1-11 15,0-1-7-15,2-1 10 0,4 0-13 0,-6 1 12 16,4-3-8-16,-2 1 6 0,0-1 5 0,4 0-1 15,-1 1 1-15,3 2 1 0,2 2-3 0,1-2 3 16,-2 0 6-16,4-2-3 0,-1-4 5 0,-2 2-5 16,4-1-9-16,0-1 11 0,-1 3-11 0,2-3 11 15,0 2-4-15,0 2-7 0,0-3 4 0,2 2-5 16,-2-1-5-16,0 0 9 0,1 1-1 16,-1 1 6-16,3-2-3 0,-1-1-4 0,0 1 4 15,-1 1-3-15,4 1-10 0,-1 2 13 0,2-3-11 16,3-2 13-16,-1-2-5 0,1-1-1 0,3-1 5 15,-4-1-5-15,2-1-5 0,0 0 8 16,1-4-4-16,-2 2 7 0,1-3-3 0,1-2-4 16,-2 1 1-16,5 1-1 0,2-1 1 0,4 0-1 15,5 0-4-15,2-4 3 0,1 0 9 0,-2-2-11 16,-4-3 5-16,0 2-9 0,-3-1 0 0,1 0 9 16,6 1-10-16,0-2 10 0,4-1-1 0,5 0-3 15,-4-5 13-15,4 1-11 0,0-3-5 0,-5-2 9 16,0-1-15-16,1-2 13 0,3 0-11 0,11-3 3 15,5 0 4-15,3-1-4 0,-3-3-8 0,-8-1 15 16,0-3 1-16,4 1 7 0,6-1-5 0,3-2 2 16,0 0-1-16,-6 0 2 0,0-2-8 0,-2 0 11 15,3-1-10-15,11-1 11 0,1-1 2 16,-2 0-12-16,-6 0 10 0,-5 0-12 0,5-2 3 16,7-3 2-16,0-2-5 0,-3-1 4 15,-4-1 7-15,-4-2-8 0,1-3 12 0,11 2-12 0,4-1-2 16,-2 0 3-16,-5-1-7 0,-3-1 7 15,-2-2 8-15,7-2-6 16,1-1 6-16,-8-2-7 0,-5 2 0 0,-6-3 0 16,0-2-3-16,9-3 4 0,2 1 6 0,1-1-7 0,-4 2 6 0,-12 2-7 15,-2-3 5-15,-1 1 7 0,-5-2-2 0,2-2 6 16,0 0 15-16,-6-3-4 0,1 3 13 0,-12-1-8 16,-3 2 7-16,-4 2-8 0,-5 1-5 0,-4 0 2 15,1 1 0-15,-4-1-10 0,-3 0 6 0,-1 0-8 16,1-4-2-16,-5 3 2 0,-3-2-6 0,0 1 5 15,0 1-1-15,-2 0-7 0,1 1 6 16,-1-4-5-16,-6 3 9 0,4-4-9 0,-7 0 9 16,3 3-8-16,-4-3 9 0,1 1-8 0,-3 4-3 15,-1-2 1-15,-2-3 9 0,0 3-19 0,-2-1 11 16,-2-1-13-16,-4 1 3 0,-1 0 0 0,-5 0-2 16,-1 4 1-16,-3-4 2 0,-7 3-6 0,1 0 2 15,-1-2-5-15,2-1-3 0,-2-1-1 16,0 1-6-16,-1 0 4 0,-5 5 5 0,-3-2-2 15,-5 4 6-15,1 1-5 0,0-2 8 0,6 2-2 16,3 2 2-16,3-1-2 0,-1 1 6 0,-3-1-4 16,-5 1 3-16,-1 3-3 0,0 0 4 0,2 2 1 15,-1 2-3-15,6-1 3 0,-1 1 7 0,2 2-17 16,-5 0 5-16,1 4-9 0,-8 1 2 0,-2 0 1 16,4 3-1-16,2-1 1 0,6 2-1 0,3 0-5 15,-4 1 0-15,-1 2-1 0,-5 3 10 0,0-1-5 16,-4 1 7-16,-2 1-7 0,4 1-4 15,-2 1 1-15,5 3 3 0,0-1-1 0,-5 1-1 0,-2 2-1 16,-5 2-5-16,4 3 4 0,3-3 3 16,6 1 2-16,0 1 5 0,0 1-3 15,0 6 1-15,-8-3 0 0,6 3-10 0,-4-2 8 16,6 2-9-16,2-1 9 0,-1 0 1 0,2 5 1 16,-1-2-13-16,-3 6-19 0,-2 1-14 0,0-3 0 15,3 0-19-15,4 0-29 0,5 0-26 0,0 1-3 16,2 3-47-16,-1 1-58 0</inkml:trace>
  <inkml:trace contextRef="#ctx0" brushRef="#br0" timeOffset="1167.05">17407 15432 120 0,'-4'-7'-13'0,"1"0"-91"0,-2-1 111 0,1 0 38 0,0 0-2 0,0-1 13 0,4 0-11 0,-2 3-18 0,-1 0 12 0,2 1-13 0,-1-1-4 0,2 1 19 15,1 0-18-15,-1 0 22 0,2 1 1 0,-1-2-23 16,1 2 12-16,0 0-17 0,0 2-6 0,-1-2 12 15,0 0-11-15,3 1 13 0,-4-1-1 0,1 0-5 16,-1 1 4-16,1-1-5 0,-1 4-5 0,0 0-2 16,0 0-7-16,0 0 5 0,0 0-3 0,0 0-10 15,0 0 5-15,1 0-7 0,0 0-6 0,0 0 15 16,13 12-9-16,-9-6 12 0,-1-1-6 0,1 3-1 16,-3-2 10-16,2 3-8 0,0 2-15 0,3 2 25 15,1 2-18-15,0 2 22 0,-3-1-8 0,0 0 2 16,2 2 3-16,0 0-2 0,-4 4-11 15,3-1 15-15,-6-1-6 0,1 1 8 0,8-1-9 16,-6 2-2-16,3 0 2 0,-3 2-4 16,-1 1-16-16,-1 2 21 0,2-4-14 0,2 1 18 15,-5-3 1-15,5 1-11 0,-4 0 12 0,3-3-14 16,2 1-1-16,-6-2 13 0,4 3-16 0,-4-4 15 16,-2 0-1-16,3-2-4 0,-3-3 12 0,2 1-13 15,0-1-11-15,0-3 19 0,0-1-14 0,2-1 19 16,-3-2-1-16,1-1-13 0,-1 0 15 0,1 0-16 15,4-1 6-15,-1 1-12 0,-2-2-19 0,-2-1 4 16,1-1-27-16,0 0-18 0,0 0-22 0,0 0-1 16,0-1-54-16</inkml:trace>
  <inkml:trace contextRef="#ctx0" brushRef="#br0" timeOffset="1583.92">17383 15967 455 0,'1'-3'81'0,"2"0"-30"0,1 1-7 0,4 2-7 0,-3 1-37 0,3 1 8 0,-1 1-18 0,1 1 15 0,5 3-2 0,-4 0 1 15,0 2 7-15,2-1-9 0,-5 1-11 0,4 0 9 16,3 2-3-16,-5 1 5 0,5-4 6 0,0 6-7 15,-8-5 6-15,6-1-9 0,-1 2-19 0,-2-3 8 16,1-2-13-16,-1-1 11 0,-1-2-12 0,3-2-6 16,6 1-2-16,-2-2-6 0,-1-6-32 15,1-5-25-15,0 0-15 0,-1-1 2 0,1 0 42 16,0-2 50-16,-1-1 23 0,-1-3 1 16,-1 3 29-16,-2 0 61 0,0 0-14 0,-2 2 27 15,1 1-33-15,-2 2-28 0,2 2 19 0,-2 4-17 16,-4 1 44-16,-2 4 1 0,0 0-15 0,0 0 8 15,0 0-38-15,1 10-15 0,-3-2 7 0,-3 3-11 16,1 1-12-16,-2 3-3 0,-1 1-11 0,1 0 7 16,-1 1-2-16,-2-3-6 0,1 2 8 0,-1-1-8 15,0 2-12-15,1 2-43 0,-1-2-48 0,-2 0 6 16,-2-3-99-16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F4336-389D-5B84-2737-535018B78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FBBAC-10D0-A143-C879-3AFF0BF67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EEAC9C-B1A9-512F-701D-CE0F6CDA04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E0A63-922D-37C2-D159-6172B76F23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32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16F9-C703-1FCE-3402-F6233852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F2C0C-69D7-27BC-3D27-5A05788B5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06E65-599D-D0F5-302A-3D453BDE10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1AA61-70A8-EEAB-0953-1642CCCF89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00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C6551-077E-ADE6-7252-2B938818D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6FA2A0-02F2-6778-A530-74F05B7E0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56D53-975D-1FD2-89E4-F0519B0690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2DCDF-CC8C-5ED3-B575-1AA5979FF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01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B3F6D-5891-44E9-650D-8B7493D51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71BB8A-9266-10E0-F40E-B53A4749A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2FE8F-6C4F-F391-4226-1877D8A4519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CBD4F-E1BB-8130-D254-8E2F4B05B0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407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24E9E-29FA-FE97-E562-66D6378CB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CCB1C-379E-7CDE-3F58-73C40EEB3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79468-6F3B-5A55-4C9D-22171E6129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E34F4-69C6-3B2A-707A-36F988DAD3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20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4914A-815E-AB7F-2E25-9F20BF7C6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9ED0A3-5A23-DE47-1EE4-EFD60F993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D9738-D09F-24E4-8A07-F07C2F61CB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58EE4-4785-60AC-E840-41DAB90D03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16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21FF-9A98-F23B-C28D-24E9C2836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02878D-0512-FC74-45F8-9A14EA88B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D08E67-409E-FDE5-0A24-C2E55817C1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F43F8-712D-DE80-E9FC-1BE03948AC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74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BFE0D-737E-FB98-ADEA-4EF0D3A8F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05565-CDC0-420C-E9DF-C3DC36510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119C0E-FDB4-DE1A-8EAC-D27C3C1BB1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06E64-17FE-91FC-973E-BEF5E76943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31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3BD0E-540C-1D7F-2A85-10BB6AD8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1BA5DE-D436-97EE-DB25-DEBE75DDB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81A82-3937-63CB-3A46-41FCE94080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4056C-DE58-FF76-294B-4163979436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38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97077-C895-65F9-9D27-6DF7677CB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86FA8-6561-13A5-C4E1-C3D3E2D68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AD8043-5D8E-8E0F-6009-BF8D6F682C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88DC7-9AC3-C0F8-FC6D-3B0B8E1169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41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1398E-4443-868E-1EA1-EF6B4A2A6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9CA0C7-9854-2844-7C23-7DFC3622C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6F21C-8FFF-40C9-BC97-10C9050218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A9FBB-E6B4-2E0E-0E87-BD89C1962B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25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172A6-E480-66C9-1FE2-F452967A8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22641C-C4C9-FF38-D441-38C7FB772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835A3-3805-FC5C-480E-15567A3469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2DC6C-AE00-EDF9-A667-DAC3195A40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162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0F6FF-C754-BA04-1090-8C086441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57F335-2E35-0B27-2A7F-D3A5441CE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BA565-EE14-DABD-820A-D9A09B6B70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A5DC0-6996-8304-6F53-B37F2F2730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93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56E1-C63C-5CBB-93B9-10576787D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4F98F-8071-FF57-3538-D0EA3C742E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F50C2-7BC3-BB88-A5F5-B94613A0F6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839F1-04DB-1671-01BE-1AC9630182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3DFE9-1B35-A703-24E9-7BCB92FA9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28AA7B-AA73-43CD-F273-BA94B77DA4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63E25-109B-9C98-61D6-4AAE78DD903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143BE-70AF-2FDB-481C-4CEEE645FF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48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685BE-E1C0-E723-84B5-B20F42DE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C6D52C-A22B-D48D-AAB4-891740554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853F5A-9D0F-77DD-C605-5835973836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9595B-3677-2B07-D90D-F8872A1D88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41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276F6-4B7B-B819-47AE-961A323EE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3EE00B-A262-6EF6-8DAA-047B17EA8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B2408C-9B64-58EA-7735-95993F6762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B47D0-3334-CD3C-DE8F-78BA45E375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03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91BFC-A354-C46F-3DF4-EBF4BE650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C53C6-9718-F836-F2C4-7ABA5A087F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5B649C-E706-53F2-FDE5-246106EE1A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4CCFA-F940-D0C4-1054-4CD22FD4BE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91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Impulse Momentum Analysis of Particle Swarm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13" y="5310225"/>
            <a:ext cx="848717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4400" dirty="0">
                <a:solidFill>
                  <a:srgbClr val="000099"/>
                </a:solidFill>
                <a:latin typeface="Blackadder ITC" panose="04020505051007020D02" pitchFamily="82" charset="0"/>
              </a:rPr>
              <a:t>Live Forces on Individual to Collective Behavior …</a:t>
            </a:r>
            <a:endParaRPr lang="en-US" altLang="en-US" sz="4400" i="1" dirty="0">
              <a:solidFill>
                <a:srgbClr val="000099"/>
              </a:solidFill>
              <a:latin typeface="Blackadder ITC" panose="04020505051007020D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C81DFF-A168-D531-C0D6-FE9CAFB77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9839" y="237363"/>
            <a:ext cx="6400800" cy="914400"/>
          </a:xfrm>
        </p:spPr>
        <p:txBody>
          <a:bodyPr/>
          <a:lstStyle/>
          <a:p>
            <a:r>
              <a:rPr lang="en-US" altLang="en-US" sz="2800" dirty="0"/>
              <a:t>Visualization of Fluid as A Particle Swarm</a:t>
            </a:r>
          </a:p>
        </p:txBody>
      </p:sp>
      <p:sp>
        <p:nvSpPr>
          <p:cNvPr id="5123" name="Rectangle 10">
            <a:extLst>
              <a:ext uri="{FF2B5EF4-FFF2-40B4-BE49-F238E27FC236}">
                <a16:creationId xmlns:a16="http://schemas.microsoft.com/office/drawing/2014/main" id="{19567FDB-916A-D126-40BF-494EB17B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125" name="Content Placeholder 5">
            <a:extLst>
              <a:ext uri="{FF2B5EF4-FFF2-40B4-BE49-F238E27FC236}">
                <a16:creationId xmlns:a16="http://schemas.microsoft.com/office/drawing/2014/main" id="{DF279AFE-2734-B590-7BA7-C307CD14E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" y="1367741"/>
            <a:ext cx="3057525" cy="183515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33EDF4-C04A-A5BC-C4F3-B763104A6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26" y="5667375"/>
            <a:ext cx="83107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7030A0"/>
                </a:solidFill>
                <a:latin typeface="Vladimir Script" panose="03050402040407070305" pitchFamily="66" charset="0"/>
              </a:rPr>
              <a:t>Max Planck changed physics and our understanding of the world forever</a:t>
            </a:r>
            <a:endParaRPr lang="en-IN" altLang="en-US" sz="3600" b="1" dirty="0">
              <a:solidFill>
                <a:srgbClr val="7030A0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36981E-6734-E9FB-4434-1A34482C1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208" y="1321204"/>
            <a:ext cx="527433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3600" dirty="0">
                <a:solidFill>
                  <a:srgbClr val="FF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Hermann Muller, a teacher, fostered Max Planck's ability to visualize physics.</a:t>
            </a:r>
            <a:endParaRPr lang="en-IN" altLang="en-US" sz="3600" dirty="0">
              <a:solidFill>
                <a:srgbClr val="FF000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486BAA-DF85-F21E-2EEB-BA139098509A}"/>
              </a:ext>
            </a:extLst>
          </p:cNvPr>
          <p:cNvSpPr txBox="1"/>
          <p:nvPr/>
        </p:nvSpPr>
        <p:spPr>
          <a:xfrm>
            <a:off x="836729" y="3219798"/>
            <a:ext cx="74705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00B050"/>
                </a:solidFill>
                <a:effectLst/>
                <a:latin typeface="Gigi" panose="04040504061007020D02" pitchFamily="82" charset="0"/>
              </a:rPr>
              <a:t> Müller considered Visualization as a "vital weapon" for physicists. </a:t>
            </a:r>
            <a:endParaRPr lang="en-US" sz="3200" dirty="0">
              <a:solidFill>
                <a:srgbClr val="00B050"/>
              </a:solidFill>
              <a:latin typeface="Gigi" panose="04040504061007020D02" pitchFamily="8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07D68C-1BA1-F818-6C25-BA35A954F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990" y="4266516"/>
            <a:ext cx="87525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3366FF"/>
                </a:solidFill>
                <a:latin typeface="Vladimir Script" panose="03050402040407070305" pitchFamily="66" charset="0"/>
              </a:rPr>
              <a:t>Maxwell’s Distribution (1860) followed by Boltzmann's refinement (1870) were the best examples for </a:t>
            </a:r>
            <a:r>
              <a:rPr lang="en-US" altLang="en-US" b="1" dirty="0" err="1">
                <a:solidFill>
                  <a:srgbClr val="3366FF"/>
                </a:solidFill>
                <a:latin typeface="Vladimir Script" panose="03050402040407070305" pitchFamily="66" charset="0"/>
              </a:rPr>
              <a:t>Visulization</a:t>
            </a:r>
            <a:r>
              <a:rPr lang="en-US" altLang="en-US" b="1" dirty="0">
                <a:solidFill>
                  <a:srgbClr val="3366FF"/>
                </a:solidFill>
                <a:latin typeface="Vladimir Script" panose="03050402040407070305" pitchFamily="66" charset="0"/>
              </a:rPr>
              <a:t> of Physics.  </a:t>
            </a:r>
            <a:endParaRPr lang="en-IN" altLang="en-US" b="1" dirty="0">
              <a:solidFill>
                <a:srgbClr val="3366FF"/>
              </a:solidFill>
              <a:latin typeface="Vladimir Script" panose="03050402040407070305" pitchFamily="66" charset="0"/>
            </a:endParaRPr>
          </a:p>
        </p:txBody>
      </p:sp>
      <p:grpSp>
        <p:nvGrpSpPr>
          <p:cNvPr id="23" name="Group 38">
            <a:extLst>
              <a:ext uri="{FF2B5EF4-FFF2-40B4-BE49-F238E27FC236}">
                <a16:creationId xmlns:a16="http://schemas.microsoft.com/office/drawing/2014/main" id="{C8679466-BA9B-EEA8-C1F6-F5A5E13A75E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26" name="Group 19">
              <a:extLst>
                <a:ext uri="{FF2B5EF4-FFF2-40B4-BE49-F238E27FC236}">
                  <a16:creationId xmlns:a16="http://schemas.microsoft.com/office/drawing/2014/main" id="{FDE46890-7AF8-C19E-10FE-15916C959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8">
                <a:extLst>
                  <a:ext uri="{FF2B5EF4-FFF2-40B4-BE49-F238E27FC236}">
                    <a16:creationId xmlns:a16="http://schemas.microsoft.com/office/drawing/2014/main" id="{38324C46-4621-999F-F23B-ED9EEE764A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3F7884A8-2DD5-0784-7E21-3C05A8FB60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>
                    <a:extLst>
                      <a:ext uri="{FF2B5EF4-FFF2-40B4-BE49-F238E27FC236}">
                        <a16:creationId xmlns:a16="http://schemas.microsoft.com/office/drawing/2014/main" id="{F6255E51-72D3-320B-32E3-ED51A1355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>
                    <a:extLst>
                      <a:ext uri="{FF2B5EF4-FFF2-40B4-BE49-F238E27FC236}">
                        <a16:creationId xmlns:a16="http://schemas.microsoft.com/office/drawing/2014/main" id="{EE785600-281C-84BA-40E0-A22930152C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2">
                  <a:extLst>
                    <a:ext uri="{FF2B5EF4-FFF2-40B4-BE49-F238E27FC236}">
                      <a16:creationId xmlns:a16="http://schemas.microsoft.com/office/drawing/2014/main" id="{1D12F0DC-0EB3-6287-6133-E7C261DF76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>
                    <a:extLst>
                      <a:ext uri="{FF2B5EF4-FFF2-40B4-BE49-F238E27FC236}">
                        <a16:creationId xmlns:a16="http://schemas.microsoft.com/office/drawing/2014/main" id="{FD06EE8A-9B0A-6D89-A4B3-8B77AE3746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>
                    <a:extLst>
                      <a:ext uri="{FF2B5EF4-FFF2-40B4-BE49-F238E27FC236}">
                        <a16:creationId xmlns:a16="http://schemas.microsoft.com/office/drawing/2014/main" id="{C0CCC43A-B472-BED5-9E9B-0ABDC7E574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5">
                  <a:extLst>
                    <a:ext uri="{FF2B5EF4-FFF2-40B4-BE49-F238E27FC236}">
                      <a16:creationId xmlns:a16="http://schemas.microsoft.com/office/drawing/2014/main" id="{CB329AE9-2889-B158-FB70-315FBC9F5B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>
                    <a:extLst>
                      <a:ext uri="{FF2B5EF4-FFF2-40B4-BE49-F238E27FC236}">
                        <a16:creationId xmlns:a16="http://schemas.microsoft.com/office/drawing/2014/main" id="{CDD87243-BA6F-AF72-74E4-15825A791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>
                    <a:extLst>
                      <a:ext uri="{FF2B5EF4-FFF2-40B4-BE49-F238E27FC236}">
                        <a16:creationId xmlns:a16="http://schemas.microsoft.com/office/drawing/2014/main" id="{13B809B4-EE10-1FD2-F273-2FAC4C381D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>
                  <a:extLst>
                    <a:ext uri="{FF2B5EF4-FFF2-40B4-BE49-F238E27FC236}">
                      <a16:creationId xmlns:a16="http://schemas.microsoft.com/office/drawing/2014/main" id="{592371B4-C0F3-1A7F-2D7F-C9E8068E77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>
                    <a:extLst>
                      <a:ext uri="{FF2B5EF4-FFF2-40B4-BE49-F238E27FC236}">
                        <a16:creationId xmlns:a16="http://schemas.microsoft.com/office/drawing/2014/main" id="{404712C8-397A-6AF0-D8D6-C6AAD4E15A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>
                    <a:extLst>
                      <a:ext uri="{FF2B5EF4-FFF2-40B4-BE49-F238E27FC236}">
                        <a16:creationId xmlns:a16="http://schemas.microsoft.com/office/drawing/2014/main" id="{8EF1FE31-AA99-AA28-9478-1DC97DFF7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5AF1A418-DBDE-2613-8516-908B8FB16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A18026-71EC-2611-323E-D90739A71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566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 build="p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C82B0F0-68B3-7D81-BA5B-02DEC9446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4058" y="228600"/>
            <a:ext cx="6336746" cy="873125"/>
          </a:xfrm>
        </p:spPr>
        <p:txBody>
          <a:bodyPr/>
          <a:lstStyle/>
          <a:p>
            <a:r>
              <a:rPr lang="en-US" altLang="en-US" sz="2800" dirty="0"/>
              <a:t>Particle Swarm Micro-thrusters For Alignment of Artificial Satellites </a:t>
            </a:r>
            <a:endParaRPr lang="en-IN" altLang="en-US" sz="2800" dirty="0"/>
          </a:p>
        </p:txBody>
      </p:sp>
      <p:pic>
        <p:nvPicPr>
          <p:cNvPr id="8197" name="Picture 10">
            <a:extLst>
              <a:ext uri="{FF2B5EF4-FFF2-40B4-BE49-F238E27FC236}">
                <a16:creationId xmlns:a16="http://schemas.microsoft.com/office/drawing/2014/main" id="{E7D7C067-84CB-E446-F3A8-B33CF08D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72" y="1313318"/>
            <a:ext cx="5480119" cy="394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2038328-45E3-8DED-FDBA-8A724C8D6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515" y="2378393"/>
            <a:ext cx="5393004" cy="415145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E66D5BB-9F6F-F570-E854-243E66C486CE}"/>
              </a:ext>
            </a:extLst>
          </p:cNvPr>
          <p:cNvSpPr/>
          <p:nvPr/>
        </p:nvSpPr>
        <p:spPr bwMode="auto">
          <a:xfrm>
            <a:off x="6358661" y="2411597"/>
            <a:ext cx="2595616" cy="4318398"/>
          </a:xfrm>
          <a:custGeom>
            <a:avLst/>
            <a:gdLst>
              <a:gd name="csX0" fmla="*/ 124435 w 2595616"/>
              <a:gd name="csY0" fmla="*/ 258451 h 4318398"/>
              <a:gd name="csX1" fmla="*/ 78715 w 2595616"/>
              <a:gd name="csY1" fmla="*/ 1310011 h 4318398"/>
              <a:gd name="csX2" fmla="*/ 97003 w 2595616"/>
              <a:gd name="csY2" fmla="*/ 1694059 h 4318398"/>
              <a:gd name="csX3" fmla="*/ 261595 w 2595616"/>
              <a:gd name="csY3" fmla="*/ 1822075 h 4318398"/>
              <a:gd name="csX4" fmla="*/ 279883 w 2595616"/>
              <a:gd name="csY4" fmla="*/ 1968379 h 4318398"/>
              <a:gd name="csX5" fmla="*/ 307315 w 2595616"/>
              <a:gd name="csY5" fmla="*/ 2260987 h 4318398"/>
              <a:gd name="csX6" fmla="*/ 261595 w 2595616"/>
              <a:gd name="csY6" fmla="*/ 2480443 h 4318398"/>
              <a:gd name="csX7" fmla="*/ 78715 w 2595616"/>
              <a:gd name="csY7" fmla="*/ 2544451 h 4318398"/>
              <a:gd name="csX8" fmla="*/ 115291 w 2595616"/>
              <a:gd name="csY8" fmla="*/ 3294259 h 4318398"/>
              <a:gd name="csX9" fmla="*/ 645643 w 2595616"/>
              <a:gd name="csY9" fmla="*/ 3824611 h 4318398"/>
              <a:gd name="csX10" fmla="*/ 2072107 w 2595616"/>
              <a:gd name="csY10" fmla="*/ 4318387 h 4318398"/>
              <a:gd name="csX11" fmla="*/ 2575027 w 2595616"/>
              <a:gd name="csY11" fmla="*/ 3833755 h 4318398"/>
              <a:gd name="csX12" fmla="*/ 2492731 w 2595616"/>
              <a:gd name="csY12" fmla="*/ 2279275 h 4318398"/>
              <a:gd name="csX13" fmla="*/ 2437867 w 2595616"/>
              <a:gd name="csY13" fmla="*/ 587635 h 4318398"/>
              <a:gd name="csX14" fmla="*/ 2337283 w 2595616"/>
              <a:gd name="csY14" fmla="*/ 11563 h 4318398"/>
              <a:gd name="csX15" fmla="*/ 1596619 w 2595616"/>
              <a:gd name="csY15" fmla="*/ 203587 h 4318398"/>
              <a:gd name="csX16" fmla="*/ 124435 w 2595616"/>
              <a:gd name="csY16" fmla="*/ 258451 h 43183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95616" h="4318398">
                <a:moveTo>
                  <a:pt x="124435" y="258451"/>
                </a:moveTo>
                <a:cubicBezTo>
                  <a:pt x="-128549" y="442855"/>
                  <a:pt x="83287" y="1070743"/>
                  <a:pt x="78715" y="1310011"/>
                </a:cubicBezTo>
                <a:cubicBezTo>
                  <a:pt x="74143" y="1549279"/>
                  <a:pt x="66523" y="1608715"/>
                  <a:pt x="97003" y="1694059"/>
                </a:cubicBezTo>
                <a:cubicBezTo>
                  <a:pt x="127483" y="1779403"/>
                  <a:pt x="231115" y="1776355"/>
                  <a:pt x="261595" y="1822075"/>
                </a:cubicBezTo>
                <a:cubicBezTo>
                  <a:pt x="292075" y="1867795"/>
                  <a:pt x="272263" y="1895227"/>
                  <a:pt x="279883" y="1968379"/>
                </a:cubicBezTo>
                <a:cubicBezTo>
                  <a:pt x="287503" y="2041531"/>
                  <a:pt x="310363" y="2175643"/>
                  <a:pt x="307315" y="2260987"/>
                </a:cubicBezTo>
                <a:cubicBezTo>
                  <a:pt x="304267" y="2346331"/>
                  <a:pt x="299695" y="2433199"/>
                  <a:pt x="261595" y="2480443"/>
                </a:cubicBezTo>
                <a:cubicBezTo>
                  <a:pt x="223495" y="2527687"/>
                  <a:pt x="103099" y="2408815"/>
                  <a:pt x="78715" y="2544451"/>
                </a:cubicBezTo>
                <a:cubicBezTo>
                  <a:pt x="54331" y="2680087"/>
                  <a:pt x="20803" y="3080899"/>
                  <a:pt x="115291" y="3294259"/>
                </a:cubicBezTo>
                <a:cubicBezTo>
                  <a:pt x="209779" y="3507619"/>
                  <a:pt x="319507" y="3653923"/>
                  <a:pt x="645643" y="3824611"/>
                </a:cubicBezTo>
                <a:cubicBezTo>
                  <a:pt x="971779" y="3995299"/>
                  <a:pt x="1750543" y="4316863"/>
                  <a:pt x="2072107" y="4318387"/>
                </a:cubicBezTo>
                <a:cubicBezTo>
                  <a:pt x="2393671" y="4319911"/>
                  <a:pt x="2504923" y="4173607"/>
                  <a:pt x="2575027" y="3833755"/>
                </a:cubicBezTo>
                <a:cubicBezTo>
                  <a:pt x="2645131" y="3493903"/>
                  <a:pt x="2515591" y="2820295"/>
                  <a:pt x="2492731" y="2279275"/>
                </a:cubicBezTo>
                <a:cubicBezTo>
                  <a:pt x="2469871" y="1738255"/>
                  <a:pt x="2463775" y="965587"/>
                  <a:pt x="2437867" y="587635"/>
                </a:cubicBezTo>
                <a:cubicBezTo>
                  <a:pt x="2411959" y="209683"/>
                  <a:pt x="2477491" y="75571"/>
                  <a:pt x="2337283" y="11563"/>
                </a:cubicBezTo>
                <a:cubicBezTo>
                  <a:pt x="2197075" y="-52445"/>
                  <a:pt x="1965427" y="168535"/>
                  <a:pt x="1596619" y="203587"/>
                </a:cubicBezTo>
                <a:cubicBezTo>
                  <a:pt x="1227811" y="238639"/>
                  <a:pt x="377419" y="74047"/>
                  <a:pt x="124435" y="258451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16" name="Group 38">
            <a:extLst>
              <a:ext uri="{FF2B5EF4-FFF2-40B4-BE49-F238E27FC236}">
                <a16:creationId xmlns:a16="http://schemas.microsoft.com/office/drawing/2014/main" id="{436E56B6-4A4E-07A6-E41A-2B58FA76504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0C3B8749-76B1-0AB6-835F-1B688613E1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>
                <a:extLst>
                  <a:ext uri="{FF2B5EF4-FFF2-40B4-BE49-F238E27FC236}">
                    <a16:creationId xmlns:a16="http://schemas.microsoft.com/office/drawing/2014/main" id="{41D6E2AC-69B7-9568-3AF6-898A3F7318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5A9CAC1-1428-688F-2205-0F82C7AE67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A8694C3B-30A5-72DD-9B43-BBD90E4A6C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397F591E-E973-3B80-AB2F-5BE73AE02A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2679B620-FA5E-456A-4CC5-368B2CDAD1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>
                    <a:extLst>
                      <a:ext uri="{FF2B5EF4-FFF2-40B4-BE49-F238E27FC236}">
                        <a16:creationId xmlns:a16="http://schemas.microsoft.com/office/drawing/2014/main" id="{597A8D6A-614E-2A75-8E23-0481C6AA5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>
                    <a:extLst>
                      <a:ext uri="{FF2B5EF4-FFF2-40B4-BE49-F238E27FC236}">
                        <a16:creationId xmlns:a16="http://schemas.microsoft.com/office/drawing/2014/main" id="{03DB467E-2178-3CA1-7274-A061A2DB91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34673000-0419-8098-D151-0BFF612F26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>
                    <a:extLst>
                      <a:ext uri="{FF2B5EF4-FFF2-40B4-BE49-F238E27FC236}">
                        <a16:creationId xmlns:a16="http://schemas.microsoft.com/office/drawing/2014/main" id="{E42DBD6F-5CD5-6987-5154-1927D73DC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>
                    <a:extLst>
                      <a:ext uri="{FF2B5EF4-FFF2-40B4-BE49-F238E27FC236}">
                        <a16:creationId xmlns:a16="http://schemas.microsoft.com/office/drawing/2014/main" id="{F615AB2C-6E72-EA92-583E-222D57723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>
                  <a:extLst>
                    <a:ext uri="{FF2B5EF4-FFF2-40B4-BE49-F238E27FC236}">
                      <a16:creationId xmlns:a16="http://schemas.microsoft.com/office/drawing/2014/main" id="{0609D057-19D8-89A6-EC60-E4BC77C164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>
                    <a:extLst>
                      <a:ext uri="{FF2B5EF4-FFF2-40B4-BE49-F238E27FC236}">
                        <a16:creationId xmlns:a16="http://schemas.microsoft.com/office/drawing/2014/main" id="{857E2168-1EE9-1D1D-B821-632FA617C5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>
                    <a:extLst>
                      <a:ext uri="{FF2B5EF4-FFF2-40B4-BE49-F238E27FC236}">
                        <a16:creationId xmlns:a16="http://schemas.microsoft.com/office/drawing/2014/main" id="{79845670-C1B6-2035-0BDD-1B8B606FA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90BA6E04-C1FB-0EFC-35CD-3D8436B7A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69F4B8-3236-57E4-6749-A286BEF8D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8F57D-C558-01E2-DAF8-0F796C312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70A2955-099B-E39C-04E1-EACEBED65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8378" y="328157"/>
            <a:ext cx="6336746" cy="873125"/>
          </a:xfrm>
        </p:spPr>
        <p:txBody>
          <a:bodyPr/>
          <a:lstStyle/>
          <a:p>
            <a:r>
              <a:rPr lang="en-US" altLang="en-US" sz="2800" dirty="0"/>
              <a:t>Particle Swarm Micro-thrusters For Alignment of Artificial Satellites </a:t>
            </a:r>
            <a:endParaRPr lang="en-IN" altLang="en-US" sz="2800" dirty="0"/>
          </a:p>
        </p:txBody>
      </p:sp>
      <p:pic>
        <p:nvPicPr>
          <p:cNvPr id="8195" name="Content Placeholder 4">
            <a:extLst>
              <a:ext uri="{FF2B5EF4-FFF2-40B4-BE49-F238E27FC236}">
                <a16:creationId xmlns:a16="http://schemas.microsoft.com/office/drawing/2014/main" id="{96BE6558-2718-AE5E-8D51-E14D3EA380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H="1" flipV="1">
            <a:off x="369888" y="4206875"/>
            <a:ext cx="4400550" cy="2514600"/>
          </a:xfrm>
        </p:spPr>
      </p:pic>
      <p:pic>
        <p:nvPicPr>
          <p:cNvPr id="8196" name="Picture 6">
            <a:extLst>
              <a:ext uri="{FF2B5EF4-FFF2-40B4-BE49-F238E27FC236}">
                <a16:creationId xmlns:a16="http://schemas.microsoft.com/office/drawing/2014/main" id="{6B060E89-D5A7-4083-A0CE-81FDA2378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83462">
            <a:off x="4368800" y="1182688"/>
            <a:ext cx="14700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0">
            <a:extLst>
              <a:ext uri="{FF2B5EF4-FFF2-40B4-BE49-F238E27FC236}">
                <a16:creationId xmlns:a16="http://schemas.microsoft.com/office/drawing/2014/main" id="{756AAB64-852E-E519-3102-533B4D338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72" y="1313318"/>
            <a:ext cx="3178175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9BAA79D-D091-95A3-0C36-542C3F38CB66}"/>
              </a:ext>
            </a:extLst>
          </p:cNvPr>
          <p:cNvSpPr txBox="1"/>
          <p:nvPr/>
        </p:nvSpPr>
        <p:spPr>
          <a:xfrm>
            <a:off x="4057650" y="3067050"/>
            <a:ext cx="4713288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dirty="0">
                <a:solidFill>
                  <a:srgbClr val="0070C0"/>
                </a:solidFill>
                <a:latin typeface="+mn-lt"/>
              </a:rPr>
              <a:t>A </a:t>
            </a:r>
            <a:r>
              <a:rPr lang="en-IN" b="1" dirty="0">
                <a:solidFill>
                  <a:srgbClr val="0070C0"/>
                </a:solidFill>
                <a:latin typeface="+mn-lt"/>
              </a:rPr>
              <a:t>thruster</a:t>
            </a:r>
            <a:r>
              <a:rPr lang="en-IN" dirty="0">
                <a:solidFill>
                  <a:srgbClr val="0070C0"/>
                </a:solidFill>
                <a:latin typeface="+mn-lt"/>
              </a:rPr>
              <a:t> is a spacecraft </a:t>
            </a:r>
            <a:r>
              <a:rPr lang="en-IN" b="1" dirty="0">
                <a:solidFill>
                  <a:srgbClr val="0070C0"/>
                </a:solidFill>
                <a:latin typeface="+mn-lt"/>
              </a:rPr>
              <a:t>propulsion</a:t>
            </a:r>
            <a:r>
              <a:rPr lang="en-IN" dirty="0">
                <a:solidFill>
                  <a:srgbClr val="0070C0"/>
                </a:solidFill>
                <a:latin typeface="+mn-lt"/>
              </a:rPr>
              <a:t> device used for orbital station-keeping, attitude control, or long-duration, low-thrust acceleration.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4F004B-A4AD-3869-1060-356319E779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844F40D-C07A-DB3C-D3A7-CC2307F7E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06EBE6B-902A-B33C-4F77-B1F3AC74CF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372FE5D-CA5A-4412-43C6-C3B71E8194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51DE89D-B7A9-A7A1-B174-24CECEBF5C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33E84FB-477F-3ED3-F2EB-EC58381279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D15544E-CD05-988C-3BC6-1AFD3EE9A2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CE6EF35-9093-9C3B-BD26-124DFB8E53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D90B4AE-C43C-B723-EC0E-51210AD24B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DCE92ED-A768-D63F-227E-CE170DD51F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62A26C1-3DD2-D40F-4385-EBA99A1A90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D1F9771-79E3-4E6C-72E7-C66B7821F6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16E35AC-CE7A-413D-FF02-85ED82510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873E431-A01A-3E8C-1024-5BC86F8C45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BEF3519-FC90-30AD-AA8A-F7F7D4EBB6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621BFD5-D064-F4E6-2EB5-4105CF73B5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D77B5E6-342F-2BA8-EB6D-873B33233A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151201F-4E1E-92BE-7801-DFE08ABFCC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794F96-470B-85E9-893F-4B54D23967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1927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0E2E335-7811-2404-3BF2-F57935D55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69875"/>
            <a:ext cx="6400799" cy="873125"/>
          </a:xfrm>
        </p:spPr>
        <p:txBody>
          <a:bodyPr/>
          <a:lstStyle/>
          <a:p>
            <a:r>
              <a:rPr lang="en-US" altLang="en-US" sz="2800" dirty="0">
                <a:solidFill>
                  <a:srgbClr val="202020"/>
                </a:solidFill>
              </a:rPr>
              <a:t>Dynamics of Typical plume flow from Micro thruster in vacuum</a:t>
            </a:r>
            <a:endParaRPr lang="en-IN" altLang="en-US" sz="2800" dirty="0"/>
          </a:p>
        </p:txBody>
      </p:sp>
      <p:grpSp>
        <p:nvGrpSpPr>
          <p:cNvPr id="10" name="Group 38">
            <a:extLst>
              <a:ext uri="{FF2B5EF4-FFF2-40B4-BE49-F238E27FC236}">
                <a16:creationId xmlns:a16="http://schemas.microsoft.com/office/drawing/2014/main" id="{0B80AD35-83CC-0E92-11BE-D8C4C12D721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05C9DD5A-DD9F-427E-9BEA-CD9E26A383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>
                <a:extLst>
                  <a:ext uri="{FF2B5EF4-FFF2-40B4-BE49-F238E27FC236}">
                    <a16:creationId xmlns:a16="http://schemas.microsoft.com/office/drawing/2014/main" id="{1AE2A75C-E457-8BBD-DB12-ED945C6C59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5F2770F-2942-6AF1-0FA8-D931A3021A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>
                    <a:extLst>
                      <a:ext uri="{FF2B5EF4-FFF2-40B4-BE49-F238E27FC236}">
                        <a16:creationId xmlns:a16="http://schemas.microsoft.com/office/drawing/2014/main" id="{399D71B0-1264-2606-CCD0-8C0CD41C10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>
                    <a:extLst>
                      <a:ext uri="{FF2B5EF4-FFF2-40B4-BE49-F238E27FC236}">
                        <a16:creationId xmlns:a16="http://schemas.microsoft.com/office/drawing/2014/main" id="{A64B9925-BD2C-1D74-2C02-ED5A21B48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42531052-C5A3-8AF1-4299-99245C48E1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>
                    <a:extLst>
                      <a:ext uri="{FF2B5EF4-FFF2-40B4-BE49-F238E27FC236}">
                        <a16:creationId xmlns:a16="http://schemas.microsoft.com/office/drawing/2014/main" id="{560F80AC-9611-1BE0-556A-623BAC9B82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>
                    <a:extLst>
                      <a:ext uri="{FF2B5EF4-FFF2-40B4-BE49-F238E27FC236}">
                        <a16:creationId xmlns:a16="http://schemas.microsoft.com/office/drawing/2014/main" id="{BCAAD5BF-37E0-793B-7C3D-338C9916D9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>
                  <a:extLst>
                    <a:ext uri="{FF2B5EF4-FFF2-40B4-BE49-F238E27FC236}">
                      <a16:creationId xmlns:a16="http://schemas.microsoft.com/office/drawing/2014/main" id="{D3925C44-CFAD-14C9-35B5-A5FAED9E9D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>
                    <a:extLst>
                      <a:ext uri="{FF2B5EF4-FFF2-40B4-BE49-F238E27FC236}">
                        <a16:creationId xmlns:a16="http://schemas.microsoft.com/office/drawing/2014/main" id="{80504B6A-7F58-A651-FFD3-6BC190CDF5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>
                    <a:extLst>
                      <a:ext uri="{FF2B5EF4-FFF2-40B4-BE49-F238E27FC236}">
                        <a16:creationId xmlns:a16="http://schemas.microsoft.com/office/drawing/2014/main" id="{DDEB38B3-ED82-5AF8-82AD-4EED57037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>
                  <a:extLst>
                    <a:ext uri="{FF2B5EF4-FFF2-40B4-BE49-F238E27FC236}">
                      <a16:creationId xmlns:a16="http://schemas.microsoft.com/office/drawing/2014/main" id="{C14BFD3D-3B5D-D1F6-C643-1914F24CE0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>
                    <a:extLst>
                      <a:ext uri="{FF2B5EF4-FFF2-40B4-BE49-F238E27FC236}">
                        <a16:creationId xmlns:a16="http://schemas.microsoft.com/office/drawing/2014/main" id="{3BA272AD-0331-79A9-63F6-98A68ED06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>
                    <a:extLst>
                      <a:ext uri="{FF2B5EF4-FFF2-40B4-BE49-F238E27FC236}">
                        <a16:creationId xmlns:a16="http://schemas.microsoft.com/office/drawing/2014/main" id="{74DE15FE-E76B-C725-CB44-B2608FC51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CA0A81F5-76EE-6944-5997-9FD9C991E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762515-5740-61EA-311E-8B3EEE615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0A7811-0E99-38A7-5E09-A55B556642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463592"/>
            <a:ext cx="8230275" cy="486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0CB84-B5D7-62D9-20E5-BC61CBEE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>
            <a:extLst>
              <a:ext uri="{FF2B5EF4-FFF2-40B4-BE49-F238E27FC236}">
                <a16:creationId xmlns:a16="http://schemas.microsoft.com/office/drawing/2014/main" id="{E80FBB18-49D0-22B5-7575-57B43A0E439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74CFD58-DA71-EADE-1E06-385196F95B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10BD746-703E-F3B2-FABB-C6B59CD9DA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DD625EA-1844-55AD-294E-6A91903E9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93F076C-B549-4DFD-020D-4EC4B8F87D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AA4A7BE-0A05-E717-2577-0958A79A19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1C467EC-AA07-5FEE-76DC-43645F3079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7B35E03-EA83-B714-567F-765A3E3B0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6BB50B-2FB4-1D63-8AB2-09A5D99E76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3C87F39-3649-5EAA-4FC2-797D682436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2800625-ACE3-0FA4-D253-DF42E9D14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E8CAEA1-8064-606F-A0EF-EBC66EA83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932AF55-F193-067E-3A37-AD092A2456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A0C08AA-5BCA-C2DE-2CCC-18BD201B25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95D4C24-D3BC-26A6-5D3B-337A73E74C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D83168-27B5-F9F0-FA63-D479A4D6D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853346-01C8-9526-6B3E-E35CD8F3D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72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32657201-B4AE-D9B3-0D6B-63DAD1685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676" y="1219201"/>
            <a:ext cx="7772400" cy="674684"/>
          </a:xfrm>
        </p:spPr>
        <p:txBody>
          <a:bodyPr/>
          <a:lstStyle/>
          <a:p>
            <a:r>
              <a:rPr lang="en-US" sz="3200" dirty="0"/>
              <a:t>Live Forces on System of Particles</a:t>
            </a:r>
          </a:p>
        </p:txBody>
      </p:sp>
      <p:pic>
        <p:nvPicPr>
          <p:cNvPr id="1026" name="Picture 2" descr="Tradition meets tech: Unitree robots dance at Spring Festival Gala">
            <a:extLst>
              <a:ext uri="{FF2B5EF4-FFF2-40B4-BE49-F238E27FC236}">
                <a16:creationId xmlns:a16="http://schemas.microsoft.com/office/drawing/2014/main" id="{963D0249-6ED4-926C-9E71-0EA6B930E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46384"/>
            <a:ext cx="653415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09BD9771-72FB-D15B-E403-2565D7BF11B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03476" y="4357617"/>
            <a:ext cx="7924800" cy="21605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i="0" dirty="0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Each battery of a humanoid is roughly 1,000 </a:t>
            </a:r>
            <a:r>
              <a:rPr lang="en-US" sz="3200" i="0" dirty="0" err="1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Wh</a:t>
            </a:r>
            <a:r>
              <a:rPr lang="en-US" sz="3200" i="0" dirty="0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 to over 2,000 </a:t>
            </a:r>
            <a:r>
              <a:rPr lang="en-US" sz="3200" i="0" dirty="0" err="1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Wh</a:t>
            </a:r>
            <a:r>
              <a:rPr lang="en-US" sz="3200" i="0" dirty="0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, </a:t>
            </a:r>
          </a:p>
          <a:p>
            <a:pPr algn="ctr"/>
            <a:r>
              <a:rPr lang="en-US" sz="3200" i="0" dirty="0">
                <a:solidFill>
                  <a:srgbClr val="FF0000"/>
                </a:solidFill>
                <a:effectLst/>
                <a:latin typeface="Gigi" panose="04040504061007020D02" pitchFamily="82" charset="0"/>
              </a:rPr>
              <a:t>designed with 48V–58V to Meet High Torque/Force /Impulse Requirement.</a:t>
            </a:r>
            <a:endParaRPr lang="en-US" sz="3200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5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4C4AC-E053-25B8-27C5-5BAA166C9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27EE2-8217-C480-CCA0-E2893FF59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Linear Impulse and Momentum for System of Particles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A8744BF-C916-C712-7465-A17EAFDB27D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1090" y="1181100"/>
                <a:ext cx="4336641" cy="5359908"/>
              </a:xfrm>
            </p:spPr>
            <p:txBody>
              <a:bodyPr/>
              <a:lstStyle/>
              <a:p>
                <a:r>
                  <a:rPr lang="en-US" sz="2400" dirty="0"/>
                  <a:t>Equation of motion of the center of mass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Integrate from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  <a:endParaRPr lang="en-US" sz="2400" i="1" baseline="30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The integral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is the total external impulse. </a:t>
                </a:r>
              </a:p>
              <a:p>
                <a:r>
                  <a:rPr lang="en-US" sz="2400" dirty="0"/>
                  <a:t>Thus,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A8744BF-C916-C712-7465-A17EAFDB27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1090" y="1181100"/>
                <a:ext cx="4336641" cy="5359908"/>
              </a:xfrm>
              <a:blipFill>
                <a:blip r:embed="rId3"/>
                <a:stretch>
                  <a:fillRect l="-1826" t="-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3461B2A-9866-A390-1AFF-C78C800277F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99432" y="1289048"/>
                <a:ext cx="4456862" cy="5085722"/>
              </a:xfrm>
            </p:spPr>
            <p:txBody>
              <a:bodyPr/>
              <a:lstStyle/>
              <a:p>
                <a:r>
                  <a:rPr lang="en-US" sz="2400" dirty="0"/>
                  <a:t>Total Linear Momentum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center-of-mass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we obtain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Therefore,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3461B2A-9866-A390-1AFF-C78C800277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99432" y="1289048"/>
                <a:ext cx="4456862" cy="5085722"/>
              </a:xfrm>
              <a:blipFill>
                <a:blip r:embed="rId4"/>
                <a:stretch>
                  <a:fillRect l="-1915" t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5B037CE-1A39-EBCB-81FE-0CCE0214CCC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3997DB8-4418-330F-A75D-FD48109CC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BCD0072-CFA6-37F1-85D3-4273E36AE1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EB72A93-2210-DD19-9F67-E352CC14F5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66E7ABA-98CE-1689-3D55-5EAE7F2B1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10E2A3F-0ED1-A88A-4EB5-4E3D62D679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1FC5A50-8038-2579-C7A0-6D07064195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00D54FC-679C-75DF-E317-44D7425584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F4DA401-1541-5A6F-89B9-85DCEA07EB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5661FC8-6568-DA3E-84AC-270F664AD9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59EB89C-5BB9-F94F-ABB8-3694BBBAA7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D6904B7-3D49-6B03-CEA5-1FEE7871C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023F58D-97B9-28E6-8B31-A47EEF79FB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97F9468-E40C-AFDB-03D7-25DEFC55F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8FB63AB-A925-90E7-6E3E-6430264F4F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D194AF3-935A-0AE0-CC34-2188B36C5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A69A6CA-1BBB-A510-C44E-3D262F4887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DD633F-1790-5F44-3E17-18CD64DA225B}"/>
              </a:ext>
            </a:extLst>
          </p:cNvPr>
          <p:cNvCxnSpPr>
            <a:cxnSpLocks/>
          </p:cNvCxnSpPr>
          <p:nvPr/>
        </p:nvCxnSpPr>
        <p:spPr bwMode="auto">
          <a:xfrm>
            <a:off x="4413945" y="1170432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3888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13266-4D6D-66E2-6832-754B6A77B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AFA8-712A-99B6-AB53-0C04C796F5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Impulse Components and Momentum Conservation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1956CFF-EBF0-0D58-A7B8-BFFE1195C2A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237488"/>
                <a:ext cx="8590340" cy="4191000"/>
              </a:xfrm>
            </p:spPr>
            <p:txBody>
              <a:bodyPr/>
              <a:lstStyle/>
              <a:p>
                <a:r>
                  <a:rPr lang="en-US" sz="2400" dirty="0"/>
                  <a:t>Component 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c</a:t>
                </a:r>
                <a:r>
                  <a:rPr lang="en-US" sz="2400" i="1" dirty="0"/>
                  <a:t>, </a:t>
                </a:r>
                <a:r>
                  <a:rPr lang="en-US" sz="2400" i="1" dirty="0" err="1"/>
                  <a:t>y</a:t>
                </a:r>
                <a:r>
                  <a:rPr lang="en-US" sz="2400" i="1" baseline="-25000" dirty="0" err="1"/>
                  <a:t>c</a:t>
                </a:r>
                <a:r>
                  <a:rPr lang="en-US" sz="2400" i="1" dirty="0" err="1"/>
                  <a:t>,z</a:t>
                </a:r>
                <a:r>
                  <a:rPr lang="en-US" sz="2400" i="1" baseline="-25000" dirty="0" err="1"/>
                  <a:t>c</a:t>
                </a:r>
                <a:r>
                  <a:rPr lang="en-US" sz="2400" dirty="0"/>
                  <a:t>) are the coordinates of the center of mass.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1956CFF-EBF0-0D58-A7B8-BFFE1195C2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237488"/>
                <a:ext cx="8590340" cy="4191000"/>
              </a:xfrm>
              <a:blipFill>
                <a:blip r:embed="rId3"/>
                <a:stretch>
                  <a:fillRect l="-922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3AB8B91-F647-F4C3-C9CB-08B3CA123A8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AF7D92-88AB-FE10-CE6A-EA446E3D82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C793A84-0ED9-CD49-9FBC-DC40660D45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A8A8704-B02E-8222-A903-F119AA6E54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88AEC95-2094-87AA-11AE-51DD79C87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7371B63-2131-950A-FCD0-827D7BAC36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3FE9E0A-937C-958D-691A-DEB85E077B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F5A5760-0CA8-8FBB-3B46-A4E0B461FF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565B869-ABA5-37DE-D2A3-8EC3E18E63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7E52C8B-A4E3-2425-81C0-50A9DEF6A2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3B63FAA-CF5D-F119-BB81-E4BDB43E89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98EE4EA-F3CC-8B3C-6690-326F7C091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147E12-262D-F707-1475-D2CAF097E4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21571B7-04EF-248A-06BB-09185200E8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D75CAA-4DF7-2905-E304-0DCAFB0C6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2028380-63A7-9F03-046E-DCF0F6861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1E607-253C-30BB-EA8E-F167972BE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74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BEFD0-7032-7A30-03EB-4F710CFEA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2657-B86A-3B83-269F-AC4CEF1465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Impulse Components and Momentum Conservation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121F568-558B-7FE5-3F88-C0C50DF7BB3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7459" y="2362199"/>
                <a:ext cx="8654994" cy="4084638"/>
              </a:xfrm>
            </p:spPr>
            <p:txBody>
              <a:bodyPr/>
              <a:lstStyle/>
              <a:p>
                <a:endParaRPr lang="en-US" sz="2400" dirty="0"/>
              </a:p>
              <a:p>
                <a:r>
                  <a:rPr lang="en-US" sz="2400" dirty="0"/>
                  <a:t>Key Observations: </a:t>
                </a:r>
              </a:p>
              <a:p>
                <a:r>
                  <a:rPr lang="en-US" sz="2400" dirty="0"/>
                  <a:t>Internal forces occur in equal and opposite pairs. </a:t>
                </a:r>
              </a:p>
              <a:p>
                <a:r>
                  <a:rPr lang="en-US" sz="2400" dirty="0"/>
                  <a:t>Hence, they produce no net impulse. </a:t>
                </a:r>
              </a:p>
              <a:p>
                <a:r>
                  <a:rPr lang="en-US" sz="2400" dirty="0"/>
                  <a:t>Only external forces change the total momentum.</a:t>
                </a:r>
              </a:p>
              <a:p>
                <a:r>
                  <a:rPr lang="en-US" sz="2400" dirty="0"/>
                  <a:t>Conservation of Linear Momentum: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𝑒𝑥𝑡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𝑐𝑜𝑛𝑠𝑡𝑎𝑛𝑡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i="1" dirty="0">
                    <a:solidFill>
                      <a:srgbClr val="FF0000"/>
                    </a:solidFill>
                  </a:rPr>
                  <a:t>Important in collisions, explosions, rocket propulsion in space.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121F568-558B-7FE5-3F88-C0C50DF7BB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7459" y="2362199"/>
                <a:ext cx="8654994" cy="4084638"/>
              </a:xfrm>
              <a:blipFill>
                <a:blip r:embed="rId3"/>
                <a:stretch>
                  <a:fillRect l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0C68D9A-7AFB-4A20-6D28-F354399A921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E9381D1-ED27-5FA2-5942-C6EF669C7F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83418B5-0CE8-EFA2-3D33-80DDEEA0A1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1504A53-603E-82BF-1430-E8173EA949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6C66452-3FFE-DF64-8EA8-69CEF31A5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D26A71-5AA9-792E-180A-5F949CBFB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4DA76B4-F4D0-9DA2-C3C2-24837FA2DA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D5BB1EC-F0AF-D376-C475-04F9268A7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3C7E773-31D1-D567-90A8-F9144DFC5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8EB85D-B8C6-0809-C385-7A6EEF2890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F239A45-4DC8-0075-D4B5-FD8FA41136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A6E145D-CD7A-12ED-30FE-9D955232D3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C423462-C320-5126-9478-1E3D9F1261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C478DA1-E4D0-CFB7-8761-E24AC83F35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D77E394-54EE-4932-898B-D8E28FB3BE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E7C5182-DF83-5E52-0D32-2729E7FF0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3A14A4A-4672-3E20-C912-E79E2CD5C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9AFF63-6F3B-7F98-AD29-B3D9DDDAB282}"/>
                  </a:ext>
                </a:extLst>
              </p:cNvPr>
              <p:cNvSpPr txBox="1"/>
              <p:nvPr/>
            </p:nvSpPr>
            <p:spPr>
              <a:xfrm>
                <a:off x="486604" y="1244005"/>
                <a:ext cx="8666540" cy="15023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Component form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dirty="0"/>
                  <a:t>;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89AFF63-6F3B-7F98-AD29-B3D9DDDA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04" y="1244005"/>
                <a:ext cx="8666540" cy="1502334"/>
              </a:xfrm>
              <a:prstGeom prst="rect">
                <a:avLst/>
              </a:prstGeom>
              <a:blipFill>
                <a:blip r:embed="rId5"/>
                <a:stretch>
                  <a:fillRect l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504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E09CC-F9DC-8C1C-41D6-F7C118456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1D339EC-5687-BC43-17E8-DCAA0C6F4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066026"/>
            <a:ext cx="3350879" cy="32722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6390BB-2245-55F6-4790-20178E2C50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of a System about a Fixed Reference Point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C25DB8C-A1FC-973E-A3DE-F290ED83E6D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238379"/>
                <a:ext cx="7641726" cy="3762246"/>
              </a:xfrm>
            </p:spPr>
            <p:txBody>
              <a:bodyPr/>
              <a:lstStyle/>
              <a:p>
                <a:r>
                  <a:rPr lang="en-US" sz="2400" dirty="0"/>
                  <a:t>In single–particle dynamics we defined angular momentum about a fixed point in inertial space. </a:t>
                </a:r>
              </a:p>
              <a:p>
                <a:r>
                  <a:rPr lang="en-US" sz="2400" dirty="0"/>
                  <a:t>We now extend this idea to a system of particles. </a:t>
                </a:r>
              </a:p>
              <a:p>
                <a:r>
                  <a:rPr lang="en-US" sz="2400" dirty="0"/>
                  <a:t>Consider </a:t>
                </a:r>
                <a:r>
                  <a:rPr lang="en-US" sz="2400" i="1" dirty="0"/>
                  <a:t>n</a:t>
                </a:r>
                <a:r>
                  <a:rPr lang="en-US" sz="2400" dirty="0"/>
                  <a:t> particles and choose a fixed reference point O. </a:t>
                </a:r>
              </a:p>
              <a:p>
                <a:r>
                  <a:rPr lang="en-US" sz="2400" dirty="0"/>
                  <a:t>Angular momentum of particle </a:t>
                </a:r>
                <a:r>
                  <a:rPr lang="en-US" sz="2400" i="1" dirty="0"/>
                  <a:t>m</a:t>
                </a:r>
                <a:r>
                  <a:rPr lang="en-US" sz="2400" i="1" baseline="-25000" dirty="0"/>
                  <a:t>i</a:t>
                </a:r>
                <a:endParaRPr lang="en-US" sz="2400" i="1" baseline="30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Total angular momentum of the system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C25DB8C-A1FC-973E-A3DE-F290ED83E6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238379"/>
                <a:ext cx="7641726" cy="3762246"/>
              </a:xfrm>
              <a:blipFill>
                <a:blip r:embed="rId4"/>
                <a:stretch>
                  <a:fillRect l="-1037" t="-1297" r="-1595" b="-4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FBC28EF-9856-411E-532F-60E27B03C35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FD6EE08-FC26-1CE2-F2E8-4393279BA5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135C55B-6CEC-2932-C7D0-A2F29830F3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F313102-11BB-89B6-5427-F5CC08C6B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41B1011-C828-3278-20AA-4B48B96915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645F7B-C983-AE70-21C8-1345BD6625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AD97B62-8F94-8726-826B-B3B3B48550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1206EBE-FCB2-0794-0E92-0D96E48E2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09F1BE8-303E-6EED-BF67-5F116BFF9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A5A95E1-DBB2-7602-F49D-CD7845EF3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2D294B3-2A19-D2EC-7585-CAF7F4997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71E5B89-6818-1B44-0AB0-1B8C846514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6799771-A5B7-BD2A-50F4-799C8B50AF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B7A2DE2-97C8-5E37-6FA6-E012FFA3B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E70C46F-5041-67A9-E108-750277BD7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10D0D0-1F97-21AE-0C00-E9BEB54DCC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AA2C9A8-3EFF-28D5-B23C-08CE8E02E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686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499E0-92B0-5748-7D9B-013CD5AAA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9C70C-3CBF-A0EE-EE40-60356DB6BD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Time Rate of Change of Angular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AE31CF-DCBA-6111-44EB-DD50FD489B0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54736" y="1143000"/>
                <a:ext cx="8380079" cy="5359908"/>
              </a:xfrm>
            </p:spPr>
            <p:txBody>
              <a:bodyPr/>
              <a:lstStyle/>
              <a:p>
                <a:r>
                  <a:rPr lang="en-US" sz="2400" dirty="0"/>
                  <a:t>Total angular momentum of the system: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Differentiate with respect to time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However,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&amp;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AE31CF-DCBA-6111-44EB-DD50FD489B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54736" y="1143000"/>
                <a:ext cx="8380079" cy="5359908"/>
              </a:xfrm>
              <a:blipFill>
                <a:blip r:embed="rId3"/>
                <a:stretch>
                  <a:fillRect l="-945" t="-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AEFA1F8-0A40-878E-8240-6AF421A1E7D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89B75DD-6B78-8312-D717-C3F635B2DC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F39BEC8-6A34-DCB0-8EF8-D05F94ED7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BEA266C-C2BC-09E1-86AE-5B6FE83E56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7731D08-6C7D-8906-D679-3ADC5B499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EC14135-AD3B-C5B9-BBF7-AA2A0E3D2A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D2AACE7-77BA-FA0B-6465-0827A67BAF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3D04ED0-F803-804C-3A75-AC0B25FD88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077EAE7-0BD9-93A3-3BFC-601E354B67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F4C1992-9E71-AB8E-4F9B-85767B1948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2DF0A01-A855-BF94-88BB-159538501A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8B650D6-7F66-CE4C-4BE7-B3B24818F9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954E559-54BF-A3D6-421E-F6BA204BFE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F8F2D0-EF2A-000F-CEDD-D6E8325FFB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92AA5FA-2D8B-56E9-606A-550E7DB80E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42FF405-CBCD-EF9B-0163-E2639039BD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AA521F-BB87-F822-E425-2780003BB9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071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F0069-A921-7E74-0232-93B4E31A9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2DDA-04F8-3650-BD74-5A1DDE6805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Time Rate of Change of Angular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F0A674-B68C-349B-AB22-566A024B2C2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75836" y="1647267"/>
                <a:ext cx="8380079" cy="3672254"/>
              </a:xfrm>
            </p:spPr>
            <p:txBody>
              <a:bodyPr/>
              <a:lstStyle/>
              <a:p>
                <a:r>
                  <a:rPr lang="en-US" sz="2400" dirty="0"/>
                  <a:t>Using the equation of motion for each particle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into the previous  expression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F0A674-B68C-349B-AB22-566A024B2C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75836" y="1647267"/>
                <a:ext cx="8380079" cy="3672254"/>
              </a:xfrm>
              <a:blipFill>
                <a:blip r:embed="rId3"/>
                <a:stretch>
                  <a:fillRect l="-945" t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74647AE-EBCF-051C-A7F8-F643415FCCE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DCD47BA-92BB-FFA5-8698-3ED92E221E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AC67863-A522-AFCE-ACA5-86E1FA31A1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86D3216-D244-0772-B406-565BD16FB0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DAC03B0-EA1D-C420-5060-014B3E0FC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0AA4146-A35C-1DE5-63CB-E3C2BACF28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CF8FC35-0862-F487-9C32-BE819878F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4E8E99-B866-2679-C5BD-D521BEB0E5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1BAB2AC-BF29-6794-A75A-5392D644A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E4984B-60A0-26A2-DE96-04C0ABC3B5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9F16D53-6847-860E-1577-2C4ECE7AB7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153E18C-5E7C-7705-120A-FBA1DBEBC5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EED4EBF-7DA8-7E0C-5C8C-E38EBF1004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B78CABF-2762-B21C-D98F-92B8ACA783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2C7921B-694D-F630-5138-C5E7F9BDBE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74A45B0-5755-4587-E70E-2FD0140F0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A16ED0-DE89-BDAF-1604-9A1299615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40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3919-ABB7-AA3A-010A-511E0549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E97EB-8814-9EFC-C5A4-2A6462523E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Moment Equation for a System of Particles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DB08934-04AC-44ED-CC98-CD67F8FCDCE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7844" y="1177985"/>
                <a:ext cx="4336641" cy="4364937"/>
              </a:xfrm>
            </p:spPr>
            <p:txBody>
              <a:bodyPr/>
              <a:lstStyle/>
              <a:p>
                <a:r>
                  <a:rPr lang="en-US" sz="2400" dirty="0"/>
                  <a:t>Internal forces occur in equal and opposite pairs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act along the same line. </a:t>
                </a:r>
              </a:p>
              <a:p>
                <a:r>
                  <a:rPr lang="en-US" sz="2400" dirty="0"/>
                  <a:t>Therefore, the total internal moment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DB08934-04AC-44ED-CC98-CD67F8FCDC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7844" y="1177985"/>
                <a:ext cx="4336641" cy="4364937"/>
              </a:xfrm>
              <a:blipFill>
                <a:blip r:embed="rId3"/>
                <a:stretch>
                  <a:fillRect l="-1969" t="-1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559D08C-2A7F-1B51-35D1-861779025A9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23AACAE-2C2F-B1A7-45A2-4AA22BDFC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A639BB-7021-6258-310D-D6F50B947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98E4311-40AE-3AA2-151D-F5ABB72791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18656C5-F482-6F9C-11FF-10A643E21B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69628AF-7CCD-BC2F-07F8-7E2CFE583E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5C8A9DF-5ECA-9EFF-6849-0E354F932C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5C00654-EE9A-69D1-660B-541CC1420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AC85D5D-FD81-60A1-5831-B46765C88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D0D9177-1081-E87E-8677-793B887091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B631E5C-AF0E-5196-5B6A-4BBA537EE1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01E5554-64B2-47B9-FB1B-D88D529952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FF9E2E4-2D16-7C23-3670-736084DCDF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0547DCA-385D-19BD-7A5A-78D06C93E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8578D8B-34BD-8AE4-06CD-C7B1670A06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B87899F-6D7C-6150-8179-829C4361E0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8199AF-5F29-642B-6839-2C2A31BC1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1">
                <a:extLst>
                  <a:ext uri="{FF2B5EF4-FFF2-40B4-BE49-F238E27FC236}">
                    <a16:creationId xmlns:a16="http://schemas.microsoft.com/office/drawing/2014/main" id="{0F530383-FF66-C3B9-7230-F25BFB89C1A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32399" y="1143000"/>
                <a:ext cx="4496463" cy="3935846"/>
              </a:xfrm>
            </p:spPr>
            <p:txBody>
              <a:bodyPr/>
              <a:lstStyle/>
              <a:p>
                <a:r>
                  <a:rPr lang="en-US" sz="2400" dirty="0"/>
                  <a:t>Thus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the total moment about the fixed-point </a:t>
                </a:r>
                <a:r>
                  <a:rPr lang="en-US" sz="2400" i="1" dirty="0"/>
                  <a:t>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Hence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4" name="Content Placeholder 21">
                <a:extLst>
                  <a:ext uri="{FF2B5EF4-FFF2-40B4-BE49-F238E27FC236}">
                    <a16:creationId xmlns:a16="http://schemas.microsoft.com/office/drawing/2014/main" id="{0F530383-FF66-C3B9-7230-F25BFB89C1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32399" y="1143000"/>
                <a:ext cx="4496463" cy="3935846"/>
              </a:xfrm>
              <a:blipFill>
                <a:blip r:embed="rId5"/>
                <a:stretch>
                  <a:fillRect l="-1900" t="-1240" b="-2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2630CB1-D294-ACA6-BB99-D34C9D8ABA89}"/>
              </a:ext>
            </a:extLst>
          </p:cNvPr>
          <p:cNvSpPr txBox="1"/>
          <p:nvPr/>
        </p:nvSpPr>
        <p:spPr>
          <a:xfrm>
            <a:off x="362392" y="5180905"/>
            <a:ext cx="83400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Important Result </a:t>
            </a:r>
          </a:p>
          <a:p>
            <a:pPr algn="ctr"/>
            <a:r>
              <a:rPr lang="en-US" sz="2400" dirty="0"/>
              <a:t>For a system of particles, Rate of change of angular momentum about a fixed point </a:t>
            </a:r>
            <a:r>
              <a:rPr lang="en-US" sz="2400" i="1" dirty="0"/>
              <a:t>O</a:t>
            </a:r>
            <a:r>
              <a:rPr lang="en-US" sz="2400" dirty="0"/>
              <a:t> = Total external moment about </a:t>
            </a:r>
            <a:r>
              <a:rPr lang="en-US" sz="2400" i="1" dirty="0"/>
              <a:t>O</a:t>
            </a:r>
            <a:r>
              <a:rPr lang="en-US" sz="2400" dirty="0"/>
              <a:t> of the external forces acting on the system.</a:t>
            </a:r>
            <a:endParaRPr lang="en-US" sz="2400" i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DC9F365-C88B-DC07-2218-F3CFDF0B024F}"/>
              </a:ext>
            </a:extLst>
          </p:cNvPr>
          <p:cNvCxnSpPr>
            <a:cxnSpLocks/>
            <a:endCxn id="26" idx="0"/>
          </p:cNvCxnSpPr>
          <p:nvPr/>
        </p:nvCxnSpPr>
        <p:spPr bwMode="auto">
          <a:xfrm>
            <a:off x="4495800" y="1295400"/>
            <a:ext cx="36599" cy="3885505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3047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4" grpId="0" build="p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C17AC-0431-37BE-BFC8-E318A89F3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6D839-26D3-4C51-8851-39EE759AFD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the Center of Mass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379F354-B18E-96B2-F0FD-665677F1403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4101" y="1162677"/>
                <a:ext cx="8529377" cy="5558797"/>
              </a:xfrm>
            </p:spPr>
            <p:txBody>
              <a:bodyPr/>
              <a:lstStyle/>
              <a:p>
                <a:r>
                  <a:rPr lang="en-US" sz="2400" dirty="0"/>
                  <a:t>Position of particle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into total angular momentum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Expanding: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center–of–mass relations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 &amp;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the middle terms vanish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379F354-B18E-96B2-F0FD-665677F140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4101" y="1162677"/>
                <a:ext cx="8529377" cy="5558797"/>
              </a:xfrm>
              <a:blipFill>
                <a:blip r:embed="rId3"/>
                <a:stretch>
                  <a:fillRect l="-929" t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D13B84B-087D-C750-68C5-78909A81D46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2C8DAF-A814-ECEB-0086-AFCD880005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2B04B2D-0B25-2593-A004-F989FEB3D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617624E-6DAC-331A-BDF6-39F3A26FC3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319BE72-F6CD-FA27-B271-A32BF40A27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1B1D110-35F3-3786-2DA1-EADBDEED04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1DF4894-4081-D902-0F8E-F6F1B43F21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AED992A-258E-ED5E-263B-6CD0708FD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A96E321-A9E5-DB2A-DA1F-FFAAB236E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352C8CB-927C-F6D3-D723-21011B6FCD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60AEB03-D4D7-9552-C6CA-3009689D28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06A0F51-0B7C-4F95-F9D5-DBBD6C12DC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66AE7BE-8406-E485-2572-E6B2A39B61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EEA1D36-7BA1-F2D4-48E5-47D5E24F3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8D326BA-E41B-E442-FBA6-0E327D8E59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38754D4-2A10-8AE4-0414-95E626279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E19D567-2EA8-99AD-BD97-17F6821A96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853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3F1C2-941D-0BC3-6A2D-9D5AD7193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66D46-F0F5-4D4C-9FF3-1636A8C8F2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the Center of Mass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B43E107-E5E2-95AC-2B2B-694C7E940D3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4102" y="1812856"/>
                <a:ext cx="8529377" cy="4476123"/>
              </a:xfrm>
              <a:ln>
                <a:noFill/>
              </a:ln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angular momentum about the center of mass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solidFill>
                                    <a:srgbClr val="00009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9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0099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B43E107-E5E2-95AC-2B2B-694C7E940D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4102" y="1812856"/>
                <a:ext cx="8529377" cy="4476123"/>
              </a:xfrm>
              <a:blipFill>
                <a:blip r:embed="rId3"/>
                <a:stretch>
                  <a:fillRect l="-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78483F1-70BF-5A1F-D0B3-8347A329B3B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CC6D833-A156-7E95-7597-33A2DD7982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A711140-8874-21E8-9574-62F8D1B98F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BDA8F3C-0EE2-A6D2-D873-202DD76B54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212BEF0-3C37-7FD0-1865-357F3E0EAC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A767232-FE8E-0B86-775E-D8F84C832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2584BC6-B52E-0303-E59A-5200BF9F74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62F9CE9-7EFB-EC59-95FA-B2B8F761CE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37AB583-FF0A-99A6-22AC-D29D5AD41F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9787A3-DB3D-93EA-B6E2-CAED9F564E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D873AB8-F7B0-42A9-433B-FCAA29A0BA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EC8C133-4B52-4B38-BAC7-C972F05D16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9E190A-2122-7EF8-720F-238126527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23612FA-45CF-812E-D352-25CE0AAFA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687FEA3-8CF0-2701-13F3-01BF9269D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42DCB29-A3AC-009C-DAE7-7352CC156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23AFDC-2EFF-589A-86F5-16B1F18BC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316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605CC-11AC-0709-581A-96F066B6B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BB6E1-38FC-1B64-BEB3-6343EE224A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4604" y="15014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Time Rate of Change of Angular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AACB6D-E564-652B-04BC-FCF4182003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7532" y="1402473"/>
                <a:ext cx="8013888" cy="512353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Differentiate the angular momentum expression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center-of-mass equation of motion: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AACB6D-E564-652B-04BC-FCF4182003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7532" y="1402473"/>
                <a:ext cx="8013888" cy="5123537"/>
              </a:xfrm>
              <a:blipFill>
                <a:blip r:embed="rId3"/>
                <a:stretch>
                  <a:fillRect l="-1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E317EC3-54F0-F119-626A-2CD11133260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030C663-66EB-6500-CB9C-9109058F7E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BF90E12-9D8B-3982-DA81-62D30BD04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7DE7550-F322-282C-1FBC-ABA9A33878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20EBBAA-D505-CBE4-98A1-B1A418040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1268E5F-5720-DCBC-7518-0FFB1857A9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84EE6C6-52C5-DCF7-C535-C1AF030125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F3CD82-4672-525F-7C9C-C8257CED53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DD9EDB-FD6E-00C5-EC0C-C90886325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DF9EC1-0700-4C5C-CA07-DC3951B9DA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49F1796-0A21-A416-DBA7-74157D6F0D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6A5C77B-1790-A03B-F11E-D34BAF7F46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6CE981C-5094-0771-81A3-273EE9917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B5D2ED8-B60B-A042-0493-FDB72084B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122FAC3-EC69-FB38-94B1-9AE6817266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8BE9ED5-0FB1-034E-0579-CBFF9A706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A0FD91-1FBA-8119-A1E1-76D2D3022F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845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5872-EE1B-1E7C-6BDF-F639CFF26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E3D93-7F93-71DC-2EF7-3D43AE7ECE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403" y="762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Moment of External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93DA87-43FA-6600-53AE-1B2A9F4C79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5475" y="1234440"/>
                <a:ext cx="8478004" cy="5426075"/>
              </a:xfrm>
            </p:spPr>
            <p:txBody>
              <a:bodyPr/>
              <a:lstStyle/>
              <a:p>
                <a:r>
                  <a:rPr lang="en-US" sz="2400" dirty="0"/>
                  <a:t>The total moment about 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position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the moment about the center of mass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 Thus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93DA87-43FA-6600-53AE-1B2A9F4C79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5475" y="1234440"/>
                <a:ext cx="8478004" cy="5426075"/>
              </a:xfrm>
              <a:blipFill>
                <a:blip r:embed="rId3"/>
                <a:stretch>
                  <a:fillRect l="-935" t="-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90E03EC-B5E4-391A-2647-A97D219FDBB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760FDB9-F365-A4C2-CC89-B0E30EFF91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17727E3-6575-2051-448E-00D33D83A1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3284294-A269-4FEF-23F0-499CF2C7A4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667DD30-81C0-E0B6-26EF-4BAA9764E9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4589FC1-3D85-1690-D8ED-0035EA57B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97CBDA6-894A-2A47-473D-2F544F324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C40A6CB-51DE-3B5A-5913-63F101DCA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1543727-8C7A-1C51-AAA9-E135EB0328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C942997-51CE-067F-865A-340DAFBABA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C37904C-5D06-9189-9750-8AD13B1B86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8392522-9AF3-22F4-3A24-0456D0433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2F5A5D9-9AD0-0E9B-E2AB-38435DC359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E3F1521-46DD-863A-8A05-3339521AB6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DF6D8FB-6E3A-FB2B-47DD-F9F8A16467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E8E4A15-D858-0DDA-F820-44874C75A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89309E1-F3AE-7A0D-7039-E8AC5597CA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BEE779-29AF-582B-B841-FB20CC7F849B}"/>
                  </a:ext>
                </a:extLst>
              </p14:cNvPr>
              <p14:cNvContentPartPr/>
              <p14:nvPr/>
            </p14:nvContentPartPr>
            <p14:xfrm>
              <a:off x="4890600" y="4366080"/>
              <a:ext cx="1868040" cy="1441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BEE779-29AF-582B-B841-FB20CC7F84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1240" y="4356720"/>
                <a:ext cx="1886760" cy="146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1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2CBD5-9317-F0C4-5EBF-A23C3F0B9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AC710-AB35-297F-BAFA-E2718B5D5A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6487271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Equation About the Center of Mass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5F97EF-0C31-3967-3E7D-05A805EF4D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371600"/>
                <a:ext cx="7772400" cy="2883406"/>
              </a:xfrm>
            </p:spPr>
            <p:txBody>
              <a:bodyPr/>
              <a:lstStyle/>
              <a:p>
                <a:r>
                  <a:rPr lang="en-US" sz="2400" dirty="0"/>
                  <a:t>From angular momentum theorem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Substituting the expressions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Cancel the common term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5F97EF-0C31-3967-3E7D-05A805EF4D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371600"/>
                <a:ext cx="7772400" cy="2883406"/>
              </a:xfrm>
              <a:blipFill>
                <a:blip r:embed="rId3"/>
                <a:stretch>
                  <a:fillRect l="-1098" t="-1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9978327-929C-37BE-FCEA-AE30B84FF6C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3492AE-B524-F97C-0ED9-E5AE2AAB1D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2B9029B-3950-80A2-CF15-7322DAD0C4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C78684A-099B-F12B-8C59-0362EC3740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4B8D3CB-7EC2-0A36-80C7-F7CD2EFDD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C2A3037-0B18-B6AA-45D2-051D3F4EC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C4B93AA-F329-3B46-BED7-7EB27329F3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8AF2770-3C08-48E6-F5C0-BFF4AA7C56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593FF95-3449-5F4A-A868-E9E298349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A289137-77DC-58CE-E9E7-BA43A7E52A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B53A333-83CB-487E-D45D-4F46CF2A3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1ACFD9-09F1-D462-AB94-1A161269A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4CCE165-5B9A-04D9-3E89-573D202882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BCEA657-A137-8AE2-0C0D-7D2A4753E3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BE7CB44-053A-DEA5-E7FE-670FA136B3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21BA7E3-433E-C2A5-F536-0D092052F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A690D1-B8B5-698F-4F92-DE637EC21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9002255-7FB0-57CF-5903-3BAC7D3AE9B9}"/>
              </a:ext>
            </a:extLst>
          </p:cNvPr>
          <p:cNvSpPr txBox="1"/>
          <p:nvPr/>
        </p:nvSpPr>
        <p:spPr>
          <a:xfrm>
            <a:off x="514328" y="4863692"/>
            <a:ext cx="82276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Result: </a:t>
            </a:r>
            <a:r>
              <a:rPr lang="en-US" dirty="0"/>
              <a:t>The rate of change of angular momentum about the center of mass equals the moment of external forces about the center of mass.</a:t>
            </a:r>
          </a:p>
        </p:txBody>
      </p:sp>
    </p:spTree>
    <p:extLst>
      <p:ext uri="{BB962C8B-B14F-4D97-AF65-F5344CB8AC3E}">
        <p14:creationId xmlns:p14="http://schemas.microsoft.com/office/powerpoint/2010/main" val="225691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FB186-6C27-2C00-0544-452788196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5621-AF86-029D-9F91-AAE6415532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64008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Component Form of Angular Momentum Equation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9BCEBE-C615-BBBD-6B80-219A77CC83D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19200"/>
                <a:ext cx="4496463" cy="5334000"/>
              </a:xfrm>
            </p:spPr>
            <p:txBody>
              <a:bodyPr/>
              <a:lstStyle/>
              <a:p>
                <a:r>
                  <a:rPr lang="en-US" sz="2400" dirty="0"/>
                  <a:t>Comparing the previous results, we conclude: </a:t>
                </a:r>
              </a:p>
              <a:p>
                <a:r>
                  <a:rPr lang="en-US" sz="2400" dirty="0"/>
                  <a:t>If the chosen reference point is fixed in inertial space, or located at the center of mass,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equality holds component-wise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6FB7CD-DA7C-093A-7BB5-DE44F5D318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19200"/>
                <a:ext cx="4496463" cy="5334000"/>
              </a:xfrm>
              <a:blipFill>
                <a:blip r:embed="rId3"/>
                <a:stretch>
                  <a:fillRect l="-1762" t="-914" r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B30F577-1F52-B52A-4F09-8236225E6F2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819602" y="1219200"/>
                <a:ext cx="4171998" cy="5181600"/>
              </a:xfrm>
            </p:spPr>
            <p:txBody>
              <a:bodyPr/>
              <a:lstStyle/>
              <a:p>
                <a:r>
                  <a:rPr lang="en-US" sz="2400" dirty="0"/>
                  <a:t>The Cartesian reference frame is </a:t>
                </a:r>
              </a:p>
              <a:p>
                <a:r>
                  <a:rPr lang="en-US" sz="2400" dirty="0"/>
                  <a:t>either fixed in space, or </a:t>
                </a:r>
              </a:p>
              <a:p>
                <a:r>
                  <a:rPr lang="en-US" sz="2400" dirty="0"/>
                  <a:t>translating with the center of mass</a:t>
                </a:r>
              </a:p>
              <a:p>
                <a:r>
                  <a:rPr lang="en-US" sz="2400" dirty="0"/>
                  <a:t>More generally, along any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B30F577-1F52-B52A-4F09-8236225E6F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819602" y="1219200"/>
                <a:ext cx="4171998" cy="5181600"/>
              </a:xfrm>
              <a:blipFill>
                <a:blip r:embed="rId4"/>
                <a:stretch>
                  <a:fillRect l="-2047" t="-941" r="-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84E359F-D382-CE1F-152E-57B6AEB3546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A2E214C-9CE5-A0E0-7E9B-C6406C595E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25985BB-16AF-0CC9-71A6-346AAF0155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543BC45-41F1-2B4C-7A65-2FCFD8B02E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2A1AA44-B1D2-823A-0538-CA6E4319C5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A03C0B-0623-A4C3-1244-8DA992ED33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A15BBF7-3909-B5B5-A946-619C7B624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4FE8B51-5BE7-D3EB-0FE7-081E03A79D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C9A45AA-CDAC-56C2-91F7-43BDF6268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AF0417C-1113-1910-30B0-2272C16DD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141EFFA-E736-8B10-5DB8-631C5867C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EC07C5-FF0E-45B9-A79A-DFC46475C6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57C7F81-EC83-DEB5-37D5-DD99EF4351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3195A30-3125-6413-DE4C-D5E5ADC2C0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2A70046-EEBD-D529-29A2-A457DA633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A2FC004-E3A1-5BEE-ABE2-02BB4B245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840658-EFE4-2A15-8BCA-5E2E21690C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720546-AD20-4854-0DC8-63133EE17A48}"/>
              </a:ext>
            </a:extLst>
          </p:cNvPr>
          <p:cNvCxnSpPr>
            <a:cxnSpLocks/>
          </p:cNvCxnSpPr>
          <p:nvPr/>
        </p:nvCxnSpPr>
        <p:spPr bwMode="auto">
          <a:xfrm>
            <a:off x="4745135" y="1350264"/>
            <a:ext cx="90342" cy="5202936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1654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BAC17-DE15-27AC-76D2-0DB5B1700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81C9F-594C-4927-47E4-F88766FD5D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103" y="142561"/>
            <a:ext cx="7114172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Component Form of Angular Momentum Equation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47C1A8D-8999-B43E-3576-3F4CE0A52D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52954"/>
                <a:ext cx="7772400" cy="4114800"/>
              </a:xfrm>
            </p:spPr>
            <p:txBody>
              <a:bodyPr/>
              <a:lstStyle/>
              <a:p>
                <a:r>
                  <a:rPr lang="en-US" sz="2400" dirty="0"/>
                  <a:t>Along any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Conservation of Angular Momentum:</a:t>
                </a:r>
              </a:p>
              <a:p>
                <a:r>
                  <a:rPr lang="en-US" sz="2400" dirty="0"/>
                  <a:t> If the moment of external forces about the chosen reference point is zero,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the angular momentum is conserved.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47C1A8D-8999-B43E-3576-3F4CE0A52D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52954"/>
                <a:ext cx="7772400" cy="4114800"/>
              </a:xfrm>
              <a:blipFill>
                <a:blip r:embed="rId3"/>
                <a:stretch>
                  <a:fillRect l="-1020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726EBC1-6B96-61DE-15B3-EFF70D57ADB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11AF4A8-800E-4902-E8A6-A4D2331BFE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2A6DA9B-83EA-F2DF-AE7C-F01BD36508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2F8283-057B-6431-7609-5AE0100C6F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E2C10DB-041F-14B5-B8ED-3AA632027A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45D4FF9-6756-BDC4-10C1-BB2D146CC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6791FE6-D20D-B822-8AFE-AD7A1BAA97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0E61272-4875-FC80-033C-3AF58F29F8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3E7A024-6015-CAB8-1F18-4B81CB941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D2F7CFA-0916-BB27-FADC-71BA929B2E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E3AB46-3186-4515-32D1-EFE1DE499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C94D6BA-9587-D8F4-8302-781827A21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64C3F42-6F34-C315-AAEA-F6CF0F1A74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182C7B7-C283-0E88-886A-200CFA77B6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3E64CC8-C214-086A-0C21-14E5B36422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762552F-E7AC-57F0-D295-98B4B0971E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FB6C92-01DE-BFEA-B55C-818582ED7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466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17395-B26B-A672-3B6A-7CE36630B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DF08CD-ED95-03CA-9A68-980F396E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38963"/>
            <a:ext cx="6324600" cy="575437"/>
          </a:xfrm>
        </p:spPr>
        <p:txBody>
          <a:bodyPr/>
          <a:lstStyle/>
          <a:p>
            <a:r>
              <a:rPr lang="en-US" sz="2800" dirty="0"/>
              <a:t>Implications of Using the Center of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F26C7A8-D8B3-491D-7A3F-2419A5E158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295399"/>
                <a:ext cx="4572001" cy="5121275"/>
              </a:xfrm>
            </p:spPr>
            <p:txBody>
              <a:bodyPr/>
              <a:lstStyle/>
              <a:p>
                <a:r>
                  <a:rPr lang="en-US" sz="2400" dirty="0"/>
                  <a:t>Using the center of mass as the reference point leads to important consequences. </a:t>
                </a:r>
              </a:p>
              <a:p>
                <a:r>
                  <a:rPr lang="en-US" sz="2400" dirty="0"/>
                  <a:t>The rotational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does not contain terms involving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 or its derivatives. </a:t>
                </a:r>
              </a:p>
              <a:p>
                <a:r>
                  <a:rPr lang="en-US" sz="2400" dirty="0"/>
                  <a:t>Similarly, the translational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does not contain terms involving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(relative particle coordinates).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F26C7A8-D8B3-491D-7A3F-2419A5E158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295399"/>
                <a:ext cx="4572001" cy="5121275"/>
              </a:xfrm>
              <a:blipFill>
                <a:blip r:embed="rId3"/>
                <a:stretch>
                  <a:fillRect l="-1733" t="-832" r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CD8A9584-6D48-706E-1954-E0E26920A8D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800600" y="1219200"/>
                <a:ext cx="4225214" cy="5600700"/>
              </a:xfrm>
            </p:spPr>
            <p:txBody>
              <a:bodyPr/>
              <a:lstStyle/>
              <a:p>
                <a:r>
                  <a:rPr lang="en-US" sz="2400" dirty="0"/>
                  <a:t>Therefore, under suitable conditions, translational and rotational motions can be analyzed independently. </a:t>
                </a:r>
              </a:p>
              <a:p>
                <a:r>
                  <a:rPr lang="en-US" sz="2400" dirty="0"/>
                  <a:t>If the total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/>
                  <a:t> does not depend on relative particle positions, and </a:t>
                </a:r>
              </a:p>
              <a:p>
                <a:r>
                  <a:rPr lang="en-US" sz="2400" dirty="0"/>
                  <a:t>If the moment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does not depend on the motion of the center of mass, then translational motion and rotational motion are independent.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CD8A9584-6D48-706E-1954-E0E26920A8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800600" y="1219200"/>
                <a:ext cx="4225214" cy="5600700"/>
              </a:xfrm>
              <a:blipFill>
                <a:blip r:embed="rId4"/>
                <a:stretch>
                  <a:fillRect l="-2020" t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654CB96-7DFC-2FAE-3968-2B842527D21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335D9D4-C9B7-23B9-8592-B14C171AA5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F3D495-FFC5-E4C1-53F8-93D1EF2A4B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2964E32-CA82-4DD7-98CD-5DAADB4423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DFD7BF8-0D8D-FC97-22DE-DC7A3E25E0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F790A6-2923-CD46-F17F-EDCF514DD9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9D16829-EAEB-50E8-6B38-D20070605F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6265096-77FC-DB7B-6BB7-50A463031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C74DD33-8FF7-577E-4D90-01D51CD148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7CCE1A9-B706-D558-6804-1D7A44DF2E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2D05E95-5EF3-9040-0345-6A11921360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5CBCAEA-AADC-C054-167E-AE65C1C15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34DAE80-8DCB-AD2F-470A-869C753A63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C59AA16-D995-6E80-FE70-48AF7768E7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D166FB-52D3-C121-B0C6-BBC39C898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021B2B8-4C91-EC64-3C6B-154787F0B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F4DCAE-442B-A2D6-3577-A6D71E5F26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946AABC-EC66-F018-52B7-F09A5B6909E2}"/>
              </a:ext>
            </a:extLst>
          </p:cNvPr>
          <p:cNvCxnSpPr>
            <a:cxnSpLocks/>
          </p:cNvCxnSpPr>
          <p:nvPr/>
        </p:nvCxnSpPr>
        <p:spPr bwMode="auto">
          <a:xfrm>
            <a:off x="4764001" y="1257299"/>
            <a:ext cx="112800" cy="5261738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755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D2603-AC44-D0D9-632F-5F1EF560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537F-3548-51F9-55DB-594A95401E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Implications of Using the Center of Mass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2E4B9A-78E5-4E03-0E16-6F92CD623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5029200"/>
          </a:xfrm>
        </p:spPr>
        <p:txBody>
          <a:bodyPr/>
          <a:lstStyle/>
          <a:p>
            <a:r>
              <a:rPr lang="en-US" sz="2400" dirty="0"/>
              <a:t>Furthermore, work–energy relations for motion relative to the center of mass can be evaluated separately from the motion of the center of mass.</a:t>
            </a:r>
          </a:p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4CBDA11-7BF8-C9EA-A988-06A3A03F49E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C1C384E-16C5-1366-82D1-08EE7C671E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820D6D1-A8C4-A092-897C-4A6D37B0AB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CF7E9E-5B36-00DC-1122-AE7910CB56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BC8342D-F2AD-3519-AC9A-32E4D7E26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F260EF7-0F10-B608-128B-46AA2683D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86A99A0-53AC-93D1-24B4-38E84CDAFD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E8D1B4D-6A21-A689-201F-518558F76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D6DF7FC-787E-29F7-1742-97681926D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F4FBC37-FE3D-96F5-0E9C-7F52C50462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EA8130E-3CC6-CB61-A239-9AC31F7ED8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14F968-0D18-A29A-6539-A1EDFDABC4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B50A315-5B74-9ECB-23A0-2682A0B825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D70C811-5558-CFD9-ED17-A93802A098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17F0FE2-0177-F89F-7958-2DE6F322A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28F8B9D-05DC-DE81-EEC9-B8326C293C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A26EF6-3881-106E-6042-E32C8C208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056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C110A-6ABE-0544-72C6-DEFB7CBF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2261D-78E6-5AEF-6D49-D8F135B3A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Center of Mass as a Reference Frame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40D25C4-8E8A-3416-95E3-8134816CCCF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3" y="2209800"/>
                <a:ext cx="4247603" cy="4456811"/>
              </a:xfrm>
            </p:spPr>
            <p:txBody>
              <a:bodyPr/>
              <a:lstStyle/>
              <a:p>
                <a:r>
                  <a:rPr lang="en-US" sz="2400" dirty="0"/>
                  <a:t>The rotational equation of motion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often written with respect to a frame that moves with the center of mass. </a:t>
                </a:r>
              </a:p>
              <a:p>
                <a:r>
                  <a:rPr lang="en-US" sz="2400" dirty="0"/>
                  <a:t>Such a frame is generally a non-inertial frame because it accelerates with the center of mass. 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40D25C4-8E8A-3416-95E3-8134816CCC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3" y="2209800"/>
                <a:ext cx="4247603" cy="4456811"/>
              </a:xfrm>
              <a:blipFill>
                <a:blip r:embed="rId3"/>
                <a:stretch>
                  <a:fillRect l="-1865" t="-1094" r="-3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EB8AD8B5-FDBA-2576-384F-793F59AE68B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953000" y="2209800"/>
                <a:ext cx="4038600" cy="4435474"/>
              </a:xfrm>
            </p:spPr>
            <p:txBody>
              <a:bodyPr/>
              <a:lstStyle/>
              <a:p>
                <a:r>
                  <a:rPr lang="en-US" sz="2400" dirty="0"/>
                  <a:t>Key idea:  </a:t>
                </a:r>
              </a:p>
              <a:p>
                <a:r>
                  <a:rPr lang="en-US" sz="2400" b="1" dirty="0"/>
                  <a:t>Translation</a:t>
                </a:r>
                <a:r>
                  <a:rPr lang="en-US" sz="2400" dirty="0"/>
                  <a:t>: use inertial frame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Rotation: take moments about the center of mass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Despite being non-inertial, using the center of mass as the reference point greatly simplifies analysis.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EB8AD8B5-FDBA-2576-384F-793F59AE68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953000" y="2209800"/>
                <a:ext cx="4038600" cy="4435474"/>
              </a:xfrm>
              <a:blipFill>
                <a:blip r:embed="rId4"/>
                <a:stretch>
                  <a:fillRect l="-2115" t="-1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FBDDF37-A91F-2E42-C59C-7A14FAB2B20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B371535-AB6D-3ACF-6139-40DB06ABB9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584EA7F-F255-67C0-6550-42CDE0C494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DE3281C-D4A7-1773-2581-544ABBAE1D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0011E55-EDAC-FA5B-55E4-F6A17D3F1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A53E764-9E34-D931-E354-C9F650DCA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AA45D38-B717-AE14-4805-D9D55B6D47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569D972-6CD2-1EB7-0BEE-20D8963818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470AD6A-1811-B792-C3FB-3A94710BC9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67F902-FA02-D167-B423-BB62518194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3B3B6DC-8076-CCC3-CC47-B8CFC6BAB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FD4D81C-2A78-8E24-4EE4-1F1174444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E351899-0484-0A38-05BB-B0D9383632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9F2524A-14C4-8ADC-D8EB-3C9E587AD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3F3A821-2096-4DF6-E7A8-75DA70D356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A6FCBE3-96E9-9753-FB29-DE6183B33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2BCCDD-4343-AE4E-37A9-21D126E990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826C0C0-6E3B-8227-D613-A5273CF616E2}"/>
              </a:ext>
            </a:extLst>
          </p:cNvPr>
          <p:cNvSpPr txBox="1"/>
          <p:nvPr/>
        </p:nvSpPr>
        <p:spPr>
          <a:xfrm>
            <a:off x="467218" y="1226403"/>
            <a:ext cx="8558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Using a nonrotating reference frame that translates with the center of mass has important consequences.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0B91BC7-DB6D-8FA7-D4D7-B32B1E983BF6}"/>
              </a:ext>
            </a:extLst>
          </p:cNvPr>
          <p:cNvCxnSpPr>
            <a:cxnSpLocks/>
          </p:cNvCxnSpPr>
          <p:nvPr/>
        </p:nvCxnSpPr>
        <p:spPr bwMode="auto">
          <a:xfrm>
            <a:off x="4645285" y="2287568"/>
            <a:ext cx="101230" cy="441803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1590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  <p:bldP spid="26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15512</TotalTime>
  <Words>1243</Words>
  <Application>Microsoft Office PowerPoint</Application>
  <PresentationFormat>On-screen Show (4:3)</PresentationFormat>
  <Paragraphs>190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STXingkai</vt:lpstr>
      <vt:lpstr>Blackadder ITC</vt:lpstr>
      <vt:lpstr>Calibri</vt:lpstr>
      <vt:lpstr>Cambria Math</vt:lpstr>
      <vt:lpstr>CommercialScript BT</vt:lpstr>
      <vt:lpstr>Gigi</vt:lpstr>
      <vt:lpstr>Tempus Sans ITC</vt:lpstr>
      <vt:lpstr>Times New Roman</vt:lpstr>
      <vt:lpstr>Vladimir Script</vt:lpstr>
      <vt:lpstr>Blank Presentation</vt:lpstr>
      <vt:lpstr>Impulse Momentum Analysis of Particle Swarm</vt:lpstr>
      <vt:lpstr>Visualization of Fluid as A Particle Swarm</vt:lpstr>
      <vt:lpstr>Particle Swarm Micro-thrusters For Alignment of Artificial Satellites </vt:lpstr>
      <vt:lpstr>Particle Swarm Micro-thrusters For Alignment of Artificial Satellites </vt:lpstr>
      <vt:lpstr>Dynamics of Typical plume flow from Micro thruster in vacuum</vt:lpstr>
      <vt:lpstr>Live Forces on System of Particles</vt:lpstr>
      <vt:lpstr>Linear Impulse and Momentum for System of Particles</vt:lpstr>
      <vt:lpstr>Impulse Components and Momentum Conservation</vt:lpstr>
      <vt:lpstr>Impulse Components and Momentum Conservation</vt:lpstr>
      <vt:lpstr>Angular Momentum of a System about a Fixed Reference Point</vt:lpstr>
      <vt:lpstr>Time Rate of Change of Angular Momentum</vt:lpstr>
      <vt:lpstr>Time Rate of Change of Angular Momentum</vt:lpstr>
      <vt:lpstr>Moment Equation for a System of Particles</vt:lpstr>
      <vt:lpstr>Angular Momentum about the Center of Mass</vt:lpstr>
      <vt:lpstr>Angular Momentum about the Center of Mass</vt:lpstr>
      <vt:lpstr>Time Rate of Change of Angular Momentum</vt:lpstr>
      <vt:lpstr>Moment of External Forces</vt:lpstr>
      <vt:lpstr>Angular Momentum Equation About the Center of Mass</vt:lpstr>
      <vt:lpstr>Component Form of Angular Momentum Equation</vt:lpstr>
      <vt:lpstr>Component Form of Angular Momentum Equation</vt:lpstr>
      <vt:lpstr>Implications of Using the Center of Mass</vt:lpstr>
      <vt:lpstr>Implications of Using the Center of Mass</vt:lpstr>
      <vt:lpstr>Center of Mass as a Reference Frame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1054</cp:revision>
  <cp:lastPrinted>2002-07-26T02:11:33Z</cp:lastPrinted>
  <dcterms:created xsi:type="dcterms:W3CDTF">2002-07-26T01:39:54Z</dcterms:created>
  <dcterms:modified xsi:type="dcterms:W3CDTF">2026-04-06T01:25:57Z</dcterms:modified>
</cp:coreProperties>
</file>