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14"/>
  </p:notesMasterIdLst>
  <p:sldIdLst>
    <p:sldId id="1377" r:id="rId2"/>
    <p:sldId id="1748" r:id="rId3"/>
    <p:sldId id="1744" r:id="rId4"/>
    <p:sldId id="1749" r:id="rId5"/>
    <p:sldId id="1750" r:id="rId6"/>
    <p:sldId id="1769" r:id="rId7"/>
    <p:sldId id="1751" r:id="rId8"/>
    <p:sldId id="1752" r:id="rId9"/>
    <p:sldId id="1753" r:id="rId10"/>
    <p:sldId id="1754" r:id="rId11"/>
    <p:sldId id="1755" r:id="rId12"/>
    <p:sldId id="1756" r:id="rId13"/>
  </p:sldIdLst>
  <p:sldSz cx="9144000" cy="6858000" type="screen4x3"/>
  <p:notesSz cx="6858000" cy="899795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99"/>
    <a:srgbClr val="FF9900"/>
    <a:srgbClr val="FF33CC"/>
    <a:srgbClr val="3366FF"/>
    <a:srgbClr val="BDEEFF"/>
    <a:srgbClr val="AFEAFF"/>
    <a:srgbClr val="C1EFFF"/>
    <a:srgbClr val="CCCC00"/>
    <a:srgbClr val="FFCC99"/>
    <a:srgbClr val="CC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4995" autoAdjust="0"/>
    <p:restoredTop sz="94404" autoAdjust="0"/>
  </p:normalViewPr>
  <p:slideViewPr>
    <p:cSldViewPr>
      <p:cViewPr varScale="1">
        <p:scale>
          <a:sx n="70" d="100"/>
          <a:sy n="70" d="100"/>
        </p:scale>
        <p:origin x="1204" y="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104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46" units="cm"/>
          <inkml:channel name="Y" type="integer" max="800" units="cm"/>
          <inkml:channel name="T" type="integer" max="2.14748E9" units="dev"/>
        </inkml:traceFormat>
        <inkml:channelProperties>
          <inkml:channelProperty channel="X" name="resolution" value="95.86957" units="1/cm"/>
          <inkml:channelProperty channel="Y" name="resolution" value="51.6129" units="1/cm"/>
          <inkml:channelProperty channel="T" name="resolution" value="1" units="1/dev"/>
        </inkml:channelProperties>
      </inkml:inkSource>
      <inkml:timestamp xml:id="ts0" timeString="2023-08-08T03:31:06.49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11460 8905 0</inkml:trace>
  <inkml:trace contextRef="#ctx0" brushRef="#br0" timeOffset="3343.54">10220 13791 0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1F94E62-A251-1A7E-0EF4-2A72C99EFA8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D40ED5C-FAED-BFC4-F700-076D45E4A004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B79A6878-C2C0-4267-B3B2-C1A3D7AE1E93}" type="datetimeFigureOut">
              <a:rPr lang="en-US"/>
              <a:pPr>
                <a:defRPr/>
              </a:pPr>
              <a:t>3/28/2026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E0EEAE06-A665-3988-908A-D8D640787BB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79513" y="674688"/>
            <a:ext cx="4498975" cy="3375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47AB4084-F099-9975-7F65-3E6E99E90F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273550"/>
            <a:ext cx="5486400" cy="40497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D4314BE-7179-B063-6AF4-0E2FE1E2E240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54710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CC056E9-A69B-A5AC-BC59-77E8BCC7A1E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547100"/>
            <a:ext cx="2971800" cy="449263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52C7EE5B-0931-47A4-916B-70AA93081E5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E4FE55-E7B6-37EA-E490-7FFFC85932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6FE5A94-0C64-3814-E153-07E7C89CB9C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20C14D7-0BF9-A2D4-007A-0933B1A1A913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8E3F6B-4358-015C-AA71-66FB528AC0E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87679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62D88C-EF32-9EF4-9716-35BD2DA224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FFC4F40-C8E5-45D7-19B0-C0CA4706166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209AE53-B821-124C-EBCC-511A5493F4AD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7F7377-AB44-04B1-3C96-59B7CE546CE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54646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11A511-7166-A539-3574-C5E0DF5A14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7CFB0BB-F4FC-D8EC-B305-B6CB12CD8AB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8E04FD4-4065-18F4-9582-75410E56007A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E57A13-7CE9-B577-A838-198C02C97A5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69063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75F4BD-8355-4A9A-8038-1B17B01023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2E17A0D-F6E8-CB03-77E9-D29DDAAB9E7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CF72F9F-CAE9-7E9B-5284-B515988B07A8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002454-3130-B896-F2A0-7AE098A6EDB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00367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F5F4ED-76F4-0658-0D81-E0CF25D7DA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9F32F08-ACD7-F9FD-2DBC-0703340706A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1EED918-0378-8174-F185-184FECB8AC92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C3BC3EA-0857-8338-76A7-D6D72E6CD35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5557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B775F9-6F6E-4C02-6CAE-094B68893B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E8ADE25-90E9-BC35-9EAA-F4F99E9CEE8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5C781C4-9713-CB61-4BB8-7ED24AB5677C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3F077D-ECAB-204A-62E4-641823A1AC7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088957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4A6B7E-52C5-D151-FD17-767D3B00A6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1DEDDE7-1FB7-FEC6-47BE-8C03D76421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3A6CFC6-7F9B-8E7B-9ACF-33A3656885BA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354631-721D-FD56-2069-50305CCB147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1433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1981BF-3E14-2E8D-2687-1964859F4F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B913EA0-3C0F-F0E4-D254-97386365EE7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5A1E22B-D3B2-859F-FE18-A2F917AAD114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DA5F62-D52D-0FA8-94D8-0644FBB30BA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484901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EB2BD2-FF96-C90C-BE84-E059BB3273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ED74E18-7E48-216C-41D6-9AA6B26D27D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0B9C011-E3DD-6275-8400-015356259CD8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AEF3BB-0E4F-BD2D-9678-0520D119AF3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033762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1A1CF4-2622-C861-DC13-6521C61C00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94382BF-42F0-B8BB-50FE-8B5E7286C1C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0AFF71E-E4E7-281C-3D42-1E2D95F89508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5DF1B6-30B9-41A1-C60A-E23CC8E06D1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173346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E46CC4-5F7A-B2FE-B6F4-06C753D363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D5AE242-8D2E-F5A3-61C3-51DBB94F289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F19F17F-1388-FD30-7A8E-B7454E6FEBA3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10357D4-2478-8067-F5FB-FBD0D7D3F21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62022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A4F483B-8CF7-BE43-40F3-14D5AEC5C1F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ECCD061-D040-EB4B-9FE9-825F339D76B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908F697-F56C-6C85-24EC-3733C11FD8D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B254CF-974C-4177-80FF-3EE98AE36A2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33884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F582927-7C57-F616-D0BA-79F2EBA36A8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3A88D8C-B24E-C286-87E0-585CA150A21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FE502A6-9215-0F3D-623D-175354687FD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614D40-D06A-451B-8A86-CC32C7B8026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037162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ED7694B-A5D3-9FA8-628C-4EF4648C444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01A9B78-4D29-73D0-CDE7-672FF5FEF29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8128163-0D35-0E19-7C80-166781CDC32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4DC37D-B2AB-49CB-844E-54FB4B85E01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277865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AC622B2-741A-F106-1148-821C11FD66C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CF9F786-BE83-657C-011A-7921B39F343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6866053-EEFB-7542-5005-83D13A552A3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769D8A-60D9-4B41-952E-7CD7731AD92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250256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2004CBCF-66C7-B683-1A42-3B80E3026E4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E733133D-F200-B35D-BE11-41503AC94E3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CFE4029F-76B1-5AFE-EFC0-A1FA6E4989B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D98712-7F68-465E-A625-290445F18EF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389248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1303AC26-BFCC-C977-F4D4-7AA86837461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37949FCD-5E04-B98C-E3E5-6D19CBC2CCB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74997AAA-B522-2A46-31C2-6647B7A99FD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C655FC-94BC-4445-B991-8B702ADA5B5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783526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7332FFE0-D0F4-66FC-DD8B-29630FE62D1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11B3C740-B73C-7357-F895-21A005BB97B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28AE7AA3-14CD-1173-294A-AFA49FB7D72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12CE73-4EBB-45DA-B8C8-A061F7585E5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782538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2C29592-7954-6D6D-BDBF-BE387D8C623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CC4BCFD-DAD9-EF7B-5408-D791785FE3D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1A03EDC-E172-2FD4-979A-499E0AF7AE3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85DC64-821B-4ECE-9F36-0585EAB9B5D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89262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FC41C52-97B6-E247-7DA3-FA605DE8C12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05538F1-E95B-ABFF-9FA5-46F415B4A67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2C7448E-8E3A-8096-5C71-49B650FB20B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B17A3B-C845-43B8-BD74-BF9EBFFF2EE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330877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910B513-AFC5-3CE0-ED25-35EA046817F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167110D-4629-EBB3-DC4C-BEE895E59E9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05F7CD2-F242-EAA4-F9CE-54DDC1FB5FD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0A2323-903C-4B1E-A312-C05F4F4FB81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697915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D2A0E56-60CD-F5EA-BCED-2C8E4876447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995DFDA-27A0-A7BE-7490-669A46A6121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EE274F8-A861-D4E9-E0A6-02F7DDA67E6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DA9A38-B56F-4CE4-9B37-6C4E769C293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97565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205F920A-C2FE-543F-3739-967603A0E85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C4AD6783-78DD-82B7-E851-FED33E307CA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D96387A3-C6E7-6705-4B27-879107906EA1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D1DFA37E-9A88-2ADB-A0E7-B3CB189D8588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5F3455FE-B499-C12F-688E-A354B63541A5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0D2344F2-9B0E-455C-9371-1DB0F787420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2.jpeg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PY-LqvwhtRE?feature=oembed" TargetMode="External"/><Relationship Id="rId6" Type="http://schemas.openxmlformats.org/officeDocument/2006/relationships/image" Target="../media/image3.png"/><Relationship Id="rId4" Type="http://schemas.openxmlformats.org/officeDocument/2006/relationships/customXml" Target="../ink/ink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.png"/><Relationship Id="rId5" Type="http://schemas.openxmlformats.org/officeDocument/2006/relationships/image" Target="../media/image5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.png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.png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.png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DD88B36F-63F6-3EBE-AC77-3608BBFFC65F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04800" y="295275"/>
            <a:ext cx="8610600" cy="990600"/>
          </a:xfrm>
          <a:solidFill>
            <a:schemeClr val="bg1"/>
          </a:solidFill>
          <a:ln>
            <a:solidFill>
              <a:srgbClr val="FF33CC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sz="2800" dirty="0"/>
              <a:t>Dynamics of A Particle Swarm</a:t>
            </a:r>
            <a:endParaRPr lang="en-US" altLang="en-US" sz="2800" dirty="0">
              <a:solidFill>
                <a:schemeClr val="tx1"/>
              </a:solidFill>
            </a:endParaRP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B8FE71F4-0AE9-03E8-C7A7-40BA5DF56546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446213" y="3733800"/>
            <a:ext cx="6400800" cy="1371600"/>
          </a:xfrm>
        </p:spPr>
        <p:txBody>
          <a:bodyPr/>
          <a:lstStyle/>
          <a:p>
            <a:pPr eaLnBrk="1" hangingPunct="1"/>
            <a:r>
              <a:rPr lang="en-US" altLang="en-US" sz="1800" dirty="0">
                <a:latin typeface="CommercialScript BT" pitchFamily="66" charset="0"/>
              </a:rPr>
              <a:t> P M V Subbarao</a:t>
            </a:r>
          </a:p>
          <a:p>
            <a:pPr eaLnBrk="1" hangingPunct="1"/>
            <a:r>
              <a:rPr lang="en-US" altLang="en-US" sz="1800" dirty="0">
                <a:latin typeface="CommercialScript BT" pitchFamily="66" charset="0"/>
              </a:rPr>
              <a:t>Professor &amp; Head </a:t>
            </a:r>
          </a:p>
          <a:p>
            <a:pPr eaLnBrk="1" hangingPunct="1"/>
            <a:r>
              <a:rPr lang="en-US" altLang="en-US" sz="1800" dirty="0">
                <a:latin typeface="Tempus Sans ITC" panose="04020404030D07020202" pitchFamily="82" charset="0"/>
              </a:rPr>
              <a:t>Mechanical Engineering Department</a:t>
            </a:r>
          </a:p>
        </p:txBody>
      </p:sp>
      <p:sp>
        <p:nvSpPr>
          <p:cNvPr id="3076" name="Text Box 4">
            <a:extLst>
              <a:ext uri="{FF2B5EF4-FFF2-40B4-BE49-F238E27FC236}">
                <a16:creationId xmlns:a16="http://schemas.microsoft.com/office/drawing/2014/main" id="{E79B2BAC-7951-1A4F-1743-1438AD2357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48006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grpSp>
        <p:nvGrpSpPr>
          <p:cNvPr id="3077" name="Group 8">
            <a:extLst>
              <a:ext uri="{FF2B5EF4-FFF2-40B4-BE49-F238E27FC236}">
                <a16:creationId xmlns:a16="http://schemas.microsoft.com/office/drawing/2014/main" id="{8B924FC6-395C-82CB-7BDB-457AF83D41C8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3081" name="Group 9">
              <a:extLst>
                <a:ext uri="{FF2B5EF4-FFF2-40B4-BE49-F238E27FC236}">
                  <a16:creationId xmlns:a16="http://schemas.microsoft.com/office/drawing/2014/main" id="{5475EA6F-F779-155B-4D3C-C5C7824E73B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192" cy="4320"/>
              <a:chOff x="0" y="-48"/>
              <a:chExt cx="144" cy="4368"/>
            </a:xfrm>
          </p:grpSpPr>
          <p:sp>
            <p:nvSpPr>
              <p:cNvPr id="3091" name="Rectangle 10">
                <a:extLst>
                  <a:ext uri="{FF2B5EF4-FFF2-40B4-BE49-F238E27FC236}">
                    <a16:creationId xmlns:a16="http://schemas.microsoft.com/office/drawing/2014/main" id="{6DD9C2F5-5C19-CB32-C45F-F959EA9C84C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92" name="Rectangle 11">
                <a:extLst>
                  <a:ext uri="{FF2B5EF4-FFF2-40B4-BE49-F238E27FC236}">
                    <a16:creationId xmlns:a16="http://schemas.microsoft.com/office/drawing/2014/main" id="{656D7843-8467-93C1-0A41-6243E12F3B3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3082" name="Group 12">
              <a:extLst>
                <a:ext uri="{FF2B5EF4-FFF2-40B4-BE49-F238E27FC236}">
                  <a16:creationId xmlns:a16="http://schemas.microsoft.com/office/drawing/2014/main" id="{50FEFA18-3AEE-72BD-1A46-F2F349CACF6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74" y="24"/>
              <a:ext cx="86" cy="4296"/>
              <a:chOff x="5616" y="-48"/>
              <a:chExt cx="144" cy="4368"/>
            </a:xfrm>
          </p:grpSpPr>
          <p:sp>
            <p:nvSpPr>
              <p:cNvPr id="3089" name="Rectangle 13">
                <a:extLst>
                  <a:ext uri="{FF2B5EF4-FFF2-40B4-BE49-F238E27FC236}">
                    <a16:creationId xmlns:a16="http://schemas.microsoft.com/office/drawing/2014/main" id="{B2169F68-460B-E3F1-9FCC-B8F877FD9A7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90" name="Rectangle 14">
                <a:extLst>
                  <a:ext uri="{FF2B5EF4-FFF2-40B4-BE49-F238E27FC236}">
                    <a16:creationId xmlns:a16="http://schemas.microsoft.com/office/drawing/2014/main" id="{BC30CEF1-ED6D-C088-AB72-3BAE16C8997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3083" name="Group 15">
              <a:extLst>
                <a:ext uri="{FF2B5EF4-FFF2-40B4-BE49-F238E27FC236}">
                  <a16:creationId xmlns:a16="http://schemas.microsoft.com/office/drawing/2014/main" id="{5937C962-A8BA-D738-9033-8866F92088D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0"/>
              <a:ext cx="5616" cy="144"/>
              <a:chOff x="96" y="-48"/>
              <a:chExt cx="5520" cy="144"/>
            </a:xfrm>
          </p:grpSpPr>
          <p:sp>
            <p:nvSpPr>
              <p:cNvPr id="3087" name="Rectangle 16">
                <a:extLst>
                  <a:ext uri="{FF2B5EF4-FFF2-40B4-BE49-F238E27FC236}">
                    <a16:creationId xmlns:a16="http://schemas.microsoft.com/office/drawing/2014/main" id="{BDBB2DF5-84B9-5B62-5B96-18148B6A2B0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-48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88" name="Rectangle 17">
                <a:extLst>
                  <a:ext uri="{FF2B5EF4-FFF2-40B4-BE49-F238E27FC236}">
                    <a16:creationId xmlns:a16="http://schemas.microsoft.com/office/drawing/2014/main" id="{AB8C9999-915D-5BF2-7E41-E8DB5561070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-48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3084" name="Group 18">
              <a:extLst>
                <a:ext uri="{FF2B5EF4-FFF2-40B4-BE49-F238E27FC236}">
                  <a16:creationId xmlns:a16="http://schemas.microsoft.com/office/drawing/2014/main" id="{31F4DBCD-F918-4E08-4B40-31DA876ACAF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4234"/>
              <a:ext cx="5616" cy="86"/>
              <a:chOff x="96" y="4176"/>
              <a:chExt cx="5520" cy="144"/>
            </a:xfrm>
          </p:grpSpPr>
          <p:sp>
            <p:nvSpPr>
              <p:cNvPr id="3085" name="Rectangle 19">
                <a:extLst>
                  <a:ext uri="{FF2B5EF4-FFF2-40B4-BE49-F238E27FC236}">
                    <a16:creationId xmlns:a16="http://schemas.microsoft.com/office/drawing/2014/main" id="{4E6AEA86-EBE7-1540-2448-3941E2CD0D7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4176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86" name="Rectangle 20">
                <a:extLst>
                  <a:ext uri="{FF2B5EF4-FFF2-40B4-BE49-F238E27FC236}">
                    <a16:creationId xmlns:a16="http://schemas.microsoft.com/office/drawing/2014/main" id="{03B5FF89-FA3A-D3B8-6996-05C7606589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4176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</p:grpSp>
      <p:sp>
        <p:nvSpPr>
          <p:cNvPr id="2055" name="TextBox 19">
            <a:extLst>
              <a:ext uri="{FF2B5EF4-FFF2-40B4-BE49-F238E27FC236}">
                <a16:creationId xmlns:a16="http://schemas.microsoft.com/office/drawing/2014/main" id="{D343D648-A38E-1EF9-A534-509203453C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8413" y="5310225"/>
            <a:ext cx="8487173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buNone/>
            </a:pPr>
            <a:r>
              <a:rPr lang="en-US" sz="3600" b="1" dirty="0">
                <a:solidFill>
                  <a:srgbClr val="00B050"/>
                </a:solidFill>
                <a:latin typeface="Blackadder ITC" panose="04020505051007020D02" pitchFamily="82" charset="0"/>
              </a:rPr>
              <a:t>From Particles to Patterns: The Mechanics of Many…</a:t>
            </a:r>
            <a:endParaRPr lang="en-US" altLang="en-US" sz="3600" b="1" i="1" dirty="0">
              <a:solidFill>
                <a:srgbClr val="00B050"/>
              </a:solidFill>
              <a:latin typeface="Blackadder ITC" panose="04020505051007020D02" pitchFamily="82" charset="0"/>
              <a:ea typeface="STZhongsong" panose="020B0503020204020204" pitchFamily="2" charset="-122"/>
            </a:endParaRPr>
          </a:p>
        </p:txBody>
      </p:sp>
      <p:pic>
        <p:nvPicPr>
          <p:cNvPr id="3079" name="Picture 2" descr="A picture containing shape&#10;&#10;Description automatically generated">
            <a:extLst>
              <a:ext uri="{FF2B5EF4-FFF2-40B4-BE49-F238E27FC236}">
                <a16:creationId xmlns:a16="http://schemas.microsoft.com/office/drawing/2014/main" id="{61298272-DBCA-4D38-B64F-3231452AC9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0775" y="1295400"/>
            <a:ext cx="4362450" cy="2297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CE6A3709-F700-840C-120E-310FE66065A5}"/>
                  </a:ext>
                </a:extLst>
              </p14:cNvPr>
              <p14:cNvContentPartPr/>
              <p14:nvPr/>
            </p14:nvContentPartPr>
            <p14:xfrm>
              <a:off x="3679200" y="3205800"/>
              <a:ext cx="446760" cy="175932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CE6A3709-F700-840C-120E-310FE66065A5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669840" y="3196440"/>
                <a:ext cx="465480" cy="1778040"/>
              </a:xfrm>
              <a:prstGeom prst="rect">
                <a:avLst/>
              </a:prstGeom>
            </p:spPr>
          </p:pic>
        </mc:Fallback>
      </mc:AlternateContent>
      <p:pic>
        <p:nvPicPr>
          <p:cNvPr id="9" name="Online Media 8" title="Humanoid robots dance at the Temple of Heaven for the Chinese New Year#coolchina">
            <a:hlinkClick r:id="" action="ppaction://media"/>
            <a:extLst>
              <a:ext uri="{FF2B5EF4-FFF2-40B4-BE49-F238E27FC236}">
                <a16:creationId xmlns:a16="http://schemas.microsoft.com/office/drawing/2014/main" id="{79D6B025-3380-4C23-D048-3A3228D650DD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7"/>
          <a:stretch>
            <a:fillRect/>
          </a:stretch>
        </p:blipFill>
        <p:spPr>
          <a:xfrm>
            <a:off x="411590" y="1490700"/>
            <a:ext cx="8528592" cy="481806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DBF19F0-1559-405A-D595-7830B91366B2}"/>
              </a:ext>
            </a:extLst>
          </p:cNvPr>
          <p:cNvSpPr txBox="1"/>
          <p:nvPr/>
        </p:nvSpPr>
        <p:spPr>
          <a:xfrm>
            <a:off x="430292" y="3546851"/>
            <a:ext cx="8213725" cy="107721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sz="3200" i="0" dirty="0">
                <a:solidFill>
                  <a:srgbClr val="000099"/>
                </a:solidFill>
                <a:effectLst/>
                <a:latin typeface="Gigi" panose="04040504061007020D02" pitchFamily="82" charset="0"/>
              </a:rPr>
              <a:t>Each battery of a humanoid is roughly 1,000 </a:t>
            </a:r>
            <a:r>
              <a:rPr lang="en-US" sz="3200" i="0" dirty="0" err="1">
                <a:solidFill>
                  <a:srgbClr val="000099"/>
                </a:solidFill>
                <a:effectLst/>
                <a:latin typeface="Gigi" panose="04040504061007020D02" pitchFamily="82" charset="0"/>
              </a:rPr>
              <a:t>Wh</a:t>
            </a:r>
            <a:r>
              <a:rPr lang="en-US" sz="3200" i="0" dirty="0">
                <a:solidFill>
                  <a:srgbClr val="000099"/>
                </a:solidFill>
                <a:effectLst/>
                <a:latin typeface="Gigi" panose="04040504061007020D02" pitchFamily="82" charset="0"/>
              </a:rPr>
              <a:t> to over 2,000 </a:t>
            </a:r>
            <a:r>
              <a:rPr lang="en-US" sz="3200" i="0" dirty="0" err="1">
                <a:solidFill>
                  <a:srgbClr val="000099"/>
                </a:solidFill>
                <a:effectLst/>
                <a:latin typeface="Gigi" panose="04040504061007020D02" pitchFamily="82" charset="0"/>
              </a:rPr>
              <a:t>Wh</a:t>
            </a:r>
            <a:endParaRPr lang="en-US" sz="3200" dirty="0">
              <a:solidFill>
                <a:srgbClr val="000099"/>
              </a:solidFill>
              <a:latin typeface="Gigi" panose="04040504061007020D02" pitchFamily="8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0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</p:childTnLst>
        </p:cTn>
      </p:par>
    </p:tnLst>
    <p:bldLst>
      <p:bldP spid="2055" grpId="0" build="p"/>
      <p:bldP spid="11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A51D2E-3028-B7AD-FA7C-3831764010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>
            <a:extLst>
              <a:ext uri="{FF2B5EF4-FFF2-40B4-BE49-F238E27FC236}">
                <a16:creationId xmlns:a16="http://schemas.microsoft.com/office/drawing/2014/main" id="{4F04528D-46F3-8B12-6FCC-BF98FD630D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3043" y="1316193"/>
            <a:ext cx="3810436" cy="2828784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FE7832D-CB75-B791-E2C4-F0B06CB3D31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56083" y="190500"/>
            <a:ext cx="7772400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Total Work of a System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617C136-FB80-8CD2-21B3-6A5A935F813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64192" y="1247686"/>
                <a:ext cx="5579408" cy="5153114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i="1">
                          <a:latin typeface="Cambria Math" panose="02040503050406030204" pitchFamily="18" charset="0"/>
                        </a:rPr>
                        <m:t>𝑊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sub>
                        <m:sup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sup>
                        <m:e>
                          <m:acc>
                            <m:accPr>
                              <m:chr m:val="⃗"/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</m:acc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e>
                      </m:nary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0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nary>
                            <m:nary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sSub>
                                <m:sSub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sub>
                            <m:sup>
                              <m:sSub>
                                <m:sSub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𝐵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sup>
                            <m:e>
                              <m:d>
                                <m:d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⃗"/>
                                          <m:ctrlPr>
                                            <a:rPr lang="en-US" sz="20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</a:rPr>
                                            <m:t>𝐹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nary>
                                    <m:naryPr>
                                      <m:chr m:val="∑"/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naryPr>
                                    <m:sub>
                                      <m:r>
                                        <m:rPr>
                                          <m:brk m:alnAt="23"/>
                                        </m:rP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𝑗</m:t>
                                      </m:r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=1</m:t>
                                      </m:r>
                                    </m:sub>
                                    <m:sup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sup>
                                    <m:e>
                                      <m:sSub>
                                        <m:sSubPr>
                                          <m:ctrlPr>
                                            <a:rPr lang="en-US" sz="20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acc>
                                            <m:accPr>
                                              <m:chr m:val="⃗"/>
                                              <m:ctrlPr>
                                                <a:rPr lang="en-US" sz="20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accPr>
                                            <m:e>
                                              <m:r>
                                                <a:rPr lang="en-US" sz="2000" i="1">
                                                  <a:latin typeface="Cambria Math" panose="02040503050406030204" pitchFamily="18" charset="0"/>
                                                </a:rPr>
                                                <m:t>𝑓</m:t>
                                              </m:r>
                                            </m:e>
                                          </m:acc>
                                        </m:e>
                                        <m:sub>
                                          <m:r>
                                            <a:rPr lang="en-US" sz="2000" i="1">
                                              <a:latin typeface="Cambria Math" panose="02040503050406030204" pitchFamily="18" charset="0"/>
                                            </a:rPr>
                                            <m:t>𝑖𝑗</m:t>
                                          </m:r>
                                        </m:sub>
                                      </m:sSub>
                                    </m:e>
                                  </m:nary>
                                </m:e>
                              </m:d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∙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𝑑</m:t>
                              </m:r>
                              <m:sSub>
                                <m:sSub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𝜌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𝑐</m:t>
                                  </m:r>
                                </m:sub>
                              </m:sSub>
                            </m:e>
                          </m:nary>
                        </m:e>
                      </m:nary>
                    </m:oMath>
                  </m:oMathPara>
                </a14:m>
                <a:endParaRPr lang="en-US" sz="2000" dirty="0"/>
              </a:p>
              <a:p>
                <a:r>
                  <a:rPr lang="en-US" sz="2400" dirty="0"/>
                  <a:t>Interpretation:</a:t>
                </a:r>
              </a:p>
              <a:p>
                <a:r>
                  <a:rPr lang="en-US" sz="2400" dirty="0"/>
                  <a:t>The total work consists of two parts: </a:t>
                </a:r>
              </a:p>
              <a:p>
                <a:r>
                  <a:rPr lang="en-US" sz="2400" dirty="0"/>
                  <a:t>Work done by the total external force through the displacement of the center of mass. </a:t>
                </a:r>
              </a:p>
              <a:p>
                <a:r>
                  <a:rPr lang="en-US" sz="2400" dirty="0"/>
                  <a:t>Work done on the individual particles by both external and internal forces through their motion relative to the center of mass.</a:t>
                </a:r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617C136-FB80-8CD2-21B3-6A5A935F813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64192" y="1247686"/>
                <a:ext cx="5579408" cy="5153114"/>
              </a:xfrm>
              <a:blipFill>
                <a:blip r:embed="rId4"/>
                <a:stretch>
                  <a:fillRect l="-1530" r="-20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38">
            <a:extLst>
              <a:ext uri="{FF2B5EF4-FFF2-40B4-BE49-F238E27FC236}">
                <a16:creationId xmlns:a16="http://schemas.microsoft.com/office/drawing/2014/main" id="{181664E9-2912-4909-6879-0F349ECD5857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9E9193C0-09FA-0D96-F176-8D5DC77B186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2AA21725-836D-EA05-1874-1083DC613BB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7F48A0D7-1F07-4920-F81E-71163CA5137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1D419823-022E-9D76-6EDC-5BB46CE20B0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4A5C4350-0F0C-2EA9-41E5-1E64DB6310C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CD41328F-87D0-0607-8139-17CFA5C3CEE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6A317DD0-A633-7E4D-7FAF-D2F79288CB5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DD3127B3-3F39-B81E-C684-F9BDD12A5C1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DD1B4716-68FD-D39B-A0E0-E76BC8365C0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28379957-D219-FA02-862F-792B7929350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E3F4F0DE-6D8C-78E6-85D3-0FE95B7D3F1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E4C7F65A-F4FA-B4D8-47D7-91C2D41B5BE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BED1CFF1-6806-A41B-52B3-ECA3495843D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5307C0FD-7CF0-4D48-D2B7-2E9F9C4EBFC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50DD7575-EB94-FB54-E09F-E8C8B729DFD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9345C1A8-CFFB-A182-231E-A3C93438EC0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664768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20BCCB-6DA3-ACB6-AF9E-994C706AD2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E7F180-DDF8-1E72-E5D8-D04EAE43178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50571" y="142561"/>
            <a:ext cx="7772400" cy="1143000"/>
          </a:xfrm>
          <a:noFill/>
        </p:spPr>
        <p:txBody>
          <a:bodyPr/>
          <a:lstStyle/>
          <a:p>
            <a:pPr lvl="0"/>
            <a:r>
              <a:rPr lang="en-US" sz="2800" dirty="0">
                <a:solidFill>
                  <a:schemeClr val="tx1"/>
                </a:solidFill>
                <a:ea typeface="Calibri"/>
                <a:cs typeface="Calibri"/>
              </a:rPr>
              <a:t>Case Study: </a:t>
            </a:r>
            <a:r>
              <a:rPr lang="en-US" sz="2800" dirty="0"/>
              <a:t>Explosion of a Projectile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sp>
        <p:nvSpPr>
          <p:cNvPr id="22" name="Content Placeholder 21">
            <a:extLst>
              <a:ext uri="{FF2B5EF4-FFF2-40B4-BE49-F238E27FC236}">
                <a16:creationId xmlns:a16="http://schemas.microsoft.com/office/drawing/2014/main" id="{F9E79273-24B4-5136-78AE-4B0EBEE0C3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309898" y="1292377"/>
            <a:ext cx="4603581" cy="2940992"/>
          </a:xfrm>
        </p:spPr>
        <p:txBody>
          <a:bodyPr/>
          <a:lstStyle/>
          <a:p>
            <a:r>
              <a:rPr lang="en-US" sz="2400" b="1" dirty="0"/>
              <a:t>Intuitive Example:</a:t>
            </a:r>
            <a:r>
              <a:rPr lang="en-US" sz="2400" dirty="0"/>
              <a:t> </a:t>
            </a:r>
          </a:p>
          <a:p>
            <a:r>
              <a:rPr lang="en-US" sz="2400" dirty="0"/>
              <a:t>Consider a bomb moving along a trajectory in the air. </a:t>
            </a:r>
          </a:p>
          <a:p>
            <a:r>
              <a:rPr lang="en-US" sz="2400" dirty="0"/>
              <a:t>Before the explosion, the bomb behaves like a single particle with mass </a:t>
            </a:r>
            <a:r>
              <a:rPr lang="en-US" sz="2400" i="1" dirty="0"/>
              <a:t>m</a:t>
            </a:r>
            <a:r>
              <a:rPr lang="en-US" sz="2400" dirty="0"/>
              <a:t> located at its center of mass. </a:t>
            </a: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FEE116A1-A08E-D45B-C000-811C2F12F97F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A473A8E6-8D41-A697-E3B7-7BD575EA4BC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B16FB55E-F575-A42D-F8BD-E88B97CD961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240BB736-0DFD-2238-D343-5055DC24EE6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D6434102-6654-05ED-5289-A13380BC6CB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9F8FC438-CDE9-5DBC-0D79-BFDBF754F93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305D01EA-60EE-D59B-6F54-2EED9237604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D15A0509-52EF-BF92-FB56-A0FD4F72626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CF414AF9-14F5-FE53-121C-BE70CC8E438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A202038F-1295-5CA6-FF04-0EE74AD2078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9FC414FD-D60E-D54B-7B9E-685209B7F6A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DCC11C87-2C8C-BEDB-FEC6-61B1D64D300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3610943E-3572-E667-8702-E919719558A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E288E4AE-46E0-61D3-4810-6DC7C6167F2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1E4B477A-D4B9-0A1F-A7C4-A54BAA772A5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BA85D366-2EC1-9C60-2C60-63B5020E9B2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286F271C-F19C-34A9-5B1B-4B162E90780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026" name="Picture 2" descr="A projectile of mass mis fired with an initial velocity `v_(0)` at an angle  0 to the horizontal. At its highest point, it explodes into two fragments  of equal mass. One of">
            <a:extLst>
              <a:ext uri="{FF2B5EF4-FFF2-40B4-BE49-F238E27FC236}">
                <a16:creationId xmlns:a16="http://schemas.microsoft.com/office/drawing/2014/main" id="{28991545-FE91-7AD9-53E5-7E1D1DEC93A8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71" y="1128849"/>
            <a:ext cx="4060622" cy="3234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1">
            <a:extLst>
              <a:ext uri="{FF2B5EF4-FFF2-40B4-BE49-F238E27FC236}">
                <a16:creationId xmlns:a16="http://schemas.microsoft.com/office/drawing/2014/main" id="{1438ED3F-D2BD-D0B2-C016-443FA1B2ECFC}"/>
              </a:ext>
            </a:extLst>
          </p:cNvPr>
          <p:cNvSpPr txBox="1">
            <a:spLocks/>
          </p:cNvSpPr>
          <p:nvPr/>
        </p:nvSpPr>
        <p:spPr bwMode="auto">
          <a:xfrm>
            <a:off x="323139" y="4287955"/>
            <a:ext cx="8537675" cy="23112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8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2400" kern="0" dirty="0"/>
              <a:t>At some instant, the bomb explodes into several fragments. </a:t>
            </a:r>
          </a:p>
          <a:p>
            <a:r>
              <a:rPr lang="en-US" sz="2400" kern="0" dirty="0"/>
              <a:t>Internal forces between fragments become very large, causing the pieces to move relative to each other. </a:t>
            </a:r>
          </a:p>
          <a:p>
            <a:r>
              <a:rPr lang="en-US" sz="2400" kern="0" dirty="0"/>
              <a:t>However, these internal forces occur in equal and opposite pairs and therefore do not affect the motion of the center of mass.</a:t>
            </a:r>
          </a:p>
        </p:txBody>
      </p:sp>
    </p:spTree>
    <p:extLst>
      <p:ext uri="{BB962C8B-B14F-4D97-AF65-F5344CB8AC3E}">
        <p14:creationId xmlns:p14="http://schemas.microsoft.com/office/powerpoint/2010/main" val="1733495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build="p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CBA942-28AF-02EB-D0F8-22CFDD4D38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11F17-79B4-C075-9CA3-45DF350C76F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50571" y="142561"/>
            <a:ext cx="7772400" cy="1143000"/>
          </a:xfrm>
          <a:noFill/>
        </p:spPr>
        <p:txBody>
          <a:bodyPr/>
          <a:lstStyle/>
          <a:p>
            <a:pPr lvl="0"/>
            <a:r>
              <a:rPr lang="en-US" sz="2800" dirty="0">
                <a:solidFill>
                  <a:schemeClr val="tx1"/>
                </a:solidFill>
                <a:ea typeface="Calibri"/>
                <a:cs typeface="Calibri"/>
              </a:rPr>
              <a:t>Case Study: </a:t>
            </a:r>
            <a:r>
              <a:rPr lang="en-US" sz="2800" dirty="0"/>
              <a:t>Explosion of a Projectile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sp>
        <p:nvSpPr>
          <p:cNvPr id="22" name="Content Placeholder 21">
            <a:extLst>
              <a:ext uri="{FF2B5EF4-FFF2-40B4-BE49-F238E27FC236}">
                <a16:creationId xmlns:a16="http://schemas.microsoft.com/office/drawing/2014/main" id="{3B5EC383-8626-A291-433C-D239503535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309898" y="1117927"/>
            <a:ext cx="4603581" cy="2940992"/>
          </a:xfrm>
        </p:spPr>
        <p:txBody>
          <a:bodyPr/>
          <a:lstStyle/>
          <a:p>
            <a:r>
              <a:rPr lang="en-US" sz="2400" dirty="0"/>
              <a:t>Key Result: </a:t>
            </a:r>
          </a:p>
          <a:p>
            <a:r>
              <a:rPr lang="en-US" sz="2400" dirty="0"/>
              <a:t>The center of mass continues to follow the same trajectory that the bomb would have followed if it had not exploded. </a:t>
            </a:r>
          </a:p>
          <a:p>
            <a:r>
              <a:rPr lang="en-US" sz="2400" dirty="0"/>
              <a:t>The additional motion of the fragments represents internal motion relative to the center of mass.</a:t>
            </a: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223D0AFF-C74A-0044-B1D9-9760EF14C1B5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FACAE8FD-BA47-FFAA-21A9-E7F200211FD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951E54AE-B636-4B5F-8D16-C89988186D1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2A5ABFF5-BC8F-1F78-36FE-0E3BC52EEEE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3BF91D62-4841-1D77-77ED-069B9E7A93B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D82D6AED-53FB-AE12-A531-80C5F3974EB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F6F9E7FF-D7FC-A954-6D2D-DFF9D7F2FCC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A3F201AB-593F-ADA6-A496-2978619A35D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61E8C98D-F57D-CBA3-8871-B21607E41AE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BE51BAB0-2B68-DF54-C5A1-0609BA9CB8D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A3C68BAA-476C-F12B-E47F-F08480DF6AE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4F2E5EA9-159F-A824-1D04-56A641374A7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3AA687B3-69D2-1D86-177F-FCCE2F6AD02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528F9CE7-4AA7-C838-8A98-EFEB7AC6A9C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1523DEE8-E019-E0D1-A162-ED1B56E50B6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FC0F2D8C-8C5B-72D4-1ECB-B97D116E943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DEB4ED48-C9FA-E301-BF68-15E1595E017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026" name="Picture 2" descr="A projectile of mass mis fired with an initial velocity `v_(0)` at an angle  0 to the horizontal. At its highest point, it explodes into two fragments  of equal mass. One of">
            <a:extLst>
              <a:ext uri="{FF2B5EF4-FFF2-40B4-BE49-F238E27FC236}">
                <a16:creationId xmlns:a16="http://schemas.microsoft.com/office/drawing/2014/main" id="{2A8612D2-5761-C5F3-DE96-BD28C794E17B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71" y="1128849"/>
            <a:ext cx="4060622" cy="3234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1">
                <a:extLst>
                  <a:ext uri="{FF2B5EF4-FFF2-40B4-BE49-F238E27FC236}">
                    <a16:creationId xmlns:a16="http://schemas.microsoft.com/office/drawing/2014/main" id="{71C786F2-5116-F29B-6B4C-904AA5E6FE64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586881" y="4504058"/>
                <a:ext cx="8537675" cy="14490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4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0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18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8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8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8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8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8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r>
                  <a:rPr lang="en-US" sz="2400" dirty="0"/>
                  <a:t>Thus, the total work done on the system separates into: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kern="0" smtClean="0">
                          <a:latin typeface="Cambria Math" panose="02040503050406030204" pitchFamily="18" charset="0"/>
                        </a:rPr>
                        <m:t>𝑊</m:t>
                      </m:r>
                      <m:r>
                        <a:rPr lang="en-US" sz="2400" b="0" i="1" kern="0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sz="2400" b="0" i="1" kern="0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acc>
                            <m:accPr>
                              <m:chr m:val="⃗"/>
                              <m:ctrlPr>
                                <a:rPr lang="en-US" sz="2400" b="0" i="1" kern="0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kern="0" smtClean="0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</m:acc>
                          <m:r>
                            <a:rPr lang="en-US" sz="2400" b="0" i="1" kern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r>
                            <a:rPr lang="en-US" sz="2400" b="0" i="1" kern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sz="2400" b="0" i="1" kern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US" sz="2400" b="0" i="1" kern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b="0" i="1" kern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b="0" i="1" kern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e>
                      </m:nary>
                      <m:r>
                        <a:rPr lang="en-US" sz="2400" b="0" i="1" kern="0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0" i="1" kern="0" smtClean="0">
                          <a:latin typeface="Cambria Math" panose="02040503050406030204" pitchFamily="18" charset="0"/>
                        </a:rPr>
                        <m:t>𝑤𝑜𝑟𝑘</m:t>
                      </m:r>
                      <m:r>
                        <a:rPr lang="en-US" sz="2400" b="0" i="1" kern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kern="0" smtClean="0">
                          <a:latin typeface="Cambria Math" panose="02040503050406030204" pitchFamily="18" charset="0"/>
                        </a:rPr>
                        <m:t>𝑐𝑎𝑢𝑠𝑖𝑛𝑔</m:t>
                      </m:r>
                      <m:r>
                        <a:rPr lang="en-US" sz="2400" b="0" i="1" kern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kern="0" smtClean="0">
                          <a:latin typeface="Cambria Math" panose="02040503050406030204" pitchFamily="18" charset="0"/>
                        </a:rPr>
                        <m:t>𝑖𝑛𝑡𝑒𝑟𝑛𝑎𝑙</m:t>
                      </m:r>
                      <m:r>
                        <a:rPr lang="en-US" sz="2400" b="0" i="1" kern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kern="0" smtClean="0">
                          <a:latin typeface="Cambria Math" panose="02040503050406030204" pitchFamily="18" charset="0"/>
                        </a:rPr>
                        <m:t>𝑚𝑜𝑡𝑖𝑜𝑛</m:t>
                      </m:r>
                    </m:oMath>
                  </m:oMathPara>
                </a14:m>
                <a:endParaRPr lang="en-US" sz="2400" kern="0" dirty="0"/>
              </a:p>
            </p:txBody>
          </p:sp>
        </mc:Choice>
        <mc:Fallback xmlns="">
          <p:sp>
            <p:nvSpPr>
              <p:cNvPr id="3" name="Content Placeholder 21">
                <a:extLst>
                  <a:ext uri="{FF2B5EF4-FFF2-40B4-BE49-F238E27FC236}">
                    <a16:creationId xmlns:a16="http://schemas.microsoft.com/office/drawing/2014/main" id="{71C786F2-5116-F29B-6B4C-904AA5E6FE6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86881" y="4504058"/>
                <a:ext cx="8537675" cy="1449044"/>
              </a:xfrm>
              <a:prstGeom prst="rect">
                <a:avLst/>
              </a:prstGeom>
              <a:blipFill>
                <a:blip r:embed="rId5"/>
                <a:stretch>
                  <a:fillRect l="-928" t="-3361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Left Brace 23">
            <a:extLst>
              <a:ext uri="{FF2B5EF4-FFF2-40B4-BE49-F238E27FC236}">
                <a16:creationId xmlns:a16="http://schemas.microsoft.com/office/drawing/2014/main" id="{8BFAC54D-5C02-EBF5-3C59-B96D4A68C77B}"/>
              </a:ext>
            </a:extLst>
          </p:cNvPr>
          <p:cNvSpPr/>
          <p:nvPr/>
        </p:nvSpPr>
        <p:spPr bwMode="auto">
          <a:xfrm rot="16200000">
            <a:off x="2872741" y="5138054"/>
            <a:ext cx="457200" cy="1289867"/>
          </a:xfrm>
          <a:prstGeom prst="leftBrace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50CE9D9-98DA-9F08-AB7D-88A2CF2DEA17}"/>
              </a:ext>
            </a:extLst>
          </p:cNvPr>
          <p:cNvSpPr txBox="1"/>
          <p:nvPr/>
        </p:nvSpPr>
        <p:spPr>
          <a:xfrm>
            <a:off x="351668" y="6007553"/>
            <a:ext cx="415299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dirty="0"/>
              <a:t>Work done through the displacement of the center of mass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999CE1D-89D4-A4D6-8902-4CBC26AFFA3A}"/>
              </a:ext>
            </a:extLst>
          </p:cNvPr>
          <p:cNvSpPr txBox="1"/>
          <p:nvPr/>
        </p:nvSpPr>
        <p:spPr>
          <a:xfrm>
            <a:off x="4332335" y="6052985"/>
            <a:ext cx="458114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dirty="0"/>
              <a:t>Work done on the individual particles </a:t>
            </a:r>
          </a:p>
        </p:txBody>
      </p:sp>
      <p:sp>
        <p:nvSpPr>
          <p:cNvPr id="29" name="Left Brace 28">
            <a:extLst>
              <a:ext uri="{FF2B5EF4-FFF2-40B4-BE49-F238E27FC236}">
                <a16:creationId xmlns:a16="http://schemas.microsoft.com/office/drawing/2014/main" id="{1EC75E7A-1731-0A0A-71E1-A98664969CF1}"/>
              </a:ext>
            </a:extLst>
          </p:cNvPr>
          <p:cNvSpPr/>
          <p:nvPr/>
        </p:nvSpPr>
        <p:spPr bwMode="auto">
          <a:xfrm rot="16200000">
            <a:off x="5796420" y="3617047"/>
            <a:ext cx="457200" cy="4195906"/>
          </a:xfrm>
          <a:prstGeom prst="leftBrace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5364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build="p"/>
      <p:bldP spid="3" grpId="0" build="p"/>
      <p:bldP spid="24" grpId="0" animBg="1"/>
      <p:bldP spid="26" grpId="0"/>
      <p:bldP spid="28" grpId="0"/>
      <p:bldP spid="2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DC0FF2-FF97-1A74-8440-78E2FFACCB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4F6BED-7C7A-ACEE-C5DE-CC1C4046B7D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18431" y="258445"/>
            <a:ext cx="6935860" cy="821059"/>
          </a:xfrm>
          <a:noFill/>
        </p:spPr>
        <p:txBody>
          <a:bodyPr/>
          <a:lstStyle/>
          <a:p>
            <a:pPr lvl="0"/>
            <a:r>
              <a:rPr lang="en-US" sz="2800" dirty="0"/>
              <a:t>Work–Energy for a System of Particles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980F5271-5EB9-3344-FBF9-B731CA69DEBE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435474" y="1201230"/>
                <a:ext cx="8563352" cy="5520245"/>
              </a:xfrm>
            </p:spPr>
            <p:txBody>
              <a:bodyPr/>
              <a:lstStyle/>
              <a:p>
                <a:r>
                  <a:rPr lang="en-US" sz="2400" dirty="0"/>
                  <a:t>For each particle, the work–energy principle gives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acc>
                                        <m:accPr>
                                          <m:chr m:val="⃗"/>
                                          <m:ctrlPr>
                                            <a:rPr lang="en-US" sz="24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US" sz="2400" i="1">
                                              <a:latin typeface="Cambria Math" panose="02040503050406030204" pitchFamily="18" charset="0"/>
                                            </a:rPr>
                                            <m:t>𝑟</m:t>
                                          </m:r>
                                        </m:e>
                                      </m:acc>
                                    </m:e>
                                  </m:acc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∙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acc>
                                        <m:accPr>
                                          <m:chr m:val="⃗"/>
                                          <m:ctrlPr>
                                            <a:rPr lang="en-US" sz="24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US" sz="2400" i="1">
                                              <a:latin typeface="Cambria Math" panose="02040503050406030204" pitchFamily="18" charset="0"/>
                                            </a:rPr>
                                            <m:t>𝑟</m:t>
                                          </m:r>
                                        </m:e>
                                      </m:acc>
                                    </m:e>
                                  </m:acc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d>
                        </m:e>
                        <m:sub>
                          <m:sSub>
                            <m:sSubPr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sub>
                        <m:sup>
                          <m:sSub>
                            <m:sSubPr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sup>
                      </m:sSubSup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Using the relation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We obtain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sz="2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en-US" sz="24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acc>
                                            <m:accPr>
                                              <m:chr m:val="⃗"/>
                                              <m:ctrlPr>
                                                <a:rPr lang="en-US" sz="24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accPr>
                                            <m:e>
                                              <m:r>
                                                <a:rPr lang="en-US" sz="2400" i="1">
                                                  <a:latin typeface="Cambria Math" panose="02040503050406030204" pitchFamily="18" charset="0"/>
                                                </a:rPr>
                                                <m:t>𝑟</m:t>
                                              </m:r>
                                            </m:e>
                                          </m:acc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𝑐</m:t>
                                      </m:r>
                                    </m:sub>
                                  </m:s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∙</m:t>
                                  </m:r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en-US" sz="24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acc>
                                            <m:accPr>
                                              <m:chr m:val="⃗"/>
                                              <m:ctrlPr>
                                                <a:rPr lang="en-US" sz="24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accPr>
                                            <m:e>
                                              <m:r>
                                                <a:rPr lang="en-US" sz="2400" i="1">
                                                  <a:latin typeface="Cambria Math" panose="02040503050406030204" pitchFamily="18" charset="0"/>
                                                </a:rPr>
                                                <m:t>𝑟</m:t>
                                              </m:r>
                                            </m:e>
                                          </m:acc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𝑐</m:t>
                                      </m:r>
                                    </m:sub>
                                  </m:s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+2</m:t>
                                  </m:r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en-US" sz="24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acc>
                                            <m:accPr>
                                              <m:chr m:val="⃗"/>
                                              <m:ctrlPr>
                                                <a:rPr lang="en-US" sz="24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accPr>
                                            <m:e>
                                              <m:r>
                                                <a:rPr lang="en-US" sz="2400" i="1">
                                                  <a:latin typeface="Cambria Math" panose="02040503050406030204" pitchFamily="18" charset="0"/>
                                                </a:rPr>
                                                <m:t>𝑟</m:t>
                                              </m:r>
                                            </m:e>
                                          </m:acc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𝑐</m:t>
                                      </m:r>
                                    </m:sub>
                                  </m:s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∙</m:t>
                                  </m:r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en-US" sz="24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acc>
                                            <m:accPr>
                                              <m:chr m:val="⃗"/>
                                              <m:ctrlPr>
                                                <a:rPr lang="en-US" sz="24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accPr>
                                            <m:e>
                                              <m:r>
                                                <a:rPr lang="en-US" sz="2400" i="1" smtClean="0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𝜌</m:t>
                                              </m:r>
                                            </m:e>
                                          </m:acc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en-US" sz="24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acc>
                                            <m:accPr>
                                              <m:chr m:val="⃗"/>
                                              <m:ctrlPr>
                                                <a:rPr lang="en-US" sz="24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accPr>
                                            <m:e>
                                              <m:r>
                                                <a:rPr lang="en-US" sz="2400" i="1" smtClean="0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𝜌</m:t>
                                              </m:r>
                                            </m:e>
                                          </m:acc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∙</m:t>
                                  </m:r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en-US" sz="24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acc>
                                            <m:accPr>
                                              <m:chr m:val="⃗"/>
                                              <m:ctrlPr>
                                                <a:rPr lang="en-US" sz="24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accPr>
                                            <m:e>
                                              <m:r>
                                                <a:rPr lang="en-US" sz="2400" i="1" smtClean="0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𝜌</m:t>
                                              </m:r>
                                            </m:e>
                                          </m:acc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d>
                        </m:e>
                        <m:sub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sub>
                        <m:sup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sup>
                      </m:sSubSup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Summing overall particles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𝑊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bSup>
                        <m:sSub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  <m:sSubSup>
                                <m:sSubSup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sub>
                                <m:sup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e>
                          </m:d>
                        </m:e>
                        <m:sub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sub>
                        <m:sup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sup>
                      </m:sSubSup>
                      <m:r>
                        <a:rPr lang="en-US" sz="2400" i="1">
                          <a:latin typeface="Cambria Math" panose="02040503050406030204" pitchFamily="18" charset="0"/>
                        </a:rPr>
                        <m:t>+</m:t>
                      </m:r>
                      <m:sSubSup>
                        <m:sSubSup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acc>
                                        <m:accPr>
                                          <m:chr m:val="⃗"/>
                                          <m:ctrlPr>
                                            <a:rPr lang="en-US" sz="24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US" sz="2400" i="1">
                                              <a:latin typeface="Cambria Math" panose="02040503050406030204" pitchFamily="18" charset="0"/>
                                            </a:rPr>
                                            <m:t>𝑟</m:t>
                                          </m:r>
                                        </m:e>
                                      </m:acc>
                                    </m:e>
                                  </m:acc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sub>
                              </m:sSub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∙</m:t>
                              </m:r>
                              <m:nary>
                                <m:naryPr>
                                  <m:chr m:val="∑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m:rPr>
                                      <m:brk m:alnAt="23"/>
                                    </m:r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=1</m:t>
                                  </m:r>
                                </m:sub>
                                <m:sup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  <m:e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𝑚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en-US" sz="2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acc>
                                            <m:accPr>
                                              <m:chr m:val="⃗"/>
                                              <m:ctrlPr>
                                                <a:rPr lang="en-US" sz="24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</m:ctrlPr>
                                            </m:accPr>
                                            <m:e>
                                              <m:r>
                                                <a:rPr lang="en-US" sz="24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𝜌</m:t>
                                              </m:r>
                                            </m:e>
                                          </m:acc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+</m:t>
                                  </m:r>
                                  <m:f>
                                    <m:fPr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1</m:t>
                                      </m:r>
                                    </m:num>
                                    <m:den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</m:den>
                                  </m:f>
                                  <m:nary>
                                    <m:naryPr>
                                      <m:chr m:val="∑"/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naryPr>
                                    <m:sub>
                                      <m:r>
                                        <m:rPr>
                                          <m:brk m:alnAt="23"/>
                                        </m:rP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=1</m:t>
                                      </m:r>
                                    </m:sub>
                                    <m:sup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sup>
                                    <m:e>
                                      <m:sSub>
                                        <m:sSubPr>
                                          <m:ctrlPr>
                                            <a:rPr lang="en-US" sz="24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400" i="1">
                                              <a:latin typeface="Cambria Math" panose="02040503050406030204" pitchFamily="18" charset="0"/>
                                            </a:rPr>
                                            <m:t>𝑚</m:t>
                                          </m:r>
                                        </m:e>
                                        <m:sub>
                                          <m:r>
                                            <a:rPr lang="en-US" sz="2400" i="1"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  <m:sSubSup>
                                        <m:sSubSupPr>
                                          <m:ctrlPr>
                                            <a:rPr lang="en-US" sz="24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SupPr>
                                        <m:e>
                                          <m:acc>
                                            <m:accPr>
                                              <m:chr m:val="̇"/>
                                              <m:ctrlPr>
                                                <a:rPr lang="en-US" sz="24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accPr>
                                            <m:e>
                                              <m:acc>
                                                <m:accPr>
                                                  <m:chr m:val="⃗"/>
                                                  <m:ctrlPr>
                                                    <a:rPr lang="en-US" sz="2400" i="1"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accPr>
                                                <m:e>
                                                  <m:r>
                                                    <a:rPr lang="en-US" sz="2400" i="1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  <m:t>𝜌</m:t>
                                                  </m:r>
                                                </m:e>
                                              </m:acc>
                                            </m:e>
                                          </m:acc>
                                        </m:e>
                                        <m:sub>
                                          <m:r>
                                            <a:rPr lang="en-US" sz="2400" i="1"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sub>
                                        <m:sup>
                                          <m:r>
                                            <a:rPr lang="en-US" sz="2400" i="1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bSup>
                                    </m:e>
                                  </m:nary>
                                </m:e>
                              </m:nary>
                            </m:e>
                          </m:d>
                        </m:e>
                        <m:sub>
                          <m:sSub>
                            <m:sSubPr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sub>
                        <m:sup>
                          <m:sSub>
                            <m:sSubPr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sup>
                      </m:sSubSup>
                    </m:oMath>
                  </m:oMathPara>
                </a14:m>
                <a:endParaRPr lang="en-US" sz="2400" dirty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980F5271-5EB9-3344-FBF9-B731CA69DEB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435474" y="1201230"/>
                <a:ext cx="8563352" cy="5520245"/>
              </a:xfrm>
              <a:blipFill>
                <a:blip r:embed="rId3"/>
                <a:stretch>
                  <a:fillRect l="-925" t="-8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38">
            <a:extLst>
              <a:ext uri="{FF2B5EF4-FFF2-40B4-BE49-F238E27FC236}">
                <a16:creationId xmlns:a16="http://schemas.microsoft.com/office/drawing/2014/main" id="{FA90112F-19C3-5B1B-A608-C44AD9892947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69A4A470-140B-5ECE-BAD6-72DC38EF452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91ADC3D8-1549-02A4-A276-466C76F4296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BB872ECF-D072-9BE4-DE0D-BB48147030E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9924BA06-2C10-0037-6DAC-A859C62CE27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A0DCBDAE-86F6-BD6B-187F-D42244E3758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10689163-6834-D198-7779-11502ED778C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B0F8C74B-D378-3761-5DF7-901D302ED4F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CF6A962A-DE22-C78A-12D2-EF6F52C26BE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77E05292-0648-D126-6E75-D86FBA37765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EE9E33EA-E03E-3A77-5436-375FA630290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1C7B8364-67C6-F74C-9B6C-9E95E5E9EA5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E8EC3AF1-3675-D6D4-DBC6-2CAF1C3FAAF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6034924B-3E54-E5E3-037D-86C67816895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6D902CF7-2360-7F23-8A2B-9E0EF4059B9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171AAF83-A05A-D496-A348-AD2F522B16A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20FBDB64-D6F5-8D50-1077-58F743B68AB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463387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531009-9AC8-0629-65E5-A1E88B575C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06EE97-7A20-DD7F-7C7B-AF0F85B95C9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1090" y="259713"/>
            <a:ext cx="6935860" cy="821059"/>
          </a:xfrm>
          <a:noFill/>
        </p:spPr>
        <p:txBody>
          <a:bodyPr/>
          <a:lstStyle/>
          <a:p>
            <a:pPr lvl="0"/>
            <a:r>
              <a:rPr lang="en-US" sz="2800" dirty="0"/>
              <a:t>Center of Mass Relations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6A0F0A49-D5A6-60B9-C2D3-BA6ADBFE2F84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310308" y="1125150"/>
                <a:ext cx="4366609" cy="5664587"/>
              </a:xfrm>
            </p:spPr>
            <p:txBody>
              <a:bodyPr/>
              <a:lstStyle/>
              <a:p>
                <a:r>
                  <a:rPr lang="en-US" sz="2400" dirty="0"/>
                  <a:t>From the definition of the center of mass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𝑚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Substitute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</m:e>
                          </m:acc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𝑚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e>
                      </m:nary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𝜌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sz="24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𝑚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𝑚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𝜌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sz="24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∴</m:t>
                      </m:r>
                      <m:nary>
                        <m:naryPr>
                          <m:chr m:val="∑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𝜌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6A0F0A49-D5A6-60B9-C2D3-BA6ADBFE2F8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310308" y="1125150"/>
                <a:ext cx="4366609" cy="5664587"/>
              </a:xfrm>
              <a:blipFill>
                <a:blip r:embed="rId3"/>
                <a:stretch>
                  <a:fillRect l="-1955" t="-8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Content Placeholder 21">
                <a:extLst>
                  <a:ext uri="{FF2B5EF4-FFF2-40B4-BE49-F238E27FC236}">
                    <a16:creationId xmlns:a16="http://schemas.microsoft.com/office/drawing/2014/main" id="{374D410A-AB28-5912-621D-23C9A11A6D89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>
              <a:xfrm>
                <a:off x="4629300" y="1315078"/>
                <a:ext cx="4399562" cy="5085722"/>
              </a:xfrm>
            </p:spPr>
            <p:txBody>
              <a:bodyPr/>
              <a:lstStyle/>
              <a:p>
                <a:r>
                  <a:rPr lang="en-US" sz="2400" dirty="0"/>
                  <a:t>. Differentiating with respect to time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acc>
                            <m:accPr>
                              <m:chr m:val="̇"/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𝜌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acc>
                        </m:e>
                      </m:nary>
                      <m:r>
                        <a:rPr lang="en-US" sz="2400" i="1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Using these relations, the cross term vanishes and the total work reduces to</a:t>
                </a:r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22" name="Content Placeholder 21">
                <a:extLst>
                  <a:ext uri="{FF2B5EF4-FFF2-40B4-BE49-F238E27FC236}">
                    <a16:creationId xmlns:a16="http://schemas.microsoft.com/office/drawing/2014/main" id="{374D410A-AB28-5912-621D-23C9A11A6D8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4629300" y="1315078"/>
                <a:ext cx="4399562" cy="5085722"/>
              </a:xfrm>
              <a:blipFill>
                <a:blip r:embed="rId4"/>
                <a:stretch>
                  <a:fillRect l="-1801" t="-959" r="-29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38">
            <a:extLst>
              <a:ext uri="{FF2B5EF4-FFF2-40B4-BE49-F238E27FC236}">
                <a16:creationId xmlns:a16="http://schemas.microsoft.com/office/drawing/2014/main" id="{C93165DF-54A4-4B45-C86E-77A4529F2A25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C5E7F06B-D61F-E172-BC20-24A19E02D4E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66DDFB29-7EA9-FCE6-D655-D9ACC1C11A1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BA2C36C0-4558-B70B-0433-71F815568D6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D9616378-6D6A-E5D8-E137-ACC7CFF20FB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E9C1D3EA-BB88-402A-3B58-2219E1F5D44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47703127-3C8E-84DB-AA34-0035A8B5CE1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85DC6112-88A6-48F8-AE1A-0120243B0CB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6E357542-E583-FDE7-E8D2-976B59BF380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5425F0EB-7CBE-302C-E497-266D95EC786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EE070DBA-6FEA-0209-B184-88B51BD684A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2EF8551E-26AE-0608-4843-3047D738970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F608A585-58E3-FF49-8C2B-8494E20F7F2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F1C0F81C-D480-4F78-647F-092F2532EBD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EE312FA8-B406-F5DE-0273-DDB0C144AF4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3244EBD6-48FD-01B1-F1AA-3B30DB86897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FABB576A-DF88-E8BA-26AA-129CB28EB1A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B0EC45A7-12AB-FEF0-1293-F58D284CB1E1}"/>
              </a:ext>
            </a:extLst>
          </p:cNvPr>
          <p:cNvCxnSpPr>
            <a:cxnSpLocks/>
          </p:cNvCxnSpPr>
          <p:nvPr/>
        </p:nvCxnSpPr>
        <p:spPr bwMode="auto">
          <a:xfrm>
            <a:off x="4332440" y="1092964"/>
            <a:ext cx="76200" cy="5608637"/>
          </a:xfrm>
          <a:prstGeom prst="line">
            <a:avLst/>
          </a:prstGeom>
          <a:solidFill>
            <a:schemeClr val="accent1"/>
          </a:solidFill>
          <a:ln w="107950" cap="flat" cmpd="dbl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A67F4FDB-6B7F-F711-F985-A061AA29F13A}"/>
                  </a:ext>
                </a:extLst>
              </p:cNvPr>
              <p:cNvSpPr txBox="1"/>
              <p:nvPr/>
            </p:nvSpPr>
            <p:spPr>
              <a:xfrm>
                <a:off x="4676917" y="5061744"/>
                <a:ext cx="4581144" cy="1304396"/>
              </a:xfrm>
              <a:prstGeom prst="rect">
                <a:avLst/>
              </a:prstGeom>
              <a:noFill/>
              <a:ln w="25400">
                <a:solidFill>
                  <a:srgbClr val="FF0000"/>
                </a:solidFill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𝑊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bSup>
                        <m:sSub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  <m:sSubSup>
                                <m:sSubSup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sub>
                                <m:sup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e>
                          </m:d>
                        </m:e>
                        <m:sub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sub>
                        <m:sup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sup>
                      </m:sSubSup>
                      <m:r>
                        <a:rPr lang="en-US" sz="2400" i="1">
                          <a:latin typeface="Cambria Math" panose="02040503050406030204" pitchFamily="18" charset="0"/>
                        </a:rPr>
                        <m:t>+</m:t>
                      </m:r>
                      <m:sSubSup>
                        <m:sSubSup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d>
                            <m:dPr>
                              <m:begChr m:val=""/>
                              <m:endChr m:val="⌋"/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  <m:nary>
                                <m:naryPr>
                                  <m:chr m:val="∑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m:rPr>
                                      <m:brk m:alnAt="23"/>
                                    </m:rP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=1</m:t>
                                  </m:r>
                                </m:sub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𝑚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sSubSup>
                                    <m:sSubSup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acc>
                                            <m:accPr>
                                              <m:chr m:val="⃗"/>
                                              <m:ctrlPr>
                                                <a:rPr lang="en-US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accPr>
                                            <m:e>
                                              <m:r>
                                                <a:rPr lang="en-US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𝜌</m:t>
                                              </m:r>
                                            </m:e>
                                          </m:acc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  <m:sup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</m:e>
                              </m:nary>
                            </m:e>
                          </m:d>
                        </m:e>
                        <m:sub>
                          <m:sSub>
                            <m:sSubPr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sub>
                        <m:sup>
                          <m:sSub>
                            <m:sSubPr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sup>
                      </m:sSub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A67F4FDB-6B7F-F711-F985-A061AA29F1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6917" y="5061744"/>
                <a:ext cx="4581144" cy="130439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5400"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18086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4" grpId="1" build="p"/>
      <p:bldP spid="22" grpId="0" build="p"/>
      <p:bldP spid="2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FC8382-EB6B-5960-4FE0-A37ABAEBCA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D05748-505B-49AB-9BF8-92FFDA3023A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1090" y="259713"/>
            <a:ext cx="6935860" cy="821059"/>
          </a:xfrm>
          <a:noFill/>
        </p:spPr>
        <p:txBody>
          <a:bodyPr/>
          <a:lstStyle/>
          <a:p>
            <a:pPr lvl="0"/>
            <a:r>
              <a:rPr lang="en-US" sz="2800" dirty="0"/>
              <a:t>Total Kinetic Energy of a System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688FADB9-BA04-275D-A62B-5F9B159F0C4B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310308" y="1125150"/>
                <a:ext cx="4418937" cy="5664587"/>
              </a:xfrm>
            </p:spPr>
            <p:txBody>
              <a:bodyPr/>
              <a:lstStyle/>
              <a:p>
                <a:r>
                  <a:rPr lang="en-US" sz="2400" dirty="0"/>
                  <a:t>The total work equals the change in the total kinetic energy of the system: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𝑊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The total kinetic energy becomes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𝑚</m:t>
                      </m:r>
                      <m:sSubSup>
                        <m:sSub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f>
                            <m:f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bSup>
                            <m:sSubSup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acc>
                                <m:accPr>
                                  <m:chr m:val="̇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𝜌</m:t>
                                      </m:r>
                                    </m:e>
                                  </m:acc>
                                </m:e>
                              </m:acc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e>
                      </m:nary>
                    </m:oMath>
                  </m:oMathPara>
                </a14:m>
                <a:endParaRPr lang="en-US" sz="2400" b="0" dirty="0"/>
              </a:p>
              <a:p>
                <a:r>
                  <a:rPr lang="en-US" sz="2400" dirty="0"/>
                  <a:t>The kinetic energy of a system has two parts: </a:t>
                </a:r>
              </a:p>
              <a:p>
                <a:r>
                  <a:rPr lang="en-US" sz="2400" dirty="0"/>
                  <a:t>Kinetic energy due to the motion of the center of mass.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2400" i="1">
                          <a:latin typeface="Cambria Math" panose="02040503050406030204" pitchFamily="18" charset="0"/>
                        </a:rPr>
                        <m:t>𝑚</m:t>
                      </m:r>
                      <m:sSubSup>
                        <m:sSub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688FADB9-BA04-275D-A62B-5F9B159F0C4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310308" y="1125150"/>
                <a:ext cx="4418937" cy="5664587"/>
              </a:xfrm>
              <a:blipFill>
                <a:blip r:embed="rId3"/>
                <a:stretch>
                  <a:fillRect l="-1931" t="-861" r="-4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Content Placeholder 21">
                <a:extLst>
                  <a:ext uri="{FF2B5EF4-FFF2-40B4-BE49-F238E27FC236}">
                    <a16:creationId xmlns:a16="http://schemas.microsoft.com/office/drawing/2014/main" id="{37519E34-CF57-4756-6A2F-6961A5FAB274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>
              <a:xfrm>
                <a:off x="4629300" y="1315078"/>
                <a:ext cx="4399562" cy="5085722"/>
              </a:xfrm>
            </p:spPr>
            <p:txBody>
              <a:bodyPr/>
              <a:lstStyle/>
              <a:p>
                <a:r>
                  <a:rPr lang="en-US" sz="2400" dirty="0"/>
                  <a:t>Kinetic energy due to motion of particles relative to the center of mass.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sSubSup>
                        <m:sSub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acc>
                            <m:accPr>
                              <m:chr m:val="̇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acc>
                                <m:accPr>
                                  <m:chr m:val="⃗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𝜌</m:t>
                                  </m:r>
                                </m:e>
                              </m:acc>
                            </m:e>
                          </m:acc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For an infinitesimal interval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𝑊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=∆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and in the limit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̇"/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</m:acc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̇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</m:acc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which represents the instantaneous power.</a:t>
                </a:r>
              </a:p>
            </p:txBody>
          </p:sp>
        </mc:Choice>
        <mc:Fallback xmlns="">
          <p:sp>
            <p:nvSpPr>
              <p:cNvPr id="22" name="Content Placeholder 21">
                <a:extLst>
                  <a:ext uri="{FF2B5EF4-FFF2-40B4-BE49-F238E27FC236}">
                    <a16:creationId xmlns:a16="http://schemas.microsoft.com/office/drawing/2014/main" id="{37519E34-CF57-4756-6A2F-6961A5FAB27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4629300" y="1315078"/>
                <a:ext cx="4399562" cy="5085722"/>
              </a:xfrm>
              <a:blipFill>
                <a:blip r:embed="rId4"/>
                <a:stretch>
                  <a:fillRect l="-1801" t="-9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38">
            <a:extLst>
              <a:ext uri="{FF2B5EF4-FFF2-40B4-BE49-F238E27FC236}">
                <a16:creationId xmlns:a16="http://schemas.microsoft.com/office/drawing/2014/main" id="{98F43166-BB6A-7061-5F4B-E35D078FF703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7817CB77-A178-CE10-1445-04F0A49E737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8F5CC6F1-D721-4464-4E82-7619C1ED33D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7988D7C8-4228-900B-9D9F-E54113C45EF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E851AD2F-16D5-8099-DFDC-1A626D88DFC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5DE5A53E-9B81-2284-338D-769820E5357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58A48662-72E5-E8C7-819F-BF3BBAED3DA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E1028FE0-C2D3-7427-4A93-D9EA2BEA90B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799C8FAB-7445-513D-6E51-5651C81F7AB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A8014023-60A2-A200-338B-28DBE0D50C4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4E12BF22-04A4-3364-27F6-98CA4022D66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B5FB840F-BEB0-04FD-47A0-E612541BDBF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8FB93B21-4447-39C8-BCF3-0D518C4AD00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5EDD6D40-621D-0900-96F2-0E6AEF086D7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5233837E-F396-55AD-A6C9-5A042D1C057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CC7B64B7-F66B-45E1-9202-9CEE2079BCF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EDFE8D74-DC18-73B6-E704-BC1E339D4C7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07CB72AD-FE23-C729-811A-D85CD5503264}"/>
              </a:ext>
            </a:extLst>
          </p:cNvPr>
          <p:cNvCxnSpPr>
            <a:cxnSpLocks/>
          </p:cNvCxnSpPr>
          <p:nvPr/>
        </p:nvCxnSpPr>
        <p:spPr bwMode="auto">
          <a:xfrm>
            <a:off x="4572000" y="1181100"/>
            <a:ext cx="76200" cy="5608637"/>
          </a:xfrm>
          <a:prstGeom prst="line">
            <a:avLst/>
          </a:prstGeom>
          <a:solidFill>
            <a:schemeClr val="accent1"/>
          </a:solidFill>
          <a:ln w="107950" cap="flat" cmpd="dbl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1961240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" dur="500"/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" dur="500"/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8" dur="500"/>
                                        <p:tgtEl>
                                          <p:spTgt spid="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22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268B4F-D4E1-6202-82AB-A9806234F2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22FD05-9625-83FB-BD26-0E2DA36E776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1090" y="259713"/>
            <a:ext cx="6935860" cy="821059"/>
          </a:xfrm>
          <a:noFill/>
        </p:spPr>
        <p:txBody>
          <a:bodyPr/>
          <a:lstStyle/>
          <a:p>
            <a:pPr lvl="0"/>
            <a:r>
              <a:rPr lang="en-US" sz="2800" dirty="0"/>
              <a:t>Work–Energy of a System: Final result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64F57406-094C-ECA0-E3FE-323E6922FAE9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763551" y="1369263"/>
                <a:ext cx="7894710" cy="4682182"/>
              </a:xfrm>
            </p:spPr>
            <p:txBody>
              <a:bodyPr/>
              <a:lstStyle/>
              <a:p>
                <a:r>
                  <a:rPr lang="en-US" sz="2400" dirty="0"/>
                  <a:t>From the work–energy relations we obtain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nary>
                            <m:nary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sub>
                            <m:sup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𝐵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sup>
                            <m:e>
                              <m:d>
                                <m:d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⃗"/>
                                          <m:ctrlPr>
                                            <a:rPr lang="en-US" sz="24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US" sz="2400" i="1">
                                              <a:latin typeface="Cambria Math" panose="02040503050406030204" pitchFamily="18" charset="0"/>
                                            </a:rPr>
                                            <m:t>𝐹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nary>
                                    <m:naryPr>
                                      <m:chr m:val="∑"/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naryPr>
                                    <m:sub>
                                      <m:r>
                                        <m:rPr>
                                          <m:brk m:alnAt="23"/>
                                        </m:rP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𝐽</m:t>
                                      </m:r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=1</m:t>
                                      </m:r>
                                    </m:sub>
                                    <m:sup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sup>
                                    <m:e>
                                      <m:sSub>
                                        <m:sSubPr>
                                          <m:ctrlPr>
                                            <a:rPr lang="en-US" sz="24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acc>
                                            <m:accPr>
                                              <m:chr m:val="⃗"/>
                                              <m:ctrlPr>
                                                <a:rPr lang="en-US" sz="24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accPr>
                                            <m:e>
                                              <m:r>
                                                <a:rPr lang="en-US" sz="2400" i="1">
                                                  <a:latin typeface="Cambria Math" panose="02040503050406030204" pitchFamily="18" charset="0"/>
                                                </a:rPr>
                                                <m:t>𝑓</m:t>
                                              </m:r>
                                            </m:e>
                                          </m:acc>
                                        </m:e>
                                        <m:sub>
                                          <m:r>
                                            <a:rPr lang="en-US" sz="2400" i="1">
                                              <a:latin typeface="Cambria Math" panose="02040503050406030204" pitchFamily="18" charset="0"/>
                                            </a:rPr>
                                            <m:t>𝐼𝐽</m:t>
                                          </m:r>
                                        </m:sub>
                                      </m:sSub>
                                    </m:e>
                                  </m:nary>
                                </m:e>
                              </m:d>
                            </m:e>
                          </m:nary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Sup>
                            <m:sSubSup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d>
                                <m:dPr>
                                  <m:begChr m:val=""/>
                                  <m:endChr m:val="|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num>
                                    <m:den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den>
                                  </m:f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𝑚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sSubSup>
                                    <m:sSubSupPr>
                                      <m:ctrlPr>
                                        <a:rPr lang="en-US" sz="240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acc>
                                        <m:accPr>
                                          <m:chr m:val="̇"/>
                                          <m:ctrlPr>
                                            <a:rPr lang="en-US" sz="240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US" sz="240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𝜌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  <m:sup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</m:e>
                              </m:d>
                            </m:e>
                            <m:sub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sub>
                            <m:sup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𝐵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sup>
                          </m:sSubSup>
                        </m:e>
                      </m:nary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Interpretation: </a:t>
                </a:r>
              </a:p>
              <a:p>
                <a:r>
                  <a:rPr lang="en-US" sz="2400" dirty="0"/>
                  <a:t>The work done by the external and internal forces through displacements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sz="240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𝜌</m:t>
                            </m:r>
                          </m:e>
                        </m:acc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400" dirty="0"/>
                  <a:t> relative to the center of mass equals the increase in the kinetic energy of relative motion. </a:t>
                </a:r>
              </a:p>
              <a:p>
                <a:r>
                  <a:rPr lang="en-US" sz="2400" dirty="0"/>
                  <a:t>The relative velocity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̇"/>
                            <m:ctrlPr>
                              <a:rPr lang="en-US" sz="240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acc>
                              <m:accPr>
                                <m:chr m:val="⃗"/>
                                <m:ctrlPr>
                                  <a:rPr lang="en-US" sz="2400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240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𝜌</m:t>
                                </m:r>
                              </m:e>
                            </m:acc>
                          </m:e>
                        </m:acc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400" dirty="0"/>
                  <a:t> may arise from: </a:t>
                </a:r>
              </a:p>
              <a:p>
                <a:r>
                  <a:rPr lang="en-US" sz="2400" dirty="0"/>
                  <a:t>rigid body rotation (particle separations constant) </a:t>
                </a:r>
              </a:p>
              <a:p>
                <a:r>
                  <a:rPr lang="en-US" sz="2400" dirty="0"/>
                  <a:t>changing separations between particles</a:t>
                </a:r>
              </a:p>
              <a:p>
                <a:endParaRPr lang="en-US" sz="2400" dirty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64F57406-094C-ECA0-E3FE-323E6922FAE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763551" y="1369263"/>
                <a:ext cx="7894710" cy="4682182"/>
              </a:xfrm>
              <a:blipFill>
                <a:blip r:embed="rId3"/>
                <a:stretch>
                  <a:fillRect l="-1004" t="-1042" b="-16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38">
            <a:extLst>
              <a:ext uri="{FF2B5EF4-FFF2-40B4-BE49-F238E27FC236}">
                <a16:creationId xmlns:a16="http://schemas.microsoft.com/office/drawing/2014/main" id="{79F3D8BE-D452-5587-F95E-FB1C0029F238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CE7494FD-B359-149D-E4DF-6F7CBAEFFB8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C3C5593B-1A8B-3EB3-991C-A9DDA6F2B8A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577AACE2-7367-C731-60C5-4EE44CC4F80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A2C16A1F-505E-25FF-37EE-D665FF49D16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6E65B004-E7A6-D2D7-72ED-B63632AC2CE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C78E780F-16DA-8A69-0DAC-3C5FD6D6488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BAC61DF2-CEDC-6B78-62A9-8451D67D742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97CB393A-E465-70AD-E93B-CF55825409A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2C9483B1-0604-1083-68AC-DC80D9DC2A8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F1D26201-6BF0-51F9-2056-36F7AD2A8BA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D9357985-4CB6-8BFE-F953-5E4BDA76E71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CA74CFB5-ACD5-F1B1-DCEB-7AB6275FC75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A70C72A4-4BDD-C94C-7D95-7A35EB5AF57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19C6B6EC-E4A2-2480-0C39-DE05203FE79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2E3FB93E-3DA1-AB1E-DE40-1402FB38DA5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D5527103-3EB8-B6CD-21C3-BA6E63A5927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642828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DC5DC8-C5D8-CA65-E9FA-9FB10EA32C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AF6950-B0F2-1A00-D157-208811F8CCA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1090" y="259713"/>
            <a:ext cx="6935860" cy="821059"/>
          </a:xfrm>
          <a:noFill/>
        </p:spPr>
        <p:txBody>
          <a:bodyPr/>
          <a:lstStyle/>
          <a:p>
            <a:pPr lvl="0"/>
            <a:r>
              <a:rPr lang="en-US" sz="2800" dirty="0"/>
              <a:t>Summary: Work–Energy of a System of Particles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77F203EC-2DD5-8BBF-B8A4-81CB3CE9CA74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337836" y="1238379"/>
                <a:ext cx="4143338" cy="5359908"/>
              </a:xfrm>
            </p:spPr>
            <p:txBody>
              <a:bodyPr/>
              <a:lstStyle/>
              <a:p>
                <a:r>
                  <a:rPr lang="en-US" sz="2400" b="1" dirty="0"/>
                  <a:t>Key Idea:  </a:t>
                </a:r>
                <a:r>
                  <a:rPr lang="en-US" sz="2400" dirty="0"/>
                  <a:t>The motion of a system can be separated into: </a:t>
                </a:r>
              </a:p>
              <a:p>
                <a:r>
                  <a:rPr lang="en-US" sz="2400" dirty="0"/>
                  <a:t>Motion of the center of mass </a:t>
                </a:r>
              </a:p>
              <a:p>
                <a:r>
                  <a:rPr lang="en-US" sz="2400" dirty="0"/>
                  <a:t>Motion of particles relative to the center of mass </a:t>
                </a:r>
              </a:p>
              <a:p>
                <a:r>
                  <a:rPr lang="en-US" sz="2400" b="1" dirty="0"/>
                  <a:t>External Forces:</a:t>
                </a:r>
                <a:r>
                  <a:rPr lang="en-US" sz="2400" dirty="0"/>
                  <a:t> </a:t>
                </a:r>
              </a:p>
              <a:p>
                <a:r>
                  <a:rPr lang="en-US" sz="2400" dirty="0"/>
                  <a:t>Work done by external forces through the displacement of the center of mass equals the increase in kinetic energy of the center of mass.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𝑒𝑥𝑡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  <m:sSubSup>
                            <m:sSub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𝑐</m:t>
                              </m:r>
                            </m:sub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e>
                      </m:d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77F203EC-2DD5-8BBF-B8A4-81CB3CE9CA7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337836" y="1238379"/>
                <a:ext cx="4143338" cy="5359908"/>
              </a:xfrm>
              <a:blipFill>
                <a:blip r:embed="rId3"/>
                <a:stretch>
                  <a:fillRect l="-1912" t="-910" r="-2941" b="-36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Content Placeholder 21">
                <a:extLst>
                  <a:ext uri="{FF2B5EF4-FFF2-40B4-BE49-F238E27FC236}">
                    <a16:creationId xmlns:a16="http://schemas.microsoft.com/office/drawing/2014/main" id="{6997B540-AD8A-ACAC-A9BA-D74862F5150D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>
              <a:xfrm>
                <a:off x="4419600" y="1122809"/>
                <a:ext cx="4700090" cy="5504822"/>
              </a:xfrm>
            </p:spPr>
            <p:txBody>
              <a:bodyPr/>
              <a:lstStyle/>
              <a:p>
                <a:r>
                  <a:rPr lang="en-US" sz="2400" b="1" dirty="0"/>
                  <a:t>Total Kinetic Energy: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2400" i="1">
                          <a:latin typeface="Cambria Math" panose="02040503050406030204" pitchFamily="18" charset="0"/>
                        </a:rPr>
                        <m:t>𝑚</m:t>
                      </m:r>
                      <m:sSubSup>
                        <m:sSub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en-US" sz="2400" i="1"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f>
                            <m:f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bSup>
                            <m:sSubSup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acc>
                                <m:accPr>
                                  <m:chr m:val="̇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𝜌</m:t>
                                      </m:r>
                                    </m:e>
                                  </m:acc>
                                </m:e>
                              </m:acc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e>
                      </m:nary>
                    </m:oMath>
                  </m:oMathPara>
                </a14:m>
                <a:endParaRPr lang="en-US" sz="2400" b="1" dirty="0"/>
              </a:p>
              <a:p>
                <a:r>
                  <a:rPr lang="en-US" sz="2400" dirty="0"/>
                  <a:t>First term: motion of the center of mass </a:t>
                </a:r>
              </a:p>
              <a:p>
                <a:r>
                  <a:rPr lang="en-US" sz="2400" dirty="0"/>
                  <a:t>Second term: relative motion of particles </a:t>
                </a:r>
              </a:p>
              <a:p>
                <a:r>
                  <a:rPr lang="en-US" sz="2400" b="1" dirty="0"/>
                  <a:t>Relative Motion</a:t>
                </a:r>
                <a:r>
                  <a:rPr lang="en-US" sz="2400" dirty="0"/>
                  <a:t> </a:t>
                </a:r>
              </a:p>
              <a:p>
                <a:r>
                  <a:rPr lang="en-US" sz="2400" dirty="0"/>
                  <a:t>Work done by external + internal forces through displacements relative to the center of mass equals the increase in kinetic energy of relative motion.</a:t>
                </a:r>
                <a:endParaRPr lang="en-US" sz="2400" b="1" dirty="0"/>
              </a:p>
            </p:txBody>
          </p:sp>
        </mc:Choice>
        <mc:Fallback xmlns="">
          <p:sp>
            <p:nvSpPr>
              <p:cNvPr id="22" name="Content Placeholder 21">
                <a:extLst>
                  <a:ext uri="{FF2B5EF4-FFF2-40B4-BE49-F238E27FC236}">
                    <a16:creationId xmlns:a16="http://schemas.microsoft.com/office/drawing/2014/main" id="{6997B540-AD8A-ACAC-A9BA-D74862F5150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4419600" y="1122809"/>
                <a:ext cx="4700090" cy="5504822"/>
              </a:xfrm>
              <a:blipFill>
                <a:blip r:embed="rId4"/>
                <a:stretch>
                  <a:fillRect l="-1686" t="-886" r="-2853" b="-7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38">
            <a:extLst>
              <a:ext uri="{FF2B5EF4-FFF2-40B4-BE49-F238E27FC236}">
                <a16:creationId xmlns:a16="http://schemas.microsoft.com/office/drawing/2014/main" id="{B13FADB0-FE92-14F6-2AAB-42248D6E35D1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62B6EED3-5C04-B276-0A04-B33B0837D06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ED398FF0-36E8-06AB-14DE-DD3162B79AA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E39B314C-63CB-3791-2401-9A8FF90BD56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86CA7BB2-D743-5417-90AF-CF13F588F37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FF17BF63-E91B-905B-8F1B-DEA4D2DD4D3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4E8D0355-78CC-5520-A720-1748092E506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5AAE1862-5745-5453-F9B3-B1D6904C5AC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B862C031-643E-25F0-C15F-2AC83177404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4BA59E5F-ABAD-823B-9CC0-9C3A12CDAE2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849B70AA-04BF-1B0E-61FB-EBCF396E1A5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73E8C20A-1EF7-C1B3-9FED-60DD01763E3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0E8768EF-53B8-B535-0D07-E523504E966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6280337F-8109-2F8B-1062-8FFF8EDA0F8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16D0F89A-DD71-F06B-BA70-3D729EEF2E6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53E5B505-C6C1-D992-0990-39FAA069AE6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FD1067BB-5EF9-F667-0F67-A39F9E6BFFD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6C40F6DE-D21C-8062-42D2-23161F1C5D39}"/>
              </a:ext>
            </a:extLst>
          </p:cNvPr>
          <p:cNvCxnSpPr>
            <a:cxnSpLocks/>
          </p:cNvCxnSpPr>
          <p:nvPr/>
        </p:nvCxnSpPr>
        <p:spPr bwMode="auto">
          <a:xfrm>
            <a:off x="4419600" y="1181100"/>
            <a:ext cx="76200" cy="5608637"/>
          </a:xfrm>
          <a:prstGeom prst="line">
            <a:avLst/>
          </a:prstGeom>
          <a:solidFill>
            <a:schemeClr val="accent1"/>
          </a:solidFill>
          <a:ln w="107950" cap="flat" cmpd="dbl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505443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" dur="500"/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22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DDC8BC-3F28-2E95-C6D3-C7855FDBF0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7750AF-3800-538D-3EE9-0ED2427D2E6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1090" y="259713"/>
            <a:ext cx="6935860" cy="821059"/>
          </a:xfrm>
          <a:noFill/>
        </p:spPr>
        <p:txBody>
          <a:bodyPr/>
          <a:lstStyle/>
          <a:p>
            <a:pPr lvl="0"/>
            <a:r>
              <a:rPr lang="en-US" sz="2800" dirty="0"/>
              <a:t>Conservation of Mechanical Energy for System of Particles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A5D51750-13A3-60FA-6737-D3002B236251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392604" y="1263140"/>
                <a:ext cx="4584523" cy="5359908"/>
              </a:xfrm>
            </p:spPr>
            <p:txBody>
              <a:bodyPr/>
              <a:lstStyle/>
              <a:p>
                <a:r>
                  <a:rPr lang="en-US" sz="2400" dirty="0"/>
                  <a:t>Mechanical energy conservation was already derived for a single particle. </a:t>
                </a:r>
              </a:p>
              <a:p>
                <a:r>
                  <a:rPr lang="en-US" sz="2400" dirty="0"/>
                  <a:t>The same idea extends to a system of particles. </a:t>
                </a:r>
              </a:p>
              <a:p>
                <a:r>
                  <a:rPr lang="en-US" sz="2400" dirty="0"/>
                  <a:t>From the center-of-mass equation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</m:acc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𝑚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̈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acc>
                                <m:accPr>
                                  <m:chr m:val="⃗"/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</m:acc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the center of mass moves like a particle of mass </a:t>
                </a:r>
                <a:r>
                  <a:rPr lang="en-US" sz="2400" i="1" dirty="0"/>
                  <a:t>m</a:t>
                </a:r>
                <a:r>
                  <a:rPr lang="en-US" sz="2400" dirty="0"/>
                  <a:t> acted upon by the total external force. </a:t>
                </a:r>
              </a:p>
            </p:txBody>
          </p:sp>
        </mc:Choice>
        <mc:Fallback xmlns="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A5D51750-13A3-60FA-6737-D3002B23625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392604" y="1263140"/>
                <a:ext cx="4584523" cy="5359908"/>
              </a:xfrm>
              <a:blipFill>
                <a:blip r:embed="rId3"/>
                <a:stretch>
                  <a:fillRect l="-1729" t="-910" r="-26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Content Placeholder 21">
                <a:extLst>
                  <a:ext uri="{FF2B5EF4-FFF2-40B4-BE49-F238E27FC236}">
                    <a16:creationId xmlns:a16="http://schemas.microsoft.com/office/drawing/2014/main" id="{92F0A982-0AE2-D4E5-8221-E40598C23FB6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>
              <a:xfrm>
                <a:off x="4977127" y="1219200"/>
                <a:ext cx="4051735" cy="4661598"/>
              </a:xfrm>
            </p:spPr>
            <p:txBody>
              <a:bodyPr/>
              <a:lstStyle/>
              <a:p>
                <a:r>
                  <a:rPr lang="en-US" sz="2400" dirty="0"/>
                  <a:t>If the external force comes from a potential depending only on the center-of-mass position,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𝐶𝑜𝑛𝑠𝑡𝑎𝑛𝑡</m:t>
                      </m:r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Definitions: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𝑚</m:t>
                    </m:r>
                    <m:sSubSup>
                      <m:sSub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</m:oMath>
                </a14:m>
                <a:r>
                  <a:rPr lang="en-US" sz="2400" dirty="0"/>
                  <a:t> : Kinetic energy of the center-of-mass motion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:</m:t>
                    </m:r>
                  </m:oMath>
                </a14:m>
                <a:r>
                  <a:rPr lang="en-US" sz="2400" dirty="0"/>
                  <a:t>Potential energy due to the position of the center of mass. </a:t>
                </a:r>
              </a:p>
            </p:txBody>
          </p:sp>
        </mc:Choice>
        <mc:Fallback xmlns="">
          <p:sp>
            <p:nvSpPr>
              <p:cNvPr id="22" name="Content Placeholder 21">
                <a:extLst>
                  <a:ext uri="{FF2B5EF4-FFF2-40B4-BE49-F238E27FC236}">
                    <a16:creationId xmlns:a16="http://schemas.microsoft.com/office/drawing/2014/main" id="{92F0A982-0AE2-D4E5-8221-E40598C23FB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4977127" y="1219200"/>
                <a:ext cx="4051735" cy="4661598"/>
              </a:xfrm>
              <a:blipFill>
                <a:blip r:embed="rId4"/>
                <a:stretch>
                  <a:fillRect l="-2256" t="-1046" r="-28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38">
            <a:extLst>
              <a:ext uri="{FF2B5EF4-FFF2-40B4-BE49-F238E27FC236}">
                <a16:creationId xmlns:a16="http://schemas.microsoft.com/office/drawing/2014/main" id="{B58067A9-6061-5A87-0C5A-B0D99F6CFF82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B669C1FD-9683-166F-79C0-2E694F99859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C803F034-DEDF-A65F-D3A7-D5AD875651D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E3E03648-2BEE-EA23-6C6E-83EC77F7BA0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385395CB-6A2E-0232-34F0-88B01E8F4D8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04D10BB6-3BF4-DBF7-EC10-F0CF6958F6B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D765F8DB-F643-4781-FBB1-6FC3EA350CF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C180E48F-D833-07CB-04EE-E517D4DEB9E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200FE0D5-5BB0-4659-3B08-820B40168B8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AE5692AA-59E3-BA9E-3F2E-D1F23C9BF9A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9FF4A1C7-3F07-B3A5-62B7-2825374315A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B7BD4BC7-0434-20DA-4887-AA401861B59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CACB7CC4-3DE8-B568-7204-6E1DF43C1F9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C3FB69CC-99DF-D794-06D4-F38E0945DA3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08DB2FB3-0A00-FF47-FA3A-B5C03FFB6AC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FCE4A3F2-3616-A80A-3B1D-98E45202D17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8F39053C-67D9-13A1-2863-9564D640A83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7CDE2D81-8107-4AE6-C719-5AF313BB00B5}"/>
              </a:ext>
            </a:extLst>
          </p:cNvPr>
          <p:cNvSpPr txBox="1"/>
          <p:nvPr/>
        </p:nvSpPr>
        <p:spPr>
          <a:xfrm>
            <a:off x="1219200" y="5880798"/>
            <a:ext cx="753219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/>
              <a:t>Thus, </a:t>
            </a:r>
            <a:r>
              <a:rPr lang="en-US" sz="2400" i="1" dirty="0" err="1"/>
              <a:t>E</a:t>
            </a:r>
            <a:r>
              <a:rPr lang="en-US" sz="2400" i="1" baseline="-25000" dirty="0" err="1"/>
              <a:t>c</a:t>
            </a:r>
            <a:r>
              <a:rPr lang="en-US" sz="2400" dirty="0"/>
              <a:t> may remain constant even when dissipative internal forces exist.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AB16DF7D-D508-A73A-C8E3-5F5DB26F428A}"/>
              </a:ext>
            </a:extLst>
          </p:cNvPr>
          <p:cNvCxnSpPr>
            <a:cxnSpLocks/>
            <a:endCxn id="23" idx="0"/>
          </p:cNvCxnSpPr>
          <p:nvPr/>
        </p:nvCxnSpPr>
        <p:spPr bwMode="auto">
          <a:xfrm>
            <a:off x="4870638" y="1281428"/>
            <a:ext cx="114660" cy="4599370"/>
          </a:xfrm>
          <a:prstGeom prst="line">
            <a:avLst/>
          </a:prstGeom>
          <a:solidFill>
            <a:schemeClr val="accent1"/>
          </a:solidFill>
          <a:ln w="107950" cap="flat" cmpd="dbl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18145470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22" grpId="0" build="p"/>
      <p:bldP spid="2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D34500-F873-36C9-DAD0-B936448F6A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7EB00B-547A-6A42-2310-A218B68F0E6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1090" y="259713"/>
            <a:ext cx="6935860" cy="821059"/>
          </a:xfrm>
          <a:noFill/>
        </p:spPr>
        <p:txBody>
          <a:bodyPr/>
          <a:lstStyle/>
          <a:p>
            <a:pPr lvl="0"/>
            <a:r>
              <a:rPr lang="en-US" sz="2800" dirty="0"/>
              <a:t>Total Mechanical Energy of a System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4760DA8C-A15E-CB7A-BC1C-9DAFFB35EEFD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293800" y="2276317"/>
                <a:ext cx="3930510" cy="4445158"/>
              </a:xfrm>
            </p:spPr>
            <p:txBody>
              <a:bodyPr/>
              <a:lstStyle/>
              <a:p>
                <a:r>
                  <a:rPr lang="en-US" sz="2400" dirty="0"/>
                  <a:t>Kinetic Energy: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f>
                            <m:f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bSup>
                            <m:sSub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e>
                      </m:nary>
                    </m:oMath>
                  </m:oMathPara>
                </a14:m>
                <a:endParaRPr lang="en-US" sz="2400" b="0" dirty="0"/>
              </a:p>
              <a:p>
                <a:r>
                  <a:rPr lang="en-US" sz="2400" dirty="0"/>
                  <a:t>It can also be written as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𝑚</m:t>
                      </m:r>
                      <m:sSubSup>
                        <m:sSub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f>
                            <m:f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bSup>
                            <m:sSubSup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acc>
                                <m:accPr>
                                  <m:chr m:val="̇"/>
                                  <m:ctrlPr>
                                    <a:rPr lang="en-US" sz="2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𝜌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e>
                      </m:nary>
                    </m:oMath>
                  </m:oMathPara>
                </a14:m>
                <a:endParaRPr lang="en-US" sz="2400" b="0" dirty="0"/>
              </a:p>
              <a:p>
                <a:r>
                  <a:rPr lang="en-US" sz="2400" dirty="0"/>
                  <a:t>First term: motion of the center of mass </a:t>
                </a:r>
              </a:p>
              <a:p>
                <a:r>
                  <a:rPr lang="en-US" sz="2400" dirty="0"/>
                  <a:t>Second term: relative motion of particles</a:t>
                </a:r>
                <a:endParaRPr lang="en-US" sz="2400" b="0" dirty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4760DA8C-A15E-CB7A-BC1C-9DAFFB35EEF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293800" y="2276317"/>
                <a:ext cx="3930510" cy="4445158"/>
              </a:xfrm>
              <a:blipFill>
                <a:blip r:embed="rId3"/>
                <a:stretch>
                  <a:fillRect l="-2016" t="-1096" b="-43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Content Placeholder 21">
                <a:extLst>
                  <a:ext uri="{FF2B5EF4-FFF2-40B4-BE49-F238E27FC236}">
                    <a16:creationId xmlns:a16="http://schemas.microsoft.com/office/drawing/2014/main" id="{FBC0451B-5288-CD7C-482B-A46990A6114E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>
              <a:xfrm>
                <a:off x="4476124" y="2350004"/>
                <a:ext cx="4362259" cy="4096514"/>
              </a:xfrm>
            </p:spPr>
            <p:txBody>
              <a:bodyPr/>
              <a:lstStyle/>
              <a:p>
                <a:r>
                  <a:rPr lang="en-US" sz="2400" dirty="0"/>
                  <a:t>Potential Energy:</a:t>
                </a:r>
              </a:p>
              <a:p>
                <a:r>
                  <a:rPr lang="en-US" sz="2400" dirty="0"/>
                  <a:t>Often the sum of contributions such as gravitational potential energy.</a:t>
                </a:r>
              </a:p>
              <a:p>
                <a:r>
                  <a:rPr lang="en-US" sz="2400" dirty="0"/>
                  <a:t>For a system with 3</a:t>
                </a:r>
                <a:r>
                  <a:rPr lang="en-US" sz="2400" i="1" dirty="0"/>
                  <a:t>n</a:t>
                </a:r>
                <a:r>
                  <a:rPr lang="en-US" sz="2400" dirty="0"/>
                  <a:t> degrees of freedom: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𝑉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 ……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For conservative forces: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𝑉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2" name="Content Placeholder 21">
                <a:extLst>
                  <a:ext uri="{FF2B5EF4-FFF2-40B4-BE49-F238E27FC236}">
                    <a16:creationId xmlns:a16="http://schemas.microsoft.com/office/drawing/2014/main" id="{FBC0451B-5288-CD7C-482B-A46990A6114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4476124" y="2350004"/>
                <a:ext cx="4362259" cy="4096514"/>
              </a:xfrm>
              <a:blipFill>
                <a:blip r:embed="rId4"/>
                <a:stretch>
                  <a:fillRect l="-1816" t="-1042" r="-16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38">
            <a:extLst>
              <a:ext uri="{FF2B5EF4-FFF2-40B4-BE49-F238E27FC236}">
                <a16:creationId xmlns:a16="http://schemas.microsoft.com/office/drawing/2014/main" id="{AF25C5AF-2E0C-6162-0F0A-B172F34B2EC5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2546ABF0-E496-8CEA-7DC0-AAF0ED4AE1C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74374973-5F06-7C1E-0AF5-75CA781F609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0F337566-C80E-9547-FDE0-F1B5BFF36A8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B3BCA4D4-E709-534A-A411-A52B935E23C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A419BB0E-CE04-C97A-BB08-5EE082ED7D5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BAB2ED5A-6885-6CFD-B43B-D9477876763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29BC21B5-D9B3-734B-6BD7-03CD8B75C92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C8FDB2AE-F45E-C6C8-3F30-76955074A2C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BEACE916-9F8E-7F95-1566-F2B397D6597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74272A3A-BBA3-4463-F9B0-858008D8C4A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6D6CFFBA-92C7-72EC-7122-C565332735E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DB287BDF-EBFA-50E1-2A1E-567B34803C4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167C21EF-7D11-D67A-DFDA-D32CA8270A6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363EC888-6C9F-9552-041B-F23C78CBB3D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1FA86059-7828-CE26-6FEE-50930A066C8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2826CA9A-D59C-27B6-30C4-B3F03C16A39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43146140-B807-7518-E888-31EE45DDE69C}"/>
              </a:ext>
            </a:extLst>
          </p:cNvPr>
          <p:cNvSpPr txBox="1"/>
          <p:nvPr/>
        </p:nvSpPr>
        <p:spPr>
          <a:xfrm>
            <a:off x="318261" y="1178160"/>
            <a:ext cx="85026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If both the external and internal forces are conservative, the total mechanical energy of the system is conserved. </a:t>
            </a:r>
          </a:p>
          <a:p>
            <a:pPr algn="ctr"/>
            <a:r>
              <a:rPr lang="en-US" i="1" dirty="0"/>
              <a:t>E = T + V = constant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FC1F5145-0AA3-E6BF-B236-4F06A5DC53F9}"/>
              </a:ext>
            </a:extLst>
          </p:cNvPr>
          <p:cNvCxnSpPr>
            <a:cxnSpLocks/>
          </p:cNvCxnSpPr>
          <p:nvPr/>
        </p:nvCxnSpPr>
        <p:spPr bwMode="auto">
          <a:xfrm>
            <a:off x="4194971" y="2365962"/>
            <a:ext cx="76200" cy="4411248"/>
          </a:xfrm>
          <a:prstGeom prst="line">
            <a:avLst/>
          </a:prstGeom>
          <a:solidFill>
            <a:schemeClr val="accent1"/>
          </a:solidFill>
          <a:ln w="107950" cap="flat" cmpd="dbl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3295652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4" dur="500"/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9" dur="500"/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4" dur="500"/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22" grpId="0" build="p"/>
      <p:bldP spid="2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80DF00-BA5B-12E6-55D2-42881E8724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458EBA-FCD8-64AA-1F72-8A5FED21649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1090" y="259713"/>
            <a:ext cx="6935860" cy="821059"/>
          </a:xfrm>
          <a:noFill/>
        </p:spPr>
        <p:txBody>
          <a:bodyPr/>
          <a:lstStyle/>
          <a:p>
            <a:pPr lvl="0"/>
            <a:r>
              <a:rPr lang="en-US" sz="2800" dirty="0"/>
              <a:t>Systems with Conservative and Nonconservative Forces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07362E0-E143-F276-A784-1C6784C1000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06972" y="1828800"/>
            <a:ext cx="4324086" cy="4950646"/>
          </a:xfrm>
        </p:spPr>
        <p:txBody>
          <a:bodyPr/>
          <a:lstStyle/>
          <a:p>
            <a:r>
              <a:rPr lang="en-US" sz="2400" dirty="0"/>
              <a:t>However, the motion can still be analyzed using work–energy principles. </a:t>
            </a:r>
          </a:p>
          <a:p>
            <a:r>
              <a:rPr lang="en-US" sz="2400" dirty="0"/>
              <a:t>Let </a:t>
            </a:r>
            <a:r>
              <a:rPr lang="en-US" sz="2400" i="1" dirty="0" err="1"/>
              <a:t>W</a:t>
            </a:r>
            <a:r>
              <a:rPr lang="en-US" sz="2400" i="1" baseline="-25000" dirty="0" err="1"/>
              <a:t>n</a:t>
            </a:r>
            <a:r>
              <a:rPr lang="en-US" sz="2400" dirty="0"/>
              <a:t> denote the work done on the system by nonconservative internal and external forces as the system moves from configuration </a:t>
            </a:r>
            <a:r>
              <a:rPr lang="en-US" sz="2400" i="1" dirty="0"/>
              <a:t>A</a:t>
            </a:r>
            <a:r>
              <a:rPr lang="en-US" sz="2400" dirty="0"/>
              <a:t> to </a:t>
            </a:r>
            <a:r>
              <a:rPr lang="en-US" sz="2400" i="1" dirty="0"/>
              <a:t>B</a:t>
            </a:r>
            <a:r>
              <a:rPr lang="en-US" sz="2400" dirty="0"/>
              <a:t>. </a:t>
            </a:r>
          </a:p>
          <a:p>
            <a:r>
              <a:rPr lang="en-US" sz="2400" dirty="0"/>
              <a:t>The change in mechanical energy of the system is then determined by the work of these forces.</a:t>
            </a:r>
          </a:p>
        </p:txBody>
      </p:sp>
      <p:sp>
        <p:nvSpPr>
          <p:cNvPr id="22" name="Content Placeholder 21">
            <a:extLst>
              <a:ext uri="{FF2B5EF4-FFF2-40B4-BE49-F238E27FC236}">
                <a16:creationId xmlns:a16="http://schemas.microsoft.com/office/drawing/2014/main" id="{0FBA0806-5B64-A85B-1AD5-1A0852A60D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83077" y="1953135"/>
            <a:ext cx="4213984" cy="4645152"/>
          </a:xfrm>
        </p:spPr>
        <p:txBody>
          <a:bodyPr/>
          <a:lstStyle/>
          <a:p>
            <a:r>
              <a:rPr lang="en-US" sz="2400" b="1" dirty="0"/>
              <a:t>Energy Relation:</a:t>
            </a:r>
          </a:p>
          <a:p>
            <a:r>
              <a:rPr lang="en-US" sz="2400" i="1" dirty="0"/>
              <a:t>E</a:t>
            </a:r>
            <a:r>
              <a:rPr lang="en-US" sz="2400" i="1" baseline="-25000" dirty="0"/>
              <a:t>A</a:t>
            </a:r>
            <a:r>
              <a:rPr lang="en-US" sz="2400" dirty="0"/>
              <a:t> and </a:t>
            </a:r>
            <a:r>
              <a:rPr lang="en-US" sz="2400" i="1" dirty="0"/>
              <a:t>E</a:t>
            </a:r>
            <a:r>
              <a:rPr lang="en-US" sz="2400" i="1" baseline="-25000" dirty="0"/>
              <a:t>B</a:t>
            </a:r>
            <a:r>
              <a:rPr lang="en-US" sz="2400" dirty="0"/>
              <a:t> are the total mechanical energies of the system at states </a:t>
            </a:r>
            <a:r>
              <a:rPr lang="en-US" sz="2400" i="1" dirty="0"/>
              <a:t>A</a:t>
            </a:r>
            <a:r>
              <a:rPr lang="en-US" sz="2400" dirty="0"/>
              <a:t> and </a:t>
            </a:r>
            <a:r>
              <a:rPr lang="en-US" sz="2400" i="1" dirty="0"/>
              <a:t>B</a:t>
            </a:r>
            <a:r>
              <a:rPr lang="en-US" sz="2400" dirty="0"/>
              <a:t>. </a:t>
            </a:r>
          </a:p>
          <a:p>
            <a:r>
              <a:rPr lang="en-US" sz="2400" dirty="0"/>
              <a:t>These energies include all potential energy terms associated with conservative forces. </a:t>
            </a:r>
          </a:p>
          <a:p>
            <a:r>
              <a:rPr lang="en-US" sz="2400" dirty="0"/>
              <a:t>Nonconservative forces (such as friction or damping) account for the change in mechanical energy</a:t>
            </a: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DA897AD5-0477-4837-23B0-52913E098979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2553F129-8A08-8979-CC08-99FA5179CC4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FC47C278-4676-5655-369F-D86F600C4F8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14107A44-819D-9381-64A3-0FED98E5CEF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2CDBEE04-F999-3920-348C-053BB0E6B26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D52AE724-C259-FD35-AF61-A6DCE2C0200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1079E254-F481-EA37-124D-82540CD9CF1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B0DD3782-3ED7-68BC-3575-2D3BC2FDAC9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9123FDEA-15CA-C08C-876D-540B2DC0727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799C7C46-96CD-9247-B5FD-87D8F1A2E33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A64CB00D-CF26-21B5-07EC-0BFCE81A332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067FD7C7-4398-4553-4C1D-7967082E084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8AFEB8C0-8BF1-F862-7831-DE47F8A9117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2B7D7961-7609-9536-13AD-F12851A525D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1A6FDBC0-88CB-8649-97E3-9CA6C9019D7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45B1662A-4B3D-3D8C-6806-5B223E85DB2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226079B4-8CC3-0DCD-F9A6-C43FAF98320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367D99A3-9B0E-EEC3-8263-3DC449E66D47}"/>
              </a:ext>
            </a:extLst>
          </p:cNvPr>
          <p:cNvSpPr txBox="1"/>
          <p:nvPr/>
        </p:nvSpPr>
        <p:spPr>
          <a:xfrm>
            <a:off x="491878" y="1153924"/>
            <a:ext cx="847473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/>
              <a:t>If a system has both conservative and nonconservative forces, strict conservation of mechanical energy does not hold. 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533DA740-9369-65B6-8213-7AA67F3DF89C}"/>
              </a:ext>
            </a:extLst>
          </p:cNvPr>
          <p:cNvCxnSpPr>
            <a:cxnSpLocks/>
          </p:cNvCxnSpPr>
          <p:nvPr/>
        </p:nvCxnSpPr>
        <p:spPr bwMode="auto">
          <a:xfrm>
            <a:off x="4588810" y="1995172"/>
            <a:ext cx="110696" cy="4881116"/>
          </a:xfrm>
          <a:prstGeom prst="line">
            <a:avLst/>
          </a:prstGeom>
          <a:solidFill>
            <a:schemeClr val="accent1"/>
          </a:solidFill>
          <a:ln w="107950" cap="flat" cmpd="dbl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3260223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22" grpId="0" build="p"/>
      <p:bldP spid="23" grpId="0"/>
    </p:bld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Office\Templates\Blank Presentation.pot</Template>
  <TotalTime>15223</TotalTime>
  <Words>1049</Words>
  <Application>Microsoft Office PowerPoint</Application>
  <PresentationFormat>On-screen Show (4:3)</PresentationFormat>
  <Paragraphs>131</Paragraphs>
  <Slides>12</Slides>
  <Notes>11</Notes>
  <HiddenSlides>0</HiddenSlides>
  <MMClips>1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0" baseType="lpstr">
      <vt:lpstr>Blackadder ITC</vt:lpstr>
      <vt:lpstr>Calibri</vt:lpstr>
      <vt:lpstr>Cambria Math</vt:lpstr>
      <vt:lpstr>CommercialScript BT</vt:lpstr>
      <vt:lpstr>Gigi</vt:lpstr>
      <vt:lpstr>Tempus Sans ITC</vt:lpstr>
      <vt:lpstr>Times New Roman</vt:lpstr>
      <vt:lpstr>Blank Presentation</vt:lpstr>
      <vt:lpstr>Dynamics of A Particle Swarm</vt:lpstr>
      <vt:lpstr>Total Work of a System</vt:lpstr>
      <vt:lpstr>Case Study: Explosion of a Projectile</vt:lpstr>
      <vt:lpstr>Case Study: Explosion of a Projectile</vt:lpstr>
      <vt:lpstr>Work–Energy for a System of Particles</vt:lpstr>
      <vt:lpstr>Center of Mass Relations</vt:lpstr>
      <vt:lpstr>Total Kinetic Energy of a System</vt:lpstr>
      <vt:lpstr>Work–Energy of a System: Final result</vt:lpstr>
      <vt:lpstr>Summary: Work–Energy of a System of Particles</vt:lpstr>
      <vt:lpstr>Conservation of Mechanical Energy for System of Particles</vt:lpstr>
      <vt:lpstr>Total Mechanical Energy of a System</vt:lpstr>
      <vt:lpstr>Systems with Conservative and Nonconservative Forces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Science Lead to Development of Civilization</dc:title>
  <dc:creator>P.M.V.S</dc:creator>
  <cp:lastModifiedBy>P M V Subbarao</cp:lastModifiedBy>
  <cp:revision>1028</cp:revision>
  <cp:lastPrinted>2002-07-26T02:11:33Z</cp:lastPrinted>
  <dcterms:created xsi:type="dcterms:W3CDTF">2002-07-26T01:39:54Z</dcterms:created>
  <dcterms:modified xsi:type="dcterms:W3CDTF">2026-03-28T00:50:21Z</dcterms:modified>
</cp:coreProperties>
</file>