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notesSlides/notesSlide6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8"/>
  </p:notesMasterIdLst>
  <p:sldIdLst>
    <p:sldId id="274" r:id="rId2"/>
    <p:sldId id="527" r:id="rId3"/>
    <p:sldId id="1185" r:id="rId4"/>
    <p:sldId id="1289" r:id="rId5"/>
    <p:sldId id="1290" r:id="rId6"/>
    <p:sldId id="482" r:id="rId7"/>
    <p:sldId id="1288" r:id="rId8"/>
    <p:sldId id="1287" r:id="rId9"/>
    <p:sldId id="483" r:id="rId10"/>
    <p:sldId id="484" r:id="rId11"/>
    <p:sldId id="529" r:id="rId12"/>
    <p:sldId id="523" r:id="rId13"/>
    <p:sldId id="485" r:id="rId14"/>
    <p:sldId id="524" r:id="rId15"/>
    <p:sldId id="702" r:id="rId16"/>
    <p:sldId id="486" r:id="rId17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CC9900"/>
    <a:srgbClr val="FFCC99"/>
    <a:srgbClr val="FF9900"/>
    <a:srgbClr val="FF0066"/>
    <a:srgbClr val="FF33CC"/>
    <a:srgbClr val="000099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8235" autoAdjust="0"/>
    <p:restoredTop sz="93969" autoAdjust="0"/>
  </p:normalViewPr>
  <p:slideViewPr>
    <p:cSldViewPr>
      <p:cViewPr varScale="1">
        <p:scale>
          <a:sx n="74" d="100"/>
          <a:sy n="74" d="100"/>
        </p:scale>
        <p:origin x="96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24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07-25T07:03:33.34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34 54 13674,'-20'-15'5418,"20"15"-387,-8-17 0,5 7-3999,3 10-645,0 0-903,-3-12-3870,3 12-516,0 0-516,0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07-25T07:03:33.34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34 54 13674,'-20'-15'5418,"20"15"-387,-8-17 0,5 7-3999,3 10-645,0 0-903,-3-12-3870,3 12-516,0 0-516,0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07-25T07:03:33.34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34 54 13674,'-20'-15'5418,"20"15"-387,-8-17 0,5 7-3999,3 10-645,0 0-903,-3-12-3870,3 12-516,0 0-516,0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02-15T10:12:47.20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57 1032,'0'0'2838,"0"0"-1290,0 0-1161,5-15-129,-5 15-129,10-16-645,-10-5-2064,10 16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1/7/2026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86E2B3-DA90-34FF-83E0-F1F15D32DC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F2EBA8-3C99-3B83-32AA-5C16ACA2E8F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7DA761-F8F2-1F14-CE2A-BB758719469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7535B61E-53A6-44E7-8B5D-52AA7633CE43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632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2885E-3152-2C3A-15E1-9A60976AC1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CA434C-9FED-42E0-CB26-893786C047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32A4AD-F582-E15B-EC5E-DE4579A5C63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105C48-7833-0134-CE98-133EBF8408B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7535B61E-53A6-44E7-8B5D-52AA7633CE43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482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1F5AF1-4E5B-23FE-EEC0-EF61740FF0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C2BE2F-C2B7-59AD-1C0A-47B6648D7F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0D9B1C-A089-CA1E-3E64-ABA3A8615D5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26DFFA-73ED-2AC0-555C-DEDE8191AB5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9CA4646D-621E-476A-A3BA-FEE8C9959079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0839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A5EE93-3AE7-3433-808A-40019CC495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49A963-858C-3570-5B04-07E6EE76E55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B2E8C4-1EE0-7D07-226D-7EE97CC59D4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9CA4646D-621E-476A-A3BA-FEE8C9959079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3003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FAAE5C-AD7C-34F9-F6BF-547376CA6E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14F608-D877-33B9-7641-F5E1E1D6F10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E6CEA4-2596-E849-6375-D219D23B7FC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EBD79E12-8FF6-4F8C-8154-EFAB3FBF5C8C}" type="slidenum"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4045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CDDB07-8FB5-292C-B87C-CBA7CAC2B0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203EA6-E16C-7537-67BA-2390CCDCBE9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EFE597-2BAB-CCD1-D2D6-A3A7DC58442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F9C27A85-5132-4DD3-91DD-B36330FEA3DF}" type="slidenum"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0726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FF701F-EF1D-4D93-8A5B-D6BF514530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EEB628-765F-456C-510A-EF99E0FBCF9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A547AF-9759-6EF1-5AEF-119DAACFD61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F880DDB8-DFF7-45D1-BE5F-C4CF63EABC17}" type="slidenum"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883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4.png"/><Relationship Id="rId10" Type="http://schemas.openxmlformats.org/officeDocument/2006/relationships/image" Target="../media/image12.pn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.png"/><Relationship Id="rId18" Type="http://schemas.openxmlformats.org/officeDocument/2006/relationships/image" Target="../media/image11.png"/><Relationship Id="rId3" Type="http://schemas.openxmlformats.org/officeDocument/2006/relationships/image" Target="../media/image5.png"/><Relationship Id="rId12" Type="http://schemas.openxmlformats.org/officeDocument/2006/relationships/image" Target="../media/image59.png"/><Relationship Id="rId1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9.png"/><Relationship Id="rId20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15" Type="http://schemas.openxmlformats.org/officeDocument/2006/relationships/image" Target="../media/image8.png"/><Relationship Id="rId19" Type="http://schemas.openxmlformats.org/officeDocument/2006/relationships/image" Target="../media/image12.png"/><Relationship Id="rId14" Type="http://schemas.openxmlformats.org/officeDocument/2006/relationships/image" Target="../media/image7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62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0.png"/><Relationship Id="rId3" Type="http://schemas.openxmlformats.org/officeDocument/2006/relationships/image" Target="../media/image18.png"/><Relationship Id="rId7" Type="http://schemas.openxmlformats.org/officeDocument/2006/relationships/image" Target="../media/image67.png"/><Relationship Id="rId12" Type="http://schemas.openxmlformats.org/officeDocument/2006/relationships/image" Target="../media/image19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5" Type="http://schemas.openxmlformats.org/officeDocument/2006/relationships/image" Target="../media/image180.png"/><Relationship Id="rId10" Type="http://schemas.openxmlformats.org/officeDocument/2006/relationships/image" Target="../media/image70.png"/><Relationship Id="rId4" Type="http://schemas.openxmlformats.org/officeDocument/2006/relationships/image" Target="../media/image5.png"/><Relationship Id="rId9" Type="http://schemas.openxmlformats.org/officeDocument/2006/relationships/image" Target="../media/image69.png"/><Relationship Id="rId1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20.png"/><Relationship Id="rId3" Type="http://schemas.openxmlformats.org/officeDocument/2006/relationships/image" Target="../media/image22.png"/><Relationship Id="rId7" Type="http://schemas.openxmlformats.org/officeDocument/2006/relationships/image" Target="../media/image67.png"/><Relationship Id="rId12" Type="http://schemas.openxmlformats.org/officeDocument/2006/relationships/image" Target="../media/image19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5" Type="http://schemas.openxmlformats.org/officeDocument/2006/relationships/image" Target="../media/image23.png"/><Relationship Id="rId10" Type="http://schemas.openxmlformats.org/officeDocument/2006/relationships/image" Target="../media/image70.png"/><Relationship Id="rId4" Type="http://schemas.openxmlformats.org/officeDocument/2006/relationships/image" Target="../media/image5.png"/><Relationship Id="rId9" Type="http://schemas.openxmlformats.org/officeDocument/2006/relationships/image" Target="../media/image69.png"/><Relationship Id="rId1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7" Type="http://schemas.openxmlformats.org/officeDocument/2006/relationships/image" Target="../media/image5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520.png"/><Relationship Id="rId9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customXml" Target="../ink/ink3.xml"/><Relationship Id="rId7" Type="http://schemas.openxmlformats.org/officeDocument/2006/relationships/image" Target="../media/image5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11" Type="http://schemas.openxmlformats.org/officeDocument/2006/relationships/image" Target="../media/image28.png"/><Relationship Id="rId5" Type="http://schemas.openxmlformats.org/officeDocument/2006/relationships/image" Target="../media/image520.png"/><Relationship Id="rId10" Type="http://schemas.openxmlformats.org/officeDocument/2006/relationships/image" Target="../media/image27.jpeg"/><Relationship Id="rId9" Type="http://schemas.openxmlformats.org/officeDocument/2006/relationships/image" Target="../media/image7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customXml" Target="../ink/ink4.xml"/><Relationship Id="rId7" Type="http://schemas.openxmlformats.org/officeDocument/2006/relationships/image" Target="../media/image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520.png"/><Relationship Id="rId10" Type="http://schemas.openxmlformats.org/officeDocument/2006/relationships/image" Target="../media/image31.jpeg"/><Relationship Id="rId9" Type="http://schemas.openxmlformats.org/officeDocument/2006/relationships/image" Target="../media/image11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13" Type="http://schemas.openxmlformats.org/officeDocument/2006/relationships/image" Target="../media/image5.png"/><Relationship Id="rId3" Type="http://schemas.openxmlformats.org/officeDocument/2006/relationships/image" Target="../media/image320.png"/><Relationship Id="rId7" Type="http://schemas.openxmlformats.org/officeDocument/2006/relationships/oleObject" Target="../embeddings/oleObject2.bin"/><Relationship Id="rId12" Type="http://schemas.openxmlformats.org/officeDocument/2006/relationships/image" Target="../../clipboard/media/image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wmf"/><Relationship Id="rId11" Type="http://schemas.openxmlformats.org/officeDocument/2006/relationships/customXml" Target="../ink/ink5.xml"/><Relationship Id="rId5" Type="http://schemas.openxmlformats.org/officeDocument/2006/relationships/oleObject" Target="../embeddings/oleObject1.bin"/><Relationship Id="rId10" Type="http://schemas.openxmlformats.org/officeDocument/2006/relationships/image" Target="../media/image36.wmf"/><Relationship Id="rId4" Type="http://schemas.openxmlformats.org/officeDocument/2006/relationships/image" Target="../media/image33.png"/><Relationship Id="rId9" Type="http://schemas.openxmlformats.org/officeDocument/2006/relationships/oleObject" Target="../embeddings/oleObject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95275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tx1"/>
                </a:solidFill>
              </a:rPr>
              <a:t>Vector Analysis for Force System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7338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 &amp; Head 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645" y="5300990"/>
            <a:ext cx="8610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altLang="en-US" sz="2800" b="1" dirty="0">
                <a:solidFill>
                  <a:srgbClr val="00B050"/>
                </a:solidFill>
                <a:latin typeface="Curlz MT" panose="04040404050702020202" pitchFamily="82" charset="0"/>
                <a:ea typeface="STZhongsong" panose="020B0503020204020204" pitchFamily="2" charset="-122"/>
              </a:rPr>
              <a:t>Force is Vahati / </a:t>
            </a:r>
            <a:r>
              <a:rPr lang="en-US" altLang="en-US" sz="2800" b="1" dirty="0" err="1">
                <a:solidFill>
                  <a:srgbClr val="00B050"/>
                </a:solidFill>
                <a:latin typeface="Curlz MT" panose="04040404050702020202" pitchFamily="82" charset="0"/>
                <a:ea typeface="STZhongsong" panose="020B0503020204020204" pitchFamily="2" charset="-122"/>
              </a:rPr>
              <a:t>Vehere</a:t>
            </a:r>
            <a:r>
              <a:rPr lang="en-US" altLang="en-US" sz="2800" b="1" dirty="0">
                <a:solidFill>
                  <a:srgbClr val="00B050"/>
                </a:solidFill>
                <a:latin typeface="Curlz MT" panose="04040404050702020202" pitchFamily="82" charset="0"/>
                <a:ea typeface="STZhongsong" panose="020B0503020204020204" pitchFamily="2" charset="-122"/>
              </a:rPr>
              <a:t> ……..</a:t>
            </a: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2954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3" name="Title 1">
            <a:extLst>
              <a:ext uri="{FF2B5EF4-FFF2-40B4-BE49-F238E27FC236}">
                <a16:creationId xmlns:a16="http://schemas.microsoft.com/office/drawing/2014/main" id="{16887AC5-CACF-C469-762F-2B151DDAD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8228" y="136525"/>
            <a:ext cx="6613772" cy="1006475"/>
          </a:xfrm>
        </p:spPr>
        <p:txBody>
          <a:bodyPr/>
          <a:lstStyle/>
          <a:p>
            <a:r>
              <a:rPr lang="en-US" altLang="en-US" sz="2800" dirty="0"/>
              <a:t>Newton: An Explorer of Force Gesture???</a:t>
            </a:r>
          </a:p>
        </p:txBody>
      </p:sp>
      <p:sp>
        <p:nvSpPr>
          <p:cNvPr id="11267" name="Content Placeholder 2">
            <a:extLst>
              <a:ext uri="{FF2B5EF4-FFF2-40B4-BE49-F238E27FC236}">
                <a16:creationId xmlns:a16="http://schemas.microsoft.com/office/drawing/2014/main" id="{F1A5CD94-BBB2-124D-792D-E728D1C1CD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2444" y="1808768"/>
            <a:ext cx="4921582" cy="1341755"/>
          </a:xfrm>
        </p:spPr>
        <p:txBody>
          <a:bodyPr/>
          <a:lstStyle/>
          <a:p>
            <a:r>
              <a:rPr lang="en-US" altLang="en-US" sz="2400" dirty="0"/>
              <a:t>Newton  developed the theories of gravitation in 1666, when he was only 23 years old. </a:t>
            </a:r>
          </a:p>
        </p:txBody>
      </p:sp>
      <p:pic>
        <p:nvPicPr>
          <p:cNvPr id="11269" name="Picture 5" descr="http://2.bp.blogspot.com/-FzIoLJijl2Q/UOnKoAvJiyI/AAAAAAAAHrE/05r4wMuz6dk/s1600/picimg_isaacs_apple_ce681.jpg">
            <a:extLst>
              <a:ext uri="{FF2B5EF4-FFF2-40B4-BE49-F238E27FC236}">
                <a16:creationId xmlns:a16="http://schemas.microsoft.com/office/drawing/2014/main" id="{EC8B3868-EC0D-64C0-2A5C-42795F4CBB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" y="1299490"/>
            <a:ext cx="3524250" cy="260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7" descr="http://www.farmcollector.com/~/media/Images/FCM/Editorial/Articles/Magazine%20Articles/2009/04-01/Identifying%20Vintage%20Wagon%20Manufacturers/HT---schuttlerleftrear.jpg">
            <a:extLst>
              <a:ext uri="{FF2B5EF4-FFF2-40B4-BE49-F238E27FC236}">
                <a16:creationId xmlns:a16="http://schemas.microsoft.com/office/drawing/2014/main" id="{BB23FACE-B3F9-2252-6932-87F34BB1E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9406" y="3429000"/>
            <a:ext cx="3298825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5F2B25F3-A33C-3086-7D23-05DDA2ED893A}"/>
              </a:ext>
            </a:extLst>
          </p:cNvPr>
          <p:cNvSpPr txBox="1">
            <a:spLocks/>
          </p:cNvSpPr>
          <p:nvPr/>
        </p:nvSpPr>
        <p:spPr bwMode="auto">
          <a:xfrm>
            <a:off x="262515" y="4203196"/>
            <a:ext cx="5223885" cy="2426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2400" kern="0" dirty="0"/>
              <a:t>Some twenty years later, in 1686, he presented his three laws of motion in the </a:t>
            </a:r>
          </a:p>
          <a:p>
            <a:pPr algn="ctr"/>
            <a:r>
              <a:rPr lang="en-US" altLang="en-US" sz="4000" i="1" kern="0" dirty="0">
                <a:solidFill>
                  <a:srgbClr val="0070C0"/>
                </a:solidFill>
                <a:latin typeface="Palace Script MT" panose="030303020206070C0B05" pitchFamily="66" charset="0"/>
              </a:rPr>
              <a:t>"Principia Mathematica </a:t>
            </a:r>
            <a:r>
              <a:rPr lang="en-US" altLang="en-US" sz="4000" i="1" kern="0" dirty="0" err="1">
                <a:solidFill>
                  <a:srgbClr val="0070C0"/>
                </a:solidFill>
                <a:latin typeface="Palace Script MT" panose="030303020206070C0B05" pitchFamily="66" charset="0"/>
              </a:rPr>
              <a:t>Philosophiae</a:t>
            </a:r>
            <a:r>
              <a:rPr lang="en-US" altLang="en-US" sz="4000" i="1" kern="0" dirty="0">
                <a:solidFill>
                  <a:srgbClr val="0070C0"/>
                </a:solidFill>
                <a:latin typeface="Palace Script MT" panose="030303020206070C0B05" pitchFamily="66" charset="0"/>
              </a:rPr>
              <a:t> Naturalis.“ 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BFD6ADC-9C3A-3520-5FFF-CE189B7F446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2" descr="Logo usage Guidelines">
              <a:extLst>
                <a:ext uri="{FF2B5EF4-FFF2-40B4-BE49-F238E27FC236}">
                  <a16:creationId xmlns:a16="http://schemas.microsoft.com/office/drawing/2014/main" id="{3FB5ADED-4AF3-7430-EB07-6174115D8D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38">
              <a:extLst>
                <a:ext uri="{FF2B5EF4-FFF2-40B4-BE49-F238E27FC236}">
                  <a16:creationId xmlns:a16="http://schemas.microsoft.com/office/drawing/2014/main" id="{6246266D-40ED-99C3-0A65-C999118D85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19">
                <a:extLst>
                  <a:ext uri="{FF2B5EF4-FFF2-40B4-BE49-F238E27FC236}">
                    <a16:creationId xmlns:a16="http://schemas.microsoft.com/office/drawing/2014/main" id="{952C09CA-A5D4-614E-BB91-2540526A458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91DF16B8-9C41-5ABA-14FE-9AC47179F2B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BA4A61E4-7B05-8FFF-D3BF-0D3E378FBCF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1272" name="Rectangle 10">
                      <a:extLst>
                        <a:ext uri="{FF2B5EF4-FFF2-40B4-BE49-F238E27FC236}">
                          <a16:creationId xmlns:a16="http://schemas.microsoft.com/office/drawing/2014/main" id="{29E37F49-CEC0-A911-4510-FD58F70639C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1273" name="Rectangle 11">
                      <a:extLst>
                        <a:ext uri="{FF2B5EF4-FFF2-40B4-BE49-F238E27FC236}">
                          <a16:creationId xmlns:a16="http://schemas.microsoft.com/office/drawing/2014/main" id="{383CF2E9-ED51-C802-2807-DE3CFB6304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0E652934-1873-F2DA-4EF6-472AA858752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1268" name="Rectangle 13">
                      <a:extLst>
                        <a:ext uri="{FF2B5EF4-FFF2-40B4-BE49-F238E27FC236}">
                          <a16:creationId xmlns:a16="http://schemas.microsoft.com/office/drawing/2014/main" id="{622C9614-00A2-721C-323B-640960DCE3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1270" name="Rectangle 14">
                      <a:extLst>
                        <a:ext uri="{FF2B5EF4-FFF2-40B4-BE49-F238E27FC236}">
                          <a16:creationId xmlns:a16="http://schemas.microsoft.com/office/drawing/2014/main" id="{0DE40A02-2BBE-6F27-2FE9-1252059043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46A134D5-1749-1CB0-01EC-7A4ACA85EEF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1265" name="Rectangle 11264">
                      <a:extLst>
                        <a:ext uri="{FF2B5EF4-FFF2-40B4-BE49-F238E27FC236}">
                          <a16:creationId xmlns:a16="http://schemas.microsoft.com/office/drawing/2014/main" id="{94C9FFA8-83EE-DD30-2BF3-9665868A3D6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1266" name="Rectangle 11265">
                      <a:extLst>
                        <a:ext uri="{FF2B5EF4-FFF2-40B4-BE49-F238E27FC236}">
                          <a16:creationId xmlns:a16="http://schemas.microsoft.com/office/drawing/2014/main" id="{55E9EFD0-13E0-78E1-988B-A0E7001B26C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18">
                    <a:extLst>
                      <a:ext uri="{FF2B5EF4-FFF2-40B4-BE49-F238E27FC236}">
                        <a16:creationId xmlns:a16="http://schemas.microsoft.com/office/drawing/2014/main" id="{7FF765E1-9A88-2B0F-2D26-5132711F4A8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" name="Rectangle 19">
                      <a:extLst>
                        <a:ext uri="{FF2B5EF4-FFF2-40B4-BE49-F238E27FC236}">
                          <a16:creationId xmlns:a16="http://schemas.microsoft.com/office/drawing/2014/main" id="{751AC145-0476-9A94-65CD-6DBCAA3D54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1264" name="Rectangle 20">
                      <a:extLst>
                        <a:ext uri="{FF2B5EF4-FFF2-40B4-BE49-F238E27FC236}">
                          <a16:creationId xmlns:a16="http://schemas.microsoft.com/office/drawing/2014/main" id="{184BFA29-18F3-9387-5F0F-67639110AF0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6" name="Rectangle 21">
                  <a:extLst>
                    <a:ext uri="{FF2B5EF4-FFF2-40B4-BE49-F238E27FC236}">
                      <a16:creationId xmlns:a16="http://schemas.microsoft.com/office/drawing/2014/main" id="{EE323D01-9B55-EBEC-DF3F-E4FE8C0E22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4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430CDC1-0182-1FFF-C7C8-0535B900D32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26" name="Picture 2" descr="Gesture Drawing using force technique. Can someone critique these? :  r/learntodraw">
            <a:extLst>
              <a:ext uri="{FF2B5EF4-FFF2-40B4-BE49-F238E27FC236}">
                <a16:creationId xmlns:a16="http://schemas.microsoft.com/office/drawing/2014/main" id="{E3402803-20E1-4B50-2986-EB4F2BA5F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820" y="300119"/>
            <a:ext cx="6257761" cy="625776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75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75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  <p:bldP spid="1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A60C11B7-4361-E190-C31E-59A67B15AE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78911" y="208177"/>
            <a:ext cx="5394451" cy="1011023"/>
          </a:xfrm>
        </p:spPr>
        <p:txBody>
          <a:bodyPr/>
          <a:lstStyle/>
          <a:p>
            <a:r>
              <a:rPr lang="en-US" sz="2800" dirty="0"/>
              <a:t>Fundamental concepts to Construct A Force Vector</a:t>
            </a:r>
            <a:endParaRPr lang="en-US" alt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86A55-7771-89B5-0EA9-65695779A43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45117" y="1371599"/>
            <a:ext cx="8686800" cy="5197475"/>
          </a:xfrm>
        </p:spPr>
        <p:txBody>
          <a:bodyPr/>
          <a:lstStyle/>
          <a:p>
            <a:r>
              <a:rPr lang="en-US" sz="2400" dirty="0"/>
              <a:t>The basic concepts used in mechanics to construct a Force are space, time, mass.</a:t>
            </a:r>
          </a:p>
          <a:p>
            <a:pPr marL="0" indent="0">
              <a:buNone/>
            </a:pPr>
            <a:r>
              <a:rPr lang="en-US" sz="2400" b="1" dirty="0"/>
              <a:t>Concept of space </a:t>
            </a:r>
          </a:p>
          <a:p>
            <a:r>
              <a:rPr lang="en-US" sz="2400" dirty="0"/>
              <a:t>It</a:t>
            </a:r>
            <a:r>
              <a:rPr lang="en-US" sz="2400" b="1" dirty="0"/>
              <a:t> </a:t>
            </a:r>
            <a:r>
              <a:rPr lang="en-US" sz="2400" dirty="0"/>
              <a:t>is associated with the notion of the position of a point </a:t>
            </a:r>
            <a:r>
              <a:rPr lang="en-US" sz="2400" i="1" dirty="0"/>
              <a:t>P</a:t>
            </a:r>
          </a:p>
          <a:p>
            <a:r>
              <a:rPr lang="en-US" sz="2400" dirty="0"/>
              <a:t>The position of </a:t>
            </a:r>
            <a:r>
              <a:rPr lang="en-US" sz="2400" i="1" dirty="0"/>
              <a:t>P</a:t>
            </a:r>
            <a:r>
              <a:rPr lang="en-US" sz="2400" dirty="0"/>
              <a:t> can be defined by three lengths measured from a certain reference point, or origin, in three given directions.</a:t>
            </a:r>
          </a:p>
          <a:p>
            <a:r>
              <a:rPr lang="en-US" sz="2400" dirty="0"/>
              <a:t>These lengths are known as the coordinates of </a:t>
            </a:r>
            <a:r>
              <a:rPr lang="en-US" sz="2400" i="1" dirty="0"/>
              <a:t>P</a:t>
            </a:r>
          </a:p>
          <a:p>
            <a:pPr marL="0" indent="0">
              <a:buNone/>
            </a:pPr>
            <a:r>
              <a:rPr lang="en-US" sz="2400" b="1" dirty="0"/>
              <a:t>Concept of time</a:t>
            </a:r>
          </a:p>
          <a:p>
            <a:pPr marL="0" indent="0">
              <a:buNone/>
            </a:pPr>
            <a:r>
              <a:rPr lang="en-US" sz="2400" dirty="0"/>
              <a:t>To define an event, it is not sufficient to indicate its position in space. The time of the event should also be given. </a:t>
            </a:r>
          </a:p>
          <a:p>
            <a:pPr marL="0" indent="0">
              <a:buNone/>
            </a:pPr>
            <a:r>
              <a:rPr lang="en-US" sz="2400" dirty="0"/>
              <a:t>Time is the measure of the succession of events and is a basic quantity in dynamics. </a:t>
            </a:r>
            <a:endParaRPr lang="en-US" sz="2400" b="1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6DFCE80-527E-3240-9CA2-09424285940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3D8FBF98-F2C5-A77F-2DCF-37A929A5F3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EAA2531B-9E02-CA0A-77FC-9A21C364D1F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01C253D4-3082-8E82-D851-A2AA38BE4B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4B9D5BA8-89CB-2D32-D3D1-9A1753D0523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2F63F77E-1485-3AFD-DC44-9D004C2D3FD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640E1BE5-50E4-056E-DA68-F30AA0EC8F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B7E1DF28-E1FE-3C5D-7BF2-9BC074F00F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35DCF586-C3EA-4032-C636-591386CA319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0A036EAA-E9F2-D37C-0F15-2A567284F8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611810F7-3805-4F88-23BB-412B0093621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FFD22231-3637-119B-8880-26B927D5748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D14E49C6-DC9B-1BBD-4AA9-2391CC1018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BF6DCD85-538A-161D-A193-71B946315E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1DDDE266-8C52-6010-9C56-AA23E1F5A2C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16C36FCB-212F-6351-10C5-62D95B96AA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18B67F35-7B21-FF77-60B2-9596AECDD4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4B5382C8-3D94-75EB-2DC7-B4A4D38E5D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786D92C-5D3C-95E4-11AC-EC712CD9F5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518585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53888-551C-01DB-5C80-3B9B4FB3C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08B9FBA4-99CB-2567-FC94-0A14ED93FF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78911" y="208177"/>
            <a:ext cx="5394451" cy="1011023"/>
          </a:xfrm>
        </p:spPr>
        <p:txBody>
          <a:bodyPr/>
          <a:lstStyle/>
          <a:p>
            <a:r>
              <a:rPr lang="en-US" sz="2800" dirty="0"/>
              <a:t>Weight A Primary  Force Vector</a:t>
            </a:r>
            <a:endParaRPr lang="en-US" alt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BE2A41-611A-D564-EDB0-4D14274258E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60027" y="1321428"/>
            <a:ext cx="8229602" cy="5155572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Concept of mass</a:t>
            </a:r>
          </a:p>
          <a:p>
            <a:r>
              <a:rPr lang="en-US" altLang="en-US" sz="2400" dirty="0"/>
              <a:t>A mass will have a weight </a:t>
            </a:r>
            <a:r>
              <a:rPr lang="en-US" altLang="en-US" sz="2400" i="1" dirty="0"/>
              <a:t>W</a:t>
            </a:r>
            <a:r>
              <a:rPr lang="en-US" altLang="en-US" sz="2400" dirty="0"/>
              <a:t> on planets, Satellites…..</a:t>
            </a:r>
          </a:p>
          <a:p>
            <a:r>
              <a:rPr lang="en-US" altLang="en-US" sz="2400" dirty="0"/>
              <a:t>Weight is (Only) the  means of measuring mass!</a:t>
            </a:r>
          </a:p>
          <a:p>
            <a:r>
              <a:rPr lang="en-US" sz="2400" dirty="0"/>
              <a:t>Two bodies of the same mass, for example, will be attracted by the earth in the same manner; they will also offer the </a:t>
            </a:r>
            <a:r>
              <a:rPr lang="en-US" sz="2400" b="1" i="1" dirty="0">
                <a:solidFill>
                  <a:srgbClr val="0070C0"/>
                </a:solidFill>
              </a:rPr>
              <a:t>same resistance to a change in translational motion</a:t>
            </a:r>
            <a:r>
              <a:rPr lang="en-US" sz="2400" dirty="0"/>
              <a:t>.</a:t>
            </a:r>
          </a:p>
          <a:p>
            <a:r>
              <a:rPr lang="en-US" sz="2400" dirty="0"/>
              <a:t>Mass is used to characterize and compare bodies on the basis of certain fundamental mechanical experiments. </a:t>
            </a:r>
          </a:p>
          <a:p>
            <a:r>
              <a:rPr lang="en-US" altLang="en-US" sz="2400" dirty="0"/>
              <a:t>The specific weight of a body: Weight per unit volume. </a:t>
            </a:r>
          </a:p>
          <a:p>
            <a:r>
              <a:rPr lang="en-US" altLang="en-US" sz="2400" dirty="0"/>
              <a:t>Density and specific weight are simply related by gravitational acceleration (gravity)  on any planet/satellite.</a:t>
            </a:r>
          </a:p>
          <a:p>
            <a:pPr marL="0" indent="0" algn="ctr">
              <a:buNone/>
            </a:pPr>
            <a:r>
              <a:rPr lang="en-US" altLang="en-US" sz="2400" b="1" i="1" dirty="0">
                <a:solidFill>
                  <a:srgbClr val="0070C0"/>
                </a:solidFill>
              </a:rPr>
              <a:t>Mass is essential to create inertia and hence acceleration</a:t>
            </a:r>
            <a:r>
              <a:rPr lang="en-US" altLang="en-US" sz="2400" dirty="0"/>
              <a:t>!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D01A519-9015-B205-A236-657D4858E99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C5283F33-B806-9483-86E5-542372CCF6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F0899BED-58EB-BC36-E2CE-2E1724AA65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6C59FE9E-7FBC-80A8-D069-53F84498F83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D9E87257-B067-9740-028E-C6F26B1B3C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9B2262F6-9689-E117-4CFD-D4B99371D48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2E73A027-F0CD-36C1-EEE6-99D4B42FDCD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081EE5E2-ED37-3601-388B-73D9289F71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3D5CD3E6-CDD3-D2D6-908F-AA2D02089CD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6F4F11F0-4D5C-0EDB-0C48-90108C7FCF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C836DF24-0E2F-7AC0-9B89-20CD66A15FD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F7CE29A5-DA60-A84F-8421-8CF44C28BF8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B1109293-5C2E-DB9E-39F3-61B7804993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E2430017-DBCB-369C-17B4-8CE5F28D3CA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28027C9B-B2AE-2965-28E0-AE9ABD667CF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FCCC76A8-09C8-083F-BC79-D009D9A553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AADBF474-5D0D-CCD8-A405-BA759A10DAD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DB648F62-4663-ADAB-D5EA-48D155F69DB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B22452A-7D09-CF67-CE4D-010D8E3572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729071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B15AB-0F37-CB68-4B64-80FDEBEA5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B2568D58-CAFE-73D1-7215-A19A208E13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78911" y="208177"/>
            <a:ext cx="5394451" cy="1011023"/>
          </a:xfrm>
        </p:spPr>
        <p:txBody>
          <a:bodyPr/>
          <a:lstStyle/>
          <a:p>
            <a:r>
              <a:rPr lang="en-US" sz="2800" dirty="0"/>
              <a:t>Concept of A Force Vector</a:t>
            </a:r>
            <a:endParaRPr lang="en-US" alt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4D7FB2-7CDC-13A0-7FFD-F949B59031C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68653" y="1485974"/>
            <a:ext cx="8229602" cy="4866647"/>
          </a:xfrm>
        </p:spPr>
        <p:txBody>
          <a:bodyPr/>
          <a:lstStyle/>
          <a:p>
            <a:r>
              <a:rPr lang="en-US" sz="2400" dirty="0"/>
              <a:t>A force represents the action of one body on another.</a:t>
            </a:r>
          </a:p>
          <a:p>
            <a:r>
              <a:rPr lang="en-US" sz="2400" dirty="0"/>
              <a:t> It can be exerted by actual contact or at a distance, as in the case of gravitational forces and magnetic forces. </a:t>
            </a:r>
          </a:p>
          <a:p>
            <a:r>
              <a:rPr lang="en-US" sz="2400" dirty="0"/>
              <a:t>A force is characterized by its point of application , its magnitude , and its direction, a force is represented by a vector.</a:t>
            </a:r>
          </a:p>
          <a:p>
            <a:r>
              <a:rPr lang="en-US" sz="2400" dirty="0"/>
              <a:t>In Newtonian mechanics, space, time, and mass are absolute concepts, independent of each other.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72E4E8C-D778-FA08-D0F0-8C8D2D6FB8D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ED172520-7896-E9F7-F85F-101BB0B552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AF57EF65-8700-D55F-4971-1D503158CE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7E06D0BE-948E-D24D-5153-B65C1D3C341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884AB6CB-71B9-CAA0-ECE9-81A0AC0B1C5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09B2C4F3-719C-D77F-5B4E-D40208960C6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028608CC-F7AF-61E6-6005-C69FAB7AF8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826863F6-BF3C-CB42-B023-85BE9F2A8F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A1FD4559-276E-D3FB-C0C3-CE0C36C3C64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82CBCD3F-EB30-E4AF-53CC-AEE0E4BACCF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98980F87-A78F-424E-B4EC-4288B755870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75A915F9-A725-3EAD-7805-AE4F9889CB0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E6A9DE5E-7E0C-AB98-9402-EEB9D77AC6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A077C006-98EA-2421-BBC5-68D8346FA0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DA3B735D-1912-E3CD-09C8-6C8913BEDF5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838950BE-0201-08DF-B387-8290D1CBA11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F8B13A3C-83E0-E03F-7DED-620E3C34AA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73B6ABBF-C3E3-E325-1FB3-481C83BEFA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4D9B792-AD61-ABC2-E791-76DDBFA0BFC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052114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DAB77-2C40-6524-74A5-2B32CC32EF9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81003"/>
            <a:ext cx="7010397" cy="533396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Force in 2D Cartesian Coordinate System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077EA7-3FA0-ED85-5285-A9CB745E4FA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87797" y="1219200"/>
            <a:ext cx="8382003" cy="796163"/>
          </a:xfrm>
        </p:spPr>
        <p:txBody>
          <a:bodyPr anchorCtr="0"/>
          <a:lstStyle/>
          <a:p>
            <a:pPr marL="457200" lvl="0" indent="-457200" algn="l">
              <a:buClr>
                <a:srgbClr val="000000"/>
              </a:buClr>
              <a:buChar char="•"/>
            </a:pPr>
            <a:r>
              <a:rPr lang="en-US" sz="2400" dirty="0">
                <a:solidFill>
                  <a:srgbClr val="0066FF"/>
                </a:solidFill>
                <a:ea typeface="Calibri"/>
                <a:cs typeface="Calibri"/>
              </a:rPr>
              <a:t>A Force in Rectangular (Cartesian) Two-Dimensional (2D) Space is represented as:</a:t>
            </a:r>
          </a:p>
          <a:p>
            <a:pPr marL="457200" lvl="0" indent="-4572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E76E0A"/>
              </a:solidFill>
              <a:ea typeface="Calibri"/>
              <a:cs typeface="Calibri"/>
            </a:endParaRPr>
          </a:p>
        </p:txBody>
      </p:sp>
      <p:grpSp>
        <p:nvGrpSpPr>
          <p:cNvPr id="9" name="Group 38">
            <a:extLst>
              <a:ext uri="{FF2B5EF4-FFF2-40B4-BE49-F238E27FC236}">
                <a16:creationId xmlns:a16="http://schemas.microsoft.com/office/drawing/2014/main" id="{82066BBD-4546-D7B0-0C59-41C5D1B55E1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" name="Group 19">
              <a:extLst>
                <a:ext uri="{FF2B5EF4-FFF2-40B4-BE49-F238E27FC236}">
                  <a16:creationId xmlns:a16="http://schemas.microsoft.com/office/drawing/2014/main" id="{A77F65D2-54D7-1078-276E-2028095561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8">
                <a:extLst>
                  <a:ext uri="{FF2B5EF4-FFF2-40B4-BE49-F238E27FC236}">
                    <a16:creationId xmlns:a16="http://schemas.microsoft.com/office/drawing/2014/main" id="{41201BD8-A7DC-DEAD-2134-32E24DA846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" name="Group 9">
                  <a:extLst>
                    <a:ext uri="{FF2B5EF4-FFF2-40B4-BE49-F238E27FC236}">
                      <a16:creationId xmlns:a16="http://schemas.microsoft.com/office/drawing/2014/main" id="{916A4A73-81AB-160B-53CE-0FE35FE850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4" name="Rectangle 10">
                    <a:extLst>
                      <a:ext uri="{FF2B5EF4-FFF2-40B4-BE49-F238E27FC236}">
                        <a16:creationId xmlns:a16="http://schemas.microsoft.com/office/drawing/2014/main" id="{561DD036-BBF1-2E67-FBB8-73038342B1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1">
                    <a:extLst>
                      <a:ext uri="{FF2B5EF4-FFF2-40B4-BE49-F238E27FC236}">
                        <a16:creationId xmlns:a16="http://schemas.microsoft.com/office/drawing/2014/main" id="{DDBA5854-0C76-2371-7EF8-37271D6505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2">
                  <a:extLst>
                    <a:ext uri="{FF2B5EF4-FFF2-40B4-BE49-F238E27FC236}">
                      <a16:creationId xmlns:a16="http://schemas.microsoft.com/office/drawing/2014/main" id="{D138B280-BD60-C298-0F30-04AB309239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" name="Rectangle 13">
                    <a:extLst>
                      <a:ext uri="{FF2B5EF4-FFF2-40B4-BE49-F238E27FC236}">
                        <a16:creationId xmlns:a16="http://schemas.microsoft.com/office/drawing/2014/main" id="{F9BC56A3-772A-882B-55AF-105512A9A8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4">
                    <a:extLst>
                      <a:ext uri="{FF2B5EF4-FFF2-40B4-BE49-F238E27FC236}">
                        <a16:creationId xmlns:a16="http://schemas.microsoft.com/office/drawing/2014/main" id="{CDB4AF8A-ED3A-6193-DE64-9B48C3390A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F2F2444A-C925-C544-7FF8-B5C317FAA9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" name="Rectangle 16">
                    <a:extLst>
                      <a:ext uri="{FF2B5EF4-FFF2-40B4-BE49-F238E27FC236}">
                        <a16:creationId xmlns:a16="http://schemas.microsoft.com/office/drawing/2014/main" id="{736A675F-A256-DFC9-3F5D-52AD6F60C4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7">
                    <a:extLst>
                      <a:ext uri="{FF2B5EF4-FFF2-40B4-BE49-F238E27FC236}">
                        <a16:creationId xmlns:a16="http://schemas.microsoft.com/office/drawing/2014/main" id="{EDDF68B7-F799-4C4C-5DC7-2433D3DD7A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8">
                  <a:extLst>
                    <a:ext uri="{FF2B5EF4-FFF2-40B4-BE49-F238E27FC236}">
                      <a16:creationId xmlns:a16="http://schemas.microsoft.com/office/drawing/2014/main" id="{9B907C47-910A-8FE7-AD71-2935A7B789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" name="Rectangle 19">
                    <a:extLst>
                      <a:ext uri="{FF2B5EF4-FFF2-40B4-BE49-F238E27FC236}">
                        <a16:creationId xmlns:a16="http://schemas.microsoft.com/office/drawing/2014/main" id="{70C406A5-4FE5-D4BA-3735-9E92FA0B9B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20">
                    <a:extLst>
                      <a:ext uri="{FF2B5EF4-FFF2-40B4-BE49-F238E27FC236}">
                        <a16:creationId xmlns:a16="http://schemas.microsoft.com/office/drawing/2014/main" id="{C2E5C2A4-0216-C3A2-81BD-8E95767381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34630C52-17EA-4E8E-8479-A398217971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5A48250-F554-6C6D-7B75-35528F7D65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3B81E226-0509-3BE7-887F-C06D1FD939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823" y="2099052"/>
            <a:ext cx="3281176" cy="20442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99B22FA-F3F5-8BAD-5BA0-31863547CC88}"/>
                  </a:ext>
                </a:extLst>
              </p:cNvPr>
              <p:cNvSpPr txBox="1"/>
              <p:nvPr/>
            </p:nvSpPr>
            <p:spPr>
              <a:xfrm>
                <a:off x="1704277" y="4157912"/>
                <a:ext cx="356251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99B22FA-F3F5-8BAD-5BA0-31863547CC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4277" y="4157912"/>
                <a:ext cx="356251" cy="4140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B6F974A-1920-73EC-EF2F-A52AAC0755B6}"/>
                  </a:ext>
                </a:extLst>
              </p:cNvPr>
              <p:cNvSpPr txBox="1"/>
              <p:nvPr/>
            </p:nvSpPr>
            <p:spPr>
              <a:xfrm>
                <a:off x="533400" y="3318958"/>
                <a:ext cx="365293" cy="4517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B6F974A-1920-73EC-EF2F-A52AAC0755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3318958"/>
                <a:ext cx="365293" cy="45179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3A6BE4F-3968-5CDC-5EBA-A3EC8FEFE173}"/>
                  </a:ext>
                </a:extLst>
              </p:cNvPr>
              <p:cNvSpPr txBox="1"/>
              <p:nvPr/>
            </p:nvSpPr>
            <p:spPr>
              <a:xfrm>
                <a:off x="3053215" y="2528588"/>
                <a:ext cx="1333891" cy="4511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𝑠𝑝𝑎𝑐𝑒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3A6BE4F-3968-5CDC-5EBA-A3EC8FEFE1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3215" y="2528588"/>
                <a:ext cx="1333891" cy="45114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2" name="Picture 31">
            <a:extLst>
              <a:ext uri="{FF2B5EF4-FFF2-40B4-BE49-F238E27FC236}">
                <a16:creationId xmlns:a16="http://schemas.microsoft.com/office/drawing/2014/main" id="{AC3E2E51-95BF-EC3B-ABDE-33B8C0E1D0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42276" y="1965549"/>
            <a:ext cx="2095792" cy="223868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573B175-AF23-31CD-BAA1-6C93AFC5C87B}"/>
                  </a:ext>
                </a:extLst>
              </p:cNvPr>
              <p:cNvSpPr txBox="1"/>
              <p:nvPr/>
            </p:nvSpPr>
            <p:spPr>
              <a:xfrm>
                <a:off x="6096000" y="4005512"/>
                <a:ext cx="403123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baseline="3000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573B175-AF23-31CD-BAA1-6C93AFC5C8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4005512"/>
                <a:ext cx="403123" cy="41408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2A8B905-64A0-FCE9-3DD4-E531E91E3622}"/>
                  </a:ext>
                </a:extLst>
              </p:cNvPr>
              <p:cNvSpPr txBox="1"/>
              <p:nvPr/>
            </p:nvSpPr>
            <p:spPr>
              <a:xfrm>
                <a:off x="5061694" y="2923970"/>
                <a:ext cx="412741" cy="4517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baseline="3000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2A8B905-64A0-FCE9-3DD4-E531E91E36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1694" y="2923970"/>
                <a:ext cx="412741" cy="45179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44F74EA-8C72-88F8-008C-F2F239979F6B}"/>
                  </a:ext>
                </a:extLst>
              </p:cNvPr>
              <p:cNvSpPr txBox="1"/>
              <p:nvPr/>
            </p:nvSpPr>
            <p:spPr>
              <a:xfrm>
                <a:off x="7147313" y="2567685"/>
                <a:ext cx="1407245" cy="4511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𝑠𝑝𝑎𝑐𝑒</m:t>
                          </m:r>
                          <m:r>
                            <a:rPr lang="en-US" b="0" i="1" baseline="3000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44F74EA-8C72-88F8-008C-F2F239979F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7313" y="2567685"/>
                <a:ext cx="1407245" cy="45114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0C46865-985B-7C1B-A65F-76584204EFC7}"/>
                  </a:ext>
                </a:extLst>
              </p:cNvPr>
              <p:cNvSpPr txBox="1"/>
              <p:nvPr/>
            </p:nvSpPr>
            <p:spPr>
              <a:xfrm>
                <a:off x="681657" y="4770029"/>
                <a:ext cx="2743251" cy="4511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𝑠𝑝𝑎𝑐𝑒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0C46865-985B-7C1B-A65F-76584204EF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657" y="4770029"/>
                <a:ext cx="2743251" cy="45114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CDE222D-8CF7-EDF4-A365-8E7A7A488C9C}"/>
                  </a:ext>
                </a:extLst>
              </p:cNvPr>
              <p:cNvSpPr txBox="1"/>
              <p:nvPr/>
            </p:nvSpPr>
            <p:spPr>
              <a:xfrm>
                <a:off x="5105349" y="4724400"/>
                <a:ext cx="2820965" cy="4517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𝑠𝑝𝑎𝑐𝑒</m:t>
                          </m:r>
                          <m:r>
                            <a:rPr lang="en-US" b="0" i="1" baseline="3000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baseline="3000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baseline="3000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CDE222D-8CF7-EDF4-A365-8E7A7A488C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349" y="4724400"/>
                <a:ext cx="2820965" cy="45179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21595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8" grpId="0"/>
      <p:bldP spid="29" grpId="0"/>
      <p:bldP spid="30" grpId="0"/>
      <p:bldP spid="33" grpId="0"/>
      <p:bldP spid="34" grpId="0"/>
      <p:bldP spid="35" grpId="0"/>
      <p:bldP spid="36" grpId="0"/>
      <p:bldP spid="3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6884A-667B-F379-44A9-2D22D8789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20820-7D4C-4365-16EE-E43C2C363B1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81003"/>
            <a:ext cx="7467597" cy="533396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Force in 2D Cartesian Coordinate System</a:t>
            </a:r>
          </a:p>
        </p:txBody>
      </p:sp>
      <p:grpSp>
        <p:nvGrpSpPr>
          <p:cNvPr id="9" name="Group 38">
            <a:extLst>
              <a:ext uri="{FF2B5EF4-FFF2-40B4-BE49-F238E27FC236}">
                <a16:creationId xmlns:a16="http://schemas.microsoft.com/office/drawing/2014/main" id="{D558E16E-9EFD-A844-C96B-8FE393AD1B4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" name="Group 19">
              <a:extLst>
                <a:ext uri="{FF2B5EF4-FFF2-40B4-BE49-F238E27FC236}">
                  <a16:creationId xmlns:a16="http://schemas.microsoft.com/office/drawing/2014/main" id="{99B73C94-111F-D5A4-22A6-521A2D71E43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8">
                <a:extLst>
                  <a:ext uri="{FF2B5EF4-FFF2-40B4-BE49-F238E27FC236}">
                    <a16:creationId xmlns:a16="http://schemas.microsoft.com/office/drawing/2014/main" id="{81C1E239-F91A-E4D1-73CA-EBA4E2D8C4A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" name="Group 9">
                  <a:extLst>
                    <a:ext uri="{FF2B5EF4-FFF2-40B4-BE49-F238E27FC236}">
                      <a16:creationId xmlns:a16="http://schemas.microsoft.com/office/drawing/2014/main" id="{722795F7-7B43-902A-7B68-B4D228D024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4" name="Rectangle 10">
                    <a:extLst>
                      <a:ext uri="{FF2B5EF4-FFF2-40B4-BE49-F238E27FC236}">
                        <a16:creationId xmlns:a16="http://schemas.microsoft.com/office/drawing/2014/main" id="{E673F1A3-5410-FD81-9A3C-14D6E0E85E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1">
                    <a:extLst>
                      <a:ext uri="{FF2B5EF4-FFF2-40B4-BE49-F238E27FC236}">
                        <a16:creationId xmlns:a16="http://schemas.microsoft.com/office/drawing/2014/main" id="{81FAEE42-1398-BACC-58D7-97F903A2FF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2">
                  <a:extLst>
                    <a:ext uri="{FF2B5EF4-FFF2-40B4-BE49-F238E27FC236}">
                      <a16:creationId xmlns:a16="http://schemas.microsoft.com/office/drawing/2014/main" id="{DC5960B3-CB26-7AF0-EE4F-E8DA39307B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" name="Rectangle 13">
                    <a:extLst>
                      <a:ext uri="{FF2B5EF4-FFF2-40B4-BE49-F238E27FC236}">
                        <a16:creationId xmlns:a16="http://schemas.microsoft.com/office/drawing/2014/main" id="{367004D0-F959-2910-07AF-9F7418004E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4">
                    <a:extLst>
                      <a:ext uri="{FF2B5EF4-FFF2-40B4-BE49-F238E27FC236}">
                        <a16:creationId xmlns:a16="http://schemas.microsoft.com/office/drawing/2014/main" id="{FFA7E115-77EF-74E9-65A5-B706F135E1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EE91AC94-691A-B297-5D18-8FE22EDD5A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" name="Rectangle 16">
                    <a:extLst>
                      <a:ext uri="{FF2B5EF4-FFF2-40B4-BE49-F238E27FC236}">
                        <a16:creationId xmlns:a16="http://schemas.microsoft.com/office/drawing/2014/main" id="{939E9C66-8461-1D84-305B-4FB2A49A83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7">
                    <a:extLst>
                      <a:ext uri="{FF2B5EF4-FFF2-40B4-BE49-F238E27FC236}">
                        <a16:creationId xmlns:a16="http://schemas.microsoft.com/office/drawing/2014/main" id="{D95519AA-E489-8671-F181-9FBE7AE8A1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8">
                  <a:extLst>
                    <a:ext uri="{FF2B5EF4-FFF2-40B4-BE49-F238E27FC236}">
                      <a16:creationId xmlns:a16="http://schemas.microsoft.com/office/drawing/2014/main" id="{7B990770-F83D-AA5B-697D-F4C38BF07E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" name="Rectangle 19">
                    <a:extLst>
                      <a:ext uri="{FF2B5EF4-FFF2-40B4-BE49-F238E27FC236}">
                        <a16:creationId xmlns:a16="http://schemas.microsoft.com/office/drawing/2014/main" id="{6DE20B63-7397-D917-F3A7-87CDCC7E4D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20">
                    <a:extLst>
                      <a:ext uri="{FF2B5EF4-FFF2-40B4-BE49-F238E27FC236}">
                        <a16:creationId xmlns:a16="http://schemas.microsoft.com/office/drawing/2014/main" id="{E67BC405-9DC5-3BDE-4E43-1F1D11511F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516BDC4E-8571-200D-5AFD-196D9EEF20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64442F3-E461-AEFE-521C-CCA0547570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82145958-51EA-40ED-A64A-7B95033D250F}"/>
              </a:ext>
            </a:extLst>
          </p:cNvPr>
          <p:cNvSpPr txBox="1"/>
          <p:nvPr/>
        </p:nvSpPr>
        <p:spPr>
          <a:xfrm>
            <a:off x="1605932" y="4271258"/>
            <a:ext cx="58174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ea typeface="Calibri"/>
                <a:cs typeface="Calibri"/>
              </a:rPr>
              <a:t>Vectors can be referred to any basis!</a:t>
            </a:r>
            <a:endParaRPr 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ADAC523-3119-E300-DD7A-2D35ED78BF91}"/>
              </a:ext>
            </a:extLst>
          </p:cNvPr>
          <p:cNvSpPr txBox="1"/>
          <p:nvPr/>
        </p:nvSpPr>
        <p:spPr>
          <a:xfrm>
            <a:off x="377659" y="4763308"/>
            <a:ext cx="858840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When expressed in rectangular (Cartesian) components, the direction of the vector with respect to, say, the x-axis is clearly specified by the angle </a:t>
            </a:r>
            <a:r>
              <a:rPr lang="en-US" dirty="0">
                <a:sym typeface="Symbol" panose="05050102010706020507" pitchFamily="18" charset="2"/>
              </a:rPr>
              <a:t></a:t>
            </a:r>
            <a:r>
              <a:rPr lang="en-US" dirty="0"/>
              <a:t>, where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AC6C833-4F41-5565-280D-D80EF3252AC4}"/>
                  </a:ext>
                </a:extLst>
              </p:cNvPr>
              <p:cNvSpPr txBox="1"/>
              <p:nvPr/>
            </p:nvSpPr>
            <p:spPr>
              <a:xfrm>
                <a:off x="4602393" y="5623226"/>
                <a:ext cx="2211566" cy="9592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𝑡𝑎𝑛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sub>
                                      </m:sSub>
                                    </m:e>
                                  </m:acc>
                                </m:e>
                              </m:d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sub>
                                      </m:sSub>
                                    </m:e>
                                  </m:acc>
                                </m:e>
                              </m:d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AC6C833-4F41-5565-280D-D80EF3252A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2393" y="5623226"/>
                <a:ext cx="2211566" cy="95923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ubtitle 2">
            <a:extLst>
              <a:ext uri="{FF2B5EF4-FFF2-40B4-BE49-F238E27FC236}">
                <a16:creationId xmlns:a16="http://schemas.microsoft.com/office/drawing/2014/main" id="{61E6D966-EDBC-DF81-59A3-4332FE0E856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87797" y="1219200"/>
            <a:ext cx="8382003" cy="796163"/>
          </a:xfrm>
        </p:spPr>
        <p:txBody>
          <a:bodyPr anchorCtr="0"/>
          <a:lstStyle/>
          <a:p>
            <a:pPr marL="457200" lvl="0" indent="-457200" algn="l">
              <a:buClr>
                <a:srgbClr val="000000"/>
              </a:buClr>
              <a:buChar char="•"/>
            </a:pPr>
            <a:r>
              <a:rPr lang="en-US" sz="2400" dirty="0">
                <a:solidFill>
                  <a:srgbClr val="0066FF"/>
                </a:solidFill>
                <a:ea typeface="Calibri"/>
                <a:cs typeface="Calibri"/>
              </a:rPr>
              <a:t>Rectangular (Cartesian) Components in  Two-Dimensional (2D)Space</a:t>
            </a:r>
          </a:p>
          <a:p>
            <a:pPr marL="457200" lvl="0" indent="-4572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E76E0A"/>
              </a:solidFill>
              <a:ea typeface="Calibri"/>
              <a:cs typeface="Calibri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29FABA2-D981-5A9F-522F-C3B3CDD8B38F}"/>
              </a:ext>
            </a:extLst>
          </p:cNvPr>
          <p:cNvGrpSpPr/>
          <p:nvPr/>
        </p:nvGrpSpPr>
        <p:grpSpPr>
          <a:xfrm>
            <a:off x="533400" y="1965549"/>
            <a:ext cx="8021158" cy="2606451"/>
            <a:chOff x="533400" y="1965549"/>
            <a:chExt cx="8021158" cy="2606451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05DB4FF3-BAA9-C910-B79A-E30CCF48784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88823" y="2099052"/>
              <a:ext cx="3281176" cy="2044225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82B6048E-F77C-1152-1831-447E939C34A4}"/>
                    </a:ext>
                  </a:extLst>
                </p:cNvPr>
                <p:cNvSpPr txBox="1"/>
                <p:nvPr/>
              </p:nvSpPr>
              <p:spPr>
                <a:xfrm>
                  <a:off x="1704277" y="4157912"/>
                  <a:ext cx="356251" cy="4140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82B6048E-F77C-1152-1831-447E939C34A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04277" y="4157912"/>
                  <a:ext cx="356251" cy="41408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6B965DA3-5260-5B87-162A-0FE39564F2DD}"/>
                    </a:ext>
                  </a:extLst>
                </p:cNvPr>
                <p:cNvSpPr txBox="1"/>
                <p:nvPr/>
              </p:nvSpPr>
              <p:spPr>
                <a:xfrm>
                  <a:off x="533400" y="3318958"/>
                  <a:ext cx="365293" cy="45179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6B965DA3-5260-5B87-162A-0FE39564F2D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3400" y="3318958"/>
                  <a:ext cx="365293" cy="451790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ABAC4E0E-BA29-16F0-A7DE-85D1CB2A4017}"/>
                    </a:ext>
                  </a:extLst>
                </p:cNvPr>
                <p:cNvSpPr txBox="1"/>
                <p:nvPr/>
              </p:nvSpPr>
              <p:spPr>
                <a:xfrm>
                  <a:off x="3053215" y="2528588"/>
                  <a:ext cx="1333891" cy="45114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𝑠𝑝𝑎𝑐𝑒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ABAC4E0E-BA29-16F0-A7DE-85D1CB2A401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3215" y="2528588"/>
                  <a:ext cx="1333891" cy="451149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92F75F20-C859-9686-390D-3C12676A3BD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5442276" y="1965549"/>
              <a:ext cx="2095792" cy="2238687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F659464F-3CA4-E7F3-0C23-EFEC3D8FA3F1}"/>
                    </a:ext>
                  </a:extLst>
                </p:cNvPr>
                <p:cNvSpPr txBox="1"/>
                <p:nvPr/>
              </p:nvSpPr>
              <p:spPr>
                <a:xfrm>
                  <a:off x="6096000" y="4005512"/>
                  <a:ext cx="403123" cy="4140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baseline="30000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F659464F-3CA4-E7F3-0C23-EFEC3D8FA3F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96000" y="4005512"/>
                  <a:ext cx="403123" cy="414088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2F0E0838-0558-1941-B990-C2A08B53BBBF}"/>
                    </a:ext>
                  </a:extLst>
                </p:cNvPr>
                <p:cNvSpPr txBox="1"/>
                <p:nvPr/>
              </p:nvSpPr>
              <p:spPr>
                <a:xfrm>
                  <a:off x="5061694" y="2923970"/>
                  <a:ext cx="412741" cy="45179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b="0" i="1" baseline="30000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2F0E0838-0558-1941-B990-C2A08B53BBB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61694" y="2923970"/>
                  <a:ext cx="412741" cy="451790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7AF10C12-450B-FCBC-3CEB-1B2F73AE8577}"/>
                    </a:ext>
                  </a:extLst>
                </p:cNvPr>
                <p:cNvSpPr txBox="1"/>
                <p:nvPr/>
              </p:nvSpPr>
              <p:spPr>
                <a:xfrm>
                  <a:off x="7147313" y="2567685"/>
                  <a:ext cx="1407245" cy="45114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𝑠𝑝𝑎𝑐𝑒</m:t>
                            </m:r>
                            <m:r>
                              <a:rPr lang="en-US" b="0" i="1" baseline="30000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7AF10C12-450B-FCBC-3CEB-1B2F73AE857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47313" y="2567685"/>
                  <a:ext cx="1407245" cy="451149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584487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CC92B-2C96-C698-D3C4-D2A0C488C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BEE57-43F0-68F8-0837-ED6A1DA3CF6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81003"/>
            <a:ext cx="8382003" cy="533396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Unit Vector</a:t>
            </a: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7223A74E-C35C-ED9C-31BA-F6571330DBE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229600" y="6356351"/>
            <a:ext cx="457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8</a:t>
            </a:fld>
            <a:endParaRPr lang="en-US"/>
          </a:p>
        </p:txBody>
      </p:sp>
      <p:grpSp>
        <p:nvGrpSpPr>
          <p:cNvPr id="13" name="Group 38">
            <a:extLst>
              <a:ext uri="{FF2B5EF4-FFF2-40B4-BE49-F238E27FC236}">
                <a16:creationId xmlns:a16="http://schemas.microsoft.com/office/drawing/2014/main" id="{37449417-E866-FB14-DA2E-FBB40FC67AB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" name="Group 19">
              <a:extLst>
                <a:ext uri="{FF2B5EF4-FFF2-40B4-BE49-F238E27FC236}">
                  <a16:creationId xmlns:a16="http://schemas.microsoft.com/office/drawing/2014/main" id="{5D2CA4C8-EAA9-0958-0E22-3CD17A593E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6" name="Group 8">
                <a:extLst>
                  <a:ext uri="{FF2B5EF4-FFF2-40B4-BE49-F238E27FC236}">
                    <a16:creationId xmlns:a16="http://schemas.microsoft.com/office/drawing/2014/main" id="{9A5AC84F-E362-2CBF-F35F-3C8CDB3362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8" name="Group 9">
                  <a:extLst>
                    <a:ext uri="{FF2B5EF4-FFF2-40B4-BE49-F238E27FC236}">
                      <a16:creationId xmlns:a16="http://schemas.microsoft.com/office/drawing/2014/main" id="{56CBA2D7-1DC1-24B8-2024-68993A04FD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8" name="Rectangle 10">
                    <a:extLst>
                      <a:ext uri="{FF2B5EF4-FFF2-40B4-BE49-F238E27FC236}">
                        <a16:creationId xmlns:a16="http://schemas.microsoft.com/office/drawing/2014/main" id="{1773CE4B-8F4A-7BC0-88E2-29BB067077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" name="Rectangle 11">
                    <a:extLst>
                      <a:ext uri="{FF2B5EF4-FFF2-40B4-BE49-F238E27FC236}">
                        <a16:creationId xmlns:a16="http://schemas.microsoft.com/office/drawing/2014/main" id="{B78D8AE7-7FE6-146E-DA8B-B998442516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" name="Group 12">
                  <a:extLst>
                    <a:ext uri="{FF2B5EF4-FFF2-40B4-BE49-F238E27FC236}">
                      <a16:creationId xmlns:a16="http://schemas.microsoft.com/office/drawing/2014/main" id="{A3F842BA-76A9-B053-2672-35648E50163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6" name="Rectangle 13">
                    <a:extLst>
                      <a:ext uri="{FF2B5EF4-FFF2-40B4-BE49-F238E27FC236}">
                        <a16:creationId xmlns:a16="http://schemas.microsoft.com/office/drawing/2014/main" id="{38CF34A1-2462-AEA3-ED14-4D7E76246F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" name="Rectangle 14">
                    <a:extLst>
                      <a:ext uri="{FF2B5EF4-FFF2-40B4-BE49-F238E27FC236}">
                        <a16:creationId xmlns:a16="http://schemas.microsoft.com/office/drawing/2014/main" id="{DC9F211C-BC97-7174-1C17-31EA408BEC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0" name="Group 15">
                  <a:extLst>
                    <a:ext uri="{FF2B5EF4-FFF2-40B4-BE49-F238E27FC236}">
                      <a16:creationId xmlns:a16="http://schemas.microsoft.com/office/drawing/2014/main" id="{B1A385D1-11FF-C801-C378-137485D32E8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4" name="Rectangle 16">
                    <a:extLst>
                      <a:ext uri="{FF2B5EF4-FFF2-40B4-BE49-F238E27FC236}">
                        <a16:creationId xmlns:a16="http://schemas.microsoft.com/office/drawing/2014/main" id="{5CB0F3D4-0030-2253-7190-2CC4CBE1F2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7">
                    <a:extLst>
                      <a:ext uri="{FF2B5EF4-FFF2-40B4-BE49-F238E27FC236}">
                        <a16:creationId xmlns:a16="http://schemas.microsoft.com/office/drawing/2014/main" id="{1A1A13B0-3633-4465-A223-2F0528FC71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1" name="Group 18">
                  <a:extLst>
                    <a:ext uri="{FF2B5EF4-FFF2-40B4-BE49-F238E27FC236}">
                      <a16:creationId xmlns:a16="http://schemas.microsoft.com/office/drawing/2014/main" id="{68C23AD4-67FD-A863-06A1-0206B3B92EF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2" name="Rectangle 19">
                    <a:extLst>
                      <a:ext uri="{FF2B5EF4-FFF2-40B4-BE49-F238E27FC236}">
                        <a16:creationId xmlns:a16="http://schemas.microsoft.com/office/drawing/2014/main" id="{452F63B9-D85A-4E11-BAA5-5DE679999C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20">
                    <a:extLst>
                      <a:ext uri="{FF2B5EF4-FFF2-40B4-BE49-F238E27FC236}">
                        <a16:creationId xmlns:a16="http://schemas.microsoft.com/office/drawing/2014/main" id="{D39BFA38-CC19-26BA-FF8F-6337C989BC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7" name="Rectangle 21">
                <a:extLst>
                  <a:ext uri="{FF2B5EF4-FFF2-40B4-BE49-F238E27FC236}">
                    <a16:creationId xmlns:a16="http://schemas.microsoft.com/office/drawing/2014/main" id="{B404B900-EB79-7D70-4361-2350325F8B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1B2573A-B60E-E8DA-9FFB-933B6F7AF2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Subtitle 2">
                <a:extLst>
                  <a:ext uri="{FF2B5EF4-FFF2-40B4-BE49-F238E27FC236}">
                    <a16:creationId xmlns:a16="http://schemas.microsoft.com/office/drawing/2014/main" id="{BDACD41B-5F6C-3E22-B7DC-FA9BD2725F9B}"/>
                  </a:ext>
                </a:extLst>
              </p:cNvPr>
              <p:cNvSpPr txBox="1">
                <a:spLocks noGrp="1"/>
              </p:cNvSpPr>
              <p:nvPr>
                <p:ph type="subTitle" idx="1"/>
              </p:nvPr>
            </p:nvSpPr>
            <p:spPr>
              <a:xfrm>
                <a:off x="391256" y="1723242"/>
                <a:ext cx="8382003" cy="1378393"/>
              </a:xfrm>
            </p:spPr>
            <p:txBody>
              <a:bodyPr anchorCtr="0"/>
              <a:lstStyle/>
              <a:p>
                <a:pPr lvl="0" algn="just">
                  <a:spcBef>
                    <a:spcPts val="600"/>
                  </a:spcBef>
                </a:pPr>
                <a:r>
                  <a:rPr lang="en-US" sz="2400" dirty="0">
                    <a:solidFill>
                      <a:srgbClr val="000000"/>
                    </a:solidFill>
                    <a:ea typeface="Calibri"/>
                    <a:cs typeface="Calibri"/>
                  </a:rPr>
                  <a:t>A Force vector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𝐹</m:t>
                        </m:r>
                      </m:e>
                    </m:acc>
                  </m:oMath>
                </a14:m>
                <a:r>
                  <a:rPr lang="en-US" sz="2400" dirty="0">
                    <a:solidFill>
                      <a:srgbClr val="000000"/>
                    </a:solidFill>
                    <a:ea typeface="Calibri"/>
                    <a:cs typeface="Calibri"/>
                  </a:rPr>
                  <a:t> may be expressed mathematically by multiplying its magnitude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  <m:t>𝐹</m:t>
                            </m:r>
                          </m:e>
                        </m:acc>
                      </m:e>
                    </m:d>
                  </m:oMath>
                </a14:m>
                <a:r>
                  <a:rPr lang="en-US" sz="2400" dirty="0">
                    <a:solidFill>
                      <a:srgbClr val="000000"/>
                    </a:solidFill>
                    <a:ea typeface="Calibri"/>
                    <a:cs typeface="Calibri"/>
                  </a:rPr>
                  <a:t> by a vector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𝑛</m:t>
                        </m:r>
                      </m:e>
                    </m:acc>
                  </m:oMath>
                </a14:m>
                <a:r>
                  <a:rPr lang="en-US" sz="2400" dirty="0">
                    <a:solidFill>
                      <a:srgbClr val="000000"/>
                    </a:solidFill>
                    <a:ea typeface="Calibri"/>
                    <a:cs typeface="Calibri"/>
                  </a:rPr>
                  <a:t> whose magnitude is unity and whose direction coincides with that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𝐹</m:t>
                        </m:r>
                      </m:e>
                    </m:acc>
                  </m:oMath>
                </a14:m>
                <a:r>
                  <a:rPr lang="en-US" sz="2400" dirty="0">
                    <a:solidFill>
                      <a:srgbClr val="000000"/>
                    </a:solidFill>
                    <a:ea typeface="Calibri"/>
                    <a:cs typeface="Calibri"/>
                  </a:rPr>
                  <a:t>.</a:t>
                </a:r>
              </a:p>
              <a:p>
                <a:pPr lvl="0" algn="just">
                  <a:spcBef>
                    <a:spcPts val="600"/>
                  </a:spcBef>
                </a:pPr>
                <a:endParaRPr lang="en-US" sz="2400" b="1" dirty="0">
                  <a:solidFill>
                    <a:srgbClr val="000000"/>
                  </a:solidFill>
                  <a:latin typeface="Century Schoolbook"/>
                  <a:ea typeface="Calibri"/>
                  <a:cs typeface="Calibri"/>
                </a:endParaRPr>
              </a:p>
              <a:p>
                <a:pPr lvl="0" algn="just">
                  <a:spcBef>
                    <a:spcPts val="600"/>
                  </a:spcBef>
                </a:pPr>
                <a:endParaRPr lang="en-US" sz="2400" b="1" dirty="0">
                  <a:solidFill>
                    <a:srgbClr val="000000"/>
                  </a:solidFill>
                  <a:latin typeface="Century Schoolbook"/>
                  <a:ea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1" name="Subtitle 2">
                <a:extLst>
                  <a:ext uri="{FF2B5EF4-FFF2-40B4-BE49-F238E27FC236}">
                    <a16:creationId xmlns:a16="http://schemas.microsoft.com/office/drawing/2014/main" id="{BDACD41B-5F6C-3E22-B7DC-FA9BD2725F9B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391256" y="1723242"/>
                <a:ext cx="8382003" cy="1378393"/>
              </a:xfrm>
              <a:blipFill>
                <a:blip r:embed="rId4"/>
                <a:stretch>
                  <a:fillRect l="-1091" r="-1164" b="-8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F7622BA-1B4E-215D-34E3-DD80D6F41E08}"/>
                  </a:ext>
                </a:extLst>
              </p:cNvPr>
              <p:cNvSpPr txBox="1"/>
              <p:nvPr/>
            </p:nvSpPr>
            <p:spPr>
              <a:xfrm>
                <a:off x="3362780" y="3603965"/>
                <a:ext cx="1053109" cy="9384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⃗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libri"/>
                                  <a:cs typeface="Calibri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libri"/>
                                  <a:cs typeface="Calibri"/>
                                </a:rPr>
                                <m:t>𝐹</m:t>
                              </m:r>
                            </m:e>
                          </m:acc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libri"/>
                                  <a:cs typeface="Calibri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𝐹</m:t>
                                  </m:r>
                                </m:e>
                              </m:acc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F7622BA-1B4E-215D-34E3-DD80D6F41E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2780" y="3603965"/>
                <a:ext cx="1053109" cy="93846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>
            <a:extLst>
              <a:ext uri="{FF2B5EF4-FFF2-40B4-BE49-F238E27FC236}">
                <a16:creationId xmlns:a16="http://schemas.microsoft.com/office/drawing/2014/main" id="{BAFCE8AF-6C07-7523-34C1-DA631B36A731}"/>
              </a:ext>
            </a:extLst>
          </p:cNvPr>
          <p:cNvSpPr txBox="1"/>
          <p:nvPr/>
        </p:nvSpPr>
        <p:spPr>
          <a:xfrm>
            <a:off x="507527" y="5211566"/>
            <a:ext cx="8229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Both the magnitude and direction of the vector are conveniently contained in one mathematical expression given above.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B635C61-C87E-B253-CCC6-F39D07B1F2C6}"/>
                  </a:ext>
                </a:extLst>
              </p:cNvPr>
              <p:cNvSpPr txBox="1"/>
              <p:nvPr/>
            </p:nvSpPr>
            <p:spPr>
              <a:xfrm>
                <a:off x="5458966" y="3770774"/>
                <a:ext cx="1252715" cy="4437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/>
                              <a:cs typeface="Calibri"/>
                            </a:rPr>
                            <m:t>𝐹</m:t>
                          </m:r>
                        </m:e>
                      </m:acc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/>
                          <a:cs typeface="Calibri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/>
                              <a:cs typeface="Calibri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libri"/>
                                  <a:cs typeface="Calibri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libri"/>
                                  <a:cs typeface="Calibri"/>
                                </a:rPr>
                                <m:t>𝐹</m:t>
                              </m:r>
                            </m:e>
                          </m:acc>
                        </m:e>
                      </m:d>
                      <m:acc>
                        <m:accPr>
                          <m:chr m:val="̂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B635C61-C87E-B253-CCC6-F39D07B1F2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8966" y="3770774"/>
                <a:ext cx="1252715" cy="44371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4829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/>
      <p:bldP spid="32" grpId="0"/>
      <p:bldP spid="34" grpId="0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00785-BE01-1768-7EA2-55EF7D89B38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270637"/>
            <a:ext cx="7010397" cy="830326"/>
          </a:xfrm>
          <a:noFill/>
        </p:spPr>
        <p:txBody>
          <a:bodyPr/>
          <a:lstStyle/>
          <a:p>
            <a:r>
              <a:rPr lang="en-US" sz="2800" dirty="0">
                <a:solidFill>
                  <a:srgbClr val="0066FF"/>
                </a:solidFill>
                <a:ea typeface="Calibri"/>
                <a:cs typeface="Calibri"/>
              </a:rPr>
              <a:t>Force in 3D Rectangular (Cartesian) Components Space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91A491E8-019C-0941-E9FE-BE0257BECCCC}"/>
                  </a:ext>
                </a:extLst>
              </p:cNvPr>
              <p:cNvSpPr txBox="1">
                <a:spLocks noGrp="1"/>
              </p:cNvSpPr>
              <p:nvPr>
                <p:ph type="subTitle" idx="1"/>
              </p:nvPr>
            </p:nvSpPr>
            <p:spPr>
              <a:xfrm>
                <a:off x="340153" y="1184005"/>
                <a:ext cx="5170764" cy="5486400"/>
              </a:xfrm>
            </p:spPr>
            <p:txBody>
              <a:bodyPr anchorCtr="0"/>
              <a:lstStyle/>
              <a:p>
                <a:pPr marL="457200" lvl="0" indent="-457200" algn="just">
                  <a:spcBef>
                    <a:spcPts val="600"/>
                  </a:spcBef>
                  <a:buClr>
                    <a:srgbClr val="000000"/>
                  </a:buClr>
                  <a:buChar char="•"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𝐹</m:t>
                        </m:r>
                      </m:e>
                    </m:acc>
                    <m:r>
                      <a:rPr lang="en-US" b="0" i="1" smtClean="0">
                        <a:solidFill>
                          <a:srgbClr val="0066FF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𝑥</m:t>
                        </m:r>
                      </m:sub>
                    </m:sSub>
                    <m:acc>
                      <m:accPr>
                        <m:chr m:val="̂"/>
                        <m:ctrlPr>
                          <a:rPr lang="en-US" b="0" i="1" smtClean="0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𝑖</m:t>
                        </m:r>
                      </m:e>
                    </m:acc>
                  </m:oMath>
                </a14:m>
                <a:r>
                  <a:rPr lang="en-US" dirty="0">
                    <a:solidFill>
                      <a:srgbClr val="0066FF"/>
                    </a:solidFill>
                    <a:ea typeface="Calibri"/>
                    <a:cs typeface="Calibri"/>
                  </a:rPr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𝑦</m:t>
                        </m:r>
                      </m:sub>
                    </m:sSub>
                    <m:acc>
                      <m:accPr>
                        <m:chr m:val="̂"/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𝑗</m:t>
                        </m:r>
                      </m:e>
                    </m:acc>
                    <m:r>
                      <a:rPr lang="en-US" b="0" i="1" smtClean="0">
                        <a:solidFill>
                          <a:srgbClr val="0066FF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</a:rPr>
                      <m:t>+</m:t>
                    </m:r>
                    <m:sSub>
                      <m:sSubPr>
                        <m:ctrlPr>
                          <a:rPr lang="en-US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𝑧</m:t>
                        </m:r>
                      </m:sub>
                    </m:sSub>
                    <m:acc>
                      <m:accPr>
                        <m:chr m:val="̂"/>
                        <m:ctrlPr>
                          <a:rPr lang="en-US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𝑘</m:t>
                        </m:r>
                      </m:e>
                    </m:acc>
                  </m:oMath>
                </a14:m>
                <a:endParaRPr lang="en-US" dirty="0">
                  <a:solidFill>
                    <a:srgbClr val="0066FF"/>
                  </a:solidFill>
                  <a:ea typeface="Calibri"/>
                  <a:cs typeface="Calibri"/>
                </a:endParaRPr>
              </a:p>
              <a:p>
                <a:pPr marL="457200" lvl="0" indent="-457200" algn="just">
                  <a:spcBef>
                    <a:spcPts val="600"/>
                  </a:spcBef>
                  <a:buClr>
                    <a:srgbClr val="000000"/>
                  </a:buClr>
                  <a:buChar char="•"/>
                </a:pPr>
                <a:endParaRPr lang="en-US" sz="2400" dirty="0">
                  <a:solidFill>
                    <a:srgbClr val="000000"/>
                  </a:solidFill>
                  <a:ea typeface="Calibri"/>
                  <a:cs typeface="Calibri"/>
                </a:endParaRPr>
              </a:p>
              <a:p>
                <a:pPr marL="457200" lvl="0" indent="-457200" algn="just">
                  <a:spcBef>
                    <a:spcPts val="600"/>
                  </a:spcBef>
                  <a:buClr>
                    <a:srgbClr val="000000"/>
                  </a:buClr>
                  <a:buChar char="•"/>
                </a:pPr>
                <a:r>
                  <a:rPr lang="en-US" sz="2400" dirty="0">
                    <a:solidFill>
                      <a:srgbClr val="000000"/>
                    </a:solidFill>
                    <a:ea typeface="Calibri"/>
                    <a:cs typeface="Calibri"/>
                  </a:rPr>
                  <a:t>Direction cosines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𝐹</m:t>
                        </m:r>
                      </m:e>
                    </m:acc>
                  </m:oMath>
                </a14:m>
                <a:endParaRPr lang="en-US" sz="2400" b="1" dirty="0">
                  <a:solidFill>
                    <a:srgbClr val="000000"/>
                  </a:solidFill>
                  <a:latin typeface="Century Schoolbook"/>
                  <a:ea typeface="Calibri"/>
                  <a:cs typeface="Calibri"/>
                </a:endParaRPr>
              </a:p>
              <a:p>
                <a:pPr marL="457200" lvl="0" indent="-457200" algn="just">
                  <a:spcBef>
                    <a:spcPts val="600"/>
                  </a:spcBef>
                  <a:buClr>
                    <a:srgbClr val="000000"/>
                  </a:buClr>
                  <a:buChar char="•"/>
                </a:pPr>
                <a:endParaRPr lang="en-US" sz="2400" dirty="0">
                  <a:solidFill>
                    <a:srgbClr val="000000"/>
                  </a:solidFill>
                  <a:ea typeface="Calibri"/>
                  <a:cs typeface="Lucida Sans Unicode"/>
                </a:endParaRPr>
              </a:p>
              <a:p>
                <a:pPr marL="457200" lvl="0" indent="-457200" algn="just">
                  <a:spcBef>
                    <a:spcPts val="600"/>
                  </a:spcBef>
                  <a:buClr>
                    <a:srgbClr val="000000"/>
                  </a:buClr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Calibri"/>
                        <a:cs typeface="Lucida Sans Unicode"/>
                      </a:rPr>
                      <m:t>𝑙</m:t>
                    </m:r>
                    <m:r>
                      <a:rPr lang="en-US" sz="2400" b="0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Calibri"/>
                        <a:cs typeface="Lucida Sans Unicode"/>
                      </a:rPr>
                      <m:t>=</m:t>
                    </m:r>
                    <m:r>
                      <a:rPr lang="en-US" sz="2400" b="0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Calibri"/>
                        <a:cs typeface="Lucida Sans Unicode"/>
                      </a:rPr>
                      <m:t>𝑐𝑜𝑠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libri"/>
                            <a:cs typeface="Lucida Sans Unicode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Lucida Sans Unicode"/>
                          </a:rPr>
                          <m:t>𝜃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libri"/>
                            <a:cs typeface="Lucida Sans Unicode"/>
                          </a:rPr>
                          <m:t>𝑥</m:t>
                        </m:r>
                      </m:sub>
                    </m:sSub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/>
                        <a:cs typeface="Lucida Sans Unicode"/>
                      </a:rPr>
                      <m:t>;</m:t>
                    </m:r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/>
                        <a:cs typeface="Lucida Sans Unicode"/>
                      </a:rPr>
                      <m:t> </m:t>
                    </m:r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libri"/>
                        <a:cs typeface="Lucida Sans Unicode"/>
                      </a:rPr>
                      <m:t>𝑚</m:t>
                    </m:r>
                    <m:r>
                      <a:rPr lang="en-US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libri"/>
                        <a:cs typeface="Lucida Sans Unicode"/>
                      </a:rPr>
                      <m:t>=</m:t>
                    </m:r>
                    <m:r>
                      <a:rPr lang="en-US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libri"/>
                        <a:cs typeface="Lucida Sans Unicode"/>
                      </a:rPr>
                      <m:t>𝑐𝑜𝑠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libri"/>
                            <a:cs typeface="Lucida Sans Unicode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Lucida Sans Unicode"/>
                          </a:rPr>
                          <m:t>𝜃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Lucida Sans Unicode"/>
                          </a:rPr>
                          <m:t>𝑦</m:t>
                        </m:r>
                      </m:sub>
                    </m:sSub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/>
                        <a:cs typeface="Lucida Sans Unicode"/>
                      </a:rPr>
                      <m:t>;</m:t>
                    </m:r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/>
                        <a:cs typeface="Lucida Sans Unicode"/>
                      </a:rPr>
                      <m:t>  </m:t>
                    </m:r>
                    <m:r>
                      <a:rPr lang="en-US" sz="2400" b="0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libri"/>
                        <a:cs typeface="Lucida Sans Unicode"/>
                      </a:rPr>
                      <m:t>𝑘</m:t>
                    </m:r>
                    <m:r>
                      <a:rPr lang="en-US" sz="2400" i="1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libri"/>
                        <a:cs typeface="Lucida Sans Unicode"/>
                      </a:rPr>
                      <m:t>=</m:t>
                    </m:r>
                    <m:r>
                      <a:rPr lang="en-US" sz="2400" i="1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libri"/>
                        <a:cs typeface="Lucida Sans Unicode"/>
                      </a:rPr>
                      <m:t>𝑐𝑜𝑠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libri"/>
                            <a:cs typeface="Lucida Sans Unicode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Lucida Sans Unicode"/>
                          </a:rPr>
                          <m:t>𝜃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Lucida Sans Unicode"/>
                          </a:rPr>
                          <m:t>𝑧</m:t>
                        </m:r>
                      </m:sub>
                    </m:sSub>
                  </m:oMath>
                </a14:m>
                <a:endParaRPr lang="en-US" sz="2400" dirty="0">
                  <a:solidFill>
                    <a:srgbClr val="000000"/>
                  </a:solidFill>
                  <a:ea typeface="Calibri"/>
                  <a:cs typeface="Lucida Sans Unicode"/>
                </a:endParaRPr>
              </a:p>
              <a:p>
                <a:pPr marL="457200" indent="-457200" algn="just">
                  <a:spcBef>
                    <a:spcPts val="600"/>
                  </a:spcBef>
                  <a:buClr>
                    <a:srgbClr val="000000"/>
                  </a:buClr>
                  <a:buFontTx/>
                  <a:buChar char="•"/>
                </a:pPr>
                <a:endParaRPr lang="en-US" sz="2400" i="1" dirty="0">
                  <a:solidFill>
                    <a:srgbClr val="00B0F0"/>
                  </a:solidFill>
                  <a:latin typeface="Cambria Math" panose="02040503050406030204" pitchFamily="18" charset="0"/>
                  <a:ea typeface="Calibri"/>
                  <a:cs typeface="Lucida Sans Unicode"/>
                </a:endParaRPr>
              </a:p>
              <a:p>
                <a:pPr marL="457200" indent="-457200" algn="just">
                  <a:spcBef>
                    <a:spcPts val="600"/>
                  </a:spcBef>
                  <a:buClr>
                    <a:srgbClr val="000000"/>
                  </a:buClr>
                  <a:buFontTx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libri"/>
                            <a:cs typeface="Lucida Sans Unicode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libri"/>
                            <a:cs typeface="Lucida Sans Unicode"/>
                          </a:rPr>
                          <m:t>𝐹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libri"/>
                            <a:cs typeface="Lucida Sans Unicode"/>
                          </a:rPr>
                          <m:t>𝑥</m:t>
                        </m:r>
                      </m:sub>
                    </m:sSub>
                    <m:r>
                      <a:rPr lang="en-US" sz="2400" i="1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Calibri"/>
                        <a:cs typeface="Lucida Sans Unicode"/>
                      </a:rPr>
                      <m:t>=</m:t>
                    </m:r>
                    <m:r>
                      <a:rPr lang="en-US" sz="2400" b="0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Calibri"/>
                        <a:cs typeface="Lucida Sans Unicode"/>
                      </a:rPr>
                      <m:t>𝑙</m:t>
                    </m:r>
                    <m:d>
                      <m:dPr>
                        <m:begChr m:val="|"/>
                        <m:endChr m:val="|"/>
                        <m:ctrlP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libri"/>
                            <a:cs typeface="Lucida Sans Unicode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Lucida Sans Unicode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Lucida Sans Unicode"/>
                              </a:rPr>
                              <m:t>𝐹</m:t>
                            </m:r>
                          </m:e>
                        </m:acc>
                      </m:e>
                    </m:d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/>
                        <a:cs typeface="Lucida Sans Unicode"/>
                      </a:rPr>
                      <m:t>;</m:t>
                    </m:r>
                    <m:sSub>
                      <m:sSubPr>
                        <m:ctrlPr>
                          <a:rPr lang="en-US" sz="24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libri"/>
                            <a:cs typeface="Lucida Sans Unicode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libri"/>
                            <a:cs typeface="Lucida Sans Unicode"/>
                          </a:rPr>
                          <m:t>𝐹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libri"/>
                            <a:cs typeface="Lucida Sans Unicode"/>
                          </a:rPr>
                          <m:t>𝑦</m:t>
                        </m:r>
                      </m:sub>
                    </m:sSub>
                    <m:r>
                      <a:rPr lang="en-US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libri"/>
                        <a:cs typeface="Lucida Sans Unicode"/>
                      </a:rPr>
                      <m:t>=</m:t>
                    </m:r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libri"/>
                        <a:cs typeface="Lucida Sans Unicode"/>
                      </a:rPr>
                      <m:t>𝑚</m:t>
                    </m:r>
                    <m:d>
                      <m:dPr>
                        <m:begChr m:val="|"/>
                        <m:endChr m:val="|"/>
                        <m:ctrlP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libri"/>
                            <a:cs typeface="Lucida Sans Unicode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Lucida Sans Unicode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Lucida Sans Unicode"/>
                              </a:rPr>
                              <m:t>𝐹</m:t>
                            </m:r>
                          </m:e>
                        </m:acc>
                      </m:e>
                    </m:d>
                    <m:r>
                      <a:rPr lang="en-US" sz="2400" b="0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Calibri"/>
                        <a:cs typeface="Lucida Sans Unicode"/>
                      </a:rPr>
                      <m:t>; </m:t>
                    </m:r>
                    <m:sSub>
                      <m:sSubPr>
                        <m:ctrlPr>
                          <a:rPr lang="en-US" sz="240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libri"/>
                            <a:cs typeface="Lucida Sans Unicode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libri"/>
                            <a:cs typeface="Lucida Sans Unicode"/>
                          </a:rPr>
                          <m:t>𝐹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libri"/>
                            <a:cs typeface="Lucida Sans Unicode"/>
                          </a:rPr>
                          <m:t>𝑧</m:t>
                        </m:r>
                      </m:sub>
                    </m:sSub>
                    <m:r>
                      <a:rPr lang="en-US" sz="2400" i="1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libri"/>
                        <a:cs typeface="Lucida Sans Unicode"/>
                      </a:rPr>
                      <m:t>=</m:t>
                    </m:r>
                    <m:r>
                      <a:rPr lang="en-US" sz="2400" b="0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libri"/>
                        <a:cs typeface="Lucida Sans Unicode"/>
                      </a:rPr>
                      <m:t>𝑛</m:t>
                    </m:r>
                    <m:d>
                      <m:dPr>
                        <m:begChr m:val="|"/>
                        <m:endChr m:val="|"/>
                        <m:ctrlPr>
                          <a:rPr lang="en-US" sz="2400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libri"/>
                            <a:cs typeface="Lucida Sans Unicode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Lucida Sans Unicode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Lucida Sans Unicode"/>
                              </a:rPr>
                              <m:t>𝐹</m:t>
                            </m:r>
                          </m:e>
                        </m:acc>
                      </m:e>
                    </m:d>
                  </m:oMath>
                </a14:m>
                <a:endParaRPr lang="en-US" sz="2400" dirty="0">
                  <a:solidFill>
                    <a:srgbClr val="000000"/>
                  </a:solidFill>
                  <a:ea typeface="Calibri"/>
                  <a:cs typeface="Lucida Sans Unicode"/>
                </a:endParaRPr>
              </a:p>
              <a:p>
                <a:pPr marL="457200" lvl="0" indent="-457200" algn="just">
                  <a:spcBef>
                    <a:spcPts val="600"/>
                  </a:spcBef>
                  <a:buClr>
                    <a:srgbClr val="000000"/>
                  </a:buClr>
                  <a:buChar char="•"/>
                </a:pPr>
                <a:r>
                  <a:rPr lang="en-US" sz="2400" dirty="0"/>
                  <a:t>From the Pythagorean theorem</a:t>
                </a:r>
                <a:endParaRPr lang="en-US" sz="2400" dirty="0">
                  <a:solidFill>
                    <a:srgbClr val="E76E0A"/>
                  </a:solidFill>
                  <a:ea typeface="Calibri"/>
                  <a:cs typeface="Calibri"/>
                </a:endParaRPr>
              </a:p>
              <a:p>
                <a:pPr marL="457200" lvl="0" indent="-457200" algn="just">
                  <a:spcBef>
                    <a:spcPts val="600"/>
                  </a:spcBef>
                  <a:buClr>
                    <a:srgbClr val="000000"/>
                  </a:buClr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sSupPr>
                      <m:e>
                        <m:acc>
                          <m:accPr>
                            <m:chr m:val="⃗"/>
                            <m:ctrlPr>
                              <a:rPr 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  <m:t>𝐹</m:t>
                            </m:r>
                          </m:e>
                        </m:acc>
                      </m:e>
                      <m:sup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</a:rPr>
                      <m:t>=</m:t>
                    </m:r>
                    <m:sSubSup>
                      <m:sSubSup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𝐹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𝑥</m:t>
                        </m:r>
                      </m:sub>
                      <m:sup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2</m:t>
                        </m:r>
                      </m:sup>
                    </m:sSubSup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</a:rPr>
                      <m:t>+</m:t>
                    </m:r>
                    <m:sSubSup>
                      <m:sSubSup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𝐹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𝑦</m:t>
                        </m:r>
                      </m:sub>
                      <m:sup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2</m:t>
                        </m:r>
                      </m:sup>
                    </m:sSubSup>
                    <m:r>
                      <a:rPr lang="en-US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</a:rPr>
                      <m:t>+</m:t>
                    </m:r>
                    <m:sSubSup>
                      <m:sSubSup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𝐹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𝑧</m:t>
                        </m:r>
                      </m:sub>
                      <m:sup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2400" dirty="0">
                    <a:solidFill>
                      <a:srgbClr val="E76E0A"/>
                    </a:solidFill>
                    <a:ea typeface="Calibri"/>
                    <a:cs typeface="Calibri"/>
                  </a:rPr>
                  <a:t>                     </a:t>
                </a:r>
              </a:p>
              <a:p>
                <a:pPr marL="457200" lvl="0" indent="-457200" algn="just">
                  <a:spcBef>
                    <a:spcPts val="600"/>
                  </a:spcBef>
                  <a:buClr>
                    <a:srgbClr val="000000"/>
                  </a:buClr>
                  <a:buChar char="•"/>
                </a:pPr>
                <a:r>
                  <a:rPr lang="en-US" sz="2400" dirty="0">
                    <a:solidFill>
                      <a:srgbClr val="E76E0A"/>
                    </a:solidFill>
                    <a:ea typeface="Calibri"/>
                    <a:cs typeface="Calibri"/>
                  </a:rPr>
                  <a:t> </a:t>
                </a:r>
                <a:r>
                  <a:rPr lang="en-US" sz="2400" dirty="0">
                    <a:solidFill>
                      <a:srgbClr val="000000"/>
                    </a:solidFill>
                    <a:ea typeface="Calibri"/>
                    <a:cs typeface="Calibri"/>
                  </a:rPr>
                  <a:t>implies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𝑙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𝑛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</a:rPr>
                      <m:t>=1</m:t>
                    </m:r>
                  </m:oMath>
                </a14:m>
                <a:endParaRPr lang="en-US" sz="2400" dirty="0">
                  <a:solidFill>
                    <a:srgbClr val="000000"/>
                  </a:solidFill>
                  <a:ea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91A491E8-019C-0941-E9FE-BE0257BECCCC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340153" y="1184005"/>
                <a:ext cx="5170764" cy="5486400"/>
              </a:xfrm>
              <a:blipFill>
                <a:blip r:embed="rId3"/>
                <a:stretch>
                  <a:fillRect l="-1769" t="-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BB2D3DAF-1548-C8B4-DD42-38870501C14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229600" y="6356351"/>
            <a:ext cx="457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9</a:t>
            </a:fld>
            <a:endParaRPr lang="en-US"/>
          </a:p>
        </p:txBody>
      </p:sp>
      <p:grpSp>
        <p:nvGrpSpPr>
          <p:cNvPr id="13" name="Group 38">
            <a:extLst>
              <a:ext uri="{FF2B5EF4-FFF2-40B4-BE49-F238E27FC236}">
                <a16:creationId xmlns:a16="http://schemas.microsoft.com/office/drawing/2014/main" id="{48CB9B05-211B-33E8-0352-3E6043B8646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" name="Group 19">
              <a:extLst>
                <a:ext uri="{FF2B5EF4-FFF2-40B4-BE49-F238E27FC236}">
                  <a16:creationId xmlns:a16="http://schemas.microsoft.com/office/drawing/2014/main" id="{CE07F4CE-0E02-6EE7-F658-1E68EA2B71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6" name="Group 8">
                <a:extLst>
                  <a:ext uri="{FF2B5EF4-FFF2-40B4-BE49-F238E27FC236}">
                    <a16:creationId xmlns:a16="http://schemas.microsoft.com/office/drawing/2014/main" id="{4722F717-E3D5-1D0C-5012-103A54032C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8" name="Group 9">
                  <a:extLst>
                    <a:ext uri="{FF2B5EF4-FFF2-40B4-BE49-F238E27FC236}">
                      <a16:creationId xmlns:a16="http://schemas.microsoft.com/office/drawing/2014/main" id="{B5E8DDBA-87E1-463F-2C13-764E1804F4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8" name="Rectangle 10">
                    <a:extLst>
                      <a:ext uri="{FF2B5EF4-FFF2-40B4-BE49-F238E27FC236}">
                        <a16:creationId xmlns:a16="http://schemas.microsoft.com/office/drawing/2014/main" id="{8E630A81-83B5-7652-1928-C4D408798D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" name="Rectangle 11">
                    <a:extLst>
                      <a:ext uri="{FF2B5EF4-FFF2-40B4-BE49-F238E27FC236}">
                        <a16:creationId xmlns:a16="http://schemas.microsoft.com/office/drawing/2014/main" id="{234F56D7-0212-91D2-E379-DB5649DE4D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" name="Group 12">
                  <a:extLst>
                    <a:ext uri="{FF2B5EF4-FFF2-40B4-BE49-F238E27FC236}">
                      <a16:creationId xmlns:a16="http://schemas.microsoft.com/office/drawing/2014/main" id="{0331C909-1865-668A-0C6E-4BF8EF46139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6" name="Rectangle 13">
                    <a:extLst>
                      <a:ext uri="{FF2B5EF4-FFF2-40B4-BE49-F238E27FC236}">
                        <a16:creationId xmlns:a16="http://schemas.microsoft.com/office/drawing/2014/main" id="{76BE3844-2A91-35B5-98D5-0766AFE907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" name="Rectangle 14">
                    <a:extLst>
                      <a:ext uri="{FF2B5EF4-FFF2-40B4-BE49-F238E27FC236}">
                        <a16:creationId xmlns:a16="http://schemas.microsoft.com/office/drawing/2014/main" id="{6218F286-C14A-371F-F5F4-C5454BE11C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0" name="Group 15">
                  <a:extLst>
                    <a:ext uri="{FF2B5EF4-FFF2-40B4-BE49-F238E27FC236}">
                      <a16:creationId xmlns:a16="http://schemas.microsoft.com/office/drawing/2014/main" id="{698FD15F-984D-9CCB-D548-E78C101AE3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4" name="Rectangle 16">
                    <a:extLst>
                      <a:ext uri="{FF2B5EF4-FFF2-40B4-BE49-F238E27FC236}">
                        <a16:creationId xmlns:a16="http://schemas.microsoft.com/office/drawing/2014/main" id="{C450847A-8959-BFAE-B4B5-7FC8F1DEB3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7">
                    <a:extLst>
                      <a:ext uri="{FF2B5EF4-FFF2-40B4-BE49-F238E27FC236}">
                        <a16:creationId xmlns:a16="http://schemas.microsoft.com/office/drawing/2014/main" id="{697862BE-418F-9170-59C9-56F68476B3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1" name="Group 18">
                  <a:extLst>
                    <a:ext uri="{FF2B5EF4-FFF2-40B4-BE49-F238E27FC236}">
                      <a16:creationId xmlns:a16="http://schemas.microsoft.com/office/drawing/2014/main" id="{5CBF20E6-7EA5-3815-4466-70C93243DF1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2" name="Rectangle 19">
                    <a:extLst>
                      <a:ext uri="{FF2B5EF4-FFF2-40B4-BE49-F238E27FC236}">
                        <a16:creationId xmlns:a16="http://schemas.microsoft.com/office/drawing/2014/main" id="{A963CE76-3A79-2FA7-CAE7-62F6DFC1C1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20">
                    <a:extLst>
                      <a:ext uri="{FF2B5EF4-FFF2-40B4-BE49-F238E27FC236}">
                        <a16:creationId xmlns:a16="http://schemas.microsoft.com/office/drawing/2014/main" id="{5B509CE1-39AB-6EB8-3BC4-D1CE541B18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7" name="Rectangle 21">
                <a:extLst>
                  <a:ext uri="{FF2B5EF4-FFF2-40B4-BE49-F238E27FC236}">
                    <a16:creationId xmlns:a16="http://schemas.microsoft.com/office/drawing/2014/main" id="{90C82B32-3596-ED1F-61DF-D3062C32D9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50A224F-B25C-9208-BEB0-4F919A80E6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" name="Cube 29">
            <a:extLst>
              <a:ext uri="{FF2B5EF4-FFF2-40B4-BE49-F238E27FC236}">
                <a16:creationId xmlns:a16="http://schemas.microsoft.com/office/drawing/2014/main" id="{3AE96A18-B290-89BF-DFB3-A86AA3E0191B}"/>
              </a:ext>
            </a:extLst>
          </p:cNvPr>
          <p:cNvSpPr/>
          <p:nvPr/>
        </p:nvSpPr>
        <p:spPr bwMode="auto">
          <a:xfrm>
            <a:off x="5867400" y="2590800"/>
            <a:ext cx="2133600" cy="2133600"/>
          </a:xfrm>
          <a:prstGeom prst="cub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91303BE9-378F-8CAB-2D35-CF9D95BA4C1F}"/>
              </a:ext>
            </a:extLst>
          </p:cNvPr>
          <p:cNvGrpSpPr/>
          <p:nvPr/>
        </p:nvGrpSpPr>
        <p:grpSpPr>
          <a:xfrm>
            <a:off x="4937466" y="1443335"/>
            <a:ext cx="3977934" cy="4209451"/>
            <a:chOff x="4937466" y="1443335"/>
            <a:chExt cx="3977934" cy="4209451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EF4CF061-FBE6-BF8A-5B97-0552C1D7BCD0}"/>
                </a:ext>
              </a:extLst>
            </p:cNvPr>
            <p:cNvGrpSpPr/>
            <p:nvPr/>
          </p:nvGrpSpPr>
          <p:grpSpPr>
            <a:xfrm>
              <a:off x="4937466" y="1616535"/>
              <a:ext cx="3977934" cy="3952283"/>
              <a:chOff x="4937466" y="1616535"/>
              <a:chExt cx="3977934" cy="3952283"/>
            </a:xfrm>
          </p:grpSpPr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16636DD6-5411-9D6A-8D9F-35AEA6D4191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440340" y="4201584"/>
                <a:ext cx="2475060" cy="0"/>
              </a:xfrm>
              <a:prstGeom prst="straightConnector1">
                <a:avLst/>
              </a:prstGeom>
              <a:solidFill>
                <a:schemeClr val="accent1"/>
              </a:solidFill>
              <a:ln w="349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07C8E97E-F3E7-57E7-FAD9-DA52CC32396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6421845" y="1616535"/>
                <a:ext cx="0" cy="2585049"/>
              </a:xfrm>
              <a:prstGeom prst="straightConnector1">
                <a:avLst/>
              </a:prstGeom>
              <a:solidFill>
                <a:schemeClr val="accent1"/>
              </a:solidFill>
              <a:ln w="349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DC9DA434-5EEF-70E0-6ADB-B88A91C609E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937466" y="4186671"/>
                <a:ext cx="1484379" cy="1382147"/>
              </a:xfrm>
              <a:prstGeom prst="straightConnector1">
                <a:avLst/>
              </a:prstGeom>
              <a:solidFill>
                <a:schemeClr val="accent1"/>
              </a:solidFill>
              <a:ln w="349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164E4E5-0970-D752-446F-04B969C3E816}"/>
                </a:ext>
              </a:extLst>
            </p:cNvPr>
            <p:cNvSpPr txBox="1"/>
            <p:nvPr/>
          </p:nvSpPr>
          <p:spPr>
            <a:xfrm>
              <a:off x="5257800" y="5191121"/>
              <a:ext cx="4074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X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C68C3B9-8952-CDF4-C3A1-39D6D7D5859C}"/>
                </a:ext>
              </a:extLst>
            </p:cNvPr>
            <p:cNvSpPr txBox="1"/>
            <p:nvPr/>
          </p:nvSpPr>
          <p:spPr>
            <a:xfrm>
              <a:off x="8355516" y="4114800"/>
              <a:ext cx="4074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47DEFCC-D978-9B47-6920-96924569D0CF}"/>
                </a:ext>
              </a:extLst>
            </p:cNvPr>
            <p:cNvSpPr txBox="1"/>
            <p:nvPr/>
          </p:nvSpPr>
          <p:spPr>
            <a:xfrm>
              <a:off x="6400800" y="1443335"/>
              <a:ext cx="3722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Z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979F9560-6CF7-3576-4397-A6426ACEEF39}"/>
              </a:ext>
            </a:extLst>
          </p:cNvPr>
          <p:cNvGrpSpPr/>
          <p:nvPr/>
        </p:nvGrpSpPr>
        <p:grpSpPr>
          <a:xfrm>
            <a:off x="6440340" y="2847459"/>
            <a:ext cx="1303811" cy="1319297"/>
            <a:chOff x="6440340" y="2847459"/>
            <a:chExt cx="1303811" cy="1319297"/>
          </a:xfrm>
        </p:grpSpPr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B9B812DA-F3AC-B2D9-97F8-93A56373D92E}"/>
                </a:ext>
              </a:extLst>
            </p:cNvPr>
            <p:cNvCxnSpPr/>
            <p:nvPr/>
          </p:nvCxnSpPr>
          <p:spPr bwMode="auto">
            <a:xfrm flipV="1">
              <a:off x="6440340" y="3124200"/>
              <a:ext cx="1027260" cy="1042556"/>
            </a:xfrm>
            <a:prstGeom prst="straightConnector1">
              <a:avLst/>
            </a:prstGeom>
            <a:solidFill>
              <a:schemeClr val="accent1"/>
            </a:solidFill>
            <a:ln w="60325" cap="flat" cmpd="sng" algn="ctr">
              <a:solidFill>
                <a:srgbClr val="FF0066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B32CCF67-61D9-E399-8359-B48DAD4F7D2D}"/>
                    </a:ext>
                  </a:extLst>
                </p:cNvPr>
                <p:cNvSpPr txBox="1"/>
                <p:nvPr/>
              </p:nvSpPr>
              <p:spPr>
                <a:xfrm>
                  <a:off x="7467600" y="2847459"/>
                  <a:ext cx="276551" cy="4140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oMath>
                    </m:oMathPara>
                  </a14:m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B32CCF67-61D9-E399-8359-B48DAD4F7D2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67600" y="2847459"/>
                  <a:ext cx="276551" cy="41408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D1884A0A-E178-C341-FBCF-BA420C35F5D1}"/>
              </a:ext>
            </a:extLst>
          </p:cNvPr>
          <p:cNvSpPr/>
          <p:nvPr/>
        </p:nvSpPr>
        <p:spPr bwMode="auto">
          <a:xfrm>
            <a:off x="6098875" y="4011283"/>
            <a:ext cx="474453" cy="439947"/>
          </a:xfrm>
          <a:custGeom>
            <a:avLst/>
            <a:gdLst>
              <a:gd name="csX0" fmla="*/ 0 w 474453"/>
              <a:gd name="csY0" fmla="*/ 439947 h 439947"/>
              <a:gd name="csX1" fmla="*/ 103517 w 474453"/>
              <a:gd name="csY1" fmla="*/ 172528 h 439947"/>
              <a:gd name="csX2" fmla="*/ 474453 w 474453"/>
              <a:gd name="csY2" fmla="*/ 0 h 439947"/>
              <a:gd name="csX3" fmla="*/ 474453 w 474453"/>
              <a:gd name="csY3" fmla="*/ 0 h 43994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74453" h="439947">
                <a:moveTo>
                  <a:pt x="0" y="439947"/>
                </a:moveTo>
                <a:cubicBezTo>
                  <a:pt x="12221" y="342899"/>
                  <a:pt x="24442" y="245852"/>
                  <a:pt x="103517" y="172528"/>
                </a:cubicBezTo>
                <a:cubicBezTo>
                  <a:pt x="182592" y="99204"/>
                  <a:pt x="474453" y="0"/>
                  <a:pt x="474453" y="0"/>
                </a:cubicBezTo>
                <a:lnTo>
                  <a:pt x="474453" y="0"/>
                </a:lnTo>
              </a:path>
            </a:pathLst>
          </a:custGeom>
          <a:noFill/>
          <a:ln w="1587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66962ABC-B77B-35ED-E9D1-5E02F406B3D7}"/>
              </a:ext>
            </a:extLst>
          </p:cNvPr>
          <p:cNvSpPr/>
          <p:nvPr/>
        </p:nvSpPr>
        <p:spPr bwMode="auto">
          <a:xfrm>
            <a:off x="6435306" y="3698323"/>
            <a:ext cx="310551" cy="200817"/>
          </a:xfrm>
          <a:custGeom>
            <a:avLst/>
            <a:gdLst>
              <a:gd name="csX0" fmla="*/ 0 w 310551"/>
              <a:gd name="csY0" fmla="*/ 28288 h 200817"/>
              <a:gd name="csX1" fmla="*/ 138022 w 310551"/>
              <a:gd name="csY1" fmla="*/ 11035 h 200817"/>
              <a:gd name="csX2" fmla="*/ 284671 w 310551"/>
              <a:gd name="csY2" fmla="*/ 174937 h 200817"/>
              <a:gd name="csX3" fmla="*/ 284671 w 310551"/>
              <a:gd name="csY3" fmla="*/ 174937 h 200817"/>
              <a:gd name="csX4" fmla="*/ 310551 w 310551"/>
              <a:gd name="csY4" fmla="*/ 200817 h 20081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10551" h="200817">
                <a:moveTo>
                  <a:pt x="0" y="28288"/>
                </a:moveTo>
                <a:cubicBezTo>
                  <a:pt x="45288" y="7441"/>
                  <a:pt x="90577" y="-13406"/>
                  <a:pt x="138022" y="11035"/>
                </a:cubicBezTo>
                <a:cubicBezTo>
                  <a:pt x="185467" y="35476"/>
                  <a:pt x="284671" y="174937"/>
                  <a:pt x="284671" y="174937"/>
                </a:cubicBezTo>
                <a:lnTo>
                  <a:pt x="284671" y="174937"/>
                </a:lnTo>
                <a:lnTo>
                  <a:pt x="310551" y="200817"/>
                </a:lnTo>
              </a:path>
            </a:pathLst>
          </a:custGeom>
          <a:noFill/>
          <a:ln w="15875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55910809-400F-8ECC-BEFE-AC66EAD7D997}"/>
              </a:ext>
            </a:extLst>
          </p:cNvPr>
          <p:cNvSpPr/>
          <p:nvPr/>
        </p:nvSpPr>
        <p:spPr bwMode="auto">
          <a:xfrm>
            <a:off x="6737230" y="3856008"/>
            <a:ext cx="207457" cy="353683"/>
          </a:xfrm>
          <a:custGeom>
            <a:avLst/>
            <a:gdLst>
              <a:gd name="csX0" fmla="*/ 43132 w 207457"/>
              <a:gd name="csY0" fmla="*/ 353683 h 353683"/>
              <a:gd name="csX1" fmla="*/ 207034 w 207457"/>
              <a:gd name="csY1" fmla="*/ 232913 h 353683"/>
              <a:gd name="csX2" fmla="*/ 0 w 207457"/>
              <a:gd name="csY2" fmla="*/ 0 h 35368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07457" h="353683">
                <a:moveTo>
                  <a:pt x="43132" y="353683"/>
                </a:moveTo>
                <a:cubicBezTo>
                  <a:pt x="128677" y="322771"/>
                  <a:pt x="214223" y="291860"/>
                  <a:pt x="207034" y="232913"/>
                </a:cubicBezTo>
                <a:cubicBezTo>
                  <a:pt x="199845" y="173966"/>
                  <a:pt x="99922" y="86983"/>
                  <a:pt x="0" y="0"/>
                </a:cubicBezTo>
              </a:path>
            </a:pathLst>
          </a:custGeom>
          <a:noFill/>
          <a:ln w="158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77DFF1B0-C4D5-AEE6-7D13-7B13817709CC}"/>
                  </a:ext>
                </a:extLst>
              </p:cNvPr>
              <p:cNvSpPr txBox="1"/>
              <p:nvPr/>
            </p:nvSpPr>
            <p:spPr>
              <a:xfrm>
                <a:off x="5865433" y="3879806"/>
                <a:ext cx="38388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77DFF1B0-C4D5-AEE6-7D13-7B13817709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5433" y="3879806"/>
                <a:ext cx="383888" cy="369332"/>
              </a:xfrm>
              <a:prstGeom prst="rect">
                <a:avLst/>
              </a:prstGeom>
              <a:blipFill>
                <a:blip r:embed="rId6"/>
                <a:stretch>
                  <a:fillRect l="-17460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0CC944A1-7135-00E8-2EEE-98B3AEFB2999}"/>
                  </a:ext>
                </a:extLst>
              </p:cNvPr>
              <p:cNvSpPr txBox="1"/>
              <p:nvPr/>
            </p:nvSpPr>
            <p:spPr>
              <a:xfrm>
                <a:off x="6953970" y="3748454"/>
                <a:ext cx="392928" cy="398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0CC944A1-7135-00E8-2EEE-98B3AEFB29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3970" y="3748454"/>
                <a:ext cx="392928" cy="398507"/>
              </a:xfrm>
              <a:prstGeom prst="rect">
                <a:avLst/>
              </a:prstGeom>
              <a:blipFill>
                <a:blip r:embed="rId7"/>
                <a:stretch>
                  <a:fillRect l="-18750" r="-4688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72EAF1E5-1D6B-2DD8-1BF8-FFD0DE3143C6}"/>
                  </a:ext>
                </a:extLst>
              </p:cNvPr>
              <p:cNvSpPr txBox="1"/>
              <p:nvPr/>
            </p:nvSpPr>
            <p:spPr>
              <a:xfrm>
                <a:off x="6331128" y="3279077"/>
                <a:ext cx="5334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72EAF1E5-1D6B-2DD8-1BF8-FFD0DE3143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1128" y="3279077"/>
                <a:ext cx="533400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D51A03A3-CDC5-28F6-620B-5E4C3D0D935F}"/>
                  </a:ext>
                </a:extLst>
              </p:cNvPr>
              <p:cNvSpPr txBox="1"/>
              <p:nvPr/>
            </p:nvSpPr>
            <p:spPr>
              <a:xfrm>
                <a:off x="5686379" y="5230001"/>
                <a:ext cx="17620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D51A03A3-CDC5-28F6-620B-5E4C3D0D93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6379" y="5230001"/>
                <a:ext cx="176202" cy="369332"/>
              </a:xfrm>
              <a:prstGeom prst="rect">
                <a:avLst/>
              </a:prstGeom>
              <a:blipFill>
                <a:blip r:embed="rId9"/>
                <a:stretch>
                  <a:fillRect l="-24138" t="-16393" r="-1379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B63AA277-59A8-65AD-6749-27E2BB4C03E1}"/>
                  </a:ext>
                </a:extLst>
              </p:cNvPr>
              <p:cNvSpPr txBox="1"/>
              <p:nvPr/>
            </p:nvSpPr>
            <p:spPr>
              <a:xfrm>
                <a:off x="8129598" y="4278868"/>
                <a:ext cx="19056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B63AA277-59A8-65AD-6749-27E2BB4C03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9598" y="4278868"/>
                <a:ext cx="190565" cy="369332"/>
              </a:xfrm>
              <a:prstGeom prst="rect">
                <a:avLst/>
              </a:prstGeom>
              <a:blipFill>
                <a:blip r:embed="rId10"/>
                <a:stretch>
                  <a:fillRect l="-38710" t="-16393" r="-135484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18DEA1E3-4635-4F4A-3340-B8781D58B035}"/>
                  </a:ext>
                </a:extLst>
              </p:cNvPr>
              <p:cNvSpPr txBox="1"/>
              <p:nvPr/>
            </p:nvSpPr>
            <p:spPr>
              <a:xfrm>
                <a:off x="6079679" y="2028596"/>
                <a:ext cx="255904" cy="3890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18DEA1E3-4635-4F4A-3340-B8781D58B0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9679" y="2028596"/>
                <a:ext cx="255904" cy="38901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43268D21-1C27-BD31-35CF-E9AA8137ADD2}"/>
              </a:ext>
            </a:extLst>
          </p:cNvPr>
          <p:cNvCxnSpPr>
            <a:cxnSpLocks/>
          </p:cNvCxnSpPr>
          <p:nvPr/>
        </p:nvCxnSpPr>
        <p:spPr bwMode="auto">
          <a:xfrm flipH="1">
            <a:off x="5862581" y="4166756"/>
            <a:ext cx="559264" cy="557644"/>
          </a:xfrm>
          <a:prstGeom prst="straightConnector1">
            <a:avLst/>
          </a:prstGeom>
          <a:solidFill>
            <a:schemeClr val="accent1"/>
          </a:solidFill>
          <a:ln w="53975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0C58B73B-F0B7-FF4E-EA8F-90FE887CF079}"/>
              </a:ext>
            </a:extLst>
          </p:cNvPr>
          <p:cNvCxnSpPr>
            <a:cxnSpLocks/>
          </p:cNvCxnSpPr>
          <p:nvPr/>
        </p:nvCxnSpPr>
        <p:spPr bwMode="auto">
          <a:xfrm>
            <a:off x="6455444" y="4189273"/>
            <a:ext cx="1580909" cy="0"/>
          </a:xfrm>
          <a:prstGeom prst="straightConnector1">
            <a:avLst/>
          </a:prstGeom>
          <a:solidFill>
            <a:schemeClr val="accent1"/>
          </a:solidFill>
          <a:ln w="53975" cap="flat" cmpd="sng" algn="ctr">
            <a:solidFill>
              <a:srgbClr val="7030A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CBAF9FA8-217D-31D4-D284-D931E762EE70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426029" y="2521446"/>
            <a:ext cx="9277" cy="1624161"/>
          </a:xfrm>
          <a:prstGeom prst="straightConnector1">
            <a:avLst/>
          </a:prstGeom>
          <a:solidFill>
            <a:schemeClr val="accent1"/>
          </a:solidFill>
          <a:ln w="53975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73543350-9DA1-36E3-6EFD-B358867D34D1}"/>
                  </a:ext>
                </a:extLst>
              </p:cNvPr>
              <p:cNvSpPr txBox="1"/>
              <p:nvPr/>
            </p:nvSpPr>
            <p:spPr>
              <a:xfrm rot="19381346">
                <a:off x="6046711" y="4302695"/>
                <a:ext cx="45550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US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</m:oMath>
                  </m:oMathPara>
                </a14:m>
                <a:endParaRPr lang="en-US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73543350-9DA1-36E3-6EFD-B358867D34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381346">
                <a:off x="6046711" y="4302695"/>
                <a:ext cx="455509" cy="369332"/>
              </a:xfrm>
              <a:prstGeom prst="rect">
                <a:avLst/>
              </a:prstGeom>
              <a:blipFill>
                <a:blip r:embed="rId12"/>
                <a:stretch>
                  <a:fillRect l="-6186" t="-51064" r="-51546" b="-106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AA84EF36-AE4B-DDCB-AD35-D440B8F43B9A}"/>
                  </a:ext>
                </a:extLst>
              </p:cNvPr>
              <p:cNvSpPr txBox="1"/>
              <p:nvPr/>
            </p:nvSpPr>
            <p:spPr>
              <a:xfrm>
                <a:off x="6764291" y="4143648"/>
                <a:ext cx="478914" cy="398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acc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AA84EF36-AE4B-DDCB-AD35-D440B8F43B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4291" y="4143648"/>
                <a:ext cx="478914" cy="398507"/>
              </a:xfrm>
              <a:prstGeom prst="rect">
                <a:avLst/>
              </a:prstGeom>
              <a:blipFill>
                <a:blip r:embed="rId13"/>
                <a:stretch>
                  <a:fillRect l="-14103" t="-15385" r="-87179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F4FCB6EB-2F67-71E1-4997-557CF18BE386}"/>
                  </a:ext>
                </a:extLst>
              </p:cNvPr>
              <p:cNvSpPr txBox="1"/>
              <p:nvPr/>
            </p:nvSpPr>
            <p:spPr>
              <a:xfrm>
                <a:off x="5863226" y="3183031"/>
                <a:ext cx="519693" cy="3890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US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acc>
                    </m:oMath>
                  </m:oMathPara>
                </a14:m>
                <a:endParaRPr lang="en-US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F4FCB6EB-2F67-71E1-4997-557CF18BE3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3226" y="3183031"/>
                <a:ext cx="519693" cy="38901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9550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0" grpId="0" animBg="1"/>
      <p:bldP spid="58" grpId="0" animBg="1"/>
      <p:bldP spid="59" grpId="0" animBg="1"/>
      <p:bldP spid="60" grpId="0" animBg="1"/>
      <p:bldP spid="61" grpId="0"/>
      <p:bldP spid="62" grpId="0"/>
      <p:bldP spid="64" grpId="0"/>
      <p:bldP spid="66" grpId="0"/>
      <p:bldP spid="67" grpId="0"/>
      <p:bldP spid="68" grpId="0"/>
      <p:bldP spid="80" grpId="0"/>
      <p:bldP spid="81" grpId="0"/>
      <p:bldP spid="8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4609E-0BA7-C117-223E-2B0588A7F1D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39659" y="314108"/>
            <a:ext cx="6781797" cy="760270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rgbClr val="0066FF"/>
                </a:solidFill>
                <a:ea typeface="Calibri"/>
                <a:cs typeface="Calibri"/>
              </a:rPr>
              <a:t>Rectangular (Cartesian) Components in 3D Space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A078291F-ACB0-51B7-4F42-7C35417F10AD}"/>
                  </a:ext>
                </a:extLst>
              </p:cNvPr>
              <p:cNvSpPr txBox="1">
                <a:spLocks noGrp="1"/>
              </p:cNvSpPr>
              <p:nvPr>
                <p:ph type="subTitle" idx="1"/>
              </p:nvPr>
            </p:nvSpPr>
            <p:spPr>
              <a:xfrm>
                <a:off x="387797" y="1520567"/>
                <a:ext cx="4739317" cy="4727833"/>
              </a:xfrm>
            </p:spPr>
            <p:txBody>
              <a:bodyPr anchorCtr="0"/>
              <a:lstStyle/>
              <a:p>
                <a:pPr marL="457200" lvl="0" indent="-457200" algn="l">
                  <a:buClr>
                    <a:srgbClr val="000000"/>
                  </a:buClr>
                  <a:buChar char="•"/>
                </a:pPr>
                <a:r>
                  <a:rPr lang="en-US" sz="2400" dirty="0">
                    <a:solidFill>
                      <a:srgbClr val="0066FF"/>
                    </a:solidFill>
                    <a:ea typeface="Calibri"/>
                    <a:cs typeface="Calibri"/>
                  </a:rPr>
                  <a:t>Rectangular Components in 3D</a:t>
                </a:r>
                <a:endParaRPr lang="en-US" dirty="0"/>
              </a:p>
              <a:p>
                <a:pPr marL="457200" lvl="0" indent="-457200" algn="l">
                  <a:spcBef>
                    <a:spcPts val="600"/>
                  </a:spcBef>
                  <a:buClr>
                    <a:srgbClr val="000000"/>
                  </a:buClr>
                  <a:buChar char="•"/>
                </a:pPr>
                <a:endParaRPr lang="en-US" sz="2400" dirty="0">
                  <a:solidFill>
                    <a:srgbClr val="0066FF"/>
                  </a:solidFill>
                  <a:ea typeface="Calibri"/>
                  <a:cs typeface="Calibri"/>
                </a:endParaRPr>
              </a:p>
              <a:p>
                <a:pPr lvl="0" algn="l">
                  <a:spcBef>
                    <a:spcPts val="600"/>
                  </a:spcBef>
                </a:pPr>
                <a:r>
                  <a:rPr lang="en-US" sz="2400" dirty="0">
                    <a:solidFill>
                      <a:srgbClr val="000000"/>
                    </a:solidFill>
                    <a:ea typeface="Calibri"/>
                    <a:cs typeface="Calibri"/>
                  </a:rPr>
                  <a:t>Sometimes useful to remember while solving problems</a:t>
                </a:r>
              </a:p>
              <a:p>
                <a:pPr marL="457200" lvl="0" indent="-457200" algn="l">
                  <a:spcBef>
                    <a:spcPts val="600"/>
                  </a:spcBef>
                  <a:buClr>
                    <a:srgbClr val="000000"/>
                  </a:buClr>
                  <a:buChar char="•"/>
                </a:pPr>
                <a:endParaRPr lang="en-US" sz="2400" dirty="0">
                  <a:solidFill>
                    <a:srgbClr val="0066FF"/>
                  </a:solidFill>
                  <a:ea typeface="Calibri"/>
                  <a:cs typeface="Calibri"/>
                </a:endParaRPr>
              </a:p>
              <a:p>
                <a:pPr marL="457200" lvl="0" indent="-457200" algn="l">
                  <a:spcBef>
                    <a:spcPts val="600"/>
                  </a:spcBef>
                  <a:buClr>
                    <a:srgbClr val="000000"/>
                  </a:buClr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𝐹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𝑥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𝐹</m:t>
                        </m:r>
                      </m:e>
                    </m:acc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</a:rPr>
                      <m:t>.</m:t>
                    </m:r>
                    <m:acc>
                      <m:accPr>
                        <m:chr m:val="̂"/>
                        <m:ctrlP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𝑖</m:t>
                        </m:r>
                      </m:e>
                    </m:acc>
                  </m:oMath>
                </a14:m>
                <a:endParaRPr lang="en-US" sz="2400" dirty="0">
                  <a:solidFill>
                    <a:srgbClr val="E76E0A"/>
                  </a:solidFill>
                  <a:ea typeface="Calibri"/>
                  <a:cs typeface="Calibri"/>
                </a:endParaRPr>
              </a:p>
              <a:p>
                <a:pPr marL="457200" indent="-457200" algn="l">
                  <a:spcBef>
                    <a:spcPts val="600"/>
                  </a:spcBef>
                  <a:buClr>
                    <a:srgbClr val="000000"/>
                  </a:buClr>
                  <a:buFontTx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𝐹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𝑦</m:t>
                        </m:r>
                      </m:sub>
                    </m:sSub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𝐹</m:t>
                        </m:r>
                      </m:e>
                    </m:acc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</a:rPr>
                      <m:t>.</m:t>
                    </m:r>
                    <m:acc>
                      <m:accPr>
                        <m:chr m:val="̂"/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𝑗</m:t>
                        </m:r>
                      </m:e>
                    </m:acc>
                  </m:oMath>
                </a14:m>
                <a:endParaRPr lang="en-US" sz="2400" dirty="0">
                  <a:solidFill>
                    <a:srgbClr val="E76E0A"/>
                  </a:solidFill>
                  <a:ea typeface="Calibri"/>
                  <a:cs typeface="Calibri"/>
                </a:endParaRPr>
              </a:p>
              <a:p>
                <a:pPr marL="457200" indent="-457200" algn="l">
                  <a:spcBef>
                    <a:spcPts val="600"/>
                  </a:spcBef>
                  <a:buClr>
                    <a:srgbClr val="000000"/>
                  </a:buClr>
                  <a:buFontTx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𝐹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𝑧</m:t>
                        </m:r>
                      </m:sub>
                    </m:sSub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𝐹</m:t>
                        </m:r>
                      </m:e>
                    </m:acc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</a:rPr>
                      <m:t>.</m:t>
                    </m:r>
                    <m:acc>
                      <m:accPr>
                        <m:chr m:val="̂"/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𝑘</m:t>
                        </m:r>
                      </m:e>
                    </m:acc>
                  </m:oMath>
                </a14:m>
                <a:endParaRPr lang="en-US" sz="2400" dirty="0">
                  <a:solidFill>
                    <a:srgbClr val="E76E0A"/>
                  </a:solidFill>
                  <a:ea typeface="Calibri"/>
                  <a:cs typeface="Calibri"/>
                </a:endParaRPr>
              </a:p>
              <a:p>
                <a:pPr marL="457200" lvl="0" indent="-457200" algn="l">
                  <a:spcBef>
                    <a:spcPts val="600"/>
                  </a:spcBef>
                  <a:buClr>
                    <a:srgbClr val="000000"/>
                  </a:buClr>
                  <a:buChar char="•"/>
                </a:pPr>
                <a:endParaRPr lang="en-US" sz="2400" dirty="0">
                  <a:solidFill>
                    <a:srgbClr val="E76E0A"/>
                  </a:solidFill>
                  <a:ea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A078291F-ACB0-51B7-4F42-7C35417F10AD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387797" y="1520567"/>
                <a:ext cx="4739317" cy="4727833"/>
              </a:xfrm>
              <a:blipFill>
                <a:blip r:embed="rId3"/>
                <a:stretch>
                  <a:fillRect l="-2059" t="-1031" r="-3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C9523BC8-D9CD-219B-A7D3-3B42FCF5CA9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229600" y="6356351"/>
            <a:ext cx="457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10</a:t>
            </a:fld>
            <a:endParaRPr lang="en-US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34D82480-6F0D-1794-558D-DA1742A94D4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503A85A4-474E-0490-AA63-168B141536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72F0542C-6350-E113-7804-CA7F4198194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2D38452A-44F9-95F5-9EC7-2C25B6EF62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1B3883C3-3E7B-6FDD-EC8D-90A7C635BA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1B9158C9-12AA-0069-A4B2-3B70CDA62A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E5371845-0AF0-DAAD-7A56-3E0BBF665D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84347421-C923-B2D2-E394-40B499C5B4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5BEB652A-938A-E0CB-0982-BB66E25532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2E84F0A3-8BCA-3B46-EDAB-E2181264C3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594518B5-C0F1-847C-1C87-475F480B6B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118F834C-5E86-95AD-E4CD-79836DDBF8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3336572F-4374-4B48-E36F-E6DDC6802E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E9C5FB6F-CDE8-4A90-8672-C8B6E85D4E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81351E23-9F62-225B-B3C6-6D243CBB76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3F42EC6A-0547-A2CF-76BD-74E66E82E8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0AC3F59-D035-51F5-C4F5-29B1D0DC62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089198B8-CE56-F123-DDC4-DBC0A3CA18B5}"/>
              </a:ext>
            </a:extLst>
          </p:cNvPr>
          <p:cNvGrpSpPr/>
          <p:nvPr/>
        </p:nvGrpSpPr>
        <p:grpSpPr>
          <a:xfrm>
            <a:off x="4937466" y="1443335"/>
            <a:ext cx="3977934" cy="4209451"/>
            <a:chOff x="4937466" y="1443335"/>
            <a:chExt cx="3977934" cy="4209451"/>
          </a:xfrm>
        </p:grpSpPr>
        <p:sp>
          <p:nvSpPr>
            <p:cNvPr id="23" name="Cube 22">
              <a:extLst>
                <a:ext uri="{FF2B5EF4-FFF2-40B4-BE49-F238E27FC236}">
                  <a16:creationId xmlns:a16="http://schemas.microsoft.com/office/drawing/2014/main" id="{94693907-1FE5-B1BD-24CF-D9246B235DAE}"/>
                </a:ext>
              </a:extLst>
            </p:cNvPr>
            <p:cNvSpPr/>
            <p:nvPr/>
          </p:nvSpPr>
          <p:spPr bwMode="auto">
            <a:xfrm>
              <a:off x="5867400" y="2590800"/>
              <a:ext cx="2133600" cy="2133600"/>
            </a:xfrm>
            <a:prstGeom prst="cub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3A198C69-DA81-8460-E050-A35348A44A3D}"/>
                </a:ext>
              </a:extLst>
            </p:cNvPr>
            <p:cNvGrpSpPr/>
            <p:nvPr/>
          </p:nvGrpSpPr>
          <p:grpSpPr>
            <a:xfrm>
              <a:off x="4937466" y="1443335"/>
              <a:ext cx="3977934" cy="4209451"/>
              <a:chOff x="4937466" y="1443335"/>
              <a:chExt cx="3977934" cy="4209451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5AEE158A-8685-9452-9C00-02E74E0CCC56}"/>
                  </a:ext>
                </a:extLst>
              </p:cNvPr>
              <p:cNvGrpSpPr/>
              <p:nvPr/>
            </p:nvGrpSpPr>
            <p:grpSpPr>
              <a:xfrm>
                <a:off x="4937466" y="1616535"/>
                <a:ext cx="3977934" cy="3952283"/>
                <a:chOff x="4937466" y="1616535"/>
                <a:chExt cx="3977934" cy="3952283"/>
              </a:xfrm>
            </p:grpSpPr>
            <p:cxnSp>
              <p:nvCxnSpPr>
                <p:cNvPr id="29" name="Straight Arrow Connector 28">
                  <a:extLst>
                    <a:ext uri="{FF2B5EF4-FFF2-40B4-BE49-F238E27FC236}">
                      <a16:creationId xmlns:a16="http://schemas.microsoft.com/office/drawing/2014/main" id="{1339456D-18ED-9DFB-7426-BD45B2895C7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6440340" y="4201584"/>
                  <a:ext cx="2475060" cy="0"/>
                </a:xfrm>
                <a:prstGeom prst="straightConnector1">
                  <a:avLst/>
                </a:prstGeom>
                <a:solidFill>
                  <a:schemeClr val="accent1"/>
                </a:solidFill>
                <a:ln w="349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30" name="Straight Arrow Connector 29">
                  <a:extLst>
                    <a:ext uri="{FF2B5EF4-FFF2-40B4-BE49-F238E27FC236}">
                      <a16:creationId xmlns:a16="http://schemas.microsoft.com/office/drawing/2014/main" id="{DA96F70B-39AD-4A93-93AD-A4156854922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6421845" y="1616535"/>
                  <a:ext cx="0" cy="2585049"/>
                </a:xfrm>
                <a:prstGeom prst="straightConnector1">
                  <a:avLst/>
                </a:prstGeom>
                <a:solidFill>
                  <a:schemeClr val="accent1"/>
                </a:solidFill>
                <a:ln w="349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31" name="Straight Arrow Connector 30">
                  <a:extLst>
                    <a:ext uri="{FF2B5EF4-FFF2-40B4-BE49-F238E27FC236}">
                      <a16:creationId xmlns:a16="http://schemas.microsoft.com/office/drawing/2014/main" id="{D756F195-462E-C183-BB52-676130D8726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937466" y="4186671"/>
                  <a:ext cx="1484379" cy="1382147"/>
                </a:xfrm>
                <a:prstGeom prst="straightConnector1">
                  <a:avLst/>
                </a:prstGeom>
                <a:solidFill>
                  <a:schemeClr val="accent1"/>
                </a:solidFill>
                <a:ln w="349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</p:grp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4A05C17-186B-C1ED-38A7-11C0AF7D1A1E}"/>
                  </a:ext>
                </a:extLst>
              </p:cNvPr>
              <p:cNvSpPr txBox="1"/>
              <p:nvPr/>
            </p:nvSpPr>
            <p:spPr>
              <a:xfrm>
                <a:off x="5257800" y="5191121"/>
                <a:ext cx="4074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X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7143E86-559E-1FF3-B0FD-0C83E31C2913}"/>
                  </a:ext>
                </a:extLst>
              </p:cNvPr>
              <p:cNvSpPr txBox="1"/>
              <p:nvPr/>
            </p:nvSpPr>
            <p:spPr>
              <a:xfrm>
                <a:off x="8355516" y="4114800"/>
                <a:ext cx="4074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Y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596A57B-74F8-86C5-DB22-3A7BE5DFD48D}"/>
                  </a:ext>
                </a:extLst>
              </p:cNvPr>
              <p:cNvSpPr txBox="1"/>
              <p:nvPr/>
            </p:nvSpPr>
            <p:spPr>
              <a:xfrm>
                <a:off x="6400800" y="1443335"/>
                <a:ext cx="3722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Z</a:t>
                </a:r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EF8F9479-9F16-593B-2E98-DA01D14ABD9B}"/>
                </a:ext>
              </a:extLst>
            </p:cNvPr>
            <p:cNvGrpSpPr/>
            <p:nvPr/>
          </p:nvGrpSpPr>
          <p:grpSpPr>
            <a:xfrm>
              <a:off x="6440340" y="2847459"/>
              <a:ext cx="1283228" cy="1319297"/>
              <a:chOff x="6440340" y="2847459"/>
              <a:chExt cx="1283228" cy="1319297"/>
            </a:xfrm>
          </p:grpSpPr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477CD542-30BC-13CE-EBE6-15EE872EF680}"/>
                  </a:ext>
                </a:extLst>
              </p:cNvPr>
              <p:cNvCxnSpPr/>
              <p:nvPr/>
            </p:nvCxnSpPr>
            <p:spPr bwMode="auto">
              <a:xfrm flipV="1">
                <a:off x="6440340" y="3124200"/>
                <a:ext cx="1027260" cy="1042556"/>
              </a:xfrm>
              <a:prstGeom prst="straightConnector1">
                <a:avLst/>
              </a:prstGeom>
              <a:solidFill>
                <a:schemeClr val="accent1"/>
              </a:solidFill>
              <a:ln w="60325" cap="flat" cmpd="sng" algn="ctr">
                <a:solidFill>
                  <a:srgbClr val="FF0066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FF9AA27D-6031-1CB4-0220-440ACFDC8E4C}"/>
                      </a:ext>
                    </a:extLst>
                  </p:cNvPr>
                  <p:cNvSpPr txBox="1"/>
                  <p:nvPr/>
                </p:nvSpPr>
                <p:spPr>
                  <a:xfrm>
                    <a:off x="7467600" y="2847459"/>
                    <a:ext cx="255968" cy="414088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oMath>
                      </m:oMathPara>
                    </a14:m>
                    <a:endParaRPr lang="en-US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FF9AA27D-6031-1CB4-0220-440ACFDC8E4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67600" y="2847459"/>
                    <a:ext cx="255968" cy="414088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AE19BB9-C400-EAEC-2E6F-A5E692E3C6FE}"/>
                </a:ext>
              </a:extLst>
            </p:cNvPr>
            <p:cNvSpPr/>
            <p:nvPr/>
          </p:nvSpPr>
          <p:spPr bwMode="auto">
            <a:xfrm>
              <a:off x="6098875" y="4011283"/>
              <a:ext cx="474453" cy="439947"/>
            </a:xfrm>
            <a:custGeom>
              <a:avLst/>
              <a:gdLst>
                <a:gd name="csX0" fmla="*/ 0 w 474453"/>
                <a:gd name="csY0" fmla="*/ 439947 h 439947"/>
                <a:gd name="csX1" fmla="*/ 103517 w 474453"/>
                <a:gd name="csY1" fmla="*/ 172528 h 439947"/>
                <a:gd name="csX2" fmla="*/ 474453 w 474453"/>
                <a:gd name="csY2" fmla="*/ 0 h 439947"/>
                <a:gd name="csX3" fmla="*/ 474453 w 474453"/>
                <a:gd name="csY3" fmla="*/ 0 h 4399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74453" h="439947">
                  <a:moveTo>
                    <a:pt x="0" y="439947"/>
                  </a:moveTo>
                  <a:cubicBezTo>
                    <a:pt x="12221" y="342899"/>
                    <a:pt x="24442" y="245852"/>
                    <a:pt x="103517" y="172528"/>
                  </a:cubicBezTo>
                  <a:cubicBezTo>
                    <a:pt x="182592" y="99204"/>
                    <a:pt x="474453" y="0"/>
                    <a:pt x="474453" y="0"/>
                  </a:cubicBezTo>
                  <a:lnTo>
                    <a:pt x="474453" y="0"/>
                  </a:lnTo>
                </a:path>
              </a:pathLst>
            </a:custGeom>
            <a:noFill/>
            <a:ln w="1587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1B9D04BB-C7D8-5172-EE17-126B9B3B7820}"/>
                </a:ext>
              </a:extLst>
            </p:cNvPr>
            <p:cNvSpPr/>
            <p:nvPr/>
          </p:nvSpPr>
          <p:spPr bwMode="auto">
            <a:xfrm>
              <a:off x="6435306" y="3698323"/>
              <a:ext cx="310551" cy="200817"/>
            </a:xfrm>
            <a:custGeom>
              <a:avLst/>
              <a:gdLst>
                <a:gd name="csX0" fmla="*/ 0 w 310551"/>
                <a:gd name="csY0" fmla="*/ 28288 h 200817"/>
                <a:gd name="csX1" fmla="*/ 138022 w 310551"/>
                <a:gd name="csY1" fmla="*/ 11035 h 200817"/>
                <a:gd name="csX2" fmla="*/ 284671 w 310551"/>
                <a:gd name="csY2" fmla="*/ 174937 h 200817"/>
                <a:gd name="csX3" fmla="*/ 284671 w 310551"/>
                <a:gd name="csY3" fmla="*/ 174937 h 200817"/>
                <a:gd name="csX4" fmla="*/ 310551 w 310551"/>
                <a:gd name="csY4" fmla="*/ 200817 h 2008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10551" h="200817">
                  <a:moveTo>
                    <a:pt x="0" y="28288"/>
                  </a:moveTo>
                  <a:cubicBezTo>
                    <a:pt x="45288" y="7441"/>
                    <a:pt x="90577" y="-13406"/>
                    <a:pt x="138022" y="11035"/>
                  </a:cubicBezTo>
                  <a:cubicBezTo>
                    <a:pt x="185467" y="35476"/>
                    <a:pt x="284671" y="174937"/>
                    <a:pt x="284671" y="174937"/>
                  </a:cubicBezTo>
                  <a:lnTo>
                    <a:pt x="284671" y="174937"/>
                  </a:lnTo>
                  <a:lnTo>
                    <a:pt x="310551" y="200817"/>
                  </a:lnTo>
                </a:path>
              </a:pathLst>
            </a:custGeom>
            <a:noFill/>
            <a:ln w="15875" cap="flat" cmpd="sng" algn="ctr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468EF4B-317E-816C-56D0-C8ECADA084A0}"/>
                </a:ext>
              </a:extLst>
            </p:cNvPr>
            <p:cNvSpPr/>
            <p:nvPr/>
          </p:nvSpPr>
          <p:spPr bwMode="auto">
            <a:xfrm>
              <a:off x="6737230" y="3856008"/>
              <a:ext cx="207457" cy="353683"/>
            </a:xfrm>
            <a:custGeom>
              <a:avLst/>
              <a:gdLst>
                <a:gd name="csX0" fmla="*/ 43132 w 207457"/>
                <a:gd name="csY0" fmla="*/ 353683 h 353683"/>
                <a:gd name="csX1" fmla="*/ 207034 w 207457"/>
                <a:gd name="csY1" fmla="*/ 232913 h 353683"/>
                <a:gd name="csX2" fmla="*/ 0 w 207457"/>
                <a:gd name="csY2" fmla="*/ 0 h 3536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07457" h="353683">
                  <a:moveTo>
                    <a:pt x="43132" y="353683"/>
                  </a:moveTo>
                  <a:cubicBezTo>
                    <a:pt x="128677" y="322771"/>
                    <a:pt x="214223" y="291860"/>
                    <a:pt x="207034" y="232913"/>
                  </a:cubicBezTo>
                  <a:cubicBezTo>
                    <a:pt x="199845" y="173966"/>
                    <a:pt x="99922" y="86983"/>
                    <a:pt x="0" y="0"/>
                  </a:cubicBezTo>
                </a:path>
              </a:pathLst>
            </a:custGeom>
            <a:noFill/>
            <a:ln w="1587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EEB66F49-A648-4EF4-CEC3-AA7D92E102D6}"/>
                    </a:ext>
                  </a:extLst>
                </p:cNvPr>
                <p:cNvSpPr txBox="1"/>
                <p:nvPr/>
              </p:nvSpPr>
              <p:spPr>
                <a:xfrm>
                  <a:off x="5865433" y="3879806"/>
                  <a:ext cx="383888" cy="36933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rgbClr val="00B0F0"/>
                    </a:solidFill>
                  </a:endParaRPr>
                </a:p>
              </p:txBody>
            </p:sp>
          </mc:Choice>
          <mc:Fallback xmlns="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EEB66F49-A648-4EF4-CEC3-AA7D92E102D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65433" y="3879806"/>
                  <a:ext cx="383888" cy="369332"/>
                </a:xfrm>
                <a:prstGeom prst="rect">
                  <a:avLst/>
                </a:prstGeom>
                <a:blipFill>
                  <a:blip r:embed="rId6"/>
                  <a:stretch>
                    <a:fillRect l="-17460" b="-114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31120FC2-29E8-34AA-ABC2-4D72186C12CA}"/>
                    </a:ext>
                  </a:extLst>
                </p:cNvPr>
                <p:cNvSpPr txBox="1"/>
                <p:nvPr/>
              </p:nvSpPr>
              <p:spPr>
                <a:xfrm>
                  <a:off x="6953970" y="3748454"/>
                  <a:ext cx="392928" cy="39850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31120FC2-29E8-34AA-ABC2-4D72186C12C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53970" y="3748454"/>
                  <a:ext cx="392928" cy="398507"/>
                </a:xfrm>
                <a:prstGeom prst="rect">
                  <a:avLst/>
                </a:prstGeom>
                <a:blipFill>
                  <a:blip r:embed="rId7"/>
                  <a:stretch>
                    <a:fillRect l="-18750" r="-4688" b="-2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D62D3969-E533-F096-CDCC-B7D232FD14BD}"/>
                    </a:ext>
                  </a:extLst>
                </p:cNvPr>
                <p:cNvSpPr txBox="1"/>
                <p:nvPr/>
              </p:nvSpPr>
              <p:spPr>
                <a:xfrm>
                  <a:off x="6331128" y="3279077"/>
                  <a:ext cx="533400" cy="49084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rgbClr val="FFC000"/>
                    </a:solidFill>
                  </a:endParaRPr>
                </a:p>
              </p:txBody>
            </p:sp>
          </mc:Choice>
          <mc:Fallback xmlns="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D62D3969-E533-F096-CDCC-B7D232FD14B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31128" y="3279077"/>
                  <a:ext cx="533400" cy="490840"/>
                </a:xfrm>
                <a:prstGeom prst="rect">
                  <a:avLst/>
                </a:prstGeom>
                <a:blipFill>
                  <a:blip r:embed="rId8"/>
                  <a:stretch>
                    <a:fillRect b="-625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B4761A1C-333D-B074-6EDD-46C1BA85E57F}"/>
                    </a:ext>
                  </a:extLst>
                </p:cNvPr>
                <p:cNvSpPr txBox="1"/>
                <p:nvPr/>
              </p:nvSpPr>
              <p:spPr>
                <a:xfrm>
                  <a:off x="5686379" y="5230001"/>
                  <a:ext cx="176202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B4761A1C-333D-B074-6EDD-46C1BA85E57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86379" y="5230001"/>
                  <a:ext cx="176202" cy="369332"/>
                </a:xfrm>
                <a:prstGeom prst="rect">
                  <a:avLst/>
                </a:prstGeom>
                <a:blipFill>
                  <a:blip r:embed="rId9"/>
                  <a:stretch>
                    <a:fillRect l="-24138" t="-16393" r="-13793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6099E881-0C5F-3822-21C5-284A7A1DA406}"/>
                    </a:ext>
                  </a:extLst>
                </p:cNvPr>
                <p:cNvSpPr txBox="1"/>
                <p:nvPr/>
              </p:nvSpPr>
              <p:spPr>
                <a:xfrm>
                  <a:off x="8129598" y="4278868"/>
                  <a:ext cx="190565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6099E881-0C5F-3822-21C5-284A7A1DA40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29598" y="4278868"/>
                  <a:ext cx="190565" cy="369332"/>
                </a:xfrm>
                <a:prstGeom prst="rect">
                  <a:avLst/>
                </a:prstGeom>
                <a:blipFill>
                  <a:blip r:embed="rId10"/>
                  <a:stretch>
                    <a:fillRect l="-38710" t="-16393" r="-135484" b="-2623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5CE99487-2D1C-2C07-B253-39B29335489B}"/>
                    </a:ext>
                  </a:extLst>
                </p:cNvPr>
                <p:cNvSpPr txBox="1"/>
                <p:nvPr/>
              </p:nvSpPr>
              <p:spPr>
                <a:xfrm>
                  <a:off x="6079679" y="2028596"/>
                  <a:ext cx="255904" cy="38901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5CE99487-2D1C-2C07-B253-39B29335489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79679" y="2028596"/>
                  <a:ext cx="255904" cy="389017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5861528F-97B8-0BB1-7963-3A396BAD984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862581" y="4166756"/>
              <a:ext cx="559264" cy="557644"/>
            </a:xfrm>
            <a:prstGeom prst="straightConnector1">
              <a:avLst/>
            </a:prstGeom>
            <a:solidFill>
              <a:schemeClr val="accent1"/>
            </a:solidFill>
            <a:ln w="5397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55A7B018-088F-0C42-A2AB-F3D8355A44A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55444" y="4189273"/>
              <a:ext cx="1580909" cy="0"/>
            </a:xfrm>
            <a:prstGeom prst="straightConnector1">
              <a:avLst/>
            </a:prstGeom>
            <a:solidFill>
              <a:schemeClr val="accent1"/>
            </a:solidFill>
            <a:ln w="5397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798BB5CA-A148-41B8-8BEE-E15187808ADC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6426029" y="2521446"/>
              <a:ext cx="9277" cy="1624161"/>
            </a:xfrm>
            <a:prstGeom prst="straightConnector1">
              <a:avLst/>
            </a:prstGeom>
            <a:solidFill>
              <a:schemeClr val="accent1"/>
            </a:solidFill>
            <a:ln w="5397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BDB285ED-E36C-B909-E423-BE68C48EC901}"/>
                    </a:ext>
                  </a:extLst>
                </p:cNvPr>
                <p:cNvSpPr txBox="1"/>
                <p:nvPr/>
              </p:nvSpPr>
              <p:spPr>
                <a:xfrm rot="19381346">
                  <a:off x="6046711" y="4302695"/>
                  <a:ext cx="455509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  <m:acc>
                          <m:accPr>
                            <m:chr m:val="̂"/>
                            <m:ctrlPr>
                              <a:rPr lang="en-US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acc>
                      </m:oMath>
                    </m:oMathPara>
                  </a14:m>
                  <a:endParaRPr lang="en-US" dirty="0">
                    <a:solidFill>
                      <a:srgbClr val="00B0F0"/>
                    </a:solidFill>
                  </a:endParaRPr>
                </a:p>
              </p:txBody>
            </p:sp>
          </mc:Choice>
          <mc:Fallback xmlns="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BDB285ED-E36C-B909-E423-BE68C48EC90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9381346">
                  <a:off x="6046711" y="4302695"/>
                  <a:ext cx="455509" cy="369332"/>
                </a:xfrm>
                <a:prstGeom prst="rect">
                  <a:avLst/>
                </a:prstGeom>
                <a:blipFill>
                  <a:blip r:embed="rId12"/>
                  <a:stretch>
                    <a:fillRect l="-6186" t="-51064" r="-51546" b="-1063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2C3E0BD6-E476-FB91-AF47-D1DE047D2EDF}"/>
                    </a:ext>
                  </a:extLst>
                </p:cNvPr>
                <p:cNvSpPr txBox="1"/>
                <p:nvPr/>
              </p:nvSpPr>
              <p:spPr>
                <a:xfrm>
                  <a:off x="6764291" y="4143648"/>
                  <a:ext cx="478914" cy="39850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  <m:acc>
                          <m:accPr>
                            <m:chr m:val="̂"/>
                            <m:ctrlPr>
                              <a:rPr lang="en-US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acc>
                      </m:oMath>
                    </m:oMathPara>
                  </a14:m>
                  <a:endParaRPr lang="en-US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2C3E0BD6-E476-FB91-AF47-D1DE047D2ED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64291" y="4143648"/>
                  <a:ext cx="478914" cy="398507"/>
                </a:xfrm>
                <a:prstGeom prst="rect">
                  <a:avLst/>
                </a:prstGeom>
                <a:blipFill>
                  <a:blip r:embed="rId13"/>
                  <a:stretch>
                    <a:fillRect l="-14103" t="-15385" r="-87179" b="-2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3A964F86-62A1-374A-AD8B-8DC62BB0B68D}"/>
                    </a:ext>
                  </a:extLst>
                </p:cNvPr>
                <p:cNvSpPr txBox="1"/>
                <p:nvPr/>
              </p:nvSpPr>
              <p:spPr>
                <a:xfrm>
                  <a:off x="5863226" y="3183031"/>
                  <a:ext cx="519693" cy="38901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sub>
                        </m:sSub>
                        <m:acc>
                          <m:accPr>
                            <m:chr m:val="̂"/>
                            <m:ctrlPr>
                              <a:rPr lang="en-US" i="1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acc>
                      </m:oMath>
                    </m:oMathPara>
                  </a14:m>
                  <a:endParaRPr lang="en-US" dirty="0">
                    <a:solidFill>
                      <a:srgbClr val="FFC000"/>
                    </a:solidFill>
                  </a:endParaRPr>
                </a:p>
              </p:txBody>
            </p:sp>
          </mc:Choice>
          <mc:Fallback xmlns="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3A964F86-62A1-374A-AD8B-8DC62BB0B68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63226" y="3183031"/>
                  <a:ext cx="519693" cy="389017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60583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Title 1">
            <a:extLst>
              <a:ext uri="{FF2B5EF4-FFF2-40B4-BE49-F238E27FC236}">
                <a16:creationId xmlns:a16="http://schemas.microsoft.com/office/drawing/2014/main" id="{CEA818D5-D727-BFEE-64C5-760A9D2B7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3739" y="319177"/>
            <a:ext cx="6017243" cy="762000"/>
          </a:xfrm>
        </p:spPr>
        <p:txBody>
          <a:bodyPr/>
          <a:lstStyle/>
          <a:p>
            <a:r>
              <a:rPr lang="en-US" altLang="en-US" sz="2800" dirty="0"/>
              <a:t>Force for Human Service : </a:t>
            </a:r>
            <a:br>
              <a:rPr lang="en-US" altLang="en-US" sz="2800" dirty="0"/>
            </a:br>
            <a:r>
              <a:rPr lang="en-US" altLang="en-US" sz="2800" dirty="0"/>
              <a:t>Travel on Water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122" name="Ink 8">
                <a:extLst>
                  <a:ext uri="{FF2B5EF4-FFF2-40B4-BE49-F238E27FC236}">
                    <a16:creationId xmlns:a16="http://schemas.microsoft.com/office/drawing/2014/main" id="{3F54B9EE-26B4-511E-A2D5-F9F84797193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847975" y="5257800"/>
              <a:ext cx="12700" cy="20638"/>
            </p14:xfrm>
          </p:contentPart>
        </mc:Choice>
        <mc:Fallback xmlns="">
          <p:pic>
            <p:nvPicPr>
              <p:cNvPr id="5122" name="Ink 8">
                <a:extLst>
                  <a:ext uri="{FF2B5EF4-FFF2-40B4-BE49-F238E27FC236}">
                    <a16:creationId xmlns:a16="http://schemas.microsoft.com/office/drawing/2014/main" id="{3F54B9EE-26B4-511E-A2D5-F9F84797193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38541" y="5248044"/>
                <a:ext cx="31569" cy="40150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4E62AE6E-9442-511C-5E09-69038FC9BB0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728F21AE-17EC-FCF5-7A66-26A86D8806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724B93A5-7B47-9FA0-D910-E2ECEF12C3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86739AC5-3015-4467-A312-49CE2E161F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51EC6777-9E2B-61FF-BB64-8279B5C48C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9">
                    <a:extLst>
                      <a:ext uri="{FF2B5EF4-FFF2-40B4-BE49-F238E27FC236}">
                        <a16:creationId xmlns:a16="http://schemas.microsoft.com/office/drawing/2014/main" id="{2193DD9D-B2CA-328D-658A-AB3ACF671B5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594FB5B1-2A5B-9F3D-B632-8FD0330C98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0579CC81-940C-E34C-7FE8-126933EC8D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43785D2A-A3D7-9DE4-DE9E-D0685905579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0B82DBFA-3C07-3C17-3F77-13C8835CD4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3BC31E83-AEC6-1CA7-7F87-243F382F0A7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5">
                    <a:extLst>
                      <a:ext uri="{FF2B5EF4-FFF2-40B4-BE49-F238E27FC236}">
                        <a16:creationId xmlns:a16="http://schemas.microsoft.com/office/drawing/2014/main" id="{25210C6E-A7A1-F941-A504-54C3ED0FBD5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2147309E-D232-5AED-2304-5F48D90FD0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4FE34565-FE7C-D8F0-DC2A-3A93F6FC95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7D1CED2C-587D-619C-C52E-C0C62B11991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CC8425A8-8D5E-4217-149E-231A96A547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50F73BEF-AB44-7FFD-5CEC-1C0B7E3407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15242A92-38B4-4050-0D45-45B520F232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9BFD7B4-5C51-775B-6029-9FD87D1535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AFCC2324-4562-3DC0-CC39-FE93F7CFEA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4270" y="1181100"/>
            <a:ext cx="4181467" cy="29872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large ancient rowing boat - CRYNSMINIATUREN">
            <a:extLst>
              <a:ext uri="{FF2B5EF4-FFF2-40B4-BE49-F238E27FC236}">
                <a16:creationId xmlns:a16="http://schemas.microsoft.com/office/drawing/2014/main" id="{36605F04-B661-FDCC-9FE1-71E36692F0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498" y="3506421"/>
            <a:ext cx="4185139" cy="313885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rrow: Up 6">
            <a:extLst>
              <a:ext uri="{FF2B5EF4-FFF2-40B4-BE49-F238E27FC236}">
                <a16:creationId xmlns:a16="http://schemas.microsoft.com/office/drawing/2014/main" id="{785B6DB1-3631-BAAB-5F2B-0F12EE6BEA40}"/>
              </a:ext>
            </a:extLst>
          </p:cNvPr>
          <p:cNvSpPr/>
          <p:nvPr/>
        </p:nvSpPr>
        <p:spPr>
          <a:xfrm rot="2626332">
            <a:off x="4648517" y="2885582"/>
            <a:ext cx="327688" cy="1826926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6772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D100625F-99F8-0C99-977E-B029359DF078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-40000" contrast="60000"/>
          </a:blip>
          <a:stretch>
            <a:fillRect/>
          </a:stretch>
        </p:blipFill>
        <p:spPr>
          <a:xfrm rot="5400000">
            <a:off x="4459414" y="1942129"/>
            <a:ext cx="5245979" cy="3569236"/>
          </a:xfrm>
          <a:prstGeom prst="rect">
            <a:avLst/>
          </a:prstGeom>
        </p:spPr>
      </p:pic>
      <p:sp>
        <p:nvSpPr>
          <p:cNvPr id="5127" name="Title 1">
            <a:extLst>
              <a:ext uri="{FF2B5EF4-FFF2-40B4-BE49-F238E27FC236}">
                <a16:creationId xmlns:a16="http://schemas.microsoft.com/office/drawing/2014/main" id="{CEA818D5-D727-BFEE-64C5-760A9D2B7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7902" y="284692"/>
            <a:ext cx="6017243" cy="762000"/>
          </a:xfrm>
        </p:spPr>
        <p:txBody>
          <a:bodyPr/>
          <a:lstStyle/>
          <a:p>
            <a:r>
              <a:rPr lang="en-US" altLang="en-US" sz="2800" dirty="0"/>
              <a:t>Utilization of Wind Force for Immediate Service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122" name="Ink 8">
                <a:extLst>
                  <a:ext uri="{FF2B5EF4-FFF2-40B4-BE49-F238E27FC236}">
                    <a16:creationId xmlns:a16="http://schemas.microsoft.com/office/drawing/2014/main" id="{3F54B9EE-26B4-511E-A2D5-F9F84797193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847975" y="5257800"/>
              <a:ext cx="12700" cy="20638"/>
            </p14:xfrm>
          </p:contentPart>
        </mc:Choice>
        <mc:Fallback xmlns="">
          <p:pic>
            <p:nvPicPr>
              <p:cNvPr id="5122" name="Ink 8">
                <a:extLst>
                  <a:ext uri="{FF2B5EF4-FFF2-40B4-BE49-F238E27FC236}">
                    <a16:creationId xmlns:a16="http://schemas.microsoft.com/office/drawing/2014/main" id="{3F54B9EE-26B4-511E-A2D5-F9F84797193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38541" y="5248044"/>
                <a:ext cx="31569" cy="40150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4E62AE6E-9442-511C-5E09-69038FC9BB0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728F21AE-17EC-FCF5-7A66-26A86D8806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724B93A5-7B47-9FA0-D910-E2ECEF12C3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86739AC5-3015-4467-A312-49CE2E161F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51EC6777-9E2B-61FF-BB64-8279B5C48C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9">
                    <a:extLst>
                      <a:ext uri="{FF2B5EF4-FFF2-40B4-BE49-F238E27FC236}">
                        <a16:creationId xmlns:a16="http://schemas.microsoft.com/office/drawing/2014/main" id="{2193DD9D-B2CA-328D-658A-AB3ACF671B5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594FB5B1-2A5B-9F3D-B632-8FD0330C98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0579CC81-940C-E34C-7FE8-126933EC8D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43785D2A-A3D7-9DE4-DE9E-D0685905579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0B82DBFA-3C07-3C17-3F77-13C8835CD4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3BC31E83-AEC6-1CA7-7F87-243F382F0A7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5">
                    <a:extLst>
                      <a:ext uri="{FF2B5EF4-FFF2-40B4-BE49-F238E27FC236}">
                        <a16:creationId xmlns:a16="http://schemas.microsoft.com/office/drawing/2014/main" id="{25210C6E-A7A1-F941-A504-54C3ED0FBD5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2147309E-D232-5AED-2304-5F48D90FD0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4FE34565-FE7C-D8F0-DC2A-3A93F6FC95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7D1CED2C-587D-619C-C52E-C0C62B11991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CC8425A8-8D5E-4217-149E-231A96A547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50F73BEF-AB44-7FFD-5CEC-1C0B7E3407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15242A92-38B4-4050-0D45-45B520F232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9BFD7B4-5C51-775B-6029-9FD87D1535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AFCC2324-4562-3DC0-CC39-FE93F7CFEA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0717" y="1295400"/>
            <a:ext cx="4897973" cy="34991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B13EFC0A-645E-D368-7527-E5346BC54121}"/>
              </a:ext>
            </a:extLst>
          </p:cNvPr>
          <p:cNvSpPr txBox="1"/>
          <p:nvPr/>
        </p:nvSpPr>
        <p:spPr>
          <a:xfrm>
            <a:off x="313133" y="5029200"/>
            <a:ext cx="6163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Instantaneous work done by wind on sail: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7C60046-C3A6-D4F7-6897-9F3C66DE40F1}"/>
                  </a:ext>
                </a:extLst>
              </p:cNvPr>
              <p:cNvSpPr txBox="1"/>
              <p:nvPr/>
            </p:nvSpPr>
            <p:spPr>
              <a:xfrm>
                <a:off x="2109868" y="5765254"/>
                <a:ext cx="1893532" cy="4831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7C60046-C3A6-D4F7-6897-9F3C66DE40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9868" y="5765254"/>
                <a:ext cx="1893532" cy="48314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30" name="Picture 6" descr="enter image description here">
            <a:extLst>
              <a:ext uri="{FF2B5EF4-FFF2-40B4-BE49-F238E27FC236}">
                <a16:creationId xmlns:a16="http://schemas.microsoft.com/office/drawing/2014/main" id="{CA627AEA-FCFE-296A-6C69-7EA2D3B57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1951" y="1954476"/>
            <a:ext cx="6500049" cy="414152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719A26A-DA0A-622E-782A-9DFFFD48D435}"/>
              </a:ext>
            </a:extLst>
          </p:cNvPr>
          <p:cNvSpPr txBox="1"/>
          <p:nvPr/>
        </p:nvSpPr>
        <p:spPr>
          <a:xfrm>
            <a:off x="4530326" y="5911926"/>
            <a:ext cx="426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Scalar product leads to Immediate Consumption!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AA498EB-37E5-B3DE-B3B3-7EAE454DC57C}"/>
                  </a:ext>
                </a:extLst>
              </p:cNvPr>
              <p:cNvSpPr txBox="1"/>
              <p:nvPr/>
            </p:nvSpPr>
            <p:spPr>
              <a:xfrm>
                <a:off x="3020952" y="6277893"/>
                <a:ext cx="1267142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AA498EB-37E5-B3DE-B3B3-7EAE454DC5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0952" y="6277893"/>
                <a:ext cx="1267142" cy="41408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5D222D53-BF23-20AF-E4AA-2BF51728E128}"/>
              </a:ext>
            </a:extLst>
          </p:cNvPr>
          <p:cNvSpPr txBox="1"/>
          <p:nvPr/>
        </p:nvSpPr>
        <p:spPr>
          <a:xfrm>
            <a:off x="286295" y="6177895"/>
            <a:ext cx="26356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a constant force</a:t>
            </a:r>
          </a:p>
        </p:txBody>
      </p:sp>
    </p:spTree>
    <p:extLst>
      <p:ext uri="{BB962C8B-B14F-4D97-AF65-F5344CB8AC3E}">
        <p14:creationId xmlns:p14="http://schemas.microsoft.com/office/powerpoint/2010/main" val="4088598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75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7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AC769-A7BA-AD6B-7455-B9EB6BAC5CF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81003"/>
            <a:ext cx="8382003" cy="533396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Scalar (Dot) Product of Vectors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23B5E452-515D-197C-4EA5-032457C34903}"/>
                  </a:ext>
                </a:extLst>
              </p:cNvPr>
              <p:cNvSpPr txBox="1">
                <a:spLocks noGrp="1"/>
              </p:cNvSpPr>
              <p:nvPr>
                <p:ph type="subTitle" idx="1"/>
              </p:nvPr>
            </p:nvSpPr>
            <p:spPr>
              <a:xfrm>
                <a:off x="417135" y="1181100"/>
                <a:ext cx="8382003" cy="5486400"/>
              </a:xfrm>
            </p:spPr>
            <p:txBody>
              <a:bodyPr anchorCtr="0"/>
              <a:lstStyle/>
              <a:p>
                <a:pPr marL="457200" lvl="0" indent="-457200" algn="just">
                  <a:buClr>
                    <a:srgbClr val="000000"/>
                  </a:buClr>
                  <a:buChar char="•"/>
                </a:pPr>
                <a:r>
                  <a:rPr lang="en-US" sz="2400" dirty="0">
                    <a:solidFill>
                      <a:srgbClr val="0066FF"/>
                    </a:solidFill>
                    <a:ea typeface="Calibri"/>
                    <a:cs typeface="Calibri"/>
                  </a:rPr>
                  <a:t>Scalar (Dot) Product:</a:t>
                </a:r>
                <a:endParaRPr lang="en-US" dirty="0">
                  <a:ea typeface="Calibri"/>
                  <a:cs typeface="Calibri"/>
                </a:endParaRPr>
              </a:p>
              <a:p>
                <a:pPr marL="457200" lvl="0" indent="-457200" algn="just">
                  <a:spcBef>
                    <a:spcPts val="600"/>
                  </a:spcBef>
                  <a:buClr>
                    <a:srgbClr val="000000"/>
                  </a:buClr>
                  <a:buChar char="•"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𝐹</m:t>
                        </m:r>
                      </m:e>
                    </m:acc>
                    <m:r>
                      <a:rPr lang="en-US" sz="2400" i="1" smtClean="0">
                        <a:solidFill>
                          <a:srgbClr val="0066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</a:rPr>
                      <m:t>∙</m:t>
                    </m:r>
                    <m:acc>
                      <m:accPr>
                        <m:chr m:val="⃗"/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𝑠</m:t>
                        </m:r>
                      </m:e>
                    </m:acc>
                    <m:r>
                      <a:rPr lang="en-US" sz="2400" b="0" i="1" smtClean="0">
                        <a:solidFill>
                          <a:srgbClr val="0066FF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</a:rPr>
                      <m:t>=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0066FF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66FF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  <m:t>𝐹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66FF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  <m:t>𝑥</m:t>
                            </m:r>
                          </m:sub>
                        </m:sSub>
                        <m:acc>
                          <m:accPr>
                            <m:chr m:val="̂"/>
                            <m:ctrlPr>
                              <a:rPr lang="en-US" sz="2400" i="1">
                                <a:solidFill>
                                  <a:srgbClr val="0066FF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solidFill>
                                  <a:srgbClr val="0066FF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  <m:t>𝑖</m:t>
                            </m:r>
                          </m:e>
                        </m:acc>
                        <m:r>
                          <a:rPr lang="en-US" sz="2400" i="1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+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66FF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66FF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  <m:t>𝐹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66FF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  <m:t>𝑦</m:t>
                            </m:r>
                          </m:sub>
                        </m:sSub>
                        <m:acc>
                          <m:accPr>
                            <m:chr m:val="̂"/>
                            <m:ctrlPr>
                              <a:rPr lang="en-US" sz="2400" i="1">
                                <a:solidFill>
                                  <a:srgbClr val="0066FF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solidFill>
                                  <a:srgbClr val="0066FF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  <m:t>𝑗</m:t>
                            </m:r>
                          </m:e>
                        </m:acc>
                        <m:r>
                          <a:rPr lang="en-US" sz="2400" i="1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+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66FF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66FF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  <m:t>𝐹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66FF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  <m:t>𝑧</m:t>
                            </m:r>
                          </m:sub>
                        </m:sSub>
                        <m:acc>
                          <m:accPr>
                            <m:chr m:val="̂"/>
                            <m:ctrlPr>
                              <a:rPr lang="en-US" sz="2400" i="1">
                                <a:solidFill>
                                  <a:srgbClr val="0066FF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solidFill>
                                  <a:srgbClr val="0066FF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  <m:t>𝑘</m:t>
                            </m:r>
                          </m:e>
                        </m:acc>
                      </m:e>
                    </m:d>
                    <m:r>
                      <a:rPr lang="en-US" sz="2400" b="0" i="1" smtClean="0">
                        <a:solidFill>
                          <a:srgbClr val="0066FF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</a:rPr>
                      <m:t>.</m:t>
                    </m:r>
                    <m:d>
                      <m:d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  <m:t>𝑥</m:t>
                            </m:r>
                          </m:sub>
                        </m:sSub>
                        <m:acc>
                          <m:accPr>
                            <m:chr m:val="̂"/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  <m:t>𝑖</m:t>
                            </m:r>
                          </m:e>
                        </m:acc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+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  <m:t>𝑦</m:t>
                            </m:r>
                          </m:sub>
                        </m:sSub>
                        <m:acc>
                          <m:accPr>
                            <m:chr m:val="̂"/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  <m:t>𝑗</m:t>
                            </m:r>
                          </m:e>
                        </m:acc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+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  <m:t>𝑧</m:t>
                            </m:r>
                          </m:sub>
                        </m:sSub>
                        <m:acc>
                          <m:accPr>
                            <m:chr m:val="̂"/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  <m:t>𝑘</m:t>
                            </m:r>
                          </m:e>
                        </m:acc>
                      </m:e>
                    </m:d>
                  </m:oMath>
                </a14:m>
                <a:endParaRPr lang="en-US" sz="2400" dirty="0">
                  <a:solidFill>
                    <a:srgbClr val="E76E0A"/>
                  </a:solidFill>
                  <a:ea typeface="Calibri"/>
                  <a:cs typeface="Calibri"/>
                </a:endParaRPr>
              </a:p>
              <a:p>
                <a:pPr marL="457200" indent="-457200" algn="just">
                  <a:spcBef>
                    <a:spcPts val="600"/>
                  </a:spcBef>
                  <a:buClr>
                    <a:srgbClr val="000000"/>
                  </a:buClr>
                  <a:buFontTx/>
                  <a:buChar char="•"/>
                </a:pPr>
                <a:r>
                  <a:rPr lang="en-US" sz="2400" dirty="0">
                    <a:solidFill>
                      <a:srgbClr val="0066FF"/>
                    </a:solidFill>
                    <a:ea typeface="Calibri"/>
                    <a:cs typeface="Calibri"/>
                  </a:rPr>
                  <a:t>Scalar (Dot) Product as Equivalent Matrix Computation</a:t>
                </a:r>
                <a:endParaRPr lang="en-US" sz="2400" dirty="0">
                  <a:ea typeface="Calibri"/>
                  <a:cs typeface="Calibri"/>
                </a:endParaRPr>
              </a:p>
              <a:p>
                <a:pPr marL="457200" lvl="0" indent="-457200" algn="just">
                  <a:spcBef>
                    <a:spcPts val="600"/>
                  </a:spcBef>
                  <a:buClr>
                    <a:srgbClr val="000000"/>
                  </a:buClr>
                  <a:buChar char="•"/>
                </a:pPr>
                <a:r>
                  <a:rPr lang="en-US" sz="2400" dirty="0">
                    <a:solidFill>
                      <a:srgbClr val="0066FF"/>
                    </a:solidFill>
                    <a:ea typeface="Calibri"/>
                    <a:cs typeface="Calibri"/>
                  </a:rPr>
                  <a:t>Define </a:t>
                </a:r>
              </a:p>
              <a:p>
                <a:pPr marL="457200" lvl="0" indent="-457200" algn="just">
                  <a:spcBef>
                    <a:spcPts val="600"/>
                  </a:spcBef>
                  <a:buClr>
                    <a:srgbClr val="000000"/>
                  </a:buClr>
                  <a:buChar char="•"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𝐹</m:t>
                        </m:r>
                      </m:e>
                    </m:acc>
                    <m:r>
                      <a:rPr lang="en-US" sz="2400" b="0" i="1" smtClean="0">
                        <a:solidFill>
                          <a:srgbClr val="0066FF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solidFill>
                                  <a:srgbClr val="0066FF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rgbClr val="0066FF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066FF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rgbClr val="0066FF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rgbClr val="0066FF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066FF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rgbClr val="0066FF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rgbClr val="0066FF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066FF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rgbClr val="0066FF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𝑧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>
                    <a:solidFill>
                      <a:srgbClr val="0066FF"/>
                    </a:solidFill>
                    <a:ea typeface="Calibri"/>
                    <a:cs typeface="Calibri"/>
                  </a:rPr>
                  <a:t> </a:t>
                </a:r>
                <a:r>
                  <a:rPr lang="en-US" sz="2400" dirty="0">
                    <a:ea typeface="Calibri"/>
                    <a:cs typeface="Calibri"/>
                  </a:rPr>
                  <a:t>&amp;</a:t>
                </a:r>
                <a:r>
                  <a:rPr lang="en-US" sz="2400" dirty="0">
                    <a:solidFill>
                      <a:srgbClr val="0066FF"/>
                    </a:solidFill>
                    <a:ea typeface="Calibri"/>
                    <a:cs typeface="Calibri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𝑠</m:t>
                        </m:r>
                      </m:e>
                    </m:acc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𝑧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en-US" sz="2400" dirty="0">
                  <a:ea typeface="Calibri"/>
                  <a:cs typeface="Calibri"/>
                </a:endParaRPr>
              </a:p>
              <a:p>
                <a:pPr marL="457200" lvl="0" indent="-457200" algn="just">
                  <a:spcBef>
                    <a:spcPts val="600"/>
                  </a:spcBef>
                  <a:buClr>
                    <a:srgbClr val="000000"/>
                  </a:buClr>
                  <a:buChar char="•"/>
                </a:pPr>
                <a:endParaRPr lang="en-US" sz="2400" dirty="0">
                  <a:ea typeface="Calibri"/>
                  <a:cs typeface="Calibri"/>
                </a:endParaRPr>
              </a:p>
              <a:p>
                <a:pPr marL="457200" lvl="0" indent="-457200" algn="just">
                  <a:spcBef>
                    <a:spcPts val="600"/>
                  </a:spcBef>
                  <a:buClr>
                    <a:srgbClr val="000000"/>
                  </a:buClr>
                  <a:buChar char="•"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𝐹</m:t>
                        </m:r>
                      </m:e>
                    </m:acc>
                    <m:r>
                      <a:rPr lang="en-US" sz="2400" i="1">
                        <a:solidFill>
                          <a:srgbClr val="0066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</a:rPr>
                      <m:t>∙</m:t>
                    </m:r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𝑠</m:t>
                        </m:r>
                      </m:e>
                    </m:acc>
                    <m:r>
                      <a:rPr lang="en-US" sz="2400" i="1">
                        <a:solidFill>
                          <a:srgbClr val="0066FF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</a:rPr>
                      <m:t>=</m:t>
                    </m:r>
                    <m:sSup>
                      <m:sSupPr>
                        <m:ctrlPr>
                          <a:rPr lang="en-US" sz="2400" i="1" smtClean="0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400" i="1">
                                <a:solidFill>
                                  <a:srgbClr val="0066FF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400" i="1">
                                    <a:solidFill>
                                      <a:srgbClr val="0066FF"/>
                                    </a:solidFill>
                                    <a:latin typeface="Cambria Math" panose="02040503050406030204" pitchFamily="18" charset="0"/>
                                    <a:ea typeface="Calibri"/>
                                    <a:cs typeface="Calibri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rgbClr val="0066FF"/>
                                          </a:solidFill>
                                          <a:latin typeface="Cambria Math" panose="02040503050406030204" pitchFamily="18" charset="0"/>
                                          <a:ea typeface="Calibri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0066FF"/>
                                          </a:solidFill>
                                          <a:latin typeface="Cambria Math" panose="02040503050406030204" pitchFamily="18" charset="0"/>
                                          <a:ea typeface="Calibri"/>
                                          <a:cs typeface="Calibri"/>
                                        </a:rPr>
                                        <m:t>𝐹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srgbClr val="0066FF"/>
                                          </a:solidFill>
                                          <a:latin typeface="Cambria Math" panose="02040503050406030204" pitchFamily="18" charset="0"/>
                                          <a:ea typeface="Calibri"/>
                                          <a:cs typeface="Calibri"/>
                                        </a:rPr>
                                        <m:t>𝑥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rgbClr val="0066FF"/>
                                          </a:solidFill>
                                          <a:latin typeface="Cambria Math" panose="02040503050406030204" pitchFamily="18" charset="0"/>
                                          <a:ea typeface="Calibri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0066FF"/>
                                          </a:solidFill>
                                          <a:latin typeface="Cambria Math" panose="02040503050406030204" pitchFamily="18" charset="0"/>
                                          <a:ea typeface="Calibri"/>
                                          <a:cs typeface="Calibri"/>
                                        </a:rPr>
                                        <m:t>𝐹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srgbClr val="0066FF"/>
                                          </a:solidFill>
                                          <a:latin typeface="Cambria Math" panose="02040503050406030204" pitchFamily="18" charset="0"/>
                                          <a:ea typeface="Calibri"/>
                                          <a:cs typeface="Calibri"/>
                                        </a:rPr>
                                        <m:t>𝑦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rgbClr val="0066FF"/>
                                          </a:solidFill>
                                          <a:latin typeface="Cambria Math" panose="02040503050406030204" pitchFamily="18" charset="0"/>
                                          <a:ea typeface="Calibri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0066FF"/>
                                          </a:solidFill>
                                          <a:latin typeface="Cambria Math" panose="02040503050406030204" pitchFamily="18" charset="0"/>
                                          <a:ea typeface="Calibri"/>
                                          <a:cs typeface="Calibri"/>
                                        </a:rPr>
                                        <m:t>𝐹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srgbClr val="0066FF"/>
                                          </a:solidFill>
                                          <a:latin typeface="Cambria Math" panose="02040503050406030204" pitchFamily="18" charset="0"/>
                                          <a:ea typeface="Calibri"/>
                                          <a:cs typeface="Calibri"/>
                                        </a:rPr>
                                        <m:t>𝑧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d>
                      </m:e>
                      <m:sup>
                        <m:r>
                          <a:rPr lang="en-US" sz="2400" b="0" i="1" smtClean="0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𝑇</m:t>
                        </m:r>
                      </m:sup>
                    </m:sSup>
                    <m:d>
                      <m:dPr>
                        <m:begChr m:val="["/>
                        <m:endChr m:val="]"/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𝑧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</a:rPr>
                      <m:t>= 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𝑧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𝑧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en-US" sz="2400" dirty="0">
                  <a:ea typeface="Calibri"/>
                  <a:cs typeface="Calibri"/>
                </a:endParaRPr>
              </a:p>
              <a:p>
                <a:pPr marL="457200" lvl="0" indent="-457200" algn="just">
                  <a:spcBef>
                    <a:spcPts val="600"/>
                  </a:spcBef>
                  <a:buClr>
                    <a:srgbClr val="000000"/>
                  </a:buClr>
                  <a:buChar char="•"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𝐹</m:t>
                        </m:r>
                      </m:e>
                    </m:acc>
                    <m:r>
                      <a:rPr lang="en-US" sz="2400" i="1">
                        <a:solidFill>
                          <a:srgbClr val="0066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</a:rPr>
                      <m:t>∙</m:t>
                    </m:r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𝑠</m:t>
                        </m:r>
                      </m:e>
                    </m:acc>
                    <m:r>
                      <a:rPr lang="en-US" sz="2400" i="1">
                        <a:solidFill>
                          <a:srgbClr val="0066FF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𝐹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𝑥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𝑠</m:t>
                        </m:r>
                      </m:e>
                      <m:sub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𝑥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rgbClr val="0066FF"/>
                    </a:solidFill>
                    <a:ea typeface="Calibri"/>
                    <a:cs typeface="Calibri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𝐹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𝑦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𝑠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𝑦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𝐹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𝑧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𝑠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𝑧</m:t>
                        </m:r>
                      </m:sub>
                    </m:sSub>
                  </m:oMath>
                </a14:m>
                <a:endParaRPr lang="en-US" sz="2400" dirty="0">
                  <a:ea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23B5E452-515D-197C-4EA5-032457C34903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417135" y="1181100"/>
                <a:ext cx="8382003" cy="5486400"/>
              </a:xfrm>
              <a:blipFill>
                <a:blip r:embed="rId3"/>
                <a:stretch>
                  <a:fillRect l="-945" t="-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864E8C48-AD78-5D9F-95BD-7DE5F39DE3C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229600" y="6356351"/>
            <a:ext cx="457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13</a:t>
            </a:fld>
            <a:endParaRPr lang="en-US"/>
          </a:p>
        </p:txBody>
      </p:sp>
      <p:grpSp>
        <p:nvGrpSpPr>
          <p:cNvPr id="7" name="Group 38">
            <a:extLst>
              <a:ext uri="{FF2B5EF4-FFF2-40B4-BE49-F238E27FC236}">
                <a16:creationId xmlns:a16="http://schemas.microsoft.com/office/drawing/2014/main" id="{1BFDD83A-6086-41BA-6164-50CAB5DF9D3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8" name="Group 19">
              <a:extLst>
                <a:ext uri="{FF2B5EF4-FFF2-40B4-BE49-F238E27FC236}">
                  <a16:creationId xmlns:a16="http://schemas.microsoft.com/office/drawing/2014/main" id="{AE47587B-315D-5FC8-56EA-2C7ACBA7E6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8">
                <a:extLst>
                  <a:ext uri="{FF2B5EF4-FFF2-40B4-BE49-F238E27FC236}">
                    <a16:creationId xmlns:a16="http://schemas.microsoft.com/office/drawing/2014/main" id="{572A13D4-7909-7011-C5FD-06536B818F4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2" name="Group 9">
                  <a:extLst>
                    <a:ext uri="{FF2B5EF4-FFF2-40B4-BE49-F238E27FC236}">
                      <a16:creationId xmlns:a16="http://schemas.microsoft.com/office/drawing/2014/main" id="{12F10BAA-452C-3E2B-34E2-B49A1710F4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" name="Rectangle 10">
                    <a:extLst>
                      <a:ext uri="{FF2B5EF4-FFF2-40B4-BE49-F238E27FC236}">
                        <a16:creationId xmlns:a16="http://schemas.microsoft.com/office/drawing/2014/main" id="{B3F1E6E1-8325-C171-FA6B-898ADBD876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1">
                    <a:extLst>
                      <a:ext uri="{FF2B5EF4-FFF2-40B4-BE49-F238E27FC236}">
                        <a16:creationId xmlns:a16="http://schemas.microsoft.com/office/drawing/2014/main" id="{752080D9-EAAC-085E-0632-E945F3AF34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A432E483-0AF3-92BB-F075-370844D46C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0" name="Rectangle 13">
                    <a:extLst>
                      <a:ext uri="{FF2B5EF4-FFF2-40B4-BE49-F238E27FC236}">
                        <a16:creationId xmlns:a16="http://schemas.microsoft.com/office/drawing/2014/main" id="{81EDFDFF-340C-8A61-C3DE-17374DB3E3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4">
                    <a:extLst>
                      <a:ext uri="{FF2B5EF4-FFF2-40B4-BE49-F238E27FC236}">
                        <a16:creationId xmlns:a16="http://schemas.microsoft.com/office/drawing/2014/main" id="{CC9932CE-C62A-9AC0-7707-760C64A290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5">
                  <a:extLst>
                    <a:ext uri="{FF2B5EF4-FFF2-40B4-BE49-F238E27FC236}">
                      <a16:creationId xmlns:a16="http://schemas.microsoft.com/office/drawing/2014/main" id="{FB962ACD-9E8B-7135-9015-D6523C84D0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" name="Rectangle 16">
                    <a:extLst>
                      <a:ext uri="{FF2B5EF4-FFF2-40B4-BE49-F238E27FC236}">
                        <a16:creationId xmlns:a16="http://schemas.microsoft.com/office/drawing/2014/main" id="{F171309D-3BF6-A0EA-26FE-725B62C0F5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7">
                    <a:extLst>
                      <a:ext uri="{FF2B5EF4-FFF2-40B4-BE49-F238E27FC236}">
                        <a16:creationId xmlns:a16="http://schemas.microsoft.com/office/drawing/2014/main" id="{F38B2933-3B36-59F5-C972-F24AF7D7C6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8">
                  <a:extLst>
                    <a:ext uri="{FF2B5EF4-FFF2-40B4-BE49-F238E27FC236}">
                      <a16:creationId xmlns:a16="http://schemas.microsoft.com/office/drawing/2014/main" id="{198538D3-1926-DACE-0603-6B5D1D9E7B3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" name="Rectangle 19">
                    <a:extLst>
                      <a:ext uri="{FF2B5EF4-FFF2-40B4-BE49-F238E27FC236}">
                        <a16:creationId xmlns:a16="http://schemas.microsoft.com/office/drawing/2014/main" id="{05170681-4DA8-70D0-4497-A8227271FC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20">
                    <a:extLst>
                      <a:ext uri="{FF2B5EF4-FFF2-40B4-BE49-F238E27FC236}">
                        <a16:creationId xmlns:a16="http://schemas.microsoft.com/office/drawing/2014/main" id="{6DD360D9-C582-675B-5DBA-113D118BBB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8D287958-045F-8615-33AD-1B2EDEAF13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8A66C7A-525E-0E21-1A21-8C87C57F07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99585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D362CC6C-8D77-CC22-7380-4255D93502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219200"/>
            <a:ext cx="6019800" cy="4296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7" name="Title 1">
            <a:extLst>
              <a:ext uri="{FF2B5EF4-FFF2-40B4-BE49-F238E27FC236}">
                <a16:creationId xmlns:a16="http://schemas.microsoft.com/office/drawing/2014/main" id="{CEA818D5-D727-BFEE-64C5-760A9D2B7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7272" y="322384"/>
            <a:ext cx="5804271" cy="762000"/>
          </a:xfrm>
        </p:spPr>
        <p:txBody>
          <a:bodyPr/>
          <a:lstStyle/>
          <a:p>
            <a:r>
              <a:rPr lang="en-US" altLang="en-US" sz="2800" dirty="0"/>
              <a:t>Utilization of Wind Force for Creation of Artificial Horse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122" name="Ink 8">
                <a:extLst>
                  <a:ext uri="{FF2B5EF4-FFF2-40B4-BE49-F238E27FC236}">
                    <a16:creationId xmlns:a16="http://schemas.microsoft.com/office/drawing/2014/main" id="{3F54B9EE-26B4-511E-A2D5-F9F84797193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847975" y="5257800"/>
              <a:ext cx="12700" cy="20638"/>
            </p14:xfrm>
          </p:contentPart>
        </mc:Choice>
        <mc:Fallback xmlns="">
          <p:pic>
            <p:nvPicPr>
              <p:cNvPr id="5122" name="Ink 8">
                <a:extLst>
                  <a:ext uri="{FF2B5EF4-FFF2-40B4-BE49-F238E27FC236}">
                    <a16:creationId xmlns:a16="http://schemas.microsoft.com/office/drawing/2014/main" id="{3F54B9EE-26B4-511E-A2D5-F9F84797193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38541" y="5248044"/>
                <a:ext cx="31569" cy="40150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4E62AE6E-9442-511C-5E09-69038FC9BB0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728F21AE-17EC-FCF5-7A66-26A86D8806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724B93A5-7B47-9FA0-D910-E2ECEF12C3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86739AC5-3015-4467-A312-49CE2E161F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51EC6777-9E2B-61FF-BB64-8279B5C48C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9">
                    <a:extLst>
                      <a:ext uri="{FF2B5EF4-FFF2-40B4-BE49-F238E27FC236}">
                        <a16:creationId xmlns:a16="http://schemas.microsoft.com/office/drawing/2014/main" id="{2193DD9D-B2CA-328D-658A-AB3ACF671B5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594FB5B1-2A5B-9F3D-B632-8FD0330C98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0579CC81-940C-E34C-7FE8-126933EC8D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43785D2A-A3D7-9DE4-DE9E-D0685905579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0B82DBFA-3C07-3C17-3F77-13C8835CD4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3BC31E83-AEC6-1CA7-7F87-243F382F0A7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5">
                    <a:extLst>
                      <a:ext uri="{FF2B5EF4-FFF2-40B4-BE49-F238E27FC236}">
                        <a16:creationId xmlns:a16="http://schemas.microsoft.com/office/drawing/2014/main" id="{25210C6E-A7A1-F941-A504-54C3ED0FBD5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2147309E-D232-5AED-2304-5F48D90FD0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4FE34565-FE7C-D8F0-DC2A-3A93F6FC95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7D1CED2C-587D-619C-C52E-C0C62B11991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CC8425A8-8D5E-4217-149E-231A96A547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50F73BEF-AB44-7FFD-5CEC-1C0B7E3407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15242A92-38B4-4050-0D45-45B520F232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9BFD7B4-5C51-775B-6029-9FD87D1535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7C60046-C3A6-D4F7-6897-9F3C66DE40F1}"/>
                  </a:ext>
                </a:extLst>
              </p:cNvPr>
              <p:cNvSpPr txBox="1"/>
              <p:nvPr/>
            </p:nvSpPr>
            <p:spPr>
              <a:xfrm>
                <a:off x="3882911" y="4648200"/>
                <a:ext cx="1637436" cy="4831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7C60046-C3A6-D4F7-6897-9F3C66DE40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2911" y="4648200"/>
                <a:ext cx="1637436" cy="48314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467834E0-7C08-3351-11C4-BF8470686DF5}"/>
              </a:ext>
            </a:extLst>
          </p:cNvPr>
          <p:cNvSpPr txBox="1"/>
          <p:nvPr/>
        </p:nvSpPr>
        <p:spPr>
          <a:xfrm>
            <a:off x="288324" y="4148336"/>
            <a:ext cx="46156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Instantaneous Torque generated by wind :</a:t>
            </a:r>
            <a:endParaRPr lang="en-I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380D8B-750F-CA7F-518F-0B738DE4BB91}"/>
              </a:ext>
            </a:extLst>
          </p:cNvPr>
          <p:cNvSpPr txBox="1"/>
          <p:nvPr/>
        </p:nvSpPr>
        <p:spPr>
          <a:xfrm>
            <a:off x="440724" y="5141893"/>
            <a:ext cx="46156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Instantaneous shaft work done by  wind : 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4D5E2C9-5FDF-A1CD-D227-28B51D037417}"/>
                  </a:ext>
                </a:extLst>
              </p:cNvPr>
              <p:cNvSpPr txBox="1"/>
              <p:nvPr/>
            </p:nvSpPr>
            <p:spPr>
              <a:xfrm>
                <a:off x="2347483" y="5758714"/>
                <a:ext cx="1843517" cy="4896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4D5E2C9-5FDF-A1CD-D227-28B51D0374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7483" y="5758714"/>
                <a:ext cx="1843517" cy="48968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FCA21B01-54AD-57EC-492D-6893DA9D3422}"/>
              </a:ext>
            </a:extLst>
          </p:cNvPr>
          <p:cNvSpPr txBox="1"/>
          <p:nvPr/>
        </p:nvSpPr>
        <p:spPr>
          <a:xfrm>
            <a:off x="4800600" y="5244405"/>
            <a:ext cx="426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Vector product preceding  the  Scalar product enhances the benefits!</a:t>
            </a:r>
            <a:endParaRPr lang="en-IN" dirty="0"/>
          </a:p>
        </p:txBody>
      </p:sp>
      <p:pic>
        <p:nvPicPr>
          <p:cNvPr id="2050" name="Picture 2" descr="A horse-drawn water pump.] No 4.">
            <a:extLst>
              <a:ext uri="{FF2B5EF4-FFF2-40B4-BE49-F238E27FC236}">
                <a16:creationId xmlns:a16="http://schemas.microsoft.com/office/drawing/2014/main" id="{FF537AE9-BEE0-E7C8-3BFC-0052F9BB8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925" y="1201616"/>
            <a:ext cx="6758702" cy="5418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5039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7" grpId="0"/>
      <p:bldP spid="11" grpId="0"/>
      <p:bldP spid="24" grpId="0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AD5A1AD3-CADB-4565-32FF-63ED295E36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Exotic Service of A Force</a:t>
            </a:r>
          </a:p>
        </p:txBody>
      </p:sp>
      <p:pic>
        <p:nvPicPr>
          <p:cNvPr id="16387" name="Picture 3">
            <a:extLst>
              <a:ext uri="{FF2B5EF4-FFF2-40B4-BE49-F238E27FC236}">
                <a16:creationId xmlns:a16="http://schemas.microsoft.com/office/drawing/2014/main" id="{D63085D0-2897-0732-3A2D-B5EAB1194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3913" y="1447800"/>
            <a:ext cx="3087687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AFCEA1F-E482-EA86-E832-D7A633940B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600" y="1203325"/>
            <a:ext cx="8686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Power transmission with a rotating shaft is very common in engineering practice.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25B60234-02D7-78B0-994C-96D5C5A3CF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4025" y="2063750"/>
                <a:ext cx="5260975" cy="9100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/>
                  <a:t>A force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alt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en-US" sz="24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altLang="en-US" sz="2400" dirty="0"/>
                  <a:t> acting through a moment arm </a:t>
                </a:r>
                <a:r>
                  <a:rPr lang="en-US" altLang="en-US" sz="2400" i="1" dirty="0" err="1"/>
                  <a:t>r</a:t>
                </a:r>
                <a:r>
                  <a:rPr lang="en-US" altLang="en-US" sz="2400" i="1" baseline="-25000" dirty="0" err="1"/>
                  <a:t>s,p</a:t>
                </a:r>
                <a:r>
                  <a:rPr lang="en-US" altLang="en-US" sz="2400" dirty="0"/>
                  <a:t> generates a torque </a:t>
                </a:r>
                <a:r>
                  <a:rPr lang="en-US" altLang="en-US" sz="2400" i="1" dirty="0"/>
                  <a:t>T</a:t>
                </a:r>
                <a:r>
                  <a:rPr lang="en-US" altLang="en-US" sz="2400" dirty="0"/>
                  <a:t> of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25B60234-02D7-78B0-994C-96D5C5A3CF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4025" y="2063750"/>
                <a:ext cx="5260975" cy="910057"/>
              </a:xfrm>
              <a:prstGeom prst="rect">
                <a:avLst/>
              </a:prstGeom>
              <a:blipFill>
                <a:blip r:embed="rId3"/>
                <a:stretch>
                  <a:fillRect l="-1736" r="-579" b="-1543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7896" name="Picture 8">
            <a:extLst>
              <a:ext uri="{FF2B5EF4-FFF2-40B4-BE49-F238E27FC236}">
                <a16:creationId xmlns:a16="http://schemas.microsoft.com/office/drawing/2014/main" id="{A6B430EB-5BAC-AB8C-318B-E601FD7CE3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200400"/>
            <a:ext cx="35433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Object 9">
            <a:extLst>
              <a:ext uri="{FF2B5EF4-FFF2-40B4-BE49-F238E27FC236}">
                <a16:creationId xmlns:a16="http://schemas.microsoft.com/office/drawing/2014/main" id="{C376096B-9322-EA72-15D9-E3C1A739945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04938" y="3162300"/>
          <a:ext cx="2354262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748975" imgH="266584" progId="Equation.3">
                  <p:embed/>
                </p:oleObj>
              </mc:Choice>
              <mc:Fallback>
                <p:oleObj name="Equation" r:id="rId5" imgW="748975" imgH="266584" progId="Equation.3">
                  <p:embed/>
                  <p:pic>
                    <p:nvPicPr>
                      <p:cNvPr id="9" name="Object 9">
                        <a:extLst>
                          <a:ext uri="{FF2B5EF4-FFF2-40B4-BE49-F238E27FC236}">
                            <a16:creationId xmlns:a16="http://schemas.microsoft.com/office/drawing/2014/main" id="{C376096B-9322-EA72-15D9-E3C1A739945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4938" y="3162300"/>
                        <a:ext cx="2354262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8" name="Object 10">
            <a:extLst>
              <a:ext uri="{FF2B5EF4-FFF2-40B4-BE49-F238E27FC236}">
                <a16:creationId xmlns:a16="http://schemas.microsoft.com/office/drawing/2014/main" id="{294250F9-3C09-02FF-FE16-6FFD9B8DC86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2763" y="4168775"/>
          <a:ext cx="4579937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637589" imgH="266584" progId="Equation.3">
                  <p:embed/>
                </p:oleObj>
              </mc:Choice>
              <mc:Fallback>
                <p:oleObj name="Equation" r:id="rId7" imgW="1637589" imgH="266584" progId="Equation.3">
                  <p:embed/>
                  <p:pic>
                    <p:nvPicPr>
                      <p:cNvPr id="37898" name="Object 10">
                        <a:extLst>
                          <a:ext uri="{FF2B5EF4-FFF2-40B4-BE49-F238E27FC236}">
                            <a16:creationId xmlns:a16="http://schemas.microsoft.com/office/drawing/2014/main" id="{294250F9-3C09-02FF-FE16-6FFD9B8DC86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763" y="4168775"/>
                        <a:ext cx="4579937" cy="74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9" name="Object 11">
            <a:extLst>
              <a:ext uri="{FF2B5EF4-FFF2-40B4-BE49-F238E27FC236}">
                <a16:creationId xmlns:a16="http://schemas.microsoft.com/office/drawing/2014/main" id="{517BC332-D0B8-DE80-34FB-5CB132C8518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9575" y="5049838"/>
          <a:ext cx="5068888" cy="1317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612900" imgH="419100" progId="Equation.3">
                  <p:embed/>
                </p:oleObj>
              </mc:Choice>
              <mc:Fallback>
                <p:oleObj name="Equation" r:id="rId9" imgW="1612900" imgH="419100" progId="Equation.3">
                  <p:embed/>
                  <p:pic>
                    <p:nvPicPr>
                      <p:cNvPr id="37899" name="Object 11">
                        <a:extLst>
                          <a:ext uri="{FF2B5EF4-FFF2-40B4-BE49-F238E27FC236}">
                            <a16:creationId xmlns:a16="http://schemas.microsoft.com/office/drawing/2014/main" id="{517BC332-D0B8-DE80-34FB-5CB132C8518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575" y="5049838"/>
                        <a:ext cx="5068888" cy="1317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5365" name="Ink 10">
                <a:extLst>
                  <a:ext uri="{FF2B5EF4-FFF2-40B4-BE49-F238E27FC236}">
                    <a16:creationId xmlns:a16="http://schemas.microsoft.com/office/drawing/2014/main" id="{C1653AD0-5239-7F4B-E35C-520A82D4413D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200275" y="5905500"/>
              <a:ext cx="9525" cy="22225"/>
            </p14:xfrm>
          </p:contentPart>
        </mc:Choice>
        <mc:Fallback xmlns="">
          <p:pic>
            <p:nvPicPr>
              <p:cNvPr id="15365" name="Ink 10">
                <a:extLst>
                  <a:ext uri="{FF2B5EF4-FFF2-40B4-BE49-F238E27FC236}">
                    <a16:creationId xmlns:a16="http://schemas.microsoft.com/office/drawing/2014/main" id="{C1653AD0-5239-7F4B-E35C-520A82D4413D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190750" y="5895537"/>
                <a:ext cx="28575" cy="42151"/>
              </a:xfrm>
              <a:prstGeom prst="rect">
                <a:avLst/>
              </a:prstGeom>
            </p:spPr>
          </p:pic>
        </mc:Fallback>
      </mc:AlternateContent>
      <p:grpSp>
        <p:nvGrpSpPr>
          <p:cNvPr id="15371" name="Group 38">
            <a:extLst>
              <a:ext uri="{FF2B5EF4-FFF2-40B4-BE49-F238E27FC236}">
                <a16:creationId xmlns:a16="http://schemas.microsoft.com/office/drawing/2014/main" id="{29A211E2-6E82-BFDC-BEC2-7907E279325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5374" name="Group 19">
              <a:extLst>
                <a:ext uri="{FF2B5EF4-FFF2-40B4-BE49-F238E27FC236}">
                  <a16:creationId xmlns:a16="http://schemas.microsoft.com/office/drawing/2014/main" id="{F2D5ED4E-1C7B-AC7C-0789-5D9B91C623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5376" name="Group 8">
                <a:extLst>
                  <a:ext uri="{FF2B5EF4-FFF2-40B4-BE49-F238E27FC236}">
                    <a16:creationId xmlns:a16="http://schemas.microsoft.com/office/drawing/2014/main" id="{3ECC3A67-E1C0-EBAF-0C9E-B42B60E960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5378" name="Group 9">
                  <a:extLst>
                    <a:ext uri="{FF2B5EF4-FFF2-40B4-BE49-F238E27FC236}">
                      <a16:creationId xmlns:a16="http://schemas.microsoft.com/office/drawing/2014/main" id="{31EF8975-2509-8444-733B-DD79230733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5388" name="Rectangle 10">
                    <a:extLst>
                      <a:ext uri="{FF2B5EF4-FFF2-40B4-BE49-F238E27FC236}">
                        <a16:creationId xmlns:a16="http://schemas.microsoft.com/office/drawing/2014/main" id="{4CC35B52-54AE-1F09-0D7A-A1B4D8EEFB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89" name="Rectangle 11">
                    <a:extLst>
                      <a:ext uri="{FF2B5EF4-FFF2-40B4-BE49-F238E27FC236}">
                        <a16:creationId xmlns:a16="http://schemas.microsoft.com/office/drawing/2014/main" id="{12100DCE-DA5A-4FE6-FC3B-9AE6B2FCF1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379" name="Group 12">
                  <a:extLst>
                    <a:ext uri="{FF2B5EF4-FFF2-40B4-BE49-F238E27FC236}">
                      <a16:creationId xmlns:a16="http://schemas.microsoft.com/office/drawing/2014/main" id="{489F745C-0E74-EB05-4E76-A0AD6B2575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386" name="Rectangle 13">
                    <a:extLst>
                      <a:ext uri="{FF2B5EF4-FFF2-40B4-BE49-F238E27FC236}">
                        <a16:creationId xmlns:a16="http://schemas.microsoft.com/office/drawing/2014/main" id="{A735341E-7F85-C3FE-55B3-342E907CC9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87" name="Rectangle 14">
                    <a:extLst>
                      <a:ext uri="{FF2B5EF4-FFF2-40B4-BE49-F238E27FC236}">
                        <a16:creationId xmlns:a16="http://schemas.microsoft.com/office/drawing/2014/main" id="{1B8AA00F-3A95-B7BE-4015-6C8156D47F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380" name="Group 15">
                  <a:extLst>
                    <a:ext uri="{FF2B5EF4-FFF2-40B4-BE49-F238E27FC236}">
                      <a16:creationId xmlns:a16="http://schemas.microsoft.com/office/drawing/2014/main" id="{BE39652C-736D-5C41-3356-FDD3D1AB181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384" name="Rectangle 16">
                    <a:extLst>
                      <a:ext uri="{FF2B5EF4-FFF2-40B4-BE49-F238E27FC236}">
                        <a16:creationId xmlns:a16="http://schemas.microsoft.com/office/drawing/2014/main" id="{75C06074-DBF2-3DA5-F100-44E332A9E7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85" name="Rectangle 17">
                    <a:extLst>
                      <a:ext uri="{FF2B5EF4-FFF2-40B4-BE49-F238E27FC236}">
                        <a16:creationId xmlns:a16="http://schemas.microsoft.com/office/drawing/2014/main" id="{17D84C53-3B3C-8535-BAB2-5844BDEF46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381" name="Group 18">
                  <a:extLst>
                    <a:ext uri="{FF2B5EF4-FFF2-40B4-BE49-F238E27FC236}">
                      <a16:creationId xmlns:a16="http://schemas.microsoft.com/office/drawing/2014/main" id="{9C150EB9-997F-AD69-9867-79743A649CD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382" name="Rectangle 19">
                    <a:extLst>
                      <a:ext uri="{FF2B5EF4-FFF2-40B4-BE49-F238E27FC236}">
                        <a16:creationId xmlns:a16="http://schemas.microsoft.com/office/drawing/2014/main" id="{697CB0E2-220C-CA13-46FF-279A40B86F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83" name="Rectangle 20">
                    <a:extLst>
                      <a:ext uri="{FF2B5EF4-FFF2-40B4-BE49-F238E27FC236}">
                        <a16:creationId xmlns:a16="http://schemas.microsoft.com/office/drawing/2014/main" id="{3B70DC79-71D2-4185-AC90-F1B46A5CED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0F587AC2-1204-58F7-D020-78F5C78D97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537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143AB9E-287C-F5F5-97F2-66AD289AEB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372" name="AutoShape 2">
            <a:extLst>
              <a:ext uri="{FF2B5EF4-FFF2-40B4-BE49-F238E27FC236}">
                <a16:creationId xmlns:a16="http://schemas.microsoft.com/office/drawing/2014/main" id="{1CD76C73-D67E-5677-CD30-5F806BD80B5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7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 autoUpdateAnimBg="0"/>
      <p:bldP spid="5" grpId="0" build="p" bldLvl="2"/>
      <p:bldP spid="5" grpId="1" build="p" bldLvl="2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FCB78-5160-07EF-1645-20D7EF4E520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04797" y="381003"/>
            <a:ext cx="8382003" cy="533396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Cross Product of Vectors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2B7CD97E-F734-7F6F-A84B-4FA76FF22B10}"/>
                  </a:ext>
                </a:extLst>
              </p:cNvPr>
              <p:cNvSpPr txBox="1">
                <a:spLocks noGrp="1"/>
              </p:cNvSpPr>
              <p:nvPr>
                <p:ph type="subTitle" idx="1"/>
              </p:nvPr>
            </p:nvSpPr>
            <p:spPr>
              <a:xfrm>
                <a:off x="387797" y="1143000"/>
                <a:ext cx="8382003" cy="5486400"/>
              </a:xfrm>
            </p:spPr>
            <p:txBody>
              <a:bodyPr anchorCtr="0"/>
              <a:lstStyle/>
              <a:p>
                <a:pPr marL="457200" lvl="0" indent="-457200" algn="l">
                  <a:buClr>
                    <a:srgbClr val="000000"/>
                  </a:buClr>
                  <a:buChar char="•"/>
                </a:pPr>
                <a:r>
                  <a:rPr lang="en-US" sz="2400" dirty="0">
                    <a:solidFill>
                      <a:srgbClr val="0066FF"/>
                    </a:solidFill>
                    <a:ea typeface="Calibri"/>
                    <a:cs typeface="Calibri"/>
                  </a:rPr>
                  <a:t>Vector (Cross) Product:</a:t>
                </a:r>
                <a:endParaRPr lang="en-US" dirty="0">
                  <a:ea typeface="Calibri"/>
                  <a:cs typeface="Calibri"/>
                </a:endParaRPr>
              </a:p>
              <a:p>
                <a:pPr marL="457200" lvl="0" indent="-457200" algn="l">
                  <a:spcBef>
                    <a:spcPts val="600"/>
                  </a:spcBef>
                  <a:buClr>
                    <a:srgbClr val="000000"/>
                  </a:buClr>
                  <a:buChar char="•"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𝐹</m:t>
                        </m:r>
                      </m:e>
                    </m:acc>
                    <m:r>
                      <a:rPr lang="en-US" sz="2400" i="1" smtClean="0">
                        <a:solidFill>
                          <a:srgbClr val="0066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</a:rPr>
                      <m:t>×</m:t>
                    </m:r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𝑟</m:t>
                        </m:r>
                      </m:e>
                    </m:acc>
                    <m:r>
                      <a:rPr lang="en-US" sz="2400" i="1">
                        <a:solidFill>
                          <a:srgbClr val="0066FF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</a:rPr>
                      <m:t>=</m:t>
                    </m:r>
                    <m:d>
                      <m:dPr>
                        <m:ctrlPr>
                          <a:rPr lang="en-US" sz="2400" i="1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0066FF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66FF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  <m:t>𝐹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66FF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  <m:t>𝑥</m:t>
                            </m:r>
                          </m:sub>
                        </m:sSub>
                        <m:acc>
                          <m:accPr>
                            <m:chr m:val="̂"/>
                            <m:ctrlPr>
                              <a:rPr lang="en-US" sz="2400" i="1">
                                <a:solidFill>
                                  <a:srgbClr val="0066FF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solidFill>
                                  <a:srgbClr val="0066FF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  <m:t>𝑖</m:t>
                            </m:r>
                          </m:e>
                        </m:acc>
                        <m:r>
                          <a:rPr lang="en-US" sz="2400" i="1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+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66FF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66FF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  <m:t>𝐹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66FF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  <m:t>𝑦</m:t>
                            </m:r>
                          </m:sub>
                        </m:sSub>
                        <m:acc>
                          <m:accPr>
                            <m:chr m:val="̂"/>
                            <m:ctrlPr>
                              <a:rPr lang="en-US" sz="2400" i="1">
                                <a:solidFill>
                                  <a:srgbClr val="0066FF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solidFill>
                                  <a:srgbClr val="0066FF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  <m:t>𝑗</m:t>
                            </m:r>
                          </m:e>
                        </m:acc>
                        <m:r>
                          <a:rPr lang="en-US" sz="2400" i="1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+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66FF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66FF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  <m:t>𝐹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66FF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  <m:t>𝑧</m:t>
                            </m:r>
                          </m:sub>
                        </m:sSub>
                        <m:acc>
                          <m:accPr>
                            <m:chr m:val="̂"/>
                            <m:ctrlPr>
                              <a:rPr lang="en-US" sz="2400" i="1">
                                <a:solidFill>
                                  <a:srgbClr val="0066FF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solidFill>
                                  <a:srgbClr val="0066FF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  <m:t>𝑘</m:t>
                            </m:r>
                          </m:e>
                        </m:acc>
                      </m:e>
                    </m:d>
                    <m:r>
                      <a:rPr lang="en-US" sz="2400" i="1" smtClean="0">
                        <a:solidFill>
                          <a:srgbClr val="0066FF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</a:rPr>
                      <m:t>×</m:t>
                    </m:r>
                    <m:d>
                      <m:d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  <m:t>𝑥</m:t>
                            </m:r>
                          </m:sub>
                        </m:sSub>
                        <m:acc>
                          <m:accPr>
                            <m:chr m:val="̂"/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  <m:t>𝑖</m:t>
                            </m:r>
                          </m:e>
                        </m:acc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+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  <m:t>𝑦</m:t>
                            </m:r>
                          </m:sub>
                        </m:sSub>
                        <m:acc>
                          <m:accPr>
                            <m:chr m:val="̂"/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  <m:t>𝑗</m:t>
                            </m:r>
                          </m:e>
                        </m:acc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+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  <m:t>𝑧</m:t>
                            </m:r>
                          </m:sub>
                        </m:sSub>
                        <m:acc>
                          <m:accPr>
                            <m:chr m:val="̂"/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  <m:t>𝑘</m:t>
                            </m:r>
                          </m:e>
                        </m:acc>
                      </m:e>
                    </m:d>
                  </m:oMath>
                </a14:m>
                <a:endParaRPr lang="en-US" sz="2400" dirty="0">
                  <a:solidFill>
                    <a:srgbClr val="0066FF"/>
                  </a:solidFill>
                  <a:ea typeface="Calibri"/>
                  <a:cs typeface="Calibri"/>
                </a:endParaRPr>
              </a:p>
              <a:p>
                <a:pPr marL="457200" indent="-457200" algn="l">
                  <a:spcBef>
                    <a:spcPts val="600"/>
                  </a:spcBef>
                  <a:buClr>
                    <a:srgbClr val="000000"/>
                  </a:buClr>
                  <a:buFontTx/>
                  <a:buChar char="•"/>
                </a:pPr>
                <a:r>
                  <a:rPr lang="en-US" sz="2400" dirty="0">
                    <a:solidFill>
                      <a:srgbClr val="0066FF"/>
                    </a:solidFill>
                    <a:ea typeface="Calibri"/>
                    <a:cs typeface="Calibri"/>
                  </a:rPr>
                  <a:t>Vector (Cross) Product as Equivalent Matrix Computation</a:t>
                </a:r>
                <a:endParaRPr lang="en-US" sz="2400" dirty="0">
                  <a:ea typeface="Calibri"/>
                  <a:cs typeface="Calibri"/>
                </a:endParaRPr>
              </a:p>
              <a:p>
                <a:pPr marL="457200" lvl="0" indent="-457200" algn="l">
                  <a:spcBef>
                    <a:spcPts val="600"/>
                  </a:spcBef>
                  <a:buClr>
                    <a:srgbClr val="000000"/>
                  </a:buClr>
                  <a:buChar char="•"/>
                </a:pPr>
                <a:r>
                  <a:rPr lang="en-US" sz="2400" dirty="0">
                    <a:solidFill>
                      <a:srgbClr val="0066FF"/>
                    </a:solidFill>
                    <a:ea typeface="Calibri"/>
                    <a:cs typeface="Calibri"/>
                  </a:rPr>
                  <a:t>Define Skew-symmetric Matrix of A Force Vector as</a:t>
                </a:r>
              </a:p>
              <a:p>
                <a:pPr marL="457200" lvl="0" indent="-457200" algn="l">
                  <a:spcBef>
                    <a:spcPts val="600"/>
                  </a:spcBef>
                  <a:buClr>
                    <a:srgbClr val="000000"/>
                  </a:buClr>
                  <a:buChar char="•"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𝐹</m:t>
                        </m:r>
                      </m:e>
                    </m:acc>
                    <m:r>
                      <a:rPr lang="en-US" sz="2400" b="0" i="1" smtClean="0">
                        <a:solidFill>
                          <a:srgbClr val="0066FF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solidFill>
                                  <a:srgbClr val="0066FF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solidFill>
                                    <a:srgbClr val="0066FF"/>
                                  </a:solidFill>
                                  <a:latin typeface="Cambria Math" panose="02040503050406030204" pitchFamily="18" charset="0"/>
                                  <a:ea typeface="Calibri"/>
                                  <a:cs typeface="Calibri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srgbClr val="0066FF"/>
                                  </a:solidFill>
                                  <a:latin typeface="Cambria Math" panose="02040503050406030204" pitchFamily="18" charset="0"/>
                                  <a:ea typeface="Calibri"/>
                                  <a:cs typeface="Calibri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rgbClr val="0066FF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066FF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rgbClr val="0066FF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𝑧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rgbClr val="0066FF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066FF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rgbClr val="0066FF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rgbClr val="0066FF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066FF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rgbClr val="0066FF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𝑧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srgbClr val="0066FF"/>
                                  </a:solidFill>
                                  <a:latin typeface="Cambria Math" panose="02040503050406030204" pitchFamily="18" charset="0"/>
                                  <a:ea typeface="Calibri"/>
                                  <a:cs typeface="Calibri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srgbClr val="0066FF"/>
                                  </a:solidFill>
                                  <a:latin typeface="Cambria Math" panose="02040503050406030204" pitchFamily="18" charset="0"/>
                                  <a:ea typeface="Calibri"/>
                                  <a:cs typeface="Calibri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rgbClr val="0066FF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066FF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rgbClr val="0066FF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solidFill>
                                    <a:srgbClr val="0066FF"/>
                                  </a:solidFill>
                                  <a:latin typeface="Cambria Math" panose="02040503050406030204" pitchFamily="18" charset="0"/>
                                  <a:ea typeface="Calibri"/>
                                  <a:cs typeface="Calibri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rgbClr val="0066FF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066FF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rgbClr val="0066FF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rgbClr val="0066FF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066FF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rgbClr val="0066FF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srgbClr val="0066FF"/>
                                  </a:solidFill>
                                  <a:latin typeface="Cambria Math" panose="02040503050406030204" pitchFamily="18" charset="0"/>
                                  <a:ea typeface="Calibri"/>
                                  <a:cs typeface="Calibri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400" dirty="0">
                  <a:solidFill>
                    <a:srgbClr val="0066FF"/>
                  </a:solidFill>
                  <a:ea typeface="Calibri"/>
                  <a:cs typeface="Calibri"/>
                </a:endParaRPr>
              </a:p>
              <a:p>
                <a:pPr marL="457200" lvl="0" indent="-457200" algn="l">
                  <a:spcBef>
                    <a:spcPts val="600"/>
                  </a:spcBef>
                  <a:buClr>
                    <a:srgbClr val="000000"/>
                  </a:buClr>
                  <a:buChar char="•"/>
                </a:pPr>
                <a:endParaRPr lang="en-US" sz="2400" dirty="0">
                  <a:solidFill>
                    <a:srgbClr val="0066FF"/>
                  </a:solidFill>
                  <a:ea typeface="Calibri"/>
                  <a:cs typeface="Calibri"/>
                </a:endParaRPr>
              </a:p>
              <a:p>
                <a:pPr marL="457200" lvl="0" indent="-457200" algn="l">
                  <a:spcBef>
                    <a:spcPts val="600"/>
                  </a:spcBef>
                  <a:buClr>
                    <a:srgbClr val="000000"/>
                  </a:buClr>
                  <a:buChar char="•"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𝐹</m:t>
                        </m:r>
                      </m:e>
                    </m:acc>
                    <m:r>
                      <a:rPr lang="en-US" sz="2400" i="1">
                        <a:solidFill>
                          <a:srgbClr val="0066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</a:rPr>
                      <m:t>×</m:t>
                    </m:r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𝑟</m:t>
                        </m:r>
                      </m:e>
                    </m:acc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solidFill>
                                  <a:srgbClr val="0066FF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i="1">
                                  <a:solidFill>
                                    <a:srgbClr val="0066FF"/>
                                  </a:solidFill>
                                  <a:latin typeface="Cambria Math" panose="02040503050406030204" pitchFamily="18" charset="0"/>
                                  <a:ea typeface="Calibri"/>
                                  <a:cs typeface="Calibri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i="1">
                                  <a:solidFill>
                                    <a:srgbClr val="0066FF"/>
                                  </a:solidFill>
                                  <a:latin typeface="Cambria Math" panose="02040503050406030204" pitchFamily="18" charset="0"/>
                                  <a:ea typeface="Calibri"/>
                                  <a:cs typeface="Calibri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66FF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66FF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66FF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𝑧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66FF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66FF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66FF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66FF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66FF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66FF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𝑧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sz="2400" i="1">
                                  <a:solidFill>
                                    <a:srgbClr val="0066FF"/>
                                  </a:solidFill>
                                  <a:latin typeface="Cambria Math" panose="02040503050406030204" pitchFamily="18" charset="0"/>
                                  <a:ea typeface="Calibri"/>
                                  <a:cs typeface="Calibri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i="1">
                                  <a:solidFill>
                                    <a:srgbClr val="0066FF"/>
                                  </a:solidFill>
                                  <a:latin typeface="Cambria Math" panose="02040503050406030204" pitchFamily="18" charset="0"/>
                                  <a:ea typeface="Calibri"/>
                                  <a:cs typeface="Calibri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66FF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66FF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66FF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solidFill>
                                    <a:srgbClr val="0066FF"/>
                                  </a:solidFill>
                                  <a:latin typeface="Cambria Math" panose="02040503050406030204" pitchFamily="18" charset="0"/>
                                  <a:ea typeface="Calibri"/>
                                  <a:cs typeface="Calibri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66FF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66FF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66FF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66FF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66FF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66FF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sz="2400" i="1">
                                  <a:solidFill>
                                    <a:srgbClr val="0066FF"/>
                                  </a:solidFill>
                                  <a:latin typeface="Cambria Math" panose="02040503050406030204" pitchFamily="18" charset="0"/>
                                  <a:ea typeface="Calibri"/>
                                  <a:cs typeface="Calibri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libri"/>
                                      <a:cs typeface="Calibri"/>
                                    </a:rPr>
                                    <m:t>𝑧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en-US" sz="2400" dirty="0">
                  <a:solidFill>
                    <a:srgbClr val="0066FF"/>
                  </a:solidFill>
                  <a:ea typeface="Calibri"/>
                  <a:cs typeface="Calibri"/>
                </a:endParaRPr>
              </a:p>
              <a:p>
                <a:pPr marL="457200" lvl="0" indent="-457200" algn="l">
                  <a:spcBef>
                    <a:spcPts val="600"/>
                  </a:spcBef>
                  <a:buClr>
                    <a:srgbClr val="000000"/>
                  </a:buClr>
                  <a:buChar char="•"/>
                </a:pPr>
                <a:r>
                  <a:rPr lang="en-US" sz="2400" dirty="0">
                    <a:solidFill>
                      <a:srgbClr val="000000"/>
                    </a:solidFill>
                    <a:ea typeface="Calibri"/>
                    <a:cs typeface="Calibri"/>
                  </a:rPr>
                  <a:t>Torque is Skew-Symmetrix matrix times column matrix</a:t>
                </a:r>
              </a:p>
              <a:p>
                <a:pPr marL="457200" lvl="0" indent="-457200" algn="l">
                  <a:spcBef>
                    <a:spcPts val="600"/>
                  </a:spcBef>
                  <a:buClr>
                    <a:srgbClr val="000000"/>
                  </a:buClr>
                  <a:buChar char="•"/>
                </a:pPr>
                <a:endParaRPr lang="en-US" sz="2400" dirty="0">
                  <a:solidFill>
                    <a:srgbClr val="000000"/>
                  </a:solidFill>
                  <a:ea typeface="Calibri"/>
                  <a:cs typeface="Calibri"/>
                </a:endParaRPr>
              </a:p>
              <a:p>
                <a:pPr marL="457200" lvl="0" indent="-457200" algn="l">
                  <a:spcBef>
                    <a:spcPts val="600"/>
                  </a:spcBef>
                  <a:buClr>
                    <a:srgbClr val="000000"/>
                  </a:buClr>
                  <a:buChar char="•"/>
                </a:pPr>
                <a:r>
                  <a:rPr lang="en-US" sz="2400" dirty="0">
                    <a:solidFill>
                      <a:srgbClr val="000000"/>
                    </a:solidFill>
                    <a:ea typeface="Calibri"/>
                    <a:cs typeface="Calibri"/>
                  </a:rPr>
                  <a:t>Application in computing moment of force, velocity of particle of  a rotating body</a:t>
                </a:r>
              </a:p>
              <a:p>
                <a:pPr lvl="0" algn="l">
                  <a:spcBef>
                    <a:spcPts val="600"/>
                  </a:spcBef>
                </a:pPr>
                <a:r>
                  <a:rPr lang="en-US" sz="2400" dirty="0">
                    <a:solidFill>
                      <a:srgbClr val="E76E0A"/>
                    </a:solidFill>
                    <a:ea typeface="Calibri"/>
                    <a:cs typeface="Calibri"/>
                  </a:rPr>
                  <a:t>    </a:t>
                </a:r>
              </a:p>
            </p:txBody>
          </p:sp>
        </mc:Choice>
        <mc:Fallback xmlns="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2B7CD97E-F734-7F6F-A84B-4FA76FF22B10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387797" y="1143000"/>
                <a:ext cx="8382003" cy="5486400"/>
              </a:xfrm>
              <a:blipFill>
                <a:blip r:embed="rId3"/>
                <a:stretch>
                  <a:fillRect l="-1018" t="-889" r="-1309" b="-20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8A353D8A-A542-5E06-28F7-ECDEAB6A8FB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229600" y="6356351"/>
            <a:ext cx="457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16</a:t>
            </a:fld>
            <a:endParaRPr lang="en-US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631083A5-3C42-F720-7786-A018B2FAE2F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910F30AC-B465-800E-1C91-A131DFA742E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A46A79C7-7FB6-6D78-4EC2-DAC0E96C0CD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7927B9AA-5459-527C-16A9-2F4D711BBB3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330A52FB-AC68-524A-406C-9C48D64AA0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28662856-C087-0918-F52A-DF24AA3B1B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F8579D94-7F55-BB96-2923-30D6A6CEF8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BC98151A-507E-AF0C-C6BC-88EABCFA7E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AE133755-495B-5CE4-CF93-156AE5F6CE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32DF793F-6B74-B7F5-F1B1-4EF2509C12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834A4C16-5751-5A96-F486-96284FC036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4D7C391A-0CC5-33E6-95E4-53A090724A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0530FE43-C671-681D-EF54-AB666E86DD6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14E40670-5527-51D5-F5FC-6DB948D3D7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66C6ACC4-BBDA-0C10-D14C-9AAA765970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4F2EE1A7-3082-EB53-6D17-C5CBE66501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CBF6573-3D5D-53D7-B59C-E301FA47A4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31465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5730</TotalTime>
  <Words>956</Words>
  <Application>Microsoft Office PowerPoint</Application>
  <PresentationFormat>On-screen Show (4:3)</PresentationFormat>
  <Paragraphs>152</Paragraphs>
  <Slides>16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Calibri</vt:lpstr>
      <vt:lpstr>Cambria Math</vt:lpstr>
      <vt:lpstr>Century Schoolbook</vt:lpstr>
      <vt:lpstr>CommercialScript BT</vt:lpstr>
      <vt:lpstr>Curlz MT</vt:lpstr>
      <vt:lpstr>Palace Script MT</vt:lpstr>
      <vt:lpstr>Symbol</vt:lpstr>
      <vt:lpstr>Tempus Sans ITC</vt:lpstr>
      <vt:lpstr>Times New Roman</vt:lpstr>
      <vt:lpstr>Blank Presentation</vt:lpstr>
      <vt:lpstr>Equation</vt:lpstr>
      <vt:lpstr>Vector Analysis for Force System</vt:lpstr>
      <vt:lpstr>Newton: An Explorer of Force Gesture???</vt:lpstr>
      <vt:lpstr>Fundamental concepts to Construct A Force Vector</vt:lpstr>
      <vt:lpstr>Weight A Primary  Force Vector</vt:lpstr>
      <vt:lpstr>Concept of A Force Vector</vt:lpstr>
      <vt:lpstr>Force in 2D Cartesian Coordinate System</vt:lpstr>
      <vt:lpstr>Force in 2D Cartesian Coordinate System</vt:lpstr>
      <vt:lpstr>Unit Vector</vt:lpstr>
      <vt:lpstr>Force in 3D Rectangular (Cartesian) Components Space</vt:lpstr>
      <vt:lpstr>Rectangular (Cartesian) Components in 3D Space</vt:lpstr>
      <vt:lpstr>Force for Human Service :  Travel on Water</vt:lpstr>
      <vt:lpstr>Utilization of Wind Force for Immediate Service</vt:lpstr>
      <vt:lpstr>Scalar (Dot) Product of Vectors</vt:lpstr>
      <vt:lpstr>Utilization of Wind Force for Creation of Artificial Horse</vt:lpstr>
      <vt:lpstr>Exotic Service of A Force</vt:lpstr>
      <vt:lpstr>Cross Product of Vectors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513</cp:revision>
  <cp:lastPrinted>2002-07-26T02:11:33Z</cp:lastPrinted>
  <dcterms:created xsi:type="dcterms:W3CDTF">2002-07-26T01:39:54Z</dcterms:created>
  <dcterms:modified xsi:type="dcterms:W3CDTF">2026-01-07T05:19:56Z</dcterms:modified>
</cp:coreProperties>
</file>