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1377" r:id="rId2"/>
    <p:sldId id="1768" r:id="rId3"/>
    <p:sldId id="1719" r:id="rId4"/>
    <p:sldId id="1720" r:id="rId5"/>
    <p:sldId id="1746" r:id="rId6"/>
    <p:sldId id="1717" r:id="rId7"/>
    <p:sldId id="1724" r:id="rId8"/>
    <p:sldId id="1725" r:id="rId9"/>
    <p:sldId id="407" r:id="rId10"/>
    <p:sldId id="1726" r:id="rId11"/>
    <p:sldId id="1727" r:id="rId12"/>
    <p:sldId id="1728" r:id="rId13"/>
    <p:sldId id="1729" r:id="rId14"/>
    <p:sldId id="1730" r:id="rId15"/>
    <p:sldId id="1731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FF33CC"/>
    <a:srgbClr val="3366FF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3.57616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6-03-25T04:21:51.6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23130 12621 0</inkml:trace>
  <inkml:trace contextRef="#ctx0" brushRef="#br0" timeOffset="1668.06">14669 14081 0</inkml:trace>
  <inkml:trace contextRef="#ctx0" brushRef="#br0" timeOffset="60213.25">19812 14891 0</inkml:trace>
  <inkml:trace contextRef="#ctx0" brushRef="#br0" timeOffset="61814.75">19812 14891 0</inkml:trace>
  <inkml:trace contextRef="#ctx0" brushRef="#br0" timeOffset="63402.93">21352 12938 0</inkml:trace>
  <inkml:trace contextRef="#ctx0" brushRef="#br0" timeOffset="65695.73">20796 14653 0</inkml:trace>
  <inkml:trace contextRef="#ctx0" brushRef="#br0" timeOffset="67179.66">20717 13684 0,'0'-16'156</inkml:trace>
  <inkml:trace contextRef="#ctx0" brushRef="#br0" timeOffset="67339.64">20717 13668 0</inkml:trace>
  <inkml:trace contextRef="#ctx0" brushRef="#br0" timeOffset="67460.92">20638 13668 0</inkml:trace>
  <inkml:trace contextRef="#ctx0" brushRef="#br0" timeOffset="136869">20971 14684 0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63.57616" units="1/cm"/>
          <inkml:channelProperty channel="Y" name="resolution" value="63.49206" units="1/cm"/>
          <inkml:channelProperty channel="T" name="resolution" value="1" units="1/dev"/>
        </inkml:channelProperties>
      </inkml:inkSource>
      <inkml:timestamp xml:id="ts0" timeString="2026-03-25T04:25:12.5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19765 18685 0</inkml:trace>
  <inkml:trace contextRef="#ctx0" brushRef="#br0" timeOffset="18312.64">20114 18844 0</inkml:trace>
  <inkml:trace contextRef="#ctx0" brushRef="#br0" timeOffset="100073.04">21527 19034 0</inkml:trace>
  <inkml:trace contextRef="#ctx0" brushRef="#br0" timeOffset="111174.42">21527 19034 0</inkml:trace>
  <inkml:trace contextRef="#ctx0" brushRef="#br0" timeOffset="112232.03">21527 19034 0</inkml:trace>
  <inkml:trace contextRef="#ctx0" brushRef="#br0" timeOffset="160357.76">20923 18971 0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79A35-40C1-8ADF-5C35-CB13F08E0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BB6E3-8B53-2768-020C-509284A15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FF413-976F-1792-4739-4B0885AFEA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44A3F-2AFA-E1F1-8FF1-1C3E322BF2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7AD2-F12C-A891-17DD-0A41971EC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71F25C-9E31-4FAD-8551-7FCCC30C3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7EBFB-6C05-D007-D9AA-B66AA19511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5BF13-423F-1460-6EA4-C3731B89ED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62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DF221-3A22-517D-E3F0-FF511B9A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709DC-33F3-EB96-D447-555E77DFA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88B20-D749-DB5C-0719-827D48B5A2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7F0C9-8E90-9C92-773F-DCEFD9C87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3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FF05-D15A-9CA3-060E-F0B471499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89306-C073-DC6F-9144-9487540E9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B0387-30EC-9CA4-CC2C-1D22572AD6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44D19-61F7-FDC0-7894-57ABD30D025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30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A1113-68C8-ECB3-6E3D-2FE647FAD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AC67C-F602-22C6-CB1D-C089A85CF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19B54-666A-00CB-24E5-C16B6EE145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360B2-2F16-F310-1074-7C72F199D2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77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FB1B2-65F4-0327-42CC-7D7A808E4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55020-65BB-B88F-1970-65120C748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84992-DFED-E266-10A4-020FEA74386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3C6CF-F018-B705-D111-6E4E8A7FFD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97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56607-3948-65B6-298D-EB52EA535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DD5A8-C1DE-269B-99D8-382051621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77A90F-7F25-21CB-DD3B-E988ABE9D0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B9931-A220-F9C4-922D-77778A1B0E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45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24A02-60C7-0B47-EE70-568FF99EC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C4034-3F7C-1F5D-A73D-59820D77A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B7F8C-06C8-FC13-2BEA-1C33F8051C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0F636-05C1-9652-508B-13932F20F2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46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AAD5F-1BBE-8A2B-0BAC-2650B1D0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E794A-4A8B-3C62-786E-E55CD2BA8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25BA6-97A2-E48D-B287-E78715A6D71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DAC75-5B54-F8B0-004F-2387294948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50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94B82-2AC5-464C-C822-2D8DE4A29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05DCBB-336F-8122-8957-4A45B2CEF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ABAC3-635A-2BFF-AAD7-62E6A0E3DE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7F43B-433D-5FE6-2858-874A2B6870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27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4EBF4-98AB-E7DE-5F76-751F73F90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A2C5B0-62EA-0B5B-14EA-0A605A0BE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5E4B2-7131-510D-3C48-E395E163EF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712E8-947E-4F62-4342-6A5206EC0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23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CD9F3-A39F-7B43-7DB4-C1FCE0E01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4C147B-4B1A-F8CB-4A7C-69DA2F2D7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158A6-CCD7-E859-957C-DDDDAC1530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B3368-BA3C-3A94-FBDD-67BB82AE82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32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BB46C-4EC8-A6A8-BAC1-974B98B2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D1284-17B8-0E6B-81FF-0E0647E61C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B1010-8769-F81A-0242-114782B890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8B43D-9617-FF1A-DF07-65404E4E34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3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11" Type="http://schemas.openxmlformats.org/officeDocument/2006/relationships/image" Target="../media/image2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7.png"/><Relationship Id="rId4" Type="http://schemas.openxmlformats.org/officeDocument/2006/relationships/image" Target="../media/image11.wmf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3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2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Impulse-Momentum Principles for Kinetics of A Particle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428954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An Impulse View of  Cause-Effect Duos …</a:t>
            </a:r>
            <a:endParaRPr lang="en-US" altLang="en-US" sz="44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7DD06-A3C5-A62D-EC30-34909F6B8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13845-93CE-19CD-5708-F19B2E1962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6045" y="381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Kinetics is Always Initiated by an Impulse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BBE39-CBCD-FE3F-0B55-2074A04DE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74" y="1342718"/>
            <a:ext cx="8403726" cy="909451"/>
          </a:xfrm>
        </p:spPr>
        <p:txBody>
          <a:bodyPr/>
          <a:lstStyle/>
          <a:p>
            <a:r>
              <a:rPr lang="en-US" sz="2400" dirty="0"/>
              <a:t> In Kinetics, every change in motion, including starting motion from a state of rest, begins with an </a:t>
            </a:r>
            <a:r>
              <a:rPr lang="en-US" sz="2400" b="1" dirty="0"/>
              <a:t>impulse.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B7D5B67-5F8E-2220-B6FB-D12070FE15A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ABD0E27-8DAF-D171-5BA8-DD2F689C54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F5427BE-D23F-5116-09A5-86AAD7F820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8F1E107-A83B-4A60-BF6E-F84251A784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DDACB4F-F1D4-A699-DEEB-329D933C1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93C937E-994A-0083-B2F4-19DD7597E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7AF3998-7A6D-4469-FCD0-483620B6F4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CEA68BE-2147-9D10-393B-FA321F80ED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0041D47-41D9-BB64-D320-F0299D16EA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0FBDC0F-434E-316E-ECD5-B2DA313E5E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F0AD954-B55C-EE82-75FE-6A2377C187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E741992-6585-56C4-CF05-4F429C980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3719649-BC60-AD2B-3FE2-09254B36F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0E579BE-75F9-212E-A79C-3E45EF04E7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12AD463-93B8-B053-175A-B3D1E4F08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D1FB3A2-1CAD-154B-57D1-7CD120965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871612-A9C0-BE92-E2D3-481BEDC615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OW TO KICK A SOCCER BALL">
            <a:extLst>
              <a:ext uri="{FF2B5EF4-FFF2-40B4-BE49-F238E27FC236}">
                <a16:creationId xmlns:a16="http://schemas.microsoft.com/office/drawing/2014/main" id="{FCABA0E7-17D0-B634-FA80-E2FADB83C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85" y="2259245"/>
            <a:ext cx="3314700" cy="2209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64B6EA0-21C5-BE48-6216-1EDD00A35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7944" y="2133600"/>
            <a:ext cx="2602872" cy="26028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8A292C5-BBCB-7F6A-7941-962A762F51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1448" y="3886200"/>
            <a:ext cx="3781953" cy="20957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40F10621-9DC2-6642-7CA4-3C33D1C1AB45}"/>
              </a:ext>
            </a:extLst>
          </p:cNvPr>
          <p:cNvSpPr txBox="1">
            <a:spLocks/>
          </p:cNvSpPr>
          <p:nvPr/>
        </p:nvSpPr>
        <p:spPr bwMode="auto">
          <a:xfrm>
            <a:off x="528041" y="5952274"/>
            <a:ext cx="8403726" cy="66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400" kern="0" dirty="0"/>
              <a:t>This led to proposition of “The Impulse-Momentum Theorem”</a:t>
            </a:r>
          </a:p>
          <a:p>
            <a:endParaRPr lang="en-US" sz="2400" i="1" kern="0" dirty="0"/>
          </a:p>
        </p:txBody>
      </p:sp>
    </p:spTree>
    <p:extLst>
      <p:ext uri="{BB962C8B-B14F-4D97-AF65-F5344CB8AC3E}">
        <p14:creationId xmlns:p14="http://schemas.microsoft.com/office/powerpoint/2010/main" val="30814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5C708-02DD-8661-6679-08559008D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A205-716D-79F5-1607-F7B4EA1E6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073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Linear Impulse and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674EC5-2C15-3910-152E-60C04954CB8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7185" y="1236482"/>
                <a:ext cx="4265891" cy="5181600"/>
              </a:xfrm>
            </p:spPr>
            <p:txBody>
              <a:bodyPr/>
              <a:lstStyle/>
              <a:p>
                <a:r>
                  <a:rPr lang="en-US" sz="2400" dirty="0"/>
                  <a:t>The linear momentum of a particle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Newton’s second law can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the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is assumed constant.</a:t>
                </a:r>
              </a:p>
              <a:p>
                <a:r>
                  <a:rPr lang="en-US" sz="2400" dirty="0"/>
                  <a:t>Integrating from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i="1" dirty="0"/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674EC5-2C15-3910-152E-60C04954CB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7185" y="1236482"/>
                <a:ext cx="4265891" cy="5181600"/>
              </a:xfrm>
              <a:blipFill>
                <a:blip r:embed="rId3"/>
                <a:stretch>
                  <a:fillRect l="-1857" t="-941" r="-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8E4877A-B65D-6304-45B2-930B5CFD9AE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835475" y="1511422"/>
                <a:ext cx="4134171" cy="4114800"/>
              </a:xfrm>
            </p:spPr>
            <p:txBody>
              <a:bodyPr/>
              <a:lstStyle/>
              <a:p>
                <a:r>
                  <a:rPr lang="en-US" sz="2400" dirty="0"/>
                  <a:t>Evaluating the integral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Where,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time integral of the force is called the impulse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8E4877A-B65D-6304-45B2-930B5CFD9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835475" y="1511422"/>
                <a:ext cx="4134171" cy="4114800"/>
              </a:xfrm>
              <a:blipFill>
                <a:blip r:embed="rId4"/>
                <a:stretch>
                  <a:fillRect l="-1917" t="-1185" r="-3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CE9C309-673D-E3C9-06B7-ED569B341F1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72FC1EB-E2A3-34EB-B357-E4272BD3F9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332B90-D59C-FC35-C5B6-9C576B1C51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080B156-BB06-412C-98FB-0C94E98FE7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FBF61CF-4AE2-A21B-67A9-3B0B7F55A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1D64A35-FBCC-684F-D85B-7E29FA66EB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0C00E7-7808-C7F7-E162-C67E027D00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0787869-0384-72E6-C6B8-1D391AC51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231D1FB-D4D9-5E16-026F-76AFF4094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BEB139F-D371-5180-7F07-1BC425514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7F748C-2974-0C9D-E9D3-558477907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D49580D-934C-631A-CB19-1B7F283F8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C6E157-7343-D2CC-B9C9-A60DDBD92C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C315DA0-FC83-6A28-D3BC-0E83C6ABC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D27C7C1-F6AC-117E-E8D7-CD568E893E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FF20EF-1C2F-3982-E717-999088BB9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2284D8-43CB-7E58-EF3D-F94FE5832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BEF20E-612B-2A03-3875-BB704A21ACDF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975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2A2E-E56A-9B6B-C75E-46F8E5663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EDA6D-1778-B1A2-2EBB-D32A7E70D2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6667" y="381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Impulse–Momentum Principle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FF74E-3948-0B5A-76A3-B0F42344A3A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7146" y="1804416"/>
                <a:ext cx="4184853" cy="4114800"/>
              </a:xfrm>
            </p:spPr>
            <p:txBody>
              <a:bodyPr/>
              <a:lstStyle/>
              <a:p>
                <a:r>
                  <a:rPr lang="en-US" sz="2400" dirty="0"/>
                  <a:t>Impulse on a Particle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Principle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The change in linear momentum of a particle over a time interval equals the total impulse of the external forces acting on it.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0FF74E-3948-0B5A-76A3-B0F42344A3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7146" y="1804416"/>
                <a:ext cx="4184853" cy="4114800"/>
              </a:xfrm>
              <a:blipFill>
                <a:blip r:embed="rId3"/>
                <a:stretch>
                  <a:fillRect l="-2041" t="-1185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2E33F-5D14-E5C4-5A53-D53EA0724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9601" y="1524000"/>
            <a:ext cx="4588538" cy="4114800"/>
          </a:xfrm>
        </p:spPr>
        <p:txBody>
          <a:bodyPr/>
          <a:lstStyle/>
          <a:p>
            <a:r>
              <a:rPr lang="en-US" sz="2400" dirty="0"/>
              <a:t>If the duration of a force becomes extremely small but its magnitude becomes very large such that the impulse remains finite, the force is called an impulsive force </a:t>
            </a:r>
          </a:p>
          <a:p>
            <a:r>
              <a:rPr lang="en-US" sz="2400" dirty="0"/>
              <a:t>Effect of an impulsive force: </a:t>
            </a:r>
          </a:p>
          <a:p>
            <a:r>
              <a:rPr lang="en-US" sz="2400" dirty="0"/>
              <a:t>Velocity changes instantaneously </a:t>
            </a:r>
          </a:p>
          <a:p>
            <a:r>
              <a:rPr lang="en-US" sz="2400" dirty="0"/>
              <a:t>Position remains continuous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748A5DB-67AB-0BD5-1DFC-F492DC4C5EE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CB39BCC-539E-FCD7-E8EA-EA3945EB31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02074EE-595E-1629-C00D-79355442AD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0100AE-6BA2-68C5-734E-AB1928B3B9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F12193-FB63-1D5A-8BA4-001D615E7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5884E00-93D7-5485-3117-D25E907D2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EE5CFAA-5795-E074-125E-8C825D463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A0244D3-3D24-C444-5074-F3D3BF0F2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F84DC35-25FA-D644-5DCB-49A02571B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2B94C3-3982-9B23-980C-ECCB2C3D6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51F8AF3-CEA2-5E1C-9A9C-911D4FDD0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C62444-0FF9-4F85-8A53-81741FB99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296D613-D3A2-D54E-7F53-F23B2D003E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9476A9C-8876-A041-2776-06F068759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C6B29F5-4277-5AAD-8755-FD9709BD3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50D002-C9D6-DC5E-4700-4282F6139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B96DD5-145F-C053-17CC-A23052831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0B7F83B-B295-E872-F641-E1F445581A54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6502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0D1C-BEF5-E65B-FBD4-9CBFC5E55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6930-3243-1A1C-A39A-16999D1B9B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9825" y="188341"/>
            <a:ext cx="7040829" cy="872363"/>
          </a:xfrm>
          <a:noFill/>
        </p:spPr>
        <p:txBody>
          <a:bodyPr/>
          <a:lstStyle/>
          <a:p>
            <a:pPr lvl="0"/>
            <a:r>
              <a:rPr lang="en-US" sz="2800" dirty="0"/>
              <a:t>Impulsive Forces and Momentum Conservation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CC6953A-92D1-36C0-0BCA-7AF2C157479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50153" y="1699183"/>
                <a:ext cx="4643923" cy="4745284"/>
              </a:xfrm>
            </p:spPr>
            <p:txBody>
              <a:bodyPr/>
              <a:lstStyle/>
              <a:p>
                <a:r>
                  <a:rPr lang="en-US" sz="2400" dirty="0"/>
                  <a:t>Component form of the impulse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𝐶𝑜𝑛𝑠𝑡𝑎𝑛𝑡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This is the principle of conservation of linear momentum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CC6953A-92D1-36C0-0BCA-7AF2C15747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50153" y="1699183"/>
                <a:ext cx="4643923" cy="4745284"/>
              </a:xfrm>
              <a:blipFill>
                <a:blip r:embed="rId3"/>
                <a:stretch>
                  <a:fillRect l="-1706" t="-1028" r="-3018" b="-24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BE5A930-8F26-8095-CDB9-4F5E4AECCD7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4ED932-22D1-693B-9928-94F8D6D3CB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AC9092A-06C9-B14E-DAE1-C020B3ADBC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DAF8800-1EFF-0A09-EFF0-1947F33E9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362247F-B8F4-9F84-FB4A-01AE72CC3E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4953F41-0932-3E90-6075-F8319999A1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89BF4CC-48AA-043E-A3DE-9285D2500A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4AA2C11-1743-B50C-A028-60E82E716E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9572D42-2AD3-BA29-F1EC-5BE2F11D64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CC0B989-CD56-24B5-C845-CCE55D885E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B1C3B05-26CC-1E60-9CAF-085055C21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B0712AF-28F1-6A27-19BE-F39A3FD683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6091FC6-0DCB-5605-2AF6-07C91CA93A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403BEBA-3BE1-11FB-214C-2D4CC93BF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0B469AC-136F-7EE8-063E-DBADE6C45C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A073ECF-3076-83A2-4912-4196A03B7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155C47-E6B4-1FFD-4069-6D2E256A73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846E08-A073-E02A-FED7-474CDD0ABB56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28C61AD-5F31-7F44-0745-3C3D014ABA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62063" y="1469337"/>
                <a:ext cx="3810000" cy="5252138"/>
              </a:xfrm>
            </p:spPr>
            <p:txBody>
              <a:bodyPr/>
              <a:lstStyle/>
              <a:p>
                <a:r>
                  <a:rPr lang="en-US" sz="2400" dirty="0"/>
                  <a:t>An impulsive force acting at </a:t>
                </a:r>
                <a:r>
                  <a:rPr lang="en-US" sz="2400" i="1" dirty="0"/>
                  <a:t>t = τ </a:t>
                </a:r>
                <a:r>
                  <a:rPr lang="en-US" sz="2400" dirty="0"/>
                  <a:t>can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the Dirac delta function satisfies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𝑓𝑜𝑟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𝑓𝑜𝑟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Total impulse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28C61AD-5F31-7F44-0745-3C3D014ABA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62063" y="1469337"/>
                <a:ext cx="3810000" cy="5252138"/>
              </a:xfrm>
              <a:blipFill>
                <a:blip r:embed="rId5"/>
                <a:stretch>
                  <a:fillRect l="-2080" t="-928" r="-1600" b="-2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92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936EE-97B4-09C7-CEE3-D91ECC8F4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FAB81-F346-5E8B-3C13-3B15F96D49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79362"/>
            <a:ext cx="7117029" cy="872363"/>
          </a:xfrm>
          <a:noFill/>
        </p:spPr>
        <p:txBody>
          <a:bodyPr/>
          <a:lstStyle/>
          <a:p>
            <a:pPr lvl="0"/>
            <a:r>
              <a:rPr lang="en-US" sz="2800" dirty="0"/>
              <a:t>Impulsive Forces and Momentum Conservation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3BF4C5A-B57E-9255-7389-261104DA22F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0091" y="1219200"/>
                <a:ext cx="4251910" cy="5434012"/>
              </a:xfrm>
            </p:spPr>
            <p:txBody>
              <a:bodyPr/>
              <a:lstStyle/>
              <a:p>
                <a:r>
                  <a:rPr lang="en-US" sz="2400" dirty="0"/>
                  <a:t>If one component of force is zero over a time interval,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Thus, momentum is conserved independently in each direction. </a:t>
                </a:r>
              </a:p>
              <a:p>
                <a:r>
                  <a:rPr lang="en-US" sz="2400" dirty="0"/>
                  <a:t>Impulse–Momentum vs Work–Energy </a:t>
                </a:r>
              </a:p>
              <a:p>
                <a:r>
                  <a:rPr lang="en-US" sz="2400" dirty="0"/>
                  <a:t>Impulse–Momentum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Work–Energy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3BF4C5A-B57E-9255-7389-261104DA22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0091" y="1219200"/>
                <a:ext cx="4251910" cy="5434012"/>
              </a:xfrm>
              <a:blipFill>
                <a:blip r:embed="rId3"/>
                <a:stretch>
                  <a:fillRect l="-2009" t="-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973BAA5-421C-E80A-83FE-EBAD60837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55070"/>
            <a:ext cx="4311809" cy="5564041"/>
          </a:xfrm>
        </p:spPr>
        <p:txBody>
          <a:bodyPr/>
          <a:lstStyle/>
          <a:p>
            <a:r>
              <a:rPr lang="en-US" sz="2400" dirty="0"/>
              <a:t>Key differences </a:t>
            </a:r>
          </a:p>
          <a:p>
            <a:r>
              <a:rPr lang="en-US" sz="2400" dirty="0"/>
              <a:t>Impulse–momentum is a vector equation </a:t>
            </a:r>
          </a:p>
          <a:p>
            <a:r>
              <a:rPr lang="en-US" sz="2400" dirty="0"/>
              <a:t>Work–energy is a scalar equation </a:t>
            </a:r>
          </a:p>
          <a:p>
            <a:r>
              <a:rPr lang="en-US" sz="2400" dirty="0"/>
              <a:t>Impulse methods are useful when force depends on time </a:t>
            </a:r>
          </a:p>
          <a:p>
            <a:r>
              <a:rPr lang="en-US" sz="2400" dirty="0"/>
              <a:t>Work–energy methods are useful when force depends on position. </a:t>
            </a:r>
          </a:p>
          <a:p>
            <a:r>
              <a:rPr lang="en-US" sz="2400" dirty="0"/>
              <a:t>The total impulse and momentum change are independent of the inertial reference frame.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7BF1B59-010E-F1EE-C16B-BCEAE7F817B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FA78297-8C31-FC43-CFC5-1F8CC79C93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AA46B88-F71D-F916-64CE-B25D61532E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768F5B-C919-1777-D1C8-85AD9A25C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ABDF75-0257-56DC-BBD8-ABBED5289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E926626-3276-55A0-6CD2-A6A2650BE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98CA7E8-B513-2DA8-A2A7-2F19E4A67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0282715-7BDF-2A19-80AB-344498F8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78A7DDC-339D-F30F-4C25-F12BBFE02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8E13D40-3D9C-1B4F-DEE9-D221126105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C414157-1BF8-8005-48A5-DA0FD9DA3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9048BA9-218C-50E0-1995-8318E0098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2140BB8-166A-27FC-EDEB-833296B738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5D27424-304D-0456-9921-F3D167227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0E5065A-B4EE-7EAE-4D62-F229DB5560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53EB8D8-8014-C3BC-0C65-8E4469B05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D9BE8C-BB15-1BD9-6878-929F70DB6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FCAFA30-7E98-8496-AC09-9631FE6E5998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1490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21CD6-D635-3357-3089-1D4AA7539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9C3E638F-1402-8F70-D824-21399BC15D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444618" y="1057656"/>
            <a:ext cx="3334215" cy="3439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B33907-BE2E-EFE5-BC99-FC13FD25BA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9825" y="188341"/>
            <a:ext cx="7040829" cy="872363"/>
          </a:xfrm>
          <a:noFill/>
        </p:spPr>
        <p:txBody>
          <a:bodyPr/>
          <a:lstStyle/>
          <a:p>
            <a:pPr lvl="0"/>
            <a:r>
              <a:rPr lang="en-US" sz="2800" dirty="0"/>
              <a:t>Impulse, Momentum, and Frame Independence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42E7C88-751E-6092-AB55-D51059EB233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81738" y="1143000"/>
                <a:ext cx="4643923" cy="5676900"/>
              </a:xfrm>
            </p:spPr>
            <p:txBody>
              <a:bodyPr/>
              <a:lstStyle/>
              <a:p>
                <a:r>
                  <a:rPr lang="en-US" sz="2400" dirty="0"/>
                  <a:t>Velocity transformation: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Momentum in the moving frame: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Change in momentum: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US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p/>
                      </m:sSup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The constant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dirty="0"/>
                  <a:t> cancels. Result Change in momentum and total impulse are the same in all inertial frames.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42E7C88-751E-6092-AB55-D51059EB23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81738" y="1143000"/>
                <a:ext cx="4643923" cy="5676900"/>
              </a:xfrm>
              <a:blipFill>
                <a:blip r:embed="rId4"/>
                <a:stretch>
                  <a:fillRect l="-1969" t="-859" r="-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5546223-4170-46D3-1C01-D7BC85635BA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08D3B86-797D-CA0E-9339-2801095AA9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1BAC5A2-F8C4-9BA9-30D5-A3DCBA2D8A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66A1A71-B28F-04C1-76EE-38586F4816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5038D2-E67D-E430-41CE-F7C8522ED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D5A48D7-FD02-67A4-7FA3-FBBDAAF7BB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16DC86B-D59C-962B-7337-4AC8AA9B4E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BF95170-01C6-3F39-A8AB-02C97B912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FD3469A-4919-643A-A742-67A574DEA7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7579880-718F-541B-A0EA-FE3617BEEA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210F738-CDA0-06CE-D0CA-4991154AB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A05EB61-64D5-500E-DEB2-9BD0B7375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06765FB-F540-0228-6AE5-49383E47C7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B526963-FDF2-C1E3-8239-1DDE7597A9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8A35FB0-3C41-822E-20BD-6E94AE8BD1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78BF023-D33C-0507-2A86-A737FB532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293C83-D380-FF1A-F8EE-D2B9A0F1F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1B798DB-0966-F320-1B3C-822CD758FD6D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BFF538D-0F59-6B45-3784-1670B3D20DFE}"/>
              </a:ext>
            </a:extLst>
          </p:cNvPr>
          <p:cNvSpPr txBox="1"/>
          <p:nvPr/>
        </p:nvSpPr>
        <p:spPr>
          <a:xfrm>
            <a:off x="306765" y="5987111"/>
            <a:ext cx="41814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Independence from the Inertial Frame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29E2115-06AB-C86D-F950-512F28C4FC27}"/>
                  </a:ext>
                </a:extLst>
              </p:cNvPr>
              <p:cNvSpPr txBox="1"/>
              <p:nvPr/>
            </p:nvSpPr>
            <p:spPr>
              <a:xfrm>
                <a:off x="232926" y="5047082"/>
                <a:ext cx="4156438" cy="875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Two observers use frames S and S′ moving with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29E2115-06AB-C86D-F950-512F28C4F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26" y="5047082"/>
                <a:ext cx="4156438" cy="875753"/>
              </a:xfrm>
              <a:prstGeom prst="rect">
                <a:avLst/>
              </a:prstGeom>
              <a:blipFill>
                <a:blip r:embed="rId6"/>
                <a:stretch>
                  <a:fillRect l="-2199" t="-5556" r="-3079" b="-15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73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7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3B66-8A8D-3756-45CF-A6850EB75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F0AC-D1C6-4123-CBE7-D0A252EFB7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Contrast with Work and Kinetic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F0F8BE7-7A8C-D5B9-432A-5FA1032964A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6778" y="1285560"/>
                <a:ext cx="4032821" cy="5267639"/>
              </a:xfrm>
            </p:spPr>
            <p:txBody>
              <a:bodyPr/>
              <a:lstStyle/>
              <a:p>
                <a:r>
                  <a:rPr lang="en-US" sz="2400" dirty="0"/>
                  <a:t>Work–energy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Velocity depends on the reference frame. </a:t>
                </a:r>
              </a:p>
              <a:p>
                <a:r>
                  <a:rPr lang="en-US" sz="2400" dirty="0"/>
                  <a:t>Kinetic energy in the new frame: </a:t>
                </a:r>
              </a:p>
              <a:p>
                <a:r>
                  <a:rPr lang="en-US" sz="2400" dirty="0"/>
                  <a:t>If the frame moves with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F0F8BE7-7A8C-D5B9-432A-5FA1032964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6778" y="1285560"/>
                <a:ext cx="4032821" cy="5267639"/>
              </a:xfrm>
              <a:blipFill>
                <a:blip r:embed="rId3"/>
                <a:stretch>
                  <a:fillRect l="-1964" t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E9D92B5-8A84-A814-0FFC-D66E600559D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60545" y="1592630"/>
                <a:ext cx="4477461" cy="4572000"/>
              </a:xfrm>
            </p:spPr>
            <p:txBody>
              <a:bodyPr/>
              <a:lstStyle/>
              <a:p>
                <a:r>
                  <a:rPr lang="en-US" sz="2400" dirty="0"/>
                  <a:t>Kinetic energy in the new frame is: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r>
                  <a:rPr lang="en-US" sz="2400" dirty="0"/>
                  <a:t>Conclusion </a:t>
                </a:r>
              </a:p>
              <a:p>
                <a:r>
                  <a:rPr lang="en-US" sz="2400" dirty="0"/>
                  <a:t>Work and kinetic energy depend on the reference frame, while impulse and momentum change do not.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E9D92B5-8A84-A814-0FFC-D66E600559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60545" y="1592630"/>
                <a:ext cx="4477461" cy="4572000"/>
              </a:xfrm>
              <a:blipFill>
                <a:blip r:embed="rId4"/>
                <a:stretch>
                  <a:fillRect l="-1769" t="-1067" r="-3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24DF305-C040-1CA9-9FD1-8264664F1AC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DC0B483-4B79-7DB9-D305-99F8869E45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FEB7A93-07E7-751B-A9E3-A4DB48FC43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9158970-B926-F113-1C82-64BD2CE49C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27CEC59-4C7D-6293-090C-80F5D6D4B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DE2954E-420D-C303-DA7B-887BC9295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874AF16-5785-353F-7ECB-7369DF8B77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97C0395-C84C-D5B2-0761-A9B9F8092A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B09FEB4-6CCF-3694-5320-9A069E2CC1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BA01699-BDD3-BB98-C749-BF645C14A5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C1204BC-7340-88D2-95D9-000FD8AA5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C844397-7A45-48D1-3091-FE8B16E5E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3E6B498-66C5-FE28-C00F-C9D8846882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2F5DE5A-0ACB-FE22-F73B-299164E3AF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054A66B-95B6-F5AB-4852-1A8002D6FE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B2A08EB-D030-15BD-B989-FF9E1DEAB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F2F3E8-5A0B-6B65-1D7A-A42417F625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AE11CF3-B086-9400-4090-5DEAB1BC34D5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4098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7FEBDF99-3850-D138-6E93-18F0615C7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60" y="308122"/>
            <a:ext cx="8229600" cy="685800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Spin Energy of A Fluid Parcel</a:t>
            </a: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59F4F8C6-B20F-CC00-1C41-656840BE0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2232025"/>
            <a:ext cx="6111875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FD620AC1-ABA1-A553-2521-57EECCA11F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170316"/>
              </p:ext>
            </p:extLst>
          </p:nvPr>
        </p:nvGraphicFramePr>
        <p:xfrm>
          <a:off x="974725" y="2790825"/>
          <a:ext cx="45720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5028" imgH="228501" progId="Equation.3">
                  <p:embed/>
                </p:oleObj>
              </mc:Choice>
              <mc:Fallback>
                <p:oleObj name="Equation" r:id="rId3" imgW="165028" imgH="228501" progId="Equation.3">
                  <p:embed/>
                  <p:pic>
                    <p:nvPicPr>
                      <p:cNvPr id="6" name="Object 4">
                        <a:extLst>
                          <a:ext uri="{FF2B5EF4-FFF2-40B4-BE49-F238E27FC236}">
                            <a16:creationId xmlns:a16="http://schemas.microsoft.com/office/drawing/2014/main" id="{FD620AC1-ABA1-A553-2521-57EECCA11F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25" y="2790825"/>
                        <a:ext cx="457200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>
            <a:extLst>
              <a:ext uri="{FF2B5EF4-FFF2-40B4-BE49-F238E27FC236}">
                <a16:creationId xmlns:a16="http://schemas.microsoft.com/office/drawing/2014/main" id="{D80698C2-D287-5618-76BF-FD3019EFFA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303096"/>
              </p:ext>
            </p:extLst>
          </p:nvPr>
        </p:nvGraphicFramePr>
        <p:xfrm>
          <a:off x="5394325" y="2713038"/>
          <a:ext cx="3968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3112" imgH="228501" progId="Equation.3">
                  <p:embed/>
                </p:oleObj>
              </mc:Choice>
              <mc:Fallback>
                <p:oleObj name="Equation" r:id="rId5" imgW="203112" imgH="228501" progId="Equation.3">
                  <p:embed/>
                  <p:pic>
                    <p:nvPicPr>
                      <p:cNvPr id="30725" name="Object 5">
                        <a:extLst>
                          <a:ext uri="{FF2B5EF4-FFF2-40B4-BE49-F238E27FC236}">
                            <a16:creationId xmlns:a16="http://schemas.microsoft.com/office/drawing/2014/main" id="{D80698C2-D287-5618-76BF-FD3019EFFA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4325" y="2713038"/>
                        <a:ext cx="39687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6">
            <a:extLst>
              <a:ext uri="{FF2B5EF4-FFF2-40B4-BE49-F238E27FC236}">
                <a16:creationId xmlns:a16="http://schemas.microsoft.com/office/drawing/2014/main" id="{1F98F43E-FCB0-A9FC-60BC-85161D3614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0024544"/>
              </p:ext>
            </p:extLst>
          </p:nvPr>
        </p:nvGraphicFramePr>
        <p:xfrm>
          <a:off x="4972050" y="3106738"/>
          <a:ext cx="32543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0500" imgH="228600" progId="Equation.3">
                  <p:embed/>
                </p:oleObj>
              </mc:Choice>
              <mc:Fallback>
                <p:oleObj name="Equation" r:id="rId7" imgW="190500" imgH="228600" progId="Equation.3">
                  <p:embed/>
                  <p:pic>
                    <p:nvPicPr>
                      <p:cNvPr id="30726" name="Object 6">
                        <a:extLst>
                          <a:ext uri="{FF2B5EF4-FFF2-40B4-BE49-F238E27FC236}">
                            <a16:creationId xmlns:a16="http://schemas.microsoft.com/office/drawing/2014/main" id="{1F98F43E-FCB0-A9FC-60BC-85161D3614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2050" y="3106738"/>
                        <a:ext cx="325438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D10B772-17C2-0FD7-8B70-F024DF327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956" y="2276161"/>
            <a:ext cx="54244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266375-28AF-5F1D-A898-A6A96E0B8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062" y="1136649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Trajectory of an Air Particle Passing Through the Rotor Disc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9CD978-A533-53BB-C841-B071DC6215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1200" y="2514600"/>
            <a:ext cx="447737" cy="3905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9" name="Group 38">
            <a:extLst>
              <a:ext uri="{FF2B5EF4-FFF2-40B4-BE49-F238E27FC236}">
                <a16:creationId xmlns:a16="http://schemas.microsoft.com/office/drawing/2014/main" id="{B774F9DC-149A-AE5F-3B41-72A6DB78F1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082EAEE2-2F0E-2DDD-2C62-989744E809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35511255-9A11-CA95-9224-1E175CA3E1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9EBE2BB0-9FC0-E55E-8F06-04C9A68563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DD70F771-AAA5-0BC5-D95F-5033F3164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7E200F8F-CA32-58D7-B618-5EBBC3014B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2A83B5C7-A617-D238-9914-314BA2DEA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1D78C0DD-4C57-15CD-D375-2A4A89BE35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C278E407-E654-0830-DFE5-7D724FF5E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3233FC6B-A218-2432-9FF5-95F09FB3E9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25F09E75-F8E0-8BB5-240E-D28BB70A11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9AC6E81F-8172-4373-06AE-5F62EF66E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A52A948B-F6F0-B422-1F78-62DD02025C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CDB0CB42-DFCA-88EA-6287-CF30B7182D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5A8ED790-84F4-53D3-ADAB-F161E4A07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37A9570-747E-AB90-2B49-C3D6C3398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2D9EA4-3C06-BA79-3B1B-113FB027E1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374C9-B79C-B58D-CB95-FC5D4D4F7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D7532-B407-1746-70C1-ED392FAE8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of a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4A9D0BC-ACFB-1795-AF0B-F8657071716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017264" y="1428122"/>
                <a:ext cx="4782261" cy="4834763"/>
              </a:xfrm>
            </p:spPr>
            <p:txBody>
              <a:bodyPr/>
              <a:lstStyle/>
              <a:p>
                <a:r>
                  <a:rPr lang="en-US" sz="2400" dirty="0"/>
                  <a:t>Consider 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moving relative to a fixed-point O. </a:t>
                </a:r>
              </a:p>
              <a:p>
                <a:r>
                  <a:rPr lang="en-US" sz="2400" dirty="0"/>
                  <a:t>Linear momentum: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Let the particle position be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 The angular momentum about O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is the moment of linear momentum about the reference point.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4A9D0BC-ACFB-1795-AF0B-F865707171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017264" y="1428122"/>
                <a:ext cx="4782261" cy="4834763"/>
              </a:xfrm>
              <a:blipFill>
                <a:blip r:embed="rId3"/>
                <a:stretch>
                  <a:fillRect l="-1658" t="-1009" r="-3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842E41E-0B41-D05A-74EF-73C72D78E8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55575BC-699D-7418-350D-958EE9AB23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CD57E08-9A73-0754-0C7F-6E6267C3AC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F4A137-AB2E-4A36-396C-C8A5765FCD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CB593FB-8A52-146B-628E-B5E977402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1243353-8E4F-98E7-98B9-E1870CE497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0582181-E6C9-AC10-218C-21AB32EA48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D2CEFF7-7EFA-0505-2A6C-189E34BBF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D240B79-C09D-A4DD-2A61-4357324D4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83314F3-CC9E-0A96-F83A-A7558885CD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519F507-DF54-11F7-768C-945D03ECF6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E383FFE-4D78-8225-E151-67015D4D73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0E84920-81FB-F141-4B67-1D6DFA291B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F32234B-6A22-1943-0C25-41F65E0960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F3D9290-FCD2-AC01-6E34-9AECC0004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647DEE9-5657-5813-B8E5-CAB28E09A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A75B52-DE2F-EFE3-D246-FF9272EAC1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135E251D-494A-2786-BB3A-4169EC54EF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 bwMode="auto">
          <a:xfrm>
            <a:off x="350571" y="1701832"/>
            <a:ext cx="3391373" cy="277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DB2A8-B2CB-97DF-1AFC-0C322AF6332F}"/>
              </a:ext>
            </a:extLst>
          </p:cNvPr>
          <p:cNvCxnSpPr>
            <a:cxnSpLocks/>
          </p:cNvCxnSpPr>
          <p:nvPr/>
        </p:nvCxnSpPr>
        <p:spPr bwMode="auto">
          <a:xfrm>
            <a:off x="3810000" y="11430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7163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CF098-F698-55C1-34D0-9B2344810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9C27-499D-5D1D-D28D-EC685B6F21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Moment of Force and Angular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B1E0FED-8FCD-09BC-1AF1-DBEA0D9E95F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26771" y="1406769"/>
                <a:ext cx="3810000" cy="4572000"/>
              </a:xfrm>
            </p:spPr>
            <p:txBody>
              <a:bodyPr/>
              <a:lstStyle/>
              <a:p>
                <a:r>
                  <a:rPr lang="en-US" sz="2400" dirty="0"/>
                  <a:t>Starting from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Differentiate with respect to time: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Finally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B1E0FED-8FCD-09BC-1AF1-DBEA0D9E95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26771" y="1406769"/>
                <a:ext cx="3810000" cy="4572000"/>
              </a:xfrm>
              <a:blipFill>
                <a:blip r:embed="rId3"/>
                <a:stretch>
                  <a:fillRect l="-2080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0393A69-398C-21B0-AD50-7486B9F9163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40403" y="1285560"/>
                <a:ext cx="4573076" cy="5039039"/>
              </a:xfrm>
            </p:spPr>
            <p:txBody>
              <a:bodyPr/>
              <a:lstStyle/>
              <a:p>
                <a:r>
                  <a:rPr lang="en-US" sz="2400" dirty="0"/>
                  <a:t>Using Newton’s law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the moment of force: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Therefore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moment of the external force about point O equals the time rate of change of angular momentum.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0393A69-398C-21B0-AD50-7486B9F916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40403" y="1285560"/>
                <a:ext cx="4573076" cy="5039039"/>
              </a:xfrm>
              <a:blipFill>
                <a:blip r:embed="rId4"/>
                <a:stretch>
                  <a:fillRect l="-1733" t="-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F0AEDBE-7436-BB99-C6FD-B8458D7F877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8B255F5-6E51-665B-3B93-4526AF9D1D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CB74F2D-3D4B-7ECE-2CAC-49FCC1C3E2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0B0CE3B-2B49-4FE9-ABE8-FC467B3F6A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733B697-4933-27CB-BF41-3481ADAC76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454BE41-2657-52B3-620A-E4065E23F5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6AA31D5-E201-2583-B59C-1A299761D4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0CFBA86-E96F-3418-CA59-5A006E430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ECCECAF-DAF5-3DC1-559B-DA819C3514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5644077-0F88-2EB2-C53F-CC1CF72BB5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3C4F49E-B925-4101-FBFC-15C8D956B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A5DCE91-337C-8CF5-39FC-DCB969C9F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A71134E-2B35-C59A-A4FB-3CDDECE20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12C2AA7-E9CC-34F5-0AB7-229DD79ECA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5D3C613-599A-E75E-92F4-C097A6E5B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2B5922A-D712-A0A4-68FF-6A4B2BB48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98EFC4-1408-CD32-345B-4CB7B906FE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0E7A9FD-C9B6-D36E-FAAA-0EF0ADB752FD}"/>
              </a:ext>
            </a:extLst>
          </p:cNvPr>
          <p:cNvCxnSpPr>
            <a:cxnSpLocks/>
          </p:cNvCxnSpPr>
          <p:nvPr/>
        </p:nvCxnSpPr>
        <p:spPr bwMode="auto">
          <a:xfrm>
            <a:off x="4038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2C964A8-83B0-02C0-8DE1-064602D6889C}"/>
                  </a:ext>
                </a:extLst>
              </p14:cNvPr>
              <p14:cNvContentPartPr/>
              <p14:nvPr/>
            </p14:nvContentPartPr>
            <p14:xfrm>
              <a:off x="5280840" y="4543560"/>
              <a:ext cx="3046320" cy="817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2C964A8-83B0-02C0-8DE1-064602D688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71480" y="4534200"/>
                <a:ext cx="3065040" cy="83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213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C73D-D277-7DE9-6496-AF3E60065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A4715-3B5F-BB11-B344-99A4FBCBDA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285304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Conservation of Angular Momentum Components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A73B553-88A3-5B3B-9854-DA7F5E6F254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240596"/>
                <a:ext cx="4721936" cy="3864804"/>
              </a:xfrm>
            </p:spPr>
            <p:txBody>
              <a:bodyPr/>
              <a:lstStyle/>
              <a:p>
                <a:r>
                  <a:rPr lang="en-US" sz="2400" dirty="0"/>
                  <a:t>The vector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can be written in component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Each equation relates the moment about an axis to the rate of change of angular momentum about that axis.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A73B553-88A3-5B3B-9854-DA7F5E6F25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240596"/>
                <a:ext cx="4721936" cy="3864804"/>
              </a:xfrm>
              <a:blipFill>
                <a:blip r:embed="rId3"/>
                <a:stretch>
                  <a:fillRect l="-1677" t="-1262" r="-2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4E98724-6529-2078-B2EC-D1B617B03C6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181600" y="1285561"/>
                <a:ext cx="3844214" cy="4114800"/>
              </a:xfrm>
            </p:spPr>
            <p:txBody>
              <a:bodyPr/>
              <a:lstStyle/>
              <a:p>
                <a:r>
                  <a:rPr lang="en-US" sz="2400" dirty="0"/>
                  <a:t>Conservation Principle:</a:t>
                </a:r>
              </a:p>
              <a:p>
                <a:r>
                  <a:rPr lang="en-US" sz="2400" dirty="0"/>
                  <a:t> If the total external moment is zero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is the principle of conservation of angular momentum. 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4E98724-6529-2078-B2EC-D1B617B03C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181600" y="1285561"/>
                <a:ext cx="3844214" cy="4114800"/>
              </a:xfrm>
              <a:blipFill>
                <a:blip r:embed="rId4"/>
                <a:stretch>
                  <a:fillRect l="-2060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B68AF57-CF2A-1BF5-5773-7160BAF997E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88B43B5-928E-450F-2CE3-34DBFB2C4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E06D6B6-669A-D604-6A35-8E9C916F5B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0867E07-1A91-4004-595D-BD4DDBFC91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672AC6C-5049-D644-5EED-218B741A9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1B2202B-7969-B75F-B885-7F860D3B9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C1B906E-3348-FE80-BD2B-A98C83ADEB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796CD41-990F-0D96-D348-215DFD930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37FBD13-1433-E202-0962-399E2FDAEA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EAFB7C0-F1C5-A246-B6FC-5526BCA69A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5694A55-B3BC-E56A-BE1E-715C7D8EA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EF20D43-0029-D849-E3A3-90B360EA8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A22E107-B810-0FF6-2E23-8194D4DD1C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72B51C8-314C-41C7-2B83-8ACA9119D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4C605F4-97C7-0810-59B4-2798463370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9640EC2-EE5F-7FF2-1664-6DD12CEFF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544AF3-E783-E40F-9D27-41AD10E46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4422EE34-A07A-E0E7-4EDB-7E3246832C93}"/>
              </a:ext>
            </a:extLst>
          </p:cNvPr>
          <p:cNvSpPr txBox="1">
            <a:spLocks/>
          </p:cNvSpPr>
          <p:nvPr/>
        </p:nvSpPr>
        <p:spPr bwMode="auto">
          <a:xfrm>
            <a:off x="970400" y="5252339"/>
            <a:ext cx="75176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400" b="1" i="1" kern="0" dirty="0">
                <a:solidFill>
                  <a:schemeClr val="accent2"/>
                </a:solidFill>
              </a:rPr>
              <a:t>Even if the total angular momentum is not conserved, a component of angular momentum is conserved if the moment about that axis is zero.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6CF1BE-061D-A5A5-F527-D9FF024F9307}"/>
              </a:ext>
            </a:extLst>
          </p:cNvPr>
          <p:cNvCxnSpPr>
            <a:cxnSpLocks/>
          </p:cNvCxnSpPr>
          <p:nvPr/>
        </p:nvCxnSpPr>
        <p:spPr bwMode="auto">
          <a:xfrm>
            <a:off x="5039270" y="1259202"/>
            <a:ext cx="115342" cy="3998598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03F9BC3-4229-0412-9EAD-7418DD24821C}"/>
                  </a:ext>
                </a:extLst>
              </p14:cNvPr>
              <p14:cNvContentPartPr/>
              <p14:nvPr/>
            </p14:nvContentPartPr>
            <p14:xfrm>
              <a:off x="7115400" y="6726600"/>
              <a:ext cx="634680" cy="126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03F9BC3-4229-0412-9EAD-7418DD2482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06040" y="6717240"/>
                <a:ext cx="653400" cy="14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776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4731-43A2-B3FD-1E98-81148958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FE5ED-FE05-7169-3C4E-4D8304A81A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939" y="205166"/>
            <a:ext cx="7772400" cy="848039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in Planar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D7EBDA7-9924-2EA0-B48F-EA2353AE2BA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51" y="1274692"/>
                <a:ext cx="4785946" cy="5246485"/>
              </a:xfrm>
            </p:spPr>
            <p:txBody>
              <a:bodyPr/>
              <a:lstStyle/>
              <a:p>
                <a:r>
                  <a:rPr lang="en-US" sz="2400" dirty="0"/>
                  <a:t>When the motion of a particle is confined to a plane, the angular momentum vector has a fixed direction (perpendicular to the plane). </a:t>
                </a:r>
              </a:p>
              <a:p>
                <a:r>
                  <a:rPr lang="en-US" sz="2400" dirty="0"/>
                  <a:t>Thus, the angular momentum can be treated essentially as a scalar. </a:t>
                </a:r>
              </a:p>
              <a:p>
                <a:r>
                  <a:rPr lang="en-US" sz="2400" dirty="0"/>
                  <a:t>Velocity components in polar coordinates: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ω</a:t>
                </a:r>
                <a:r>
                  <a:rPr lang="en-US" sz="2400" dirty="0"/>
                  <a:t> is the angular velocity of the radius vector.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D7EBDA7-9924-2EA0-B48F-EA2353AE2B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51" y="1274692"/>
                <a:ext cx="4785946" cy="5246485"/>
              </a:xfrm>
              <a:blipFill>
                <a:blip r:embed="rId3"/>
                <a:stretch>
                  <a:fillRect l="-1656" t="-929" r="-1019" b="-2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43C64D4-9C23-80E9-CBFC-F4AF847BFC7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1A0286C-3F0C-6475-C876-F8C58827D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32EDBD2-2BC5-44C1-EEF3-C79319FD6E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9DCF8EC-1F09-BF33-79B8-50B32E37F2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ECA0D28-764A-92EF-0AE5-1EE5CC564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7CB2351-6EBB-01FA-CC46-36F4E094BF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1EF806-627A-A32C-AA79-DDB67BDC04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35B27FA-1DDF-583C-C8EC-AB36BCBAA0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09F006C-50EA-F644-EBB7-3D330191C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0699380-FDE3-C5E2-793E-4455228324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0ADADC2-4E71-2C48-1F7D-D861F4743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90DF52-E6AF-D617-6E66-7EEA9C9D3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04C119B-01DE-2F6F-225B-C14C755714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71A8C54-9E1D-A4D8-5AC5-ABACC908E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654235-6128-4F88-E4DE-89F0BD829D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20BDBA5-3D76-D80C-098F-89447888C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DCC7CD-FF85-6177-6372-1AC7347889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C96FB5F4-3212-E9BF-AE68-FD630702B1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>
            <a:off x="5639485" y="1308994"/>
            <a:ext cx="3124636" cy="24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F76539C-B328-911B-4694-4F7454BB881A}"/>
              </a:ext>
            </a:extLst>
          </p:cNvPr>
          <p:cNvSpPr txBox="1"/>
          <p:nvPr/>
        </p:nvSpPr>
        <p:spPr>
          <a:xfrm>
            <a:off x="4581246" y="4058685"/>
            <a:ext cx="45811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</a:rPr>
              <a:t>Angular momentum is independent of the radial component because that component passes through the reference point O.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A751BD-485B-BFAE-1518-3AC47209347C}"/>
              </a:ext>
            </a:extLst>
          </p:cNvPr>
          <p:cNvCxnSpPr>
            <a:cxnSpLocks/>
          </p:cNvCxnSpPr>
          <p:nvPr/>
        </p:nvCxnSpPr>
        <p:spPr bwMode="auto">
          <a:xfrm>
            <a:off x="4876800" y="11430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0525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6BE82-47B2-E954-56EC-106010E0D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AE5E-BAE6-34F6-74BF-C1E79EDB5B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Conservation of Angular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B0EA4EE-2F8A-31CF-D625-C4EDBC3904F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6151" y="1205618"/>
                <a:ext cx="4123449" cy="5449496"/>
              </a:xfrm>
            </p:spPr>
            <p:txBody>
              <a:bodyPr/>
              <a:lstStyle/>
              <a:p>
                <a:r>
                  <a:rPr lang="en-US" sz="2400" dirty="0"/>
                  <a:t>If the particle is acted upon only by radial forces,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Therefore, angular momentum is conserved. </a:t>
                </a:r>
              </a:p>
              <a:p>
                <a:r>
                  <a:rPr lang="en-US" sz="2400" dirty="0"/>
                  <a:t>From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CAM gives: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This expresses the conservation of angular momentum for planar motion.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B0EA4EE-2F8A-31CF-D625-C4EDBC3904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6151" y="1205618"/>
                <a:ext cx="4123449" cy="5449496"/>
              </a:xfrm>
              <a:blipFill>
                <a:blip r:embed="rId3"/>
                <a:stretch>
                  <a:fillRect l="-2071" t="-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5014109-519B-E630-230B-E69F5A45323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94542" y="1219199"/>
                <a:ext cx="4418937" cy="5496239"/>
              </a:xfrm>
            </p:spPr>
            <p:txBody>
              <a:bodyPr/>
              <a:lstStyle/>
              <a:p>
                <a:r>
                  <a:rPr lang="en-US" sz="2400" dirty="0"/>
                  <a:t>Choice of Reference Frame and Point </a:t>
                </a:r>
              </a:p>
              <a:p>
                <a:r>
                  <a:rPr lang="en-US" sz="2400" dirty="0"/>
                  <a:t>In applying the angular momentum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two choices are important: </a:t>
                </a:r>
              </a:p>
              <a:p>
                <a:r>
                  <a:rPr lang="en-US" sz="2400" dirty="0"/>
                  <a:t>A reference frame for measuring momentum A reference point O for computing moments. </a:t>
                </a:r>
              </a:p>
              <a:p>
                <a:r>
                  <a:rPr lang="en-US" sz="2400" dirty="0"/>
                  <a:t>The reference frame must be inertial and the reference point must be fixed in that frame. 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5014109-519B-E630-230B-E69F5A4532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94542" y="1219199"/>
                <a:ext cx="4418937" cy="5496239"/>
              </a:xfrm>
              <a:blipFill>
                <a:blip r:embed="rId4"/>
                <a:stretch>
                  <a:fillRect l="-1793" t="-887" r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78CB3EF-7B8F-696A-6C22-467EE975124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7300D01-3BF1-850D-0B51-5A84F77EBD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7B3EA87-A02A-6CF4-FD0F-3D4C9DF3D6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C6005C2-B8D7-9AA2-EFBA-E5F369FD44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8398329-CA2D-6703-78BC-2CAA8A5749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5B914C1-B92E-6C71-173D-3ADA7C06F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0E0CAC4-CC4E-6CA7-6AFF-CCF651D363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6EB555C-F0D7-C1D8-27A6-1A17BFBFA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14761C0-0254-CC95-1436-22352E882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1FC1439-A8E2-5C07-1F07-2FFA9CD60E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E675909-6682-6C2E-2611-EF816B0CA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03B5143-971F-EED8-015F-09092CBDE2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3689BFB-A4CD-8ACC-53CB-2A3354F2A2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8BBA114-7ACB-0389-47F7-C06176E7D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B3E594A-9B2F-141A-38CA-102E2FF63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FC19A23-A07C-660E-CAE1-DC660B8F2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489BA1-DCA7-0033-12BC-A9504A265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384D3D4-7C16-DE2D-9138-0A893543D34D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DE2448E-B479-8770-DAFC-646171A8EA0F}"/>
              </a:ext>
            </a:extLst>
          </p:cNvPr>
          <p:cNvSpPr txBox="1"/>
          <p:nvPr/>
        </p:nvSpPr>
        <p:spPr>
          <a:xfrm>
            <a:off x="557784" y="2762071"/>
            <a:ext cx="779983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chemeClr val="accent2"/>
                </a:solidFill>
              </a:rPr>
              <a:t>Choosing a suitable reference point often simplifies the analysis and may lead to conservation of one or more components of angular momentum</a:t>
            </a:r>
            <a:r>
              <a:rPr lang="en-US" b="1" i="1" dirty="0">
                <a:solidFill>
                  <a:schemeClr val="accent2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8137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707A4-2B02-1347-E249-A627B5D5D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5033-7A30-D13D-DFE0-948B6D8756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9987" y="96715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Impulse and Angular Momentum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962DFA-49AA-99D7-1DB7-D86DD4BED73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4358" y="1219200"/>
                <a:ext cx="4060327" cy="5502275"/>
              </a:xfrm>
            </p:spPr>
            <p:txBody>
              <a:bodyPr/>
              <a:lstStyle/>
              <a:p>
                <a:r>
                  <a:rPr lang="en-US" sz="2400" dirty="0"/>
                  <a:t>Starting from the moment–angular momentum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Integrate with respect to time over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time integral of the moment is called the angular impulse. </a:t>
                </a:r>
              </a:p>
              <a:p>
                <a:r>
                  <a:rPr lang="en-US" sz="2400" dirty="0"/>
                  <a:t>Also,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4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962DFA-49AA-99D7-1DB7-D86DD4BED7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4358" y="1219200"/>
                <a:ext cx="4060327" cy="5502275"/>
              </a:xfrm>
              <a:blipFill>
                <a:blip r:embed="rId3"/>
                <a:stretch>
                  <a:fillRect l="-1952" t="-886" r="-3754" b="-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2058BD8-BF10-ACE3-F038-18EBDDAF3F5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54685" y="1181100"/>
                <a:ext cx="4521086" cy="5829300"/>
              </a:xfrm>
            </p:spPr>
            <p:txBody>
              <a:bodyPr/>
              <a:lstStyle/>
              <a:p>
                <a:r>
                  <a:rPr lang="en-US" sz="2400" dirty="0"/>
                  <a:t>Equating the two results: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Principle of Angular Impulse and Momentum </a:t>
                </a:r>
              </a:p>
              <a:p>
                <a:r>
                  <a:rPr lang="en-US" sz="2400" dirty="0"/>
                  <a:t>The change in angular momentum of a particle over a time interval equals the total angular impulse of the external forces acting on the particle.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reference point for both the moment and angular momentum must be the same fixed point.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2058BD8-BF10-ACE3-F038-18EBDDAF3F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54685" y="1181100"/>
                <a:ext cx="4521086" cy="5829300"/>
              </a:xfrm>
              <a:blipFill>
                <a:blip r:embed="rId4"/>
                <a:stretch>
                  <a:fillRect l="-1752" t="-837" r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32C937E-163C-E878-8E4A-4E54186F767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3D9979-4E84-2371-A8BE-76BD66DC4F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A3A55E9-E7BA-60D9-2211-352D575155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1B251B1-A728-C0D1-50C4-EFEF0E80E2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B733D3F-4B5C-8FC1-4FA1-D2A888F82D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98B2471-A715-5F07-8C88-38CA3D3B00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7BBEDA8-2DDD-DC6E-55BF-9E39A3AB9E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4B5AACA-3A04-0577-4DA5-7EEF9BC478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D8BF9A5-74F5-7110-7BC2-175650FC3A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34B219A-2777-1E94-E0F1-71E28DBC1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1012B97-9FA6-EC34-7AAE-300B5EAE21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BC8CCFD-F087-C666-9500-9679EDCF3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727B484-06EE-E1D7-7FF5-B67BF8CA23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FFFDF8C-B107-4542-DA99-5F26BA2DE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217560F-0233-5134-D852-262C94DFF1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8FCA919-7E2C-14D3-63C4-FCB11FF72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4F3D033-5BFC-00E6-FC51-20BE22D2A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62FDC4-91C4-BD63-A3FA-84D97AADF621}"/>
              </a:ext>
            </a:extLst>
          </p:cNvPr>
          <p:cNvCxnSpPr>
            <a:cxnSpLocks/>
          </p:cNvCxnSpPr>
          <p:nvPr/>
        </p:nvCxnSpPr>
        <p:spPr bwMode="auto">
          <a:xfrm>
            <a:off x="42672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0098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14961</TotalTime>
  <Words>1233</Words>
  <Application>Microsoft Office PowerPoint</Application>
  <PresentationFormat>On-screen Show (4:3)</PresentationFormat>
  <Paragraphs>178</Paragraphs>
  <Slides>15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Equation</vt:lpstr>
      <vt:lpstr>Impulse-Momentum Principles for Kinetics of A Particle </vt:lpstr>
      <vt:lpstr>Kinetics is Always Initiated by an Impulse</vt:lpstr>
      <vt:lpstr>Linear Impulse and Momentum</vt:lpstr>
      <vt:lpstr>Impulse–Momentum Principle</vt:lpstr>
      <vt:lpstr>Impulsive Forces and Momentum Conservation</vt:lpstr>
      <vt:lpstr>Impulsive Forces and Momentum Conservation</vt:lpstr>
      <vt:lpstr>Impulse, Momentum, and Frame Independence</vt:lpstr>
      <vt:lpstr>Contrast with Work and Kinetic Energy</vt:lpstr>
      <vt:lpstr>The Spin Energy of A Fluid Parcel</vt:lpstr>
      <vt:lpstr>Angular Momentum of a Particle</vt:lpstr>
      <vt:lpstr>Moment of Force and Angular Momentum</vt:lpstr>
      <vt:lpstr>Conservation of Angular Momentum Components</vt:lpstr>
      <vt:lpstr>Angular Momentum in Planar Motion</vt:lpstr>
      <vt:lpstr>Conservation of Angular Momentum</vt:lpstr>
      <vt:lpstr>Angular Impulse and Angular Momentum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1012</cp:revision>
  <cp:lastPrinted>2002-07-26T02:11:33Z</cp:lastPrinted>
  <dcterms:created xsi:type="dcterms:W3CDTF">2002-07-26T01:39:54Z</dcterms:created>
  <dcterms:modified xsi:type="dcterms:W3CDTF">2026-03-26T11:20:23Z</dcterms:modified>
</cp:coreProperties>
</file>