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1377" r:id="rId2"/>
    <p:sldId id="1748" r:id="rId3"/>
    <p:sldId id="1713" r:id="rId4"/>
    <p:sldId id="1714" r:id="rId5"/>
    <p:sldId id="1715" r:id="rId6"/>
    <p:sldId id="1716" r:id="rId7"/>
    <p:sldId id="1718" r:id="rId8"/>
    <p:sldId id="1712" r:id="rId9"/>
    <p:sldId id="1736" r:id="rId10"/>
    <p:sldId id="1719" r:id="rId11"/>
    <p:sldId id="1720" r:id="rId1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9900"/>
    <a:srgbClr val="FF33CC"/>
    <a:srgbClr val="3366FF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3/24/2026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18333-0549-FD2A-9F12-F60B1CB23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201ED-3313-35C1-A257-86B76B85B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8CD706-A609-0C15-496F-8D50CFA0852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A3DF0-7FAA-4A4C-CCDF-699FB3B5AE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2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6BD38-916A-6EAC-B441-FA559B432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14B222-01CE-B5C0-13AD-1965B109CC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B2A6BB-6C51-AC59-6E8D-8B79B7A6DD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69B65-9AA8-5343-4637-407B2AA0BA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49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53A4E-9B20-E415-8077-C68D9368C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F7E79-2DB9-2B58-E17E-A5F6CF4CD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FFC7E-311B-C028-1654-B46F89BDE7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19D2D-E8D4-BB03-FA3A-289DE25E98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61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BABC9-F123-EBEC-DAFD-3864A5D85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215CF9-82A1-282D-68BA-2BADF0C32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603E99-FE51-C6D3-06F5-FACC59E0195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8472D-F6B4-ACDB-022D-AC0CCC1B5F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42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D7F63-75B6-5C76-845D-90F634EBA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C938A2-46B1-DAE6-81B9-0D923F8358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1D3539-4C0A-047D-8A53-2F05537FBE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AC027-A125-1F56-7818-D9B4A6AC0C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7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8CE70-D592-0BA8-7A4B-4DB551BA2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3BDAB-990E-C4BF-3649-1A30741DF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F7FCCC-DED8-7486-955E-A40A8EABC3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2A50E-9784-36D5-48C4-84FB94254F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82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77AD2-F12C-A891-17DD-0A41971EC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71F25C-9E31-4FAD-8551-7FCCC30C3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7EBFB-6C05-D007-D9AA-B66AA19511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5BF13-423F-1460-6EA4-C3731B89ED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62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DF221-3A22-517D-E3F0-FF511B9A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9709DC-33F3-EB96-D447-555E77DFA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88B20-D749-DB5C-0719-827D48B5A2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7F0C9-8E90-9C92-773F-DCEFD9C878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Role of Conservation Fields in Creation of Kinetics of A Particle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428954"/>
            <a:ext cx="8487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A sequence of Cause-Effect Duos …</a:t>
            </a:r>
            <a:endParaRPr lang="en-US" altLang="en-US" sz="44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A5AA-4774-F3A7-89A9-5F5B4492D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66" y="177333"/>
            <a:ext cx="7772400" cy="813267"/>
          </a:xfrm>
        </p:spPr>
        <p:txBody>
          <a:bodyPr/>
          <a:lstStyle/>
          <a:p>
            <a:r>
              <a:rPr lang="en-US" sz="2800" dirty="0"/>
              <a:t>Kinetics of A Single Fluid Parcel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481FF3-40EE-A894-E452-F5F8303546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7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2438068" y="935056"/>
            <a:ext cx="4589641" cy="5922944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C1C3AAD9-C9FC-9B78-12E9-6E6404E9D2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865D9F5E-0C73-AAD3-E5A8-723ED1CBED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94D4F90-476D-83B7-3D73-8554402E09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7B498F4-836B-FD2D-7299-3D9D530A01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1E0E5D1-6CE3-E1D6-17E8-5AA700FD7D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86034B2-A115-ED88-A722-AAA966B78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C21BA013-4297-77C7-622A-27DB8478FD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7CE8CE6D-1528-B8D0-79C1-05835E275E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34EE2216-4713-BEBA-AEE3-DBE9B0F14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8EF59E83-2CC0-6151-62D0-287C7A74FF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3532250-4ECB-C20C-88A8-C1C3398009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08DE350-9290-4E44-13F7-41D8724338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C4ACEB88-F488-F433-049D-594EBCFD6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F6E273E-E6E1-CECF-5238-441F6EBF9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62ADE9CD-7764-A3DE-D019-2535C5AE9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5435BD9-BF90-5A01-3043-CAC57499B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0C2F67-F26A-3FC1-33F6-36327E156C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5EA3933-A6FA-B2DF-A138-490EDEC21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88854">
            <a:off x="1450407" y="2769038"/>
            <a:ext cx="7122011" cy="212437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24A6A9E-F9EC-9BA4-2372-090C065A7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318308">
            <a:off x="1642291" y="2155504"/>
            <a:ext cx="5859417" cy="15908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E40325E-17CC-AB33-E795-559421EEE7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173960">
            <a:off x="2322618" y="1885686"/>
            <a:ext cx="6896652" cy="148610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BDB18F-9A91-5D8E-960A-8BF3BA417B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9000" y="3038420"/>
            <a:ext cx="447737" cy="3905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6665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A6EAC-5906-053A-A719-C6F2BB946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FD44-2A09-8E23-8B4D-81A16ED970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Potential Energy and Conservative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2A95C31-9C05-9F28-2ECC-D15EFD03E6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81AD6E0-70BC-F7A6-50DA-EC9BF1EF93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7E4AAE0-02C2-20A4-753B-0B9E705A4A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9FC2CEC-661F-E91C-529D-5EBE66ACAE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F2C4F97-74DE-986C-2AA7-29BF9D374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8B88B11-70DA-314A-15B7-BFFF7CE890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7A88FD3-1AC1-896E-B700-FC4D64B303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86865FF-3795-58B5-D0E8-B4D099460F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3B5D6A5-B7BE-BB13-B70E-29C155CAA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D01FDEB-4AD3-74D6-4163-5FFF63C0DE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9BA411-E565-8B7B-D128-92D9CEDA9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59E9738-2987-6B58-74A0-7818929D0F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AFABA0A-1A6D-FC82-3636-8EDD0C9BF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6C8D9F8-D19E-870D-C278-90EB4352B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D293B07-5930-5FF6-F0FD-B2096331D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4BBBF23-AE49-A68D-4618-14AED66C5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EBEEF1-37D8-AE88-4200-D635F3788C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AC834D-7C32-6047-7DAB-3090711633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For a conservative force field, the potential energy V depends only on position. </a:t>
                </a:r>
              </a:p>
              <a:p>
                <a:r>
                  <a:rPr lang="en-US" sz="2400" dirty="0"/>
                  <a:t>Express the differential change in potential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differential displacement vector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𝑑𝑧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Hence,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Using the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AC834D-7C32-6047-7DAB-3090711633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941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404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61321-9261-E3A0-F6E7-476E81DAD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9A4BD-0C67-08B6-5D00-952021C023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Force as the Gradient of Potential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C82BB43-CC15-ED66-9486-5ABFEF3CB34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C017FBD-F1A3-4CE5-93CA-8056D3093B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4C2C1C5-2B77-5706-EC6A-BB3C4BF1E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1F64F6A-42FA-0764-0DAC-53459D2915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C6BAAB6-1E79-13D2-CA10-091FFA172B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3659B45-E15B-5B78-7729-2E8E99338C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45D632D-8E74-636A-AD13-D28933D41B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D68BE2E-E6B5-F5A6-F89B-66A4DB394B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08166A4-0923-71F4-222B-34D204C08B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6957220-BD72-809A-0EFA-6016DBFEA9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2B9647F-06F7-2571-A5F8-9F4C14626F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95DE268-DDB0-8DB4-6031-6B21D2D303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ACEEB81-87F8-BBFD-1EF3-6864E0AD7B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5785280-E582-4E31-EF67-BF7D39C623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EB52ABE-E60E-44E5-A481-83E073BC2E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4DDCEBE-62C6-95FC-944B-C768CCA62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2A8FCCD-EF8B-3860-440A-AEBD191CA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A84F96-0FA2-3019-CFFA-11D58F4DE6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252728"/>
                <a:ext cx="8422065" cy="5071871"/>
              </a:xfrm>
            </p:spPr>
            <p:txBody>
              <a:bodyPr/>
              <a:lstStyle/>
              <a:p>
                <a:r>
                  <a:rPr lang="en-US" sz="2400" dirty="0"/>
                  <a:t>The force vector can be written as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The gradient of the scalar function </a:t>
                </a:r>
                <a:r>
                  <a:rPr lang="en-US" sz="2400" i="1" dirty="0"/>
                  <a:t>V</a:t>
                </a:r>
                <a:r>
                  <a:rPr lang="en-US" sz="2400" dirty="0"/>
                  <a:t> 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Therefore, the force in a conservative field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means the force acts in the direction of the maximum decrease of potential energy.</a:t>
                </a:r>
              </a:p>
              <a:p>
                <a:r>
                  <a:rPr lang="en-US" sz="2400" dirty="0"/>
                  <a:t>For a general coordinate system,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in the direction of unit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A84F96-0FA2-3019-CFFA-11D58F4DE6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252728"/>
                <a:ext cx="8422065" cy="5071871"/>
              </a:xfrm>
              <a:blipFill>
                <a:blip r:embed="rId4"/>
                <a:stretch>
                  <a:fillRect l="-941" t="-963" b="-1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1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80181-996E-0B32-7949-8FC69A2EC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4FAA9-0938-24A6-67D5-A8AE1C9E29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474" y="7924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Inverse–Square Potential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32A4645-5A4E-C377-E7E4-A55213D4E4B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9305" y="1205484"/>
                <a:ext cx="4342737" cy="5347716"/>
              </a:xfrm>
            </p:spPr>
            <p:txBody>
              <a:bodyPr/>
              <a:lstStyle/>
              <a:p>
                <a:r>
                  <a:rPr lang="en-US" sz="2400" dirty="0"/>
                  <a:t>Consider the inverse–square attraction of a particle of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toward a fixed point. </a:t>
                </a:r>
              </a:p>
              <a:p>
                <a:r>
                  <a:rPr lang="en-US" sz="2400" dirty="0"/>
                  <a:t>The force is radial and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K</a:t>
                </a:r>
                <a:r>
                  <a:rPr lang="en-US" sz="2400" dirty="0"/>
                  <a:t> is a constant and </a:t>
                </a:r>
                <a:r>
                  <a:rPr lang="en-US" sz="2400" i="1" dirty="0"/>
                  <a:t>r</a:t>
                </a:r>
                <a:r>
                  <a:rPr lang="en-US" sz="2400" dirty="0"/>
                  <a:t> is the distance from the center. </a:t>
                </a:r>
              </a:p>
              <a:p>
                <a:r>
                  <a:rPr lang="en-US" sz="2400" dirty="0"/>
                  <a:t>Since the force depends only on </a:t>
                </a:r>
                <a:r>
                  <a:rPr lang="en-US" sz="2400" i="1" dirty="0"/>
                  <a:t>r</a:t>
                </a:r>
                <a:r>
                  <a:rPr lang="en-US" sz="2400" dirty="0"/>
                  <a:t>, integrate to obtain the potential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32A4645-5A4E-C377-E7E4-A55213D4E4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9305" y="1205484"/>
                <a:ext cx="4342737" cy="5347716"/>
              </a:xfrm>
              <a:blipFill>
                <a:blip r:embed="rId3"/>
                <a:stretch>
                  <a:fillRect l="-1823" t="-912" r="-982" b="-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85DE89A-B133-7B7B-DDCB-90CB1F02705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0" y="1191768"/>
                <a:ext cx="4397647" cy="5347716"/>
              </a:xfrm>
            </p:spPr>
            <p:txBody>
              <a:bodyPr/>
              <a:lstStyle/>
              <a:p>
                <a:r>
                  <a:rPr lang="en-US" sz="2400" dirty="0"/>
                  <a:t>C is an arbitrary constant of integration. </a:t>
                </a:r>
              </a:p>
              <a:p>
                <a:r>
                  <a:rPr lang="en-US" sz="2400" dirty="0"/>
                  <a:t>For inverse–square attraction we usually choose, </a:t>
                </a:r>
                <a:r>
                  <a:rPr lang="en-US" sz="2400" i="1" dirty="0"/>
                  <a:t>C=0.</a:t>
                </a:r>
              </a:p>
              <a:p>
                <a:r>
                  <a:rPr lang="en-US" sz="2400" dirty="0"/>
                  <a:t>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pt-BR" sz="2400" dirty="0"/>
                  <a:t>Thus, </a:t>
                </a:r>
                <a:r>
                  <a:rPr lang="pt-BR" sz="2400" i="1" dirty="0"/>
                  <a:t>V → 0 </a:t>
                </a:r>
                <a:r>
                  <a:rPr lang="pt-BR" sz="2400" dirty="0"/>
                  <a:t>as</a:t>
                </a:r>
                <a:r>
                  <a:rPr lang="pt-BR" sz="2400" i="1" dirty="0"/>
                  <a:t> r →∞</a:t>
                </a:r>
              </a:p>
              <a:p>
                <a:r>
                  <a:rPr lang="en-US" sz="2400" dirty="0"/>
                  <a:t>Important Physical quantities depend only on differences in potential energy: </a:t>
                </a:r>
                <a:r>
                  <a:rPr lang="en-US" sz="2400" i="1" dirty="0"/>
                  <a:t>∆V =V</a:t>
                </a:r>
                <a:r>
                  <a:rPr lang="en-US" sz="2400" i="1" baseline="-25000" dirty="0"/>
                  <a:t>B</a:t>
                </a:r>
                <a:r>
                  <a:rPr lang="en-US" sz="2400" i="1" dirty="0"/>
                  <a:t>−V</a:t>
                </a:r>
                <a:r>
                  <a:rPr lang="en-US" sz="2400" i="1" baseline="-25000" dirty="0"/>
                  <a:t>A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Hence the choice of the reference level of potential energy is arbitrary.</a:t>
                </a:r>
                <a:endParaRPr lang="en-US" sz="2400" i="1" dirty="0"/>
              </a:p>
            </p:txBody>
          </p:sp>
        </mc:Choice>
        <mc:Fallback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85DE89A-B133-7B7B-DDCB-90CB1F0270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0" y="1191768"/>
                <a:ext cx="4397647" cy="5347716"/>
              </a:xfrm>
              <a:blipFill>
                <a:blip r:embed="rId4"/>
                <a:stretch>
                  <a:fillRect l="-1803" t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4AED9DD-BFF9-9C6C-A3F1-F82E3E1E48E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7C4D3CC-491E-FE9E-1D82-7CFAAA90F1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FEC6830-CF19-AF83-BB07-47A8296B60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49CFCD8-EC56-1671-C94A-70BD889553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C648EA3-9FC2-D573-77F3-15CB4C4F41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77F80C9-3731-B71B-71B2-3A7EB11CF9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2478D5E-4959-9109-19F8-84AF612E4D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A16C752-86EB-26DE-0072-EB4F973FDD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AD76ADE-CBC5-7B0F-560F-364B4DF59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E99B736-B5FA-3D27-8E75-C234FBC322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CD17881-A965-968C-5500-F9A83DDC9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12049F4-C8F4-57EE-7E71-74CAF9C5E4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D946171-67FE-69C5-B3A0-661F440118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09CDCFC-A1B3-623A-885C-810C73C58B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A7E5960-E37F-E83F-316A-466EA5C398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B2D1A7F-8D7F-AFD4-5BB4-F277A0BE2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76D2B3-135B-0705-5709-ECDC0055CC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3A12CE1-DBC4-1BD7-1888-8AE092515E26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337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46B82-4BB2-88B8-8041-53A2BA93B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0154-CF38-8AE2-5865-9676CDB908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187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Gravitational Potential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7D16C9-592D-04B0-0F9F-A23DA8DB801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9" y="1219200"/>
                <a:ext cx="4418936" cy="5359714"/>
              </a:xfrm>
            </p:spPr>
            <p:txBody>
              <a:bodyPr/>
              <a:lstStyle/>
              <a:p>
                <a:r>
                  <a:rPr lang="en-US" sz="2400" dirty="0"/>
                  <a:t>Gravitational attraction:</a:t>
                </a:r>
              </a:p>
              <a:p>
                <a:r>
                  <a:rPr lang="en-US" sz="2400" dirty="0"/>
                  <a:t> Assuming the earth is spherically symmetric, the gravitational force on a particle of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outside the earth acts as if the entire mass were concentrated at the center. </a:t>
                </a:r>
              </a:p>
              <a:p>
                <a:r>
                  <a:rPr lang="en-US" sz="2400" dirty="0"/>
                  <a:t>Radial force: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i="1" dirty="0"/>
                  <a:t>(r ≥ R) </a:t>
                </a:r>
                <a:r>
                  <a:rPr lang="en-US" sz="2400" dirty="0"/>
                  <a:t>where </a:t>
                </a:r>
                <a:r>
                  <a:rPr lang="en-US" sz="2400" i="1" dirty="0"/>
                  <a:t>r </a:t>
                </a:r>
                <a:r>
                  <a:rPr lang="en-US" sz="2400" dirty="0"/>
                  <a:t>= distance from earth’s center </a:t>
                </a:r>
              </a:p>
              <a:p>
                <a:r>
                  <a:rPr lang="en-US" sz="2400" i="1" dirty="0"/>
                  <a:t>R</a:t>
                </a:r>
                <a:r>
                  <a:rPr lang="en-US" sz="2400" dirty="0"/>
                  <a:t> = earth’s radius</a:t>
                </a:r>
              </a:p>
              <a:p>
                <a:r>
                  <a:rPr lang="en-US" sz="2400" dirty="0"/>
                  <a:t> </a:t>
                </a:r>
                <a:r>
                  <a:rPr lang="en-US" sz="2400" i="1" dirty="0"/>
                  <a:t>K</a:t>
                </a:r>
                <a:r>
                  <a:rPr lang="en-US" sz="2400" dirty="0"/>
                  <a:t> = constant </a:t>
                </a:r>
              </a:p>
              <a:p>
                <a:r>
                  <a:rPr lang="en-US" sz="2400" dirty="0"/>
                  <a:t>Weight at the earth’s surface: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7D16C9-592D-04B0-0F9F-A23DA8DB80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9" y="1219200"/>
                <a:ext cx="4418936" cy="5359714"/>
              </a:xfrm>
              <a:blipFill>
                <a:blip r:embed="rId3"/>
                <a:stretch>
                  <a:fillRect l="-1793" t="-910" r="-3448" b="-3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75CF773B-18A4-F481-C81B-F128B5F45A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5141138" y="1143000"/>
            <a:ext cx="33051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09D4ECD9-BFBA-B415-53E2-6AC7AF73E68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432E451-0DE7-5CA9-FDD9-443DE94C9F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FA18C55-78AE-3358-7DF6-52D79B7C17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5507F71-E447-8B25-BB05-172AD6EED4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BD91ADF-00F8-D863-EDE9-FCFCA6AFEA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65A4187-264E-349D-1763-3961EF3869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7D464D7-81FF-283F-8A7C-62217CBFEF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B5B2D91-922F-D423-4945-706858A3D2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0561E63-BA32-1D6E-76C2-91719D8937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CBAC947-9974-4C32-3991-99E5291C92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A287519-0271-596F-F90C-7B84A6F5B6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591D007-E320-38C1-6EDF-F75C7D25C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3C1419F-DB75-7598-FE35-C73866AE86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BD57DA6-AF09-6FD3-8B11-3D67F5790A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7EB43AC-67F7-177D-34DD-D1B3A2320D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A957396-2BED-1D76-6F33-3D9E46E6A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BF8CC6-CD2B-4C52-09C7-7EF43537BE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EA1DD2C-9C2D-8D0D-3805-7731F26382A1}"/>
              </a:ext>
            </a:extLst>
          </p:cNvPr>
          <p:cNvSpPr txBox="1"/>
          <p:nvPr/>
        </p:nvSpPr>
        <p:spPr>
          <a:xfrm>
            <a:off x="4953001" y="4676711"/>
            <a:ext cx="38678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But also </a:t>
            </a:r>
            <a:r>
              <a:rPr lang="en-US" i="1" dirty="0"/>
              <a:t>w = mg</a:t>
            </a:r>
            <a:r>
              <a:rPr lang="en-US" i="1" baseline="-25000" dirty="0"/>
              <a:t>0</a:t>
            </a:r>
            <a:r>
              <a:rPr lang="en-US" i="1" dirty="0"/>
              <a:t> </a:t>
            </a:r>
          </a:p>
          <a:p>
            <a:r>
              <a:rPr lang="en-US" dirty="0"/>
              <a:t>Thus, </a:t>
            </a:r>
            <a:r>
              <a:rPr lang="en-US" i="1" dirty="0"/>
              <a:t>K = mg</a:t>
            </a:r>
            <a:r>
              <a:rPr lang="en-US" i="1" baseline="-25000" dirty="0"/>
              <a:t>0</a:t>
            </a:r>
            <a:r>
              <a:rPr lang="en-US" i="1" dirty="0"/>
              <a:t>R</a:t>
            </a:r>
            <a:r>
              <a:rPr lang="en-US" i="1" baseline="30000" dirty="0"/>
              <a:t>2</a:t>
            </a:r>
            <a:r>
              <a:rPr lang="en-US" dirty="0"/>
              <a:t> </a:t>
            </a:r>
          </a:p>
          <a:p>
            <a:r>
              <a:rPr lang="en-US" dirty="0"/>
              <a:t>Substituting into the force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35A0E65-78EE-ED11-6506-B06D182D99FE}"/>
                  </a:ext>
                </a:extLst>
              </p:cNvPr>
              <p:cNvSpPr txBox="1"/>
              <p:nvPr/>
            </p:nvSpPr>
            <p:spPr>
              <a:xfrm>
                <a:off x="5629678" y="3859101"/>
                <a:ext cx="1956369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35A0E65-78EE-ED11-6506-B06D182D9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678" y="3859101"/>
                <a:ext cx="1956369" cy="6890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13D097-EED9-3C78-4062-9DDB59EF6988}"/>
                  </a:ext>
                </a:extLst>
              </p:cNvPr>
              <p:cNvSpPr txBox="1"/>
              <p:nvPr/>
            </p:nvSpPr>
            <p:spPr>
              <a:xfrm>
                <a:off x="5629678" y="5832473"/>
                <a:ext cx="2599922" cy="8637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13D097-EED9-3C78-4062-9DDB59EF6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678" y="5832473"/>
                <a:ext cx="2599922" cy="8637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397DE0-E664-A8C9-6AEC-96E960174FD2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5553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build="p"/>
      <p:bldP spid="28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661AD-08C0-7C60-A7C0-B06445792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D1F93-35CC-6053-855A-ED5BCFDD15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8379" y="9906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Gravitational Potential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80C9C92-4A7C-A892-D6E0-A464333E982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8" y="1219200"/>
                <a:ext cx="4020261" cy="5410200"/>
              </a:xfrm>
            </p:spPr>
            <p:txBody>
              <a:bodyPr/>
              <a:lstStyle/>
              <a:p>
                <a:r>
                  <a:rPr lang="en-US" sz="2400" dirty="0"/>
                  <a:t>From the inverse–square force law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Express the potential energy in terms of height </a:t>
                </a:r>
                <a:r>
                  <a:rPr lang="en-US" sz="2400" i="1" dirty="0"/>
                  <a:t>h</a:t>
                </a:r>
                <a:r>
                  <a:rPr lang="en-US" sz="2400" dirty="0"/>
                  <a:t> above the earth’s surface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motion near the earth’s surface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80C9C92-4A7C-A892-D6E0-A464333E98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8" y="1219200"/>
                <a:ext cx="4020261" cy="5410200"/>
              </a:xfrm>
              <a:blipFill>
                <a:blip r:embed="rId3"/>
                <a:stretch>
                  <a:fillRect l="-1973" t="-901" r="-3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A0C836E-C494-34B1-4511-56FA54FFD3C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8096" y="1332611"/>
                <a:ext cx="4418937" cy="4984753"/>
              </a:xfrm>
            </p:spPr>
            <p:txBody>
              <a:bodyPr/>
              <a:lstStyle/>
              <a:p>
                <a:r>
                  <a:rPr lang="en-US" sz="2400" dirty="0"/>
                  <a:t>Using the approximation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Choosing the reference level of potential energy at the earth’s surface removes the constant term.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Thus, near the earth’s surface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𝑚𝑔h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g</a:t>
                </a:r>
                <a:r>
                  <a:rPr lang="en-US" sz="2400" dirty="0"/>
                  <a:t> is the local gravitational acceleration.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A0C836E-C494-34B1-4511-56FA54FFD3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8096" y="1332611"/>
                <a:ext cx="4418937" cy="4984753"/>
              </a:xfrm>
              <a:blipFill>
                <a:blip r:embed="rId4"/>
                <a:stretch>
                  <a:fillRect l="-1793" t="-979" r="-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4AE80945-AD51-F97D-D890-713BD1E7F91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F90E5CA-34CD-4BD1-0069-902DCE5BFC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7AEB5FB-3A63-0C37-4162-6514709C84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4C7B8A5-F155-95A4-8B63-B4F85C20E4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51869EB-DABE-6807-4FE0-CDBE2DE687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01559BE-0060-7303-A409-239538BC4C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6DB91D5-6CC1-7975-15F6-B05DFAFBA9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276785-BBFA-CAA9-BF72-F9D3F145C6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F3DB200-7C1C-C7D3-A86E-6964D34BF7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2D1E975-EB25-5BF4-94E8-E1A2497878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BBDED3F-CEF4-3D9D-C5A8-6A0086D4A1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DAF99E6-7163-69EA-6296-0C88413698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1A211E6-E00A-B1AE-F564-C3666F83BF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AC19F7C-5CA0-9514-E2DD-2A89BE4B7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7F37A62-15E3-787B-3234-C427775A1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33EDFBA-3521-51B1-646B-B299C4AED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D19B91-63BA-D187-5451-2DBAC4B14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2F6F7FE-0172-919C-3CC1-47CBE8782C07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6001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9F6F6-BDF9-4878-9D42-3970C5150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F14BE-6340-55B1-CD30-E138162501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Conservation of Mechanical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5FD83C9-DCD1-23B3-4845-1A88C32B63F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8C36C38-7DEC-8872-A22B-0277B047B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E297AF4-BACD-E913-BA7F-FC09BC69CA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5788BD0-02DE-F902-A0F4-902B05580A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C3A0DD4-8459-F304-8261-51E07E6F0B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E552FC8-4F2C-C225-F9F2-3D932BB7F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6EDD6E6-68E5-896E-146C-F34F188E2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5081F16-70A9-A976-9ECD-D6D436CE22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42EB5DC-F443-426F-F2A7-07550AA9E7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C52574B-09D1-68DA-3C13-6F07AE29FD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D6D1762-5EE6-1C6B-A0F4-0D0940911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E667E71-991D-C5CA-5CE1-5F21689F6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3253709-B9DE-11C5-5224-AF23D7095D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08A30A8-FE14-D920-3312-94D705AE8D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6E5FBA9-A80B-2B6A-722A-71E1482515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67D54F6-E428-A28F-0AB5-39EFBB777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804C9B-2E7F-1805-7D4B-152E69BDBC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837393-2459-6FFF-1BDF-E68841FBD7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555115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For a particle in a conservative force field: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Combining these results gives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𝐶𝑜𝑛𝑠𝑡𝑎𝑛𝑡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Principle of conservation of mechanical energy:</a:t>
                </a:r>
              </a:p>
              <a:p>
                <a:r>
                  <a:rPr lang="en-US" sz="2400" dirty="0"/>
                  <a:t> The sum of kinetic and potential energies remains constant </a:t>
                </a:r>
              </a:p>
              <a:p>
                <a:r>
                  <a:rPr lang="en-US" sz="2400" dirty="0"/>
                  <a:t>Valid when all working forces are conservative. </a:t>
                </a:r>
              </a:p>
              <a:p>
                <a:r>
                  <a:rPr lang="en-US" sz="2400" dirty="0"/>
                  <a:t>Workless forces, such as frictionless constraints, do not affect the result.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837393-2459-6FFF-1BDF-E68841FBD7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555115"/>
                <a:ext cx="8422065" cy="4708525"/>
              </a:xfrm>
              <a:blipFill>
                <a:blip r:embed="rId4"/>
                <a:stretch>
                  <a:fillRect l="-941" t="-1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422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A3C71D-135D-85FF-276F-E4CECFB3DE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Energy to Living Force</a:t>
            </a: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A860CCB5-4462-3FB3-C484-3FD54556AA5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66AC702A-4C44-E7E3-3C85-B606D98F73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61BE170E-491B-DFE6-E2B2-5CA2C25C8F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3DCD63DE-7821-A85F-CB52-1ADD7F558B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9770531A-A1C5-1847-E318-0D49170D51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1E42A276-BB0A-CE2A-776C-9CA8E40275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EB0B8DF6-4491-59D0-F413-B90B72B38C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7B8FB7BF-013A-A49D-FC6B-1BDDE6BAA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26C30A93-B194-5FA0-F200-1947728BAC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074E02E1-AA18-D07B-1340-8E18D90036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017D895C-0B03-3E90-9B8A-D139E36C99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D83D1047-37DE-D464-55B4-ACBE2C56F1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56556BAF-0B00-D0F2-FFC3-371762BAF8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F1B56560-642C-F367-9335-924120785F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3C180F69-EF99-05BF-84BB-0D1689846B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37EF0181-9DA1-1F26-F287-41A743D56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B12CBF8-8DEE-302E-5325-20CBBFBE4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66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8105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5C708-02DD-8661-6679-08559008D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FA205-716D-79F5-1607-F7B4EA1E6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073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Linear Impulse and Momentum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8674EC5-2C15-3910-152E-60C04954CB8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17185" y="1236482"/>
                <a:ext cx="4265891" cy="5181600"/>
              </a:xfrm>
            </p:spPr>
            <p:txBody>
              <a:bodyPr/>
              <a:lstStyle/>
              <a:p>
                <a:r>
                  <a:rPr lang="en-US" sz="2400" dirty="0"/>
                  <a:t>The linear momentum of a particle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Newton’s second law can be written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the mass m is assumed constant.</a:t>
                </a:r>
              </a:p>
              <a:p>
                <a:r>
                  <a:rPr lang="en-US" sz="2400" dirty="0"/>
                  <a:t>Integrating from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2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i="1" dirty="0"/>
              </a:p>
              <a:p>
                <a:endParaRPr lang="en-US" sz="2400" i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8674EC5-2C15-3910-152E-60C04954CB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7185" y="1236482"/>
                <a:ext cx="4265891" cy="5181600"/>
              </a:xfrm>
              <a:blipFill>
                <a:blip r:embed="rId3"/>
                <a:stretch>
                  <a:fillRect l="-1857" t="-941" r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8E4877A-B65D-6304-45B2-930B5CFD9AE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835475" y="1511422"/>
                <a:ext cx="4134171" cy="4114800"/>
              </a:xfrm>
            </p:spPr>
            <p:txBody>
              <a:bodyPr/>
              <a:lstStyle/>
              <a:p>
                <a:r>
                  <a:rPr lang="en-US" sz="2400" dirty="0"/>
                  <a:t>Evaluating the integral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Where,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time integral of the force is called the impulse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8E4877A-B65D-6304-45B2-930B5CFD9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835475" y="1511422"/>
                <a:ext cx="4134171" cy="4114800"/>
              </a:xfrm>
              <a:blipFill>
                <a:blip r:embed="rId4"/>
                <a:stretch>
                  <a:fillRect l="-1917" t="-1185" r="-3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CE9C309-673D-E3C9-06B7-ED569B341F1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72FC1EB-E2A3-34EB-B357-E4272BD3F9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9332B90-D59C-FC35-C5B6-9C576B1C51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080B156-BB06-412C-98FB-0C94E98FE7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FBF61CF-4AE2-A21B-67A9-3B0B7F55A9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1D64A35-FBCC-684F-D85B-7E29FA66EB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10C00E7-7808-C7F7-E162-C67E027D00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0787869-0384-72E6-C6B8-1D391AC51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231D1FB-D4D9-5E16-026F-76AFF4094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BEB139F-D371-5180-7F07-1BC425514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7F748C-2974-0C9D-E9D3-5584779070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D49580D-934C-631A-CB19-1B7F283F8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2C6E157-7343-D2CC-B9C9-A60DDBD92C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C315DA0-FC83-6A28-D3BC-0E83C6ABC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D27C7C1-F6AC-117E-E8D7-CD568E893E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7FF20EF-1C2F-3982-E717-999088BB9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2284D8-43CB-7E58-EF3D-F94FE5832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BEF20E-612B-2A03-3875-BB704A21ACDF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975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2A2E-E56A-9B6B-C75E-46F8E5663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EDA6D-1778-B1A2-2EBB-D32A7E70D2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6667" y="381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Impulse–Momentum Principle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0FF74E-3948-0B5A-76A3-B0F42344A3A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7146" y="1804416"/>
                <a:ext cx="4184853" cy="4114800"/>
              </a:xfrm>
            </p:spPr>
            <p:txBody>
              <a:bodyPr/>
              <a:lstStyle/>
              <a:p>
                <a:r>
                  <a:rPr lang="en-US" sz="2400" dirty="0"/>
                  <a:t>Impulse on a Particle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Principle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The change in linear momentum of a particle over a time interval equals the total impulse of the external forces acting on it.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0FF74E-3948-0B5A-76A3-B0F42344A3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7146" y="1804416"/>
                <a:ext cx="4184853" cy="4114800"/>
              </a:xfrm>
              <a:blipFill>
                <a:blip r:embed="rId3"/>
                <a:stretch>
                  <a:fillRect l="-2041" t="-1185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2E33F-5D14-E5C4-5A53-D53EA0724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19601" y="1524000"/>
            <a:ext cx="4588538" cy="4114800"/>
          </a:xfrm>
        </p:spPr>
        <p:txBody>
          <a:bodyPr/>
          <a:lstStyle/>
          <a:p>
            <a:r>
              <a:rPr lang="en-US" sz="2400" dirty="0"/>
              <a:t>If the duration of a force becomes extremely small but its magnitude becomes very large such that the impulse remains finite, the force is called an impulsive force </a:t>
            </a:r>
          </a:p>
          <a:p>
            <a:r>
              <a:rPr lang="en-US" sz="2400" dirty="0"/>
              <a:t>Effect of an impulsive force: </a:t>
            </a:r>
          </a:p>
          <a:p>
            <a:r>
              <a:rPr lang="en-US" sz="2400" dirty="0"/>
              <a:t>Velocity changes instantaneously </a:t>
            </a:r>
          </a:p>
          <a:p>
            <a:r>
              <a:rPr lang="en-US" sz="2400" dirty="0"/>
              <a:t>Position remains continuous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748A5DB-67AB-0BD5-1DFC-F492DC4C5EE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CB39BCC-539E-FCD7-E8EA-EA3945EB31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02074EE-595E-1629-C00D-79355442AD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0100AE-6BA2-68C5-734E-AB1928B3B9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9F12193-FB63-1D5A-8BA4-001D615E7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5884E00-93D7-5485-3117-D25E907D2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EE5CFAA-5795-E074-125E-8C825D463D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A0244D3-3D24-C444-5074-F3D3BF0F2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F84DC35-25FA-D644-5DCB-49A02571B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22B94C3-3982-9B23-980C-ECCB2C3D6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51F8AF3-CEA2-5E1C-9A9C-911D4FDD05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CC62444-0FF9-4F85-8A53-81741FB995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296D613-D3A2-D54E-7F53-F23B2D003E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9476A9C-8876-A041-2776-06F0687590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C6B29F5-4277-5AAD-8755-FD9709BD3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50D002-C9D6-DC5E-4700-4282F6139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B96DD5-145F-C053-17CC-A230528310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0B7F83B-B295-E872-F641-E1F445581A54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6502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14468</TotalTime>
  <Words>801</Words>
  <Application>Microsoft Office PowerPoint</Application>
  <PresentationFormat>On-screen Show (4:3)</PresentationFormat>
  <Paragraphs>107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Role of Conservation Fields in Creation of Kinetics of A Particle </vt:lpstr>
      <vt:lpstr>Kinetics of A Single Fluid Parcel</vt:lpstr>
      <vt:lpstr>Potential Energy and Conservative Forces</vt:lpstr>
      <vt:lpstr>Force as the Gradient of Potential Energy</vt:lpstr>
      <vt:lpstr>Inverse–Square Potential Energy</vt:lpstr>
      <vt:lpstr>Gravitational Potential Energy</vt:lpstr>
      <vt:lpstr>Gravitational Potential Energy</vt:lpstr>
      <vt:lpstr>Conservation of Mechanical Energy</vt:lpstr>
      <vt:lpstr>Energy to Living Force</vt:lpstr>
      <vt:lpstr>Linear Impulse and Momentum</vt:lpstr>
      <vt:lpstr>Impulse–Momentum Principle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973</cp:revision>
  <cp:lastPrinted>2002-07-26T02:11:33Z</cp:lastPrinted>
  <dcterms:created xsi:type="dcterms:W3CDTF">2002-07-26T01:39:54Z</dcterms:created>
  <dcterms:modified xsi:type="dcterms:W3CDTF">2026-03-24T02:59:37Z</dcterms:modified>
</cp:coreProperties>
</file>