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sldIdLst>
    <p:sldId id="1377" r:id="rId2"/>
    <p:sldId id="1721" r:id="rId3"/>
    <p:sldId id="1722" r:id="rId4"/>
    <p:sldId id="1723" r:id="rId5"/>
    <p:sldId id="1699" r:id="rId6"/>
    <p:sldId id="1700" r:id="rId7"/>
    <p:sldId id="1701" r:id="rId8"/>
    <p:sldId id="1708" r:id="rId9"/>
    <p:sldId id="1709" r:id="rId10"/>
    <p:sldId id="1710" r:id="rId11"/>
    <p:sldId id="1711" r:id="rId12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33CC"/>
    <a:srgbClr val="3366FF"/>
    <a:srgbClr val="BDEEFF"/>
    <a:srgbClr val="AFEAFF"/>
    <a:srgbClr val="C1EFFF"/>
    <a:srgbClr val="CCCC00"/>
    <a:srgbClr val="000099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404" autoAdjust="0"/>
  </p:normalViewPr>
  <p:slideViewPr>
    <p:cSldViewPr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0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3/20/2026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9BE22-2C6A-ABED-689F-7B0349719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2952DF-6ABD-FE5E-B75D-24EF495F54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E2425B-DF36-D2E5-F4CE-2ABB4C19914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70241-0DC8-01C6-04F4-B91AF54330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794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7DBC1-7E7D-FB35-304B-88816BC66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2FA73F-A286-08E3-84FE-F464DB84BB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5379A1-D559-DDBC-FEDC-92F86F78A84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EB6D72-9ECF-D4F7-3CFE-024EDF87AB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131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50AB9-A3B3-A589-939D-209DDEE53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5C08CA-C983-C9D9-C527-DC634A54CC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59383B-2AB9-16E5-C9BD-AD557E01D43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A4F96-C27D-61CC-950B-3E5A73B8CA9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072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00519-D070-D467-44F9-4FD315EF9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FDB15C-F558-A7C1-C2FC-31F84C38DC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5874E0-8870-3654-2B8D-725B0B30CF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697BB-9B8E-A4F8-0E94-E5A4357AD1D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55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C22EF-DA05-D846-5619-DB32F6FAC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692B31-1A61-7C2D-6C1C-7854DD84F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2C4C3D-4997-359E-4E92-261A70FAB0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A87934-6AAD-9333-3F70-47A5BBCFAF7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70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DE640-157F-29DE-8317-647A667ED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FE9579-9D30-DAF0-6DC2-0B2ABC35CC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D00FF2-E65C-61F3-39A3-48FDA909D3E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A0613-A1B3-1729-7C63-45A72B9B61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19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1F8F5-6EE2-5E90-86D4-096B91072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466627-9C94-B96B-E98A-B038B07374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309D60-9877-E9FF-773A-58D190D8777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AB4527-90EC-1C54-D9AC-43249B97CC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723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BB133-BD52-AEC0-9709-DFD60040D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356561-DAEF-E958-964E-AD735F1235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D92721-BAFF-9D47-0B89-31BD06E5E20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D485A-387D-F3A5-2C0D-24903DEB5A8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161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543BB-25B2-AD5C-7DE5-A5C038D6C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102D3C-E5A5-C4A3-4007-09C55319FF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8E8BBE-8065-1F3D-36AF-9563E6C6DAE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143BA-942A-2C89-5446-A020559D43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544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08F51-2513-A352-232B-8CF97C112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4B41C2-9DE0-09BC-B05E-812A0ACD6F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0CC933-FC51-DF55-11D8-1803C828F6A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67A9FE-CF80-EE98-8E4A-0C43859C357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35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Kinetics of Particle thru Principles of Conservation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13" y="5428954"/>
            <a:ext cx="84871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  <a:latin typeface="Curlz MT" panose="04040404050702020202" pitchFamily="82" charset="0"/>
              </a:rPr>
              <a:t>Universal Causes and Ultimate Effects…</a:t>
            </a:r>
            <a:endParaRPr lang="en-US" altLang="en-US" sz="4400" b="1" i="1" dirty="0">
              <a:solidFill>
                <a:srgbClr val="00B050"/>
              </a:solidFill>
              <a:latin typeface="Curlz MT" panose="04040404050702020202" pitchFamily="82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D9D2A-CC52-6740-6409-7CDE5ACE2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E022D-AC10-1850-A346-E83F2419F7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Philosophy of Energy &amp; Work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DB76771-1568-C4A7-E05A-DC51C03A4C3A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F9B2144-804E-7628-A40A-7259CA98C2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41E6C8B-9E9A-05EC-871A-11149F127B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100DD15-62FB-9814-A846-89C47C7B44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0C4A388-519A-98BA-8326-33FD61489A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040BFDA-25DD-CD23-E275-4E1C840BB4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257F66F-B024-3D0B-4811-BA904EB48F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E832173-93E7-4EAC-4A3A-4B703D895E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BB3CC72-FC62-C4DF-3852-6DB4457C81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080903A-660C-4189-FCD7-EF05BEE951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F874C7C-2F10-D06F-6BCC-3020D38D24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FB301A5-A0E2-4542-80E4-6D2C5B0D92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7832866-2806-0E57-0AE2-07A0979B81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D5BB840-89BC-DD44-A934-E612E72347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D0FAC33-2439-0387-B0AD-40BAFE4154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FA86C1F-B501-CBDB-78BB-F7DC7E7B0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1FC61FF-CBE9-0D97-0E96-977298C9E9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7E378-86A5-066A-0A43-7087737F6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5" y="1258189"/>
            <a:ext cx="8403725" cy="5142611"/>
          </a:xfrm>
        </p:spPr>
        <p:txBody>
          <a:bodyPr/>
          <a:lstStyle/>
          <a:p>
            <a:r>
              <a:rPr lang="en-US" sz="2400" dirty="0"/>
              <a:t>The concept of energy is generally credited to Aristotle’s </a:t>
            </a:r>
            <a:r>
              <a:rPr lang="en-US" sz="2400" b="1" i="1" dirty="0" err="1"/>
              <a:t>enérgeia</a:t>
            </a:r>
            <a:r>
              <a:rPr lang="en-US" sz="2400" b="1" i="1" dirty="0"/>
              <a:t> </a:t>
            </a:r>
            <a:r>
              <a:rPr lang="en-US" sz="2400" dirty="0"/>
              <a:t>(</a:t>
            </a:r>
            <a:r>
              <a:rPr lang="en-US" sz="2400" dirty="0" err="1"/>
              <a:t>ἐνέργειά</a:t>
            </a:r>
            <a:r>
              <a:rPr lang="en-US" sz="2400" dirty="0"/>
              <a:t>). </a:t>
            </a:r>
          </a:p>
          <a:p>
            <a:r>
              <a:rPr lang="en-US" sz="2400" dirty="0"/>
              <a:t>This word was having no direct translation into English except for “being at work”.  </a:t>
            </a:r>
          </a:p>
          <a:p>
            <a:r>
              <a:rPr lang="en-US" sz="2400" dirty="0"/>
              <a:t>Aristotle’s concept of work grew from Empedocles’s thoughts on the basic elements of all matter: earth, water, air, fire and quintessence.</a:t>
            </a:r>
          </a:p>
          <a:p>
            <a:r>
              <a:rPr lang="en-US" sz="2400" dirty="0"/>
              <a:t>Fire was characterized as the driver behind his thoughts and understanding leading to the concept of </a:t>
            </a:r>
            <a:r>
              <a:rPr lang="en-US" sz="2400" dirty="0" err="1"/>
              <a:t>enérgeia</a:t>
            </a:r>
            <a:r>
              <a:rPr lang="en-US" sz="2400" dirty="0"/>
              <a:t>.  </a:t>
            </a:r>
          </a:p>
          <a:p>
            <a:r>
              <a:rPr lang="en-US" sz="2400" dirty="0"/>
              <a:t>Aristotle’s concepts remained in vogue for nearly two thousand years before </a:t>
            </a:r>
            <a:r>
              <a:rPr lang="en-US" sz="2400" b="1" i="1" dirty="0"/>
              <a:t>The Age of Enlightenment</a:t>
            </a:r>
            <a:r>
              <a:rPr lang="en-US" sz="2400" dirty="0"/>
              <a:t> in European science began to take prominence in creating a new paradigm to understand energy.</a:t>
            </a:r>
          </a:p>
        </p:txBody>
      </p:sp>
    </p:spTree>
    <p:extLst>
      <p:ext uri="{BB962C8B-B14F-4D97-AF65-F5344CB8AC3E}">
        <p14:creationId xmlns:p14="http://schemas.microsoft.com/office/powerpoint/2010/main" val="115461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3E967-3B66-144C-C208-B53ECA166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2E2CD-E196-D99D-0195-230AD1E9D2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Philosophy of Energy &amp; Work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066381B-FE2E-CB50-C253-9E20D99A48F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89741D7-85E6-2631-C73C-C931F0423C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B426DF9-21C9-DE98-A3A0-4ABA919148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2DA00E9-254A-0F5B-9697-9D2DB4E308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0CDA3C2-D1CB-A79D-2048-4EDF0C3F2A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A137EFE-4D33-8A11-E10B-CCC0D03171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09301FE-0277-1B87-0E25-6775EFF853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DDD4942-AC09-603F-EE44-AF8C6E6E68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647CF52-AF86-7817-189C-F3011AB950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1AEA562-5EF9-FBB4-3831-0B90E3BB1F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B7CEE85-72A9-C6C1-EE6D-D978D2A644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423C12C-9332-5E16-1F1D-56A1C0C2D8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97D8CF8-3344-92EB-62E3-0A1F10D716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A516F05-9CDE-CD33-C14C-71943CD76A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98BB127-2E7E-2490-A4B7-185F3FE6BA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A5C0F10-76D8-D919-E512-8E930BE648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197B9A1-7529-5971-AF14-E71DE0432C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D3F69-C7EC-D29E-1B1D-0A5F6B933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5" y="1258189"/>
            <a:ext cx="8403725" cy="5142611"/>
          </a:xfrm>
        </p:spPr>
        <p:txBody>
          <a:bodyPr/>
          <a:lstStyle/>
          <a:p>
            <a:r>
              <a:rPr lang="en-US" sz="2400" dirty="0"/>
              <a:t>The first of these developments was in 1669 by Christian Huygens, who recognized that in a specific collision between two hardwood spheres (close to an elastic collision).</a:t>
            </a:r>
          </a:p>
          <a:p>
            <a:r>
              <a:rPr lang="en-US" sz="2400" dirty="0"/>
              <a:t>He observed that  the product of mass times the square of the speed</a:t>
            </a:r>
            <a:r>
              <a:rPr lang="en-US" sz="2400" u="sng" baseline="30000" dirty="0"/>
              <a:t> </a:t>
            </a:r>
            <a:r>
              <a:rPr lang="en-US" sz="2400" dirty="0"/>
              <a:t>was conserved along with what became known as momentum.</a:t>
            </a:r>
          </a:p>
          <a:p>
            <a:r>
              <a:rPr lang="en-US" sz="2400" dirty="0"/>
              <a:t>This discovery is credited as the origin of the modern concepts of mechanical energy, specifically kinetic energy. 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Huygens’s name for his discovery was not energy but </a:t>
            </a:r>
            <a:r>
              <a:rPr lang="en-US" sz="2400" b="1" dirty="0">
                <a:solidFill>
                  <a:srgbClr val="FF0000"/>
                </a:solidFill>
              </a:rPr>
              <a:t>vis viva</a:t>
            </a:r>
            <a:r>
              <a:rPr lang="en-US" sz="2400" dirty="0">
                <a:solidFill>
                  <a:srgbClr val="FF0000"/>
                </a:solidFill>
              </a:rPr>
              <a:t> (living force). </a:t>
            </a:r>
          </a:p>
          <a:p>
            <a:r>
              <a:rPr lang="en-US" sz="2400" dirty="0"/>
              <a:t>A couple of decades later, Gottfried Wilhelm von Leibniz in 1686 became the first to quantify the concept of vis-viva as the product of mass times the square of the speed.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2BA0D1F-6474-FDA7-94A7-54948D8F4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89" y="1812856"/>
            <a:ext cx="8196021" cy="313664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72927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7BF5E-2ABE-4831-2884-843B92691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76B3E-6FF9-9B93-2EA5-4833CF2B3E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Modern Philosophy of Energy &amp; Work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6279821-9E8D-33E3-531D-59B99EC43F9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BBD8C6F-C793-125E-8D1B-A45C1487F0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D267F77-24CD-06A1-79FD-FA4BC3DA14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27C02C6-8CC3-8D5D-A544-AAADDCFC2E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CCE606A-93AB-234F-3D90-C43CEF17F2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70570FA-A113-88DE-A6C9-2E729E1B85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1D299E0-EDCE-FAD8-2D16-EDC97C36A1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FA90AA2-A841-A8B5-A6FF-591F92A930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00B62FA-FD92-AB9C-1D21-6826DBF4C3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B3FA83D-4C68-4D9C-9753-C7F476F9FF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4B82B79-C0F9-068E-974D-EC5DD41F5D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312C9E1-297E-2A83-ADD1-51C18664A5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953D801-44A5-CB8A-07B2-522376D070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925809E-A416-BE4F-23ED-E0E3DC8350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2F73F92-6FDB-1779-7F84-EF290DFF63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F6070E7-7078-E56F-CEDC-B71984252D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4C2F57A-9CFA-9600-5B87-45CFC8DF1A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80E1B-59C5-3F4A-0A42-5D9634054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5" y="1258189"/>
            <a:ext cx="8403725" cy="5142611"/>
          </a:xfrm>
        </p:spPr>
        <p:txBody>
          <a:bodyPr/>
          <a:lstStyle/>
          <a:p>
            <a:r>
              <a:rPr lang="en-US" sz="2400" dirty="0"/>
              <a:t>The name “energy” was popularized by William Thomson, Lord Kelvin (1824 - 1907) and William J. M. Rankine (1820-1872) as the concept of force was integrated to act across other related phenomena.</a:t>
            </a:r>
          </a:p>
          <a:p>
            <a:r>
              <a:rPr lang="en-US" sz="2400" b="1" dirty="0"/>
              <a:t>18th Century Power:</a:t>
            </a:r>
            <a:r>
              <a:rPr lang="en-US" sz="2400" dirty="0"/>
              <a:t> John Smeaton in 1759 defined "power" as the ability to lift a weight over a specific height in a given time, close to the modern definition.</a:t>
            </a:r>
          </a:p>
          <a:p>
            <a:r>
              <a:rPr lang="en-US" sz="2400" b="1" dirty="0"/>
              <a:t>19th Century Formalization:</a:t>
            </a:r>
            <a:r>
              <a:rPr lang="en-US" sz="2400" dirty="0"/>
              <a:t> </a:t>
            </a:r>
          </a:p>
          <a:p>
            <a:r>
              <a:rPr lang="en-US" sz="2400" dirty="0"/>
              <a:t>French mathematicians Gaspard-Gustave Coriolis and Jean-Victor Poncelet independently defined "work" in the late 1820s to calculate the efficiency of machines and steam engines. </a:t>
            </a:r>
          </a:p>
          <a:p>
            <a:r>
              <a:rPr lang="en-US" sz="2400" dirty="0"/>
              <a:t>They established it as force applied over a distance.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769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7E356-31C8-7D9A-820F-4365D5479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B66A51D5-E8CF-6DF6-A4F4-9480D1398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021" y="1252729"/>
            <a:ext cx="4190458" cy="40971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D1AF41-1692-B2F7-4606-3224F29A40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Work and Kinetic Energy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6C699E5-B965-8391-C894-95DE3B62B86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50D99A5-B379-DB6E-6018-8A48C31B04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4509DE1-9796-8367-269D-70088873B1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A109019-2351-E35C-096C-07BC1804F2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2A94685-4374-B9DE-4FD9-F3B9888831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31FDC3A-9C5B-34ED-E3FE-BDDFFC4A85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0C879E6-25EA-2410-AAD0-1F10B6A651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9017433-38C5-9172-1ED2-37420F6DC5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8AEE892-6599-D9C9-7AF0-278C339CDE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5DEA41C-3DF3-2EB3-C43C-075C132CE0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65E7568-4569-E640-34D2-41ABEDCAFF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4E0F9B2-EE9D-58AC-BE39-BBEE0AC41F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13978DB-7190-C50A-4C5A-003E3CD482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3FE1B80-98E7-5335-A00F-69C5AA3870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395777D-98A6-1C6B-C024-423312D12E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54D9CC7-543C-6102-D6D9-D569AA984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44E5389-532E-DA98-BAA8-C933303E79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A59D8-7ECD-8F2B-B29F-B9926E7EB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6" y="1219201"/>
            <a:ext cx="4704140" cy="2558876"/>
          </a:xfrm>
        </p:spPr>
        <p:txBody>
          <a:bodyPr/>
          <a:lstStyle/>
          <a:p>
            <a:r>
              <a:rPr lang="en-US" sz="2400" dirty="0"/>
              <a:t>Work–Energy Principle: </a:t>
            </a:r>
          </a:p>
          <a:p>
            <a:r>
              <a:rPr lang="en-US" sz="2400" dirty="0"/>
              <a:t>The increase in kinetic energy of a particle between two points is equal to the work done by external forces acting on the particle.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A601F4CF-1952-E78C-1C97-DF2005FEC8A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17135" y="5238480"/>
                <a:ext cx="8496343" cy="1373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Consider a particle of mass </a:t>
                </a:r>
                <a:r>
                  <a:rPr lang="en-US" sz="2400" i="1" kern="0" dirty="0"/>
                  <a:t>m</a:t>
                </a:r>
                <a:r>
                  <a:rPr lang="en-US" sz="2400" kern="0" dirty="0"/>
                  <a:t> moving from point </a:t>
                </a:r>
                <a:r>
                  <a:rPr lang="en-US" sz="2400" i="1" kern="0" dirty="0"/>
                  <a:t>A</a:t>
                </a:r>
                <a:r>
                  <a:rPr lang="en-US" sz="2400" kern="0" dirty="0"/>
                  <a:t> to </a:t>
                </a:r>
                <a:r>
                  <a:rPr lang="en-US" sz="2400" i="1" kern="0" dirty="0"/>
                  <a:t>B</a:t>
                </a:r>
                <a:r>
                  <a:rPr lang="en-US" sz="2400" kern="0" dirty="0"/>
                  <a:t> under the action of an external force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sz="2400" kern="0" dirty="0"/>
                  <a:t>. </a:t>
                </a:r>
              </a:p>
              <a:p>
                <a:r>
                  <a:rPr lang="en-US" sz="2400" kern="0" dirty="0"/>
                  <a:t>Newton’s second law: </a:t>
                </a:r>
                <a14:m>
                  <m:oMath xmlns:m="http://schemas.openxmlformats.org/officeDocument/2006/math"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̈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acc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endParaRPr lang="en-US" sz="2400" kern="0" dirty="0"/>
              </a:p>
            </p:txBody>
          </p:sp>
        </mc:Choice>
        <mc:Fallback xmlns="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A601F4CF-1952-E78C-1C97-DF2005FEC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135" y="5238480"/>
                <a:ext cx="8496343" cy="1373267"/>
              </a:xfrm>
              <a:prstGeom prst="rect">
                <a:avLst/>
              </a:prstGeom>
              <a:blipFill>
                <a:blip r:embed="rId5"/>
                <a:stretch>
                  <a:fillRect l="-933" t="-3540" b="-929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89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35A2B-ABE9-1EAD-F877-33C0BCF0C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D85BF-D14D-3EF1-755D-ABB2F6E8DF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Derivation of the Work–Energy Relation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5180BE9-A68D-C584-7851-1048A6F8603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6912B43-A738-044E-213D-5146CFCB8C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4E1E405-0F71-2DB1-82E2-306050B842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F7A5DBE-01CC-C724-700A-AF73DFB98C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47E8D16-14FD-ECDF-6264-536F8021C2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1CE34DF-E8F6-4470-A2B1-757015A25E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A1A2954-E122-A2B7-468C-91FCADDDB1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7C3C846-7ADA-8C77-8271-4872BC1F2E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2C4B66C-3D6D-B5FE-172A-D98304074B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9445A2F-C32C-1ED9-ED37-7C111F8F54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05A3539-71EC-B442-236D-8EED0A462E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3872AC1-AFDA-3CA7-A073-DA0858069A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B2338F7-F2F5-567F-5AE3-DACEA63BA7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9C63E68-D92B-79B5-5278-4BE824C391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C356F93-E7AB-D5FA-380A-21390F4604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8B9F37A-16A4-CF9C-9622-A38A062F36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41C033D-531B-2639-1404-6D896A6EB8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46ED55-C892-DFF8-7FFC-EF841DD9FC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3140" y="1237488"/>
                <a:ext cx="8973260" cy="5374259"/>
              </a:xfrm>
            </p:spPr>
            <p:txBody>
              <a:bodyPr/>
              <a:lstStyle/>
              <a:p>
                <a:r>
                  <a:rPr lang="en-US" sz="2400" dirty="0"/>
                  <a:t>Evaluate the line integral along the path from </a:t>
                </a:r>
                <a:r>
                  <a:rPr lang="en-US" sz="2400" i="1" dirty="0"/>
                  <a:t>A</a:t>
                </a:r>
                <a:r>
                  <a:rPr lang="en-US" sz="2400" dirty="0"/>
                  <a:t> to </a:t>
                </a:r>
                <a:r>
                  <a:rPr lang="en-US" sz="2400" i="1" dirty="0"/>
                  <a:t>B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acc>
                            <m:accPr>
                              <m:chr m:val="̈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Noting that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46ED55-C892-DFF8-7FFC-EF841DD9FC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140" y="1237488"/>
                <a:ext cx="8973260" cy="5374259"/>
              </a:xfrm>
              <a:blipFill>
                <a:blip r:embed="rId4"/>
                <a:stretch>
                  <a:fillRect l="-883" t="-907" b="-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945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559C1-B980-9508-1D8E-0DB323CBA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7D116-DE47-EBCB-0CFA-4E48FDEEDF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Work–Energy Theorem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0398DDD-FD7D-6DD3-F15B-6552F215F1B0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CA9160F-7F9A-AC96-B8C4-3FC1DC06AD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91DDFF8-A586-A982-71BE-EAB62DD04E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FB6EA2B-D773-0C2E-EB2E-9EE58FB41B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8414A1E-7C52-FDF1-894B-BDC4A56FB4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97029C8-C31B-290C-BC05-1B004DBD50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A3CD069-8EDE-FC5B-3FD9-8814FC26D4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8F93093-02C8-2E8A-1DE7-BB5B76DAA8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DF93B5D-30D9-6EC5-A954-E13060E137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7C47BDA-1EB5-785C-983E-19B0B7F511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C5731CD-A30F-22E9-94C0-0C253C2A93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65922C6-1F99-14CB-37DB-EA1B42E22C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86E332B-29EF-64B3-484A-747E686D44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851076B-BAC6-EB34-06B8-6E002E0E50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840A884-6D44-35CC-92DB-B788EB2C38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D30F7FB-4B70-99E2-68BC-B54F7D9673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307BF1F-C564-009A-0E3B-BC35EF40E1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007F64-9685-352A-C050-1487282DC0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</p:spPr>
            <p:txBody>
              <a:bodyPr/>
              <a:lstStyle/>
              <a:p>
                <a:r>
                  <a:rPr lang="en-US" sz="2400" dirty="0"/>
                  <a:t>Define the work done by external forces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kinetic energy of a particle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2400" b="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Work done by external forces equals the change in kinetic energy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007F64-9685-352A-C050-1487282DC0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  <a:blipFill>
                <a:blip r:embed="rId4"/>
                <a:stretch>
                  <a:fillRect l="-1085" t="-1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951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648A1-CA36-D518-219C-396D87F1D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D9588A7-707C-D213-7BD8-BFD9DB82F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946" y="1703586"/>
            <a:ext cx="4015868" cy="36309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239F1A-26E3-718A-F07A-C0D7B3F415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Work–Energy Theorem : Whirling Particle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E931FDC-5042-504D-98D0-30CA7264D07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60D3E67-62F7-4BEF-569E-F44508C538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2C31C45-1CDF-DC9C-E901-D98AD9A4D8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27114A1-6C2A-1481-69F0-C31B75E91A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9E3C286-BA55-B0E1-7BE3-426C373605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C63C176-B7BE-D72E-E9E0-A0073712F9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06AFAEE-D64E-B34F-E676-FD7B678E3B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CF72F13-FA7C-6ECD-257E-A7B38EF16E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96C1663-05E0-D6A7-34AA-60BD45BF1E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B16E682-A813-6A14-7555-824504E3C8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61CF4A8-5877-7ADC-A565-F17211DB12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9788C8D-AF74-413A-F84C-33D461BDAD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9F06D41-577E-7B31-0AD8-6E12B2234A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187DC62-2807-CB61-4396-CF7F97378D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4F56A19-E55F-A4CE-0779-FCD7FBC16C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73B4A0A-E9B0-BCEA-7EDE-55801C3B64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5875873-09B8-7ED3-E23E-DBB29F2F26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DDC382-C4F2-88DC-2759-3968C1D423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3139" y="1249680"/>
                <a:ext cx="5391861" cy="5454210"/>
              </a:xfrm>
            </p:spPr>
            <p:txBody>
              <a:bodyPr/>
              <a:lstStyle/>
              <a:p>
                <a:r>
                  <a:rPr lang="en-US" sz="2400" dirty="0"/>
                  <a:t>A particle of mass </a:t>
                </a:r>
                <a:r>
                  <a:rPr lang="en-US" sz="2400" i="1" dirty="0"/>
                  <a:t>m</a:t>
                </a:r>
                <a:r>
                  <a:rPr lang="en-US" sz="2400" dirty="0"/>
                  <a:t> is attached to a string and whirls about a fixed-point </a:t>
                </a:r>
                <a:r>
                  <a:rPr lang="en-US" sz="2400" i="1" dirty="0"/>
                  <a:t>O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 string is slowly pulled inward so that the particle moves toward the center. </a:t>
                </a:r>
              </a:p>
              <a:p>
                <a:r>
                  <a:rPr lang="en-US" sz="2400" dirty="0"/>
                  <a:t>Assumptions Radial velocity is small compared to tangential velocity </a:t>
                </a:r>
              </a:p>
              <a:p>
                <a:r>
                  <a:rPr lang="en-US" sz="2400" dirty="0"/>
                  <a:t>Radial acceleration 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sz="2400" dirty="0"/>
                  <a:t> is negligible compared to centripetal acceleration</a:t>
                </a:r>
              </a:p>
              <a:p>
                <a:r>
                  <a:rPr lang="en-US" sz="2400" dirty="0"/>
                  <a:t>Motion at each instant can be approximated as circular </a:t>
                </a:r>
              </a:p>
              <a:p>
                <a:r>
                  <a:rPr lang="en-US" sz="2400" dirty="0"/>
                  <a:t>Objective:  Using the work–energy principle, determine the angular velocity ω as a function of the radius 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DDC382-C4F2-88DC-2759-3968C1D423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139" y="1249680"/>
                <a:ext cx="5391861" cy="5454210"/>
              </a:xfrm>
              <a:blipFill>
                <a:blip r:embed="rId5"/>
                <a:stretch>
                  <a:fillRect l="-1469" t="-894" r="-2147" b="-4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Tornadoes: Bracing for Impact | Berkshire Hathaway GUARD Insurance Companies">
            <a:extLst>
              <a:ext uri="{FF2B5EF4-FFF2-40B4-BE49-F238E27FC236}">
                <a16:creationId xmlns:a16="http://schemas.microsoft.com/office/drawing/2014/main" id="{2280D09F-74CF-EA21-A1E9-9361F75D2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27" y="1173480"/>
            <a:ext cx="8068446" cy="536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46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A50FD-8036-43C2-AE68-D2CDCC157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C1327-6E3F-F320-2F4B-347A73F8E2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3009" y="38100"/>
            <a:ext cx="733107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Work–Energy Solution : Whirling Particle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7162011-F045-3633-CAE4-02228602D34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41427" y="1219200"/>
                <a:ext cx="4154374" cy="5029200"/>
              </a:xfrm>
            </p:spPr>
            <p:txBody>
              <a:bodyPr/>
              <a:lstStyle/>
              <a:p>
                <a:r>
                  <a:rPr lang="en-US" sz="2400" dirty="0"/>
                  <a:t>Work one and kinetic energy change  during an infinitesimal radial displacement is written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𝑚𝑟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𝑑𝑟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Kinetic energy (neglect radial velocity)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Differential Energy change 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𝑟𝑑𝑟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7162011-F045-3633-CAE4-02228602D3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41427" y="1219200"/>
                <a:ext cx="4154374" cy="5029200"/>
              </a:xfrm>
              <a:blipFill>
                <a:blip r:embed="rId3"/>
                <a:stretch>
                  <a:fillRect l="-1906" t="-970" r="-3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5861080-1D2F-3D6A-6C89-B10BF85E0B1B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429729" y="1139952"/>
                <a:ext cx="4641613" cy="567994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𝑚𝑟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𝑟𝑑𝑟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𝑚𝑟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𝑑𝑟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On integration: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𝑑𝑟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num>
                            <m:den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Angular velocity vs </a:t>
                </a:r>
                <a:r>
                  <a:rPr lang="en-US" sz="2400" dirty="0" err="1"/>
                  <a:t>Radiaus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Proving conservation of angular momentum.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5861080-1D2F-3D6A-6C89-B10BF85E0B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429729" y="1139952"/>
                <a:ext cx="4641613" cy="5679948"/>
              </a:xfrm>
              <a:blipFill>
                <a:blip r:embed="rId4"/>
                <a:stretch>
                  <a:fillRect l="-1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BCF4EEA8-2D6C-8668-3F1F-27B57D7687E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5F66184-257F-8B63-E05D-25FA1D42F4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4B30E1C-A2E1-FBC8-7BC0-2719A0310E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D4D2DF1-F202-D77F-711E-CD1199CE54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D4E66FB-C268-489C-06C9-CAC1228C2C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E4612EB-B1E2-D0D6-CE48-E33AB65871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37AD5AE-DE42-669C-2202-2CF4B4453B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88BDBC5-8A04-66D2-1FF7-231F1E7465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C1D919B-8ADD-4702-8018-21B214E457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DBAAFC2-E12D-5CCA-9EE2-786C848F4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B5A439F-9991-8C7D-F23B-E0D1490D73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EFDCB09-A02D-0898-49FB-996EBB2F30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EB6037E-507B-F08A-D4A6-809BEA6F37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3309184-30A6-5E15-F709-372F07B53E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EEC4231-DC87-536F-EB9A-D527BBF524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C9CBC3B-2A52-B21A-58A1-CD6564D560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8898D8F-A7A1-DBE2-C966-B0EBE9EEF3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9151DEE-CCB1-202C-4585-77852A08BD89}"/>
              </a:ext>
            </a:extLst>
          </p:cNvPr>
          <p:cNvCxnSpPr>
            <a:cxnSpLocks/>
          </p:cNvCxnSpPr>
          <p:nvPr/>
        </p:nvCxnSpPr>
        <p:spPr bwMode="auto">
          <a:xfrm>
            <a:off x="43434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03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4FB42-6C95-E734-B3AA-E2684E4C8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1E1F7-59B8-3C39-F824-564ECDD787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5474" y="121225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Conservative Systems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F8E029B-31DF-B376-196A-B12E8C53A1D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C3587D8-62BF-7E1A-DD43-E22116296F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4D720EE-91F7-B57B-B343-BE080809F0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D2599B0-0364-97F5-148E-239FDFF78F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22EB1D0-1B6D-4B8D-1A9F-38E07D2A10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D0E9B76-1E43-E597-9716-63570374A9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8F99B60-9FAB-CB0B-0B87-9C8C65DC39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96A7B37-C0D7-030F-492D-11590F9683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C97DEC4-0384-9537-7CBA-E303D371F8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EB21C05-5DEB-1BD7-B553-F15E1D508D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9E4300C-510B-C3E7-1562-82B6539170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96734FC-35A1-9E35-2EE0-697F6D3660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66BAFE6-4850-7017-1E81-40F886D259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CF5702C-6BFF-5178-61BB-E82A5E5A02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75C3684-7C6B-F475-641E-5FFFA62492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D82B284-5A9B-B2F3-81E9-D6EB40EEB5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9AAFB0D-C7FA-82DB-D0DB-133A76D792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5D8744-A9CA-929B-ECFD-600384A6E4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968" y="1208532"/>
                <a:ext cx="4359940" cy="5467918"/>
              </a:xfrm>
            </p:spPr>
            <p:txBody>
              <a:bodyPr/>
              <a:lstStyle/>
              <a:p>
                <a:r>
                  <a:rPr lang="en-US" sz="2400" dirty="0"/>
                  <a:t>A force field is called conservative if: </a:t>
                </a:r>
              </a:p>
              <a:p>
                <a:r>
                  <a:rPr lang="en-US" sz="2400" dirty="0"/>
                  <a:t>the force depends only on position, </a:t>
                </a:r>
              </a:p>
              <a:p>
                <a:r>
                  <a:rPr lang="en-US" sz="2400" dirty="0"/>
                  <a:t>and the line integral between two points is independent of the path. </a:t>
                </a:r>
              </a:p>
              <a:p>
                <a:r>
                  <a:rPr lang="en-US" sz="2400" dirty="0"/>
                  <a:t>Thus, for two points </a:t>
                </a:r>
                <a:r>
                  <a:rPr lang="en-US" sz="2400" i="1" dirty="0"/>
                  <a:t>A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B</a:t>
                </a:r>
                <a:r>
                  <a:rPr lang="en-US" sz="2400" dirty="0"/>
                  <a:t>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 for any closed path,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5D8744-A9CA-929B-ECFD-600384A6E4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968" y="1208532"/>
                <a:ext cx="4359940" cy="5467918"/>
              </a:xfrm>
              <a:blipFill>
                <a:blip r:embed="rId4"/>
                <a:stretch>
                  <a:fillRect l="-1818" t="-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5C7FEFC1-E79D-A19D-C2AB-C113AAD1C6AB}"/>
              </a:ext>
            </a:extLst>
          </p:cNvPr>
          <p:cNvSpPr txBox="1"/>
          <p:nvPr/>
        </p:nvSpPr>
        <p:spPr>
          <a:xfrm>
            <a:off x="4720908" y="1434907"/>
            <a:ext cx="436603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This means the work done depends only on the end points, not on the path taken.</a:t>
            </a:r>
          </a:p>
          <a:p>
            <a:endParaRPr lang="en-US" dirty="0"/>
          </a:p>
          <a:p>
            <a:r>
              <a:rPr lang="en-US" dirty="0"/>
              <a:t>A force satisfying these conditions forms a conservative force field. </a:t>
            </a:r>
          </a:p>
          <a:p>
            <a:endParaRPr lang="en-US" dirty="0"/>
          </a:p>
          <a:p>
            <a:r>
              <a:rPr lang="en-US" dirty="0"/>
              <a:t>Such systems are non-dissipative and mechanically reversible.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8304C56-1EF1-EB63-A6C7-F767E26C0A6E}"/>
              </a:ext>
            </a:extLst>
          </p:cNvPr>
          <p:cNvCxnSpPr>
            <a:cxnSpLocks/>
          </p:cNvCxnSpPr>
          <p:nvPr/>
        </p:nvCxnSpPr>
        <p:spPr bwMode="auto">
          <a:xfrm>
            <a:off x="4417632" y="1170055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4946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3B7FA-3658-FBE8-7BC7-5F96F3FC3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0D2D2-D910-DB53-7CDC-4AA8F54602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Potential Energy and Work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3D8DC98-EC28-484B-F376-C830CE45122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D9881A1-889C-CC08-BE81-40C28DBF4B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302B41D-70D8-95BC-1169-AADF24E7F3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8DB2787-5785-B1B1-F5C5-30A2407EDF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EBACC89-048F-8681-ADF2-A2A73F20B2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6472919-A327-F14E-C9AC-3D2F169A54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B301EE0-0662-CD48-9B53-282FBCC66B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A943C5E-8CEC-0A37-BF84-8FEC1AFEC3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B9E89CE-09EE-E79E-23F4-9DDE66C0CB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542DDCD-97D7-2070-ED80-66870813E3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28806F0-C2C1-E04E-A67B-935DC6AA55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CB08371-322E-30C6-82B1-43ACA2B489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5242C51-2D06-BE6E-D5F5-802444E70E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F2679D6-345E-1AC0-5021-007F912484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B64B883-46EB-984C-50A7-5DCF93D03C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682101D-B1A5-58A1-8F7A-5033561B72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899DEBA-17EF-1C7E-2020-F5674599EC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A87AEF-F999-2A32-D5C1-F650A9B04A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185037"/>
                <a:ext cx="8422065" cy="5426709"/>
              </a:xfrm>
            </p:spPr>
            <p:txBody>
              <a:bodyPr/>
              <a:lstStyle/>
              <a:p>
                <a:r>
                  <a:rPr lang="en-US" sz="2400" dirty="0"/>
                  <a:t>If the work done depends only on the initial and final positions, the work integral becomes an exact differential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</a:t>
                </a:r>
                <a:r>
                  <a:rPr lang="en-US" sz="2400" i="1" dirty="0"/>
                  <a:t>V</a:t>
                </a:r>
                <a:r>
                  <a:rPr lang="en-US" sz="2400" dirty="0"/>
                  <a:t> is the potential energy. </a:t>
                </a:r>
              </a:p>
              <a:p>
                <a:r>
                  <a:rPr lang="en-US" sz="2400" dirty="0"/>
                  <a:t>Integrating from </a:t>
                </a:r>
                <a:r>
                  <a:rPr lang="en-US" sz="2400" i="1" dirty="0"/>
                  <a:t>A</a:t>
                </a:r>
                <a:r>
                  <a:rPr lang="en-US" sz="2400" dirty="0"/>
                  <a:t> to </a:t>
                </a:r>
                <a:r>
                  <a:rPr lang="en-US" sz="2400" i="1" dirty="0"/>
                  <a:t>B</a:t>
                </a:r>
                <a:r>
                  <a:rPr lang="en-US" sz="2400" dirty="0"/>
                  <a:t>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US" sz="24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Interpretation: </a:t>
                </a:r>
              </a:p>
              <a:p>
                <a:r>
                  <a:rPr lang="en-US" sz="2400" dirty="0"/>
                  <a:t>Work done by a conservative force equals the decrease in potential energy </a:t>
                </a:r>
              </a:p>
              <a:p>
                <a:r>
                  <a:rPr lang="en-US" sz="2400" dirty="0"/>
                  <a:t>Increase in potential energy equals work done against the conservative force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A87AEF-F999-2A32-D5C1-F650A9B04A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185037"/>
                <a:ext cx="8422065" cy="5426709"/>
              </a:xfrm>
              <a:blipFill>
                <a:blip r:embed="rId4"/>
                <a:stretch>
                  <a:fillRect l="-941" t="-898" b="-1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142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14257</TotalTime>
  <Words>931</Words>
  <Application>Microsoft Office PowerPoint</Application>
  <PresentationFormat>On-screen Show (4:3)</PresentationFormat>
  <Paragraphs>103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Calibri</vt:lpstr>
      <vt:lpstr>Cambria Math</vt:lpstr>
      <vt:lpstr>CommercialScript BT</vt:lpstr>
      <vt:lpstr>Curlz MT</vt:lpstr>
      <vt:lpstr>Tempus Sans ITC</vt:lpstr>
      <vt:lpstr>Times New Roman</vt:lpstr>
      <vt:lpstr>Blank Presentation</vt:lpstr>
      <vt:lpstr>Kinetics of Particle thru Principles of Conservation</vt:lpstr>
      <vt:lpstr>Philosophy of Energy &amp; Work</vt:lpstr>
      <vt:lpstr>Philosophy of Energy &amp; Work</vt:lpstr>
      <vt:lpstr>Modern Philosophy of Energy &amp; Work</vt:lpstr>
      <vt:lpstr>Work and Kinetic Energy</vt:lpstr>
      <vt:lpstr>Derivation of the Work–Energy Relation</vt:lpstr>
      <vt:lpstr>Work–Energy Theorem</vt:lpstr>
      <vt:lpstr>Work–Energy Theorem : Whirling Particle</vt:lpstr>
      <vt:lpstr>Work–Energy Solution : Whirling Particle</vt:lpstr>
      <vt:lpstr>Conservative Systems</vt:lpstr>
      <vt:lpstr>Potential Energy and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954</cp:revision>
  <cp:lastPrinted>2002-07-26T02:11:33Z</cp:lastPrinted>
  <dcterms:created xsi:type="dcterms:W3CDTF">2002-07-26T01:39:54Z</dcterms:created>
  <dcterms:modified xsi:type="dcterms:W3CDTF">2026-03-20T07:04:39Z</dcterms:modified>
</cp:coreProperties>
</file>