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sldIdLst>
    <p:sldId id="1377" r:id="rId2"/>
    <p:sldId id="1724" r:id="rId3"/>
    <p:sldId id="1690" r:id="rId4"/>
    <p:sldId id="1691" r:id="rId5"/>
    <p:sldId id="1692" r:id="rId6"/>
    <p:sldId id="1693" r:id="rId7"/>
    <p:sldId id="1704" r:id="rId8"/>
    <p:sldId id="1705" r:id="rId9"/>
    <p:sldId id="1694" r:id="rId10"/>
    <p:sldId id="1706" r:id="rId11"/>
    <p:sldId id="1695" r:id="rId12"/>
    <p:sldId id="1696" r:id="rId13"/>
    <p:sldId id="1707" r:id="rId14"/>
    <p:sldId id="1697" r:id="rId15"/>
    <p:sldId id="1698" r:id="rId16"/>
    <p:sldId id="1725" r:id="rId17"/>
    <p:sldId id="1721" r:id="rId18"/>
    <p:sldId id="1722" r:id="rId19"/>
    <p:sldId id="1723" r:id="rId20"/>
    <p:sldId id="1699" r:id="rId21"/>
    <p:sldId id="1700" r:id="rId22"/>
    <p:sldId id="1701" r:id="rId23"/>
    <p:sldId id="1708" r:id="rId24"/>
    <p:sldId id="1709" r:id="rId25"/>
    <p:sldId id="1710" r:id="rId26"/>
    <p:sldId id="1711" r:id="rId27"/>
    <p:sldId id="1712" r:id="rId28"/>
    <p:sldId id="1713" r:id="rId29"/>
    <p:sldId id="1714" r:id="rId30"/>
    <p:sldId id="1715" r:id="rId31"/>
    <p:sldId id="1716" r:id="rId32"/>
    <p:sldId id="1718" r:id="rId33"/>
    <p:sldId id="1719" r:id="rId34"/>
    <p:sldId id="1720" r:id="rId35"/>
    <p:sldId id="1717" r:id="rId3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3366FF"/>
    <a:srgbClr val="BDEEFF"/>
    <a:srgbClr val="AFEAFF"/>
    <a:srgbClr val="C1EFFF"/>
    <a:srgbClr val="CCCC00"/>
    <a:srgbClr val="000099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>
      <p:cViewPr varScale="1">
        <p:scale>
          <a:sx n="73" d="100"/>
          <a:sy n="73" d="100"/>
        </p:scale>
        <p:origin x="110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3/18/2026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1B776-E8F3-C9D5-D50C-013C4CA65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0C6BD5-B1D6-122F-A533-B7B136C93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3A7EA-456C-C919-64D2-6CF4D3E989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AB6AC-4A7F-79BB-F492-D1F51866C0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21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F266F-04E6-DBB4-B5C3-224FC99EB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60F0E-1574-BE6E-6DA7-F3C9B0B8F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B959FC-CF2C-5D8F-5C68-3757812649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5DCC1-0CDA-EF6F-6070-E39BDCE5B7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39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4A83-AA60-A74A-58E3-AFAAB51E9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3D6B76-8D26-363E-F4F2-66A8A3FE1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05D249-6641-5BB3-B566-8207452A61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043B1-DC99-281A-6A64-05779A3BBD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22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1584D-44CB-82C1-13D2-839B59142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20B753-B9A5-739C-9EB3-EFF7A8B9D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3EB59-5331-E8F5-A9E4-F56296732A6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CA03F-3AEF-F94D-CE25-161BD09FC7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53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71E8D-2F0A-E4AD-56E3-C253B610C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30C73-D754-6B17-C2F0-283A651E2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FD1B5E-5E35-B6B4-89CC-8E5BFF4D8F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0C7C0-C437-C2C7-D75C-2CDDD8C07B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01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0D286-B84E-5BEE-CB56-E6412F261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B24CB-32F6-ABCF-8507-824887516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2BF908-2C08-F5F8-0AD9-3847A9D775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EB26C-CB2B-37D7-63F7-624AC1F80D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16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E57D4-F34E-43FB-89D9-3F7638B6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05234-0037-5383-2313-BFC50F0AF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3B7F70-9118-79FC-EEDD-7C79EA5B58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EED23-EB8B-EF55-0375-F5C906EA4C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83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E7856-9D92-B917-73F7-3B0DA363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51D025-CE9E-A220-83FC-44D865667A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68E440-C761-99FB-09E8-0CF0D12469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63A86-0AA0-6048-B88B-DAD071B2AA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64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48C02-F527-F9B0-9FB6-2E4B4D58D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349B1C-9AF2-88DC-7264-A82DDF3BA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11E5EE-CC12-B774-9CD4-23111C756E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DDD47-D8A4-04B5-3D5C-2F7E3CFA5C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53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B6653-1278-E763-0A7F-AFC66B123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99865-511D-5239-7D94-18C5CD855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492F3-49D7-CC66-614C-D442D71929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2BBA9-2CE9-40C5-7052-E231356D0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18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946BD-2CAD-5832-04CB-54862318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4E7C9C-48D6-2810-F453-4E8963A480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3FE73-D762-4AD5-B177-4DC7E0C744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356D3-F9F6-5C34-06A6-3A217EA5D3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30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464EF-497A-078F-A563-97D9BAEED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83942A-8E21-95C5-5F68-AA7AA31B7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BF3574-CA33-0FDF-30B9-518A7704E1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7A0A9-4510-A915-D89F-A9C1303E0E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46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AF402-C72C-42E6-009B-5FF515281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41854-1621-D19A-D61C-2018FEF54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14ACF3-0D59-4258-1D36-2B758B1CC2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B02B9-C637-715C-AAAA-C79E913F5C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64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9BE22-2C6A-ABED-689F-7B0349719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2952DF-6ABD-FE5E-B75D-24EF495F5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E2425B-DF36-D2E5-F4CE-2ABB4C19914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70241-0DC8-01C6-04F4-B91AF5433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949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7DBC1-7E7D-FB35-304B-88816BC66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2FA73F-A286-08E3-84FE-F464DB84B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5379A1-D559-DDBC-FEDC-92F86F78A8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B6D72-9ECF-D4F7-3CFE-024EDF87AB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31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50AB9-A3B3-A589-939D-209DDEE5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C08CA-C983-C9D9-C527-DC634A54C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59383B-2AB9-16E5-C9BD-AD557E01D4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4F96-C27D-61CC-950B-3E5A73B8CA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72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00519-D070-D467-44F9-4FD315EF9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DB15C-F558-A7C1-C2FC-31F84C38D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874E0-8870-3654-2B8D-725B0B30CF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697BB-9B8E-A4F8-0E94-E5A4357AD1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55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C22EF-DA05-D846-5619-DB32F6FA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692B31-1A61-7C2D-6C1C-7854DD84F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2C4C3D-4997-359E-4E92-261A70FAB0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87934-6AAD-9333-3F70-47A5BBCFAF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705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DE640-157F-29DE-8317-647A667ED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E9579-9D30-DAF0-6DC2-0B2ABC35C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00FF2-E65C-61F3-39A3-48FDA909D3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A0613-A1B3-1729-7C63-45A72B9B61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197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1F8F5-6EE2-5E90-86D4-096B91072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66627-9C94-B96B-E98A-B038B0737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309D60-9877-E9FF-773A-58D190D877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B4527-90EC-1C54-D9AC-43249B97CC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239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BB133-BD52-AEC0-9709-DFD60040D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56561-DAEF-E958-964E-AD735F123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D92721-BAFF-9D47-0B89-31BD06E5E20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D485A-387D-F3A5-2C0D-24903DEB5A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617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543BB-25B2-AD5C-7DE5-A5C038D6C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102D3C-E5A5-C4A3-4007-09C55319F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8E8BBE-8065-1F3D-36AF-9563E6C6DA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143BA-942A-2C89-5446-A020559D43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5449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08F51-2513-A352-232B-8CF97C112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4B41C2-9DE0-09BC-B05E-812A0ACD6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0CC933-FC51-DF55-11D8-1803C828F6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7A9FE-CF80-EE98-8E4A-0C43859C35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3578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8CE70-D592-0BA8-7A4B-4DB551BA2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3BDAB-990E-C4BF-3649-1A30741DF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F7FCCC-DED8-7486-955E-A40A8EABC3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2A50E-9784-36D5-48C4-84FB94254F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76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18333-0549-FD2A-9F12-F60B1CB23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201ED-3313-35C1-A257-86B76B85B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8CD706-A609-0C15-496F-8D50CFA0852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A3DF0-7FAA-4A4C-CCDF-699FB3B5AE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2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6BD38-916A-6EAC-B441-FA559B432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14B222-01CE-B5C0-13AD-1965B109C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B2A6BB-6C51-AC59-6E8D-8B79B7A6DD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69B65-9AA8-5343-4637-407B2AA0BA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49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53A4E-9B20-E415-8077-C68D9368C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F7E79-2DB9-2B58-E17E-A5F6CF4CD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FFC7E-311B-C028-1654-B46F89BDE7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19D2D-E8D4-BB03-FA3A-289DE25E98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618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BABC9-F123-EBEC-DAFD-3864A5D85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15CF9-82A1-282D-68BA-2BADF0C32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03E99-FE51-C6D3-06F5-FACC59E019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8472D-F6B4-ACDB-022D-AC0CCC1B5F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428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D7F63-75B6-5C76-845D-90F634EBA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C938A2-46B1-DAE6-81B9-0D923F8358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1D3539-4C0A-047D-8A53-2F05537FBE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AC027-A125-1F56-7818-D9B4A6AC0C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700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7AD2-F12C-A891-17DD-0A41971EC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71F25C-9E31-4FAD-8551-7FCCC30C3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7EBFB-6C05-D007-D9AA-B66AA19511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5BF13-423F-1460-6EA4-C3731B89ED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938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DF221-3A22-517D-E3F0-FF511B9A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9709DC-33F3-EB96-D447-555E77DFA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88B20-D749-DB5C-0719-827D48B5A2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7F0C9-8E90-9C92-773F-DCEFD9C878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729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A1113-68C8-ECB3-6E3D-2FE647FAD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AC67C-F602-22C6-CB1D-C089A85CF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19B54-666A-00CB-24E5-C16B6EE145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360B2-2F16-F310-1074-7C72F199D2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0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Equation of Motion for  A Particle and Force Functions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428954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Quality of Forces to Generate A Motion…</a:t>
            </a:r>
            <a:endParaRPr lang="en-US" altLang="en-US" sz="44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42925A-262A-FACE-4A47-CCE772A80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777881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  <a:latin typeface="Baguet Script" panose="00000500000000000000" pitchFamily="2" charset="0"/>
              </a:rPr>
              <a:t>Source of Motion :</a:t>
            </a:r>
            <a:br>
              <a:rPr lang="en-US" dirty="0">
                <a:solidFill>
                  <a:srgbClr val="FFC000"/>
                </a:solidFill>
                <a:latin typeface="Baguet Script" panose="00000500000000000000" pitchFamily="2" charset="0"/>
              </a:rPr>
            </a:br>
            <a:r>
              <a:rPr lang="en-US" dirty="0">
                <a:solidFill>
                  <a:srgbClr val="FFC000"/>
                </a:solidFill>
                <a:latin typeface="Baguet Script" panose="00000500000000000000" pitchFamily="2" charset="0"/>
              </a:rPr>
              <a:t>Forces Functions of Space</a:t>
            </a: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45229904-DA45-FA70-7B88-FCFC4521D61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B8FFE0DE-90A1-3F24-3506-B82CBA8018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A8A9BAB-DE13-30FF-8165-4F5C518E63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610800F-FE10-E384-38B0-C934CF9E79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55E387D-59A2-C9AF-3248-FF642DF9C8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8B57D4F-6030-6D5A-3BF2-C1E56DD330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C0F46787-B34D-5460-2E9C-46C5BD0398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A1C536B0-B1DD-335F-9B34-9789050B2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50C10C0E-01D3-1BAB-29BA-69640C4FE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639FDEE5-E1F0-C8CF-0A35-A3FE24BD4A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C58617C-D346-B643-A28D-533431336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5616A834-839F-C4A3-8A5D-21035885B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6FB3660-957B-0DC0-747D-8EECEAA0B3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1190712-1786-D96D-8871-BAE093ECB4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AD500A9-9B63-B7D8-A3E3-877A93D802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70882F8-17A2-BB3C-78BB-EEB51B6CF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C2A309A-1698-1BDB-2C8F-C895527336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66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15782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1945A-C8B6-F616-BCA3-56F71AD47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AC56D-CC7C-D777-40F2-7FBE24C848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Kinetics of Particle Mass–Spring System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EB4EC51-340C-8FAD-E0D9-0C500F1EC27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F5CC0C5-9BA9-3FA9-10E8-E0EE9AE792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4005593-91F7-2C54-7732-C668BDBCA2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B37581-1EF5-4AE6-0114-9C716854BB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748D40E-C9D0-A829-6C02-77AADD81C3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6A46355-CB07-6960-CC38-AF0FE0511B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CF0C95A-4FC3-0A76-D278-2D0C7628A5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B7F4966-9AC8-DE7A-ABA7-BA5B2BD8BB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675206F-7FF4-2276-4DCD-B696E0F886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469BB10-9A09-E0BC-8593-77C297BA35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CA2EA79-697E-0B1F-8906-792D1531B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D381D97-3A37-543B-40E6-E077BF9FEE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5E5262D-C202-C01A-C8CF-365EA9D7DF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8FECCE0-B00A-9563-E78C-53AE89040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7A6F31-D34E-932C-19ED-269AA13D20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EF0E738-1395-2F3C-6688-304C60FE6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227F27-C098-E538-060D-202D92C900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23E807-2AD8-B8A5-EB65-D4834BF6EA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4713" y="2671395"/>
                <a:ext cx="4276724" cy="4050080"/>
              </a:xfrm>
            </p:spPr>
            <p:txBody>
              <a:bodyPr/>
              <a:lstStyle/>
              <a:p>
                <a:r>
                  <a:rPr lang="en-US" sz="2400" dirty="0"/>
                  <a:t>Assume one–dimensional motion with no friction. </a:t>
                </a:r>
              </a:p>
              <a:p>
                <a:r>
                  <a:rPr lang="en-US" sz="2400" dirty="0"/>
                  <a:t>Hooke’s law: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𝐾𝑥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Equation of motion: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𝐾𝑥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 work–energy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𝐾𝑥𝑑𝑥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23E807-2AD8-B8A5-EB65-D4834BF6EA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4713" y="2671395"/>
                <a:ext cx="4276724" cy="4050080"/>
              </a:xfrm>
              <a:blipFill>
                <a:blip r:embed="rId4"/>
                <a:stretch>
                  <a:fillRect l="-1852" t="-1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507E1D3E-6E2C-019F-2F9A-820F9742E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45" y="1178052"/>
            <a:ext cx="4048125" cy="15906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B5591A95-FDDC-2890-9383-976C43F725D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17079" y="1255104"/>
                <a:ext cx="4276724" cy="5390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400" i="1" ker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Velocity relation: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rad>
                    </m:oMath>
                  </m:oMathPara>
                </a14:m>
                <a:endParaRPr lang="en-US" sz="2400" kern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num>
                                <m:den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r>
                  <a:rPr lang="en-US" sz="2400" dirty="0"/>
                  <a:t>Integrating: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f>
                            <m:f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num>
                                    <m:den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400" i="1" ker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 ker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2400" i="1" ker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400" i="1" ker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 ker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 ker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 ker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 ker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rad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5" name="Content Placeholder 2">
                <a:extLst>
                  <a:ext uri="{FF2B5EF4-FFF2-40B4-BE49-F238E27FC236}">
                    <a16:creationId xmlns:a16="http://schemas.microsoft.com/office/drawing/2014/main" id="{B5591A95-FDDC-2890-9383-976C43F72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17079" y="1255104"/>
                <a:ext cx="4276724" cy="5390171"/>
              </a:xfrm>
              <a:prstGeom prst="rect">
                <a:avLst/>
              </a:prstGeom>
              <a:blipFill>
                <a:blip r:embed="rId6"/>
                <a:stretch>
                  <a:fillRect l="-199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011766-C47C-DBF2-EF70-2CD5522FB3F3}"/>
              </a:ext>
            </a:extLst>
          </p:cNvPr>
          <p:cNvCxnSpPr>
            <a:cxnSpLocks/>
          </p:cNvCxnSpPr>
          <p:nvPr/>
        </p:nvCxnSpPr>
        <p:spPr bwMode="auto">
          <a:xfrm>
            <a:off x="43434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4010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6B378-6997-A5BA-AC89-5284D584E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D36C-5A79-1CF4-AEF0-F3A51C2205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Harmonic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4DD507C-866C-C307-864B-58939232F25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7C65334-797A-E00B-D8EA-79961EEFD4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79DC2A9-CA5F-56CE-5FF9-10DACB2265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501C64A-0C36-8EAE-3456-4076E334ED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E4E9CDE-7B65-803B-7679-611134823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6B245C9-48D8-7909-7621-3B1987890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CCF039E-7CE5-8258-B88B-C27EE4C415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F725C76-236D-FD13-0E4E-CA3AF8498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3B51C31-88EA-369B-3033-1597D6AE31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AADABB6-F49C-6A78-E9DD-0BAFF755DF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04D6F60-F611-66B5-178E-C378F14C1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48FA3BA-4EC8-9E74-37B5-895252C429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E689156-E6A6-F09B-B2D2-4324D3D060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84A4D66-22A8-D3A7-317C-9BCFCDEB7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26CB6C3-753F-EB62-3AEC-B7682654D2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4DBAA2C-DA61-2A02-D220-095C47213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F77C40-EB21-2B06-A59D-3B691DFF4E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DF37A9-403D-21C1-3794-5E183B51E3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7581" y="1243584"/>
                <a:ext cx="8422065" cy="54443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rad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Gives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den>
                              </m:f>
                            </m:e>
                          </m:d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ra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</m:t>
                                      </m:r>
                                    </m:den>
                                  </m:f>
                                  <m:sSubSup>
                                    <m:sSub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motion is simple harmonic motion (SHM) of a mass–spring system with arbitrary initial conditions.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DF37A9-403D-21C1-3794-5E183B51E3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581" y="1243584"/>
                <a:ext cx="8422065" cy="5444363"/>
              </a:xfrm>
              <a:blipFill>
                <a:blip r:embed="rId4"/>
                <a:stretch>
                  <a:fillRect l="-1014" r="-1159" b="-4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06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063AA-C19C-3DDB-30A6-DB56BD60B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63EDD-5836-77EC-4F77-18B6470CE7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Force as a Function of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979D7E6-600A-F941-4CC2-A56F429DCA6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4C4073D-F331-1933-1C68-8BE378E46A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045C297-40D9-FCFA-18C3-0E5E39CAF9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5655238-415E-8ABA-2A98-22FA952459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262EA56-B5D0-67D2-7DA1-16690FBEA1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4E19815-8446-ED85-741C-38D57920C2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2E85843-4567-8070-6FE8-2940BC4D31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0FC6F1D-3AE9-7807-5A59-4661B57709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6ACD39B-9B21-F310-5925-8E5E941359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6865EC5-378B-5633-E32A-C28344F295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372B898-0530-AA96-63D8-AF392681C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2C431F2-3571-7463-A334-EFBE110161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0EFC92F-D557-1B2F-4A73-C7C45F0834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B98A984-8596-26D3-B2CB-6D8107015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F5A06DA-BDFE-49DD-C1EE-4054301E8A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AD492F7-0F2B-81D7-C012-938DF486A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9AA1741-9FC1-B252-01C2-50AE61294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EA59D-5AA8-C46A-1B35-F26018953C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3444" y="1243585"/>
                <a:ext cx="8422065" cy="2466770"/>
              </a:xfrm>
            </p:spPr>
            <p:txBody>
              <a:bodyPr/>
              <a:lstStyle/>
              <a:p>
                <a:r>
                  <a:rPr lang="en-US" sz="2400" dirty="0"/>
                  <a:t>Consider a force depending on velocity</a:t>
                </a:r>
              </a:p>
              <a:p>
                <a:pPr marL="0" indent="0">
                  <a:buNone/>
                </a:pPr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</m:acc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</m:d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</m:d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Since the components are independent, consider motion along the x-axis</a:t>
                </a:r>
              </a:p>
              <a:p>
                <a:pPr marL="0" indent="0">
                  <a:buNone/>
                </a:pPr>
                <a:r>
                  <a:rPr lang="en-US" sz="2400" b="0" dirty="0"/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endParaRPr lang="en-US" sz="240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EA59D-5AA8-C46A-1B35-F26018953C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3444" y="1243585"/>
                <a:ext cx="8422065" cy="2466770"/>
              </a:xfrm>
              <a:blipFill>
                <a:blip r:embed="rId4"/>
                <a:stretch>
                  <a:fillRect l="-941" t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A6BDCA1-2EAF-ED7D-00E9-12F6B75ACB2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2497" y="3554094"/>
                <a:ext cx="4431032" cy="33039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dirty="0"/>
                  <a:t>Integrating with respect to velocity</a:t>
                </a:r>
                <a:endParaRPr lang="en-US" sz="2400" i="1" kern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>
                            <m:f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sz="2400" kern="0" dirty="0"/>
              </a:p>
              <a:p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𝐺𝑖𝑣𝑒𝑠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8A6BDCA1-2EAF-ED7D-00E9-12F6B75AC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2497" y="3554094"/>
                <a:ext cx="4431032" cy="3303906"/>
              </a:xfrm>
              <a:prstGeom prst="rect">
                <a:avLst/>
              </a:prstGeom>
              <a:blipFill>
                <a:blip r:embed="rId5"/>
                <a:stretch>
                  <a:fillRect l="-2063" t="-147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56090B66-0FBA-BFD6-FBB6-B3DF7E46EC8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56760" y="2840316"/>
                <a:ext cx="4431032" cy="38049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dirty="0"/>
                  <a:t>Displacement formulation </a:t>
                </a:r>
              </a:p>
              <a:p>
                <a:r>
                  <a:rPr lang="en-US" sz="2400" dirty="0"/>
                  <a:t>Rewrite the equation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Integrating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den>
                          </m:f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Eliminate </a:t>
                </a:r>
                <a:r>
                  <a:rPr lang="en-US" sz="2400" i="1" dirty="0"/>
                  <a:t>v</a:t>
                </a:r>
                <a:r>
                  <a:rPr lang="en-US" sz="2400" dirty="0"/>
                  <a:t> to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">
                <a:extLst>
                  <a:ext uri="{FF2B5EF4-FFF2-40B4-BE49-F238E27FC236}">
                    <a16:creationId xmlns:a16="http://schemas.microsoft.com/office/drawing/2014/main" id="{56090B66-0FBA-BFD6-FBB6-B3DF7E46E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6760" y="2840316"/>
                <a:ext cx="4431032" cy="3804959"/>
              </a:xfrm>
              <a:prstGeom prst="rect">
                <a:avLst/>
              </a:prstGeom>
              <a:blipFill>
                <a:blip r:embed="rId6"/>
                <a:stretch>
                  <a:fillRect l="-1928" t="-12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7487DDA-050C-0035-8CC3-D05F094927D1}"/>
              </a:ext>
            </a:extLst>
          </p:cNvPr>
          <p:cNvCxnSpPr>
            <a:cxnSpLocks/>
          </p:cNvCxnSpPr>
          <p:nvPr/>
        </p:nvCxnSpPr>
        <p:spPr bwMode="auto">
          <a:xfrm>
            <a:off x="4343400" y="2743200"/>
            <a:ext cx="76200" cy="40465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3039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5E5E7-E38E-1D75-6E7F-09A113498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85CD-39DB-D2CE-6A95-6568630D2F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Kinetics of Particle Motion with Friction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641AB1F-097B-B826-AD13-8CF7CF501A5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6CC9A16-24FA-EFBA-CC94-6955FF6559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9625294-43E0-183F-D824-5C0CE985C5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AB932FC-CD59-6509-8D7B-9C65D0EBF7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68667C5-B491-337E-EE8F-86D503385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E0729EB-85FC-CA23-D3FF-BF1042F4C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9B6B9F1-FA74-4AD4-B065-E7F138A32F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11FBEA3-2DA4-FCC8-9CA7-49B808AB5B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5A45FFE-CE79-F220-E5DC-BD18A900BB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1822C1F-D3EA-270C-E6E2-7A32C53A8A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CF98C35-9F9B-2CAD-D162-347A8A2AA8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B5D57D4-9772-28C7-8967-744916866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C35FD87-1AC7-EBC6-EE9E-A5CD9212C4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8DC37BF-3098-D4AA-8ADC-CBF9F646D7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DCC5288-92AE-4516-B44B-40E11D2DC8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5CED607-854C-C1B5-A609-CE6D225CE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3B7FB4-3937-8237-9D32-8FD23A4D0C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358DAF-5AE5-4E2D-1DE0-BAB5235200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4036" y="1181100"/>
                <a:ext cx="8422065" cy="5540375"/>
              </a:xfrm>
            </p:spPr>
            <p:txBody>
              <a:bodyPr/>
              <a:lstStyle/>
              <a:p>
                <a:r>
                  <a:rPr lang="en-US" sz="2400" dirty="0"/>
                  <a:t>For small speeds of a particle, it usually a good approximation to take the frictional force to be proportional to the speed,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𝑓𝑟𝑖𝑐𝑡𝑖𝑜𝑛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c</a:t>
                </a:r>
                <a:r>
                  <a:rPr lang="en-US" sz="2400" dirty="0"/>
                  <a:t> is a constant (called the co-efficient of friction). </a:t>
                </a:r>
              </a:p>
              <a:p>
                <a:r>
                  <a:rPr lang="en-US" sz="2400" dirty="0"/>
                  <a:t>Then Newton’s second law reads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𝑐𝑣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sign is important here: </a:t>
                </a:r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m</a:t>
                </a:r>
                <a:r>
                  <a:rPr lang="en-US" sz="2400" dirty="0"/>
                  <a:t> is moving to the right,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 is positive and the frictional force must oppose the motion, i.e. it must be negative; </a:t>
                </a:r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m</a:t>
                </a:r>
                <a:r>
                  <a:rPr lang="en-US" sz="2400" dirty="0"/>
                  <a:t> is moving to the left,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is negative and the frictional force must be positive. </a:t>
                </a:r>
              </a:p>
              <a:p>
                <a:r>
                  <a:rPr lang="en-US" sz="2400" dirty="0"/>
                  <a:t>Hence </a:t>
                </a:r>
                <a:r>
                  <a:rPr lang="en-US" sz="2400" i="1" dirty="0"/>
                  <a:t>c</a:t>
                </a:r>
                <a:r>
                  <a:rPr lang="en-US" sz="2400" dirty="0"/>
                  <a:t> must be positive, otherwise </a:t>
                </a:r>
                <a:r>
                  <a:rPr lang="en-US" sz="2400" i="1" dirty="0"/>
                  <a:t>m</a:t>
                </a:r>
                <a:r>
                  <a:rPr lang="en-US" sz="2400" dirty="0"/>
                  <a:t> would accelerate in the same direction as it is moving, which is nonsense.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358DAF-5AE5-4E2D-1DE0-BAB5235200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4036" y="1181100"/>
                <a:ext cx="8422065" cy="5540375"/>
              </a:xfrm>
              <a:blipFill>
                <a:blip r:embed="rId4"/>
                <a:stretch>
                  <a:fillRect l="-1014" t="-880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44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6A88-24E8-BA52-74B9-69A54607B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A1FF9-0C4E-C94E-7301-87C8C4D63D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Kinetics of Particle Motion with Friction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93EF6CF-B0C6-3BC9-D70F-69BB041486F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6D3655E-C15F-9CF2-FDF2-C94D4C93B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B51E34E-9189-601F-373A-D6E2422609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F6B5437-9E26-D20D-2C26-6C38F6DD7D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977F14F-CD22-DB32-2F15-52EB21A0C2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7EEE479-37EC-3963-18FE-E43535CD6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5861FFD-E471-3D19-CF34-D6551555AB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CE8C123-9ABF-0AF9-C6DD-96AD4EFB2A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CB56497-752E-46B7-AC5A-CFF6540C1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0360C95-DF65-D74C-E997-35F5A9095F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C16C939-9139-00DC-7CBD-FE12C04C29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85B9C63-C5A4-F10C-7471-72E694468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E77C19A-58D9-9292-1DF2-8C8CDE831C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1E5CC75-C37E-C5B1-DF99-1099E4E60B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28D30F4-DC45-1FD7-A6BE-FB153FCDB0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D409B2A-67ED-46D6-6F19-356AECED1D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BED4BD-C1D3-EA4A-3DD5-AC0338D09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00A0E2-FE31-43BD-30C9-276DDB69BD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4036" y="1181100"/>
                <a:ext cx="8422065" cy="5540375"/>
              </a:xfrm>
            </p:spPr>
            <p:txBody>
              <a:bodyPr/>
              <a:lstStyle/>
              <a:p>
                <a:r>
                  <a:rPr lang="en-US" sz="2400" dirty="0"/>
                  <a:t>Friction always makes objects decelerate, </a:t>
                </a:r>
                <a:r>
                  <a:rPr lang="en-US" sz="2400" i="1" dirty="0" err="1"/>
                  <a:t>F</a:t>
                </a:r>
                <a:r>
                  <a:rPr lang="en-US" sz="2400" i="1" baseline="-25000" dirty="0" err="1"/>
                  <a:t>friction</a:t>
                </a:r>
                <a:r>
                  <a:rPr lang="en-US" sz="2400" dirty="0"/>
                  <a:t> must always have the opposite sign to that of </a:t>
                </a:r>
                <a:r>
                  <a:rPr lang="en-US" sz="2400" i="1" dirty="0"/>
                  <a:t>v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Note that if </a:t>
                </a:r>
                <a:r>
                  <a:rPr lang="en-US" sz="2400" i="1" dirty="0"/>
                  <a:t>v</a:t>
                </a:r>
                <a:r>
                  <a:rPr lang="en-US" sz="2400" dirty="0"/>
                  <a:t> is ever zero then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is also zero and so </a:t>
                </a:r>
                <a:r>
                  <a:rPr lang="en-US" sz="2400" i="1" dirty="0"/>
                  <a:t>v</a:t>
                </a:r>
                <a:r>
                  <a:rPr lang="en-US" sz="2400" dirty="0"/>
                  <a:t> does not change with time, and it stays zero, </a:t>
                </a:r>
              </a:p>
              <a:p>
                <a:r>
                  <a:rPr lang="en-US" sz="2400" dirty="0"/>
                  <a:t>but if </a:t>
                </a:r>
                <a:r>
                  <a:rPr lang="en-US" sz="2400" i="1" dirty="0"/>
                  <a:t>v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Symbol" panose="05050102010706020507" pitchFamily="18" charset="2"/>
                  </a:rPr>
                  <a:t></a:t>
                </a:r>
                <a:r>
                  <a:rPr lang="en-US" sz="2400" dirty="0"/>
                  <a:t> 0, then it necessarily must change and the speed decreases.</a:t>
                </a:r>
              </a:p>
              <a:p>
                <a:r>
                  <a:rPr lang="en-US" sz="2400" dirty="0"/>
                  <a:t>The equation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𝑐𝑣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easy to solve for the unknown function </a:t>
                </a:r>
                <a:r>
                  <a:rPr lang="en-US" sz="2400" i="1" dirty="0"/>
                  <a:t>v</a:t>
                </a:r>
                <a:r>
                  <a:rPr lang="en-US" sz="2400" dirty="0"/>
                  <a:t>(t). </a:t>
                </a:r>
              </a:p>
              <a:p>
                <a:r>
                  <a:rPr lang="en-US" sz="2400" dirty="0"/>
                  <a:t>It is suggestively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𝑚𝑑𝑣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𝑐𝑣𝑑𝑡</m:t>
                      </m:r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𝑐𝑑𝑡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as long as </a:t>
                </a:r>
                <a:r>
                  <a:rPr lang="en-US" sz="2400" i="1" dirty="0"/>
                  <a:t>v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Symbol" panose="05050102010706020507" pitchFamily="18" charset="2"/>
                  </a:rPr>
                  <a:t></a:t>
                </a:r>
                <a:r>
                  <a:rPr lang="en-US" sz="2400" dirty="0"/>
                  <a:t> 0.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00A0E2-FE31-43BD-30C9-276DDB69BD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4036" y="1181100"/>
                <a:ext cx="8422065" cy="5540375"/>
              </a:xfrm>
              <a:blipFill>
                <a:blip r:embed="rId4"/>
                <a:stretch>
                  <a:fillRect l="-1014" t="-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19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2A0FE-B36F-364F-444B-10CBC235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011AF-F8A1-5177-22CC-31F227DCDA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Kinetics of Particle Motion with Friction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402D47C-6D4D-98B9-FDE1-AB961C129F0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FD0C6F2-6EF7-3FC3-7DB0-689B26DB48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DD8DE8B-A13B-5289-EC91-1E54A8C0A4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EE5116F-418C-5150-F484-C43BEE13B8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9750759-BF4E-4BDA-FA9E-CB9F548D6E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5160AC4-8467-4FA3-E375-A37FB03A83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CFD5924-34F8-3804-F982-B962670B5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552ADA3-680B-F595-199E-B00E2FE718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E92B7A7-0B16-CD79-1E15-D53236E9E7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40387D9-2953-7246-52FD-6D0F5CB28A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42303B-1D9C-CBC9-9EC3-E2C03E2C4B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09C2248-C599-F403-2F61-8E1AE9E264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3F88F93-D3B5-A77F-0671-6072466D6C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9B2916F-1BD5-AE32-DA01-88E1F5843A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519C396-10EC-C377-982A-8DECE675D9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467CC86-A4BA-3A05-F6DD-F7D044B77D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58DCF7-96BF-FDFF-B59D-2BA25B7838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E29CD9-8ADD-1C42-8725-3389012925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4036" y="1181101"/>
                <a:ext cx="8422065" cy="5295900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𝑐𝑑𝑡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as long as v </a:t>
                </a:r>
                <a:r>
                  <a:rPr lang="en-US" sz="2400" dirty="0">
                    <a:sym typeface="Symbol" panose="05050102010706020507" pitchFamily="18" charset="2"/>
                  </a:rPr>
                  <a:t></a:t>
                </a:r>
                <a:r>
                  <a:rPr lang="en-US" sz="2400" dirty="0"/>
                  <a:t> 0. </a:t>
                </a:r>
              </a:p>
              <a:p>
                <a:r>
                  <a:rPr lang="en-US" sz="2400" dirty="0"/>
                  <a:t>Integrate both sides by remembering that </a:t>
                </a:r>
                <a:r>
                  <a:rPr lang="en-US" sz="2400" i="1" dirty="0"/>
                  <a:t>m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c</a:t>
                </a:r>
                <a:r>
                  <a:rPr lang="en-US" sz="2400" dirty="0"/>
                  <a:t> are constants and can be taken outside the integrals.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nary>
                            <m:nary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𝑙𝑛𝑣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𝑙𝑛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𝑐𝑡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velocity decreases exponentially toward zero as time increases.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E29CD9-8ADD-1C42-8725-3389012925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4036" y="1181101"/>
                <a:ext cx="8422065" cy="5295900"/>
              </a:xfrm>
              <a:blipFill>
                <a:blip r:embed="rId4"/>
                <a:stretch>
                  <a:fillRect l="-1014" b="-1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367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B5966-145A-627F-A3F2-380D36A8B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7333-F309-6164-D4A9-A98E151AB3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Kinetics of Particle Motion with Friction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C71990C-EDC7-3654-F257-ACA3C626A74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3CF01EF-D2D9-F15C-AE3E-B9B12B81B4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3EE96EB-C579-1B65-FB7A-EB8593B235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43C3EF5-B95C-72CB-3865-6ADCB08335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4020CD1-EFFC-DAFA-8CC6-F4B43EAB3A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D3A88F9-3F9C-3A47-28A2-3E45DB4A8F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3B90DF9-EA79-746D-7314-F995A1BB8F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BA16DEC-37C2-E4DD-9593-7F082D6EA1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EA87D87-A09E-0A4D-5A06-D64FBFD3D6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78B3ACC-0ECE-EC2E-B21A-6EA78D92F3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DC52990-C596-6B14-7DC5-0E869E739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3A09FF6-0139-73E6-6AE1-7D67C5D8EE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F0FDD15-3BB8-2B10-4953-5F44FFC687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8F098AB-5660-EAA6-F0B1-C99F570CD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72BCD2C-BB3D-A15E-EF94-D46317B15F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13E5818-3215-E0A9-FE14-C825F25BE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B83ED0-8BDF-F1BA-2B45-A4F9ECBDB7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5E4AD2-50F0-E9A5-ABF3-BFC423B351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3444" y="1252728"/>
                <a:ext cx="8422065" cy="47085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Having obtained the velocity as a function of time it is now easy to integrate again to get </a:t>
                </a:r>
                <a:r>
                  <a:rPr lang="en-US" sz="2400" i="1" dirty="0"/>
                  <a:t>x</a:t>
                </a:r>
                <a:r>
                  <a:rPr lang="en-US" sz="2400" dirty="0"/>
                  <a:t>(t). </a:t>
                </a:r>
              </a:p>
              <a:p>
                <a:r>
                  <a:rPr lang="en-US" sz="2400" dirty="0"/>
                  <a:t>Suppose </a:t>
                </a:r>
                <a:r>
                  <a:rPr lang="en-US" sz="2400" i="1" dirty="0"/>
                  <a:t>m</a:t>
                </a:r>
                <a:r>
                  <a:rPr lang="en-US" sz="2400" dirty="0"/>
                  <a:t> starts off at </a:t>
                </a:r>
                <a:r>
                  <a:rPr lang="en-US" sz="2400" i="1" dirty="0"/>
                  <a:t>t = 0 </a:t>
                </a:r>
                <a:r>
                  <a:rPr lang="en-US" sz="2400" dirty="0"/>
                  <a:t>with speed </a:t>
                </a:r>
                <a:r>
                  <a:rPr lang="en-US" sz="2400" i="1" dirty="0"/>
                  <a:t>v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 from the point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and, integrating again,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num>
                                        <m:den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den>
                                      </m:f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5E4AD2-50F0-E9A5-ABF3-BFC423B351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3444" y="1252728"/>
                <a:ext cx="8422065" cy="4708525"/>
              </a:xfrm>
              <a:blipFill>
                <a:blip r:embed="rId4"/>
                <a:stretch>
                  <a:fillRect l="-941" r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815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CAC72-5F3E-C478-B3F1-AC28F6250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D50B6-B05D-52E7-88C0-71D9F8A04F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Kinetics of Particle Motion with Friction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4B64ABE-3764-06E0-7AFF-514A4E081FB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A879249-E630-5D7C-C633-FABBB269D7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D1D2186-D343-F6F5-63A7-8FF0D33279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17DCBE5-BCB3-09B2-1219-E9A110556D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E66BBE1-1A21-2A64-4500-935F1DB9B0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B723818-B0F7-7D99-FD44-6BE8138332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85509F0-0BDC-73E4-1E55-B2A02AAF48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6C7750D-0C6A-8D4E-3B4B-A86FDCC6F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1B8770D-64DD-A916-3508-E506DD6C44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6281020-6FD8-9EC9-01F9-AB9EB1CF9C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1F5E12E-99C7-CC7A-88AE-D9A201BAC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D7997F0-6843-D960-7055-0618F85399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31FDA89-DC3B-89D7-F783-9175B99DE3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1E8BE50-AE85-E40A-519B-31A907DDAC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5CDB82B-C79D-762D-6576-3BFE45391F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5550057-393A-EEEA-049E-E78790027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865CE7-3F99-EE1F-10FA-922E194972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AECE3F-FBFD-70EE-A69A-67C2196A69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181100"/>
                <a:ext cx="8422065" cy="56769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num>
                                        <m:den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den>
                                      </m:f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While the velocity tends exponentially to zero but never reaches zero in any finite time, </a:t>
                </a:r>
                <a:r>
                  <a:rPr lang="en-US" sz="2400" i="1" dirty="0"/>
                  <a:t>m</a:t>
                </a:r>
                <a:r>
                  <a:rPr lang="en-US" sz="2400" dirty="0"/>
                  <a:t> only ever travels a finite distance even as </a:t>
                </a:r>
                <a:r>
                  <a:rPr lang="en-US" sz="2400" i="1" dirty="0"/>
                  <a:t>t → ∞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∞</m:t>
                              </m:r>
                            </m:lim>
                          </m:limLow>
                        </m:fName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By eliminate the exponential in above equation, it is approximate  that the velocity decreases linearly with </a:t>
                </a:r>
                <a:r>
                  <a:rPr lang="en-US" sz="2400" i="1" dirty="0"/>
                  <a:t>x</a:t>
                </a:r>
                <a:r>
                  <a:rPr lang="en-US" sz="2400" dirty="0"/>
                  <a:t>, until it vanish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Notice that as the friction increases (</a:t>
                </a:r>
                <a:r>
                  <a:rPr lang="en-US" sz="2400" i="1" dirty="0"/>
                  <a:t>c</a:t>
                </a:r>
                <a:r>
                  <a:rPr lang="en-US" sz="2400" dirty="0"/>
                  <a:t> increases) the distance travelled decreases, while as the friction decreases (</a:t>
                </a:r>
                <a:r>
                  <a:rPr lang="en-US" sz="2400" i="1" dirty="0"/>
                  <a:t>c</a:t>
                </a:r>
                <a:r>
                  <a:rPr lang="en-US" sz="2400" dirty="0"/>
                  <a:t> decreases) the distance travelled increases.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AECE3F-FBFD-70EE-A69A-67C2196A69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181100"/>
                <a:ext cx="8422065" cy="5676900"/>
              </a:xfrm>
              <a:blipFill>
                <a:blip r:embed="rId4"/>
                <a:stretch>
                  <a:fillRect l="-941" r="-1085" b="-3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504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7C7F0-FA31-FC2E-C2B9-CD30C2F33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>
            <a:extLst>
              <a:ext uri="{FF2B5EF4-FFF2-40B4-BE49-F238E27FC236}">
                <a16:creationId xmlns:a16="http://schemas.microsoft.com/office/drawing/2014/main" id="{1663B53F-6541-1892-9A86-9D6CA93FB14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A996B62-0109-2FC6-1DBE-E3D299952B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F2E6500-DE3B-F83C-B4DE-9DDFDB6686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B14A013-3A1C-F29F-6C48-5D0C6BFE48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C5A0BF-32E4-25A0-A602-908BCDEEB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DD05361-3831-215F-6421-14E75A192A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26494EC-6468-40A6-BD93-1AA86C58B8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508D02E-534E-7E8A-0718-4D45DC6367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D60483-4C56-2ED9-4385-866580757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31C9032-6CF5-5C22-3FD5-A86011EEC2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0D74418-ADD1-DDA9-4E6B-96AD575A5B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E459EBE-1AE7-9F9A-1C35-305ACBD014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BBD4AEC-BAD9-9BBF-1E60-3573F7C1EB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0A0AE95-32FE-7EDF-4088-477E6F65A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B6E9CF4-E65C-44A9-AE06-8735663796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EB68C54-DAE3-5723-C8D2-D6E07AA95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409448-6BCC-5595-55E5-07DC0B5281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590" y="3087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ADD0D-1E43-218F-8095-07D6816CA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67" y="2851902"/>
            <a:ext cx="8422065" cy="1603251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dirty="0"/>
              <a:t>Force Supporting the Particle Motions against Friction…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306580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842BF-AD62-3E32-E055-180506AE1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2A57-2A48-A8AF-36F4-469087E049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Kinematics of UFOs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9FBC208-51FD-A4A7-D003-1A76B6E3695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B505940-833C-D40B-74E3-0A66164DB8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52878BB-9C42-2BE2-58A2-1543C8A13C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502FBC2-F203-5166-84CA-B4207A06A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69772E4-CF6B-A7F0-F4D4-528A81A6A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8A8FD6F-ABA2-B9C8-FCC4-EBE27909E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0B646FB-88AF-9A58-8E93-352CDCF49F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F682270-E62F-9663-E17E-5A1A955FF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B53ACE9-3B39-35CC-1B39-A17C909452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8ACEFB2-99F3-888F-B89D-C73C68D596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30F1DEC-E916-E9C7-5C65-52109236A0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5D52AE7-4C1A-C633-AEEF-6908D5DFD2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6A76C1B-FA80-5008-ED15-1736184562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0AD88D1-57FA-8971-2F54-2E78F8FD90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5EC288F-1FE0-6E94-8AC1-9103EA216D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DA16A4A-FACB-FB0E-817E-2CAFD16A96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D9B3E0-7B04-6821-09FD-B7FF9BEDFB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C29CFC-D25A-AEAE-58B3-7606AAEF99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Motion of a UFO is described as the motion of particle </a:t>
                </a:r>
                <a:r>
                  <a:rPr lang="en-US" sz="2400" i="1" dirty="0"/>
                  <a:t>m</a:t>
                </a:r>
                <a:r>
                  <a:rPr lang="en-US" sz="2400" dirty="0"/>
                  <a:t> is vertical and the acceleration due to gravity must be taken into account. </a:t>
                </a:r>
              </a:p>
              <a:p>
                <a:r>
                  <a:rPr lang="en-US" sz="2400" dirty="0"/>
                  <a:t>Use a co-ordinate x-y for vertical planar motion, reserving </a:t>
                </a:r>
                <a:r>
                  <a:rPr lang="en-US" sz="2400" i="1" dirty="0"/>
                  <a:t>x-z</a:t>
                </a:r>
                <a:r>
                  <a:rPr lang="en-US" sz="2400" dirty="0"/>
                  <a:t> for a horizontal planar motion.</a:t>
                </a:r>
              </a:p>
              <a:p>
                <a:r>
                  <a:rPr lang="en-US" sz="2400" dirty="0"/>
                  <a:t>Measuring </a:t>
                </a:r>
                <a:r>
                  <a:rPr lang="en-US" sz="2400" i="1" dirty="0"/>
                  <a:t>y</a:t>
                </a:r>
                <a:r>
                  <a:rPr lang="en-US" sz="2400" dirty="0"/>
                  <a:t> as increasing upwards the force due to gravity is then in the negative y-direction. </a:t>
                </a:r>
              </a:p>
              <a:p>
                <a:r>
                  <a:rPr lang="en-US" sz="2400" dirty="0"/>
                  <a:t>In the presence of friction (aerodynamic damping),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With velocity magnitude as: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C29CFC-D25A-AEAE-58B3-7606AAEF99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941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03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4C8AC-7F18-57D6-D715-C3510F46A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307F4-5BFC-97A0-CCC3-FF025855C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Kinematics of UFOs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EC29221-1A89-1E90-5F07-2E94BEB9C05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2CE9FB1-6F2C-DF55-9893-3CB7CDDD9C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5B2C0FC-A8B7-7478-9C2F-43070C795B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8D4EC32-8E5C-5D01-FF5B-C215CF3960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477C99E-34C3-044A-66B8-46D9D55B6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7295AEE-5D0A-D2B2-3449-05CBAE54A9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4E30FF6-1730-416B-C1EF-DBA05075B3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1D120F3-8BB9-678A-4CE7-E0799AA75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48A79C8-BCAD-FA58-C454-9BADB9C1D4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1E7E93F-88F3-76DA-D508-24D8985716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844FDD5-0F2B-6F4A-15F7-9746350DA2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4358A8A-FB05-6938-3E3E-7A448C2A5E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D265CFA-4812-ADA2-1080-C9E7421C55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E33288A-8921-BE9F-F08B-3082DE05AE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5ED12A8-7B74-A0FD-8B1B-784D3717C3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B5DD4B6-8161-B3C2-4E33-1A4BF428BA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0AA4CE-C299-8EEA-BCAA-ACFF5591B8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D8C54F-CF11-7C15-8BFC-859AB3D6E9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19200"/>
                <a:ext cx="4496464" cy="546874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Force components are: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Equations of motion are: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Consider </a:t>
                </a:r>
                <a:r>
                  <a:rPr lang="en-US" sz="2400" i="1" dirty="0"/>
                  <a:t>x</a:t>
                </a:r>
                <a:r>
                  <a:rPr lang="en-US" sz="2400" dirty="0"/>
                  <a:t>-equation:</a:t>
                </a:r>
              </a:p>
              <a:p>
                <a:r>
                  <a:rPr lang="en-US" sz="2400" dirty="0"/>
                  <a:t>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Separate variable and integrate to get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D8C54F-CF11-7C15-8BFC-859AB3D6E9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4496464" cy="5468747"/>
              </a:xfrm>
              <a:blipFill>
                <a:blip r:embed="rId4"/>
                <a:stretch>
                  <a:fillRect l="-1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CB995C15-CE0A-2171-8560-D7E87649BCB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629197" y="1213104"/>
                <a:ext cx="4496464" cy="54687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̇"/>
                                  <m:ctrlP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num>
                            <m:den>
                              <m:sSub>
                                <m:sSubPr>
                                  <m:ctrlP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kern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kern="0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b/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Velocity solution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Displacement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kern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kern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sz="24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400" i="1" ker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Limiting </a:t>
                </a:r>
                <a:r>
                  <a:rPr lang="en-US" sz="2400" kern="0" dirty="0" err="1"/>
                  <a:t>behaviour</a:t>
                </a:r>
                <a:endParaRPr lang="en-US" sz="2400" kern="0" dirty="0"/>
              </a:p>
              <a:p>
                <a:r>
                  <a:rPr lang="en-US" sz="2400" kern="0" dirty="0"/>
                  <a:t>As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sz="2400" kern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Motion along </a:t>
                </a:r>
                <a:r>
                  <a:rPr lang="en-US" sz="2400" i="1" kern="0" dirty="0"/>
                  <a:t>x – direction approaches a limiting displacement.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CB995C15-CE0A-2171-8560-D7E87649B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9197" y="1213104"/>
                <a:ext cx="4496464" cy="5468747"/>
              </a:xfrm>
              <a:prstGeom prst="rect">
                <a:avLst/>
              </a:prstGeom>
              <a:blipFill>
                <a:blip r:embed="rId5"/>
                <a:stretch>
                  <a:fillRect l="-1762" b="-60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F77E15-8A3F-48FB-BCE4-EF45CEDC9FCE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1580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A3C4-AD50-3620-C6A3-A14821172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3DA5-2C78-F6C3-D647-0B219EE717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Solution to Vertical Motion of UFO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7CA9BEC-DF5E-F2AC-E3A5-50B45F9BB30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D0BFF93-A2D1-3B47-57EB-4651B8F6DB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4FF9EB2-3543-C58C-C5A8-097503DA56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E0CEA7F-E63B-F97D-B50F-432E9794C9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6BB13FF-13E6-5B69-9199-14B64BA5B5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7966D37-6252-FB6A-644B-1F1C0C7656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CBF0994-4F7A-0FF2-7088-9A477E5CCF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8B57D2B-953A-B52B-88A2-A3F10FC076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9C3D25F-5AB0-B72D-2208-B0DEBF34D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0B2435C-7E4C-892A-77E2-6783C64453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D0893D6-13D8-8E69-8D0B-A0F976DD9D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CEBF689-89B5-07DA-0B0D-2CC526D928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EB05856-7589-C44E-5588-533F258E5A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9565C41-E656-6235-C343-54091EF04C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E2F536A-F231-F8D3-900E-1ADD45C05E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423EBD7-368B-24F0-AA1E-D2183754BC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126CC2D-E596-4492-2790-45D682E564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BD4662-55E9-351C-94C5-58D7D88A2D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0595" y="1456809"/>
                <a:ext cx="4247603" cy="4054109"/>
              </a:xfrm>
            </p:spPr>
            <p:txBody>
              <a:bodyPr/>
              <a:lstStyle/>
              <a:p>
                <a:r>
                  <a:rPr lang="en-US" sz="2400" dirty="0"/>
                  <a:t>Equation of vertical motion:</a:t>
                </a:r>
              </a:p>
              <a:p>
                <a:pPr marL="0" indent="0">
                  <a:buNone/>
                </a:pPr>
                <a:r>
                  <a:rPr lang="en-US" sz="2400" dirty="0"/>
                  <a:t>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Integrating: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𝑚𝑔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𝑚𝑔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Velocity solution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Displacement</a:t>
                </a:r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BD4662-55E9-351C-94C5-58D7D88A2D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0595" y="1456809"/>
                <a:ext cx="4247603" cy="4054109"/>
              </a:xfrm>
              <a:blipFill>
                <a:blip r:embed="rId4"/>
                <a:stretch>
                  <a:fillRect l="-2011" t="-1203" b="-2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C0575DE-0FDC-6C2C-1DDE-5745A26AF9C0}"/>
                  </a:ext>
                </a:extLst>
              </p:cNvPr>
              <p:cNvSpPr txBox="1"/>
              <p:nvPr/>
            </p:nvSpPr>
            <p:spPr>
              <a:xfrm>
                <a:off x="170739" y="5715000"/>
                <a:ext cx="6451092" cy="7498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𝑚𝑔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C0575DE-0FDC-6C2C-1DDE-5745A26AF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739" y="5715000"/>
                <a:ext cx="6451092" cy="7498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2862C1B9-F836-DB7A-6520-1D28674D354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743997" y="1334050"/>
                <a:ext cx="4247603" cy="4054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US" sz="2400" kern="0" dirty="0"/>
                  <a:t>Limiting behavior: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pPr marL="0" indent="0">
                  <a:buFontTx/>
                  <a:buNone/>
                </a:pPr>
                <a:r>
                  <a:rPr lang="en-US" sz="2400" kern="0" dirty="0"/>
                  <a:t>This constant value corresponds to the </a:t>
                </a:r>
                <a:r>
                  <a:rPr lang="en-US" sz="2400" kern="0" dirty="0" err="1"/>
                  <a:t>therminal</a:t>
                </a:r>
                <a:r>
                  <a:rPr lang="en-US" sz="2400" kern="0" dirty="0"/>
                  <a:t> velocity, where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ker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2862C1B9-F836-DB7A-6520-1D28674D3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43997" y="1334050"/>
                <a:ext cx="4247603" cy="4054109"/>
              </a:xfrm>
              <a:prstGeom prst="rect">
                <a:avLst/>
              </a:prstGeom>
              <a:blipFill>
                <a:blip r:embed="rId6"/>
                <a:stretch>
                  <a:fillRect l="-2152" t="-1203" r="-57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72D5BED1-B510-4E8E-35B1-396ED0144C0A}"/>
              </a:ext>
            </a:extLst>
          </p:cNvPr>
          <p:cNvSpPr txBox="1"/>
          <p:nvPr/>
        </p:nvSpPr>
        <p:spPr>
          <a:xfrm>
            <a:off x="4914736" y="4094151"/>
            <a:ext cx="41110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Gravity balances aerodynamic damping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2F855C-7246-450D-B0B9-DC7E0D57A683}"/>
              </a:ext>
            </a:extLst>
          </p:cNvPr>
          <p:cNvCxnSpPr>
            <a:cxnSpLocks/>
          </p:cNvCxnSpPr>
          <p:nvPr/>
        </p:nvCxnSpPr>
        <p:spPr bwMode="auto">
          <a:xfrm>
            <a:off x="4723333" y="1143000"/>
            <a:ext cx="11824" cy="4495800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4110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/>
      <p:bldP spid="27" grpId="0" build="p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93F33-8BB2-23C2-8E79-E985727E2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222AE-B98E-E8E3-E7CB-BE16F895B0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7795" y="1143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First Order Dynamical Systems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8764F44-F963-2870-0FB9-4BBA4C325A1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91544" y="1181100"/>
                <a:ext cx="3810000" cy="5392166"/>
              </a:xfrm>
            </p:spPr>
            <p:txBody>
              <a:bodyPr/>
              <a:lstStyle/>
              <a:p>
                <a:r>
                  <a:rPr lang="en-US" sz="2400" dirty="0"/>
                  <a:t>Horizontal motion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particle approaches a limiting horizontal displacement. </a:t>
                </a:r>
              </a:p>
              <a:p>
                <a:r>
                  <a:rPr lang="en-US" sz="2400" dirty="0"/>
                  <a:t>Vertical motion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𝑚𝑔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Gravity and damping balance, producing the terminal velocity.</a:t>
                </a:r>
              </a:p>
              <a:p>
                <a:r>
                  <a:rPr lang="en-US" sz="2400" dirty="0"/>
                  <a:t> Both solutions contain the exponential term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skw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𝑐𝑡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8764F44-F963-2870-0FB9-4BBA4C325A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1544" y="1181100"/>
                <a:ext cx="3810000" cy="5392166"/>
              </a:xfrm>
              <a:blipFill>
                <a:blip r:embed="rId3"/>
                <a:stretch>
                  <a:fillRect l="-2080" t="-905" r="-4000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3FE6729-D50D-130E-992F-D2E0132EA01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5048" y="1631442"/>
                <a:ext cx="4418937" cy="4677791"/>
              </a:xfrm>
            </p:spPr>
            <p:txBody>
              <a:bodyPr/>
              <a:lstStyle/>
              <a:p>
                <a:r>
                  <a:rPr lang="en-US" sz="2400" dirty="0"/>
                  <a:t>Define the time constant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Velocity equations can be written as first-order systems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These represent the response of first-order dynamical systems.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3FE6729-D50D-130E-992F-D2E0132EA0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5048" y="1631442"/>
                <a:ext cx="4418937" cy="4677791"/>
              </a:xfrm>
              <a:blipFill>
                <a:blip r:embed="rId4"/>
                <a:stretch>
                  <a:fillRect l="-1934" t="-1043" r="-2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FEA8022-8DAA-B564-2522-2D617D54F1D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98EE83A-2741-9969-A960-08A9CD1444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868D45A-7C9E-CC86-ADA4-91AFA505DB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BA23FD2-D575-4115-06E3-05EA705501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A47A771-BCC2-81A4-90D0-46C233162D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FF13207-B8B6-8928-2D12-497128763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1FEBA6C-C385-F964-FB48-9480FA2FEB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BD3F18B-DD80-77B5-687F-744CE0C6E6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80AF21E-06BD-8C46-3AF3-A5F4CB37D1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226F775-63A1-5952-CB5C-33A5F98230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60A7D60-1909-B88F-07F0-10FA429DE3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485167B-0DE4-5FAB-08C6-534240AA26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7B10105-AEE8-7C60-86BE-31F96B6B37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F19242E-70AB-7938-02B9-5B9F9C70F7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FA84107-8313-4A5F-08B1-A1884F0DA6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411997E-4B3B-C3B7-0913-569897A8C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BAF6BB-71FE-1311-98D9-982D37AF8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71D60E-219D-9A58-7A6F-50AEBC212105}"/>
              </a:ext>
            </a:extLst>
          </p:cNvPr>
          <p:cNvCxnSpPr>
            <a:cxnSpLocks/>
          </p:cNvCxnSpPr>
          <p:nvPr/>
        </p:nvCxnSpPr>
        <p:spPr bwMode="auto">
          <a:xfrm>
            <a:off x="43434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C548CCBA-2735-E06C-99E6-82D4F418D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6764" y="1669542"/>
            <a:ext cx="5744377" cy="4239217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34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B387A424-E229-3E98-1874-09D69CD1F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Mechanistic Perspective of Universe</a:t>
            </a:r>
          </a:p>
        </p:txBody>
      </p:sp>
      <p:sp>
        <p:nvSpPr>
          <p:cNvPr id="23" name="Subtitle 22">
            <a:extLst>
              <a:ext uri="{FF2B5EF4-FFF2-40B4-BE49-F238E27FC236}">
                <a16:creationId xmlns:a16="http://schemas.microsoft.com/office/drawing/2014/main" id="{F5AD356F-D079-831B-7473-F40B9FB18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511675"/>
            <a:ext cx="6400800" cy="777875"/>
          </a:xfrm>
        </p:spPr>
        <p:txBody>
          <a:bodyPr/>
          <a:lstStyle/>
          <a:p>
            <a:r>
              <a:rPr lang="en-US" dirty="0"/>
              <a:t>Work &amp; Energy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506035D-E8CF-328F-214F-5810CCA1B34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B382995-5C32-E0C4-3D6D-241C7F975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74D653-0F7E-469A-FCCF-CD97386F71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CA847A5-FA43-A8DB-105C-5C49F4E0A6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1125D2E-E03B-A17E-A08E-57B41BFD27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B725B5E-F73F-884B-5388-78FBB5897C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46BBDCF-2D1F-9C65-33A7-2DABC9961C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D9B4DC-00BA-D422-EF1C-85BD30C192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F34BB6E-CB84-2099-22FB-6214E037B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D7114F2-3686-13DF-506F-1619784FD8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7AA51E2-8EA7-2DB3-83F3-08E0DD705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0BD302A-A4C0-607F-AEBE-4864141F39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52B2857-0065-CD6C-94FF-2FC979A0A6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B9430CF-7FE2-80A9-12AA-4C873DA18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A826D6C-BB4F-0ADB-6B4A-667B5D5AF0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5383328-F8FA-941E-F606-7A021E23B7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DF0CDB-46F6-3B3D-7220-52D3FE755A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546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9292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D9D2A-CC52-6740-6409-7CDE5ACE2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E022D-AC10-1850-A346-E83F2419F7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Philosophy of Energy &amp;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B76771-1568-C4A7-E05A-DC51C03A4C3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F9B2144-804E-7628-A40A-7259CA98C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41E6C8B-9E9A-05EC-871A-11149F127B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100DD15-62FB-9814-A846-89C47C7B44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0C4A388-519A-98BA-8326-33FD61489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040BFDA-25DD-CD23-E275-4E1C840BB4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257F66F-B024-3D0B-4811-BA904EB48F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E832173-93E7-4EAC-4A3A-4B703D895E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BB3CC72-FC62-C4DF-3852-6DB4457C8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080903A-660C-4189-FCD7-EF05BEE951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F874C7C-2F10-D06F-6BCC-3020D38D24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FB301A5-A0E2-4542-80E4-6D2C5B0D9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832866-2806-0E57-0AE2-07A0979B81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D5BB840-89BC-DD44-A934-E612E7234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D0FAC33-2439-0387-B0AD-40BAFE415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FA86C1F-B501-CBDB-78BB-F7DC7E7B0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FC61FF-CBE9-0D97-0E96-977298C9E9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7E378-86A5-066A-0A43-7087737F6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58189"/>
            <a:ext cx="8403725" cy="5142611"/>
          </a:xfrm>
        </p:spPr>
        <p:txBody>
          <a:bodyPr/>
          <a:lstStyle/>
          <a:p>
            <a:r>
              <a:rPr lang="en-US" sz="2400" dirty="0"/>
              <a:t>The concept of energy is generally credited to Aristotle’s </a:t>
            </a:r>
            <a:r>
              <a:rPr lang="en-US" sz="2400" b="1" i="1" dirty="0" err="1"/>
              <a:t>enérgeia</a:t>
            </a:r>
            <a:r>
              <a:rPr lang="en-US" sz="2400" b="1" i="1" dirty="0"/>
              <a:t> </a:t>
            </a:r>
            <a:r>
              <a:rPr lang="en-US" sz="2400" dirty="0"/>
              <a:t>(</a:t>
            </a:r>
            <a:r>
              <a:rPr lang="en-US" sz="2400" dirty="0" err="1"/>
              <a:t>ἐνέργειά</a:t>
            </a:r>
            <a:r>
              <a:rPr lang="en-US" sz="2400" dirty="0"/>
              <a:t>). </a:t>
            </a:r>
          </a:p>
          <a:p>
            <a:r>
              <a:rPr lang="en-US" sz="2400" dirty="0"/>
              <a:t>This word was having no direct translation into English except for “being at work”.  </a:t>
            </a:r>
          </a:p>
          <a:p>
            <a:r>
              <a:rPr lang="en-US" sz="2400" dirty="0"/>
              <a:t>Aristotle’s concept of work grew from Empedocles’s thoughts on the basic elements of all matter: earth, water, air, fire and quintessence.</a:t>
            </a:r>
          </a:p>
          <a:p>
            <a:r>
              <a:rPr lang="en-US" sz="2400" dirty="0"/>
              <a:t>Fire was characterized as the driver behind his thoughts and understanding leading to the concept of </a:t>
            </a:r>
            <a:r>
              <a:rPr lang="en-US" sz="2400" dirty="0" err="1"/>
              <a:t>enérgeia</a:t>
            </a:r>
            <a:r>
              <a:rPr lang="en-US" sz="2400" dirty="0"/>
              <a:t>.  </a:t>
            </a:r>
          </a:p>
          <a:p>
            <a:r>
              <a:rPr lang="en-US" sz="2400" dirty="0"/>
              <a:t>Aristotle’s concepts remained in vogue for nearly two thousand years before </a:t>
            </a:r>
            <a:r>
              <a:rPr lang="en-US" sz="2400" b="1" i="1" dirty="0"/>
              <a:t>The Age of Enlightenment</a:t>
            </a:r>
            <a:r>
              <a:rPr lang="en-US" sz="2400" dirty="0"/>
              <a:t> in European science began to take prominence in creating a new paradigm to understand energy.</a:t>
            </a:r>
          </a:p>
        </p:txBody>
      </p:sp>
    </p:spTree>
    <p:extLst>
      <p:ext uri="{BB962C8B-B14F-4D97-AF65-F5344CB8AC3E}">
        <p14:creationId xmlns:p14="http://schemas.microsoft.com/office/powerpoint/2010/main" val="1154615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3E967-3B66-144C-C208-B53ECA166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2E2CD-E196-D99D-0195-230AD1E9D2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Philosophy of Energy &amp;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066381B-FE2E-CB50-C253-9E20D99A48F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89741D7-85E6-2631-C73C-C931F0423C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B426DF9-21C9-DE98-A3A0-4ABA919148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DA00E9-254A-0F5B-9697-9D2DB4E308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0CDA3C2-D1CB-A79D-2048-4EDF0C3F2A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A137EFE-4D33-8A11-E10B-CCC0D03171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09301FE-0277-1B87-0E25-6775EFF85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DDD4942-AC09-603F-EE44-AF8C6E6E6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647CF52-AF86-7817-189C-F3011AB950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1AEA562-5EF9-FBB4-3831-0B90E3BB1F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B7CEE85-72A9-C6C1-EE6D-D978D2A644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423C12C-9332-5E16-1F1D-56A1C0C2D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97D8CF8-3344-92EB-62E3-0A1F10D716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A516F05-9CDE-CD33-C14C-71943CD76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98BB127-2E7E-2490-A4B7-185F3FE6B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A5C0F10-76D8-D919-E512-8E930BE64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97B9A1-7529-5971-AF14-E71DE0432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D3F69-C7EC-D29E-1B1D-0A5F6B933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58189"/>
            <a:ext cx="8403725" cy="5142611"/>
          </a:xfrm>
        </p:spPr>
        <p:txBody>
          <a:bodyPr/>
          <a:lstStyle/>
          <a:p>
            <a:r>
              <a:rPr lang="en-US" sz="2400" dirty="0"/>
              <a:t>The first of these developments was in 1669 by Christian Huygens, who recognized that in a specific collision between two hardwood spheres (close to an elastic collision).</a:t>
            </a:r>
          </a:p>
          <a:p>
            <a:r>
              <a:rPr lang="en-US" sz="2400" dirty="0"/>
              <a:t>He observed that  the product of mass times the square of the speed</a:t>
            </a:r>
            <a:r>
              <a:rPr lang="en-US" sz="2400" u="sng" baseline="30000" dirty="0"/>
              <a:t> </a:t>
            </a:r>
            <a:r>
              <a:rPr lang="en-US" sz="2400" dirty="0"/>
              <a:t>was conserved along with what became known as momentum.</a:t>
            </a:r>
          </a:p>
          <a:p>
            <a:r>
              <a:rPr lang="en-US" sz="2400" dirty="0"/>
              <a:t>This discovery is credited as the origin of the modern concepts of mechanical energy, specifically kinetic energy.  </a:t>
            </a:r>
          </a:p>
          <a:p>
            <a:r>
              <a:rPr lang="en-US" sz="2400" dirty="0"/>
              <a:t>Huygens’s name for his discovery was not energy but </a:t>
            </a:r>
            <a:r>
              <a:rPr lang="en-US" sz="2400" b="1" dirty="0"/>
              <a:t>vis viva</a:t>
            </a:r>
            <a:r>
              <a:rPr lang="en-US" sz="2400" dirty="0"/>
              <a:t> (living force). </a:t>
            </a:r>
          </a:p>
          <a:p>
            <a:r>
              <a:rPr lang="en-US" sz="2400" dirty="0"/>
              <a:t>A couple of decades later, Gottfried Wilhelm von Leibniz in 1686 became the first to quantify the concept of vis-viva as the product of mass times the square of the speed.</a:t>
            </a:r>
          </a:p>
        </p:txBody>
      </p:sp>
    </p:spTree>
    <p:extLst>
      <p:ext uri="{BB962C8B-B14F-4D97-AF65-F5344CB8AC3E}">
        <p14:creationId xmlns:p14="http://schemas.microsoft.com/office/powerpoint/2010/main" val="1729277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7BF5E-2ABE-4831-2884-843B92691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6B3E-6FF9-9B93-2EA5-4833CF2B3E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Modern Philosophy of Energy &amp;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6279821-9E8D-33E3-531D-59B99EC43F9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BBD8C6F-C793-125E-8D1B-A45C1487F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267F77-24CD-06A1-79FD-FA4BC3DA14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27C02C6-8CC3-8D5D-A544-AAADDCFC2E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CCE606A-93AB-234F-3D90-C43CEF17F2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70570FA-A113-88DE-A6C9-2E729E1B85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1D299E0-EDCE-FAD8-2D16-EDC97C36A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FA90AA2-A841-A8B5-A6FF-591F92A930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00B62FA-FD92-AB9C-1D21-6826DBF4C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B3FA83D-4C68-4D9C-9753-C7F476F9FF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4B82B79-C0F9-068E-974D-EC5DD41F5D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312C9E1-297E-2A83-ADD1-51C18664A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953D801-44A5-CB8A-07B2-522376D070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925809E-A416-BE4F-23ED-E0E3DC8350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2F73F92-6FDB-1779-7F84-EF290DFF63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F6070E7-7078-E56F-CEDC-B71984252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C2F57A-9CFA-9600-5B87-45CFC8DF1A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80E1B-59C5-3F4A-0A42-5D9634054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58189"/>
            <a:ext cx="8403725" cy="5142611"/>
          </a:xfrm>
        </p:spPr>
        <p:txBody>
          <a:bodyPr/>
          <a:lstStyle/>
          <a:p>
            <a:r>
              <a:rPr lang="en-US" sz="2400" dirty="0"/>
              <a:t>The name “energy” was popularized by William Thomson, Lord Kelvin (1824 - 1907) and William J. M. Rankine (1820-1872) as the concept of force was integrated to act across other related phenomena.</a:t>
            </a:r>
          </a:p>
          <a:p>
            <a:r>
              <a:rPr lang="en-US" sz="2400" b="1" dirty="0"/>
              <a:t>18th Century Power:</a:t>
            </a:r>
            <a:r>
              <a:rPr lang="en-US" sz="2400" dirty="0"/>
              <a:t> John Smeaton in 1759 defined "power" as the ability to lift a weight over a specific height in a given time, close to the modern definition.</a:t>
            </a:r>
          </a:p>
          <a:p>
            <a:r>
              <a:rPr lang="en-US" sz="2400" b="1" dirty="0"/>
              <a:t>19th Century Formalization:</a:t>
            </a:r>
            <a:r>
              <a:rPr lang="en-US" sz="2400" dirty="0"/>
              <a:t> </a:t>
            </a:r>
          </a:p>
          <a:p>
            <a:r>
              <a:rPr lang="en-US" sz="2400" dirty="0"/>
              <a:t>French mathematicians Gaspard-Gustave Coriolis and Jean-Victor Poncelet independently defined "work" in the late 1820s to calculate the efficiency of machines and steam engines. </a:t>
            </a:r>
          </a:p>
          <a:p>
            <a:r>
              <a:rPr lang="en-US" sz="2400" dirty="0"/>
              <a:t>They established it as force applied over a distance.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769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7E356-31C8-7D9A-820F-4365D5479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66A51D5-E8CF-6DF6-A4F4-9480D1398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21" y="1252729"/>
            <a:ext cx="4190458" cy="40971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D1AF41-1692-B2F7-4606-3224F29A40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 and Kinetic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6C699E5-B965-8391-C894-95DE3B62B86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50D99A5-B379-DB6E-6018-8A48C31B04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4509DE1-9796-8367-269D-70088873B1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A109019-2351-E35C-096C-07BC1804F2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2A94685-4374-B9DE-4FD9-F3B9888831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31FDC3A-9C5B-34ED-E3FE-BDDFFC4A85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0C879E6-25EA-2410-AAD0-1F10B6A651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9017433-38C5-9172-1ED2-37420F6DC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8AEE892-6599-D9C9-7AF0-278C339CDE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DEA41C-3DF3-2EB3-C43C-075C132CE0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65E7568-4569-E640-34D2-41ABEDCAF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4E0F9B2-EE9D-58AC-BE39-BBEE0AC41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13978DB-7190-C50A-4C5A-003E3CD482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FE1B80-98E7-5335-A00F-69C5AA387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395777D-98A6-1C6B-C024-423312D12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54D9CC7-543C-6102-D6D9-D569AA984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4E5389-532E-DA98-BAA8-C933303E79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A59D8-7ECD-8F2B-B29F-B9926E7EB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6" y="1219201"/>
            <a:ext cx="4704140" cy="2558876"/>
          </a:xfrm>
        </p:spPr>
        <p:txBody>
          <a:bodyPr/>
          <a:lstStyle/>
          <a:p>
            <a:r>
              <a:rPr lang="en-US" sz="2400" dirty="0"/>
              <a:t>Work–Energy Principle: </a:t>
            </a:r>
          </a:p>
          <a:p>
            <a:r>
              <a:rPr lang="en-US" sz="2400" dirty="0"/>
              <a:t>The increase in kinetic energy of a particle between two points is equal to the work done by external forces acting on the particle.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601F4CF-1952-E78C-1C97-DF2005FEC8A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7135" y="5238480"/>
                <a:ext cx="8496343" cy="1373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Consider a particle of mass </a:t>
                </a:r>
                <a:r>
                  <a:rPr lang="en-US" sz="2400" i="1" kern="0" dirty="0"/>
                  <a:t>m</a:t>
                </a:r>
                <a:r>
                  <a:rPr lang="en-US" sz="2400" kern="0" dirty="0"/>
                  <a:t> moving from point </a:t>
                </a:r>
                <a:r>
                  <a:rPr lang="en-US" sz="2400" i="1" kern="0" dirty="0"/>
                  <a:t>A</a:t>
                </a:r>
                <a:r>
                  <a:rPr lang="en-US" sz="2400" kern="0" dirty="0"/>
                  <a:t> to </a:t>
                </a:r>
                <a:r>
                  <a:rPr lang="en-US" sz="2400" i="1" kern="0" dirty="0"/>
                  <a:t>B</a:t>
                </a:r>
                <a:r>
                  <a:rPr lang="en-US" sz="2400" kern="0" dirty="0"/>
                  <a:t> under the action of an external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kern="0" dirty="0"/>
                  <a:t>. </a:t>
                </a:r>
              </a:p>
              <a:p>
                <a:r>
                  <a:rPr lang="en-US" sz="2400" kern="0" dirty="0"/>
                  <a:t>Newton’s second law: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601F4CF-1952-E78C-1C97-DF2005FEC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35" y="5238480"/>
                <a:ext cx="8496343" cy="1373267"/>
              </a:xfrm>
              <a:prstGeom prst="rect">
                <a:avLst/>
              </a:prstGeom>
              <a:blipFill>
                <a:blip r:embed="rId5"/>
                <a:stretch>
                  <a:fillRect l="-933" t="-3540" b="-92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89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35A2B-ABE9-1EAD-F877-33C0BCF0C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D85BF-D14D-3EF1-755D-ABB2F6E8DF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Derivation of the Work–Energy Relation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5180BE9-A68D-C584-7851-1048A6F8603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6912B43-A738-044E-213D-5146CFCB8C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4E1E405-0F71-2DB1-82E2-306050B842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F7A5DBE-01CC-C724-700A-AF73DFB98C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47E8D16-14FD-ECDF-6264-536F8021C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1CE34DF-E8F6-4470-A2B1-757015A25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A1A2954-E122-A2B7-468C-91FCADDDB1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7C3C846-7ADA-8C77-8271-4872BC1F2E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2C4B66C-3D6D-B5FE-172A-D98304074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9445A2F-C32C-1ED9-ED37-7C111F8F54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05A3539-71EC-B442-236D-8EED0A462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3872AC1-AFDA-3CA7-A073-DA0858069A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B2338F7-F2F5-567F-5AE3-DACEA63BA7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9C63E68-D92B-79B5-5278-4BE824C39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C356F93-E7AB-D5FA-380A-21390F460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8B9F37A-16A4-CF9C-9622-A38A062F3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1C033D-531B-2639-1404-6D896A6EB8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46ED55-C892-DFF8-7FFC-EF841DD9FC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140" y="1237488"/>
                <a:ext cx="8973260" cy="5374259"/>
              </a:xfrm>
            </p:spPr>
            <p:txBody>
              <a:bodyPr/>
              <a:lstStyle/>
              <a:p>
                <a:r>
                  <a:rPr lang="en-US" sz="2400" dirty="0"/>
                  <a:t>Evaluate the line integral along the path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Noting that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346ED55-C892-DFF8-7FFC-EF841DD9FC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140" y="1237488"/>
                <a:ext cx="8973260" cy="5374259"/>
              </a:xfrm>
              <a:blipFill>
                <a:blip r:embed="rId4"/>
                <a:stretch>
                  <a:fillRect l="-883" t="-907" b="-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945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559C1-B980-9508-1D8E-0DB323CBA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7D116-DE47-EBCB-0CFA-4E48FDEEDF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Theorem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0398DDD-FD7D-6DD3-F15B-6552F215F1B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CA9160F-7F9A-AC96-B8C4-3FC1DC06AD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1DDFF8-A586-A982-71BE-EAB62DD04E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B6EA2B-D773-0C2E-EB2E-9EE58FB41B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8414A1E-7C52-FDF1-894B-BDC4A56FB4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97029C8-C31B-290C-BC05-1B004DBD5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A3CD069-8EDE-FC5B-3FD9-8814FC26D4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8F93093-02C8-2E8A-1DE7-BB5B76DAA8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DF93B5D-30D9-6EC5-A954-E13060E137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7C47BDA-1EB5-785C-983E-19B0B7F511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C5731CD-A30F-22E9-94C0-0C253C2A9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65922C6-1F99-14CB-37DB-EA1B42E22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86E332B-29EF-64B3-484A-747E686D44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851076B-BAC6-EB34-06B8-6E002E0E50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840A884-6D44-35CC-92DB-B788EB2C38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D30F7FB-4B70-99E2-68BC-B54F7D967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07BF1F-C564-009A-0E3B-BC35EF40E1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07F64-9685-352A-C050-1487282DC0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Define the work done by external forces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kinetic energy of a particle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Work done by external forces equals the change in kinetic energy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007F64-9685-352A-C050-1487282DC0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1085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951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648A1-CA36-D518-219C-396D87F1D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D9588A7-707C-D213-7BD8-BFD9DB82F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946" y="1703586"/>
            <a:ext cx="4015868" cy="36309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239F1A-26E3-718A-F07A-C0D7B3F415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Theorem : Whirling Particle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E931FDC-5042-504D-98D0-30CA7264D07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60D3E67-62F7-4BEF-569E-F44508C538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2C31C45-1CDF-DC9C-E901-D98AD9A4D8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27114A1-6C2A-1481-69F0-C31B75E91A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9E3C286-BA55-B0E1-7BE3-426C37360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C63C176-B7BE-D72E-E9E0-A0073712F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06AFAEE-D64E-B34F-E676-FD7B678E3B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CF72F13-FA7C-6ECD-257E-A7B38EF16E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96C1663-05E0-D6A7-34AA-60BD45BF1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B16E682-A813-6A14-7555-824504E3C8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61CF4A8-5877-7ADC-A565-F17211DB1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9788C8D-AF74-413A-F84C-33D461BDAD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9F06D41-577E-7B31-0AD8-6E12B2234A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187DC62-2807-CB61-4396-CF7F97378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F56A19-E55F-A4CE-0779-FCD7FBC16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73B4A0A-E9B0-BCEA-7EDE-55801C3B6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875873-09B8-7ED3-E23E-DBB29F2F2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DDC382-C4F2-88DC-2759-3968C1D423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139" y="1249680"/>
                <a:ext cx="5391861" cy="5454210"/>
              </a:xfrm>
            </p:spPr>
            <p:txBody>
              <a:bodyPr/>
              <a:lstStyle/>
              <a:p>
                <a:r>
                  <a:rPr lang="en-US" sz="2400" dirty="0"/>
                  <a:t>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is attached to a string and whirls about a fixed-point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string is slowly pulled inward so that the particle moves toward the center. </a:t>
                </a:r>
              </a:p>
              <a:p>
                <a:r>
                  <a:rPr lang="en-US" sz="2400" dirty="0"/>
                  <a:t>Assumptions Radial velocity is small compared to tangential velocity </a:t>
                </a:r>
              </a:p>
              <a:p>
                <a:r>
                  <a:rPr lang="en-US" sz="2400" dirty="0"/>
                  <a:t>Radial acceleration </a:t>
                </a:r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 is negligible compared to centripetal acceleration</a:t>
                </a:r>
              </a:p>
              <a:p>
                <a:r>
                  <a:rPr lang="en-US" sz="2400" dirty="0"/>
                  <a:t>Motion at each instant can be approximated as circular </a:t>
                </a:r>
              </a:p>
              <a:p>
                <a:r>
                  <a:rPr lang="en-US" sz="2400" dirty="0"/>
                  <a:t>Objective:  Using the work–energy principle, determine the angular velocity ω as a function of the radius r.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DDC382-C4F2-88DC-2759-3968C1D423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139" y="1249680"/>
                <a:ext cx="5391861" cy="5454210"/>
              </a:xfrm>
              <a:blipFill>
                <a:blip r:embed="rId5"/>
                <a:stretch>
                  <a:fillRect l="-1469" t="-894" r="-2147" b="-4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Tornadoes: Bracing for Impact | Berkshire Hathaway GUARD Insurance Companies">
            <a:extLst>
              <a:ext uri="{FF2B5EF4-FFF2-40B4-BE49-F238E27FC236}">
                <a16:creationId xmlns:a16="http://schemas.microsoft.com/office/drawing/2014/main" id="{2280D09F-74CF-EA21-A1E9-9361F75D2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27" y="1173480"/>
            <a:ext cx="8068446" cy="536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4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A50FD-8036-43C2-AE68-D2CDCC157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1327-6E3F-F320-2F4B-347A73F8E2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3009" y="38100"/>
            <a:ext cx="733107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Solution : Whirling Particle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7162011-F045-3633-CAE4-02228602D34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41427" y="1219200"/>
                <a:ext cx="4154374" cy="5029200"/>
              </a:xfrm>
            </p:spPr>
            <p:txBody>
              <a:bodyPr/>
              <a:lstStyle/>
              <a:p>
                <a:r>
                  <a:rPr lang="en-US" sz="2400" dirty="0"/>
                  <a:t>Work one and kinetic energy change  during an infinitesimal radial displacement is written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𝑑𝑟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Kinetic energy (neglect radial velocity)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Differential Energy change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𝑟𝑑𝑟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7162011-F045-3633-CAE4-02228602D3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41427" y="1219200"/>
                <a:ext cx="4154374" cy="5029200"/>
              </a:xfrm>
              <a:blipFill>
                <a:blip r:embed="rId3"/>
                <a:stretch>
                  <a:fillRect l="-1906" t="-970" r="-3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5861080-1D2F-3D6A-6C89-B10BF85E0B1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29729" y="1139952"/>
                <a:ext cx="4641613" cy="567994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𝑟𝑑𝑟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On integration: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𝑑𝑟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Angular velocity vs </a:t>
                </a:r>
                <a:r>
                  <a:rPr lang="en-US" sz="2400" dirty="0" err="1"/>
                  <a:t>Radiaus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Proving conservation of angular momentum.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5861080-1D2F-3D6A-6C89-B10BF85E0B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29729" y="1139952"/>
                <a:ext cx="4641613" cy="5679948"/>
              </a:xfrm>
              <a:blipFill>
                <a:blip r:embed="rId4"/>
                <a:stretch>
                  <a:fillRect l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CF4EEA8-2D6C-8668-3F1F-27B57D7687E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5F66184-257F-8B63-E05D-25FA1D42F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4B30E1C-A2E1-FBC8-7BC0-2719A0310E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D4D2DF1-F202-D77F-711E-CD1199CE54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D4E66FB-C268-489C-06C9-CAC1228C2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E4612EB-B1E2-D0D6-CE48-E33AB65871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37AD5AE-DE42-669C-2202-2CF4B4453B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88BDBC5-8A04-66D2-1FF7-231F1E7465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C1D919B-8ADD-4702-8018-21B214E45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DBAAFC2-E12D-5CCA-9EE2-786C848F4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B5A439F-9991-8C7D-F23B-E0D1490D73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EFDCB09-A02D-0898-49FB-996EBB2F30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EB6037E-507B-F08A-D4A6-809BEA6F37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3309184-30A6-5E15-F709-372F07B53E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EEC4231-DC87-536F-EB9A-D527BBF524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9CBC3B-2A52-B21A-58A1-CD6564D560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898D8F-A7A1-DBE2-C966-B0EBE9EEF3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151DEE-CCB1-202C-4585-77852A08BD89}"/>
              </a:ext>
            </a:extLst>
          </p:cNvPr>
          <p:cNvCxnSpPr>
            <a:cxnSpLocks/>
          </p:cNvCxnSpPr>
          <p:nvPr/>
        </p:nvCxnSpPr>
        <p:spPr bwMode="auto">
          <a:xfrm>
            <a:off x="43434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103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4FB42-6C95-E734-B3AA-E2684E4C8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E1F7-59B8-3C39-F824-564ECDD787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474" y="121225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Conservative Systems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F8E029B-31DF-B376-196A-B12E8C53A1D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C3587D8-62BF-7E1A-DD43-E22116296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D720EE-91F7-B57B-B343-BE080809F0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D2599B0-0364-97F5-148E-239FDFF78F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22EB1D0-1B6D-4B8D-1A9F-38E07D2A1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0E9B76-1E43-E597-9716-63570374A9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8F99B60-9FAB-CB0B-0B87-9C8C65DC39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96A7B37-C0D7-030F-492D-11590F9683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C97DEC4-0384-9537-7CBA-E303D371F8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B21C05-5DEB-1BD7-B553-F15E1D508D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9E4300C-510B-C3E7-1562-82B653917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96734FC-35A1-9E35-2EE0-697F6D3660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66BAFE6-4850-7017-1E81-40F886D259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CF5702C-6BFF-5178-61BB-E82A5E5A02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75C3684-7C6B-F475-641E-5FFFA62492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D82B284-5A9B-B2F3-81E9-D6EB40EEB5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9AAFB0D-C7FA-82DB-D0DB-133A76D79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5D8744-A9CA-929B-ECFD-600384A6E4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0968" y="1208532"/>
                <a:ext cx="4359940" cy="5467918"/>
              </a:xfrm>
            </p:spPr>
            <p:txBody>
              <a:bodyPr/>
              <a:lstStyle/>
              <a:p>
                <a:r>
                  <a:rPr lang="en-US" sz="2400" dirty="0"/>
                  <a:t>A force field is called conservative if: </a:t>
                </a:r>
              </a:p>
              <a:p>
                <a:r>
                  <a:rPr lang="en-US" sz="2400" dirty="0"/>
                  <a:t>the force depends only on position, </a:t>
                </a:r>
              </a:p>
              <a:p>
                <a:r>
                  <a:rPr lang="en-US" sz="2400" dirty="0"/>
                  <a:t>and the line integral between two points is independent of the path. </a:t>
                </a:r>
              </a:p>
              <a:p>
                <a:r>
                  <a:rPr lang="en-US" sz="2400" dirty="0"/>
                  <a:t>Thus, for two points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B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for any closed path,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5D8744-A9CA-929B-ECFD-600384A6E4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0968" y="1208532"/>
                <a:ext cx="4359940" cy="5467918"/>
              </a:xfrm>
              <a:blipFill>
                <a:blip r:embed="rId4"/>
                <a:stretch>
                  <a:fillRect l="-1818" t="-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5C7FEFC1-E79D-A19D-C2AB-C113AAD1C6AB}"/>
              </a:ext>
            </a:extLst>
          </p:cNvPr>
          <p:cNvSpPr txBox="1"/>
          <p:nvPr/>
        </p:nvSpPr>
        <p:spPr>
          <a:xfrm>
            <a:off x="4720908" y="1434907"/>
            <a:ext cx="436603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means the work done depends only on the end points, not on the path taken.</a:t>
            </a:r>
          </a:p>
          <a:p>
            <a:endParaRPr lang="en-US" dirty="0"/>
          </a:p>
          <a:p>
            <a:r>
              <a:rPr lang="en-US" dirty="0"/>
              <a:t>A force satisfying these conditions forms a conservative force field. </a:t>
            </a:r>
          </a:p>
          <a:p>
            <a:endParaRPr lang="en-US" dirty="0"/>
          </a:p>
          <a:p>
            <a:r>
              <a:rPr lang="en-US" dirty="0"/>
              <a:t>Such systems are non-dissipative and mechanically reversible.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304C56-1EF1-EB63-A6C7-F767E26C0A6E}"/>
              </a:ext>
            </a:extLst>
          </p:cNvPr>
          <p:cNvCxnSpPr>
            <a:cxnSpLocks/>
          </p:cNvCxnSpPr>
          <p:nvPr/>
        </p:nvCxnSpPr>
        <p:spPr bwMode="auto">
          <a:xfrm>
            <a:off x="4417632" y="1170055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4946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3B7FA-3658-FBE8-7BC7-5F96F3FC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D2D2-D910-DB53-7CDC-4AA8F54602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Potential Energy and Work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3D8DC98-EC28-484B-F376-C830CE45122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D9881A1-889C-CC08-BE81-40C28DBF4B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302B41D-70D8-95BC-1169-AADF24E7F3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8DB2787-5785-B1B1-F5C5-30A2407EDF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EBACC89-048F-8681-ADF2-A2A73F20B2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6472919-A327-F14E-C9AC-3D2F169A5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B301EE0-0662-CD48-9B53-282FBCC66B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A943C5E-8CEC-0A37-BF84-8FEC1AFEC3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B9E89CE-09EE-E79E-23F4-9DDE66C0CB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542DDCD-97D7-2070-ED80-66870813E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28806F0-C2C1-E04E-A67B-935DC6AA55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CB08371-322E-30C6-82B1-43ACA2B48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5242C51-2D06-BE6E-D5F5-802444E70E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2679D6-345E-1AC0-5021-007F91248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B64B883-46EB-984C-50A7-5DCF93D03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682101D-B1A5-58A1-8F7A-5033561B7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99DEBA-17EF-1C7E-2020-F5674599E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87AEF-F999-2A32-D5C1-F650A9B04A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185037"/>
                <a:ext cx="8422065" cy="5426709"/>
              </a:xfrm>
            </p:spPr>
            <p:txBody>
              <a:bodyPr/>
              <a:lstStyle/>
              <a:p>
                <a:r>
                  <a:rPr lang="en-US" sz="2400" dirty="0"/>
                  <a:t>If the work done depends only on the initial and final positions, the work integral becomes an exact differential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V</a:t>
                </a:r>
                <a:r>
                  <a:rPr lang="en-US" sz="2400" dirty="0"/>
                  <a:t> is the potential energy. </a:t>
                </a:r>
              </a:p>
              <a:p>
                <a:r>
                  <a:rPr lang="en-US" sz="2400" dirty="0"/>
                  <a:t>Integrating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Work done by a conservative force equals the decrease in potential energy </a:t>
                </a:r>
              </a:p>
              <a:p>
                <a:r>
                  <a:rPr lang="en-US" sz="2400" dirty="0"/>
                  <a:t>Increase in potential energy equals work done against the conservative force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A87AEF-F999-2A32-D5C1-F650A9B04A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185037"/>
                <a:ext cx="8422065" cy="5426709"/>
              </a:xfrm>
              <a:blipFill>
                <a:blip r:embed="rId4"/>
                <a:stretch>
                  <a:fillRect l="-941" t="-898"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42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9F6F6-BDF9-4878-9D42-3970C5150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F14BE-6340-55B1-CD30-E138162501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Conservation of Mechanical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5FD83C9-DCD1-23B3-4845-1A88C32B63F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8C36C38-7DEC-8872-A22B-0277B047B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E297AF4-BACD-E913-BA7F-FC09BC69CA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5788BD0-02DE-F902-A0F4-902B05580A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C3A0DD4-8459-F304-8261-51E07E6F0B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E552FC8-4F2C-C225-F9F2-3D932BB7F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6EDD6E6-68E5-896E-146C-F34F188E2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5081F16-70A9-A976-9ECD-D6D436CE2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42EB5DC-F443-426F-F2A7-07550AA9E7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C52574B-09D1-68DA-3C13-6F07AE29FD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D6D1762-5EE6-1C6B-A0F4-0D0940911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E667E71-991D-C5CA-5CE1-5F21689F6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3253709-B9DE-11C5-5224-AF23D7095D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08A30A8-FE14-D920-3312-94D705AE8D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6E5FBA9-A80B-2B6A-722A-71E148251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67D54F6-E428-A28F-0AB5-39EFBB777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804C9B-2E7F-1805-7D4B-152E69BDBC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837393-2459-6FFF-1BDF-E68841FBD7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555115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For a particle in a conservative force field: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Combining these results gives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𝐶𝑜𝑛𝑠𝑡𝑎𝑛𝑡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Principle of conservation of mechanical energy:</a:t>
                </a:r>
              </a:p>
              <a:p>
                <a:r>
                  <a:rPr lang="en-US" sz="2400" dirty="0"/>
                  <a:t> The sum of kinetic and potential energies remains constant </a:t>
                </a:r>
              </a:p>
              <a:p>
                <a:r>
                  <a:rPr lang="en-US" sz="2400" dirty="0"/>
                  <a:t>Valid when all working forces are conservative. </a:t>
                </a:r>
              </a:p>
              <a:p>
                <a:r>
                  <a:rPr lang="en-US" sz="2400" dirty="0"/>
                  <a:t>Workless forces, such as frictionless constraints, do not affect the result.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837393-2459-6FFF-1BDF-E68841FBD7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555115"/>
                <a:ext cx="8422065" cy="4708525"/>
              </a:xfrm>
              <a:blipFill>
                <a:blip r:embed="rId4"/>
                <a:stretch>
                  <a:fillRect l="-941" t="-1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52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A6EAC-5906-053A-A719-C6F2BB946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FD44-2A09-8E23-8B4D-81A16ED970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Potential Energy and Conservative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2A95C31-9C05-9F28-2ECC-D15EFD03E66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81AD6E0-70BC-F7A6-50DA-EC9BF1EF93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7E4AAE0-02C2-20A4-753B-0B9E705A4A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9FC2CEC-661F-E91C-529D-5EBE66ACAE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F2C4F97-74DE-986C-2AA7-29BF9D374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8B88B11-70DA-314A-15B7-BFFF7CE890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7A88FD3-1AC1-896E-B700-FC4D64B303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86865FF-3795-58B5-D0E8-B4D099460F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3B5D6A5-B7BE-BB13-B70E-29C155CAA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D01FDEB-4AD3-74D6-4163-5FFF63C0DE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9BA411-E565-8B7B-D128-92D9CEDA9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59E9738-2987-6B58-74A0-7818929D0F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AFABA0A-1A6D-FC82-3636-8EDD0C9BF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6C8D9F8-D19E-870D-C278-90EB4352B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D293B07-5930-5FF6-F0FD-B2096331D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4BBBF23-AE49-A68D-4618-14AED66C5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EBEEF1-37D8-AE88-4200-D635F3788C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AC834D-7C32-6047-7DAB-3090711633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For a conservative force field, the potential energy V depends only on position. </a:t>
                </a:r>
              </a:p>
              <a:p>
                <a:r>
                  <a:rPr lang="en-US" sz="2400" dirty="0"/>
                  <a:t>Express the differential change in potential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differential displacement vector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𝑑𝑦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𝑑𝑧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Hence,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Using the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AC834D-7C32-6047-7DAB-3090711633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941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404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61321-9261-E3A0-F6E7-476E81DAD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9A4BD-0C67-08B6-5D00-952021C023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Force as the Gradient of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C82BB43-CC15-ED66-9486-5ABFEF3CB34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C017FBD-F1A3-4CE5-93CA-8056D3093B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4C2C1C5-2B77-5706-EC6A-BB3C4BF1E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1F64F6A-42FA-0764-0DAC-53459D2915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C6BAAB6-1E79-13D2-CA10-091FFA172B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3659B45-E15B-5B78-7729-2E8E99338C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45D632D-8E74-636A-AD13-D28933D41B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D68BE2E-E6B5-F5A6-F89B-66A4DB394B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08166A4-0923-71F4-222B-34D204C08B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6957220-BD72-809A-0EFA-6016DBFEA9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2B9647F-06F7-2571-A5F8-9F4C14626F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95DE268-DDB0-8DB4-6031-6B21D2D30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ACEEB81-87F8-BBFD-1EF3-6864E0AD7B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5785280-E582-4E31-EF67-BF7D39C623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EB52ABE-E60E-44E5-A481-83E073BC2E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4DDCEBE-62C6-95FC-944B-C768CCA62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A8FCCD-EF8B-3860-440A-AEBD191CA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84F96-0FA2-3019-CFFA-11D58F4DE6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252728"/>
                <a:ext cx="8422065" cy="5071871"/>
              </a:xfrm>
            </p:spPr>
            <p:txBody>
              <a:bodyPr/>
              <a:lstStyle/>
              <a:p>
                <a:r>
                  <a:rPr lang="en-US" sz="2400" dirty="0"/>
                  <a:t>The force vector can be written as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The gradient of the scalar function </a:t>
                </a:r>
                <a:r>
                  <a:rPr lang="en-US" sz="2400" i="1" dirty="0"/>
                  <a:t>V</a:t>
                </a:r>
                <a:r>
                  <a:rPr lang="en-US" sz="2400" dirty="0"/>
                  <a:t>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Therefore, the force in a conservative field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means the force acts in the direction of the maximum decrease of potential energy.</a:t>
                </a:r>
              </a:p>
              <a:p>
                <a:r>
                  <a:rPr lang="en-US" sz="2400" dirty="0"/>
                  <a:t>For a general coordinate system,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in the direction of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A84F96-0FA2-3019-CFFA-11D58F4DE6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252728"/>
                <a:ext cx="8422065" cy="5071871"/>
              </a:xfrm>
              <a:blipFill>
                <a:blip r:embed="rId4"/>
                <a:stretch>
                  <a:fillRect l="-941" t="-963" b="-1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11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80181-996E-0B32-7949-8FC69A2E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4FAA9-0938-24A6-67D5-A8AE1C9E29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474" y="7924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Inverse–Square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32A4645-5A4E-C377-E7E4-A55213D4E4B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9305" y="1205484"/>
                <a:ext cx="4342737" cy="5347716"/>
              </a:xfrm>
            </p:spPr>
            <p:txBody>
              <a:bodyPr/>
              <a:lstStyle/>
              <a:p>
                <a:r>
                  <a:rPr lang="en-US" sz="2400" dirty="0"/>
                  <a:t>Consider the inverse–square attraction of 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toward a fixed point. </a:t>
                </a:r>
              </a:p>
              <a:p>
                <a:r>
                  <a:rPr lang="en-US" sz="2400" dirty="0"/>
                  <a:t>The force is radial and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K</a:t>
                </a:r>
                <a:r>
                  <a:rPr lang="en-US" sz="2400" dirty="0"/>
                  <a:t> is a constant and </a:t>
                </a:r>
                <a:r>
                  <a:rPr lang="en-US" sz="2400" i="1" dirty="0"/>
                  <a:t>r</a:t>
                </a:r>
                <a:r>
                  <a:rPr lang="en-US" sz="2400" dirty="0"/>
                  <a:t> is the distance from the center. </a:t>
                </a:r>
              </a:p>
              <a:p>
                <a:r>
                  <a:rPr lang="en-US" sz="2400" dirty="0"/>
                  <a:t>Since the force depends only on </a:t>
                </a:r>
                <a:r>
                  <a:rPr lang="en-US" sz="2400" i="1" dirty="0"/>
                  <a:t>r</a:t>
                </a:r>
                <a:r>
                  <a:rPr lang="en-US" sz="2400" dirty="0"/>
                  <a:t>, integrate to obtain the potential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32A4645-5A4E-C377-E7E4-A55213D4E4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9305" y="1205484"/>
                <a:ext cx="4342737" cy="5347716"/>
              </a:xfrm>
              <a:blipFill>
                <a:blip r:embed="rId3"/>
                <a:stretch>
                  <a:fillRect l="-1823" t="-912" r="-982" b="-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85DE89A-B133-7B7B-DDCB-90CB1F02705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0" y="1191768"/>
                <a:ext cx="4397647" cy="5347716"/>
              </a:xfrm>
            </p:spPr>
            <p:txBody>
              <a:bodyPr/>
              <a:lstStyle/>
              <a:p>
                <a:r>
                  <a:rPr lang="en-US" sz="2400" dirty="0"/>
                  <a:t>C is an arbitrary constant of integration. </a:t>
                </a:r>
              </a:p>
              <a:p>
                <a:r>
                  <a:rPr lang="en-US" sz="2400" dirty="0"/>
                  <a:t>For inverse–square attraction we usually choose, </a:t>
                </a:r>
                <a:r>
                  <a:rPr lang="en-US" sz="2400" i="1" dirty="0"/>
                  <a:t>C=0.</a:t>
                </a:r>
              </a:p>
              <a:p>
                <a:r>
                  <a:rPr lang="en-US" sz="2400" dirty="0"/>
                  <a:t>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pt-BR" sz="2400" dirty="0"/>
                  <a:t>Thus, </a:t>
                </a:r>
                <a:r>
                  <a:rPr lang="pt-BR" sz="2400" i="1" dirty="0"/>
                  <a:t>V → 0 </a:t>
                </a:r>
                <a:r>
                  <a:rPr lang="pt-BR" sz="2400" dirty="0"/>
                  <a:t>as</a:t>
                </a:r>
                <a:r>
                  <a:rPr lang="pt-BR" sz="2400" i="1" dirty="0"/>
                  <a:t> r →∞</a:t>
                </a:r>
              </a:p>
              <a:p>
                <a:r>
                  <a:rPr lang="en-US" sz="2400" dirty="0"/>
                  <a:t>Important Physical quantities depend only on differences in potential energy: </a:t>
                </a:r>
                <a:r>
                  <a:rPr lang="en-US" sz="2400" i="1" dirty="0"/>
                  <a:t>∆V =V</a:t>
                </a:r>
                <a:r>
                  <a:rPr lang="en-US" sz="2400" i="1" baseline="-25000" dirty="0"/>
                  <a:t>B</a:t>
                </a:r>
                <a:r>
                  <a:rPr lang="en-US" sz="2400" i="1" dirty="0"/>
                  <a:t>−V</a:t>
                </a:r>
                <a:r>
                  <a:rPr lang="en-US" sz="2400" i="1" baseline="-25000" dirty="0"/>
                  <a:t>A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Hence the choice of the reference level of potential energy is arbitrary.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85DE89A-B133-7B7B-DDCB-90CB1F0270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0" y="1191768"/>
                <a:ext cx="4397647" cy="5347716"/>
              </a:xfrm>
              <a:blipFill>
                <a:blip r:embed="rId4"/>
                <a:stretch>
                  <a:fillRect l="-1803" t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4AED9DD-BFF9-9C6C-A3F1-F82E3E1E48E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7C4D3CC-491E-FE9E-1D82-7CFAAA90F1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FEC6830-CF19-AF83-BB07-47A8296B60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49CFCD8-EC56-1671-C94A-70BD889553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C648EA3-9FC2-D573-77F3-15CB4C4F41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77F80C9-3731-B71B-71B2-3A7EB11CF9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2478D5E-4959-9109-19F8-84AF612E4D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A16C752-86EB-26DE-0072-EB4F973FDD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AD76ADE-CBC5-7B0F-560F-364B4DF59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E99B736-B5FA-3D27-8E75-C234FBC322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CD17881-A965-968C-5500-F9A83DDC9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12049F4-C8F4-57EE-7E71-74CAF9C5E4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D946171-67FE-69C5-B3A0-661F440118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09CDCFC-A1B3-623A-885C-810C73C58B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A7E5960-E37F-E83F-316A-466EA5C398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B2D1A7F-8D7F-AFD4-5BB4-F277A0BE2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76D2B3-135B-0705-5709-ECDC0055CC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3A12CE1-DBC4-1BD7-1888-8AE092515E26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337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46B82-4BB2-88B8-8041-53A2BA93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90154-CF38-8AE2-5865-9676CDB908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187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Gravitational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7D16C9-592D-04B0-0F9F-A23DA8DB801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9" y="1219200"/>
                <a:ext cx="4418936" cy="5359714"/>
              </a:xfrm>
            </p:spPr>
            <p:txBody>
              <a:bodyPr/>
              <a:lstStyle/>
              <a:p>
                <a:r>
                  <a:rPr lang="en-US" sz="2400" dirty="0"/>
                  <a:t>Gravitational attraction:</a:t>
                </a:r>
              </a:p>
              <a:p>
                <a:r>
                  <a:rPr lang="en-US" sz="2400" dirty="0"/>
                  <a:t> Assuming the earth is spherically symmetric, the gravitational force on a particle of mass m outside the earth acts as if the entire mass were concentrated at the center. </a:t>
                </a:r>
              </a:p>
              <a:p>
                <a:r>
                  <a:rPr lang="en-US" sz="2400" dirty="0"/>
                  <a:t>Radial force: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i="1" dirty="0"/>
                  <a:t>(r ≥ R) </a:t>
                </a:r>
                <a:r>
                  <a:rPr lang="en-US" sz="2400" dirty="0"/>
                  <a:t>where </a:t>
                </a:r>
                <a:r>
                  <a:rPr lang="en-US" sz="2400" i="1" dirty="0"/>
                  <a:t>r </a:t>
                </a:r>
                <a:r>
                  <a:rPr lang="en-US" sz="2400" dirty="0"/>
                  <a:t>= distance from earth’s center </a:t>
                </a:r>
              </a:p>
              <a:p>
                <a:r>
                  <a:rPr lang="en-US" sz="2400" i="1" dirty="0"/>
                  <a:t>R</a:t>
                </a:r>
                <a:r>
                  <a:rPr lang="en-US" sz="2400" dirty="0"/>
                  <a:t> = earth’s radius</a:t>
                </a:r>
              </a:p>
              <a:p>
                <a:r>
                  <a:rPr lang="en-US" sz="2400" dirty="0"/>
                  <a:t> </a:t>
                </a:r>
                <a:r>
                  <a:rPr lang="en-US" sz="2400" i="1" dirty="0"/>
                  <a:t>K</a:t>
                </a:r>
                <a:r>
                  <a:rPr lang="en-US" sz="2400" dirty="0"/>
                  <a:t> = constant </a:t>
                </a:r>
              </a:p>
              <a:p>
                <a:r>
                  <a:rPr lang="en-US" sz="2400" dirty="0"/>
                  <a:t>Weight at the earth’s surface: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7D16C9-592D-04B0-0F9F-A23DA8DB80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9" y="1219200"/>
                <a:ext cx="4418936" cy="5359714"/>
              </a:xfrm>
              <a:blipFill>
                <a:blip r:embed="rId3"/>
                <a:stretch>
                  <a:fillRect l="-1793" t="-910" r="-3862" b="-3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75CF773B-18A4-F481-C81B-F128B5F45A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5141138" y="1143000"/>
            <a:ext cx="33051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09D4ECD9-BFBA-B415-53E2-6AC7AF73E68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432E451-0DE7-5CA9-FDD9-443DE94C9F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FA18C55-78AE-3358-7DF6-52D79B7C17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5507F71-E447-8B25-BB05-172AD6EED4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BD91ADF-00F8-D863-EDE9-FCFCA6AFEA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65A4187-264E-349D-1763-3961EF386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7D464D7-81FF-283F-8A7C-62217CBFEF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B5B2D91-922F-D423-4945-706858A3D2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0561E63-BA32-1D6E-76C2-91719D8937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CBAC947-9974-4C32-3991-99E5291C92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A287519-0271-596F-F90C-7B84A6F5B6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591D007-E320-38C1-6EDF-F75C7D25C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3C1419F-DB75-7598-FE35-C73866AE86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BD57DA6-AF09-6FD3-8B11-3D67F5790A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EB43AC-67F7-177D-34DD-D1B3A2320D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A957396-2BED-1D76-6F33-3D9E46E6A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BF8CC6-CD2B-4C52-09C7-7EF43537BE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EA1DD2C-9C2D-8D0D-3805-7731F26382A1}"/>
              </a:ext>
            </a:extLst>
          </p:cNvPr>
          <p:cNvSpPr txBox="1"/>
          <p:nvPr/>
        </p:nvSpPr>
        <p:spPr>
          <a:xfrm>
            <a:off x="4953001" y="4676711"/>
            <a:ext cx="38678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But also </a:t>
            </a:r>
            <a:r>
              <a:rPr lang="en-US" i="1" dirty="0"/>
              <a:t>w = mg</a:t>
            </a:r>
            <a:r>
              <a:rPr lang="en-US" i="1" baseline="-25000" dirty="0"/>
              <a:t>0</a:t>
            </a:r>
            <a:r>
              <a:rPr lang="en-US" i="1" dirty="0"/>
              <a:t> </a:t>
            </a:r>
          </a:p>
          <a:p>
            <a:r>
              <a:rPr lang="en-US" dirty="0"/>
              <a:t>Thus, </a:t>
            </a:r>
            <a:r>
              <a:rPr lang="en-US" i="1" dirty="0"/>
              <a:t>K = mg</a:t>
            </a:r>
            <a:r>
              <a:rPr lang="en-US" i="1" baseline="-25000" dirty="0"/>
              <a:t>0</a:t>
            </a:r>
            <a:r>
              <a:rPr lang="en-US" i="1" dirty="0"/>
              <a:t>R</a:t>
            </a:r>
            <a:r>
              <a:rPr lang="en-US" i="1" baseline="30000" dirty="0"/>
              <a:t>2</a:t>
            </a:r>
            <a:r>
              <a:rPr lang="en-US" dirty="0"/>
              <a:t> </a:t>
            </a:r>
          </a:p>
          <a:p>
            <a:r>
              <a:rPr lang="en-US" dirty="0"/>
              <a:t>Substituting into the force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5A0E65-78EE-ED11-6506-B06D182D99FE}"/>
                  </a:ext>
                </a:extLst>
              </p:cNvPr>
              <p:cNvSpPr txBox="1"/>
              <p:nvPr/>
            </p:nvSpPr>
            <p:spPr>
              <a:xfrm>
                <a:off x="5629678" y="3859101"/>
                <a:ext cx="1956369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5A0E65-78EE-ED11-6506-B06D182D99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678" y="3859101"/>
                <a:ext cx="1956369" cy="6890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13D097-EED9-3C78-4062-9DDB59EF6988}"/>
                  </a:ext>
                </a:extLst>
              </p:cNvPr>
              <p:cNvSpPr txBox="1"/>
              <p:nvPr/>
            </p:nvSpPr>
            <p:spPr>
              <a:xfrm>
                <a:off x="5629678" y="5832473"/>
                <a:ext cx="2599922" cy="863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213D097-EED9-3C78-4062-9DDB59EF6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678" y="5832473"/>
                <a:ext cx="2599922" cy="8637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53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7" grpId="0" build="p"/>
      <p:bldP spid="28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661AD-08C0-7C60-A7C0-B06445792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1F93-35CC-6053-855A-ED5BCFDD15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8379" y="9906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Gravitational Potential Energy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0C9C92-4A7C-A892-D6E0-A464333E982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8" y="1219200"/>
                <a:ext cx="4020261" cy="5410200"/>
              </a:xfrm>
            </p:spPr>
            <p:txBody>
              <a:bodyPr/>
              <a:lstStyle/>
              <a:p>
                <a:r>
                  <a:rPr lang="en-US" sz="2400" dirty="0"/>
                  <a:t>From the inverse–square force law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Express the potential energy in terms of height h above the earth’s surface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motion near the earth’s surface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80C9C92-4A7C-A892-D6E0-A464333E98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8" y="1219200"/>
                <a:ext cx="4020261" cy="5410200"/>
              </a:xfrm>
              <a:blipFill>
                <a:blip r:embed="rId3"/>
                <a:stretch>
                  <a:fillRect l="-1973" t="-901" r="-3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A0C836E-C494-34B1-4511-56FA54FFD3C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8096" y="1332611"/>
                <a:ext cx="4418937" cy="4984753"/>
              </a:xfrm>
            </p:spPr>
            <p:txBody>
              <a:bodyPr/>
              <a:lstStyle/>
              <a:p>
                <a:r>
                  <a:rPr lang="en-US" sz="2400" dirty="0"/>
                  <a:t>Using the approximation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Choosing the reference level of potential energy at the earth’s surface removes the constant term.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Thus, near the earth’s surface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𝑚𝑔h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g</a:t>
                </a:r>
                <a:r>
                  <a:rPr lang="en-US" sz="2400" dirty="0"/>
                  <a:t> is the local gravitational acceleration.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A0C836E-C494-34B1-4511-56FA54FFD3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8096" y="1332611"/>
                <a:ext cx="4418937" cy="4984753"/>
              </a:xfrm>
              <a:blipFill>
                <a:blip r:embed="rId4"/>
                <a:stretch>
                  <a:fillRect l="-1793" t="-979" r="-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4AE80945-AD51-F97D-D890-713BD1E7F91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F90E5CA-34CD-4BD1-0069-902DCE5BFC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7AEB5FB-3A63-0C37-4162-6514709C84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4C7B8A5-F155-95A4-8B63-B4F85C20E4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51869EB-DABE-6807-4FE0-CDBE2DE687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01559BE-0060-7303-A409-239538BC4C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6DB91D5-6CC1-7975-15F6-B05DFAFBA9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276785-BBFA-CAA9-BF72-F9D3F145C6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F3DB200-7C1C-C7D3-A86E-6964D34BF7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2D1E975-EB25-5BF4-94E8-E1A2497878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BDED3F-CEF4-3D9D-C5A8-6A0086D4A1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DAF99E6-7163-69EA-6296-0C88413698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1A211E6-E00A-B1AE-F564-C3666F83BF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AC19F7C-5CA0-9514-E2DD-2A89BE4B7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7F37A62-15E3-787B-3234-C427775A1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33EDFBA-3521-51B1-646B-B299C4AEDA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D19B91-63BA-D187-5451-2DBAC4B14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F6F7FE-0172-919C-3CC1-47CBE8782C07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6001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5C708-02DD-8661-6679-08559008D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FA205-716D-79F5-1607-F7B4EA1E6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CE9C309-673D-E3C9-06B7-ED569B341F1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72FC1EB-E2A3-34EB-B357-E4272BD3F9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332B90-D59C-FC35-C5B6-9C576B1C51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080B156-BB06-412C-98FB-0C94E98FE7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FBF61CF-4AE2-A21B-67A9-3B0B7F55A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1D64A35-FBCC-684F-D85B-7E29FA66EB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10C00E7-7808-C7F7-E162-C67E027D00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0787869-0384-72E6-C6B8-1D391AC51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231D1FB-D4D9-5E16-026F-76AFF4094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BEB139F-D371-5180-7F07-1BC425514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97F748C-2974-0C9D-E9D3-5584779070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D49580D-934C-631A-CB19-1B7F283F8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2C6E157-7343-D2CC-B9C9-A60DDBD92C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C315DA0-FC83-6A28-D3BC-0E83C6ABC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D27C7C1-F6AC-117E-E8D7-CD568E893E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FF20EF-1C2F-3982-E717-999088BB9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2284D8-43CB-7E58-EF3D-F94FE5832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BEBD8-3B74-1EBA-2559-2CE80C143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616074"/>
            <a:ext cx="8422065" cy="4708525"/>
          </a:xfrm>
        </p:spPr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874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2A2E-E56A-9B6B-C75E-46F8E5663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EDA6D-1778-B1A2-2EBB-D32A7E70D2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748A5DB-67AB-0BD5-1DFC-F492DC4C5EE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CB39BCC-539E-FCD7-E8EA-EA3945EB31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02074EE-595E-1629-C00D-79355442AD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0100AE-6BA2-68C5-734E-AB1928B3B9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F12193-FB63-1D5A-8BA4-001D615E7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5884E00-93D7-5485-3117-D25E907D2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EE5CFAA-5795-E074-125E-8C825D463D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A0244D3-3D24-C444-5074-F3D3BF0F2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F84DC35-25FA-D644-5DCB-49A02571B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2B94C3-3982-9B23-980C-ECCB2C3D6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51F8AF3-CEA2-5E1C-9A9C-911D4FDD0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CC62444-0FF9-4F85-8A53-81741FB995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296D613-D3A2-D54E-7F53-F23B2D003E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9476A9C-8876-A041-2776-06F0687590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C6B29F5-4277-5AAD-8755-FD9709BD3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50D002-C9D6-DC5E-4700-4282F6139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B96DD5-145F-C053-17CC-A230528310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FF74E-3948-0B5A-76A3-B0F42344A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616074"/>
            <a:ext cx="8422065" cy="4708525"/>
          </a:xfrm>
        </p:spPr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293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936EE-97B4-09C7-CEE3-D91ECC8F4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FAB81-F346-5E8B-3C13-3B15F96D49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7BF1B59-010E-F1EE-C16B-BCEAE7F817B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FA78297-8C31-FC43-CFC5-1F8CC79C93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AA46B88-F71D-F916-64CE-B25D61532E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768F5B-C919-1777-D1C8-85AD9A25C3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CABDF75-0257-56DC-BBD8-ABBED5289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E926626-3276-55A0-6CD2-A6A2650BEA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98CA7E8-B513-2DA8-A2A7-2F19E4A67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0282715-7BDF-2A19-80AB-344498F84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78A7DDC-339D-F30F-4C25-F12BBFE024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8E13D40-3D9C-1B4F-DEE9-D221126105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C414157-1BF8-8005-48A5-DA0FD9DA31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9048BA9-218C-50E0-1995-8318E0098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2140BB8-166A-27FC-EDEB-833296B738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5D27424-304D-0456-9921-F3D167227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0E5065A-B4EE-7EAE-4D62-F229DB5560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53EB8D8-8014-C3BC-0C65-8E4469B05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2D9BE8C-BB15-1BD9-6878-929F70DB65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FA1CE-FFC9-8BD3-BA05-E43A3D20F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616074"/>
            <a:ext cx="8422065" cy="4708525"/>
          </a:xfrm>
        </p:spPr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762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14011</TotalTime>
  <Words>2592</Words>
  <Application>Microsoft Office PowerPoint</Application>
  <PresentationFormat>On-screen Show (4:3)</PresentationFormat>
  <Paragraphs>332</Paragraphs>
  <Slides>35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Baguet Script</vt:lpstr>
      <vt:lpstr>Calibri</vt:lpstr>
      <vt:lpstr>Cambria Math</vt:lpstr>
      <vt:lpstr>CommercialScript BT</vt:lpstr>
      <vt:lpstr>Curlz MT</vt:lpstr>
      <vt:lpstr>Symbol</vt:lpstr>
      <vt:lpstr>Tempus Sans ITC</vt:lpstr>
      <vt:lpstr>Times New Roman</vt:lpstr>
      <vt:lpstr>Blank Presentation</vt:lpstr>
      <vt:lpstr>Equation of Motion for  A Particle and Force Functions </vt:lpstr>
      <vt:lpstr>Source of Motion : Forces Functions of Space</vt:lpstr>
      <vt:lpstr>Kinetics of Particle Mass–Spring System</vt:lpstr>
      <vt:lpstr>Harmonic Motion</vt:lpstr>
      <vt:lpstr>Force as a Function of Velocity</vt:lpstr>
      <vt:lpstr>Kinetics of Particle Motion with Friction</vt:lpstr>
      <vt:lpstr>Kinetics of Particle Motion with Friction</vt:lpstr>
      <vt:lpstr>Kinetics of Particle Motion with Friction</vt:lpstr>
      <vt:lpstr>Kinetics of Particle Motion with Friction</vt:lpstr>
      <vt:lpstr>Kinetics of Particle Motion with Friction</vt:lpstr>
      <vt:lpstr>PowerPoint Presentation</vt:lpstr>
      <vt:lpstr>Kinematics of UFOs</vt:lpstr>
      <vt:lpstr>Kinematics of UFOs</vt:lpstr>
      <vt:lpstr>Solution to Vertical Motion of UFO</vt:lpstr>
      <vt:lpstr>First Order Dynamical Systems</vt:lpstr>
      <vt:lpstr>Mechanistic Perspective of Universe</vt:lpstr>
      <vt:lpstr>Philosophy of Energy &amp; Work</vt:lpstr>
      <vt:lpstr>Philosophy of Energy &amp; Work</vt:lpstr>
      <vt:lpstr>Modern Philosophy of Energy &amp; Work</vt:lpstr>
      <vt:lpstr>Work and Kinetic Energy</vt:lpstr>
      <vt:lpstr>Derivation of the Work–Energy Relation</vt:lpstr>
      <vt:lpstr>Work–Energy Theorem</vt:lpstr>
      <vt:lpstr>Work–Energy Theorem : Whirling Particle</vt:lpstr>
      <vt:lpstr>Work–Energy Solution : Whirling Particle</vt:lpstr>
      <vt:lpstr>Conservative Systems</vt:lpstr>
      <vt:lpstr>Potential Energy and Work</vt:lpstr>
      <vt:lpstr>Conservation of Mechanical Energy</vt:lpstr>
      <vt:lpstr>Potential Energy and Conservative Forces</vt:lpstr>
      <vt:lpstr>Force as the Gradient of Potential Energy</vt:lpstr>
      <vt:lpstr>Inverse–Square Potential Energy</vt:lpstr>
      <vt:lpstr>Gravitational Potential Energy</vt:lpstr>
      <vt:lpstr>Gravitational Potential Energy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936</cp:revision>
  <cp:lastPrinted>2002-07-26T02:11:33Z</cp:lastPrinted>
  <dcterms:created xsi:type="dcterms:W3CDTF">2002-07-26T01:39:54Z</dcterms:created>
  <dcterms:modified xsi:type="dcterms:W3CDTF">2026-03-18T04:19:01Z</dcterms:modified>
</cp:coreProperties>
</file>