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1377" r:id="rId2"/>
    <p:sldId id="1680" r:id="rId3"/>
    <p:sldId id="1681" r:id="rId4"/>
    <p:sldId id="1682" r:id="rId5"/>
    <p:sldId id="1683" r:id="rId6"/>
    <p:sldId id="1703" r:id="rId7"/>
    <p:sldId id="1684" r:id="rId8"/>
    <p:sldId id="1685" r:id="rId9"/>
    <p:sldId id="1686" r:id="rId10"/>
    <p:sldId id="1702" r:id="rId11"/>
    <p:sldId id="1687" r:id="rId12"/>
    <p:sldId id="1688" r:id="rId13"/>
    <p:sldId id="1689" r:id="rId1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3366FF"/>
    <a:srgbClr val="BDEEFF"/>
    <a:srgbClr val="AFEAFF"/>
    <a:srgbClr val="C1EFFF"/>
    <a:srgbClr val="CCCC00"/>
    <a:srgbClr val="000099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6T02:52:38.1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7159 7241 322 0,'-3'-7'178'0,"-3"1"-48"16,3 3-87-16,3 3 4 0,0 0-43 0,0 0-3 15,0 0 6-15,0 0-7 0,0 0-12 0,0 0 11 0,0 0-10 16,0 0 11-16,0 0 4 0,0 0-3 16,0 0 7-16,0 0-7 0,0 0-3 0,0 0 20 0,0-1-3 15,0 0 13-15,0 0 6 0,1 0-12 0,-1 0 5 0,1 0-8 16,19-9-11-16,-13 11 10 0,0-2-10 0,0 1 11 0,1-1-5 16,2 0-3-16,1 3 9 0,1 0-7 15,-1-1-5-15,3 0 18 0,2-1-14 0,-3-1 18 16,3 1-4-16,4-1-6 0,-1 0 5 15,3 0-7-15,-2 1-7 0,1-1 9 16,0 0-10-16,3 2 12 0,7-1 5 0,2 0-10 0,-2 2 12 0,2-2-12 16,-1 1-5-16,-2 0 1 0,4 1-6 0,3-2 5 15,5 0 3 1,0 0 5-16,0 0 3 0,3-1-1 0,-5 1-12 16,2 0 12-16,-1 0-5 0,-4 2 8 0,0-2-1 15,-4 0-5-15,0 1 3 0,-3-3-3 16,-3 1-10-16,1 0 14 0,-2 0-13 0,-3 1 14 15,1 0-1-15,-7 0-14 0,3 0 8 0,-1 2-11 16,-6-2-3-16,0 2 9 0,-6-3-9 0,-2-1 10 16,1 1-4-16,-2 1-4 0,-4 0 7 0,0 0-5 15,0 0 6-15,0 0-13 0,0 0 7 0,0 0-8 16,0 0 15-16,0 0-14 0,0 0 5 0,0 0-5 16,0 0 7-16,0 0-7 0,0 0-2 0,-2 0-2 15,1 0 4-15,0 0 0 0,0 0 0 16,-12 7-1-16,10-6-3 0,3-1-2 0,0 0 5 15,0 0-4-15,3 11 3 0,2-7-11 0,3 1-6 16,4-1-3-16,-1-3-22 0,2 2-62 0,1-1-68 16,1-3-2-16,3 2-190 0</inkml:trace>
  <inkml:trace contextRef="#ctx0" brushRef="#br0" timeOffset="731.87">10130 7443 254 0,'-6'0'-4'0,"-3"0"14"16,5 0 35-16,-2 1-7 0,6 0-16 0,-1 2-5 0,-2-3-17 15,9 1 13-15,-8-1 4 0,5-2-13 0,5 1 16 16,-8-2-14-16,5 1 21 0,2 0 72 0,-7-3-2 16,4-1 28-16,-3 1-25 0,2 1-28 15,2-2-8-15,-1 0-2 0,1 0-27 0,4 1 1 16,0-1-14-16,4 1 10 0,0-2-12 0,-2-1-15 16,1 1 3-16,-1 0-8 0,1 2-11 0,-1-4 16 15,2 1-8-15,-3 0 10 0,0-4 1 0,2 4-3 0,-3-5 10 16,2-2-10-16,-2 3-10 0,-1-2 24 15,1-1-10-15,0-2 19 0,0-4 4 0,2-3-8 16,1 1 5-16,0-1-8 0,3-1-13 0,-3-1 7 16,-5 2-7-16,0 1 7 0,-5 2-5 0,2-1 2 15,1 5 2-15,-3 2-4 16,-2 1-19-16,-2 4 12 0,0 3-13 0,-3 4 14 0,-1 2-11 0,-2 3-1 16,-2 3 4-16,-1 3-3 0,-2 4 7 15,2 5 0-15,0 0 0 0,-1 4 0 0,3 0 2 16,1 1-3-16,2 1-1 0,3 2-2 15,1 0-3-15,4-2 10 0,4-1-3 0,2-3 6 0,2 1-2 0,2-3-5 16,4 0 3-16,0-1-4 0,2-2-7 0,1 2 12 16,-4 0-7-16,0 3 9 0,0-1-1 0,-10 0-5 15,3 2 2-15,-1 0-3 16,-6 0-8-16,0 1 16 0,0-1-6 0,-6-1 10 16,-6 0-4-16,1-2-4 0,-6-1 4 0,2-1-5 0,1-1-2 15,-5-3 7-15,-1 0-8 0,4-3 8 16,-3-3 0-16,4-1-1 0,1-1 10 15,1-3-8-15,2 0-2 0,2-2-25 0,0-1-60 0,5-2 13 16,2-2-144-16,1-5-113 0</inkml:trace>
  <inkml:trace contextRef="#ctx0" brushRef="#br0" timeOffset="881.48">10391 7619 1321 0,'-4'-6'110'0,"-3"2"113"0,-1 0-128 0,1 4-55 0,-1 0-21 15,5 1-3-15,-2 1-25 0,0 3-10 16,3 0-131-16,1-1 35 0,-1 1-429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1D89-CB4E-DCA3-6486-9C0FDEB8B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DFA159-610C-C30B-4748-67AC93600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9208B2-63A9-8C04-3D85-825815C0BE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13A9C-7CEF-1EEC-4152-80A0D18000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08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B1283-D12A-DFEF-F29C-91EA79B06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D8849-CC04-4F83-4DE9-A33CE99DC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4FF59-13D6-BCB7-46C4-699F000739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7BFA1-B3BA-D1F5-7CAB-B54312B4B5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24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906E8-C4DA-A261-2542-5E9BBDA2E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0C1BC2-9B0C-85E4-21DD-423217306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51CB92-17E2-64B1-36E9-07DAA384D0C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2427A-C5DD-EF70-EF47-F1C791CFD0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49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4BE2-DB24-55B4-5C04-E609425B5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A21FA2-0E75-E4FE-189C-D281AFE15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CCE25-52AF-536F-1620-15256F4E05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7664-1818-E453-76E1-FFE3D34E20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05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E0F83-8E4F-9C37-F38D-A51C79B95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3CF145-8887-AB9F-BF44-CC43E1077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FB684-B2A9-D683-99FD-EB2EF33E8C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87A10-E564-C250-18D2-E3788343B3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88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30DD6-1437-3816-BAC5-0A8CBFAED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BD9D08-7FA3-3030-0537-03B4C6A65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3DFEE-E3D1-F7D9-D928-BEDDF7F3ABA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F0D9F-A02E-BB56-3199-D1D7E028F5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3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A3824-3982-9906-5F8B-13C61749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0659F9-B0C6-70A4-D367-6E4EA77FA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790D3-F63E-04B1-47EA-DE98BE5E34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2117C-0580-46FE-AB9D-B6A2538BD9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62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DBDA8-4D5B-C8B8-9A5C-24D246906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643B8A-97A0-26CB-3A42-977A20E3BB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9048A6-8714-1D9F-613B-9BDCA110FB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09377-58E9-1E63-22E0-445550523F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39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8552-ADFA-97D8-210D-8E2D01E3C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630CF-19BC-0BC2-8815-D4897FD3D5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C12C44-0AB6-1932-68F6-DA277F255AA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0808C-F9FE-56A6-A5F7-C63C4036EA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62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E9B1E-7C14-8EC8-6148-22FAEBCE5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CF689-B74A-D9F8-9626-5A3986697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FB1192-1BC4-F390-EDC7-A3B6D6B004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D8A9A-48C6-AB3F-FB48-E4E5D1469B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31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3339E-9257-9F3A-04E5-D69646223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54E642-6F6A-B512-9CD7-757C98E56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CE54EB-4991-41BF-DF38-A353157C55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6396A-5AB1-9D55-129E-7FC7EE67BE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Equation of Motion for A Particle &amp; Force Functions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428954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Qualities of Forces to Generate A Motion…</a:t>
            </a:r>
            <a:endParaRPr lang="en-US" altLang="en-US" sz="44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9BFE-A3B0-9471-787E-E260C2588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646E5-5714-388F-E2DC-E6A5B08CC6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Equation of Motion of a Particle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FE0288A-F923-F5DF-CAFB-5E46228783B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00A78FE-4BA3-7F3F-63CD-76D66CC6BC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E51BBCB-6C63-5352-201C-40EDF934F7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D4A2237-F991-7183-7D3C-60CD7BF080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1212515-2AFB-278A-AD66-8255D02191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72AA649-FBA5-A601-8432-5EC6CBAF3D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984DE15-3106-FF8B-72B0-74C5B01639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B5AB9C-23EA-2AE9-FA97-72FC37BD78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6BFB2B2-7AA2-6DCE-46F0-39637D8E13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A56F490-30F7-4519-A4B3-9CEC651830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A67A6D6-14A2-B362-1FC1-0CB800CA4C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D9E24AD-9009-1C31-B780-AB24F3EAC2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B157651-5B35-A0DD-C4D7-46C13B0E9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318D8FD-E493-5D9A-C60F-7C8601BC0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A8F36B4-FBE5-7172-63C4-579B6CD126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ECAD387-5A90-A455-BA1C-60ED4F102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A6AC21-87DF-20B3-1807-F9838BF48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14724-257E-BEF7-ACEC-95AC177065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5"/>
                <a:ext cx="8422065" cy="4114800"/>
              </a:xfrm>
            </p:spPr>
            <p:txBody>
              <a:bodyPr/>
              <a:lstStyle/>
              <a:p>
                <a:r>
                  <a:rPr lang="en-US" sz="2400" dirty="0"/>
                  <a:t>Consider the general case where the force depends on position, velocity, and time. </a:t>
                </a:r>
              </a:p>
              <a:p>
                <a:r>
                  <a:rPr lang="en-US" sz="2400" dirty="0"/>
                  <a:t>From Newton’s second law: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𝔉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Assuming the force function and mass are known, the position 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to be estimated.</a:t>
                </a:r>
              </a:p>
              <a:p>
                <a:r>
                  <a:rPr lang="en-US" sz="2400" dirty="0"/>
                  <a:t>However, analytic solutions are usually impossible except for simple special cases.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14724-257E-BEF7-ACEC-95AC177065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5"/>
                <a:ext cx="8422065" cy="4114800"/>
              </a:xfrm>
              <a:blipFill>
                <a:blip r:embed="rId4"/>
                <a:stretch>
                  <a:fillRect l="-941" t="-1185" r="-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EABA0868-B7C0-8B63-15A9-8D8D75FB1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9000"/>
                    </a14:imgEffect>
                    <a14:imgEffect>
                      <a14:brightnessContrast bright="-21000" contras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" y="1248348"/>
            <a:ext cx="7566025" cy="551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13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81E28-21CA-DB9B-6F00-04155D517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5DAE-5662-CCB6-0992-F310747996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Equation of Motion of a Particle: Cartesian Form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EAEC11-5379-29C6-36F7-1F463648CBC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BBD6ABE-240E-93EC-DAA1-DC0C96ABD5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3E31FEA-C1B0-6454-7AD1-E1D7CDE9A4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B5BD987-1A8A-279D-0DE8-56D9D8A06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FE0291-1C1F-5AF4-578D-FAAF8B7775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E47D43B-ECCB-573D-CDC4-D279AACB7C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7CC113F-E3FC-EBAD-7427-C69FB4D56C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85DB60C-D8C4-2545-8CFA-C3BB5EC16A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EE93D03-1915-D6F6-6B36-B10E728E7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822139-1877-F891-6607-DDA466A136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498FCD1-EC8D-7383-3A4D-CE7F55E14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54CB9BB-ABFF-0D1F-ACDB-E78A8937B9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BE0EB0D-DC2F-BB74-9F0A-FC3A8C5C79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4950B22-C05A-F25A-DC92-82DBC17234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F4C49A4-D0ED-E3E7-6322-23BD3A3AE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7D77331-EF7F-7D0F-0248-97CA8C602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D305E3-B685-A380-CF69-68F85D7EB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BCD12B-267D-CCFF-5D18-CD87B7EC07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4843" y="1362456"/>
                <a:ext cx="8422065" cy="5029201"/>
              </a:xfrm>
            </p:spPr>
            <p:txBody>
              <a:bodyPr/>
              <a:lstStyle/>
              <a:p>
                <a:r>
                  <a:rPr lang="en-US" sz="2400" dirty="0"/>
                  <a:t>Express the vector equation of motion in Cartesian components: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force components are generally nonlinear functions of position, velocity, and time. </a:t>
                </a:r>
              </a:p>
              <a:p>
                <a:r>
                  <a:rPr lang="en-US" sz="2400" dirty="0"/>
                  <a:t>Therefore, analytical solutions are often difficult to obtain. </a:t>
                </a:r>
              </a:p>
              <a:p>
                <a:r>
                  <a:rPr lang="en-US" sz="2400" dirty="0"/>
                  <a:t>However, Newtonian mechanics states that motion is uniquely determined when external forces are known, the initial position is specified, the initial velocity is specified. </a:t>
                </a:r>
              </a:p>
              <a:p>
                <a:r>
                  <a:rPr lang="en-US" sz="2400" dirty="0"/>
                  <a:t>Modern computers and numerical methods allow accurate approximate solutions.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BCD12B-267D-CCFF-5D18-CD87B7EC07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4843" y="1362456"/>
                <a:ext cx="8422065" cy="5029201"/>
              </a:xfrm>
              <a:blipFill>
                <a:blip r:embed="rId4"/>
                <a:stretch>
                  <a:fillRect l="-1014" t="-970" b="-2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90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BA167-1495-7245-5044-9AF23D918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4740-3A5B-91D6-7B4C-A698AC40CF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Constants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E012CC7-AF0C-327F-789A-71D7E85FC51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6093E89-FD1E-BFCD-E832-A512DEBF28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5D243E8-F408-6B55-4785-2C85E825B5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2DDD976-2D90-938A-20E7-96A40E965F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51C93B0-FC21-6D0D-4386-F3BC06F8D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7BCCA02-F552-1ABD-1F00-16AADB5210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6F345F5-1C9B-A147-E700-8D5A36B3EC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CF943F7-4B8D-752A-DB1A-7954B4646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4FF049-32C0-7C81-4CEE-6E8AD4BF6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626C94A-D3CD-0E74-4231-196A4B100C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3D57549-FA43-8EA1-748A-C5FC6442A9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154A7A9-305A-ADFF-9EA7-568D42B702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22ABA67-47AF-691C-0D78-052D92AAF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4E4C6D0-FFD0-E462-C13C-19E1F8FC8D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8654755-57E2-D09B-E5A5-684FACFD88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BFDF3AB-0DEF-B412-80BC-5F913DBDF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47B6B34-771A-2D6F-042F-637490EDE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100A7-592B-8CAB-7C64-44327C3A3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34929"/>
            <a:ext cx="8422065" cy="822472"/>
          </a:xfrm>
        </p:spPr>
        <p:txBody>
          <a:bodyPr/>
          <a:lstStyle/>
          <a:p>
            <a:r>
              <a:rPr lang="en-US" sz="2400" dirty="0"/>
              <a:t>A general analytical solution contains six arbitrary constants, determined by six initial conditions.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AE32A7-F646-A9F1-9EA7-4E996AD9F3FF}"/>
                  </a:ext>
                </a:extLst>
              </p:cNvPr>
              <p:cNvSpPr txBox="1"/>
              <p:nvPr/>
            </p:nvSpPr>
            <p:spPr>
              <a:xfrm>
                <a:off x="1143000" y="2046914"/>
                <a:ext cx="64545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=1,2,3,…6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AE32A7-F646-A9F1-9EA7-4E996AD9F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046914"/>
                <a:ext cx="6454581" cy="461665"/>
              </a:xfrm>
              <a:prstGeom prst="rect">
                <a:avLst/>
              </a:prstGeom>
              <a:blipFill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38F5F5-D688-F908-1369-5D535F6DA625}"/>
                  </a:ext>
                </a:extLst>
              </p:cNvPr>
              <p:cNvSpPr txBox="1"/>
              <p:nvPr/>
            </p:nvSpPr>
            <p:spPr>
              <a:xfrm>
                <a:off x="246939" y="2600019"/>
                <a:ext cx="8812212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are constants.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One approach is to identify constants (integrals) of motion: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If these functions are independent, they determine the particle’s position and velocity.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Finding all constants directly is usually difficult.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Instead, coordinate transformations are often used to simplify the equations.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Some constants have clear physical meaning, such as Total energy Angular momentum.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Even partial knowledge of these constants can provide valuable insight into the motion.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38F5F5-D688-F908-1369-5D535F6DA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9" y="2600019"/>
                <a:ext cx="8812212" cy="4154984"/>
              </a:xfrm>
              <a:prstGeom prst="rect">
                <a:avLst/>
              </a:prstGeom>
              <a:blipFill>
                <a:blip r:embed="rId5"/>
                <a:stretch>
                  <a:fillRect l="-969" t="-1175" b="-2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297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6906D-9F97-DDC4-201F-0A1106072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4CB89-2432-6D3C-7B78-DD9CC71504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Direct Integration of the Equations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0EBE23E-76D7-C1E6-E80B-5938E22ABAB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EA6BAAC-9FC3-0A7F-6044-13070714D1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CDDB109-437B-C611-EFC6-5AE499D1E3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A89F9E5-516C-9F4A-ABB8-145E7E2532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BFF242D-7EDD-8499-DF62-1D8D1C567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75E4E1D-48A0-A9DA-E9FF-311C9247C3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91ECBA9-7F1F-2CDE-AACD-F5BB615DA8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ED13822-20AA-ADA7-4A55-121D8839A4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4E1774-21E7-CE77-5434-83F67EB506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5CE8005-84CC-FA6B-747B-AD903D6971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B3B4F91-0E9E-1601-8DDB-A9E2FECC25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D58A3CF-A345-A429-356A-9D0E7FB8C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929F6DF-748B-89E0-BE04-66A32A951E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24A8DE-91F3-7690-08D8-6B14B2BC65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15CDB85-AEC0-9B4B-4553-10DEF9A36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84C61B-554E-D89B-9925-57E170B2AC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A1F20E-13F5-4EA9-6261-EF4A9F007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D5D404-47AE-A2C3-8336-657B5622D3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362456"/>
                <a:ext cx="8422065" cy="4962143"/>
              </a:xfrm>
            </p:spPr>
            <p:txBody>
              <a:bodyPr/>
              <a:lstStyle/>
              <a:p>
                <a:r>
                  <a:rPr lang="en-US" sz="2400" dirty="0"/>
                  <a:t>Idea: Use Newton’s second law and integrate the equations of motion. </a:t>
                </a:r>
              </a:p>
              <a:p>
                <a:r>
                  <a:rPr lang="en-US" sz="2400" dirty="0"/>
                  <a:t>Simplest Case: </a:t>
                </a:r>
              </a:p>
              <a:p>
                <a:r>
                  <a:rPr lang="en-US" sz="2400" dirty="0"/>
                  <a:t>Constant Acceleration </a:t>
                </a:r>
              </a:p>
              <a:p>
                <a:r>
                  <a:rPr lang="en-US" sz="2400" dirty="0"/>
                  <a:t>The external force is constant in magnitude and direction. </a:t>
                </a:r>
              </a:p>
              <a:p>
                <a:r>
                  <a:rPr lang="en-US" sz="2400" dirty="0"/>
                  <a:t>From Newton’s second law: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 err="1"/>
                  <a:t>F</a:t>
                </a:r>
                <a:r>
                  <a:rPr lang="en-US" sz="2400" i="1" baseline="-25000" dirty="0" err="1"/>
                  <a:t>x</a:t>
                </a:r>
                <a:r>
                  <a:rPr lang="en-US" sz="2400" i="1" dirty="0"/>
                  <a:t>, F</a:t>
                </a:r>
                <a:r>
                  <a:rPr lang="en-US" sz="2400" i="1" baseline="-25000" dirty="0"/>
                  <a:t>y</a:t>
                </a:r>
                <a:r>
                  <a:rPr lang="en-US" sz="2400" dirty="0"/>
                  <a:t>, and </a:t>
                </a:r>
                <a:r>
                  <a:rPr lang="en-US" sz="2400" i="1" dirty="0"/>
                  <a:t>F</a:t>
                </a:r>
                <a:r>
                  <a:rPr lang="en-US" sz="2400" i="1" baseline="-25000" dirty="0"/>
                  <a:t>z</a:t>
                </a:r>
                <a:r>
                  <a:rPr lang="en-US" sz="2400" dirty="0"/>
                  <a:t> are constants. </a:t>
                </a:r>
              </a:p>
              <a:p>
                <a:r>
                  <a:rPr lang="en-US" sz="2400" dirty="0"/>
                  <a:t>The motions in the </a:t>
                </a:r>
                <a:r>
                  <a:rPr lang="en-US" sz="2400" i="1" dirty="0"/>
                  <a:t>x, y</a:t>
                </a:r>
                <a:r>
                  <a:rPr lang="en-US" sz="2400" dirty="0"/>
                  <a:t>, and </a:t>
                </a:r>
                <a:r>
                  <a:rPr lang="en-US" sz="2400" i="1" dirty="0"/>
                  <a:t>z</a:t>
                </a:r>
                <a:r>
                  <a:rPr lang="en-US" sz="2400" dirty="0"/>
                  <a:t> directions are independent. </a:t>
                </a:r>
              </a:p>
              <a:p>
                <a:r>
                  <a:rPr lang="en-US" sz="2400" dirty="0"/>
                  <a:t>Thus, motion in one direction can be easily </a:t>
                </a:r>
                <a:r>
                  <a:rPr lang="en-US" sz="2400" dirty="0" err="1"/>
                  <a:t>analysed</a:t>
                </a:r>
                <a:r>
                  <a:rPr lang="en-US" sz="2400" dirty="0"/>
                  <a:t>. (e.g., the </a:t>
                </a:r>
                <a:r>
                  <a:rPr lang="en-US" sz="2400" i="1" dirty="0"/>
                  <a:t>x</a:t>
                </a:r>
                <a:r>
                  <a:rPr lang="en-US" sz="2400" dirty="0"/>
                  <a:t>–direction)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D5D404-47AE-A2C3-8336-657B5622D3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362456"/>
                <a:ext cx="8422065" cy="4962143"/>
              </a:xfrm>
              <a:blipFill>
                <a:blip r:embed="rId4"/>
                <a:stretch>
                  <a:fillRect l="-941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83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8B0E48-363E-BBC0-9976-EE8A69C83A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Kinematic of A Particle with One-Dimensional Motion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78B66125-6A32-B2FD-75CE-C0FA6B7AA12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B9CA0CE9-426A-3702-3A3B-021AC5D247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E34E6D9-0C5E-C63C-4DA5-1C3C5A9C97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58BCEFE-5D1E-869A-7F55-3403F8F6A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3D9D402-1D15-9B72-A73A-DBBC20D4DA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367B9CB-50F8-B2E8-B144-FF469128D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E914C06D-5CE6-8E97-653F-4168A0A59D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ED03B4E-1050-6512-DE41-17390AAE08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3806C651-6EDD-F0A2-AEA0-CEB66BE64C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9C1FD536-27BC-2D97-52B3-4605BA30E9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90992A5-978A-61E1-9E1E-7C9AA1314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2F601A5-DF7A-2C35-0BE8-C87722D58D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D29BCE8-D141-2595-FE98-C8E0FAB99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ACC86F8A-1FE8-F0FA-65D2-BD1726F1A9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AC82CF5C-85EB-5C68-F160-48635ED027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7D551EA-DCB9-3B93-E5A6-F5EE6B9250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F95A89-5E19-C940-045A-06283463E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72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9091FC5-D109-798A-250D-46F25EFC5C57}"/>
                  </a:ext>
                </a:extLst>
              </p14:cNvPr>
              <p14:cNvContentPartPr/>
              <p14:nvPr/>
            </p14:nvContentPartPr>
            <p14:xfrm>
              <a:off x="2572920" y="2491200"/>
              <a:ext cx="1209240" cy="254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9091FC5-D109-798A-250D-46F25EFC5C5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3560" y="2481840"/>
                <a:ext cx="1227960" cy="27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5425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9CE32-7C15-07A0-EFBE-2AEFF9B76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26AF-D494-798A-99A7-F0167D232F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One-Dimensional Motion with Constant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07317F8-E60A-84DD-A0CE-145BF358670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D14EB28-D92A-78E4-6698-473906C2BF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936211-30DC-2208-A115-CF43575409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9337094-21F3-C36E-3A36-EB7450DB6A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FEB6B89-0FDC-0F9B-03E8-E15B829DD6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0EF2792-C368-B175-31D4-482A1ED8E7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5D6E208-AB29-831C-F2A0-23C82460C6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52C69A8-2A65-4224-F0D7-DCE67807D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0019F19-2147-FD64-0950-219A2E7277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877746-7676-6DFA-9792-8A88204377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4C985D0-7C49-E411-DB6A-0844544756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733357C-4310-AF69-341D-F64939659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4BD6EEE-3AA5-0B36-F67E-738A86477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134E0F6-3741-F1B0-17AE-FB71EF9790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86DCF43-7F7E-5F26-6BA9-157D61114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BEF1A5C-E14D-2223-944F-B468FD41E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624E67-8993-CAFB-885F-5A53E51AC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9C716A-123C-F885-3DD0-F20DDB3CBD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338506"/>
                <a:ext cx="8422065" cy="5273241"/>
              </a:xfrm>
            </p:spPr>
            <p:txBody>
              <a:bodyPr/>
              <a:lstStyle/>
              <a:p>
                <a:r>
                  <a:rPr lang="en-US" sz="2400" dirty="0"/>
                  <a:t>For motion along the x-axis: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Integrating with respect to time: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Time relations: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Elimination time gives: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9C716A-123C-F885-3DD0-F20DDB3CBD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338506"/>
                <a:ext cx="8422065" cy="5273241"/>
              </a:xfrm>
              <a:blipFill>
                <a:blip r:embed="rId4"/>
                <a:stretch>
                  <a:fillRect l="-941" t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72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1DCFB-CC5D-8B8D-3A97-CD9C65210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8C72-EF4B-F32E-D654-C917667E2D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Kinetics: Force as a Function of Time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B2FE51A-786E-0871-8388-1DAE5125B33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DCB71E1-0F62-EA16-D387-691446E3BB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266C4A6-A005-5569-84E5-86F4685967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40299D2-FD10-E7FD-AF2C-DFEEC0F492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A28E0AC-0895-2650-BAEC-C266BF57D9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4A2003A-1444-6561-5CCA-C26A0C862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692ADB6-7624-E4CF-A0E0-4E2DC173EC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C79D7DD-5E85-81DB-2E27-10313C8D04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5FAE118-8BD8-3ED8-2F39-93A7521890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E90E8B6-43CF-C61A-99D3-A8680BC3AF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40ECB5F-99C5-3265-ED4E-1B6CBEEEB2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57BE963-2D0A-D0C3-02DE-B1AB69AAAE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FDBF4EE-9A4C-62E3-8A18-9B94781896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9CC6C75-1487-6877-ABBE-2826BE8E3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B68ACBC-7E1F-E583-1EFD-354E73DA66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6CDB471-835D-CDEB-C961-7BEF767CE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11EFDCE-D6BC-7BCA-D7B0-CAFAB33F3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D81D61-0EEA-A816-BD52-FFED1FC6E1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Consider an external force depends only on time: </a:t>
                </a:r>
                <a:r>
                  <a:rPr lang="en-US" sz="2400" i="1" dirty="0"/>
                  <a:t>F = F(t).</a:t>
                </a:r>
              </a:p>
              <a:p>
                <a:r>
                  <a:rPr lang="en-US" sz="2400" dirty="0"/>
                  <a:t> For motion along the x-axis: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Integrate with respect to time to get Velocity: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Integrate velocity equation to get Position: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v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 are the initial velocity and position.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D81D61-0EEA-A816-BD52-FFED1FC6E1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941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59E287C7-2ACE-44C4-FDBD-ED3868B18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936" y="1582546"/>
            <a:ext cx="7712127" cy="44990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9059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5A396-9378-1C40-021D-B2FC307B7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C4CDD-B17A-49F9-7C19-EA488101F7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Kinetics: Rotating Force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01C6D38-31DD-A604-959B-4306069C4FB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B6F33CA-EFC9-D5AD-B659-82B064D057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E2813B5-1C6D-930F-1E5F-2D4FA36C96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794804-B5D6-9841-18E2-3813DE7FB0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F190142-0825-337E-F724-D2F248FA97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C1E41CA-F194-330F-688A-5059EB3BAE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0F2E8C7-0673-9F67-5295-C77EDA0B8B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58A91BC-1ABA-AC62-FBA3-204352CED7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CC2F4CF-C405-999D-0179-62A55A0E52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5D5A9A5-D727-55CA-B49E-3426331FC2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D23DC1E-4DFA-39BE-23E7-0EA67DE49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15F2C15-797A-F3AF-9C09-FF395A5AD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9E07917-AD94-C65D-543C-EFF06DE06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0F09861-7CFC-DB57-320A-37C31E5FEC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33D5849-B3B5-D8A8-EC2C-04C260B2D2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8742B55-3D21-70BE-791C-3B0F64D67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AF4B52-70F9-679E-7F80-1DAE34A80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9CE242-BA4B-B5E3-88AF-3B59433038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335024"/>
                <a:ext cx="8422065" cy="5141976"/>
              </a:xfrm>
            </p:spPr>
            <p:txBody>
              <a:bodyPr/>
              <a:lstStyle/>
              <a:p>
                <a:r>
                  <a:rPr lang="en-US" sz="2400" dirty="0"/>
                  <a:t>A particle is subjected to a force of constant magnitude </a:t>
                </a:r>
                <a:r>
                  <a:rPr lang="en-US" sz="2400" i="1" dirty="0"/>
                  <a:t>P</a:t>
                </a:r>
                <a:r>
                  <a:rPr lang="en-US" sz="2400" dirty="0"/>
                  <a:t> rotating in the </a:t>
                </a:r>
                <a:r>
                  <a:rPr lang="en-US" sz="2400" i="1" dirty="0" err="1"/>
                  <a:t>xy</a:t>
                </a:r>
                <a:r>
                  <a:rPr lang="en-US" sz="2400" dirty="0"/>
                  <a:t> -plane with angular rate </a:t>
                </a:r>
                <a:r>
                  <a:rPr lang="en-US" sz="2400" i="1" dirty="0"/>
                  <a:t>ω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Force Vector in cartesian system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𝑃𝑠𝑖𝑛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𝑃𝑐𝑜𝑠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Initial conditions: Particle starts at the origin Initial velocity </a:t>
                </a:r>
                <a:r>
                  <a:rPr lang="en-US" sz="2400" i="1" dirty="0"/>
                  <a:t>v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 along the positive x-axis. </a:t>
                </a:r>
              </a:p>
              <a:p>
                <a:r>
                  <a:rPr lang="en-US" sz="2400" dirty="0"/>
                  <a:t>Using the equation of motion</a:t>
                </a:r>
              </a:p>
              <a:p>
                <a:pPr marL="0" indent="0">
                  <a:buNone/>
                </a:pPr>
                <a:r>
                  <a:rPr lang="en-US" sz="2400" b="0" dirty="0"/>
                  <a:t>	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Integrating the x-component of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9CE242-BA4B-B5E3-88AF-3B59433038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335024"/>
                <a:ext cx="8422065" cy="5141976"/>
              </a:xfrm>
              <a:blipFill>
                <a:blip r:embed="rId4"/>
                <a:stretch>
                  <a:fillRect l="-941" t="-948" b="-3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Mechanical Extraction Processing Technology for Biodiesel – Farm Energy">
            <a:extLst>
              <a:ext uri="{FF2B5EF4-FFF2-40B4-BE49-F238E27FC236}">
                <a16:creationId xmlns:a16="http://schemas.microsoft.com/office/drawing/2014/main" id="{22C1BB57-36EF-4D99-6338-B1EB07003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19" y="1255776"/>
            <a:ext cx="8384051" cy="509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05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898BE-4A1C-67CF-FEF2-231DD6738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02B0F-165A-E161-6F7A-B832E9B331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Kinetics: Rotating Force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8BAFCA3-2F03-5DC2-48CD-357A433401E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85B9F53-CE5B-830C-E001-CC23EA7FB1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670BB08-5FA0-8139-3E12-35298778CE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9280EA7-9319-FF67-2131-1DA385C2F2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FFEB8BE-CEA4-C00C-179B-804796E8E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EDC181A-3AFF-CA9D-FBB6-B14C7579AA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CC67089-EDEC-CBFD-CDDA-1B90FA0062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71BF111-F8C7-DE0A-8297-41005C8FC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784B511-690C-B995-8806-173DC345F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E777D8E-3891-977C-B09A-9718A81194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DAA1DA3-A8BF-0A33-C167-42C990767C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04F4AEC-6940-4AB1-F584-DA4E0DC0B1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754D75D-BF15-DB49-4CBC-E86CD118F6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079869C-BBAC-1811-1675-684EB9E5CE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53F7BDD-4CA2-063B-580E-EDC0A93B65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E2D979A-621A-37B1-A620-7357332BE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6D558B-BFFD-69FB-1508-479746B79D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E59451-2075-B2E1-86EA-AAC9DB0CB8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335024"/>
                <a:ext cx="8422065" cy="1904697"/>
              </a:xfrm>
            </p:spPr>
            <p:txBody>
              <a:bodyPr/>
              <a:lstStyle/>
              <a:p>
                <a:r>
                  <a:rPr lang="en-US" sz="2400" dirty="0"/>
                  <a:t>Similarly, Integrating the y-component of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E59451-2075-B2E1-86EA-AAC9DB0CB8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335024"/>
                <a:ext cx="8422065" cy="1904697"/>
              </a:xfrm>
              <a:blipFill>
                <a:blip r:embed="rId4"/>
                <a:stretch>
                  <a:fillRect l="-941" t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09559BD-FFA9-6C60-0562-9A37885DAB30}"/>
                  </a:ext>
                </a:extLst>
              </p:cNvPr>
              <p:cNvSpPr txBox="1"/>
              <p:nvPr/>
            </p:nvSpPr>
            <p:spPr>
              <a:xfrm>
                <a:off x="652271" y="3593297"/>
                <a:ext cx="8422065" cy="914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 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d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09559BD-FFA9-6C60-0562-9A37885DA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71" y="3593297"/>
                <a:ext cx="8422065" cy="9142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B728D2-1194-310D-C6DC-2C3213B37B5C}"/>
                  </a:ext>
                </a:extLst>
              </p:cNvPr>
              <p:cNvSpPr txBox="1"/>
              <p:nvPr/>
            </p:nvSpPr>
            <p:spPr>
              <a:xfrm>
                <a:off x="344475" y="5253912"/>
                <a:ext cx="8569004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d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FB728D2-1194-310D-C6DC-2C3213B37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75" y="5253912"/>
                <a:ext cx="8569004" cy="9221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101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93E09-4F2F-B251-0595-EC758161C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3EF7863-09FD-918D-9660-33D0637BA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247" y="3399458"/>
            <a:ext cx="3590925" cy="273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548532-1C00-9956-BF0B-F8359130E5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Nature of the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070A8D8-DD21-39D8-E5F0-B2D5F2D2D9F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93AA278-92D1-4D1B-5AB9-7D8242FC70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8BB5D01-1588-1E01-2832-9C88AC4372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0426D81-2651-02C3-4A78-7D7986A666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D91E355-DB98-1D40-7B5B-A8C974428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24517C1-CBAC-8B3D-6A7D-C971EE695B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4C4A030-F823-9B20-0238-F54C5B7541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F2B4B65-DE9A-66F4-943F-A0C27259A1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D8E8718-5982-E2D7-3736-210545474E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7964DD7-02A3-9754-DC67-BFE6AD17AE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30FDC84-F1E5-AEF2-B7ED-717BDB559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7535E9F-369B-D0F6-F7AB-E5FA4A855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8C96EBA-F76A-7A07-69E7-C411A99473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4284A6E-5901-21B9-1AE9-0F93943D09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27571CD-9607-440B-5D8E-818C5065D2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14DAC30-7D23-B9C2-AA78-CA07D8EFB9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AEAC02-6DC7-F70F-3599-9DD84ACB0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60473E-2C9F-E095-70B2-804BC56485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2400" y="1237488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From the displacement equations, the motion can be interpreted as: </a:t>
                </a:r>
              </a:p>
              <a:p>
                <a:r>
                  <a:rPr lang="en-US" sz="2400" dirty="0"/>
                  <a:t>Uniform circular motion + uniform translation </a:t>
                </a:r>
              </a:p>
              <a:p>
                <a:r>
                  <a:rPr lang="en-US" sz="2400" dirty="0"/>
                  <a:t>Introduce a translating coordinate system: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60473E-2C9F-E095-70B2-804BC56485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2400" y="1237488"/>
                <a:ext cx="8422065" cy="4708525"/>
              </a:xfrm>
              <a:blipFill>
                <a:blip r:embed="rId5"/>
                <a:stretch>
                  <a:fillRect l="-1014" t="-1036" r="-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BFD5AEF-3A0A-5406-584B-10539401951E}"/>
                  </a:ext>
                </a:extLst>
              </p:cNvPr>
              <p:cNvSpPr txBox="1"/>
              <p:nvPr/>
            </p:nvSpPr>
            <p:spPr>
              <a:xfrm>
                <a:off x="417134" y="4746841"/>
                <a:ext cx="5678865" cy="1677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These equations describe a circle of radius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centered 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BFD5AEF-3A0A-5406-584B-105394019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4" y="4746841"/>
                <a:ext cx="5678865" cy="1677639"/>
              </a:xfrm>
              <a:prstGeom prst="rect">
                <a:avLst/>
              </a:prstGeom>
              <a:blipFill>
                <a:blip r:embed="rId6"/>
                <a:stretch>
                  <a:fillRect l="-1609" t="-2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075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97BA2-E6DC-B8BF-314D-F68C16220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104B8-577D-A52B-1661-6BEC9C4FDE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Kinetics: Force as function of Position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2253DA1-271B-C0DC-5EDB-AC7D6FF3DFE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22D9C67-B4CA-1D05-F575-CA0149F3E9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D167FE2-05DD-0901-02DA-1852D0EC03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9D69E2-3105-EE9B-FC39-0CC57AC6FE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C868CE-ED6D-7881-D5F0-7709CAB06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A4A2008-DDDC-EEF9-3004-875CF82801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B61A5A2-B66A-6FC2-0D28-103675C51D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763A3A7-C493-61C1-11A8-AB6E1822C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0BF4AE0-11F3-7665-EC50-29A88D63F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5E3A080-30D9-566E-B9D5-34F6AB0503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79B7139-5E68-5FCC-30F6-7DBBB90465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C8C3154-0FB3-E704-0352-1F31532B05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E593A7-582A-4745-71C3-35AE091D1B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5E7563D-C2F5-4F58-1F68-8665E5FE0C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0F1AFA0-6638-BE6D-C91E-6A46B6F4B5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A9AC59D-5594-684B-B7D2-376C99F79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C0223F-EAF0-2ED1-90CB-1561D6965F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DAE13-0889-3C0C-0FBB-7FCEBA40B2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Consider a force that depends on position: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simplicity, consider motion along the x-direction: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the force depends on position rather than time, it is convenient to integrate with respect to </a:t>
                </a:r>
                <a:r>
                  <a:rPr lang="en-US" sz="2400" i="1" dirty="0"/>
                  <a:t>x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Define velocity as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Using the chain rule: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DAE13-0889-3C0C-0FBB-7FCEBA40B2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941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1B6E2845-C1EF-EAF5-F38B-59A8B45D8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3000"/>
                    </a14:imgEffect>
                    <a14:imgEffect>
                      <a14:brightnessContrast bright="-25000" contrast="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3860" y="1173480"/>
            <a:ext cx="3810000" cy="5270499"/>
          </a:xfrm>
          <a:prstGeom prst="rect">
            <a:avLst/>
          </a:prstGeom>
        </p:spPr>
      </p:pic>
      <p:pic>
        <p:nvPicPr>
          <p:cNvPr id="3074" name="Picture 2" descr="Archery History">
            <a:extLst>
              <a:ext uri="{FF2B5EF4-FFF2-40B4-BE49-F238E27FC236}">
                <a16:creationId xmlns:a16="http://schemas.microsoft.com/office/drawing/2014/main" id="{E860E908-BD86-FF29-D1DF-F83236B1F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40" y="2076450"/>
            <a:ext cx="7684394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33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2CAAB-7F04-053F-D243-DC004B247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E3B69-44CB-C47C-A6CA-CC7603B941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Integration of the Equation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1C4BC1D-2ECA-30B0-D5CC-EF04E9BAF98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B96183D-5CA2-ED56-E74F-02DCC058E1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E7E5880-81FF-695E-1D4F-8EC35F1DBC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237B1FA-F31D-C843-824A-4E0550AC06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759B233-888A-8CD4-9712-0479D7DBEA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335AAC2-FCA6-CBFE-14C1-5652F30C78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DD8619-315F-FEB6-2117-CF394D54E6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57D0B22-428B-7A4D-DBAF-364DF1B08D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0717AEF-B407-7893-F394-7E51FA1842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A79F36D-0353-E248-4B31-6351E4B19F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9530DCC-D271-8983-444B-341478214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FC33533-4582-730A-066D-0F2D6FE1C1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0DD67B-B7B2-4CC0-502E-696C1C223A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7B16B17-FB45-AE44-65A7-A1B0CCED3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DDB747E-D1DF-0FEB-5340-4DFCE0B39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6D968B1-7471-886A-FBE3-9B0057F37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970237-CCF9-A77A-552A-6BCC11F1CA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007B3D-F3D1-D332-C13B-3A33D3E153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Substitute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2400" dirty="0"/>
                  <a:t> in equations of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𝑚𝑣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Integrating with respect to </a:t>
                </a:r>
                <a:r>
                  <a:rPr lang="en-US" sz="2400" i="1" dirty="0"/>
                  <a:t>x</a:t>
                </a:r>
                <a:r>
                  <a:rPr lang="en-US" sz="2400" dirty="0"/>
                  <a:t>:</a:t>
                </a:r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equation represents the “principle of work and kinetic energy” . </a:t>
                </a:r>
              </a:p>
              <a:p>
                <a:r>
                  <a:rPr lang="en-US" sz="2400" dirty="0"/>
                  <a:t>Further integration gives: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from which the motion can be written as: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007B3D-F3D1-D332-C13B-3A33D3E153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941" b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52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13570</TotalTime>
  <Words>901</Words>
  <Application>Microsoft Office PowerPoint</Application>
  <PresentationFormat>On-screen Show (4:3)</PresentationFormat>
  <Paragraphs>114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Equation of Motion for A Particle &amp; Force Functions</vt:lpstr>
      <vt:lpstr>Equation of Motion of a Particle</vt:lpstr>
      <vt:lpstr>Equation of Motion of a Particle: Cartesian Form</vt:lpstr>
      <vt:lpstr>Constants of Motion</vt:lpstr>
      <vt:lpstr>Direct Integration of the Equations of Motion</vt:lpstr>
      <vt:lpstr>Kinematic of A Particle with One-Dimensional Motion</vt:lpstr>
      <vt:lpstr>One-Dimensional Motion with Constant Acceleration</vt:lpstr>
      <vt:lpstr>Particle Kinetics: Force as a Function of Time</vt:lpstr>
      <vt:lpstr>Particle Kinetics: Rotating Force</vt:lpstr>
      <vt:lpstr>Particle Kinetics: Rotating Force</vt:lpstr>
      <vt:lpstr>Nature of the Motion</vt:lpstr>
      <vt:lpstr>Particle Kinetics: Force as function of Position</vt:lpstr>
      <vt:lpstr>Integration of the Equation of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918</cp:revision>
  <cp:lastPrinted>2002-07-26T02:11:33Z</cp:lastPrinted>
  <dcterms:created xsi:type="dcterms:W3CDTF">2002-07-26T01:39:54Z</dcterms:created>
  <dcterms:modified xsi:type="dcterms:W3CDTF">2026-03-20T07:03:52Z</dcterms:modified>
</cp:coreProperties>
</file>