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ink/ink2.xml" ContentType="application/inkml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ink/ink3.xml" ContentType="application/inkml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26"/>
  </p:notesMasterIdLst>
  <p:sldIdLst>
    <p:sldId id="1377" r:id="rId2"/>
    <p:sldId id="1690" r:id="rId3"/>
    <p:sldId id="1669" r:id="rId4"/>
    <p:sldId id="1659" r:id="rId5"/>
    <p:sldId id="1666" r:id="rId6"/>
    <p:sldId id="1667" r:id="rId7"/>
    <p:sldId id="1668" r:id="rId8"/>
    <p:sldId id="1675" r:id="rId9"/>
    <p:sldId id="1665" r:id="rId10"/>
    <p:sldId id="1676" r:id="rId11"/>
    <p:sldId id="480" r:id="rId12"/>
    <p:sldId id="481" r:id="rId13"/>
    <p:sldId id="482" r:id="rId14"/>
    <p:sldId id="1670" r:id="rId15"/>
    <p:sldId id="1671" r:id="rId16"/>
    <p:sldId id="1677" r:id="rId17"/>
    <p:sldId id="1672" r:id="rId18"/>
    <p:sldId id="1673" r:id="rId19"/>
    <p:sldId id="1678" r:id="rId20"/>
    <p:sldId id="1679" r:id="rId21"/>
    <p:sldId id="1680" r:id="rId22"/>
    <p:sldId id="1681" r:id="rId23"/>
    <p:sldId id="1682" r:id="rId24"/>
    <p:sldId id="1683" r:id="rId25"/>
  </p:sldIdLst>
  <p:sldSz cx="9144000" cy="6858000" type="screen4x3"/>
  <p:notesSz cx="6858000" cy="899795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00"/>
    <a:srgbClr val="FF33CC"/>
    <a:srgbClr val="3366FF"/>
    <a:srgbClr val="BDEEFF"/>
    <a:srgbClr val="AFEAFF"/>
    <a:srgbClr val="C1EFFF"/>
    <a:srgbClr val="CCCC00"/>
    <a:srgbClr val="000099"/>
    <a:srgbClr val="FFCC99"/>
    <a:srgbClr val="CC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404" autoAdjust="0"/>
  </p:normalViewPr>
  <p:slideViewPr>
    <p:cSldViewPr>
      <p:cViewPr varScale="1">
        <p:scale>
          <a:sx n="70" d="100"/>
          <a:sy n="70" d="100"/>
        </p:scale>
        <p:origin x="1204" y="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46" units="cm"/>
          <inkml:channel name="Y" type="integer" max="800" units="cm"/>
          <inkml:channel name="T" type="integer" max="2.14748E9" units="dev"/>
        </inkml:traceFormat>
        <inkml:channelProperties>
          <inkml:channelProperty channel="X" name="resolution" value="95.86957" units="1/cm"/>
          <inkml:channelProperty channel="Y" name="resolution" value="51.6129" units="1/cm"/>
          <inkml:channelProperty channel="T" name="resolution" value="1" units="1/dev"/>
        </inkml:channelProperties>
      </inkml:inkSource>
      <inkml:timestamp xml:id="ts0" timeString="2023-08-08T03:31:06.49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11460 8905 0</inkml:trace>
  <inkml:trace contextRef="#ctx0" brushRef="#br0" timeOffset="3343.54">10220 13791 0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3-13T03:15:59.37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2824 13635 988 0,'11'0'0'16,"-3"-20"0"-16,5 20-2 0,-2 0 1 0,1 0-5 0,1 1 14 0,2-1-7 0,1 1 9 0,1 0 1 0,-1-3-9 0,1 0 7 0,1 2-10 0,1 0-3 0,2-2 7 0,-4 2-2 0,6 0 4 0,1-1-1 0,-2-1-3 0,6 2 8 0,-4 0-8 0,1 0-2 0,-3-1 3 0,2 1-11 0,0 0 12 0,4 3 6 0,-5-3-9 0,1 2 10 0,3-1-12 0,-1 0-3 0,3 1 12 0,0-1-12 0,3 2 12 15,0-1-6-15,-4 0-1 0,4 0 9 0,-5-1-9 16,2 2 5-16,-2-1-4 0,3 1-6 0,-3-1 3 16,-1 1 3-16,1 0-4 0,0 0 9 15,0 0-10-15,4-1 4 0,2 0 1 0,-4 1-2 0,5-1 3 16,-1 0 11-16,-1-1-10 0,4 1 8 0,-6-1-10 16,2 2-2-16,0 1 5 0,0 1-5 15,0 0 5-15,-1 0-4 0,2 0 4 0,-3-1 4 0,1-1-3 0,7 0-10 16,-3 0 10-16,5-2-10 0,0-1 13 15,-1 0 8 17,0 0 4-32,-1 0 11 0,1-1-10 0,2-1-10 0,-2 1 3 0,5 0-10 0,6 1 9 0,-2-3 1 0,4 1-11 0,-4-2 9 15,1 1-11-15,0 2-2 0,1-1 4 16,-1 1-6-16,1-1 6 0,-2-1 8 0,2 0-8 0,-1-1 11 0,1-1-12 0,-2 3-9 0,-1 0 15 0,0 0-12 0,-1 1 14 16,-3-1-6-16,7 2 2 15,-2-3 4-15,4 1-4 0,-1 1-5 0,-6 0 8 16,-1 2-6-16,2 0 8 0,-4-1 0 0,6 1-5 15,-2 0 4-15,2-1-5 0,0-1 5 0,-1-2-7 16,-3 0 0-16,2 1-2 0,-4 0 2 0,5 1 2 16,-4 1 0-16,-1-3 0 0,4 1-15 0,2-1 16 15,0-2-2-15,4 1 8 0,-6 0-10 0,-2 0-2 16,2 1 0-16,-5 1 0 0,1 0 10 0,0-1-10 0,-4 1-1 0,3-2-2 16,1-1 21-16,-3-1-12 0,0 2 11 15,0 1-13-15,-1-1-4 0,1 2 12 0,-2 0-12 0,3-3 12 16,4 2-8-16,0-1-1 0,1-3 9 0,-2 3-8 15,0-3-3-15,0 3 2 0,-1-2-2 16,0 1 3-16,3 0-2 0,0 2-2 0,4 0 0 0,-3-2 0 0,2 3 7 16,-3-5-7-16,1-1-1 0,-4 1-2 15,1 0 6-15,2 3 4 0,-2 0-2 0,2 1 1 16,2-1-5-16,1-3 0 0,0 3 9 0,2 0-6 16,-4 0 7-16,-1 0-11 0,-2-1-2 0,1-1-2 15,-5 2-9-15,4 2 21 0,-3-2-7 0,2 4 13 16,3-2-1-16,-2 0-1 0,0 0 2 0,-6-2-3 0,1 4-12 15,0-1 9-15,-4 1-8 0,3 1 10 0,-3-1 2 16,3-1-10-16,-1-2 9 0,3 1-11 0,3-1-4 0,-2 0 13 16,2 0-6-16,-4 1 10 0,-2 1-7 0,3-2-3 15,-5 3-1-15,5-2 0 0,-6 0 5 0,0 0-9 16,4-1 10-16,-4 2-10 0,3-2 3 0,-2 1 1 0,-5 0-2 0,0-1 1 16,0 2-1-16,-1-1 3 0,-4 0-4 0,2-1 5 0,-2 1 1 15,-3-2 1 1,1 3 6-16,-1-1-4 0,-1 0 5 0,-3 0-4 15,-1 1-4-15,6 0 2 0,-4 0 0 0,8-1-1 16,-4 0 3-16,-3 0-3 0,2 2-1 0,-4-1-5 16,1 1 1-16,-2 0-1 0,-3 0 4 0,2 0-4 15,0 0 4-15,-1 0-4 0,2 0 14 0,-4 0-16 16,-1 0 0-16,3 0-5 0,-1-1 8 0,3 2 0 0,2-1 4 16,-3 0-3-16,2 0-1 0,-5-2 3 0,1 2-2 15,3-1 3-15,-6 0-5 0,10 1 2 0,-7 0-3 16,4 0 1-16,4 0-13 0,-9-1 18 0,4 1-7 15,-1 1 11-15,-5-1-4 0,-1 0-8 0,0 0 3 0,-2 0-5 16,1 0-2-16,-1 1 13 0,0-1-3 0,-2-1 8 16,1 1 0-16,-1 0 5 0,-1 0-1 0,1 0 2 15,0 0-2-15,-1-1-5 0,2 1 3 0,-2-1-4 16,2 1 3-16,1 0-10 0,-1 0 3 0,-1 0-4 16,1 0 2-16,-1 0-2 0,-1 0-3 0,-1 0 1 0,1 0 4 15,-2 1 1-15,-1 0-1 0,-1-1 0 0,0 0 3 16,0 0-7-16,0 0 8 0,0 0-7 0,0 0 14 15,0 0-6-15,0 0 2 0,0 0-4 16,0 0-4-16,0 0 13 0,0 0-2 0,0 0 7 0,0 0-5 0,0 0-4 16,0 0 4-16,0 0-4 0,0 0 0 0,0 0 2 15,0 0-8-15,0 0 7 0,0 0-11 0,0 0 6 16,0 0-3-16,0 0 5 0,0 0-6 0,0 0 2 16,0 0-1-16,0 0 3 0,0 0-2 0,0-1-2 15,0 0-1-15,0 0-1 0,0 1-1 16,0 0 1-16,0 0-9 0,0-1 4 0,0 1-32 0,0 0-61 15,0 0-24-15,0 0-16 0,0 0-89 0,0 0-56 0,-1 0-50 16</inkml:trace>
  <inkml:trace contextRef="#ctx0" brushRef="#br0" timeOffset="839.54">4428 12722 475 0,'3'-10'70'0,"-2"3"95"0,-4-2 44 0,2 3-141 0,0 0-40 0,2 3-15 0,2 2-6 0,4 0-3 0,0-1-20 0,1 1 11 0,2-1-2 0,-2 0 7 16,0-1 9-16,2 2 11 0,-2 0 2 0,-1 1 1 0,1 2-15 15,0 0 1-15,0 4-10 0,0 0 7 16,2 2 4-16,0 3-14 15,0 1 9-15,1 3-12 0,-1-1 1 0,0 1 4 0,1 1-6 0,-2 1 6 0,-1 0 3 0,-3 2 0 32,1-1 7-32,0 0-8 0,-2 0-15 0,-1-1 15 0,-1 0-5 15,0-1 11-15,-1-2-6 0,-2-1 4 16,-2 1 1-16,-1-4 2 0,1 1 1 0,1-1 16 0,-2-4-2 16,0 0 8-16,0 0 11 0,0-5 1 0,0 1 10 15,0-2-5-15,1-2-8 0,0-1 15 0,0-2-10 0,2-1 14 16,-1-5-17-16,1-2-11 0,-1-2-2 0,1-4-2 0,0-2-10 0,1-5 3 0,1-1-5 15,1-5 5 1,0-2-6-16,2 0-6 0,1 1-3 16,-1 1 0-16,2 3-4 0,0-3 3 0,1 2 2 0,3 4 0 15,0 2-3-15,-1 5-7 0,1 2 1 0,-2 0-4 16,1 6 0-16,-1 4 5 0,-2 0 2 0,-3 4 1 16,2 1-2-16,0 0-3 0,-1 0-6 0,-4 2 5 15,0 0-9-15,0 0-62 0,0 0-30 0,9 4-8 16,-6 0-70-16,0 0-44 0,-2 1-12 0</inkml:trace>
  <inkml:trace contextRef="#ctx0" brushRef="#br0" timeOffset="1230.46">4194 12356 320 0,'-10'-7'75'0,"0"1"170"0,0 1-175 0,2 3-17 0,0-1-16 0,0 2 7 0,2 1-18 0,3 0-16 0,0 0 6 0,3 0-10 0,0 0-2 0,0 0 29 0,0 0-4 0,0 0 14 15,0 0 10-15,0 0-19 0,0 0 4 0,0 0-11 16,0 0-14-16,0 0 4 0,2 0-12 15,15 1 11-15,-10-1-1 0,1 3-11 0,3-3 6 0,-2 1-8 16,2-1 10-16,2 0-3 0,2 0 1 0,3-1-2 16,-1-2 1-16,4-1 0 0,1 1 4 0,2-2-2 0,6-1 3 15,3-1-2-15,5-2-11 0,-1-1 7 16,0-2 0-16,-1 1-1 0,-2 1 11 0,0 1-12 0,4 1-25 16,-8-1-16-16,-2 0-27 0,3 0 12 0,-3-1-35 15,1-4-7-15,7-1-5 0,-7 2-6 0,-1-4-26 16,-1 5 51-16,-4 0-22 0,-7-1 26 0,-4 1-42 0</inkml:trace>
  <inkml:trace contextRef="#ctx0" brushRef="#br0" timeOffset="1483.97">4859 12059 91 0,'-17'2'52'0,"-4"1"45"0,-4 4 47 0,2-3-10 0,10 2-6 16,1-1-3-16,1 1-63 0,2-1 3 16,4 0-15-16,2 2 13 0,2-2-25 0,1 3-21 0,4-3 9 15,2 0-12-15,4 0 5 0,0-3 13 16,5 1-11-16,2-3 13 0,4 0-14 0,12 1-5 0,-1-1 4 15,6-2-5-15,-1 0-15 0,-6-4 16 0,0 3-15 0,-2 2 17 16,-3-1-5-16,-3 3-17 0,0 3 9 0,-5 1-12 16,-6 1-3-16,-2 3 6 15,-1-4-17-15,-8 4 12 0,0 4-15 0,-1-2 5 16,-5 5 11-16,-3-2-8 0,0 1-2 0,-8 3 28 16,0-2-10-16,-1 1 16 0,0 1-7 0,2-1 1 0,1 0 1 15,2-2-1-15,1-1-5 0,1 0 9 0,3-2-6 16,2-2 8-16,2 0 6 0,3-2-45 0,3-2-24 15,2 3-15-15,3-4-105 0,3-1-81 0</inkml:trace>
  <inkml:trace contextRef="#ctx0" brushRef="#br0" timeOffset="1973.78">5142 12812 1009 0,'2'-11'165'0,"-4"6"-157"0,-5 0 3 0,-1 2-14 0,1 1-8 0,-1 0 2 0,7-1-15 0,-3-3 9 16,0 0-16-16,2-2 19 0,-3-1 11 15,3 0-1-15,-1-1 28 0,0 3 39 0,-1-1-9 0,2 0 14 16,-2 2-26-16,2 1-24 16,0 3 0-16,-1 2-9 0,3 0-21 0,0 0 10 15,0 0-12-15,-1 0 13 0,0 0 9 0,-15 11-1 0,12-4 9 0,-1 3-11 0,0 2-15 16,1 2 15-16,-1 2-9 0,0 3 13 0,2 3-1 15,0 2-11 1,-1 0 7-16,2 0-8 0,0 0 9 0,2 1-5 0,0 0-6 0,0-1 2 16,2 3 5-16,0-3 3 15,2-1 6-15,-1 0-6 0,2-4 3 0,-1 0 3 0,4-3 1 0,-1-2 1 16,1-1 9-16,1-3-4 0,2-2 10 0,-1-4-8 0,1-1-2 0,3-2 13 16,-4-4-3-1,1-4 8-15,4-4-11 0,1-3-4 0,2-3-5 0,-3-5 3 16,1-4-1-16,-10-1-14 0,-3-5 0 15,-1-3-4-15,-4 1 3 0,3-5-4 0,-1 0-1 16,-2 4-2-16,1-1-5 0,-5 7-4 0,0 2 4 0,-1 5-2 0,-2 3 6 0,4 4-5 16,-3 4-2-16,1 2-2 15,4 2-9-15,-4 3 6 0,-1 1-6 0,2 1 7 16,-2 3-3-16,1 0-3 0,3 3-34 0,0 3 7 16,2-1-114-16,1 2-23 0,1 1-34 0,3 0 8 15,3 1-32-15</inkml:trace>
  <inkml:trace contextRef="#ctx0" brushRef="#br0" timeOffset="2205.71">5353 12713 1384 0,'-2'-5'28'0,"2"5"-17"0,0 0-15 0,0 0 3 16,0 0-24-16,0 1 10 0,4 15 2 0,-3-10 1 0,2 2 1 0,-2 0 19 0,2 0 2 0,-2 1 8 0,1 3 23 0,1 0-16 15,1 3 5-15,0 3-11 0,1-1-13 0,2 3 5 16,2 2-12-16,-2 0 10 0,1 1-1 0,0-1-1 16,1 0 6-16,-1 2-7 0,0-1 1 0,-2-1 0 15,1 1 2-15,1-3 0 0,-2 5 10 0,1-6-2 16,-3-1 7-16,0-1-5 0,1-4 4 0,-1-2-33 16,0 0-14-16,0-4-8 0,0-2-52 0,0-2-37 0,-2-3-7 15,1 0-12-15,-3-2-36 0,2-4-31 0</inkml:trace>
  <inkml:trace contextRef="#ctx0" brushRef="#br0" timeOffset="2523.54">5398 12777 1251 0,'-1'-11'58'0,"-1"-1"-39"0,2 4 6 0,2 1-17 0,0 2-9 15,4 1-3-15,-1 0-7 0,3-2 5 16,1 0 0-16,4-1 17 0,-1 1 10 0,0 3 0 0,1 1 8 0,0 1-6 15,-1 0-12-15,1 1 6 0,1 2-10 0,-1 2-9 16,2 2 5-16,1 5-8 0,-5-3-13 0,4 3 19 16,-7-1-10-16,4 1 14 0,-2 2-2 0,1 1-10 15,3 2 5-15,-4 3-9 0,4 0 0 0,-4 2 4 16,-1-1-1-16,1 0 3 0,-6 2 4 0,3-1 0 16,-2 1 6-16,-1 1-5 0,3 3 4 0,-10-1 0 15,-1 1-3-15,-4-3 5 0,-2 0 10 0,3 0-14 0,-5-3 9 16,3 0-10-16,-2 1 1 0,-5-4 17 15,6 1-9-15,-5-2 12 0,5-2-4 0,-2-1 0 16,-3-1 8-16,2 1-5 0,-3-3 1 0,1-1-43 0,3 0-61 0,-3-1 8 16,1-1-164-16,-2-6-133 15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46" units="cm"/>
          <inkml:channel name="Y" type="integer" max="800" units="cm"/>
          <inkml:channel name="T" type="integer" max="2.14748E9" units="dev"/>
        </inkml:traceFormat>
        <inkml:channelProperties>
          <inkml:channelProperty channel="X" name="resolution" value="95.86957" units="1/cm"/>
          <inkml:channelProperty channel="Y" name="resolution" value="51.6129" units="1/cm"/>
          <inkml:channelProperty channel="T" name="resolution" value="1" units="1/dev"/>
        </inkml:channelProperties>
      </inkml:inkSource>
      <inkml:timestamp xml:id="ts0" timeString="2023-08-08T03:31:06.49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11460 8905 0</inkml:trace>
  <inkml:trace contextRef="#ctx0" brushRef="#br0" timeOffset="3343.54">10220 13791 0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1F94E62-A251-1A7E-0EF4-2A72C99EFA8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D40ED5C-FAED-BFC4-F700-076D45E4A004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B79A6878-C2C0-4267-B3B2-C1A3D7AE1E93}" type="datetimeFigureOut">
              <a:rPr lang="en-US"/>
              <a:pPr>
                <a:defRPr/>
              </a:pPr>
              <a:t>3/13/2026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E0EEAE06-A665-3988-908A-D8D640787BB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79513" y="674688"/>
            <a:ext cx="4498975" cy="3375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47AB4084-F099-9975-7F65-3E6E99E90F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273550"/>
            <a:ext cx="5486400" cy="40497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D4314BE-7179-B063-6AF4-0E2FE1E2E240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54710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CC056E9-A69B-A5AC-BC59-77E8BCC7A1E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547100"/>
            <a:ext cx="2971800" cy="449263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52C7EE5B-0931-47A4-916B-70AA93081E5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5AFD94-8A09-324E-F60F-F4E39C79B0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5F9C034-099E-0DB4-9B86-AA7B12F8753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CDB7643-34D3-0574-C286-913F6C831B95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3ED587E-6BDE-5626-46D9-1A225E14B8A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14630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86AB62-466D-47A2-E36A-59B9738C51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0E66122-87D2-2CE7-58F5-C3F5303C8DF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F2DBC5C-433A-5E9A-F481-7BCA240A197D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A241B2-D3D7-41D8-0178-030BB8EFC09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48825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481272-90EA-172F-EB3D-FE2712C117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8A02500-55AF-DD62-9432-F7A87F37B4D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BB25AFE-31A5-B992-77CE-965FDBE3A517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8ADDDC-9FF0-4899-EF81-F89C54DA657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65266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E5740-0A11-39DF-2F63-C824915655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39F8703-B363-1DF1-BBAD-C801E953BB6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FF776F9-5CDE-A5F3-B4D2-4AE3E2EE7E84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F6B742-D7B1-9567-6F4E-A8BB416B904B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39160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6B9805-BE1D-621B-82C9-D914510A52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C9A8D31-D5DF-136E-21D8-6D5014DE857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2CD92BB-339E-962F-9F2D-F8AA0A65E9B5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CD142E5-1B5B-0CFB-7080-D953E7AF80B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16475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1C13E7-CA85-EEC0-F319-7AB2953D78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D958D3C-DEF9-AE9F-CCE3-EABE56B8C61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036F56F-FD4C-583A-6E2A-A39812D6BCA4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FD593B3-87FE-BDA9-6090-5140A5278D0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74383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A1F648-2987-D87D-7891-D7547816F9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96BB58E-A347-8E0C-264A-D9093B2990D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2D88C1D-F8EB-2036-EE92-BA867ECE68C3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760E0B-910E-A369-6621-03EEED0F840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338224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4916A8-DF13-F721-6187-6422A806D7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6F707F4-D441-35D0-D50A-D0D77ED08E2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33EE35F-7343-B64B-4762-3EF563B3F9B3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5D996F-087A-E125-42CC-C226E1E057A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345602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DE9919-7CA5-5861-2442-0F47203389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BA2DBD3-3F00-415D-888E-381568043F9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7064C80-41EC-A72D-BBF8-EA6D8C01DE99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C120C3-33BB-BF0F-7B16-98B63FC358F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360231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9FD7C2-C4E0-EB10-5A8D-CE5CFA33AF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2C3FD4B-4F61-AEBB-2790-BAD107C420E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295CDB6-8EFF-9D27-B9D4-83B875D78E5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D5E311-03F8-EB74-ADBE-D016F13D5D1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AE46DB-7AE3-4724-9BC2-E9A3A74E16E6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204995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9FD7C2-C4E0-EB10-5A8D-CE5CFA33AF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2C3FD4B-4F61-AEBB-2790-BAD107C420E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295CDB6-8EFF-9D27-B9D4-83B875D78E5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D5E311-03F8-EB74-ADBE-D016F13D5D1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AE46DB-7AE3-4724-9BC2-E9A3A74E16E6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159456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9FD7C2-C4E0-EB10-5A8D-CE5CFA33AF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2C3FD4B-4F61-AEBB-2790-BAD107C420E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295CDB6-8EFF-9D27-B9D4-83B875D78E5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D5E311-03F8-EB74-ADBE-D016F13D5D1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AE46DB-7AE3-4724-9BC2-E9A3A74E16E6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482539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566A7C-8F65-C15D-8C46-3CADD8640A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749787C-687E-BEC9-95EF-5EBAC454287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4B850CF-AD09-51C2-359E-2FC1CF8126CD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805C74-B154-D25A-DF2F-39082D02B0F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855121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D9F619-425C-DA50-927A-BEC8849161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17831DB-8DD8-59E8-7ADA-4CF180DE842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D61D842-72CB-2B72-5589-86D163316CC3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FBF3293-6C03-A78B-A0EC-4E710F16B40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328610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22D675-1CE6-6A45-3BBC-D3DF79B8F6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211CD1C-1E47-E9F3-B279-A2C7130C066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C68C6B8-2CB0-ADFC-453C-59E163E230B6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A9CE00A-4829-BECC-622E-90AD15A421C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75801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0D68C8-71DB-DE92-8233-BCFB0001D5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3703087-0ABF-6D74-92ED-50C8AF583F7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BD4832E-37EF-D105-9282-E613B5E58B64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105F233-E9C2-E694-AD86-C8C4A0F8B01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084935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8834B2-D4AB-52DC-0FCE-2D3E7FB47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2236492-6F26-9316-2189-3DF230ED7CA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3A93E5B-143B-D5D0-EDE3-337E6672E8F2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3F03EFC-A6F8-5134-F902-D72082F7CF7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196807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0E6CE8-07DD-C0CA-C512-95FCB460E3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CE2607E-7199-D466-AF31-9419879DEF2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87618AE-F932-AEEB-8110-00436579B96D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689D2C-83C8-A4C0-03CC-BE820179A98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678188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D81D89-CB4E-DCA3-6486-9C0FDEB8BC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ADFA159-610C-C30B-4748-67AC936004B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E9208B2-63A9-8C04-3D85-825815C0BED2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9113A9C-7CEF-1EEC-4152-80A0D18000B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480838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0B1283-D12A-DFEF-F29C-91EA79B065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FCD8849-CC04-4F83-4DE9-A33CE99DC8D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474FF59-13D6-BCB7-46C4-699F000739C5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9C7BFA1-B3BA-D1F5-7CAB-B54312B4B5E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12428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E906E8-C4DA-A261-2542-5E9BBDA2E4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60C1BC2-9B0C-85E4-21DD-42321730614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451CB92-17E2-64B1-36E9-07DAA384D0CB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312427A-C5DD-EF70-EF47-F1C791CFD08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424944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124BE2-DB24-55B4-5C04-E609425B5B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2A21FA2-0E75-E4FE-189C-D281AFE1580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BDCCE25-52AF-536F-1620-15256F4E05A0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EA7664-1818-E453-76E1-FFE3D34E201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69053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A4F483B-8CF7-BE43-40F3-14D5AEC5C1F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ECCD061-D040-EB4B-9FE9-825F339D76B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908F697-F56C-6C85-24EC-3733C11FD8D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B254CF-974C-4177-80FF-3EE98AE36A2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33884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F582927-7C57-F616-D0BA-79F2EBA36A8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3A88D8C-B24E-C286-87E0-585CA150A21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FE502A6-9215-0F3D-623D-175354687FD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614D40-D06A-451B-8A86-CC32C7B8026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037162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ED7694B-A5D3-9FA8-628C-4EF4648C444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01A9B78-4D29-73D0-CDE7-672FF5FEF29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8128163-0D35-0E19-7C80-166781CDC32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4DC37D-B2AB-49CB-844E-54FB4B85E01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277865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AC622B2-741A-F106-1148-821C11FD66C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CF9F786-BE83-657C-011A-7921B39F343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6866053-EEFB-7542-5005-83D13A552A3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769D8A-60D9-4B41-952E-7CD7731AD92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250256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2004CBCF-66C7-B683-1A42-3B80E3026E4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E733133D-F200-B35D-BE11-41503AC94E3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CFE4029F-76B1-5AFE-EFC0-A1FA6E4989B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D98712-7F68-465E-A625-290445F18EF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389248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1303AC26-BFCC-C977-F4D4-7AA86837461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37949FCD-5E04-B98C-E3E5-6D19CBC2CCB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74997AAA-B522-2A46-31C2-6647B7A99FD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C655FC-94BC-4445-B991-8B702ADA5B5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783526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7332FFE0-D0F4-66FC-DD8B-29630FE62D1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11B3C740-B73C-7357-F895-21A005BB97B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28AE7AA3-14CD-1173-294A-AFA49FB7D72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12CE73-4EBB-45DA-B8C8-A061F7585E5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782538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2C29592-7954-6D6D-BDBF-BE387D8C623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CC4BCFD-DAD9-EF7B-5408-D791785FE3D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1A03EDC-E172-2FD4-979A-499E0AF7AE3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85DC64-821B-4ECE-9F36-0585EAB9B5D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89262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FC41C52-97B6-E247-7DA3-FA605DE8C12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05538F1-E95B-ABFF-9FA5-46F415B4A67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2C7448E-8E3A-8096-5C71-49B650FB20B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B17A3B-C845-43B8-BD74-BF9EBFFF2EE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330877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910B513-AFC5-3CE0-ED25-35EA046817F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167110D-4629-EBB3-DC4C-BEE895E59E9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05F7CD2-F242-EAA4-F9CE-54DDC1FB5FD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0A2323-903C-4B1E-A312-C05F4F4FB81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697915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D2A0E56-60CD-F5EA-BCED-2C8E4876447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995DFDA-27A0-A7BE-7490-669A46A6121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EE274F8-A861-D4E9-E0A6-02F7DDA67E6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DA9A38-B56F-4CE4-9B37-6C4E769C293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97565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205F920A-C2FE-543F-3739-967603A0E85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C4AD6783-78DD-82B7-E851-FED33E307CA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D96387A3-C6E7-6705-4B27-879107906EA1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D1DFA37E-9A88-2ADB-A0E7-B3CB189D8588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5F3455FE-B499-C12F-688E-A354B63541A5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0D2344F2-9B0E-455C-9371-1DB0F787420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1.png"/><Relationship Id="rId5" Type="http://schemas.openxmlformats.org/officeDocument/2006/relationships/image" Target="../media/image510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8.png"/><Relationship Id="rId7" Type="http://schemas.openxmlformats.org/officeDocument/2006/relationships/image" Target="../media/image10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90.png"/><Relationship Id="rId4" Type="http://schemas.openxmlformats.org/officeDocument/2006/relationships/image" Target="../media/image4.png"/><Relationship Id="rId9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13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4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6.png"/><Relationship Id="rId10" Type="http://schemas.openxmlformats.org/officeDocument/2006/relationships/image" Target="../media/image21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4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10" Type="http://schemas.openxmlformats.org/officeDocument/2006/relationships/image" Target="../media/image27.png"/><Relationship Id="rId4" Type="http://schemas.openxmlformats.org/officeDocument/2006/relationships/image" Target="../media/image17.png"/><Relationship Id="rId9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0.png"/><Relationship Id="rId3" Type="http://schemas.openxmlformats.org/officeDocument/2006/relationships/image" Target="../media/image4.png"/><Relationship Id="rId7" Type="http://schemas.openxmlformats.org/officeDocument/2006/relationships/image" Target="../media/image26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0.png"/><Relationship Id="rId5" Type="http://schemas.openxmlformats.org/officeDocument/2006/relationships/image" Target="../media/image240.png"/><Relationship Id="rId4" Type="http://schemas.openxmlformats.org/officeDocument/2006/relationships/image" Target="../media/image230.png"/><Relationship Id="rId9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5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0.png"/><Relationship Id="rId3" Type="http://schemas.openxmlformats.org/officeDocument/2006/relationships/image" Target="../media/image36.png"/><Relationship Id="rId7" Type="http://schemas.openxmlformats.org/officeDocument/2006/relationships/image" Target="../media/image33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0.png"/><Relationship Id="rId5" Type="http://schemas.openxmlformats.org/officeDocument/2006/relationships/image" Target="../media/image300.png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13" Type="http://schemas.openxmlformats.org/officeDocument/2006/relationships/image" Target="../media/image44.png"/><Relationship Id="rId3" Type="http://schemas.openxmlformats.org/officeDocument/2006/relationships/image" Target="../media/image37.png"/><Relationship Id="rId7" Type="http://schemas.openxmlformats.org/officeDocument/2006/relationships/image" Target="../media/image380.png"/><Relationship Id="rId12" Type="http://schemas.openxmlformats.org/officeDocument/2006/relationships/image" Target="../media/image4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0.png"/><Relationship Id="rId11" Type="http://schemas.openxmlformats.org/officeDocument/2006/relationships/image" Target="../media/image42.png"/><Relationship Id="rId5" Type="http://schemas.openxmlformats.org/officeDocument/2006/relationships/image" Target="../media/image360.png"/><Relationship Id="rId15" Type="http://schemas.openxmlformats.org/officeDocument/2006/relationships/image" Target="../media/image45.png"/><Relationship Id="rId10" Type="http://schemas.openxmlformats.org/officeDocument/2006/relationships/image" Target="../media/image41.png"/><Relationship Id="rId4" Type="http://schemas.openxmlformats.org/officeDocument/2006/relationships/image" Target="../media/image4.png"/><Relationship Id="rId9" Type="http://schemas.openxmlformats.org/officeDocument/2006/relationships/image" Target="../media/image40.png"/><Relationship Id="rId14" Type="http://schemas.openxmlformats.org/officeDocument/2006/relationships/customXml" Target="../ink/ink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37.png"/><Relationship Id="rId7" Type="http://schemas.openxmlformats.org/officeDocument/2006/relationships/image" Target="../media/image48.png"/><Relationship Id="rId12" Type="http://schemas.openxmlformats.org/officeDocument/2006/relationships/image" Target="../media/image5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png"/><Relationship Id="rId11" Type="http://schemas.openxmlformats.org/officeDocument/2006/relationships/image" Target="../media/image52.png"/><Relationship Id="rId5" Type="http://schemas.openxmlformats.org/officeDocument/2006/relationships/image" Target="../media/image46.png"/><Relationship Id="rId10" Type="http://schemas.openxmlformats.org/officeDocument/2006/relationships/image" Target="../media/image51.png"/><Relationship Id="rId4" Type="http://schemas.openxmlformats.org/officeDocument/2006/relationships/image" Target="../media/image4.png"/><Relationship Id="rId9" Type="http://schemas.openxmlformats.org/officeDocument/2006/relationships/image" Target="../media/image5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5.png"/><Relationship Id="rId4" Type="http://schemas.openxmlformats.org/officeDocument/2006/relationships/image" Target="../media/image3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5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ustomXml" Target="../ink/ink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2.png"/><Relationship Id="rId4" Type="http://schemas.openxmlformats.org/officeDocument/2006/relationships/image" Target="../media/image56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DD88B36F-63F6-3EBE-AC77-3608BBFFC65F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04800" y="295275"/>
            <a:ext cx="8610600" cy="990600"/>
          </a:xfrm>
          <a:solidFill>
            <a:schemeClr val="bg1"/>
          </a:solidFill>
          <a:ln>
            <a:solidFill>
              <a:srgbClr val="FF33CC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sz="2800" dirty="0"/>
              <a:t>Kinematics of Connected Rigid Bodies </a:t>
            </a:r>
            <a:endParaRPr lang="en-US" altLang="en-US" sz="2800" dirty="0">
              <a:solidFill>
                <a:schemeClr val="tx1"/>
              </a:solidFill>
            </a:endParaRP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B8FE71F4-0AE9-03E8-C7A7-40BA5DF56546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446213" y="3733800"/>
            <a:ext cx="6400800" cy="1371600"/>
          </a:xfrm>
        </p:spPr>
        <p:txBody>
          <a:bodyPr/>
          <a:lstStyle/>
          <a:p>
            <a:pPr eaLnBrk="1" hangingPunct="1"/>
            <a:r>
              <a:rPr lang="en-US" altLang="en-US" sz="1800" dirty="0">
                <a:latin typeface="CommercialScript BT" pitchFamily="66" charset="0"/>
              </a:rPr>
              <a:t> P M V Subbarao</a:t>
            </a:r>
          </a:p>
          <a:p>
            <a:pPr eaLnBrk="1" hangingPunct="1"/>
            <a:r>
              <a:rPr lang="en-US" altLang="en-US" sz="1800" dirty="0">
                <a:latin typeface="CommercialScript BT" pitchFamily="66" charset="0"/>
              </a:rPr>
              <a:t>Professor &amp; Head </a:t>
            </a:r>
          </a:p>
          <a:p>
            <a:pPr eaLnBrk="1" hangingPunct="1"/>
            <a:r>
              <a:rPr lang="en-US" altLang="en-US" sz="1800" dirty="0">
                <a:latin typeface="Tempus Sans ITC" panose="04020404030D07020202" pitchFamily="82" charset="0"/>
              </a:rPr>
              <a:t>Mechanical Engineering Department</a:t>
            </a:r>
          </a:p>
        </p:txBody>
      </p:sp>
      <p:sp>
        <p:nvSpPr>
          <p:cNvPr id="3076" name="Text Box 4">
            <a:extLst>
              <a:ext uri="{FF2B5EF4-FFF2-40B4-BE49-F238E27FC236}">
                <a16:creationId xmlns:a16="http://schemas.microsoft.com/office/drawing/2014/main" id="{E79B2BAC-7951-1A4F-1743-1438AD2357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48006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grpSp>
        <p:nvGrpSpPr>
          <p:cNvPr id="3077" name="Group 8">
            <a:extLst>
              <a:ext uri="{FF2B5EF4-FFF2-40B4-BE49-F238E27FC236}">
                <a16:creationId xmlns:a16="http://schemas.microsoft.com/office/drawing/2014/main" id="{8B924FC6-395C-82CB-7BDB-457AF83D41C8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3081" name="Group 9">
              <a:extLst>
                <a:ext uri="{FF2B5EF4-FFF2-40B4-BE49-F238E27FC236}">
                  <a16:creationId xmlns:a16="http://schemas.microsoft.com/office/drawing/2014/main" id="{5475EA6F-F779-155B-4D3C-C5C7824E73B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192" cy="4320"/>
              <a:chOff x="0" y="-48"/>
              <a:chExt cx="144" cy="4368"/>
            </a:xfrm>
          </p:grpSpPr>
          <p:sp>
            <p:nvSpPr>
              <p:cNvPr id="3091" name="Rectangle 10">
                <a:extLst>
                  <a:ext uri="{FF2B5EF4-FFF2-40B4-BE49-F238E27FC236}">
                    <a16:creationId xmlns:a16="http://schemas.microsoft.com/office/drawing/2014/main" id="{6DD9C2F5-5C19-CB32-C45F-F959EA9C84C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92" name="Rectangle 11">
                <a:extLst>
                  <a:ext uri="{FF2B5EF4-FFF2-40B4-BE49-F238E27FC236}">
                    <a16:creationId xmlns:a16="http://schemas.microsoft.com/office/drawing/2014/main" id="{656D7843-8467-93C1-0A41-6243E12F3B3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  <p:grpSp>
          <p:nvGrpSpPr>
            <p:cNvPr id="3082" name="Group 12">
              <a:extLst>
                <a:ext uri="{FF2B5EF4-FFF2-40B4-BE49-F238E27FC236}">
                  <a16:creationId xmlns:a16="http://schemas.microsoft.com/office/drawing/2014/main" id="{50FEFA18-3AEE-72BD-1A46-F2F349CACF6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674" y="24"/>
              <a:ext cx="86" cy="4296"/>
              <a:chOff x="5616" y="-48"/>
              <a:chExt cx="144" cy="4368"/>
            </a:xfrm>
          </p:grpSpPr>
          <p:sp>
            <p:nvSpPr>
              <p:cNvPr id="3089" name="Rectangle 13">
                <a:extLst>
                  <a:ext uri="{FF2B5EF4-FFF2-40B4-BE49-F238E27FC236}">
                    <a16:creationId xmlns:a16="http://schemas.microsoft.com/office/drawing/2014/main" id="{B2169F68-460B-E3F1-9FCC-B8F877FD9A7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90" name="Rectangle 14">
                <a:extLst>
                  <a:ext uri="{FF2B5EF4-FFF2-40B4-BE49-F238E27FC236}">
                    <a16:creationId xmlns:a16="http://schemas.microsoft.com/office/drawing/2014/main" id="{BC30CEF1-ED6D-C088-AB72-3BAE16C8997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  <p:grpSp>
          <p:nvGrpSpPr>
            <p:cNvPr id="3083" name="Group 15">
              <a:extLst>
                <a:ext uri="{FF2B5EF4-FFF2-40B4-BE49-F238E27FC236}">
                  <a16:creationId xmlns:a16="http://schemas.microsoft.com/office/drawing/2014/main" id="{5937C962-A8BA-D738-9033-8866F92088D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0"/>
              <a:ext cx="5616" cy="144"/>
              <a:chOff x="96" y="-48"/>
              <a:chExt cx="5520" cy="144"/>
            </a:xfrm>
          </p:grpSpPr>
          <p:sp>
            <p:nvSpPr>
              <p:cNvPr id="3087" name="Rectangle 16">
                <a:extLst>
                  <a:ext uri="{FF2B5EF4-FFF2-40B4-BE49-F238E27FC236}">
                    <a16:creationId xmlns:a16="http://schemas.microsoft.com/office/drawing/2014/main" id="{BDBB2DF5-84B9-5B62-5B96-18148B6A2B0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-48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88" name="Rectangle 17">
                <a:extLst>
                  <a:ext uri="{FF2B5EF4-FFF2-40B4-BE49-F238E27FC236}">
                    <a16:creationId xmlns:a16="http://schemas.microsoft.com/office/drawing/2014/main" id="{AB8C9999-915D-5BF2-7E41-E8DB5561070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-48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  <p:grpSp>
          <p:nvGrpSpPr>
            <p:cNvPr id="3084" name="Group 18">
              <a:extLst>
                <a:ext uri="{FF2B5EF4-FFF2-40B4-BE49-F238E27FC236}">
                  <a16:creationId xmlns:a16="http://schemas.microsoft.com/office/drawing/2014/main" id="{31F4DBCD-F918-4E08-4B40-31DA876ACAF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4234"/>
              <a:ext cx="5616" cy="86"/>
              <a:chOff x="96" y="4176"/>
              <a:chExt cx="5520" cy="144"/>
            </a:xfrm>
          </p:grpSpPr>
          <p:sp>
            <p:nvSpPr>
              <p:cNvPr id="3085" name="Rectangle 19">
                <a:extLst>
                  <a:ext uri="{FF2B5EF4-FFF2-40B4-BE49-F238E27FC236}">
                    <a16:creationId xmlns:a16="http://schemas.microsoft.com/office/drawing/2014/main" id="{4E6AEA86-EBE7-1540-2448-3941E2CD0D7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4176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86" name="Rectangle 20">
                <a:extLst>
                  <a:ext uri="{FF2B5EF4-FFF2-40B4-BE49-F238E27FC236}">
                    <a16:creationId xmlns:a16="http://schemas.microsoft.com/office/drawing/2014/main" id="{03B5FF89-FA3A-D3B8-6996-05C7606589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4176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</p:grpSp>
      <p:sp>
        <p:nvSpPr>
          <p:cNvPr id="2055" name="TextBox 19">
            <a:extLst>
              <a:ext uri="{FF2B5EF4-FFF2-40B4-BE49-F238E27FC236}">
                <a16:creationId xmlns:a16="http://schemas.microsoft.com/office/drawing/2014/main" id="{D343D648-A38E-1EF9-A534-509203453C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6513" y="5208588"/>
            <a:ext cx="848717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buNone/>
            </a:pPr>
            <a:r>
              <a:rPr lang="en-US" b="1" dirty="0">
                <a:solidFill>
                  <a:srgbClr val="00B050"/>
                </a:solidFill>
                <a:latin typeface="Curlz MT" panose="04040404050702020202" pitchFamily="82" charset="0"/>
              </a:rPr>
              <a:t>Creation of Machines with Mechanical Advantage…</a:t>
            </a:r>
            <a:endParaRPr lang="en-US" altLang="en-US" sz="3600" b="1" i="1" dirty="0">
              <a:solidFill>
                <a:srgbClr val="00B050"/>
              </a:solidFill>
              <a:latin typeface="Curlz MT" panose="04040404050702020202" pitchFamily="82" charset="0"/>
              <a:ea typeface="STZhongsong" panose="020B0503020204020204" pitchFamily="2" charset="-122"/>
            </a:endParaRPr>
          </a:p>
        </p:txBody>
      </p:sp>
      <p:pic>
        <p:nvPicPr>
          <p:cNvPr id="3079" name="Picture 2" descr="A picture containing shape&#10;&#10;Description automatically generated">
            <a:extLst>
              <a:ext uri="{FF2B5EF4-FFF2-40B4-BE49-F238E27FC236}">
                <a16:creationId xmlns:a16="http://schemas.microsoft.com/office/drawing/2014/main" id="{61298272-DBCA-4D38-B64F-3231452AC9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0775" y="1295400"/>
            <a:ext cx="4362450" cy="2297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CE6A3709-F700-840C-120E-310FE66065A5}"/>
                  </a:ext>
                </a:extLst>
              </p14:cNvPr>
              <p14:cNvContentPartPr/>
              <p14:nvPr/>
            </p14:nvContentPartPr>
            <p14:xfrm>
              <a:off x="3679200" y="3205800"/>
              <a:ext cx="446760" cy="175932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CE6A3709-F700-840C-120E-310FE66065A5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669840" y="3196440"/>
                <a:ext cx="465480" cy="177804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76BEBA-89E6-D444-6486-1911C213B8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Picture 35">
            <a:extLst>
              <a:ext uri="{FF2B5EF4-FFF2-40B4-BE49-F238E27FC236}">
                <a16:creationId xmlns:a16="http://schemas.microsoft.com/office/drawing/2014/main" id="{B92385D7-279E-3D2C-3EC2-B0086B45C4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9522" y="4047490"/>
            <a:ext cx="4409972" cy="224854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A0F4F35-9A0B-594F-1D10-F9FCB04DA5F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7135" y="109728"/>
            <a:ext cx="6573005" cy="1143000"/>
          </a:xfrm>
          <a:noFill/>
        </p:spPr>
        <p:txBody>
          <a:bodyPr/>
          <a:lstStyle/>
          <a:p>
            <a:pPr lvl="0"/>
            <a:r>
              <a:rPr lang="en-US" sz="2800" dirty="0"/>
              <a:t>Engineering with Connection of Rigid Bodies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185D2E05-18B5-6DE4-0BE3-9E23E20B1410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7C11AA72-85D8-F1DE-42F1-133BE22EE02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6A0B7AEB-F5F2-498D-443D-FDC812D0CB9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6C6FD97F-86C8-6D66-0FF3-3BF5FFC5E5C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AED78C1B-9095-5C67-EFC9-3C061756BE0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E3F54D9D-1C03-61A3-1D98-FA1B9DC4D95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0C5189C8-2B2F-FB9E-E54C-2742384C695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BF3FDE5D-658F-6AF2-C015-8C4180255CC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C788C2CE-3ED5-6FF4-FD2C-83CB6C2386D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C85632D8-EF9A-7F55-EF69-B3BBA7472F7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01850A85-6B72-5050-F3CC-52C3DA61B53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5A87C955-4845-652B-14C2-7E02CA32BB5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2021E008-8473-E6FB-887E-47618052C38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437A0F35-013D-DA93-61CE-AA8AF3D3E57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4A3BA8B6-F3FD-A1E7-E1D7-3835C548FEF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99417307-361D-1EC2-CC91-37E69795A8B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A2D9D3E4-1019-D2F8-6E33-F48D3174A58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48" name="Picture 47">
            <a:extLst>
              <a:ext uri="{FF2B5EF4-FFF2-40B4-BE49-F238E27FC236}">
                <a16:creationId xmlns:a16="http://schemas.microsoft.com/office/drawing/2014/main" id="{A49F6B0D-75D8-112F-7B73-5774F2C6B18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59943" y="1419943"/>
            <a:ext cx="4108328" cy="2089668"/>
          </a:xfrm>
          <a:prstGeom prst="rect">
            <a:avLst/>
          </a:prstGeom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96A1E0D8-E312-4176-EF54-7C45060AAA1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0797412">
            <a:off x="2485456" y="2416263"/>
            <a:ext cx="3835278" cy="2832790"/>
          </a:xfrm>
          <a:prstGeom prst="rect">
            <a:avLst/>
          </a:prstGeom>
        </p:spPr>
      </p:pic>
      <p:pic>
        <p:nvPicPr>
          <p:cNvPr id="51" name="Picture 2" descr="https://i.ytimg.com/vi/uGMUxB1kRBE/hq720.jpg?sqp=-oaymwEhCK4FEIIDSFryq4qpAxMIARUAAAAAGAElAADIQj0AgKJD&amp;rs=AOn4CLDtrGy-Qada9JGFnmFqBZyA4gWXuQ">
            <a:extLst>
              <a:ext uri="{FF2B5EF4-FFF2-40B4-BE49-F238E27FC236}">
                <a16:creationId xmlns:a16="http://schemas.microsoft.com/office/drawing/2014/main" id="{17639E16-5060-792F-5044-A9C10A8E1A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767" y="1644644"/>
            <a:ext cx="7880466" cy="4434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49826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2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2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B38B80-1813-9585-ED59-5415428D96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>
            <a:extLst>
              <a:ext uri="{FF2B5EF4-FFF2-40B4-BE49-F238E27FC236}">
                <a16:creationId xmlns:a16="http://schemas.microsoft.com/office/drawing/2014/main" id="{D719C987-80EE-EB7B-4B65-4971B8327C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5876" y="1225156"/>
            <a:ext cx="4409972" cy="224854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BF56CD3-3CFC-C71F-5BEA-9811D81E677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41570" y="249618"/>
            <a:ext cx="6573005" cy="872363"/>
          </a:xfrm>
          <a:noFill/>
        </p:spPr>
        <p:txBody>
          <a:bodyPr/>
          <a:lstStyle/>
          <a:p>
            <a:pPr lvl="0"/>
            <a:r>
              <a:rPr lang="en-US" sz="2800" dirty="0"/>
              <a:t>Key Concepts : Rotating Reference Systems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39965842-4738-91D8-E6B6-AE780E48E332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509BE793-089F-A614-F10E-F461D5EB7B7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1035217C-4F02-01D0-8F18-F7FC005100A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BCC8038A-C7FB-CADF-10A6-4D7BB6DBD99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883A1532-3CF7-E781-7225-55F4299FB53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958A90D6-4270-9AB3-B7AB-B22D1F3F9F0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D25B435C-0A21-4AFB-B8CA-58FFD44CA43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5116F025-503C-2FDE-61D3-D6FBDDFB8B5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48CA4CE7-45DA-F0E4-A23A-5CAE913B660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39204662-286F-AEFC-DE59-6803757F095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E0F25183-C3B9-BB7F-AE72-C9374D8BAE8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A5A82074-9934-D890-1279-4442D20E744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09C0344C-F128-86E2-7756-175D53C30A1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8380394F-4102-4D12-BDF6-FEEB45775A2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C5DF7B89-2868-9F89-8CEB-B4CF2342155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73AAF040-A633-7C8C-3D9C-2CB935758CA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1704919B-441E-8F38-F4B0-BA31AEF7146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21ED2E9-84E3-433F-8722-A97048A7F4B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35474" y="1222247"/>
                <a:ext cx="8478005" cy="5423027"/>
              </a:xfrm>
            </p:spPr>
            <p:txBody>
              <a:bodyPr/>
              <a:lstStyle/>
              <a:p>
                <a:r>
                  <a:rPr lang="en-US" sz="2400" dirty="0"/>
                  <a:t>Definitions in Relative Motion Analysis </a:t>
                </a:r>
              </a:p>
              <a:p>
                <a:r>
                  <a:rPr lang="en-US" sz="2400" dirty="0"/>
                  <a:t>Once a rotating reference system is chosen, </a:t>
                </a:r>
              </a:p>
              <a:p>
                <a:r>
                  <a:rPr lang="en-US" sz="2400" dirty="0"/>
                  <a:t>The following quantities appear 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</m:acc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:Absolute velocity of origin </a:t>
                </a:r>
                <a:r>
                  <a:rPr lang="en-US" sz="2400" i="1" dirty="0"/>
                  <a:t>B</a:t>
                </a:r>
                <a:r>
                  <a:rPr lang="en-US" sz="2400" dirty="0"/>
                  <a:t> 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</m:acc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: Absolute acceleration of origin B </a:t>
                </a:r>
              </a:p>
              <a:p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</m:acc>
                  </m:oMath>
                </a14:m>
                <a:r>
                  <a:rPr lang="en-US" sz="2400" dirty="0"/>
                  <a:t>: Position vector of coincident point P from B </a:t>
                </a:r>
              </a:p>
              <a:p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</m:e>
                    </m:acc>
                    <m:r>
                      <a:rPr lang="en-US" sz="24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l-GR" sz="2400" dirty="0"/>
                  <a:t>:</a:t>
                </a:r>
                <a:r>
                  <a:rPr lang="en-US" sz="2400" dirty="0"/>
                  <a:t> Angular velocity of rotating axes</a:t>
                </a:r>
              </a:p>
              <a:p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acc>
                      <m:accPr>
                        <m:chr m:val="̇"/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acc>
                          <m:accPr>
                            <m:chr m:val="⃗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𝜔</m:t>
                            </m:r>
                          </m:e>
                        </m:acc>
                      </m:e>
                    </m:acc>
                  </m:oMath>
                </a14:m>
                <a:r>
                  <a:rPr lang="el-GR" sz="2400" dirty="0"/>
                  <a:t>:</a:t>
                </a:r>
                <a:r>
                  <a:rPr lang="en-US" sz="2400" dirty="0"/>
                  <a:t> Angular acceleration of rotating axes 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sz="240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</m:acc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𝑟𝑒𝑙</m:t>
                        </m:r>
                      </m:sub>
                    </m:sSub>
                  </m:oMath>
                </a14:m>
                <a:r>
                  <a:rPr lang="en-US" sz="2400" dirty="0"/>
                  <a:t> :Velocity of A relative to rotating axes 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</m:acc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𝑟𝑒𝑙</m:t>
                        </m:r>
                      </m:sub>
                    </m:sSub>
                  </m:oMath>
                </a14:m>
                <a:r>
                  <a:rPr lang="en-US" sz="2400" dirty="0"/>
                  <a:t> : Acceleration of A relative to rotating axes</a:t>
                </a:r>
              </a:p>
              <a:p>
                <a:r>
                  <a:rPr lang="en-US" sz="2400" dirty="0"/>
                  <a:t>Important Notes Use a consistent right-handed coordinate system, Formulation applies to planar and spatial motion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21ED2E9-84E3-433F-8722-A97048A7F4B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35474" y="1222247"/>
                <a:ext cx="8478005" cy="5423027"/>
              </a:xfrm>
              <a:blipFill>
                <a:blip r:embed="rId5"/>
                <a:stretch>
                  <a:fillRect l="-1078" t="-7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88680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2CD6BF-605C-7D4B-DD61-3A9D6B666A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34">
            <a:extLst>
              <a:ext uri="{FF2B5EF4-FFF2-40B4-BE49-F238E27FC236}">
                <a16:creationId xmlns:a16="http://schemas.microsoft.com/office/drawing/2014/main" id="{A64F90FD-2A9B-CF6E-179F-D92EA2CEFC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3898" y="2667000"/>
            <a:ext cx="4610743" cy="366763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7CDB57E-D978-AE02-9875-52F611A2C53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7135" y="109728"/>
            <a:ext cx="6573005" cy="1143000"/>
          </a:xfrm>
          <a:noFill/>
        </p:spPr>
        <p:txBody>
          <a:bodyPr/>
          <a:lstStyle/>
          <a:p>
            <a:pPr lvl="0"/>
            <a:r>
              <a:rPr lang="en-US" sz="2800" dirty="0"/>
              <a:t>Coriolis Acceleration: Definition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04A447AC-81DD-BEEC-0227-E62569155512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282B1373-12CE-2770-07B2-9E7BB937175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1DD4044D-7B95-7889-01CC-71B1B565C46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C1EA6F6C-A0CC-1779-928E-01E1360B6A8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974D62A4-169D-8959-047C-10685EE073B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4A87F7BD-5EDC-60AD-7C2F-3DF847C4E15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23EBB859-2988-27ED-98D8-D0E7F6585FA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149EC5C2-0A03-F818-6628-0112A1E265F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B1E2198B-FC1C-8311-5DCC-B2F302BDF63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125A62BF-3955-01B3-5E54-0A015454C1F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E095352E-C714-4D07-AAC8-1F292799CAC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3393AAD2-19AA-8CA4-1654-3E51F0E4DA7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AEC5234B-9245-9160-85E6-0BD03FAACDA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C5BB2717-4041-FAC9-E351-167A9BF72E7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A4ABF2A5-2F16-EC3E-0777-01DA016B5BD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B442CCDA-EF7A-2561-2A0D-F4F8DE43267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F657E0C9-69A0-BBD2-9CCE-9730FF19FBD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117A70A-D48F-6416-52DF-F2B3F156F84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05723" y="1167317"/>
                <a:ext cx="8607756" cy="1709035"/>
              </a:xfrm>
            </p:spPr>
            <p:txBody>
              <a:bodyPr/>
              <a:lstStyle/>
              <a:p>
                <a:r>
                  <a:rPr lang="en-US" sz="2400" dirty="0"/>
                  <a:t>The Coriolis acceleration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𝑎</m:t>
                            </m:r>
                          </m:e>
                        </m:acc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𝑐𝑜𝑟𝑖𝑜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=2</m:t>
                    </m:r>
                    <m:acc>
                      <m:accPr>
                        <m:chr m:val="⃗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</m:e>
                    </m:acc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acc>
                              <m:accPr>
                                <m:chr m:val="⃗"/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𝑣</m:t>
                                </m:r>
                              </m:e>
                            </m:acc>
                          </m:e>
                        </m:d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𝑟𝑒𝑙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is difficult to visualize because it is composed of two separate physical effects. </a:t>
                </a:r>
              </a:p>
              <a:p>
                <a:r>
                  <a:rPr lang="en-US" sz="2400" dirty="0"/>
                  <a:t>In Figure a rotating disk with a radial slot in which a small particle A is confined to slide is shown. 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117A70A-D48F-6416-52DF-F2B3F156F84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05723" y="1167317"/>
                <a:ext cx="8607756" cy="1709035"/>
              </a:xfrm>
              <a:blipFill>
                <a:blip r:embed="rId5"/>
                <a:stretch>
                  <a:fillRect l="-921" t="-4982" r="-425" b="-32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2">
                <a:extLst>
                  <a:ext uri="{FF2B5EF4-FFF2-40B4-BE49-F238E27FC236}">
                    <a16:creationId xmlns:a16="http://schemas.microsoft.com/office/drawing/2014/main" id="{A262EBB7-50A6-3ED2-A319-C52BF95E9034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339302" y="2712720"/>
                <a:ext cx="4629198" cy="40087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r>
                  <a:rPr lang="en-US" sz="2400" kern="0" dirty="0"/>
                  <a:t>Let the disk turn with a constant angular velocity </a:t>
                </a:r>
                <a14:m>
                  <m:oMath xmlns:m="http://schemas.openxmlformats.org/officeDocument/2006/math">
                    <m:r>
                      <a:rPr lang="en-US" sz="2400" i="1" kern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𝜔</m:t>
                    </m:r>
                    <m:r>
                      <a:rPr lang="en-US" sz="2400" b="0" i="1" kern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acc>
                      <m:accPr>
                        <m:chr m:val="̇"/>
                        <m:ctrlPr>
                          <a:rPr lang="en-US" sz="2400" b="0" i="1" kern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kern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</m:acc>
                  </m:oMath>
                </a14:m>
                <a:r>
                  <a:rPr lang="en-US" sz="2400" kern="0" dirty="0"/>
                  <a:t> and </a:t>
                </a:r>
              </a:p>
              <a:p>
                <a:r>
                  <a:rPr lang="en-US" sz="2400" kern="0" dirty="0"/>
                  <a:t>let the particle move along the slot with a constant speed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kern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kern="0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2400" b="0" i="1" kern="0" smtClean="0">
                            <a:latin typeface="Cambria Math" panose="02040503050406030204" pitchFamily="18" charset="0"/>
                          </a:rPr>
                          <m:t>𝑟𝑒𝑙</m:t>
                        </m:r>
                      </m:sub>
                    </m:sSub>
                    <m:r>
                      <a:rPr lang="en-US" sz="2400" b="0" i="1" kern="0" smtClean="0">
                        <a:latin typeface="Cambria Math" panose="02040503050406030204" pitchFamily="18" charset="0"/>
                      </a:rPr>
                      <m:t>=</m:t>
                    </m:r>
                    <m:acc>
                      <m:accPr>
                        <m:chr m:val="̇"/>
                        <m:ctrlPr>
                          <a:rPr lang="en-US" sz="2400" b="0" i="1" kern="0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kern="0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acc>
                  </m:oMath>
                </a14:m>
                <a:r>
                  <a:rPr lang="en-US" sz="2400" kern="0" dirty="0"/>
                  <a:t> relative to the slot. </a:t>
                </a:r>
              </a:p>
              <a:p>
                <a:r>
                  <a:rPr lang="en-US" sz="2400" kern="0" dirty="0"/>
                  <a:t>The velocity of A has the two components </a:t>
                </a:r>
              </a:p>
              <a:p>
                <a:r>
                  <a:rPr lang="en-US" sz="2400" kern="0" dirty="0"/>
                  <a:t>(a) </a:t>
                </a:r>
                <a14:m>
                  <m:oMath xmlns:m="http://schemas.openxmlformats.org/officeDocument/2006/math">
                    <m:acc>
                      <m:accPr>
                        <m:chr m:val="̇"/>
                        <m:ctrlPr>
                          <a:rPr lang="en-US" sz="2400" i="1" kern="0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kern="0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acc>
                    <m:r>
                      <a:rPr lang="en-US" sz="2400" b="0" i="1" kern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kern="0" dirty="0"/>
                  <a:t>due to motion along the slot</a:t>
                </a:r>
              </a:p>
              <a:p>
                <a:r>
                  <a:rPr lang="en-US" sz="2400" kern="0" dirty="0"/>
                  <a:t>(b) </a:t>
                </a:r>
                <a14:m>
                  <m:oMath xmlns:m="http://schemas.openxmlformats.org/officeDocument/2006/math">
                    <m:r>
                      <a:rPr lang="en-US" sz="2400" b="0" i="1" kern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b="0" i="1" kern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𝜔</m:t>
                    </m:r>
                  </m:oMath>
                </a14:m>
                <a:r>
                  <a:rPr lang="en-US" sz="2400" kern="0" dirty="0"/>
                  <a:t> due to the rotation of the slot. </a:t>
                </a:r>
              </a:p>
            </p:txBody>
          </p:sp>
        </mc:Choice>
        <mc:Fallback xmlns="">
          <p:sp>
            <p:nvSpPr>
              <p:cNvPr id="4" name="Content Placeholder 2">
                <a:extLst>
                  <a:ext uri="{FF2B5EF4-FFF2-40B4-BE49-F238E27FC236}">
                    <a16:creationId xmlns:a16="http://schemas.microsoft.com/office/drawing/2014/main" id="{A262EBB7-50A6-3ED2-A319-C52BF95E903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39302" y="2712720"/>
                <a:ext cx="4629198" cy="4008755"/>
              </a:xfrm>
              <a:prstGeom prst="rect">
                <a:avLst/>
              </a:prstGeom>
              <a:blipFill>
                <a:blip r:embed="rId6"/>
                <a:stretch>
                  <a:fillRect l="-1845" t="-1216" r="-1054" b="-4711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327080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C5E433-EC60-74B8-DADD-ECB7DF81D1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39A7CB-BC96-673B-248B-B4EE8C86910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7135" y="109728"/>
            <a:ext cx="6573005" cy="1143000"/>
          </a:xfrm>
          <a:noFill/>
        </p:spPr>
        <p:txBody>
          <a:bodyPr/>
          <a:lstStyle/>
          <a:p>
            <a:pPr lvl="0"/>
            <a:r>
              <a:rPr lang="en-US" sz="2800" dirty="0"/>
              <a:t>Coriolis Acceleration: Derivation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7E682E30-50C6-9536-BFA0-94029CFCF94D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0ACDEBB0-4170-567B-B8C5-D8236990988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BD476514-C779-1C0B-455C-DD1ECBBA4F3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BB0CC2C3-15DC-D375-1974-3D742A396E6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EC385FB9-E70F-6C4D-654F-73B04EB3541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24637ED1-8CA8-E213-A8CE-5E07F66B82F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65DD454D-CD69-FAA8-6F4C-7EAB92FDB17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95E405C2-7FC8-462A-A6B0-5A289DD6CD2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306F2C50-FC31-4802-99D3-BAA03EF9A6F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7C7D3EEA-0198-B60D-83DA-051EE8C7648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E8E74E34-C067-7EBD-096C-33A1682ADFF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6FF20A84-D58F-39FD-E609-C71188541A9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18E23D3F-41FA-5137-E64B-4D5F083C345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65A7FE32-EF10-7110-9ECE-DBE9FB1F2DE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7B6C6B2C-8958-489B-1742-E006143151E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61B481A2-DA5D-879A-47A5-04163B67F66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5923C331-F792-E918-88A7-F38ED799C52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2" name="Content Placeholder 21">
            <a:extLst>
              <a:ext uri="{FF2B5EF4-FFF2-40B4-BE49-F238E27FC236}">
                <a16:creationId xmlns:a16="http://schemas.microsoft.com/office/drawing/2014/main" id="{D3250936-B3F8-B674-C33C-DBA4967B0F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2108" y="1184925"/>
            <a:ext cx="8614724" cy="905891"/>
          </a:xfrm>
        </p:spPr>
        <p:txBody>
          <a:bodyPr/>
          <a:lstStyle/>
          <a:p>
            <a:r>
              <a:rPr lang="en-US" sz="2400" dirty="0"/>
              <a:t>The changes in these two velocity components due to the rotation of the disk are shown in the figure. </a:t>
            </a:r>
          </a:p>
          <a:p>
            <a:endParaRPr lang="en-US" sz="2400" dirty="0"/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22BAD6C5-852E-71DD-58EA-FF5140EBCE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95962" y="1991091"/>
            <a:ext cx="4505325" cy="3438525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7FE721DA-51FD-9443-9E64-7D5D10C97EA9}"/>
              </a:ext>
            </a:extLst>
          </p:cNvPr>
          <p:cNvSpPr txBox="1"/>
          <p:nvPr/>
        </p:nvSpPr>
        <p:spPr>
          <a:xfrm>
            <a:off x="393962" y="2078624"/>
            <a:ext cx="417803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F</a:t>
            </a:r>
            <a:r>
              <a:rPr lang="en-US" sz="2400" dirty="0"/>
              <a:t>or the interval </a:t>
            </a:r>
            <a:r>
              <a:rPr lang="en-US" sz="2400" i="1" dirty="0"/>
              <a:t>dt</a:t>
            </a:r>
            <a:r>
              <a:rPr lang="en-US" sz="2400" dirty="0"/>
              <a:t>, during which the </a:t>
            </a:r>
            <a:r>
              <a:rPr lang="en-US" sz="2400" i="1" dirty="0"/>
              <a:t>x-y</a:t>
            </a:r>
            <a:r>
              <a:rPr lang="en-US" sz="2400" dirty="0"/>
              <a:t> axes rotate with the disk through the angle d𝜃 to x′-y′.</a:t>
            </a:r>
            <a:endParaRPr lang="en-US" dirty="0"/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05019264-269D-6ACE-2DD3-E55D4AA42F7B}"/>
              </a:ext>
            </a:extLst>
          </p:cNvPr>
          <p:cNvSpPr/>
          <p:nvPr/>
        </p:nvSpPr>
        <p:spPr bwMode="auto">
          <a:xfrm>
            <a:off x="4370417" y="2280142"/>
            <a:ext cx="1607890" cy="2561540"/>
          </a:xfrm>
          <a:custGeom>
            <a:avLst/>
            <a:gdLst>
              <a:gd name="csX0" fmla="*/ 174151 w 1607890"/>
              <a:gd name="csY0" fmla="*/ 261890 h 2561540"/>
              <a:gd name="csX1" fmla="*/ 549055 w 1607890"/>
              <a:gd name="csY1" fmla="*/ 5858 h 2561540"/>
              <a:gd name="csX2" fmla="*/ 841663 w 1607890"/>
              <a:gd name="csY2" fmla="*/ 517922 h 2561540"/>
              <a:gd name="csX3" fmla="*/ 1152559 w 1607890"/>
              <a:gd name="csY3" fmla="*/ 1093994 h 2561540"/>
              <a:gd name="csX4" fmla="*/ 1399447 w 1607890"/>
              <a:gd name="csY4" fmla="*/ 1798082 h 2561540"/>
              <a:gd name="csX5" fmla="*/ 1573183 w 1607890"/>
              <a:gd name="csY5" fmla="*/ 2328434 h 2561540"/>
              <a:gd name="csX6" fmla="*/ 1545751 w 1607890"/>
              <a:gd name="csY6" fmla="*/ 2529602 h 2561540"/>
              <a:gd name="csX7" fmla="*/ 951391 w 1607890"/>
              <a:gd name="csY7" fmla="*/ 2538746 h 2561540"/>
              <a:gd name="csX8" fmla="*/ 439327 w 1607890"/>
              <a:gd name="csY8" fmla="*/ 2310146 h 2561540"/>
              <a:gd name="csX9" fmla="*/ 18703 w 1607890"/>
              <a:gd name="csY9" fmla="*/ 1350026 h 2561540"/>
              <a:gd name="csX10" fmla="*/ 82711 w 1607890"/>
              <a:gd name="csY10" fmla="*/ 591074 h 2561540"/>
              <a:gd name="csX11" fmla="*/ 174151 w 1607890"/>
              <a:gd name="csY11" fmla="*/ 261890 h 256154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1607890" h="2561540">
                <a:moveTo>
                  <a:pt x="174151" y="261890"/>
                </a:moveTo>
                <a:cubicBezTo>
                  <a:pt x="251875" y="164354"/>
                  <a:pt x="437803" y="-36814"/>
                  <a:pt x="549055" y="5858"/>
                </a:cubicBezTo>
                <a:cubicBezTo>
                  <a:pt x="660307" y="48530"/>
                  <a:pt x="741079" y="336566"/>
                  <a:pt x="841663" y="517922"/>
                </a:cubicBezTo>
                <a:cubicBezTo>
                  <a:pt x="942247" y="699278"/>
                  <a:pt x="1059595" y="880634"/>
                  <a:pt x="1152559" y="1093994"/>
                </a:cubicBezTo>
                <a:cubicBezTo>
                  <a:pt x="1245523" y="1307354"/>
                  <a:pt x="1329343" y="1592342"/>
                  <a:pt x="1399447" y="1798082"/>
                </a:cubicBezTo>
                <a:cubicBezTo>
                  <a:pt x="1469551" y="2003822"/>
                  <a:pt x="1548799" y="2206514"/>
                  <a:pt x="1573183" y="2328434"/>
                </a:cubicBezTo>
                <a:cubicBezTo>
                  <a:pt x="1597567" y="2450354"/>
                  <a:pt x="1649383" y="2494550"/>
                  <a:pt x="1545751" y="2529602"/>
                </a:cubicBezTo>
                <a:cubicBezTo>
                  <a:pt x="1442119" y="2564654"/>
                  <a:pt x="1135795" y="2575322"/>
                  <a:pt x="951391" y="2538746"/>
                </a:cubicBezTo>
                <a:cubicBezTo>
                  <a:pt x="766987" y="2502170"/>
                  <a:pt x="594775" y="2508266"/>
                  <a:pt x="439327" y="2310146"/>
                </a:cubicBezTo>
                <a:cubicBezTo>
                  <a:pt x="283879" y="2112026"/>
                  <a:pt x="78139" y="1636538"/>
                  <a:pt x="18703" y="1350026"/>
                </a:cubicBezTo>
                <a:cubicBezTo>
                  <a:pt x="-40733" y="1063514"/>
                  <a:pt x="58327" y="775478"/>
                  <a:pt x="82711" y="591074"/>
                </a:cubicBezTo>
                <a:cubicBezTo>
                  <a:pt x="107095" y="406670"/>
                  <a:pt x="96427" y="359426"/>
                  <a:pt x="174151" y="261890"/>
                </a:cubicBezTo>
                <a:close/>
              </a:path>
            </a:pathLst>
          </a:cu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D6897397-7A2F-AEC3-58C3-C8F344E702A7}"/>
              </a:ext>
            </a:extLst>
          </p:cNvPr>
          <p:cNvSpPr/>
          <p:nvPr/>
        </p:nvSpPr>
        <p:spPr bwMode="auto">
          <a:xfrm>
            <a:off x="5413358" y="2395691"/>
            <a:ext cx="3371248" cy="2023587"/>
          </a:xfrm>
          <a:custGeom>
            <a:avLst/>
            <a:gdLst>
              <a:gd name="csX0" fmla="*/ 82186 w 3371248"/>
              <a:gd name="csY0" fmla="*/ 310933 h 2023587"/>
              <a:gd name="csX1" fmla="*/ 54754 w 3371248"/>
              <a:gd name="csY1" fmla="*/ 740701 h 2023587"/>
              <a:gd name="csX2" fmla="*/ 319930 w 3371248"/>
              <a:gd name="csY2" fmla="*/ 1188757 h 2023587"/>
              <a:gd name="csX3" fmla="*/ 374794 w 3371248"/>
              <a:gd name="csY3" fmla="*/ 1371637 h 2023587"/>
              <a:gd name="csX4" fmla="*/ 548530 w 3371248"/>
              <a:gd name="csY4" fmla="*/ 1463077 h 2023587"/>
              <a:gd name="csX5" fmla="*/ 1252618 w 3371248"/>
              <a:gd name="csY5" fmla="*/ 1545373 h 2023587"/>
              <a:gd name="csX6" fmla="*/ 393082 w 3371248"/>
              <a:gd name="csY6" fmla="*/ 1536229 h 2023587"/>
              <a:gd name="csX7" fmla="*/ 393082 w 3371248"/>
              <a:gd name="csY7" fmla="*/ 1618525 h 2023587"/>
              <a:gd name="csX8" fmla="*/ 594250 w 3371248"/>
              <a:gd name="csY8" fmla="*/ 1819693 h 2023587"/>
              <a:gd name="csX9" fmla="*/ 932578 w 3371248"/>
              <a:gd name="csY9" fmla="*/ 1911133 h 2023587"/>
              <a:gd name="csX10" fmla="*/ 1161178 w 3371248"/>
              <a:gd name="csY10" fmla="*/ 1947709 h 2023587"/>
              <a:gd name="csX11" fmla="*/ 1225186 w 3371248"/>
              <a:gd name="csY11" fmla="*/ 1947709 h 2023587"/>
              <a:gd name="csX12" fmla="*/ 1307482 w 3371248"/>
              <a:gd name="csY12" fmla="*/ 2020861 h 2023587"/>
              <a:gd name="csX13" fmla="*/ 1828690 w 3371248"/>
              <a:gd name="csY13" fmla="*/ 1837981 h 2023587"/>
              <a:gd name="csX14" fmla="*/ 2368186 w 3371248"/>
              <a:gd name="csY14" fmla="*/ 1618525 h 2023587"/>
              <a:gd name="csX15" fmla="*/ 2651650 w 3371248"/>
              <a:gd name="csY15" fmla="*/ 1572805 h 2023587"/>
              <a:gd name="csX16" fmla="*/ 3063130 w 3371248"/>
              <a:gd name="csY16" fmla="*/ 1362493 h 2023587"/>
              <a:gd name="csX17" fmla="*/ 3310018 w 3371248"/>
              <a:gd name="csY17" fmla="*/ 1106461 h 2023587"/>
              <a:gd name="csX18" fmla="*/ 3310018 w 3371248"/>
              <a:gd name="csY18" fmla="*/ 612685 h 2023587"/>
              <a:gd name="csX19" fmla="*/ 2624218 w 3371248"/>
              <a:gd name="csY19" fmla="*/ 73189 h 2023587"/>
              <a:gd name="csX20" fmla="*/ 896002 w 3371248"/>
              <a:gd name="csY20" fmla="*/ 27469 h 2023587"/>
              <a:gd name="csX21" fmla="*/ 82186 w 3371248"/>
              <a:gd name="csY21" fmla="*/ 310933 h 202358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</a:cxnLst>
            <a:rect l="l" t="t" r="r" b="b"/>
            <a:pathLst>
              <a:path w="3371248" h="2023587">
                <a:moveTo>
                  <a:pt x="82186" y="310933"/>
                </a:moveTo>
                <a:cubicBezTo>
                  <a:pt x="-58022" y="429805"/>
                  <a:pt x="15130" y="594397"/>
                  <a:pt x="54754" y="740701"/>
                </a:cubicBezTo>
                <a:cubicBezTo>
                  <a:pt x="94378" y="887005"/>
                  <a:pt x="266590" y="1083601"/>
                  <a:pt x="319930" y="1188757"/>
                </a:cubicBezTo>
                <a:cubicBezTo>
                  <a:pt x="373270" y="1293913"/>
                  <a:pt x="336694" y="1325917"/>
                  <a:pt x="374794" y="1371637"/>
                </a:cubicBezTo>
                <a:cubicBezTo>
                  <a:pt x="412894" y="1417357"/>
                  <a:pt x="402226" y="1434121"/>
                  <a:pt x="548530" y="1463077"/>
                </a:cubicBezTo>
                <a:cubicBezTo>
                  <a:pt x="694834" y="1492033"/>
                  <a:pt x="1278526" y="1533181"/>
                  <a:pt x="1252618" y="1545373"/>
                </a:cubicBezTo>
                <a:cubicBezTo>
                  <a:pt x="1226710" y="1557565"/>
                  <a:pt x="536338" y="1524037"/>
                  <a:pt x="393082" y="1536229"/>
                </a:cubicBezTo>
                <a:cubicBezTo>
                  <a:pt x="249826" y="1548421"/>
                  <a:pt x="359554" y="1571281"/>
                  <a:pt x="393082" y="1618525"/>
                </a:cubicBezTo>
                <a:cubicBezTo>
                  <a:pt x="426610" y="1665769"/>
                  <a:pt x="504334" y="1770925"/>
                  <a:pt x="594250" y="1819693"/>
                </a:cubicBezTo>
                <a:cubicBezTo>
                  <a:pt x="684166" y="1868461"/>
                  <a:pt x="838090" y="1889797"/>
                  <a:pt x="932578" y="1911133"/>
                </a:cubicBezTo>
                <a:cubicBezTo>
                  <a:pt x="1027066" y="1932469"/>
                  <a:pt x="1112410" y="1941613"/>
                  <a:pt x="1161178" y="1947709"/>
                </a:cubicBezTo>
                <a:cubicBezTo>
                  <a:pt x="1209946" y="1953805"/>
                  <a:pt x="1200802" y="1935517"/>
                  <a:pt x="1225186" y="1947709"/>
                </a:cubicBezTo>
                <a:cubicBezTo>
                  <a:pt x="1249570" y="1959901"/>
                  <a:pt x="1206898" y="2039149"/>
                  <a:pt x="1307482" y="2020861"/>
                </a:cubicBezTo>
                <a:cubicBezTo>
                  <a:pt x="1408066" y="2002573"/>
                  <a:pt x="1651906" y="1905037"/>
                  <a:pt x="1828690" y="1837981"/>
                </a:cubicBezTo>
                <a:cubicBezTo>
                  <a:pt x="2005474" y="1770925"/>
                  <a:pt x="2231026" y="1662721"/>
                  <a:pt x="2368186" y="1618525"/>
                </a:cubicBezTo>
                <a:cubicBezTo>
                  <a:pt x="2505346" y="1574329"/>
                  <a:pt x="2535826" y="1615477"/>
                  <a:pt x="2651650" y="1572805"/>
                </a:cubicBezTo>
                <a:cubicBezTo>
                  <a:pt x="2767474" y="1530133"/>
                  <a:pt x="2953402" y="1440217"/>
                  <a:pt x="3063130" y="1362493"/>
                </a:cubicBezTo>
                <a:cubicBezTo>
                  <a:pt x="3172858" y="1284769"/>
                  <a:pt x="3268870" y="1231429"/>
                  <a:pt x="3310018" y="1106461"/>
                </a:cubicBezTo>
                <a:cubicBezTo>
                  <a:pt x="3351166" y="981493"/>
                  <a:pt x="3424318" y="784897"/>
                  <a:pt x="3310018" y="612685"/>
                </a:cubicBezTo>
                <a:cubicBezTo>
                  <a:pt x="3195718" y="440473"/>
                  <a:pt x="3026554" y="170725"/>
                  <a:pt x="2624218" y="73189"/>
                </a:cubicBezTo>
                <a:cubicBezTo>
                  <a:pt x="2221882" y="-24347"/>
                  <a:pt x="1318150" y="-7583"/>
                  <a:pt x="896002" y="27469"/>
                </a:cubicBezTo>
                <a:cubicBezTo>
                  <a:pt x="473854" y="62521"/>
                  <a:pt x="222394" y="192061"/>
                  <a:pt x="82186" y="310933"/>
                </a:cubicBezTo>
                <a:close/>
              </a:path>
            </a:pathLst>
          </a:cu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4A86FA0C-1B29-C474-34DD-67BC65539D7F}"/>
              </a:ext>
            </a:extLst>
          </p:cNvPr>
          <p:cNvSpPr/>
          <p:nvPr/>
        </p:nvSpPr>
        <p:spPr bwMode="auto">
          <a:xfrm>
            <a:off x="7065065" y="4166755"/>
            <a:ext cx="1245184" cy="557905"/>
          </a:xfrm>
          <a:custGeom>
            <a:avLst/>
            <a:gdLst>
              <a:gd name="csX0" fmla="*/ 1219399 w 1245184"/>
              <a:gd name="csY0" fmla="*/ 487541 h 557905"/>
              <a:gd name="csX1" fmla="*/ 1155391 w 1245184"/>
              <a:gd name="csY1" fmla="*/ 505829 h 557905"/>
              <a:gd name="csX2" fmla="*/ 341575 w 1245184"/>
              <a:gd name="csY2" fmla="*/ 551549 h 557905"/>
              <a:gd name="csX3" fmla="*/ 3247 w 1245184"/>
              <a:gd name="csY3" fmla="*/ 350381 h 557905"/>
              <a:gd name="csX4" fmla="*/ 213559 w 1245184"/>
              <a:gd name="csY4" fmla="*/ 149213 h 557905"/>
              <a:gd name="csX5" fmla="*/ 881071 w 1245184"/>
              <a:gd name="csY5" fmla="*/ 2909 h 557905"/>
              <a:gd name="csX6" fmla="*/ 1109671 w 1245184"/>
              <a:gd name="csY6" fmla="*/ 85205 h 557905"/>
              <a:gd name="csX7" fmla="*/ 1219399 w 1245184"/>
              <a:gd name="csY7" fmla="*/ 487541 h 55790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1245184" h="557905">
                <a:moveTo>
                  <a:pt x="1219399" y="487541"/>
                </a:moveTo>
                <a:cubicBezTo>
                  <a:pt x="1227019" y="557645"/>
                  <a:pt x="1301695" y="495161"/>
                  <a:pt x="1155391" y="505829"/>
                </a:cubicBezTo>
                <a:cubicBezTo>
                  <a:pt x="1009087" y="516497"/>
                  <a:pt x="533599" y="577457"/>
                  <a:pt x="341575" y="551549"/>
                </a:cubicBezTo>
                <a:cubicBezTo>
                  <a:pt x="149551" y="525641"/>
                  <a:pt x="24583" y="417437"/>
                  <a:pt x="3247" y="350381"/>
                </a:cubicBezTo>
                <a:cubicBezTo>
                  <a:pt x="-18089" y="283325"/>
                  <a:pt x="67255" y="207125"/>
                  <a:pt x="213559" y="149213"/>
                </a:cubicBezTo>
                <a:cubicBezTo>
                  <a:pt x="359863" y="91301"/>
                  <a:pt x="731719" y="13577"/>
                  <a:pt x="881071" y="2909"/>
                </a:cubicBezTo>
                <a:cubicBezTo>
                  <a:pt x="1030423" y="-7759"/>
                  <a:pt x="1053283" y="9005"/>
                  <a:pt x="1109671" y="85205"/>
                </a:cubicBezTo>
                <a:cubicBezTo>
                  <a:pt x="1166059" y="161405"/>
                  <a:pt x="1211779" y="417437"/>
                  <a:pt x="1219399" y="487541"/>
                </a:cubicBezTo>
                <a:close/>
              </a:path>
            </a:pathLst>
          </a:cu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7641C12C-60D7-801B-73CB-545C2E8CE0D6}"/>
                  </a:ext>
                </a:extLst>
              </p:cNvPr>
              <p:cNvSpPr txBox="1"/>
              <p:nvPr/>
            </p:nvSpPr>
            <p:spPr>
              <a:xfrm>
                <a:off x="417134" y="3335765"/>
                <a:ext cx="5069265" cy="348351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dirty="0"/>
                  <a:t>The velocity increment due to </a:t>
                </a:r>
              </a:p>
              <a:p>
                <a:r>
                  <a:rPr lang="en-US" dirty="0"/>
                  <a:t>the change in direction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𝑟𝑒𝑙</m:t>
                        </m:r>
                      </m:sub>
                    </m:sSub>
                  </m:oMath>
                </a14:m>
                <a:r>
                  <a:rPr lang="en-US" dirty="0" err="1"/>
                  <a:t>vrel</a:t>
                </a:r>
                <a:r>
                  <a:rPr lang="en-US" dirty="0"/>
                  <a:t> is </a:t>
                </a:r>
                <a14:m>
                  <m:oMath xmlns:m="http://schemas.openxmlformats.org/officeDocument/2006/math">
                    <m:acc>
                      <m:accPr>
                        <m:chr m:val="̇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𝑥𝑑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</m:acc>
                    <m:r>
                      <a:rPr lang="en-US" b="0" i="0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en-US" b="0" dirty="0"/>
              </a:p>
              <a:p>
                <a:r>
                  <a:rPr lang="en-US" dirty="0"/>
                  <a:t>the change in magnitude of </a:t>
                </a:r>
                <a:r>
                  <a:rPr lang="en-US" i="1" dirty="0"/>
                  <a:t>x𝜔 </a:t>
                </a:r>
                <a:r>
                  <a:rPr lang="en-US" dirty="0"/>
                  <a:t>is </a:t>
                </a:r>
                <a:r>
                  <a:rPr lang="en-US" i="1" dirty="0"/>
                  <a:t>𝜔 dx.</a:t>
                </a:r>
                <a:r>
                  <a:rPr lang="en-US" dirty="0"/>
                  <a:t> </a:t>
                </a:r>
              </a:p>
              <a:p>
                <a:r>
                  <a:rPr lang="en-US" dirty="0"/>
                  <a:t>Both are in the </a:t>
                </a:r>
                <a:r>
                  <a:rPr lang="en-US" i="1" dirty="0"/>
                  <a:t>y</a:t>
                </a:r>
                <a:r>
                  <a:rPr lang="en-US" dirty="0"/>
                  <a:t>-direction normal to the slot. </a:t>
                </a:r>
              </a:p>
              <a:p>
                <a:r>
                  <a:rPr lang="en-US" dirty="0"/>
                  <a:t>Dividing each increment by </a:t>
                </a:r>
                <a:r>
                  <a:rPr lang="en-US" i="1" dirty="0"/>
                  <a:t>dt</a:t>
                </a:r>
                <a:r>
                  <a:rPr lang="en-US" dirty="0"/>
                  <a:t> and adding will give the sum  as 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𝜔</m:t>
                      </m:r>
                      <m:acc>
                        <m:accPr>
                          <m:chr m:val="̇"/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</m:acc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acc>
                        <m:accPr>
                          <m:chr m:val="̇"/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</m:acc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𝜔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=2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𝜔</m:t>
                      </m:r>
                      <m:acc>
                        <m:accPr>
                          <m:chr m:val="̇"/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</m:ac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7641C12C-60D7-801B-73CB-545C2E8CE0D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7134" y="3335765"/>
                <a:ext cx="5069265" cy="3483518"/>
              </a:xfrm>
              <a:prstGeom prst="rect">
                <a:avLst/>
              </a:prstGeom>
              <a:blipFill>
                <a:blip r:embed="rId5"/>
                <a:stretch>
                  <a:fillRect l="-1803" t="-1399" r="-8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87469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9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4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3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build="p"/>
      <p:bldP spid="26" grpId="0" animBg="1"/>
      <p:bldP spid="27" grpId="0" animBg="1"/>
      <p:bldP spid="28" grpId="0" animBg="1"/>
      <p:bldP spid="30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CEE620-8092-AFB3-B94C-68B93C03FC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AC1457A-C9BE-C245-0695-31CA7054B1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8685" y="1130808"/>
            <a:ext cx="3294794" cy="262085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3F5314C-88E2-AC98-BFB6-7BB3D449AA9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7135" y="109728"/>
            <a:ext cx="6573005" cy="1143000"/>
          </a:xfrm>
          <a:noFill/>
        </p:spPr>
        <p:txBody>
          <a:bodyPr/>
          <a:lstStyle/>
          <a:p>
            <a:pPr lvl="0"/>
            <a:r>
              <a:rPr lang="en-US" sz="2800" dirty="0"/>
              <a:t>Coriolis Acceleration : Derivation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00E11F29-5A19-F3A9-A56D-841C96E7C74E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9D93D721-A61D-491F-904C-3D48DEF3ACE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26FFBC48-539D-9945-4D4F-137A986761E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78E077C0-4965-2173-ED4A-B2DACE810E5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2C031910-F125-733D-94AB-8551700AB24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FE959290-9A97-A5F3-8FD5-61C2D9322BC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5A34EE68-6ED0-DB82-E570-6221DC7221C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FF57C652-4255-08AD-25A6-3790BBAE735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C4AD11F3-88FE-9C5E-795E-73C15BA2633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E5492DE7-1215-E98B-FE85-4BDB6F578F7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43DAAC80-A1EA-1B77-2E7F-E0177B2CAC2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AE417DD5-E218-9E7C-34CC-5753D1A77EA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AA82E01C-A74C-4B4B-11B5-FB0B738C0FB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F1B02E68-984C-8B5A-AD31-96370B561B7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4692BA8D-DC8A-1D2C-6749-FFE71853E51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D3A1681D-74B7-2F7A-A022-06520F61396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3E40E8EC-946A-82BB-890E-3092531C04C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D1ADED3-EEC0-B3CF-1E16-166E3FC2273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3812" y="1197688"/>
                <a:ext cx="5337387" cy="3240024"/>
              </a:xfrm>
            </p:spPr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</m:t>
                    </m:r>
                    <m:r>
                      <a:rPr 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𝜔</m:t>
                    </m:r>
                    <m:acc>
                      <m:accPr>
                        <m:chr m:val="̇"/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</m:acc>
                  </m:oMath>
                </a14:m>
                <a:r>
                  <a:rPr lang="en-US" sz="2400" dirty="0"/>
                  <a:t> is the magnitude of the Coriolis acceleration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2</m:t>
                    </m:r>
                    <m:acc>
                      <m:accPr>
                        <m:chr m:val="⃗"/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</m:e>
                    </m:acc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𝑣</m:t>
                            </m:r>
                          </m:e>
                        </m:acc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𝑟𝑒𝑙</m:t>
                        </m:r>
                      </m:sub>
                    </m:sSub>
                  </m:oMath>
                </a14:m>
                <a:r>
                  <a:rPr lang="en-US" sz="2400" dirty="0"/>
                  <a:t>. </a:t>
                </a:r>
              </a:p>
              <a:p>
                <a:r>
                  <a:rPr lang="en-US" sz="2400" dirty="0"/>
                  <a:t>Dividing the remaining velocity increment </a:t>
                </a:r>
                <a:r>
                  <a:rPr lang="en-US" sz="2400" i="1" dirty="0"/>
                  <a:t>x𝜔 d𝜃 </a:t>
                </a:r>
                <a:r>
                  <a:rPr lang="en-US" sz="2400" dirty="0"/>
                  <a:t>due to the change in direction of </a:t>
                </a:r>
                <a:r>
                  <a:rPr lang="en-US" sz="2400" i="1" dirty="0"/>
                  <a:t>x𝜔</a:t>
                </a:r>
                <a:r>
                  <a:rPr lang="en-US" sz="2400" dirty="0"/>
                  <a:t> by </a:t>
                </a:r>
                <a:r>
                  <a:rPr lang="en-US" sz="2400" i="1" dirty="0"/>
                  <a:t>dt</a:t>
                </a:r>
                <a:r>
                  <a:rPr lang="en-US" sz="2400" dirty="0"/>
                  <a:t> gives </a:t>
                </a:r>
                <a:r>
                  <a:rPr lang="en-US" sz="2400" i="1" dirty="0"/>
                  <a:t>x𝜔</a:t>
                </a:r>
                <a:r>
                  <a:rPr lang="en-US" sz="2400" i="1" baseline="30000" dirty="0"/>
                  <a:t>2</a:t>
                </a:r>
                <a:r>
                  <a:rPr lang="en-US" sz="2400" dirty="0"/>
                  <a:t>. </a:t>
                </a:r>
              </a:p>
              <a:p>
                <a:r>
                  <a:rPr lang="en-US" sz="2400" dirty="0"/>
                  <a:t>This is the acceleration of a point </a:t>
                </a:r>
                <a:r>
                  <a:rPr lang="en-US" sz="2400" i="1" dirty="0"/>
                  <a:t>P</a:t>
                </a:r>
                <a:r>
                  <a:rPr lang="en-US" sz="2400" dirty="0"/>
                  <a:t> fixed to the slot and momentarily coincident with the particle </a:t>
                </a:r>
                <a:r>
                  <a:rPr lang="en-US" sz="2400" i="1" dirty="0"/>
                  <a:t>A</a:t>
                </a:r>
                <a:r>
                  <a:rPr lang="en-US" sz="2400" dirty="0"/>
                  <a:t>.</a:t>
                </a:r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D1ADED3-EEC0-B3CF-1E16-166E3FC2273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3812" y="1197688"/>
                <a:ext cx="5337387" cy="3240024"/>
              </a:xfrm>
              <a:blipFill>
                <a:blip r:embed="rId5"/>
                <a:stretch>
                  <a:fillRect l="-1712" t="-1504" b="-188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2" name="Picture 21">
            <a:extLst>
              <a:ext uri="{FF2B5EF4-FFF2-40B4-BE49-F238E27FC236}">
                <a16:creationId xmlns:a16="http://schemas.microsoft.com/office/drawing/2014/main" id="{FA21AD0B-3AAE-EE13-07D5-1E36F73076B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49924" y="3784410"/>
            <a:ext cx="3704517" cy="282733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DF01FA5F-BEDF-6CDA-964A-358FE2FCF563}"/>
                  </a:ext>
                </a:extLst>
              </p:cNvPr>
              <p:cNvSpPr txBox="1"/>
              <p:nvPr/>
            </p:nvSpPr>
            <p:spPr>
              <a:xfrm>
                <a:off x="547842" y="4367081"/>
                <a:ext cx="4608053" cy="8309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dirty="0"/>
                  <a:t>With the origin </a:t>
                </a:r>
                <a:r>
                  <a:rPr lang="en-US" i="1" dirty="0"/>
                  <a:t>B</a:t>
                </a:r>
                <a:r>
                  <a:rPr lang="en-US" dirty="0"/>
                  <a:t> in that equation taken at the fixed center O,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</m:acc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dirty="0"/>
                  <a:t>. </a:t>
                </a:r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DF01FA5F-BEDF-6CDA-964A-358FE2FCF5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7842" y="4367081"/>
                <a:ext cx="4608053" cy="830997"/>
              </a:xfrm>
              <a:prstGeom prst="rect">
                <a:avLst/>
              </a:prstGeom>
              <a:blipFill>
                <a:blip r:embed="rId7"/>
                <a:stretch>
                  <a:fillRect l="-2116" t="-5839" r="-1984" b="-153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844DE6EB-A47F-EBC9-AC23-CD321E39ED9A}"/>
                  </a:ext>
                </a:extLst>
              </p:cNvPr>
              <p:cNvSpPr txBox="1"/>
              <p:nvPr/>
            </p:nvSpPr>
            <p:spPr>
              <a:xfrm>
                <a:off x="394512" y="5307806"/>
                <a:ext cx="5472888" cy="51033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dirty="0"/>
                  <a:t>With constant angular velocity, </a:t>
                </a:r>
                <a14:m>
                  <m:oMath xmlns:m="http://schemas.openxmlformats.org/officeDocument/2006/math">
                    <m:acc>
                      <m:accPr>
                        <m:chr m:val="̇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acc>
                          <m:accPr>
                            <m:chr m:val="⃗"/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𝜔</m:t>
                            </m:r>
                          </m:e>
                        </m:acc>
                      </m:e>
                    </m:acc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acc>
                      <m:accPr>
                        <m:chr m:val="⃗"/>
                        <m:ctrlP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𝑟</m:t>
                        </m:r>
                      </m:e>
                    </m:acc>
                    <m:r>
                      <a:rPr lang="en-US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dirty="0"/>
                  <a:t>. </a:t>
                </a:r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844DE6EB-A47F-EBC9-AC23-CD321E39ED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4512" y="5307806"/>
                <a:ext cx="5472888" cy="510333"/>
              </a:xfrm>
              <a:prstGeom prst="rect">
                <a:avLst/>
              </a:prstGeom>
              <a:blipFill>
                <a:blip r:embed="rId8"/>
                <a:stretch>
                  <a:fillRect l="-1782" r="-2116" b="-277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DE905EBF-9EEA-935A-AF18-6A6DEFA156DB}"/>
                  </a:ext>
                </a:extLst>
              </p:cNvPr>
              <p:cNvSpPr txBox="1"/>
              <p:nvPr/>
            </p:nvSpPr>
            <p:spPr>
              <a:xfrm>
                <a:off x="484292" y="5903483"/>
                <a:ext cx="6505848" cy="8309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dirty="0"/>
                  <a:t>With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</m:acc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𝑟𝑒𝑙</m:t>
                        </m:r>
                      </m:sub>
                    </m:sSub>
                  </m:oMath>
                </a14:m>
                <a:r>
                  <a:rPr lang="en-US" dirty="0"/>
                  <a:t> constant in magnitude and no curvature to the slot,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</m:acc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𝑟𝑒𝑙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=0.</m:t>
                    </m:r>
                  </m:oMath>
                </a14:m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DE905EBF-9EEA-935A-AF18-6A6DEFA156D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4292" y="5903483"/>
                <a:ext cx="6505848" cy="830997"/>
              </a:xfrm>
              <a:prstGeom prst="rect">
                <a:avLst/>
              </a:prstGeom>
              <a:blipFill>
                <a:blip r:embed="rId9"/>
                <a:stretch>
                  <a:fillRect l="-1404" t="-10219" b="-153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88368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4" grpId="0"/>
      <p:bldP spid="26" grpId="0"/>
      <p:bldP spid="2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823EF6-31D3-67C3-7824-E4DBD76CBE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69B3D75-542F-A9F7-E1A0-CAB413B3C9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8685" y="1130808"/>
            <a:ext cx="3294794" cy="262085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F51892E-605B-6519-A6F5-B2FFA0E7FDD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7135" y="109728"/>
            <a:ext cx="6573005" cy="1143000"/>
          </a:xfrm>
          <a:noFill/>
        </p:spPr>
        <p:txBody>
          <a:bodyPr/>
          <a:lstStyle/>
          <a:p>
            <a:pPr lvl="0"/>
            <a:r>
              <a:rPr lang="en-US" sz="2800" dirty="0"/>
              <a:t>Coriolis Acceleration : Derivation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FBB78882-55D8-70C1-5E0C-79B4BB42E858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D1EDA7CC-919C-55DD-42D1-F2D4084104F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09B30A1A-03E8-04FE-0771-A417BE53189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EF701E81-6950-8596-2F9F-83856534B80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4C3F416A-D43D-93C3-A4BA-5A0759C4A94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EDF8A9C4-3C9E-27DB-F4DF-0945A9CCD83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D04CBE49-D5A8-920F-E4CC-F89588A1B82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5C35C834-CAAA-947B-9027-1D2A531EF46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48B35630-355D-9B15-1DD4-F88EADBDF33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483BED09-6BE2-7990-3BA5-AF96A9809E5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E2682E0A-A22B-A3B6-21DB-D2348629D01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3BCA1EAD-2CF5-9121-C657-DA8D537AFC1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3D985945-C25C-FBD1-001F-89F18408349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0B20920C-4D70-5723-A35A-F3B1900794E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D9008EE3-3CEF-DD19-7AEF-F2DBF441A76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42D21A11-FED2-8E64-FC61-DC0475C1E6A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2D027285-BAB2-2558-EB98-F011890C690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82FC211-DABC-1F04-D432-1CAA5581A94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3812" y="1197688"/>
                <a:ext cx="5337387" cy="3240024"/>
              </a:xfrm>
            </p:spPr>
            <p:txBody>
              <a:bodyPr/>
              <a:lstStyle/>
              <a:p>
                <a:r>
                  <a:rPr lang="en-US" sz="2400" dirty="0"/>
                  <a:t>The final term left is 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sz="240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</m:acc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acc>
                      <m:accPr>
                        <m:chr m:val="⃗"/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</m:e>
                    </m:acc>
                    <m:r>
                      <a:rPr 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d>
                      <m:dPr>
                        <m:ctrlPr>
                          <a:rPr lang="en-US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⃗"/>
                            <m:ctrlPr>
                              <a:rPr lang="en-US" sz="24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𝜔</m:t>
                            </m:r>
                          </m:e>
                        </m:acc>
                        <m:r>
                          <a:rPr lang="en-US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acc>
                          <m:accPr>
                            <m:chr m:val="⃗"/>
                            <m:ctrlPr>
                              <a:rPr lang="en-US" sz="24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𝑟</m:t>
                            </m:r>
                          </m:e>
                        </m:acc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+2</m:t>
                    </m:r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</m:e>
                    </m:acc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sz="24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𝑣</m:t>
                            </m:r>
                          </m:e>
                        </m:acc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𝑟𝑒𝑙</m:t>
                        </m:r>
                      </m:sub>
                    </m:sSub>
                  </m:oMath>
                </a14:m>
                <a:endParaRPr lang="en-US" sz="2400" dirty="0"/>
              </a:p>
              <a:p>
                <a:r>
                  <a:rPr lang="en-US" sz="2400" dirty="0"/>
                  <a:t>Replacing </a:t>
                </a:r>
              </a:p>
              <a:p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</m:acc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𝑏𝑦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𝑥</m:t>
                    </m:r>
                    <m:acc>
                      <m:accPr>
                        <m:chr m:val="̂"/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</m:acc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 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;  </m:t>
                    </m:r>
                    <m:acc>
                      <m:accPr>
                        <m:chr m:val="⃗"/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</m:e>
                    </m:acc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𝑏𝑦</m:t>
                    </m:r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l-GR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ω</m:t>
                    </m:r>
                    <m:acc>
                      <m:accPr>
                        <m:chr m:val="̂"/>
                        <m:ctrlPr>
                          <a:rPr lang="el-GR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𝑘</m:t>
                        </m:r>
                      </m:e>
                    </m:acc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&amp; 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</m:acc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𝑟𝑒𝑙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𝑏𝑦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</m:t>
                    </m:r>
                    <m:acc>
                      <m:accPr>
                        <m:chr m:val="̇"/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acc>
                    <m:acc>
                      <m:accPr>
                        <m:chr m:val="̂"/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</m:acc>
                  </m:oMath>
                </a14:m>
                <a:r>
                  <a:rPr lang="en-US" sz="2400" dirty="0"/>
                  <a:t> gives:</a:t>
                </a:r>
              </a:p>
              <a:p>
                <a:pPr marL="0" indent="0">
                  <a:buNone/>
                </a:pPr>
                <a:endParaRPr lang="en-US" sz="240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acc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acc>
                        <m:accPr>
                          <m:chr m:val="̂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</m:acc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+2</m:t>
                      </m:r>
                      <m:acc>
                        <m:accPr>
                          <m:chr m:val="̇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acc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𝜔</m:t>
                      </m:r>
                      <m:acc>
                        <m:accPr>
                          <m:chr m:val="̂"/>
                          <m:ctrlPr>
                            <a:rPr lang="en-US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𝑗</m:t>
                          </m:r>
                        </m:e>
                      </m:acc>
                    </m:oMath>
                  </m:oMathPara>
                </a14:m>
                <a:endParaRPr lang="en-US" sz="2400" dirty="0"/>
              </a:p>
              <a:p>
                <a:pPr marL="0" indent="0">
                  <a:buNone/>
                </a:pPr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82FC211-DABC-1F04-D432-1CAA5581A94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3812" y="1197688"/>
                <a:ext cx="5337387" cy="3240024"/>
              </a:xfrm>
              <a:blipFill>
                <a:blip r:embed="rId5"/>
                <a:stretch>
                  <a:fillRect l="-1712" t="-15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2" name="Picture 21">
            <a:extLst>
              <a:ext uri="{FF2B5EF4-FFF2-40B4-BE49-F238E27FC236}">
                <a16:creationId xmlns:a16="http://schemas.microsoft.com/office/drawing/2014/main" id="{3857BC1A-21BB-62C6-D97B-E6F469DFA7D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49924" y="3784410"/>
            <a:ext cx="3704517" cy="2827337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033F75AD-F30A-5E4E-67D3-1A235B77ED28}"/>
              </a:ext>
            </a:extLst>
          </p:cNvPr>
          <p:cNvSpPr txBox="1"/>
          <p:nvPr/>
        </p:nvSpPr>
        <p:spPr>
          <a:xfrm>
            <a:off x="612613" y="4866118"/>
            <a:ext cx="458114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Confirms that Coriolis acceleration arises from simultaneous rotation and relative motion.</a:t>
            </a:r>
          </a:p>
        </p:txBody>
      </p:sp>
    </p:spTree>
    <p:extLst>
      <p:ext uri="{BB962C8B-B14F-4D97-AF65-F5344CB8AC3E}">
        <p14:creationId xmlns:p14="http://schemas.microsoft.com/office/powerpoint/2010/main" val="45620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E77B26-EC0A-A864-0373-F1E8883111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11D55A-D777-C11A-AADD-BB8E1375731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7135" y="109728"/>
            <a:ext cx="6573005" cy="1143000"/>
          </a:xfrm>
          <a:noFill/>
        </p:spPr>
        <p:txBody>
          <a:bodyPr/>
          <a:lstStyle/>
          <a:p>
            <a:pPr lvl="0"/>
            <a:r>
              <a:rPr lang="en-US" sz="2800" dirty="0"/>
              <a:t>Rotating vs Nonrotating Systems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1224FF7F-F8E6-6D98-D5E7-460CA2F528D9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25ED7E96-AC14-CE52-5F9B-011013583AE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60B3D2C6-60EB-90EC-655A-3A525C12E86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C5A21835-FE39-7DFA-9C77-5D9EC31F628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8C0328CB-3607-B852-AE34-F38B1E84904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E0CF8DA9-90A0-EF82-FC30-6A581D7CE15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390FDCC5-CEF4-162A-1124-2A75DE62122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73D476FE-4384-A743-8EEE-D709E20D7B2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9797A63C-AE4A-CFD1-A343-D01CB792E72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89AF5D9C-19D0-C97C-67F9-A27770F20A1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BFF06F79-C81C-7697-D9A3-13C97CE5450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9F7FE637-D9A6-FE98-C9D1-790E776764B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C395791F-356C-1037-8CB3-5233914BC69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1724E53B-3FFD-39D9-11AE-966EFEF38C6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F2CCD861-083A-664C-C7D2-A0EDAA5D004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095ACDBC-BFD0-D579-507B-EEED6E4FBF1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32528898-B395-2108-A656-2156356E11C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A786A3-60A3-1D97-C25A-6CE2A8F7A9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5473" y="1331976"/>
            <a:ext cx="8341479" cy="1143000"/>
          </a:xfrm>
        </p:spPr>
        <p:txBody>
          <a:bodyPr/>
          <a:lstStyle/>
          <a:p>
            <a:r>
              <a:rPr lang="en-US" sz="2400" dirty="0"/>
              <a:t>The following comparison will help to establish the equivalence of, and clarify the differences between, the relative-acceleration equations written for rotating and nonrotating reference axes</a:t>
            </a:r>
          </a:p>
        </p:txBody>
      </p:sp>
      <p:sp>
        <p:nvSpPr>
          <p:cNvPr id="4" name="Right Brace 3">
            <a:extLst>
              <a:ext uri="{FF2B5EF4-FFF2-40B4-BE49-F238E27FC236}">
                <a16:creationId xmlns:a16="http://schemas.microsoft.com/office/drawing/2014/main" id="{BD0C5CFD-7A28-97D4-FED5-84B34558A0CC}"/>
              </a:ext>
            </a:extLst>
          </p:cNvPr>
          <p:cNvSpPr/>
          <p:nvPr/>
        </p:nvSpPr>
        <p:spPr bwMode="auto">
          <a:xfrm rot="5400000">
            <a:off x="3543414" y="2026803"/>
            <a:ext cx="990600" cy="2706624"/>
          </a:xfrm>
          <a:prstGeom prst="rightBrace">
            <a:avLst/>
          </a:prstGeom>
          <a:noFill/>
          <a:ln w="349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3" name="Right Brace 22">
            <a:extLst>
              <a:ext uri="{FF2B5EF4-FFF2-40B4-BE49-F238E27FC236}">
                <a16:creationId xmlns:a16="http://schemas.microsoft.com/office/drawing/2014/main" id="{A7FB331E-9727-37A1-6DA0-70EA2377D83B}"/>
              </a:ext>
            </a:extLst>
          </p:cNvPr>
          <p:cNvSpPr/>
          <p:nvPr/>
        </p:nvSpPr>
        <p:spPr bwMode="auto">
          <a:xfrm rot="5400000">
            <a:off x="6306426" y="2351415"/>
            <a:ext cx="990600" cy="2209800"/>
          </a:xfrm>
          <a:prstGeom prst="rightBrace">
            <a:avLst/>
          </a:prstGeom>
          <a:noFill/>
          <a:ln w="349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4" name="Right Brace 23">
            <a:extLst>
              <a:ext uri="{FF2B5EF4-FFF2-40B4-BE49-F238E27FC236}">
                <a16:creationId xmlns:a16="http://schemas.microsoft.com/office/drawing/2014/main" id="{4B027E67-FF08-5D61-2925-E93E46CB9B91}"/>
              </a:ext>
            </a:extLst>
          </p:cNvPr>
          <p:cNvSpPr/>
          <p:nvPr/>
        </p:nvSpPr>
        <p:spPr bwMode="auto">
          <a:xfrm rot="5400000">
            <a:off x="3288078" y="2344934"/>
            <a:ext cx="900567" cy="3531995"/>
          </a:xfrm>
          <a:prstGeom prst="rightBrace">
            <a:avLst/>
          </a:prstGeom>
          <a:noFill/>
          <a:ln w="349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5" name="Right Brace 24">
            <a:extLst>
              <a:ext uri="{FF2B5EF4-FFF2-40B4-BE49-F238E27FC236}">
                <a16:creationId xmlns:a16="http://schemas.microsoft.com/office/drawing/2014/main" id="{2CDAE40E-39CD-9FD6-DB7E-2BA4393441B9}"/>
              </a:ext>
            </a:extLst>
          </p:cNvPr>
          <p:cNvSpPr/>
          <p:nvPr/>
        </p:nvSpPr>
        <p:spPr bwMode="auto">
          <a:xfrm rot="5400000">
            <a:off x="5017942" y="2060447"/>
            <a:ext cx="900568" cy="5333999"/>
          </a:xfrm>
          <a:prstGeom prst="rightBrace">
            <a:avLst/>
          </a:prstGeom>
          <a:noFill/>
          <a:ln w="349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562CFE31-EEBD-BCF6-4887-8C1D9F89D072}"/>
                  </a:ext>
                </a:extLst>
              </p:cNvPr>
              <p:cNvSpPr txBox="1"/>
              <p:nvPr/>
            </p:nvSpPr>
            <p:spPr>
              <a:xfrm>
                <a:off x="1008774" y="2501201"/>
                <a:ext cx="7126452" cy="51033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acc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acc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acc>
                        <m:accPr>
                          <m:chr m:val="̇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acc>
                            <m:accPr>
                              <m:chr m:val="⃗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𝜔</m:t>
                              </m:r>
                            </m:e>
                          </m:acc>
                        </m:e>
                      </m:acc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acc>
                        <m:accPr>
                          <m:chr m:val="⃗"/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e>
                      </m:acc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acc>
                        <m:accPr>
                          <m:chr m:val="⃗"/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</m:e>
                      </m:acc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d>
                        <m:dPr>
                          <m:ctrlPr>
                            <a:rPr lang="en-US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⃗"/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𝜔</m:t>
                              </m:r>
                            </m:e>
                          </m:acc>
                          <m:r>
                            <a:rPr lang="en-US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acc>
                            <m:accPr>
                              <m:chr m:val="⃗"/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</m:e>
                          </m:acc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+2</m:t>
                      </m:r>
                      <m:acc>
                        <m:accPr>
                          <m:chr m:val="⃗"/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</m:e>
                      </m:acc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𝑣</m:t>
                              </m:r>
                            </m:e>
                          </m:acc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𝑟𝑒𝑙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𝑎</m:t>
                              </m:r>
                            </m:e>
                          </m:acc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𝑟𝑒𝑙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562CFE31-EEBD-BCF6-4887-8C1D9F89D07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8774" y="2501201"/>
                <a:ext cx="7126452" cy="51033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C76BDABD-CD30-9F95-C807-8FA7B645AD8D}"/>
                  </a:ext>
                </a:extLst>
              </p:cNvPr>
              <p:cNvSpPr txBox="1"/>
              <p:nvPr/>
            </p:nvSpPr>
            <p:spPr>
              <a:xfrm>
                <a:off x="323139" y="5357153"/>
                <a:ext cx="8685474" cy="1378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2400" dirty="0"/>
                  <a:t>The Coriolis term is, therefore, the difference between the acceleration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</m:acc>
                      </m:e>
                      <m:sub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𝐴</m:t>
                            </m:r>
                          </m:num>
                          <m:den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𝑃</m:t>
                            </m:r>
                          </m:den>
                        </m:f>
                      </m:sub>
                    </m:sSub>
                  </m:oMath>
                </a14:m>
                <a:r>
                  <a:rPr lang="en-US" sz="2400" dirty="0"/>
                  <a:t> of A relative to P as measured in a nonrotating system and the acceleration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𝑎</m:t>
                            </m:r>
                          </m:e>
                        </m:acc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𝑟𝑒𝑙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of A relative to P.</a:t>
                </a:r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C76BDABD-CD30-9F95-C807-8FA7B645AD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139" y="5357153"/>
                <a:ext cx="8685474" cy="1378775"/>
              </a:xfrm>
              <a:prstGeom prst="rect">
                <a:avLst/>
              </a:prstGeom>
              <a:blipFill>
                <a:blip r:embed="rId5"/>
                <a:stretch>
                  <a:fillRect l="-1053" t="-3540" r="-1825" b="-92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985B50DA-8398-54AC-C5F5-66B1E6619CF3}"/>
                  </a:ext>
                </a:extLst>
              </p:cNvPr>
              <p:cNvSpPr txBox="1"/>
              <p:nvPr/>
            </p:nvSpPr>
            <p:spPr>
              <a:xfrm>
                <a:off x="1865272" y="3159447"/>
                <a:ext cx="528828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acc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985B50DA-8398-54AC-C5F5-66B1E6619CF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65272" y="3159447"/>
                <a:ext cx="528828" cy="461665"/>
              </a:xfrm>
              <a:prstGeom prst="rect">
                <a:avLst/>
              </a:prstGeom>
              <a:blipFill>
                <a:blip r:embed="rId6"/>
                <a:stretch>
                  <a:fillRect l="-2299" t="-18421" r="-19540" b="-26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7EB62731-983F-31B1-F8E4-C571872DA48C}"/>
                  </a:ext>
                </a:extLst>
              </p:cNvPr>
              <p:cNvSpPr txBox="1"/>
              <p:nvPr/>
            </p:nvSpPr>
            <p:spPr>
              <a:xfrm>
                <a:off x="4101198" y="3489950"/>
                <a:ext cx="528828" cy="6572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acc>
                        </m:e>
                        <m:sub>
                          <m:f>
                            <m:f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num>
                            <m:den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den>
                          </m:f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7EB62731-983F-31B1-F8E4-C571872DA48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01198" y="3489950"/>
                <a:ext cx="528828" cy="657231"/>
              </a:xfrm>
              <a:prstGeom prst="rect">
                <a:avLst/>
              </a:prstGeom>
              <a:blipFill>
                <a:blip r:embed="rId7"/>
                <a:stretch>
                  <a:fillRect l="-2299" t="-12963" r="-19540" b="-27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3EA212B0-98A7-4503-1A2D-DEF1157E6806}"/>
                  </a:ext>
                </a:extLst>
              </p:cNvPr>
              <p:cNvSpPr txBox="1"/>
              <p:nvPr/>
            </p:nvSpPr>
            <p:spPr>
              <a:xfrm>
                <a:off x="6844398" y="3642350"/>
                <a:ext cx="528828" cy="65909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acc>
                        </m:e>
                        <m:sub>
                          <m:f>
                            <m:f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num>
                            <m:den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den>
                          </m:f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3EA212B0-98A7-4503-1A2D-DEF1157E680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44398" y="3642350"/>
                <a:ext cx="528828" cy="659091"/>
              </a:xfrm>
              <a:prstGeom prst="rect">
                <a:avLst/>
              </a:prstGeom>
              <a:blipFill>
                <a:blip r:embed="rId8"/>
                <a:stretch>
                  <a:fillRect l="-1149" t="-12844" r="-20690" b="-27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F0F3CF8C-BEB7-A4A0-3A3E-37E05B8084B9}"/>
                  </a:ext>
                </a:extLst>
              </p:cNvPr>
              <p:cNvSpPr txBox="1"/>
              <p:nvPr/>
            </p:nvSpPr>
            <p:spPr>
              <a:xfrm>
                <a:off x="5696826" y="4813910"/>
                <a:ext cx="528828" cy="65909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acc>
                        </m:e>
                        <m:sub>
                          <m:f>
                            <m:f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num>
                            <m:den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den>
                          </m:f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F0F3CF8C-BEB7-A4A0-3A3E-37E05B8084B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96826" y="4813910"/>
                <a:ext cx="528828" cy="659091"/>
              </a:xfrm>
              <a:prstGeom prst="rect">
                <a:avLst/>
              </a:prstGeom>
              <a:blipFill>
                <a:blip r:embed="rId9"/>
                <a:stretch>
                  <a:fillRect l="-2326" t="-12963" r="-20930" b="-27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9BCC4D47-5F47-84A3-DA90-E7C687099F99}"/>
                  </a:ext>
                </a:extLst>
              </p:cNvPr>
              <p:cNvSpPr txBox="1"/>
              <p:nvPr/>
            </p:nvSpPr>
            <p:spPr>
              <a:xfrm>
                <a:off x="3262998" y="4175750"/>
                <a:ext cx="528828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acc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9BCC4D47-5F47-84A3-DA90-E7C687099F9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62998" y="4175750"/>
                <a:ext cx="528828" cy="461665"/>
              </a:xfrm>
              <a:prstGeom prst="rect">
                <a:avLst/>
              </a:prstGeom>
              <a:blipFill>
                <a:blip r:embed="rId10"/>
                <a:stretch>
                  <a:fillRect t="-18421" r="-21839" b="-13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27976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animBg="1"/>
      <p:bldP spid="23" grpId="0" animBg="1"/>
      <p:bldP spid="24" grpId="0" animBg="1"/>
      <p:bldP spid="25" grpId="0" animBg="1"/>
      <p:bldP spid="27" grpId="0"/>
      <p:bldP spid="29" grpId="0"/>
      <p:bldP spid="31" grpId="0"/>
      <p:bldP spid="32" grpId="0"/>
      <p:bldP spid="33" grpId="0"/>
      <p:bldP spid="34" grpId="0"/>
      <p:bldP spid="3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898C7D-7EEF-80CC-3E27-472C9589A7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D15B33-7515-A977-EC01-188CD201703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7135" y="109728"/>
            <a:ext cx="6573005" cy="1143000"/>
          </a:xfrm>
          <a:noFill/>
        </p:spPr>
        <p:txBody>
          <a:bodyPr/>
          <a:lstStyle/>
          <a:p>
            <a:pPr lvl="0"/>
            <a:r>
              <a:rPr lang="en-US" sz="2800" dirty="0"/>
              <a:t>Rotating vs Nonrotating Systems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8E03B504-1605-F149-A2C6-066AFCDEC349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D4F9F55E-795B-0EA0-1328-2A5A01873B1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02FCFD3A-C44C-524D-48B7-91B38130D0E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D19F811D-6475-2996-721C-9CBDB04038C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B1568EDB-2DCA-F05F-D067-BFFC4CC5B21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B7F213B8-A96F-902A-24B1-F1B806F1F92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40AC45B6-E0D4-210C-93D6-277F2DB6DF2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8CB50BB5-1C44-BE53-F6E8-504312CD9C9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4425E9C6-656E-202F-80B9-A8A24F8F9FC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8371A048-7519-4320-F1FF-D9DAF47F6F3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77882700-07A6-B0CC-BE58-7E6AE54AAFE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98CEE69A-E540-47D4-212D-4BD88AC95C9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23773186-7E89-2B1D-B62E-179F04FA5D1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2477CF9B-0E8C-196E-AF1B-A659BBA4572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29465ECC-E8AD-0765-F8AB-2462D05A00C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B2918073-74D0-F30C-78BE-CD584617D5A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B3A3F940-554C-AD84-064E-6DE26100702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4" name="Right Brace 3">
            <a:extLst>
              <a:ext uri="{FF2B5EF4-FFF2-40B4-BE49-F238E27FC236}">
                <a16:creationId xmlns:a16="http://schemas.microsoft.com/office/drawing/2014/main" id="{AF9FF759-3D48-CFE4-D051-96E97D9DCFA2}"/>
              </a:ext>
            </a:extLst>
          </p:cNvPr>
          <p:cNvSpPr/>
          <p:nvPr/>
        </p:nvSpPr>
        <p:spPr bwMode="auto">
          <a:xfrm rot="5400000">
            <a:off x="3543414" y="973402"/>
            <a:ext cx="990600" cy="2706624"/>
          </a:xfrm>
          <a:prstGeom prst="rightBrace">
            <a:avLst/>
          </a:prstGeom>
          <a:noFill/>
          <a:ln w="349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3" name="Right Brace 22">
            <a:extLst>
              <a:ext uri="{FF2B5EF4-FFF2-40B4-BE49-F238E27FC236}">
                <a16:creationId xmlns:a16="http://schemas.microsoft.com/office/drawing/2014/main" id="{F1486252-1FBE-E9CC-B862-BA978846A7E1}"/>
              </a:ext>
            </a:extLst>
          </p:cNvPr>
          <p:cNvSpPr/>
          <p:nvPr/>
        </p:nvSpPr>
        <p:spPr bwMode="auto">
          <a:xfrm rot="5400000">
            <a:off x="6306426" y="1298014"/>
            <a:ext cx="990600" cy="2209800"/>
          </a:xfrm>
          <a:prstGeom prst="rightBrace">
            <a:avLst/>
          </a:prstGeom>
          <a:noFill/>
          <a:ln w="349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4" name="Right Brace 23">
            <a:extLst>
              <a:ext uri="{FF2B5EF4-FFF2-40B4-BE49-F238E27FC236}">
                <a16:creationId xmlns:a16="http://schemas.microsoft.com/office/drawing/2014/main" id="{25B64A92-1A68-C47D-28CE-75B0420C83E8}"/>
              </a:ext>
            </a:extLst>
          </p:cNvPr>
          <p:cNvSpPr/>
          <p:nvPr/>
        </p:nvSpPr>
        <p:spPr bwMode="auto">
          <a:xfrm rot="5400000">
            <a:off x="3288078" y="1291533"/>
            <a:ext cx="900567" cy="3531995"/>
          </a:xfrm>
          <a:prstGeom prst="rightBrace">
            <a:avLst/>
          </a:prstGeom>
          <a:noFill/>
          <a:ln w="349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5" name="Right Brace 24">
            <a:extLst>
              <a:ext uri="{FF2B5EF4-FFF2-40B4-BE49-F238E27FC236}">
                <a16:creationId xmlns:a16="http://schemas.microsoft.com/office/drawing/2014/main" id="{A6875ABA-B144-2712-6871-83C2A9252E7C}"/>
              </a:ext>
            </a:extLst>
          </p:cNvPr>
          <p:cNvSpPr/>
          <p:nvPr/>
        </p:nvSpPr>
        <p:spPr bwMode="auto">
          <a:xfrm rot="5400000">
            <a:off x="5017942" y="1007046"/>
            <a:ext cx="900568" cy="5333999"/>
          </a:xfrm>
          <a:prstGeom prst="rightBrace">
            <a:avLst/>
          </a:prstGeom>
          <a:noFill/>
          <a:ln w="349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C6E403BD-1665-53B2-1BCC-E1728ED8B7DE}"/>
                  </a:ext>
                </a:extLst>
              </p:cNvPr>
              <p:cNvSpPr txBox="1"/>
              <p:nvPr/>
            </p:nvSpPr>
            <p:spPr>
              <a:xfrm>
                <a:off x="1008774" y="1447800"/>
                <a:ext cx="7126452" cy="51033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acc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acc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acc>
                        <m:accPr>
                          <m:chr m:val="̇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acc>
                            <m:accPr>
                              <m:chr m:val="⃗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𝜔</m:t>
                              </m:r>
                            </m:e>
                          </m:acc>
                        </m:e>
                      </m:acc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acc>
                        <m:accPr>
                          <m:chr m:val="⃗"/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e>
                      </m:acc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acc>
                        <m:accPr>
                          <m:chr m:val="⃗"/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</m:e>
                      </m:acc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d>
                        <m:dPr>
                          <m:ctrlPr>
                            <a:rPr lang="en-US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⃗"/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𝜔</m:t>
                              </m:r>
                            </m:e>
                          </m:acc>
                          <m:r>
                            <a:rPr lang="en-US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acc>
                            <m:accPr>
                              <m:chr m:val="⃗"/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</m:e>
                          </m:acc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+2</m:t>
                      </m:r>
                      <m:acc>
                        <m:accPr>
                          <m:chr m:val="⃗"/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</m:e>
                      </m:acc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𝑣</m:t>
                              </m:r>
                            </m:e>
                          </m:acc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𝑟𝑒𝑙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𝑎</m:t>
                              </m:r>
                            </m:e>
                          </m:acc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𝑟𝑒𝑙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C6E403BD-1665-53B2-1BCC-E1728ED8B7D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8774" y="1447800"/>
                <a:ext cx="7126452" cy="51033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E707AFDA-E9E4-C1BA-489F-0AB917186EAB}"/>
                  </a:ext>
                </a:extLst>
              </p:cNvPr>
              <p:cNvSpPr txBox="1"/>
              <p:nvPr/>
            </p:nvSpPr>
            <p:spPr>
              <a:xfrm>
                <a:off x="556571" y="4515904"/>
                <a:ext cx="8218609" cy="174810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2400" dirty="0"/>
                  <a:t>From the fourth equation, it is seen that the </a:t>
                </a:r>
                <a:r>
                  <a:rPr lang="en-US" dirty="0"/>
                  <a:t>acceleration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</m:acc>
                      </m:e>
                      <m:sub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𝐴</m:t>
                            </m:r>
                          </m:num>
                          <m:den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𝐵</m:t>
                            </m:r>
                          </m:den>
                        </m:f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of A with respect to B as measured in a nonrotating system, is a combination of the last four terms in the first equation for the rotating system.</a:t>
                </a:r>
                <a:endParaRPr lang="en-US" sz="2400" dirty="0"/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E707AFDA-E9E4-C1BA-489F-0AB917186EA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6571" y="4515904"/>
                <a:ext cx="8218609" cy="1748107"/>
              </a:xfrm>
              <a:prstGeom prst="rect">
                <a:avLst/>
              </a:prstGeom>
              <a:blipFill>
                <a:blip r:embed="rId5"/>
                <a:stretch>
                  <a:fillRect l="-1113" t="-4878" b="-69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408EB610-8194-83FF-B7EF-CD79080C02CB}"/>
                  </a:ext>
                </a:extLst>
              </p:cNvPr>
              <p:cNvSpPr txBox="1"/>
              <p:nvPr/>
            </p:nvSpPr>
            <p:spPr>
              <a:xfrm>
                <a:off x="1717179" y="2141343"/>
                <a:ext cx="528828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acc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408EB610-8194-83FF-B7EF-CD79080C02C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17179" y="2141343"/>
                <a:ext cx="528828" cy="461665"/>
              </a:xfrm>
              <a:prstGeom prst="rect">
                <a:avLst/>
              </a:prstGeom>
              <a:blipFill>
                <a:blip r:embed="rId6"/>
                <a:stretch>
                  <a:fillRect l="-2326" t="-18421" r="-20930" b="-26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D210F4DF-5D6D-CDB8-6B5E-DD7818775B11}"/>
                  </a:ext>
                </a:extLst>
              </p:cNvPr>
              <p:cNvSpPr txBox="1"/>
              <p:nvPr/>
            </p:nvSpPr>
            <p:spPr>
              <a:xfrm>
                <a:off x="4101198" y="2436549"/>
                <a:ext cx="528828" cy="6572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acc>
                        </m:e>
                        <m:sub>
                          <m:f>
                            <m:f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num>
                            <m:den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den>
                          </m:f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D210F4DF-5D6D-CDB8-6B5E-DD7818775B1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01198" y="2436549"/>
                <a:ext cx="528828" cy="657231"/>
              </a:xfrm>
              <a:prstGeom prst="rect">
                <a:avLst/>
              </a:prstGeom>
              <a:blipFill>
                <a:blip r:embed="rId7"/>
                <a:stretch>
                  <a:fillRect l="-2299" t="-12963" r="-19540" b="-18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C1D599FC-37A6-3A53-EBF4-B2316D0C2B3A}"/>
                  </a:ext>
                </a:extLst>
              </p:cNvPr>
              <p:cNvSpPr txBox="1"/>
              <p:nvPr/>
            </p:nvSpPr>
            <p:spPr>
              <a:xfrm>
                <a:off x="6844398" y="2588949"/>
                <a:ext cx="528828" cy="65909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acc>
                        </m:e>
                        <m:sub>
                          <m:f>
                            <m:f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num>
                            <m:den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den>
                          </m:f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C1D599FC-37A6-3A53-EBF4-B2316D0C2B3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44398" y="2588949"/>
                <a:ext cx="528828" cy="659091"/>
              </a:xfrm>
              <a:prstGeom prst="rect">
                <a:avLst/>
              </a:prstGeom>
              <a:blipFill>
                <a:blip r:embed="rId8"/>
                <a:stretch>
                  <a:fillRect l="-1149" t="-12963" r="-20690" b="-27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1E1C8FC8-734A-FF3E-D469-B6A8B2FCB770}"/>
                  </a:ext>
                </a:extLst>
              </p:cNvPr>
              <p:cNvSpPr txBox="1"/>
              <p:nvPr/>
            </p:nvSpPr>
            <p:spPr>
              <a:xfrm>
                <a:off x="5696826" y="3760509"/>
                <a:ext cx="528828" cy="65909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acc>
                        </m:e>
                        <m:sub>
                          <m:f>
                            <m:f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num>
                            <m:den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den>
                          </m:f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1E1C8FC8-734A-FF3E-D469-B6A8B2FCB77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96826" y="3760509"/>
                <a:ext cx="528828" cy="659091"/>
              </a:xfrm>
              <a:prstGeom prst="rect">
                <a:avLst/>
              </a:prstGeom>
              <a:blipFill>
                <a:blip r:embed="rId9"/>
                <a:stretch>
                  <a:fillRect l="-2326" t="-12963" r="-20930" b="-27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67E6828E-32F3-1B81-1ECE-4C3120E1A35D}"/>
                  </a:ext>
                </a:extLst>
              </p:cNvPr>
              <p:cNvSpPr txBox="1"/>
              <p:nvPr/>
            </p:nvSpPr>
            <p:spPr>
              <a:xfrm>
                <a:off x="3262998" y="3122349"/>
                <a:ext cx="528828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acc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67E6828E-32F3-1B81-1ECE-4C3120E1A35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62998" y="3122349"/>
                <a:ext cx="528828" cy="461665"/>
              </a:xfrm>
              <a:prstGeom prst="rect">
                <a:avLst/>
              </a:prstGeom>
              <a:blipFill>
                <a:blip r:embed="rId10"/>
                <a:stretch>
                  <a:fillRect t="-18421" r="-21839" b="-26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322521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120BFF-24E7-D9C2-79D2-0D4C7C900B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D09162-9159-60DD-7D7B-2F97CE30B50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7135" y="109728"/>
            <a:ext cx="6573005" cy="1143000"/>
          </a:xfrm>
          <a:noFill/>
        </p:spPr>
        <p:txBody>
          <a:bodyPr/>
          <a:lstStyle/>
          <a:p>
            <a:pPr lvl="0"/>
            <a:r>
              <a:rPr lang="en-US" sz="2800" dirty="0"/>
              <a:t>Rotating vs Nonrotating Systems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E2705968-47B9-3DC1-CBE8-95C3D4B2DBEC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E1E70EA4-4EBB-E116-C226-62A06DFA4F9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9BD29CA7-D42C-8E94-AAD0-5A93E6027B8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74B3B4EF-F65D-ADBD-24FA-AA502E8411C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0CF5CDAA-C93F-F333-7F60-39FC4C22D39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559B9CF7-61BE-7FCD-022E-CCA8303468D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A8C3D106-54CF-54F2-679C-12C62C55688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B0467D51-E6EE-7DCC-52A9-1984180A963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43E0AF3D-CDAD-A2D3-207E-44200FDCF0A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BE8A5BB6-E19E-96C3-E339-7371C265504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F829F395-C93B-C8B8-CB75-E55C15B7463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AA94818A-58AD-D5B3-8195-BD61B3C9654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84DBBBDC-91E7-C65B-8054-D0B8B59D03B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0C8B06BB-B208-F81D-945B-B8D5CFF1BEE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1583D33F-9C72-BE69-423E-9DB89C0925F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C1BB8247-FDB1-1F22-2562-63BAF0A1A85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818BD5AF-B892-4223-B312-24990520912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4" name="Right Brace 3">
            <a:extLst>
              <a:ext uri="{FF2B5EF4-FFF2-40B4-BE49-F238E27FC236}">
                <a16:creationId xmlns:a16="http://schemas.microsoft.com/office/drawing/2014/main" id="{81D403D0-5DEE-20F1-8B5E-09E16B54A4F4}"/>
              </a:ext>
            </a:extLst>
          </p:cNvPr>
          <p:cNvSpPr/>
          <p:nvPr/>
        </p:nvSpPr>
        <p:spPr bwMode="auto">
          <a:xfrm rot="5400000">
            <a:off x="3543414" y="821002"/>
            <a:ext cx="990600" cy="2706624"/>
          </a:xfrm>
          <a:prstGeom prst="rightBrace">
            <a:avLst/>
          </a:prstGeom>
          <a:noFill/>
          <a:ln w="349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4" name="Right Brace 23">
            <a:extLst>
              <a:ext uri="{FF2B5EF4-FFF2-40B4-BE49-F238E27FC236}">
                <a16:creationId xmlns:a16="http://schemas.microsoft.com/office/drawing/2014/main" id="{48B8347C-191F-3BC7-2E40-3C59C6BF7FB3}"/>
              </a:ext>
            </a:extLst>
          </p:cNvPr>
          <p:cNvSpPr/>
          <p:nvPr/>
        </p:nvSpPr>
        <p:spPr bwMode="auto">
          <a:xfrm rot="5400000">
            <a:off x="3187282" y="1038338"/>
            <a:ext cx="900567" cy="3733585"/>
          </a:xfrm>
          <a:prstGeom prst="rightBrace">
            <a:avLst/>
          </a:prstGeom>
          <a:noFill/>
          <a:ln w="349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5BF980BF-32AD-C6B4-6931-1A84281C8851}"/>
                  </a:ext>
                </a:extLst>
              </p:cNvPr>
              <p:cNvSpPr txBox="1"/>
              <p:nvPr/>
            </p:nvSpPr>
            <p:spPr>
              <a:xfrm>
                <a:off x="1008774" y="1295400"/>
                <a:ext cx="7126452" cy="51033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acc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acc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acc>
                        <m:accPr>
                          <m:chr m:val="̇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acc>
                            <m:accPr>
                              <m:chr m:val="⃗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𝜔</m:t>
                              </m:r>
                            </m:e>
                          </m:acc>
                        </m:e>
                      </m:acc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acc>
                        <m:accPr>
                          <m:chr m:val="⃗"/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e>
                      </m:acc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acc>
                        <m:accPr>
                          <m:chr m:val="⃗"/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</m:e>
                      </m:acc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d>
                        <m:dPr>
                          <m:ctrlPr>
                            <a:rPr lang="en-US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⃗"/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𝜔</m:t>
                              </m:r>
                            </m:e>
                          </m:acc>
                          <m:r>
                            <a:rPr lang="en-US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acc>
                            <m:accPr>
                              <m:chr m:val="⃗"/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</m:e>
                          </m:acc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+2</m:t>
                      </m:r>
                      <m:acc>
                        <m:accPr>
                          <m:chr m:val="⃗"/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</m:e>
                      </m:acc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𝑣</m:t>
                              </m:r>
                            </m:e>
                          </m:acc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𝑟𝑒𝑙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𝑎</m:t>
                              </m:r>
                            </m:e>
                          </m:acc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𝑟𝑒𝑙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5BF980BF-32AD-C6B4-6931-1A84281C885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8774" y="1295400"/>
                <a:ext cx="7126452" cy="51033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189DC9AD-B482-9737-4F2E-1557A2481D73}"/>
                  </a:ext>
                </a:extLst>
              </p:cNvPr>
              <p:cNvSpPr txBox="1"/>
              <p:nvPr/>
            </p:nvSpPr>
            <p:spPr>
              <a:xfrm>
                <a:off x="1717179" y="1988943"/>
                <a:ext cx="528828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acc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189DC9AD-B482-9737-4F2E-1557A2481D7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17179" y="1988943"/>
                <a:ext cx="528828" cy="461665"/>
              </a:xfrm>
              <a:prstGeom prst="rect">
                <a:avLst/>
              </a:prstGeom>
              <a:blipFill>
                <a:blip r:embed="rId5"/>
                <a:stretch>
                  <a:fillRect l="-2326" t="-18421" r="-20930" b="-26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2060511A-43E3-C0F3-46CC-D04D1CB0B18E}"/>
                  </a:ext>
                </a:extLst>
              </p:cNvPr>
              <p:cNvSpPr txBox="1"/>
              <p:nvPr/>
            </p:nvSpPr>
            <p:spPr>
              <a:xfrm>
                <a:off x="4101198" y="2284149"/>
                <a:ext cx="528828" cy="6572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acc>
                        </m:e>
                        <m:sub>
                          <m:f>
                            <m:f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num>
                            <m:den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den>
                          </m:f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2060511A-43E3-C0F3-46CC-D04D1CB0B18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01198" y="2284149"/>
                <a:ext cx="528828" cy="657231"/>
              </a:xfrm>
              <a:prstGeom prst="rect">
                <a:avLst/>
              </a:prstGeom>
              <a:blipFill>
                <a:blip r:embed="rId6"/>
                <a:stretch>
                  <a:fillRect l="-2299" t="-12963" r="-19540" b="-18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F21098FE-DDD9-57B1-C82D-E3E7BE4D1D51}"/>
                  </a:ext>
                </a:extLst>
              </p:cNvPr>
              <p:cNvSpPr txBox="1"/>
              <p:nvPr/>
            </p:nvSpPr>
            <p:spPr>
              <a:xfrm>
                <a:off x="3935591" y="3030873"/>
                <a:ext cx="528828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acc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F21098FE-DDD9-57B1-C82D-E3E7BE4D1D5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35591" y="3030873"/>
                <a:ext cx="528828" cy="461665"/>
              </a:xfrm>
              <a:prstGeom prst="rect">
                <a:avLst/>
              </a:prstGeom>
              <a:blipFill>
                <a:blip r:embed="rId7"/>
                <a:stretch>
                  <a:fillRect l="-1163" t="-18421" r="-22093" b="-26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20547861-8444-A594-C575-7D14CD264023}"/>
                  </a:ext>
                </a:extLst>
              </p:cNvPr>
              <p:cNvSpPr txBox="1"/>
              <p:nvPr/>
            </p:nvSpPr>
            <p:spPr>
              <a:xfrm>
                <a:off x="454546" y="3566110"/>
                <a:ext cx="8439861" cy="235699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dirty="0"/>
                  <a:t>The results expressed by above equation may be visualized somewhat more simply by writing the acceleration of </a:t>
                </a:r>
                <a:r>
                  <a:rPr lang="en-US" i="1" dirty="0"/>
                  <a:t>A</a:t>
                </a:r>
                <a:r>
                  <a:rPr lang="en-US" dirty="0"/>
                  <a:t> in terms of the acceleration of the coincident point </a:t>
                </a:r>
                <a:r>
                  <a:rPr lang="en-US" i="1" dirty="0"/>
                  <a:t>P</a:t>
                </a:r>
                <a:r>
                  <a:rPr lang="en-US" dirty="0"/>
                  <a:t>. </a:t>
                </a:r>
              </a:p>
              <a:p>
                <a:r>
                  <a:rPr lang="en-US" dirty="0"/>
                  <a:t>Because the acceleration of </a:t>
                </a:r>
                <a:r>
                  <a:rPr lang="en-US" i="1" dirty="0"/>
                  <a:t>P</a:t>
                </a:r>
                <a:r>
                  <a:rPr lang="en-US" dirty="0"/>
                  <a:t> is 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acc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𝑃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acc>
                        <m:accPr>
                          <m:chr m:val="̇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acc>
                            <m:accPr>
                              <m:chr m:val="⃗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𝜔</m:t>
                              </m:r>
                            </m:e>
                          </m:acc>
                        </m:e>
                      </m:acc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acc>
                        <m:accPr>
                          <m:chr m:val="⃗"/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e>
                      </m:acc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acc>
                        <m:accPr>
                          <m:chr m:val="⃗"/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</m:e>
                      </m:acc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⃗"/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𝜔</m:t>
                              </m:r>
                            </m:e>
                          </m:acc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acc>
                            <m:accPr>
                              <m:chr m:val="⃗"/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</m:e>
                          </m:acc>
                        </m:e>
                      </m:d>
                    </m:oMath>
                  </m:oMathPara>
                </a14:m>
                <a:endParaRPr lang="en-US" dirty="0"/>
              </a:p>
              <a:p>
                <a:r>
                  <a:rPr lang="en-US" dirty="0"/>
                  <a:t>Above equation may be rewritten as: </a:t>
                </a:r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20547861-8444-A594-C575-7D14CD2640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4546" y="3566110"/>
                <a:ext cx="8439861" cy="2356992"/>
              </a:xfrm>
              <a:prstGeom prst="rect">
                <a:avLst/>
              </a:prstGeom>
              <a:blipFill>
                <a:blip r:embed="rId8"/>
                <a:stretch>
                  <a:fillRect l="-1156" t="-2067" r="-867" b="-491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632A0701-7397-6066-33B6-4D287E184BCD}"/>
                  </a:ext>
                </a:extLst>
              </p:cNvPr>
              <p:cNvSpPr txBox="1"/>
              <p:nvPr/>
            </p:nvSpPr>
            <p:spPr>
              <a:xfrm>
                <a:off x="4596498" y="5988374"/>
                <a:ext cx="4146550" cy="49019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acc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acc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</m:t>
                      </m:r>
                      <m:acc>
                        <m:accPr>
                          <m:chr m:val="⃗"/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𝜔</m:t>
                          </m:r>
                        </m:e>
                      </m:acc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𝑣</m:t>
                              </m:r>
                            </m:e>
                          </m:acc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𝑟𝑒𝑙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𝑎</m:t>
                              </m:r>
                            </m:e>
                          </m:acc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𝑟𝑒𝑙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632A0701-7397-6066-33B6-4D287E184B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96498" y="5988374"/>
                <a:ext cx="4146550" cy="490199"/>
              </a:xfrm>
              <a:prstGeom prst="rect">
                <a:avLst/>
              </a:prstGeom>
              <a:blipFill>
                <a:blip r:embed="rId9"/>
                <a:stretch>
                  <a:fillRect t="-17284" b="-61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357787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build="p"/>
      <p:bldP spid="3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79B0ED-2065-53D0-6434-66BAEF5574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DC3E82-F822-D1CA-3F9C-BBA4B82990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1000" y="381001"/>
            <a:ext cx="8382000" cy="533399"/>
          </a:xfrm>
          <a:solidFill>
            <a:srgbClr val="B8BAFF"/>
          </a:solidFill>
        </p:spPr>
        <p:txBody>
          <a:bodyPr>
            <a:normAutofit fontScale="90000"/>
          </a:bodyPr>
          <a:lstStyle/>
          <a:p>
            <a:r>
              <a:rPr lang="en-US" sz="3200" b="1" dirty="0">
                <a:solidFill>
                  <a:srgbClr val="0000FF"/>
                </a:solidFill>
              </a:rPr>
              <a:t>Interconnected Rigid Bodies</a:t>
            </a:r>
            <a:endParaRPr lang="en-US" sz="3200" b="1" dirty="0">
              <a:solidFill>
                <a:srgbClr val="0000FF"/>
              </a:solidFill>
              <a:ea typeface="Calibri"/>
              <a:cs typeface="Calibri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738E75B-6159-074E-FD1A-EE0597F2D04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18905" y="1199906"/>
            <a:ext cx="8382000" cy="5486400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457200" indent="-457200" algn="just">
              <a:buClr>
                <a:srgbClr val="000000"/>
              </a:buClr>
              <a:buFont typeface="Arial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ea typeface="Calibri"/>
                <a:cs typeface="Calibri"/>
              </a:rPr>
              <a:t>A connection  between  two rigid bodies </a:t>
            </a:r>
            <a:r>
              <a:rPr lang="en-US" sz="2400" dirty="0">
                <a:solidFill>
                  <a:srgbClr val="FF0000"/>
                </a:solidFill>
                <a:ea typeface="Calibri"/>
                <a:cs typeface="Calibri"/>
              </a:rPr>
              <a:t>constrains</a:t>
            </a:r>
            <a:r>
              <a:rPr lang="en-US" sz="2400" dirty="0">
                <a:solidFill>
                  <a:srgbClr val="000000"/>
                </a:solidFill>
                <a:ea typeface="Calibri"/>
                <a:cs typeface="Calibri"/>
              </a:rPr>
              <a:t> certain  relative motions and </a:t>
            </a:r>
            <a:r>
              <a:rPr lang="en-US" sz="2400" dirty="0">
                <a:solidFill>
                  <a:srgbClr val="00B050"/>
                </a:solidFill>
                <a:ea typeface="Calibri"/>
                <a:cs typeface="Calibri"/>
              </a:rPr>
              <a:t>allows</a:t>
            </a:r>
            <a:r>
              <a:rPr lang="en-US" sz="2400" dirty="0">
                <a:solidFill>
                  <a:srgbClr val="000000"/>
                </a:solidFill>
                <a:ea typeface="Calibri"/>
                <a:cs typeface="Calibri"/>
              </a:rPr>
              <a:t> only specific ones</a:t>
            </a:r>
          </a:p>
          <a:p>
            <a:pPr marL="457200" indent="-457200" algn="just">
              <a:buClr>
                <a:srgbClr val="000000"/>
              </a:buClr>
              <a:buFont typeface="Arial" pitchFamily="34" charset="0"/>
              <a:buChar char="•"/>
            </a:pPr>
            <a:endParaRPr lang="en-US" sz="2400" dirty="0">
              <a:solidFill>
                <a:srgbClr val="000000"/>
              </a:solidFill>
              <a:ea typeface="Calibri"/>
              <a:cs typeface="Calibri"/>
            </a:endParaRPr>
          </a:p>
          <a:p>
            <a:pPr marL="457200" indent="-457200" algn="just">
              <a:buClr>
                <a:srgbClr val="000000"/>
              </a:buClr>
              <a:buFont typeface="Arial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ea typeface="Calibri"/>
                <a:cs typeface="Calibri"/>
              </a:rPr>
              <a:t>Hinge allows only relative rotation</a:t>
            </a:r>
          </a:p>
          <a:p>
            <a:pPr marL="457200" indent="-457200" algn="just">
              <a:buClr>
                <a:srgbClr val="000000"/>
              </a:buClr>
              <a:buFont typeface="Arial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ea typeface="Calibri"/>
                <a:cs typeface="Calibri"/>
              </a:rPr>
              <a:t>Sliding connection</a:t>
            </a:r>
          </a:p>
          <a:p>
            <a:pPr marL="457200" indent="-457200" algn="just">
              <a:buClr>
                <a:srgbClr val="000000"/>
              </a:buClr>
              <a:buFont typeface="Arial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ea typeface="Calibri"/>
                <a:cs typeface="Calibri"/>
              </a:rPr>
              <a:t>Rolling connection</a:t>
            </a:r>
          </a:p>
          <a:p>
            <a:pPr algn="just">
              <a:buClr>
                <a:srgbClr val="000000"/>
              </a:buClr>
            </a:pPr>
            <a:r>
              <a:rPr lang="en-US" sz="2400" dirty="0">
                <a:solidFill>
                  <a:srgbClr val="000000"/>
                </a:solidFill>
                <a:ea typeface="Calibri"/>
                <a:cs typeface="Calibri"/>
              </a:rPr>
              <a:t>…Many more </a:t>
            </a:r>
          </a:p>
          <a:p>
            <a:pPr marL="457200" indent="-457200" algn="just">
              <a:buClr>
                <a:srgbClr val="000000"/>
              </a:buClr>
              <a:buFont typeface="Arial" pitchFamily="34" charset="0"/>
              <a:buChar char="•"/>
            </a:pPr>
            <a:endParaRPr lang="en-US" sz="2400" dirty="0">
              <a:solidFill>
                <a:srgbClr val="000000"/>
              </a:solidFill>
              <a:ea typeface="Calibri"/>
              <a:cs typeface="Calibri"/>
            </a:endParaRPr>
          </a:p>
          <a:p>
            <a:pPr marL="457200" indent="-457200" algn="just">
              <a:buClr>
                <a:srgbClr val="000000"/>
              </a:buClr>
              <a:buFont typeface="Arial" pitchFamily="34" charset="0"/>
              <a:buChar char="•"/>
            </a:pPr>
            <a:r>
              <a:rPr lang="en-US" sz="2400" dirty="0">
                <a:solidFill>
                  <a:schemeClr val="accent6">
                    <a:lumMod val="76000"/>
                  </a:schemeClr>
                </a:solidFill>
                <a:ea typeface="Calibri"/>
                <a:cs typeface="Calibri"/>
              </a:rPr>
              <a:t>Connections are building </a:t>
            </a:r>
          </a:p>
          <a:p>
            <a:pPr algn="just">
              <a:buClr>
                <a:srgbClr val="000000"/>
              </a:buClr>
            </a:pPr>
            <a:r>
              <a:rPr lang="en-US" sz="2400" dirty="0">
                <a:solidFill>
                  <a:schemeClr val="accent6">
                    <a:lumMod val="76000"/>
                  </a:schemeClr>
                </a:solidFill>
                <a:ea typeface="Calibri"/>
                <a:cs typeface="Calibri"/>
              </a:rPr>
              <a:t>blocks of machines/mechanism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5CD685BE-3AE7-CB43-EAE0-014EBAEA65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6776" y="2674455"/>
            <a:ext cx="4282167" cy="2499257"/>
          </a:xfrm>
          <a:prstGeom prst="rect">
            <a:avLst/>
          </a:prstGeom>
        </p:spPr>
      </p:pic>
      <p:grpSp>
        <p:nvGrpSpPr>
          <p:cNvPr id="5" name="Group 38">
            <a:extLst>
              <a:ext uri="{FF2B5EF4-FFF2-40B4-BE49-F238E27FC236}">
                <a16:creationId xmlns:a16="http://schemas.microsoft.com/office/drawing/2014/main" id="{593F1292-3438-A4E2-42DC-6AAB77236A73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8942138D-F216-1D81-D228-8F1AAC65CC9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1F687E7C-0B50-A472-07BB-94C340F1ABB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1" name="Group 10">
                  <a:extLst>
                    <a:ext uri="{FF2B5EF4-FFF2-40B4-BE49-F238E27FC236}">
                      <a16:creationId xmlns:a16="http://schemas.microsoft.com/office/drawing/2014/main" id="{96A25EEF-A305-9A9A-2293-DD792D6CC53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1" name="Rectangle 10">
                    <a:extLst>
                      <a:ext uri="{FF2B5EF4-FFF2-40B4-BE49-F238E27FC236}">
                        <a16:creationId xmlns:a16="http://schemas.microsoft.com/office/drawing/2014/main" id="{81D67D3A-4389-0308-9B26-40D13E7B7F4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2" name="Rectangle 11">
                    <a:extLst>
                      <a:ext uri="{FF2B5EF4-FFF2-40B4-BE49-F238E27FC236}">
                        <a16:creationId xmlns:a16="http://schemas.microsoft.com/office/drawing/2014/main" id="{F6B64545-92F9-27C7-754D-7002DF81BDB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2">
                  <a:extLst>
                    <a:ext uri="{FF2B5EF4-FFF2-40B4-BE49-F238E27FC236}">
                      <a16:creationId xmlns:a16="http://schemas.microsoft.com/office/drawing/2014/main" id="{373F2184-A25F-B326-16A5-44617444E52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9" name="Rectangle 13">
                    <a:extLst>
                      <a:ext uri="{FF2B5EF4-FFF2-40B4-BE49-F238E27FC236}">
                        <a16:creationId xmlns:a16="http://schemas.microsoft.com/office/drawing/2014/main" id="{0934F76A-0CA3-A2C2-6CC2-67BF872C0A0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4">
                    <a:extLst>
                      <a:ext uri="{FF2B5EF4-FFF2-40B4-BE49-F238E27FC236}">
                        <a16:creationId xmlns:a16="http://schemas.microsoft.com/office/drawing/2014/main" id="{9C08340C-D781-E05C-6B45-43736CE2717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5">
                  <a:extLst>
                    <a:ext uri="{FF2B5EF4-FFF2-40B4-BE49-F238E27FC236}">
                      <a16:creationId xmlns:a16="http://schemas.microsoft.com/office/drawing/2014/main" id="{E3B8F7AB-AFD3-DEAD-B320-307178FE826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7" name="Rectangle 16">
                    <a:extLst>
                      <a:ext uri="{FF2B5EF4-FFF2-40B4-BE49-F238E27FC236}">
                        <a16:creationId xmlns:a16="http://schemas.microsoft.com/office/drawing/2014/main" id="{4764370F-F03F-B47B-E80F-B819D9A2299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7">
                    <a:extLst>
                      <a:ext uri="{FF2B5EF4-FFF2-40B4-BE49-F238E27FC236}">
                        <a16:creationId xmlns:a16="http://schemas.microsoft.com/office/drawing/2014/main" id="{A765957B-33D6-DD5C-3321-220B8BED8CC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" name="Group 18">
                  <a:extLst>
                    <a:ext uri="{FF2B5EF4-FFF2-40B4-BE49-F238E27FC236}">
                      <a16:creationId xmlns:a16="http://schemas.microsoft.com/office/drawing/2014/main" id="{CEE5EA94-E0B3-C539-DBDF-F51C32FAD3C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5" name="Rectangle 19">
                    <a:extLst>
                      <a:ext uri="{FF2B5EF4-FFF2-40B4-BE49-F238E27FC236}">
                        <a16:creationId xmlns:a16="http://schemas.microsoft.com/office/drawing/2014/main" id="{A027D496-DDAA-1DE2-28CC-78D91C50022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20">
                    <a:extLst>
                      <a:ext uri="{FF2B5EF4-FFF2-40B4-BE49-F238E27FC236}">
                        <a16:creationId xmlns:a16="http://schemas.microsoft.com/office/drawing/2014/main" id="{A676F844-3709-24A7-0745-95ECFD56848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0" name="Rectangle 21">
                <a:extLst>
                  <a:ext uri="{FF2B5EF4-FFF2-40B4-BE49-F238E27FC236}">
                    <a16:creationId xmlns:a16="http://schemas.microsoft.com/office/drawing/2014/main" id="{33E1F2D7-E76F-6CFF-5005-9DA78D140FA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AC4689B6-1955-54B7-847A-DC0C036EBD9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8636119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79B0ED-2065-53D0-6434-66BAEF5574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DC3E82-F822-D1CA-3F9C-BBA4B82990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1000" y="381001"/>
            <a:ext cx="8382000" cy="533399"/>
          </a:xfrm>
          <a:solidFill>
            <a:srgbClr val="B8BAFF"/>
          </a:solidFill>
        </p:spPr>
        <p:txBody>
          <a:bodyPr>
            <a:normAutofit fontScale="90000"/>
          </a:bodyPr>
          <a:lstStyle/>
          <a:p>
            <a:r>
              <a:rPr lang="en-US" sz="3200" b="1" dirty="0">
                <a:solidFill>
                  <a:srgbClr val="0000FF"/>
                </a:solidFill>
              </a:rPr>
              <a:t>Connection Between Rigid Bodies</a:t>
            </a:r>
            <a:endParaRPr lang="en-US" sz="3200" b="1" dirty="0">
              <a:solidFill>
                <a:srgbClr val="0000FF"/>
              </a:solidFill>
              <a:ea typeface="Calibri"/>
              <a:cs typeface="Calibri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738E75B-6159-074E-FD1A-EE0597F2D04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9669" y="1265556"/>
            <a:ext cx="8382000" cy="638522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457200" indent="-457200" algn="just">
              <a:buClr>
                <a:srgbClr val="000000"/>
              </a:buClr>
              <a:buFont typeface="Arial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ea typeface="Calibri"/>
                <a:cs typeface="Calibri"/>
              </a:rPr>
              <a:t>A hinge allows only relative rotation</a:t>
            </a:r>
          </a:p>
          <a:p>
            <a:pPr algn="just">
              <a:buClr>
                <a:srgbClr val="000000"/>
              </a:buClr>
            </a:pPr>
            <a:endParaRPr lang="en-US" sz="2400" dirty="0">
              <a:solidFill>
                <a:srgbClr val="000000"/>
              </a:solidFill>
              <a:ea typeface="Calibri"/>
              <a:cs typeface="Calibri"/>
            </a:endParaRPr>
          </a:p>
          <a:p>
            <a:pPr algn="just">
              <a:buClr>
                <a:srgbClr val="000000"/>
              </a:buClr>
            </a:pPr>
            <a:endParaRPr lang="en-US" sz="2400" dirty="0">
              <a:solidFill>
                <a:schemeClr val="accent6">
                  <a:lumMod val="76000"/>
                </a:schemeClr>
              </a:solidFill>
              <a:ea typeface="Calibri"/>
              <a:cs typeface="Calibri"/>
            </a:endParaRP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5CD685BE-3AE7-CB43-EAE0-014EBAEA65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95975" y="1919953"/>
            <a:ext cx="2562225" cy="157162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7793" y="2011121"/>
            <a:ext cx="3362325" cy="12192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07051" y="5044947"/>
            <a:ext cx="2571750" cy="8001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40801" y="4868735"/>
            <a:ext cx="1733550" cy="1152525"/>
          </a:xfrm>
          <a:prstGeom prst="rect">
            <a:avLst/>
          </a:prstGeom>
        </p:spPr>
      </p:pic>
      <p:grpSp>
        <p:nvGrpSpPr>
          <p:cNvPr id="4" name="Group 38">
            <a:extLst>
              <a:ext uri="{FF2B5EF4-FFF2-40B4-BE49-F238E27FC236}">
                <a16:creationId xmlns:a16="http://schemas.microsoft.com/office/drawing/2014/main" id="{14928218-FE9B-0430-F00E-F38D461EEC4D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10" name="Group 19">
              <a:extLst>
                <a:ext uri="{FF2B5EF4-FFF2-40B4-BE49-F238E27FC236}">
                  <a16:creationId xmlns:a16="http://schemas.microsoft.com/office/drawing/2014/main" id="{B92DD153-8CAE-9C95-4FE0-C7F28AFB41A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2" name="Group 8">
                <a:extLst>
                  <a:ext uri="{FF2B5EF4-FFF2-40B4-BE49-F238E27FC236}">
                    <a16:creationId xmlns:a16="http://schemas.microsoft.com/office/drawing/2014/main" id="{4532EF3F-F830-A365-0720-130B2ABF694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4" name="Group 13">
                  <a:extLst>
                    <a:ext uri="{FF2B5EF4-FFF2-40B4-BE49-F238E27FC236}">
                      <a16:creationId xmlns:a16="http://schemas.microsoft.com/office/drawing/2014/main" id="{7A645758-45A4-A8AC-4904-3B8C140C9F4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4" name="Rectangle 10">
                    <a:extLst>
                      <a:ext uri="{FF2B5EF4-FFF2-40B4-BE49-F238E27FC236}">
                        <a16:creationId xmlns:a16="http://schemas.microsoft.com/office/drawing/2014/main" id="{3CB4EE9C-C44F-D3FA-2258-03B18813783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5" name="Rectangle 11">
                    <a:extLst>
                      <a:ext uri="{FF2B5EF4-FFF2-40B4-BE49-F238E27FC236}">
                        <a16:creationId xmlns:a16="http://schemas.microsoft.com/office/drawing/2014/main" id="{860BA124-03BB-EB00-7A3D-9BDE5084A3A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5" name="Group 12">
                  <a:extLst>
                    <a:ext uri="{FF2B5EF4-FFF2-40B4-BE49-F238E27FC236}">
                      <a16:creationId xmlns:a16="http://schemas.microsoft.com/office/drawing/2014/main" id="{5A0E4554-F7C1-7927-E663-E2DC34CAFA3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2" name="Rectangle 13">
                    <a:extLst>
                      <a:ext uri="{FF2B5EF4-FFF2-40B4-BE49-F238E27FC236}">
                        <a16:creationId xmlns:a16="http://schemas.microsoft.com/office/drawing/2014/main" id="{549D5C85-5CA7-466D-C87A-433EE7693B8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3" name="Rectangle 14">
                    <a:extLst>
                      <a:ext uri="{FF2B5EF4-FFF2-40B4-BE49-F238E27FC236}">
                        <a16:creationId xmlns:a16="http://schemas.microsoft.com/office/drawing/2014/main" id="{2C3DCEFB-6FCC-3E03-B589-322E39F7A3A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6" name="Group 15">
                  <a:extLst>
                    <a:ext uri="{FF2B5EF4-FFF2-40B4-BE49-F238E27FC236}">
                      <a16:creationId xmlns:a16="http://schemas.microsoft.com/office/drawing/2014/main" id="{A062883A-B3A6-54BC-A2A4-38FD511AC06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20" name="Rectangle 16">
                    <a:extLst>
                      <a:ext uri="{FF2B5EF4-FFF2-40B4-BE49-F238E27FC236}">
                        <a16:creationId xmlns:a16="http://schemas.microsoft.com/office/drawing/2014/main" id="{C99D77AA-2548-B1C9-BA89-AF6BFADE477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7">
                    <a:extLst>
                      <a:ext uri="{FF2B5EF4-FFF2-40B4-BE49-F238E27FC236}">
                        <a16:creationId xmlns:a16="http://schemas.microsoft.com/office/drawing/2014/main" id="{0D09D577-102F-2AEC-6F1D-AED9FFDF7B0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7" name="Group 18">
                  <a:extLst>
                    <a:ext uri="{FF2B5EF4-FFF2-40B4-BE49-F238E27FC236}">
                      <a16:creationId xmlns:a16="http://schemas.microsoft.com/office/drawing/2014/main" id="{AC7A31BA-3AB1-764E-B273-6CCF6451DA9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8" name="Rectangle 19">
                    <a:extLst>
                      <a:ext uri="{FF2B5EF4-FFF2-40B4-BE49-F238E27FC236}">
                        <a16:creationId xmlns:a16="http://schemas.microsoft.com/office/drawing/2014/main" id="{E866EE5D-4232-D64F-2969-5CDFCDD172D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20">
                    <a:extLst>
                      <a:ext uri="{FF2B5EF4-FFF2-40B4-BE49-F238E27FC236}">
                        <a16:creationId xmlns:a16="http://schemas.microsoft.com/office/drawing/2014/main" id="{DE6FFE7B-5D6E-0077-9802-0BD4E1DC095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3" name="Rectangle 21">
                <a:extLst>
                  <a:ext uri="{FF2B5EF4-FFF2-40B4-BE49-F238E27FC236}">
                    <a16:creationId xmlns:a16="http://schemas.microsoft.com/office/drawing/2014/main" id="{D2A6E699-1911-2E51-6D6A-3F7D171234D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1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C9589EBB-5147-1E8F-02D7-75C7A9F98B2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6" name="Subtitle 2">
            <a:extLst>
              <a:ext uri="{FF2B5EF4-FFF2-40B4-BE49-F238E27FC236}">
                <a16:creationId xmlns:a16="http://schemas.microsoft.com/office/drawing/2014/main" id="{4CFB06E4-925F-7ADD-2884-753A0A08902A}"/>
              </a:ext>
            </a:extLst>
          </p:cNvPr>
          <p:cNvSpPr txBox="1">
            <a:spLocks/>
          </p:cNvSpPr>
          <p:nvPr/>
        </p:nvSpPr>
        <p:spPr bwMode="auto">
          <a:xfrm>
            <a:off x="474876" y="3753928"/>
            <a:ext cx="8382000" cy="5588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5pPr>
            <a:lvl6pPr marL="22860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6pPr>
            <a:lvl7pPr marL="2743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7pPr>
            <a:lvl8pPr marL="3200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8pPr>
            <a:lvl9pPr marL="3657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457200" indent="-457200" algn="just">
              <a:buClr>
                <a:srgbClr val="000000"/>
              </a:buClr>
              <a:buFont typeface="Arial" pitchFamily="34" charset="0"/>
              <a:buChar char="•"/>
            </a:pPr>
            <a:r>
              <a:rPr lang="en-US" sz="2400" kern="0" dirty="0">
                <a:solidFill>
                  <a:srgbClr val="000000"/>
                </a:solidFill>
                <a:ea typeface="Calibri"/>
                <a:cs typeface="Calibri"/>
              </a:rPr>
              <a:t>A sliding connection allows only relative translation</a:t>
            </a:r>
          </a:p>
          <a:p>
            <a:pPr marL="457200" indent="-457200" algn="just">
              <a:buClr>
                <a:srgbClr val="000000"/>
              </a:buClr>
              <a:buFont typeface="Arial" pitchFamily="34" charset="0"/>
              <a:buChar char="•"/>
            </a:pPr>
            <a:endParaRPr lang="en-US" sz="2400" kern="0" dirty="0">
              <a:solidFill>
                <a:srgbClr val="000000"/>
              </a:solidFill>
              <a:ea typeface="Calibri"/>
              <a:cs typeface="Calibri"/>
            </a:endParaRPr>
          </a:p>
          <a:p>
            <a:pPr marL="457200" indent="-457200" algn="just">
              <a:buClr>
                <a:srgbClr val="000000"/>
              </a:buClr>
              <a:buFont typeface="Arial" pitchFamily="34" charset="0"/>
              <a:buChar char="•"/>
            </a:pPr>
            <a:endParaRPr lang="en-US" sz="2400" kern="0" dirty="0">
              <a:solidFill>
                <a:srgbClr val="000000"/>
              </a:solidFill>
              <a:ea typeface="Calibri"/>
              <a:cs typeface="Calibri"/>
            </a:endParaRPr>
          </a:p>
          <a:p>
            <a:pPr algn="just">
              <a:buClr>
                <a:srgbClr val="000000"/>
              </a:buClr>
            </a:pPr>
            <a:endParaRPr lang="en-US" sz="2400" kern="0" dirty="0">
              <a:solidFill>
                <a:schemeClr val="accent6">
                  <a:lumMod val="76000"/>
                </a:schemeClr>
              </a:solidFill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741339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79B0ED-2065-53D0-6434-66BAEF5574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DC3E82-F822-D1CA-3F9C-BBA4B82990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1000" y="381001"/>
            <a:ext cx="8382000" cy="533399"/>
          </a:xfrm>
          <a:solidFill>
            <a:srgbClr val="B8BAFF"/>
          </a:solidFill>
        </p:spPr>
        <p:txBody>
          <a:bodyPr>
            <a:normAutofit fontScale="90000"/>
          </a:bodyPr>
          <a:lstStyle/>
          <a:p>
            <a:r>
              <a:rPr lang="en-US" sz="3200" b="1" dirty="0">
                <a:solidFill>
                  <a:srgbClr val="0000FF"/>
                </a:solidFill>
              </a:rPr>
              <a:t>Hinge Connection Between Rigid Bodies</a:t>
            </a:r>
            <a:endParaRPr lang="en-US" sz="3200" b="1" dirty="0">
              <a:solidFill>
                <a:srgbClr val="0000FF"/>
              </a:solidFill>
              <a:ea typeface="Calibri"/>
              <a:cs typeface="Calibri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738E75B-6159-074E-FD1A-EE0597F2D04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7801" y="987169"/>
            <a:ext cx="8382000" cy="5486400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marL="342900" indent="-342900" algn="just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ea typeface="Calibri"/>
                <a:cs typeface="Calibri"/>
              </a:rPr>
              <a:t>Two unconnected rigid bodies</a:t>
            </a:r>
          </a:p>
          <a:p>
            <a:pPr marL="457200" indent="-457200" algn="just">
              <a:buClr>
                <a:srgbClr val="000000"/>
              </a:buClr>
              <a:buFont typeface="Arial" pitchFamily="34" charset="0"/>
              <a:buChar char="•"/>
            </a:pPr>
            <a:endParaRPr lang="en-US" sz="2400" dirty="0">
              <a:solidFill>
                <a:srgbClr val="000000"/>
              </a:solidFill>
              <a:ea typeface="Calibri"/>
              <a:cs typeface="Calibri"/>
            </a:endParaRPr>
          </a:p>
          <a:p>
            <a:pPr marL="457200" indent="-457200" algn="just">
              <a:buClr>
                <a:srgbClr val="000000"/>
              </a:buClr>
              <a:buFont typeface="Arial" pitchFamily="34" charset="0"/>
              <a:buChar char="•"/>
            </a:pPr>
            <a:endParaRPr lang="en-US" sz="2400" dirty="0">
              <a:solidFill>
                <a:srgbClr val="000000"/>
              </a:solidFill>
              <a:ea typeface="Calibri"/>
              <a:cs typeface="Calibri"/>
            </a:endParaRPr>
          </a:p>
          <a:p>
            <a:pPr marL="457200" indent="-457200" algn="just">
              <a:buClr>
                <a:srgbClr val="000000"/>
              </a:buClr>
              <a:buFont typeface="Arial" pitchFamily="34" charset="0"/>
              <a:buChar char="•"/>
            </a:pPr>
            <a:endParaRPr lang="en-US" sz="2400" dirty="0">
              <a:solidFill>
                <a:srgbClr val="000000"/>
              </a:solidFill>
              <a:ea typeface="Calibri"/>
              <a:cs typeface="Calibri"/>
            </a:endParaRPr>
          </a:p>
          <a:p>
            <a:pPr marL="457200" indent="-457200" algn="just">
              <a:buClr>
                <a:srgbClr val="000000"/>
              </a:buClr>
              <a:buFont typeface="Arial" pitchFamily="34" charset="0"/>
              <a:buChar char="•"/>
            </a:pPr>
            <a:endParaRPr lang="en-US" sz="2400" dirty="0">
              <a:solidFill>
                <a:srgbClr val="000000"/>
              </a:solidFill>
              <a:ea typeface="Calibri"/>
              <a:cs typeface="Calibri"/>
            </a:endParaRPr>
          </a:p>
          <a:p>
            <a:pPr marL="457200" indent="-457200" algn="just">
              <a:buClr>
                <a:srgbClr val="000000"/>
              </a:buClr>
              <a:buFont typeface="Arial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ea typeface="Calibri"/>
                <a:cs typeface="Calibri"/>
              </a:rPr>
              <a:t>Connected through hinge</a:t>
            </a:r>
          </a:p>
          <a:p>
            <a:pPr marL="457200" indent="-457200" algn="just">
              <a:buClr>
                <a:srgbClr val="000000"/>
              </a:buClr>
              <a:buFont typeface="Arial" pitchFamily="34" charset="0"/>
              <a:buChar char="•"/>
            </a:pPr>
            <a:endParaRPr lang="en-US" sz="2400" dirty="0">
              <a:solidFill>
                <a:srgbClr val="000000"/>
              </a:solidFill>
              <a:ea typeface="Calibri"/>
              <a:cs typeface="Calibri"/>
            </a:endParaRPr>
          </a:p>
          <a:p>
            <a:pPr marL="457200" indent="-457200" algn="just">
              <a:buClr>
                <a:srgbClr val="000000"/>
              </a:buClr>
              <a:buFont typeface="Arial" pitchFamily="34" charset="0"/>
              <a:buChar char="•"/>
            </a:pPr>
            <a:endParaRPr lang="en-US" sz="2400" dirty="0">
              <a:solidFill>
                <a:srgbClr val="000000"/>
              </a:solidFill>
              <a:ea typeface="Calibri"/>
              <a:cs typeface="Calibri"/>
            </a:endParaRPr>
          </a:p>
          <a:p>
            <a:pPr marL="457200" indent="-457200" algn="just">
              <a:buClr>
                <a:srgbClr val="000000"/>
              </a:buClr>
              <a:buFont typeface="Arial" pitchFamily="34" charset="0"/>
              <a:buChar char="•"/>
            </a:pPr>
            <a:endParaRPr lang="en-US" sz="2400" dirty="0">
              <a:solidFill>
                <a:srgbClr val="000000"/>
              </a:solidFill>
              <a:ea typeface="Calibri"/>
              <a:cs typeface="Calibri"/>
            </a:endParaRPr>
          </a:p>
          <a:p>
            <a:pPr marL="457200" indent="-457200" algn="just">
              <a:buClr>
                <a:srgbClr val="000000"/>
              </a:buClr>
              <a:buFont typeface="Arial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ea typeface="Calibri"/>
                <a:cs typeface="Calibri"/>
              </a:rPr>
              <a:t>Imagine two material points (real or virtual) belonging to both rigid bodies coinciding with geometric point of hinge</a:t>
            </a:r>
          </a:p>
          <a:p>
            <a:pPr marL="457200" indent="-457200" algn="just">
              <a:buClr>
                <a:srgbClr val="000000"/>
              </a:buClr>
              <a:buFont typeface="Arial" pitchFamily="34" charset="0"/>
              <a:buChar char="•"/>
            </a:pPr>
            <a:r>
              <a:rPr lang="en-US" sz="2400" dirty="0">
                <a:solidFill>
                  <a:srgbClr val="FF0000"/>
                </a:solidFill>
                <a:ea typeface="Calibri"/>
                <a:cs typeface="Calibri"/>
              </a:rPr>
              <a:t>Both those material points have same position, velocity, and acceleration</a:t>
            </a:r>
          </a:p>
          <a:p>
            <a:pPr marL="457200" indent="-457200" algn="just">
              <a:buClr>
                <a:srgbClr val="000000"/>
              </a:buClr>
              <a:buFont typeface="Arial" pitchFamily="34" charset="0"/>
              <a:buChar char="•"/>
            </a:pPr>
            <a:endParaRPr lang="en-US" sz="2400" dirty="0">
              <a:solidFill>
                <a:srgbClr val="000000"/>
              </a:solidFill>
              <a:ea typeface="Calibri"/>
              <a:cs typeface="Calibri"/>
            </a:endParaRPr>
          </a:p>
          <a:p>
            <a:pPr algn="just">
              <a:buClr>
                <a:srgbClr val="000000"/>
              </a:buClr>
            </a:pPr>
            <a:endParaRPr lang="en-US" sz="2400" dirty="0">
              <a:solidFill>
                <a:schemeClr val="accent6">
                  <a:lumMod val="76000"/>
                </a:schemeClr>
              </a:solidFill>
              <a:ea typeface="Calibri"/>
              <a:cs typeface="Calibri"/>
            </a:endParaRP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5CD685BE-3AE7-CB43-EAE0-014EBAEA65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61177" y="1176437"/>
            <a:ext cx="3397023" cy="159404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98646" y="2907866"/>
            <a:ext cx="2828926" cy="152778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62000" y="5431972"/>
            <a:ext cx="8001000" cy="587828"/>
          </a:xfrm>
          <a:prstGeom prst="rect">
            <a:avLst/>
          </a:prstGeom>
          <a:noFill/>
          <a:ln w="19050">
            <a:solidFill>
              <a:srgbClr val="0066FF"/>
            </a:solidFill>
          </a:ln>
        </p:spPr>
        <p:txBody>
          <a:bodyPr wrap="square" rtlCol="0">
            <a:spAutoFit/>
          </a:bodyPr>
          <a:lstStyle/>
          <a:p>
            <a:endParaRPr lang="en-IN" dirty="0"/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A6FD2F2E-9F25-A82D-82B3-DB9A81C23C5A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6D775ED4-D16F-DAB8-FAAC-95277FE696E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1" name="Group 8">
                <a:extLst>
                  <a:ext uri="{FF2B5EF4-FFF2-40B4-BE49-F238E27FC236}">
                    <a16:creationId xmlns:a16="http://schemas.microsoft.com/office/drawing/2014/main" id="{42B187E9-D921-238E-9B11-74B21A29EAF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3" name="Group 12">
                  <a:extLst>
                    <a:ext uri="{FF2B5EF4-FFF2-40B4-BE49-F238E27FC236}">
                      <a16:creationId xmlns:a16="http://schemas.microsoft.com/office/drawing/2014/main" id="{748D5323-3829-1698-A690-2FC22588DA2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3" name="Rectangle 10">
                    <a:extLst>
                      <a:ext uri="{FF2B5EF4-FFF2-40B4-BE49-F238E27FC236}">
                        <a16:creationId xmlns:a16="http://schemas.microsoft.com/office/drawing/2014/main" id="{935C0A80-6C3B-6148-ED92-4386D8E77D4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4" name="Rectangle 11">
                    <a:extLst>
                      <a:ext uri="{FF2B5EF4-FFF2-40B4-BE49-F238E27FC236}">
                        <a16:creationId xmlns:a16="http://schemas.microsoft.com/office/drawing/2014/main" id="{88224474-6CE9-4EA8-D958-B417E1EE22A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" name="Group 12">
                  <a:extLst>
                    <a:ext uri="{FF2B5EF4-FFF2-40B4-BE49-F238E27FC236}">
                      <a16:creationId xmlns:a16="http://schemas.microsoft.com/office/drawing/2014/main" id="{FE7EFB17-4AA2-1922-A0D0-23909C9073D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1" name="Rectangle 13">
                    <a:extLst>
                      <a:ext uri="{FF2B5EF4-FFF2-40B4-BE49-F238E27FC236}">
                        <a16:creationId xmlns:a16="http://schemas.microsoft.com/office/drawing/2014/main" id="{8698B998-2BB3-38A4-B862-377932F7599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2" name="Rectangle 14">
                    <a:extLst>
                      <a:ext uri="{FF2B5EF4-FFF2-40B4-BE49-F238E27FC236}">
                        <a16:creationId xmlns:a16="http://schemas.microsoft.com/office/drawing/2014/main" id="{CF7C8A64-3852-79BE-4427-6FE510D09FA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5" name="Group 15">
                  <a:extLst>
                    <a:ext uri="{FF2B5EF4-FFF2-40B4-BE49-F238E27FC236}">
                      <a16:creationId xmlns:a16="http://schemas.microsoft.com/office/drawing/2014/main" id="{F03CD121-AF87-F566-2E40-0AA9EDB6609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9" name="Rectangle 16">
                    <a:extLst>
                      <a:ext uri="{FF2B5EF4-FFF2-40B4-BE49-F238E27FC236}">
                        <a16:creationId xmlns:a16="http://schemas.microsoft.com/office/drawing/2014/main" id="{49E78AA8-D74F-E1B7-B827-7E9F0F1F621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7">
                    <a:extLst>
                      <a:ext uri="{FF2B5EF4-FFF2-40B4-BE49-F238E27FC236}">
                        <a16:creationId xmlns:a16="http://schemas.microsoft.com/office/drawing/2014/main" id="{611D765E-DE9F-6746-C1A0-2BE789AE828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6" name="Group 18">
                  <a:extLst>
                    <a:ext uri="{FF2B5EF4-FFF2-40B4-BE49-F238E27FC236}">
                      <a16:creationId xmlns:a16="http://schemas.microsoft.com/office/drawing/2014/main" id="{A1DD297E-B5B2-4227-747F-DF5F86FB916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7" name="Rectangle 19">
                    <a:extLst>
                      <a:ext uri="{FF2B5EF4-FFF2-40B4-BE49-F238E27FC236}">
                        <a16:creationId xmlns:a16="http://schemas.microsoft.com/office/drawing/2014/main" id="{95FCC200-E4BE-C7B1-E466-B3B07EAB649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20">
                    <a:extLst>
                      <a:ext uri="{FF2B5EF4-FFF2-40B4-BE49-F238E27FC236}">
                        <a16:creationId xmlns:a16="http://schemas.microsoft.com/office/drawing/2014/main" id="{5976BD48-BED7-BB0B-1B75-6680A295D86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2" name="Rectangle 21">
                <a:extLst>
                  <a:ext uri="{FF2B5EF4-FFF2-40B4-BE49-F238E27FC236}">
                    <a16:creationId xmlns:a16="http://schemas.microsoft.com/office/drawing/2014/main" id="{B940CD22-AE3A-47BC-418D-1E94DB681CD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0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8A66CF31-0D87-1F9D-D077-97A3327DAC5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4545101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410F27-F647-B234-A2C5-18A6B8E02D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Content Placeholder 37">
            <a:extLst>
              <a:ext uri="{FF2B5EF4-FFF2-40B4-BE49-F238E27FC236}">
                <a16:creationId xmlns:a16="http://schemas.microsoft.com/office/drawing/2014/main" id="{9792F560-9A5F-003B-8F1A-A8AAC599121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 bwMode="auto">
          <a:xfrm>
            <a:off x="578064" y="1148830"/>
            <a:ext cx="7059010" cy="35628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73639A4-37FF-0B3E-DA44-AA921AD98CD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7135" y="109728"/>
            <a:ext cx="6573005" cy="1143000"/>
          </a:xfrm>
          <a:noFill/>
        </p:spPr>
        <p:txBody>
          <a:bodyPr/>
          <a:lstStyle/>
          <a:p>
            <a:pPr lvl="0"/>
            <a:r>
              <a:rPr lang="en-US" sz="2800" dirty="0">
                <a:solidFill>
                  <a:schemeClr val="tx1"/>
                </a:solidFill>
                <a:ea typeface="Calibri"/>
                <a:cs typeface="Calibri"/>
              </a:rPr>
              <a:t>Kinematics of Connected Rigid Bodies</a:t>
            </a: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B67DF0F3-1D58-4772-4017-6B52AE4283A5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D1D9D3C3-F3FE-E63A-7C09-8894B48EA35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C9FD20BA-132C-8317-E0BC-95397DCDB91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5D7560B8-F470-D49F-D23F-FACCDAD067E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54ADD189-9B84-3001-6085-BF936DBB958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F8C7C378-9A8E-BD7F-81AF-3E3FF4A27EC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D41C5742-1517-CEE0-89D7-0960068FA0A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610E9462-1966-F627-052F-13E49903973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3D950A57-E87C-D1CA-D5D3-DB38F589C7E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34400EAD-9170-728B-46DC-0DFA302D3BD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D201E3CA-3242-EA16-2A28-2C6C1A8B6C8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8929C6E1-B442-549A-957A-A61424C0B30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724C88B8-81E4-63DC-7C61-EB4E9642412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24DF9C8A-D3BB-5DFA-F724-61CE86F016F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B1A09AEF-70F3-926D-6953-C403951AA73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8C1EC5CC-1DEA-E32A-0676-FFFCAD3FB81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46A9FE63-6B18-0569-E597-03CA962D8CF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402B939D-A690-289D-4396-93138AC6D170}"/>
                  </a:ext>
                </a:extLst>
              </p:cNvPr>
              <p:cNvSpPr txBox="1"/>
              <p:nvPr/>
            </p:nvSpPr>
            <p:spPr>
              <a:xfrm>
                <a:off x="3544398" y="1246903"/>
                <a:ext cx="60458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𝜔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𝐴𝐵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402B939D-A690-289D-4396-93138AC6D17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44398" y="1246903"/>
                <a:ext cx="604589" cy="369332"/>
              </a:xfrm>
              <a:prstGeom prst="rect">
                <a:avLst/>
              </a:prstGeom>
              <a:blipFill>
                <a:blip r:embed="rId5"/>
                <a:stretch>
                  <a:fillRect l="-5000" r="-2000" b="-1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26F73A72-D7A6-5CC5-B77E-30209AFCDC82}"/>
                  </a:ext>
                </a:extLst>
              </p:cNvPr>
              <p:cNvSpPr txBox="1"/>
              <p:nvPr/>
            </p:nvSpPr>
            <p:spPr>
              <a:xfrm>
                <a:off x="3544398" y="1773125"/>
                <a:ext cx="566116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𝛼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𝐴𝐵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26F73A72-D7A6-5CC5-B77E-30209AFCDC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44398" y="1773125"/>
                <a:ext cx="566116" cy="369332"/>
              </a:xfrm>
              <a:prstGeom prst="rect">
                <a:avLst/>
              </a:prstGeom>
              <a:blipFill>
                <a:blip r:embed="rId6"/>
                <a:stretch>
                  <a:fillRect l="-6452" t="-36667" r="-27957" b="-1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TextBox 25">
            <a:extLst>
              <a:ext uri="{FF2B5EF4-FFF2-40B4-BE49-F238E27FC236}">
                <a16:creationId xmlns:a16="http://schemas.microsoft.com/office/drawing/2014/main" id="{5E2EC3B4-5976-E4AD-C91D-F8B60CA99D43}"/>
              </a:ext>
            </a:extLst>
          </p:cNvPr>
          <p:cNvSpPr txBox="1"/>
          <p:nvPr/>
        </p:nvSpPr>
        <p:spPr>
          <a:xfrm>
            <a:off x="578064" y="4574473"/>
            <a:ext cx="751980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i="0" dirty="0">
                <a:solidFill>
                  <a:srgbClr val="000000"/>
                </a:solidFill>
                <a:effectLst/>
                <a:latin typeface="+mn-lt"/>
              </a:rPr>
              <a:t>A collar which is pinned to rod </a:t>
            </a:r>
            <a:r>
              <a:rPr lang="en-US" b="0" i="1" dirty="0">
                <a:solidFill>
                  <a:srgbClr val="000000"/>
                </a:solidFill>
                <a:effectLst/>
                <a:latin typeface="+mn-lt"/>
              </a:rPr>
              <a:t>CD</a:t>
            </a:r>
            <a:r>
              <a:rPr lang="en-US" b="0" i="0" dirty="0">
                <a:solidFill>
                  <a:srgbClr val="000000"/>
                </a:solidFill>
                <a:effectLst/>
                <a:latin typeface="+mn-lt"/>
              </a:rPr>
              <a:t> slides along rod </a:t>
            </a:r>
            <a:r>
              <a:rPr lang="en-US" b="0" i="1" dirty="0">
                <a:solidFill>
                  <a:srgbClr val="000000"/>
                </a:solidFill>
                <a:effectLst/>
                <a:latin typeface="+mn-lt"/>
              </a:rPr>
              <a:t>AB</a:t>
            </a:r>
            <a:r>
              <a:rPr lang="en-US" b="0" i="0" dirty="0">
                <a:solidFill>
                  <a:srgbClr val="000000"/>
                </a:solidFill>
                <a:effectLst/>
                <a:latin typeface="+mn-lt"/>
              </a:rPr>
              <a:t>. </a:t>
            </a:r>
            <a:endParaRPr lang="en-US" dirty="0">
              <a:latin typeface="+mn-l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1375EDD3-53BA-BA4E-982B-92B74FB6ABC3}"/>
                  </a:ext>
                </a:extLst>
              </p:cNvPr>
              <p:cNvSpPr txBox="1"/>
              <p:nvPr/>
            </p:nvSpPr>
            <p:spPr>
              <a:xfrm>
                <a:off x="1694673" y="5321502"/>
                <a:ext cx="4572000" cy="65934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</m:acc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</m:acc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𝜔</m:t>
                              </m:r>
                            </m:e>
                          </m:acc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𝐴𝐵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</m:acc>
                        </m:e>
                        <m:sub>
                          <m:f>
                            <m:f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num>
                            <m:den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den>
                          </m:f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</m:acc>
                        </m:e>
                        <m:sub>
                          <m:f>
                            <m:f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num>
                            <m:den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den>
                          </m:f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𝑟𝑒𝑙</m:t>
                              </m:r>
                            </m:e>
                          </m:d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1375EDD3-53BA-BA4E-982B-92B74FB6AB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94673" y="5321502"/>
                <a:ext cx="4572000" cy="659348"/>
              </a:xfrm>
              <a:prstGeom prst="rect">
                <a:avLst/>
              </a:prstGeom>
              <a:blipFill>
                <a:blip r:embed="rId7"/>
                <a:stretch>
                  <a:fillRect t="-12963" b="-37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9ADDEEF8-7B37-345B-6764-5501554079F4}"/>
              </a:ext>
            </a:extLst>
          </p:cNvPr>
          <p:cNvCxnSpPr/>
          <p:nvPr/>
        </p:nvCxnSpPr>
        <p:spPr bwMode="auto">
          <a:xfrm>
            <a:off x="1828800" y="1773125"/>
            <a:ext cx="2320187" cy="135107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dash"/>
            <a:round/>
            <a:headEnd type="none" w="med" len="med"/>
            <a:tailEnd type="triangle"/>
          </a:ln>
          <a:effectLst/>
        </p:spPr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B5615BC0-FDA7-B33D-DFBE-E223B469A7EE}"/>
              </a:ext>
            </a:extLst>
          </p:cNvPr>
          <p:cNvCxnSpPr>
            <a:cxnSpLocks/>
          </p:cNvCxnSpPr>
          <p:nvPr/>
        </p:nvCxnSpPr>
        <p:spPr bwMode="auto">
          <a:xfrm flipV="1">
            <a:off x="1829097" y="557282"/>
            <a:ext cx="609600" cy="123930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dash"/>
            <a:round/>
            <a:headEnd type="none" w="med" len="med"/>
            <a:tailEnd type="triangle"/>
          </a:ln>
          <a:effectLst/>
        </p:spPr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D0FD07F5-445C-9942-0E0B-B2547525096B}"/>
              </a:ext>
            </a:extLst>
          </p:cNvPr>
          <p:cNvSpPr txBox="1"/>
          <p:nvPr/>
        </p:nvSpPr>
        <p:spPr>
          <a:xfrm rot="459969">
            <a:off x="3768286" y="2379130"/>
            <a:ext cx="4235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rgbClr val="FF0000"/>
                </a:solidFill>
              </a:rPr>
              <a:t>x’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54D26B63-B15A-3754-A99C-1101EEC3C4EE}"/>
              </a:ext>
            </a:extLst>
          </p:cNvPr>
          <p:cNvSpPr txBox="1"/>
          <p:nvPr/>
        </p:nvSpPr>
        <p:spPr>
          <a:xfrm rot="459969">
            <a:off x="2290785" y="1016786"/>
            <a:ext cx="4235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rgbClr val="FF0000"/>
                </a:solidFill>
              </a:rPr>
              <a:t>y’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1EC8CBB4-5702-F932-5EBD-45F81F8AD7FD}"/>
                  </a:ext>
                </a:extLst>
              </p:cNvPr>
              <p:cNvSpPr txBox="1"/>
              <p:nvPr/>
            </p:nvSpPr>
            <p:spPr>
              <a:xfrm>
                <a:off x="1560692" y="6025909"/>
                <a:ext cx="4572000" cy="6790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</m:acc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</m:acc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</m:sSub>
                      <m:r>
                        <a:rPr lang="en-US" sz="240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𝜔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𝐶𝐷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</m:acc>
                        </m:e>
                        <m:sub>
                          <m:f>
                            <m:f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num>
                            <m:den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den>
                          </m:f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</m:acc>
                        </m:e>
                        <m:sub>
                          <m:f>
                            <m:f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num>
                            <m:den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den>
                          </m:f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𝑟𝑒𝑙</m:t>
                              </m:r>
                            </m:e>
                          </m:d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1EC8CBB4-5702-F932-5EBD-45F81F8AD7F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60692" y="6025909"/>
                <a:ext cx="4572000" cy="679032"/>
              </a:xfrm>
              <a:prstGeom prst="rect">
                <a:avLst/>
              </a:prstGeom>
              <a:blipFill>
                <a:blip r:embed="rId8"/>
                <a:stretch>
                  <a:fillRect t="-126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23972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  <p:bldP spid="26" grpId="0"/>
      <p:bldP spid="28" grpId="0"/>
      <p:bldP spid="33" grpId="0"/>
      <p:bldP spid="34" grpId="0"/>
      <p:bldP spid="3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163A98-176F-B853-D695-5FDCEC7762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4B42D15B-E71B-1E10-CAC0-6AB74B36ECE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85800" y="2122791"/>
            <a:ext cx="3722465" cy="41148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4D64556-A865-487D-AABF-1437F30DBF8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7135" y="109728"/>
            <a:ext cx="6573005" cy="1143000"/>
          </a:xfrm>
          <a:noFill/>
        </p:spPr>
        <p:txBody>
          <a:bodyPr/>
          <a:lstStyle/>
          <a:p>
            <a:pPr lvl="0"/>
            <a:r>
              <a:rPr lang="en-US" sz="2800" dirty="0">
                <a:solidFill>
                  <a:schemeClr val="tx1"/>
                </a:solidFill>
                <a:ea typeface="Calibri"/>
                <a:cs typeface="Calibri"/>
              </a:rPr>
              <a:t>Kinematics of Connected Rigid Bodies</a:t>
            </a: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4E950E87-8917-0612-2D38-AC9B1763E930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E3FD529B-4157-D9DD-BB8F-4ECF7DD0965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42CEC3D3-6818-14E6-F505-CC45618CF5B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33902FA3-DFC7-8FB0-2A3D-41001007A8C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5D081659-6861-30DE-BA66-520CB010C4E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07F89655-5E0C-69D7-116D-EF73832F934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7214B618-9820-FAC6-A2B9-5CCCF7DDF9E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569FA156-CEE2-1CC7-A2FB-DA577EAD264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30EB562A-05A4-27CB-1004-9EFC909D1D0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3DF3FA84-FBB5-A58A-24CA-057966409A7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D3620F8E-B674-5A46-0AB9-A4769D8D3F6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F6D29CA7-BFC5-126C-C115-5C71A1180E1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E3372F0E-B349-BDCC-34CC-512AC3275B6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83BEF024-2639-16D6-5AD7-BB6737BBC87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DB57C580-63FB-406B-52B2-6347379894A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CD5D18EF-4B73-F9A3-F53D-2198E6B90C9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9193AE69-67BF-1B96-F010-5D55DE57173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8BCF05D0-54C1-0586-6FA1-41CEF611AB9A}"/>
                  </a:ext>
                </a:extLst>
              </p:cNvPr>
              <p:cNvSpPr txBox="1"/>
              <p:nvPr/>
            </p:nvSpPr>
            <p:spPr>
              <a:xfrm>
                <a:off x="1830019" y="2425739"/>
                <a:ext cx="399532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8BCF05D0-54C1-0586-6FA1-41CEF611AB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30019" y="2425739"/>
                <a:ext cx="399532" cy="369332"/>
              </a:xfrm>
              <a:prstGeom prst="rect">
                <a:avLst/>
              </a:prstGeom>
              <a:blipFill>
                <a:blip r:embed="rId5"/>
                <a:stretch>
                  <a:fillRect l="-13636" t="-36066" r="-59091" b="-147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49A4FED7-D4F2-91AB-0228-2DEE8F48F498}"/>
                  </a:ext>
                </a:extLst>
              </p:cNvPr>
              <p:cNvSpPr txBox="1"/>
              <p:nvPr/>
            </p:nvSpPr>
            <p:spPr>
              <a:xfrm>
                <a:off x="2270065" y="2450123"/>
                <a:ext cx="407355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𝑎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49A4FED7-D4F2-91AB-0228-2DEE8F48F49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70065" y="2450123"/>
                <a:ext cx="407355" cy="369332"/>
              </a:xfrm>
              <a:prstGeom prst="rect">
                <a:avLst/>
              </a:prstGeom>
              <a:blipFill>
                <a:blip r:embed="rId6"/>
                <a:stretch>
                  <a:fillRect l="-14925" t="-36066" r="-58209" b="-147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46C71E6B-899A-63DE-4AB7-16799AFDA127}"/>
                  </a:ext>
                </a:extLst>
              </p:cNvPr>
              <p:cNvSpPr txBox="1"/>
              <p:nvPr/>
            </p:nvSpPr>
            <p:spPr>
              <a:xfrm>
                <a:off x="4048540" y="3492484"/>
                <a:ext cx="419153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46C71E6B-899A-63DE-4AB7-16799AFDA12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48540" y="3492484"/>
                <a:ext cx="419153" cy="369332"/>
              </a:xfrm>
              <a:prstGeom prst="rect">
                <a:avLst/>
              </a:prstGeom>
              <a:blipFill>
                <a:blip r:embed="rId7"/>
                <a:stretch>
                  <a:fillRect l="-11594" t="-36066" r="-59420" b="-147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2B2360C2-1E86-7815-D3C0-7F7965E22F6E}"/>
                  </a:ext>
                </a:extLst>
              </p:cNvPr>
              <p:cNvSpPr txBox="1"/>
              <p:nvPr/>
            </p:nvSpPr>
            <p:spPr>
              <a:xfrm>
                <a:off x="4488586" y="3516868"/>
                <a:ext cx="426976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𝑎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2B2360C2-1E86-7815-D3C0-7F7965E22F6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88586" y="3516868"/>
                <a:ext cx="426976" cy="369332"/>
              </a:xfrm>
              <a:prstGeom prst="rect">
                <a:avLst/>
              </a:prstGeom>
              <a:blipFill>
                <a:blip r:embed="rId8"/>
                <a:stretch>
                  <a:fillRect l="-14286" t="-36066" r="-55714" b="-147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TextBox 21">
            <a:extLst>
              <a:ext uri="{FF2B5EF4-FFF2-40B4-BE49-F238E27FC236}">
                <a16:creationId xmlns:a16="http://schemas.microsoft.com/office/drawing/2014/main" id="{E3B502B5-4E12-2394-854A-5B2420853C9A}"/>
              </a:ext>
            </a:extLst>
          </p:cNvPr>
          <p:cNvSpPr txBox="1"/>
          <p:nvPr/>
        </p:nvSpPr>
        <p:spPr>
          <a:xfrm>
            <a:off x="364245" y="1252728"/>
            <a:ext cx="853915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i="0" dirty="0">
                <a:solidFill>
                  <a:srgbClr val="000000"/>
                </a:solidFill>
                <a:effectLst/>
                <a:latin typeface="+mn-lt"/>
              </a:rPr>
              <a:t>A camera drone, </a:t>
            </a:r>
            <a:r>
              <a:rPr lang="en-US" b="0" i="1" dirty="0">
                <a:solidFill>
                  <a:srgbClr val="000000"/>
                </a:solidFill>
                <a:effectLst/>
                <a:latin typeface="+mn-lt"/>
              </a:rPr>
              <a:t>D</a:t>
            </a:r>
            <a:r>
              <a:rPr lang="en-US" b="0" i="0" dirty="0">
                <a:solidFill>
                  <a:srgbClr val="000000"/>
                </a:solidFill>
                <a:effectLst/>
                <a:latin typeface="+mn-lt"/>
              </a:rPr>
              <a:t>, flies over a car race in a curved trajectory (center </a:t>
            </a:r>
            <a:r>
              <a:rPr lang="en-US" b="0" i="1" dirty="0">
                <a:solidFill>
                  <a:srgbClr val="000000"/>
                </a:solidFill>
                <a:effectLst/>
                <a:latin typeface="+mn-lt"/>
              </a:rPr>
              <a:t>O</a:t>
            </a:r>
            <a:r>
              <a:rPr lang="en-US" b="0" i="0" dirty="0">
                <a:solidFill>
                  <a:srgbClr val="000000"/>
                </a:solidFill>
                <a:effectLst/>
                <a:latin typeface="+mn-lt"/>
              </a:rPr>
              <a:t>) with a constant ground-speed of </a:t>
            </a:r>
            <a:r>
              <a:rPr lang="en-US" b="0" i="1" dirty="0" err="1">
                <a:solidFill>
                  <a:srgbClr val="000000"/>
                </a:solidFill>
                <a:effectLst/>
                <a:latin typeface="+mn-lt"/>
              </a:rPr>
              <a:t>v</a:t>
            </a:r>
            <a:r>
              <a:rPr lang="en-US" b="0" i="1" baseline="-25000" dirty="0" err="1">
                <a:solidFill>
                  <a:srgbClr val="000000"/>
                </a:solidFill>
                <a:effectLst/>
                <a:latin typeface="+mn-lt"/>
              </a:rPr>
              <a:t>D</a:t>
            </a:r>
            <a:endParaRPr lang="en-US" dirty="0">
              <a:latin typeface="+mn-lt"/>
            </a:endParaRP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CE626A0A-8CCE-C3FA-0AEB-EBD3403B326C}"/>
              </a:ext>
            </a:extLst>
          </p:cNvPr>
          <p:cNvCxnSpPr>
            <a:cxnSpLocks/>
          </p:cNvCxnSpPr>
          <p:nvPr/>
        </p:nvCxnSpPr>
        <p:spPr bwMode="auto">
          <a:xfrm>
            <a:off x="3897780" y="4844145"/>
            <a:ext cx="2568386" cy="3749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dash"/>
            <a:round/>
            <a:headEnd type="none" w="med" len="med"/>
            <a:tailEnd type="triangle"/>
          </a:ln>
          <a:effectLst/>
        </p:spPr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B0707253-5B8B-946A-FA55-D795A523DAC9}"/>
              </a:ext>
            </a:extLst>
          </p:cNvPr>
          <p:cNvCxnSpPr>
            <a:cxnSpLocks/>
          </p:cNvCxnSpPr>
          <p:nvPr/>
        </p:nvCxnSpPr>
        <p:spPr bwMode="auto">
          <a:xfrm flipV="1">
            <a:off x="3886200" y="3516868"/>
            <a:ext cx="0" cy="135993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dash"/>
            <a:round/>
            <a:headEnd type="none" w="med" len="med"/>
            <a:tailEnd type="triangle"/>
          </a:ln>
          <a:effectLst/>
        </p:spPr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0AEDD02B-590D-6710-0BDD-80DD42E3414D}"/>
              </a:ext>
            </a:extLst>
          </p:cNvPr>
          <p:cNvSpPr txBox="1"/>
          <p:nvPr/>
        </p:nvSpPr>
        <p:spPr>
          <a:xfrm>
            <a:off x="5825686" y="4876800"/>
            <a:ext cx="8037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solidFill>
                  <a:srgbClr val="FF0000"/>
                </a:solidFill>
              </a:rPr>
              <a:t>x’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115F0500-D526-0C2E-DFCF-953D5C0BAD2D}"/>
              </a:ext>
            </a:extLst>
          </p:cNvPr>
          <p:cNvSpPr txBox="1"/>
          <p:nvPr/>
        </p:nvSpPr>
        <p:spPr>
          <a:xfrm>
            <a:off x="3384801" y="3466681"/>
            <a:ext cx="4235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rgbClr val="FF0000"/>
                </a:solidFill>
              </a:rPr>
              <a:t>y’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9D974F17-7A58-58AE-028D-67F9C20F78EF}"/>
                  </a:ext>
                </a:extLst>
              </p:cNvPr>
              <p:cNvSpPr txBox="1"/>
              <p:nvPr/>
            </p:nvSpPr>
            <p:spPr>
              <a:xfrm>
                <a:off x="4861498" y="2303264"/>
                <a:ext cx="3722465" cy="67691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</m:acc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</m:acc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𝑜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𝜔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𝐷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</m:acc>
                        </m:e>
                        <m:sub>
                          <m:f>
                            <m:f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num>
                            <m:den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𝑂</m:t>
                              </m:r>
                            </m:den>
                          </m:f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9D974F17-7A58-58AE-028D-67F9C20F78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61498" y="2303264"/>
                <a:ext cx="3722465" cy="676917"/>
              </a:xfrm>
              <a:prstGeom prst="rect">
                <a:avLst/>
              </a:prstGeom>
              <a:blipFill>
                <a:blip r:embed="rId9"/>
                <a:stretch>
                  <a:fillRect t="-126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B3E9FE84-D4CA-84A7-1809-79BDDAF78FC7}"/>
                  </a:ext>
                </a:extLst>
              </p:cNvPr>
              <p:cNvSpPr txBox="1"/>
              <p:nvPr/>
            </p:nvSpPr>
            <p:spPr>
              <a:xfrm>
                <a:off x="5002874" y="3184899"/>
                <a:ext cx="3722465" cy="48135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sub>
                          </m:sSub>
                        </m:e>
                      </m:d>
                      <m:acc>
                        <m:accPr>
                          <m:chr m:val="̂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e>
                      </m:acc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𝜔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𝐷</m:t>
                              </m:r>
                            </m:sub>
                          </m:sSub>
                        </m:e>
                      </m:d>
                      <m:acc>
                        <m:accPr>
                          <m:chr m:val="̂"/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</m:acc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acc>
                        <m:accPr>
                          <m:chr m:val="̂"/>
                          <m:ctrlPr>
                            <a:rPr lang="en-US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</m:e>
                      </m:ac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B3E9FE84-D4CA-84A7-1809-79BDDAF78FC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02874" y="3184899"/>
                <a:ext cx="3722465" cy="48135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1BA2C125-50A7-920F-21C6-DE4DA092C9E8}"/>
                  </a:ext>
                </a:extLst>
              </p:cNvPr>
              <p:cNvSpPr txBox="1"/>
              <p:nvPr/>
            </p:nvSpPr>
            <p:spPr>
              <a:xfrm>
                <a:off x="4486150" y="4026841"/>
                <a:ext cx="4306437" cy="72744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acc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acc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𝑜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𝛼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𝐷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</m:acc>
                        </m:e>
                        <m:sub>
                          <m:f>
                            <m:f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num>
                            <m:den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𝑂</m:t>
                              </m:r>
                            </m:den>
                          </m:f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𝜔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𝐷</m:t>
                              </m:r>
                            </m:sub>
                          </m:sSub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</m:acc>
                        </m:e>
                        <m:sub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num>
                            <m:den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𝑂</m:t>
                              </m:r>
                            </m:den>
                          </m:f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1BA2C125-50A7-920F-21C6-DE4DA092C9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86150" y="4026841"/>
                <a:ext cx="4306437" cy="727443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4F408C98-BB3B-0AD7-E5D3-1E67332619D9}"/>
                  </a:ext>
                </a:extLst>
              </p:cNvPr>
              <p:cNvSpPr txBox="1"/>
              <p:nvPr/>
            </p:nvSpPr>
            <p:spPr>
              <a:xfrm>
                <a:off x="4415927" y="5112142"/>
                <a:ext cx="4306437" cy="72744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acc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𝛼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𝐷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</m:acc>
                        </m:e>
                        <m:sub>
                          <m:f>
                            <m:f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num>
                            <m:den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𝑂</m:t>
                              </m:r>
                            </m:den>
                          </m:f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𝜔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𝐷</m:t>
                              </m:r>
                            </m:sub>
                          </m:sSub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</m:acc>
                        </m:e>
                        <m:sub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num>
                            <m:den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𝑂</m:t>
                              </m:r>
                            </m:den>
                          </m:f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4F408C98-BB3B-0AD7-E5D3-1E67332619D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15927" y="5112142"/>
                <a:ext cx="4306437" cy="727443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EAFDB3DC-FEEE-3E12-590F-19E9F1DF3D35}"/>
                  </a:ext>
                </a:extLst>
              </p:cNvPr>
              <p:cNvSpPr txBox="1"/>
              <p:nvPr/>
            </p:nvSpPr>
            <p:spPr>
              <a:xfrm>
                <a:off x="4415927" y="5923608"/>
                <a:ext cx="4306437" cy="52097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sub>
                          </m:sSub>
                        </m:e>
                      </m:d>
                      <m:acc>
                        <m:accPr>
                          <m:chr m:val="̂"/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</m:acc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𝛼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𝐷</m:t>
                              </m:r>
                            </m:sub>
                          </m:sSub>
                        </m:e>
                      </m:d>
                      <m:acc>
                        <m:accPr>
                          <m:chr m:val="̂"/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</m:acc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acc>
                        <m:accPr>
                          <m:chr m:val="̂"/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</m:e>
                      </m:acc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𝜔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𝐷</m:t>
                              </m:r>
                            </m:sub>
                          </m:sSub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acc>
                        <m:accPr>
                          <m:chr m:val="̂"/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</m:e>
                      </m:ac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EAFDB3DC-FEEE-3E12-590F-19E9F1DF3D3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15927" y="5923608"/>
                <a:ext cx="4306437" cy="520976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664C43A5-C65E-27EF-A8CA-9567EED1ADE3}"/>
                  </a:ext>
                </a:extLst>
              </p14:cNvPr>
              <p14:cNvContentPartPr/>
              <p14:nvPr/>
            </p14:nvContentPartPr>
            <p14:xfrm>
              <a:off x="1016640" y="4341240"/>
              <a:ext cx="2854440" cy="59328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664C43A5-C65E-27EF-A8CA-9567EED1ADE3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1007280" y="4331880"/>
                <a:ext cx="2873160" cy="612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0409716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  <p:bldP spid="25" grpId="0"/>
      <p:bldP spid="27" grpId="0"/>
      <p:bldP spid="22" grpId="0"/>
      <p:bldP spid="29" grpId="0"/>
      <p:bldP spid="30" grpId="0"/>
      <p:bldP spid="36" grpId="0"/>
      <p:bldP spid="37" grpId="0"/>
      <p:bldP spid="39" grpId="0"/>
      <p:bldP spid="40" grpId="0"/>
      <p:bldP spid="4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9AE141-AFD3-6551-959F-B175876C2A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0A4098B3-3A7A-46E4-D1D3-0321C2552A1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52400" y="2122791"/>
            <a:ext cx="3722465" cy="41148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5BBD822-D7F3-8073-0E30-29A082A037D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7135" y="109728"/>
            <a:ext cx="6573005" cy="1143000"/>
          </a:xfrm>
          <a:noFill/>
        </p:spPr>
        <p:txBody>
          <a:bodyPr/>
          <a:lstStyle/>
          <a:p>
            <a:pPr lvl="0"/>
            <a:r>
              <a:rPr lang="en-US" sz="2800" dirty="0">
                <a:solidFill>
                  <a:schemeClr val="tx1"/>
                </a:solidFill>
                <a:ea typeface="Calibri"/>
                <a:cs typeface="Calibri"/>
              </a:rPr>
              <a:t>Kinematics of Connected Rigid Bodies</a:t>
            </a: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2969432B-FB89-CEE1-7256-1C03C8CD6461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E537E762-EE70-3025-F760-02835AEF32B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BA47AE77-C82F-2ED0-B0DB-47FB2F47727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209F6AB7-CA3F-C2DA-7EA1-A97E6F824DE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731BFE12-3997-8448-C9C4-06FF9B34A18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5844E4FC-CEA5-5C8C-0F84-EA98AB672B8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A9469899-8B33-F1A0-D155-456EE94E08F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A50E63CD-8464-8343-67E1-A935DA98AC7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FE0B0BAE-E5DF-62FD-9EF4-6E575A03158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AAE6AB78-A53D-2741-EAA9-3F9CD8441C8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D4088467-A3F1-E199-98E3-1A5A99FF9F8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7008EC66-44CA-78A0-8BAA-9C13A7941B2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5233FB7B-4C21-6C4B-4EAA-A6C3AECCD86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4F39C990-5B61-8E3D-9D09-83D88630EDF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4F8B511F-3272-9660-96EE-6720520103C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42858272-99FC-B3E4-701F-41BF2C15B7F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B18ED0DA-B0F3-6310-AACE-FE5F39ABEC2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C546FF89-EBE3-326F-4CF3-37F6CE6323C5}"/>
                  </a:ext>
                </a:extLst>
              </p:cNvPr>
              <p:cNvSpPr txBox="1"/>
              <p:nvPr/>
            </p:nvSpPr>
            <p:spPr>
              <a:xfrm>
                <a:off x="1296619" y="2425739"/>
                <a:ext cx="399532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C546FF89-EBE3-326F-4CF3-37F6CE6323C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96619" y="2425739"/>
                <a:ext cx="399532" cy="369332"/>
              </a:xfrm>
              <a:prstGeom prst="rect">
                <a:avLst/>
              </a:prstGeom>
              <a:blipFill>
                <a:blip r:embed="rId5"/>
                <a:stretch>
                  <a:fillRect l="-15385" t="-36066" r="-60000" b="-147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D222E476-5902-C30E-C705-C26BB516B849}"/>
                  </a:ext>
                </a:extLst>
              </p:cNvPr>
              <p:cNvSpPr txBox="1"/>
              <p:nvPr/>
            </p:nvSpPr>
            <p:spPr>
              <a:xfrm>
                <a:off x="1736665" y="2450123"/>
                <a:ext cx="407355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𝑎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D222E476-5902-C30E-C705-C26BB516B8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36665" y="2450123"/>
                <a:ext cx="407355" cy="369332"/>
              </a:xfrm>
              <a:prstGeom prst="rect">
                <a:avLst/>
              </a:prstGeom>
              <a:blipFill>
                <a:blip r:embed="rId6"/>
                <a:stretch>
                  <a:fillRect l="-16418" t="-36066" r="-56716" b="-147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9EABA9F2-D6CD-7542-5E42-EB82464BDBB9}"/>
                  </a:ext>
                </a:extLst>
              </p:cNvPr>
              <p:cNvSpPr txBox="1"/>
              <p:nvPr/>
            </p:nvSpPr>
            <p:spPr>
              <a:xfrm>
                <a:off x="2559875" y="3047061"/>
                <a:ext cx="419153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9EABA9F2-D6CD-7542-5E42-EB82464BDBB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59875" y="3047061"/>
                <a:ext cx="419153" cy="369332"/>
              </a:xfrm>
              <a:prstGeom prst="rect">
                <a:avLst/>
              </a:prstGeom>
              <a:blipFill>
                <a:blip r:embed="rId7"/>
                <a:stretch>
                  <a:fillRect l="-13043" t="-36667" r="-57971" b="-1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540DFE88-F394-4758-49FF-8EFF212E4334}"/>
                  </a:ext>
                </a:extLst>
              </p:cNvPr>
              <p:cNvSpPr txBox="1"/>
              <p:nvPr/>
            </p:nvSpPr>
            <p:spPr>
              <a:xfrm>
                <a:off x="2999921" y="3071445"/>
                <a:ext cx="426976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𝑎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540DFE88-F394-4758-49FF-8EFF212E433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99921" y="3071445"/>
                <a:ext cx="426976" cy="369332"/>
              </a:xfrm>
              <a:prstGeom prst="rect">
                <a:avLst/>
              </a:prstGeom>
              <a:blipFill>
                <a:blip r:embed="rId8"/>
                <a:stretch>
                  <a:fillRect l="-14286" t="-36667" r="-55714" b="-1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TextBox 21">
            <a:extLst>
              <a:ext uri="{FF2B5EF4-FFF2-40B4-BE49-F238E27FC236}">
                <a16:creationId xmlns:a16="http://schemas.microsoft.com/office/drawing/2014/main" id="{EDCADCEA-1781-0DC8-9D96-E91608BAED4D}"/>
              </a:ext>
            </a:extLst>
          </p:cNvPr>
          <p:cNvSpPr txBox="1"/>
          <p:nvPr/>
        </p:nvSpPr>
        <p:spPr>
          <a:xfrm>
            <a:off x="364245" y="1252728"/>
            <a:ext cx="853915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i="0" dirty="0">
                <a:solidFill>
                  <a:srgbClr val="000000"/>
                </a:solidFill>
                <a:effectLst/>
                <a:latin typeface="+mn-lt"/>
              </a:rPr>
              <a:t>A camera drone, </a:t>
            </a:r>
            <a:r>
              <a:rPr lang="en-US" b="0" i="1" dirty="0">
                <a:solidFill>
                  <a:srgbClr val="000000"/>
                </a:solidFill>
                <a:effectLst/>
                <a:latin typeface="+mn-lt"/>
              </a:rPr>
              <a:t>D</a:t>
            </a:r>
            <a:r>
              <a:rPr lang="en-US" b="0" i="0" dirty="0">
                <a:solidFill>
                  <a:srgbClr val="000000"/>
                </a:solidFill>
                <a:effectLst/>
                <a:latin typeface="+mn-lt"/>
              </a:rPr>
              <a:t>, flies over a car race in a curved trajectory (center </a:t>
            </a:r>
            <a:r>
              <a:rPr lang="en-US" b="0" i="1" dirty="0">
                <a:solidFill>
                  <a:srgbClr val="000000"/>
                </a:solidFill>
                <a:effectLst/>
                <a:latin typeface="+mn-lt"/>
              </a:rPr>
              <a:t>O</a:t>
            </a:r>
            <a:r>
              <a:rPr lang="en-US" b="0" i="0" dirty="0">
                <a:solidFill>
                  <a:srgbClr val="000000"/>
                </a:solidFill>
                <a:effectLst/>
                <a:latin typeface="+mn-lt"/>
              </a:rPr>
              <a:t>) with a constant ground-speed of </a:t>
            </a:r>
            <a:r>
              <a:rPr lang="en-US" b="0" i="1" dirty="0" err="1">
                <a:solidFill>
                  <a:srgbClr val="000000"/>
                </a:solidFill>
                <a:effectLst/>
                <a:latin typeface="+mn-lt"/>
              </a:rPr>
              <a:t>v</a:t>
            </a:r>
            <a:r>
              <a:rPr lang="en-US" b="0" i="1" baseline="-25000" dirty="0" err="1">
                <a:solidFill>
                  <a:srgbClr val="000000"/>
                </a:solidFill>
                <a:effectLst/>
                <a:latin typeface="+mn-lt"/>
              </a:rPr>
              <a:t>D</a:t>
            </a:r>
            <a:endParaRPr lang="en-US" dirty="0">
              <a:latin typeface="+mn-lt"/>
            </a:endParaRP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F74D14CB-6BA1-3211-A869-F7ADB0E7A915}"/>
              </a:ext>
            </a:extLst>
          </p:cNvPr>
          <p:cNvCxnSpPr>
            <a:cxnSpLocks/>
          </p:cNvCxnSpPr>
          <p:nvPr/>
        </p:nvCxnSpPr>
        <p:spPr bwMode="auto">
          <a:xfrm>
            <a:off x="3352800" y="4876800"/>
            <a:ext cx="902820" cy="3265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dash"/>
            <a:round/>
            <a:headEnd type="none" w="med" len="med"/>
            <a:tailEnd type="triangle"/>
          </a:ln>
          <a:effectLst/>
        </p:spPr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17A17239-B5EF-37F0-9760-28FD8AA4B54F}"/>
              </a:ext>
            </a:extLst>
          </p:cNvPr>
          <p:cNvCxnSpPr>
            <a:cxnSpLocks/>
          </p:cNvCxnSpPr>
          <p:nvPr/>
        </p:nvCxnSpPr>
        <p:spPr bwMode="auto">
          <a:xfrm flipV="1">
            <a:off x="3352800" y="3516868"/>
            <a:ext cx="0" cy="135993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dash"/>
            <a:round/>
            <a:headEnd type="none" w="med" len="med"/>
            <a:tailEnd type="triangle"/>
          </a:ln>
          <a:effectLst/>
        </p:spPr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711D46F4-D0A1-3A72-8A30-992636C46904}"/>
              </a:ext>
            </a:extLst>
          </p:cNvPr>
          <p:cNvSpPr txBox="1"/>
          <p:nvPr/>
        </p:nvSpPr>
        <p:spPr>
          <a:xfrm>
            <a:off x="3737784" y="4844145"/>
            <a:ext cx="8037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solidFill>
                  <a:srgbClr val="FF0000"/>
                </a:solidFill>
              </a:rPr>
              <a:t>x’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F80195E-306B-95EC-D686-E65C657B8C1D}"/>
              </a:ext>
            </a:extLst>
          </p:cNvPr>
          <p:cNvSpPr txBox="1"/>
          <p:nvPr/>
        </p:nvSpPr>
        <p:spPr>
          <a:xfrm>
            <a:off x="2851401" y="3466681"/>
            <a:ext cx="4235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rgbClr val="FF0000"/>
                </a:solidFill>
              </a:rPr>
              <a:t>y’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A173F110-CF80-089D-2E97-5D2ABC48146F}"/>
                  </a:ext>
                </a:extLst>
              </p:cNvPr>
              <p:cNvSpPr txBox="1"/>
              <p:nvPr/>
            </p:nvSpPr>
            <p:spPr>
              <a:xfrm>
                <a:off x="4633824" y="2205607"/>
                <a:ext cx="4000500" cy="64036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</m:acc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</m:acc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𝜔</m:t>
                            </m:r>
                          </m:e>
                        </m:acc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𝐷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</m:acc>
                      </m:e>
                      <m:sub>
                        <m:f>
                          <m:f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𝐶</m:t>
                            </m:r>
                          </m:num>
                          <m:den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𝐷</m:t>
                            </m:r>
                          </m:den>
                        </m:f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US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</m:acc>
                      </m:e>
                      <m:sub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𝐶</m:t>
                            </m:r>
                          </m:num>
                          <m:den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𝐷</m:t>
                            </m:r>
                          </m:den>
                        </m:f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𝑟𝑒𝑙</m:t>
                            </m:r>
                          </m:e>
                        </m:d>
                      </m:sub>
                    </m:sSub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A173F110-CF80-089D-2E97-5D2ABC48146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33824" y="2205607"/>
                <a:ext cx="4000500" cy="640368"/>
              </a:xfrm>
              <a:prstGeom prst="rect">
                <a:avLst/>
              </a:prstGeom>
              <a:blipFill>
                <a:blip r:embed="rId9"/>
                <a:stretch>
                  <a:fillRect t="-13333" b="-19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DEDF9980-8CA7-1701-34CB-4A878F80657D}"/>
                  </a:ext>
                </a:extLst>
              </p:cNvPr>
              <p:cNvSpPr txBox="1"/>
              <p:nvPr/>
            </p:nvSpPr>
            <p:spPr>
              <a:xfrm>
                <a:off x="3679905" y="2964081"/>
                <a:ext cx="5528678" cy="64036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𝑣</m:t>
                                </m:r>
                              </m:e>
                            </m:acc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𝐶</m:t>
                            </m:r>
                          </m:sub>
                        </m:sSub>
                      </m:e>
                    </m:d>
                    <m:acc>
                      <m:accPr>
                        <m:chr m:val="̂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e>
                    </m:acc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|"/>
                        <m:endChr m:val="|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𝑣</m:t>
                                </m:r>
                              </m:e>
                            </m:acc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𝐷</m:t>
                            </m:r>
                          </m:sub>
                        </m:sSub>
                      </m:e>
                    </m:d>
                    <m:acc>
                      <m:accPr>
                        <m:chr m:val="̂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𝑗</m:t>
                        </m:r>
                      </m:e>
                    </m:acc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d>
                      <m:dPr>
                        <m:begChr m:val="|"/>
                        <m:endChr m:val="|"/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𝜔</m:t>
                                </m:r>
                              </m:e>
                            </m:acc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𝐷</m:t>
                            </m:r>
                          </m:sub>
                        </m:sSub>
                      </m:e>
                    </m:d>
                    <m:acc>
                      <m:accPr>
                        <m:chr m:val="̂"/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</m:acc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𝑑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d>
                      <m:dPr>
                        <m:ctrlPr>
                          <a:rPr lang="en-US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acc>
                          <m:accPr>
                            <m:chr m:val="̂"/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</m:t>
                            </m:r>
                          </m:e>
                        </m:acc>
                      </m:e>
                    </m:d>
                  </m:oMath>
                </a14:m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US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</m:acc>
                      </m:e>
                      <m:sub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𝐶</m:t>
                            </m:r>
                          </m:num>
                          <m:den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𝐷</m:t>
                            </m:r>
                          </m:den>
                        </m:f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𝑟𝑒𝑙</m:t>
                            </m:r>
                          </m:e>
                        </m:d>
                      </m:sub>
                    </m:sSub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DEDF9980-8CA7-1701-34CB-4A878F80657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79905" y="2964081"/>
                <a:ext cx="5528678" cy="640368"/>
              </a:xfrm>
              <a:prstGeom prst="rect">
                <a:avLst/>
              </a:prstGeom>
              <a:blipFill>
                <a:blip r:embed="rId10"/>
                <a:stretch>
                  <a:fillRect t="-11429" b="-381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50143E6E-D927-1FFA-DFE7-B5356883B155}"/>
                  </a:ext>
                </a:extLst>
              </p:cNvPr>
              <p:cNvSpPr txBox="1"/>
              <p:nvPr/>
            </p:nvSpPr>
            <p:spPr>
              <a:xfrm>
                <a:off x="4336553" y="3666614"/>
                <a:ext cx="4636080" cy="127522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acc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acc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acc>
                                <m:accPr>
                                  <m:chr m:val="⃗"/>
                                  <m:ctrlPr>
                                    <a:rPr lang="en-US" sz="2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𝜔</m:t>
                                  </m:r>
                                </m:e>
                              </m:acc>
                            </m:e>
                          </m:acc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</m:acc>
                        </m:e>
                        <m:sub>
                          <m:f>
                            <m:f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num>
                            <m:den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den>
                          </m:f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𝜔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𝐷</m:t>
                              </m:r>
                            </m:sub>
                          </m:sSub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</m:acc>
                        </m:e>
                        <m:sub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den>
                          </m:f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</m:oMath>
                  </m:oMathPara>
                </a14:m>
                <a:endParaRPr lang="en-US" b="0" i="1" dirty="0">
                  <a:latin typeface="Cambria Math" panose="02040503050406030204" pitchFamily="18" charset="0"/>
                </a:endParaRPr>
              </a:p>
              <a:p>
                <a:r>
                  <a:rPr lang="en-US" b="0" dirty="0"/>
                  <a:t>              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en-US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𝜔</m:t>
                            </m:r>
                          </m:e>
                        </m:acc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𝐷</m:t>
                        </m:r>
                      </m:sub>
                    </m:sSub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</m:acc>
                      </m:e>
                      <m:sub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𝐶</m:t>
                            </m:r>
                          </m:num>
                          <m:den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𝐷</m:t>
                            </m:r>
                          </m:den>
                        </m:f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𝑟𝑒𝑙</m:t>
                            </m:r>
                          </m:e>
                        </m:d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+</m:t>
                    </m:r>
                    <m:r>
                      <m:rPr>
                        <m:nor/>
                      </m:rPr>
                      <a:rPr lang="en-US" dirty="0"/>
                      <m:t> 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</m:acc>
                      </m:e>
                      <m:sub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𝐶</m:t>
                            </m:r>
                          </m:num>
                          <m:den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𝐷</m:t>
                            </m:r>
                          </m:den>
                        </m:f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𝑟𝑒𝑙</m:t>
                            </m:r>
                          </m:e>
                        </m:d>
                      </m:sub>
                    </m:sSub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50143E6E-D927-1FFA-DFE7-B5356883B15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36553" y="3666614"/>
                <a:ext cx="4636080" cy="1275221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A8FA6933-DAAA-2376-0440-6F3F7E4F42A6}"/>
                  </a:ext>
                </a:extLst>
              </p:cNvPr>
              <p:cNvSpPr txBox="1"/>
              <p:nvPr/>
            </p:nvSpPr>
            <p:spPr>
              <a:xfrm>
                <a:off x="3426897" y="5418861"/>
                <a:ext cx="5457337" cy="110203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sub>
                          </m:sSub>
                        </m:e>
                      </m:d>
                      <m:acc>
                        <m:accPr>
                          <m:chr m:val="̂"/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e>
                      </m:acc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𝜔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𝐷</m:t>
                              </m:r>
                            </m:sub>
                          </m:sSub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acc>
                        <m:accPr>
                          <m:chr m:val="̂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</m:ac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𝜔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𝐷</m:t>
                              </m:r>
                            </m:sub>
                          </m:sSub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𝑑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acc>
                        <m:accPr>
                          <m:chr m:val="̂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</m:acc>
                    </m:oMath>
                  </m:oMathPara>
                </a14:m>
                <a:endParaRPr lang="en-US" b="0" i="1" dirty="0">
                  <a:latin typeface="Cambria Math" panose="02040503050406030204" pitchFamily="18" charset="0"/>
                </a:endParaRPr>
              </a:p>
              <a:p>
                <a:r>
                  <a:rPr lang="en-US" b="0" dirty="0"/>
                  <a:t>               </a:t>
                </a:r>
                <a14:m>
                  <m:oMath xmlns:m="http://schemas.openxmlformats.org/officeDocument/2006/math">
                    <m:r>
                      <a:rPr lang="en-US" b="0" i="0" smtClean="0">
                        <a:latin typeface="Cambria Math" panose="02040503050406030204" pitchFamily="18" charset="0"/>
                      </a:rPr>
                      <m:t>2</m:t>
                    </m:r>
                    <m:d>
                      <m:dPr>
                        <m:begChr m:val="|"/>
                        <m:endChr m:val="|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𝜔</m:t>
                                </m:r>
                              </m:e>
                            </m:acc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𝐷</m:t>
                            </m:r>
                          </m:sub>
                        </m:sSub>
                      </m:e>
                    </m:d>
                    <m:acc>
                      <m:accPr>
                        <m:chr m:val="̂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</m:acc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d>
                      <m:dPr>
                        <m:begChr m:val="|"/>
                        <m:endChr m:val="|"/>
                        <m:ctrlP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𝑣</m:t>
                                </m:r>
                              </m:e>
                            </m:acc>
                          </m:e>
                          <m:sub>
                            <m:f>
                              <m:f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𝐶</m:t>
                                </m:r>
                              </m:num>
                              <m:den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𝐷</m:t>
                                </m:r>
                              </m:den>
                            </m:f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𝑟𝑒𝑙</m:t>
                                </m:r>
                              </m:e>
                            </m:d>
                          </m:sub>
                        </m:sSub>
                      </m:e>
                    </m:d>
                    <m:acc>
                      <m:accPr>
                        <m:chr m:val="̂"/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𝑗</m:t>
                        </m:r>
                      </m:e>
                    </m:acc>
                    <m:r>
                      <a:rPr lang="en-US" i="1">
                        <a:latin typeface="Cambria Math" panose="02040503050406030204" pitchFamily="18" charset="0"/>
                      </a:rPr>
                      <m:t>+</m:t>
                    </m:r>
                    <m:r>
                      <m:rPr>
                        <m:nor/>
                      </m:rPr>
                      <a:rPr lang="en-US" dirty="0"/>
                      <m:t> 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</m:acc>
                      </m:e>
                      <m:sub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𝐶</m:t>
                            </m:r>
                          </m:num>
                          <m:den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𝐷</m:t>
                            </m:r>
                          </m:den>
                        </m:f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𝑟𝑒𝑙</m:t>
                            </m:r>
                          </m:e>
                        </m:d>
                      </m:sub>
                    </m:sSub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A8FA6933-DAAA-2376-0440-6F3F7E4F42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26897" y="5418861"/>
                <a:ext cx="5457337" cy="1102033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524317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  <p:bldP spid="36" grpId="0"/>
      <p:bldP spid="37" grpId="0"/>
      <p:bldP spid="39" grpId="0"/>
      <p:bldP spid="3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3E5270-54C5-4020-EF79-365648552E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D8F7B4-958B-530F-F344-4FB9E2FED27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7135" y="109728"/>
            <a:ext cx="6573005" cy="1143000"/>
          </a:xfrm>
          <a:noFill/>
        </p:spPr>
        <p:txBody>
          <a:bodyPr/>
          <a:lstStyle/>
          <a:p>
            <a:pPr lvl="0"/>
            <a:r>
              <a:rPr lang="en-US" sz="2800" dirty="0">
                <a:solidFill>
                  <a:schemeClr val="tx1"/>
                </a:solidFill>
                <a:ea typeface="Calibri"/>
                <a:cs typeface="Calibri"/>
              </a:rPr>
              <a:t>Kinematics of Connected Rigid Bodies</a:t>
            </a: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2907D27F-DEBB-CC4E-452D-5305655C33A8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A7333356-FE97-6961-2AD0-6AB0042ADDD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3C4C3C29-14EB-286B-73CE-1BEB7250ECD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FF597380-AFB4-A398-797E-44FAA9B6630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3AEB5343-A4E5-20A7-1F5B-35341C98C2D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56FE6049-11B7-CF30-974C-A40839947B6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3B6411C0-00E4-350D-45AF-04CA7502661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77827534-2D1F-5E4F-E691-902FF28EF1A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E6D67F58-9A69-85C2-E37C-EEA84694518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F32F6FF5-CCA5-2B74-366F-31BA49C10EA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B72CA2F6-1A40-008F-168D-298BEE78AF2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F6C0293D-5016-72F7-4595-697D775D6D5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96EB8BFE-1EDF-8C2F-3F69-0FFB40BC564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22E14477-A212-AE59-03B7-F65AB348F48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D756CD22-A66B-78FD-7B4D-2E2FE6264D0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C60D8CB6-E965-F6C7-9BF2-90A388FBDEF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CD04CCAF-AE01-33A1-6E91-DEE90AF7736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8" name="Content Placeholder 27">
            <a:extLst>
              <a:ext uri="{FF2B5EF4-FFF2-40B4-BE49-F238E27FC236}">
                <a16:creationId xmlns:a16="http://schemas.microsoft.com/office/drawing/2014/main" id="{83CD959E-3B58-5792-BA60-13E658B527A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 bwMode="auto">
          <a:xfrm>
            <a:off x="358775" y="1936828"/>
            <a:ext cx="3733800" cy="3439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4D7F4D1F-F737-707F-A338-AB1A7C96DFA8}"/>
                  </a:ext>
                </a:extLst>
              </p:cNvPr>
              <p:cNvSpPr txBox="1"/>
              <p:nvPr/>
            </p:nvSpPr>
            <p:spPr>
              <a:xfrm>
                <a:off x="2468233" y="4289328"/>
                <a:ext cx="458652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𝜔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𝐶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4D7F4D1F-F737-707F-A338-AB1A7C96DFA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68233" y="4289328"/>
                <a:ext cx="458652" cy="369332"/>
              </a:xfrm>
              <a:prstGeom prst="rect">
                <a:avLst/>
              </a:prstGeom>
              <a:blipFill>
                <a:blip r:embed="rId5"/>
                <a:stretch>
                  <a:fillRect l="-9333" r="-2667" b="-1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FA191650-97F8-D7C1-C679-039902B6735E}"/>
              </a:ext>
            </a:extLst>
          </p:cNvPr>
          <p:cNvSpPr txBox="1"/>
          <p:nvPr/>
        </p:nvSpPr>
        <p:spPr>
          <a:xfrm>
            <a:off x="2362200" y="1196558"/>
            <a:ext cx="6663614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i="0" dirty="0">
                <a:solidFill>
                  <a:srgbClr val="000000"/>
                </a:solidFill>
                <a:effectLst/>
                <a:latin typeface="+mn-lt"/>
              </a:rPr>
              <a:t>The crank-rocker mechanism as shown below consists of a crank of known radius.</a:t>
            </a:r>
          </a:p>
          <a:p>
            <a:r>
              <a:rPr lang="en-US" dirty="0">
                <a:latin typeface="+mn-lt"/>
              </a:rPr>
              <a:t>The crank rotates about its fixed center at C at a constant angular speed. 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7AC03C3-20C5-E7D5-BB19-5782E8E2537E}"/>
              </a:ext>
            </a:extLst>
          </p:cNvPr>
          <p:cNvSpPr txBox="1"/>
          <p:nvPr/>
        </p:nvSpPr>
        <p:spPr>
          <a:xfrm>
            <a:off x="3703637" y="2942606"/>
            <a:ext cx="5209842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i="0" dirty="0">
                <a:solidFill>
                  <a:srgbClr val="000000"/>
                </a:solidFill>
                <a:effectLst/>
                <a:latin typeface="+mn-lt"/>
              </a:rPr>
              <a:t>Rocker AB fixed at it's base at A and connects to point B along the edge of the crank. </a:t>
            </a:r>
          </a:p>
          <a:p>
            <a:r>
              <a:rPr lang="en-US" b="0" i="0" dirty="0">
                <a:solidFill>
                  <a:srgbClr val="000000"/>
                </a:solidFill>
                <a:effectLst/>
                <a:latin typeface="+mn-lt"/>
              </a:rPr>
              <a:t>The pin at point B can slide along a frictionless slot in AB. 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474035D-E6C6-9C56-3C4E-1AFE21E6B464}"/>
              </a:ext>
            </a:extLst>
          </p:cNvPr>
          <p:cNvSpPr txBox="1"/>
          <p:nvPr/>
        </p:nvSpPr>
        <p:spPr>
          <a:xfrm>
            <a:off x="838199" y="5487618"/>
            <a:ext cx="807527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i="0" dirty="0">
                <a:solidFill>
                  <a:srgbClr val="000000"/>
                </a:solidFill>
                <a:effectLst/>
                <a:latin typeface="+mn-lt"/>
              </a:rPr>
              <a:t>This system will control  the angular velocity of rocker AB!</a:t>
            </a:r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47972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23" grpId="0" build="p"/>
      <p:bldP spid="2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6BAAAC-0842-A103-6186-086735FECC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3AAA40-224F-A0D5-AD98-6997EA7460E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7135" y="109728"/>
            <a:ext cx="6573005" cy="1143000"/>
          </a:xfrm>
          <a:noFill/>
        </p:spPr>
        <p:txBody>
          <a:bodyPr/>
          <a:lstStyle/>
          <a:p>
            <a:pPr lvl="0"/>
            <a:r>
              <a:rPr lang="en-US" sz="2800" dirty="0">
                <a:solidFill>
                  <a:schemeClr val="tx1"/>
                </a:solidFill>
                <a:ea typeface="Calibri"/>
                <a:cs typeface="Calibri"/>
              </a:rPr>
              <a:t>Kinematics of Connected Rigid Bodies</a:t>
            </a: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254BF023-E1CE-7BEA-F541-363D42493447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ADFB1BF4-4DDB-BED0-22B3-5FAC191E9D9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8505A1A0-CA11-7F69-25E4-F836DA69165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371B2791-7E6C-89CE-0569-A582FD9A010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81F90A42-C46A-1364-2049-D8D398760F4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F66377FB-EC97-B8F8-70BC-5A423751849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48977C38-692B-930C-BE9A-158C3709748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635CBD05-EC3B-510F-4520-3B1818F5BF5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3824B66D-7359-E394-3431-9BB2A1104D4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51557DBF-4ECB-0101-942A-CAD89E4E831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AC5DAA09-39E5-1D7A-6BEE-F2ABCFA0654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C2810A9D-3E14-0571-14E0-3FD22501327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67DCC16A-737B-173D-8E51-E6AB3E6311C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47F36F5C-BF77-AB9A-59A9-3524E60C752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329670B0-9AF4-5BF4-27C2-7B3240BAEDF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044B46C5-5A10-5294-C7AA-B249199A5DA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84563631-4DC4-742D-9928-6B558720582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74E44E3F-AF0E-7B38-1F6A-55D3CCAAC4B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323139" y="76200"/>
            <a:ext cx="5782482" cy="367716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328D7E5D-D58C-E0A9-C101-0BCA773B598C}"/>
                  </a:ext>
                </a:extLst>
              </p:cNvPr>
              <p:cNvSpPr txBox="1"/>
              <p:nvPr/>
            </p:nvSpPr>
            <p:spPr>
              <a:xfrm>
                <a:off x="1960038" y="2467487"/>
                <a:ext cx="493853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𝐴𝐵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328D7E5D-D58C-E0A9-C101-0BCA773B598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60038" y="2467487"/>
                <a:ext cx="493853" cy="369332"/>
              </a:xfrm>
              <a:prstGeom prst="rect">
                <a:avLst/>
              </a:prstGeom>
              <a:blipFill>
                <a:blip r:embed="rId5"/>
                <a:stretch>
                  <a:fillRect l="-14815" t="-36667" r="-39506" b="-1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584C5160-DE0F-F26D-5B21-8CE4C625C63E}"/>
                  </a:ext>
                </a:extLst>
              </p:cNvPr>
              <p:cNvSpPr txBox="1"/>
              <p:nvPr/>
            </p:nvSpPr>
            <p:spPr>
              <a:xfrm>
                <a:off x="2581475" y="1975241"/>
                <a:ext cx="500202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𝐵𝐶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584C5160-DE0F-F26D-5B21-8CE4C625C63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81475" y="1975241"/>
                <a:ext cx="500202" cy="369332"/>
              </a:xfrm>
              <a:prstGeom prst="rect">
                <a:avLst/>
              </a:prstGeom>
              <a:blipFill>
                <a:blip r:embed="rId6"/>
                <a:stretch>
                  <a:fillRect l="-13253" t="-34426" r="-37349" b="-163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DDEDD9E6-5531-72EA-DC97-CE384E6E4AD1}"/>
                  </a:ext>
                </a:extLst>
              </p:cNvPr>
              <p:cNvSpPr txBox="1"/>
              <p:nvPr/>
            </p:nvSpPr>
            <p:spPr>
              <a:xfrm>
                <a:off x="3380128" y="1441841"/>
                <a:ext cx="503792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𝐶𝐷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DDEDD9E6-5531-72EA-DC97-CE384E6E4AD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80128" y="1441841"/>
                <a:ext cx="503792" cy="369332"/>
              </a:xfrm>
              <a:prstGeom prst="rect">
                <a:avLst/>
              </a:prstGeom>
              <a:blipFill>
                <a:blip r:embed="rId7"/>
                <a:stretch>
                  <a:fillRect l="-13253" t="-36667" r="-37349" b="-1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TextBox 24">
            <a:extLst>
              <a:ext uri="{FF2B5EF4-FFF2-40B4-BE49-F238E27FC236}">
                <a16:creationId xmlns:a16="http://schemas.microsoft.com/office/drawing/2014/main" id="{13EA6F27-0070-2DF4-8C84-D2BE7D270ED4}"/>
              </a:ext>
            </a:extLst>
          </p:cNvPr>
          <p:cNvSpPr txBox="1"/>
          <p:nvPr/>
        </p:nvSpPr>
        <p:spPr>
          <a:xfrm>
            <a:off x="541599" y="3772960"/>
            <a:ext cx="833281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i="0" dirty="0">
                <a:solidFill>
                  <a:srgbClr val="000000"/>
                </a:solidFill>
                <a:effectLst/>
                <a:latin typeface="+mn-lt"/>
              </a:rPr>
              <a:t>A very funny engineer has attached her prank punching machine to a robotic arm. </a:t>
            </a:r>
          </a:p>
          <a:p>
            <a:r>
              <a:rPr lang="en-US" b="0" i="0" dirty="0">
                <a:solidFill>
                  <a:srgbClr val="000000"/>
                </a:solidFill>
                <a:effectLst/>
                <a:latin typeface="+mn-lt"/>
              </a:rPr>
              <a:t>Arm BC is rotating at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+mn-lt"/>
              </a:rPr>
              <a:t>ω</a:t>
            </a:r>
            <a:r>
              <a:rPr lang="en-US" b="0" i="0" baseline="-25000" dirty="0" err="1">
                <a:solidFill>
                  <a:srgbClr val="000000"/>
                </a:solidFill>
                <a:effectLst/>
                <a:latin typeface="+mn-lt"/>
              </a:rPr>
              <a:t>BC</a:t>
            </a:r>
            <a:r>
              <a:rPr lang="en-US" b="0" i="0" dirty="0">
                <a:solidFill>
                  <a:srgbClr val="000000"/>
                </a:solidFill>
                <a:effectLst/>
                <a:latin typeface="+mn-lt"/>
              </a:rPr>
              <a:t> &amp;α</a:t>
            </a:r>
            <a:r>
              <a:rPr lang="en-US" b="0" i="0" baseline="-25000" dirty="0">
                <a:solidFill>
                  <a:srgbClr val="000000"/>
                </a:solidFill>
                <a:effectLst/>
                <a:latin typeface="+mn-lt"/>
              </a:rPr>
              <a:t>BC</a:t>
            </a:r>
            <a:r>
              <a:rPr lang="en-US" b="0" i="0" dirty="0">
                <a:solidFill>
                  <a:srgbClr val="000000"/>
                </a:solidFill>
                <a:effectLst/>
                <a:latin typeface="+mn-lt"/>
              </a:rPr>
              <a:t> </a:t>
            </a:r>
          </a:p>
          <a:p>
            <a:r>
              <a:rPr lang="en-US" b="0" i="0" dirty="0">
                <a:solidFill>
                  <a:srgbClr val="000000"/>
                </a:solidFill>
                <a:effectLst/>
                <a:latin typeface="+mn-lt"/>
              </a:rPr>
              <a:t>while arm CD is rotating at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+mn-lt"/>
              </a:rPr>
              <a:t>ω</a:t>
            </a:r>
            <a:r>
              <a:rPr lang="en-US" b="0" i="0" baseline="-25000" dirty="0" err="1">
                <a:solidFill>
                  <a:srgbClr val="000000"/>
                </a:solidFill>
                <a:effectLst/>
                <a:latin typeface="+mn-lt"/>
              </a:rPr>
              <a:t>CD</a:t>
            </a:r>
            <a:r>
              <a:rPr lang="en-US" b="0" i="0" dirty="0">
                <a:solidFill>
                  <a:srgbClr val="000000"/>
                </a:solidFill>
                <a:effectLst/>
                <a:latin typeface="+mn-lt"/>
              </a:rPr>
              <a:t> and α</a:t>
            </a:r>
            <a:r>
              <a:rPr lang="en-US" b="0" i="0" baseline="-25000" dirty="0">
                <a:solidFill>
                  <a:srgbClr val="000000"/>
                </a:solidFill>
                <a:effectLst/>
                <a:latin typeface="+mn-lt"/>
              </a:rPr>
              <a:t>CD</a:t>
            </a:r>
            <a:r>
              <a:rPr lang="en-US" b="0" i="0" dirty="0">
                <a:solidFill>
                  <a:srgbClr val="000000"/>
                </a:solidFill>
                <a:effectLst/>
                <a:latin typeface="+mn-lt"/>
              </a:rPr>
              <a:t>. </a:t>
            </a:r>
          </a:p>
          <a:p>
            <a:r>
              <a:rPr lang="en-US" b="0" i="0" dirty="0">
                <a:solidFill>
                  <a:srgbClr val="000000"/>
                </a:solidFill>
                <a:effectLst/>
                <a:latin typeface="+mn-lt"/>
              </a:rPr>
              <a:t>Arm AB can be is stationary throughout.</a:t>
            </a:r>
            <a:endParaRPr lang="en-US" dirty="0">
              <a:latin typeface="+mn-lt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7DF2F7F-B344-A937-B6F4-2E0CB54DB2AE}"/>
              </a:ext>
            </a:extLst>
          </p:cNvPr>
          <p:cNvSpPr txBox="1"/>
          <p:nvPr/>
        </p:nvSpPr>
        <p:spPr>
          <a:xfrm>
            <a:off x="511119" y="5799038"/>
            <a:ext cx="798266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0000"/>
                </a:solidFill>
                <a:latin typeface="+mn-lt"/>
              </a:rPr>
              <a:t>T</a:t>
            </a:r>
            <a:r>
              <a:rPr lang="en-US" b="0" i="0" dirty="0">
                <a:solidFill>
                  <a:srgbClr val="000000"/>
                </a:solidFill>
                <a:effectLst/>
                <a:latin typeface="+mn-lt"/>
              </a:rPr>
              <a:t>he boxing glove is to move at a maximum constant velocity, relative to the link CD. </a:t>
            </a:r>
          </a:p>
        </p:txBody>
      </p:sp>
    </p:spTree>
    <p:extLst>
      <p:ext uri="{BB962C8B-B14F-4D97-AF65-F5344CB8AC3E}">
        <p14:creationId xmlns:p14="http://schemas.microsoft.com/office/powerpoint/2010/main" val="1605658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build="p"/>
      <p:bldP spid="2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23AB65-0979-54EF-06E9-9185D52F4F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FDC318-40E0-7026-6115-A351D40ADA2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7135" y="109728"/>
            <a:ext cx="6573005" cy="1143000"/>
          </a:xfrm>
          <a:noFill/>
        </p:spPr>
        <p:txBody>
          <a:bodyPr/>
          <a:lstStyle/>
          <a:p>
            <a:pPr lvl="0"/>
            <a:r>
              <a:rPr lang="en-US" sz="2800" dirty="0">
                <a:solidFill>
                  <a:schemeClr val="tx1"/>
                </a:solidFill>
                <a:ea typeface="Calibri"/>
                <a:cs typeface="Calibri"/>
              </a:rPr>
              <a:t>What Next?</a:t>
            </a: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F5AEAE72-70CD-5F10-78D3-FB91E81F79D3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63DDBB81-88BC-95CD-DAB0-02B1DE4DE66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4896803C-29B1-ADD0-DADE-73D024085A3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EACFE01E-E66B-154B-024D-5A37DA02C51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2A103884-E299-D376-630D-9199D161EB4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94DDFB6A-4192-F7F2-175F-18773C3EFB3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8E0A2438-A869-6CB7-597B-C71D8EB61D7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2440431E-907B-9E1A-4B14-DDF406BFF32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52B3BF4E-3580-D716-FA4D-744D0BE6905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B92798A0-904B-455C-8A2D-A18370E3E75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672D3762-E7FC-B223-837D-00EAC0C7C70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122CDAF8-F5B5-B91E-3A29-05A0BCF3EFD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D0AECB6F-21AD-5B30-7C85-C328F5CBD8B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2E556D15-4C4A-173F-CBC4-3F5CFE6831D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D62BC79E-1720-18A8-BACF-902A8DC689F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D6C8EEF9-1ECA-5194-53F4-A9BC1601334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3B862299-3CB5-FF14-257D-98C793FA451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564135-A845-806C-FA4C-8F85662119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7135" y="1425994"/>
            <a:ext cx="8422065" cy="4114800"/>
          </a:xfrm>
        </p:spPr>
        <p:txBody>
          <a:bodyPr/>
          <a:lstStyle/>
          <a:p>
            <a:r>
              <a:rPr lang="en-US" sz="2400" dirty="0"/>
              <a:t>Engineering is complete only when force agents are designed and created.</a:t>
            </a:r>
          </a:p>
          <a:p>
            <a:r>
              <a:rPr lang="en-US" sz="2400" dirty="0"/>
              <a:t>Kinematics determines the acceleration of a particle / points on a rigid body. </a:t>
            </a:r>
          </a:p>
          <a:p>
            <a:r>
              <a:rPr lang="en-US" sz="2400" dirty="0"/>
              <a:t>Using Newton’s second law and knowing the mass, the external force can be determined. </a:t>
            </a:r>
          </a:p>
          <a:p>
            <a:r>
              <a:rPr lang="en-US" sz="2400" dirty="0"/>
              <a:t>This course  focuses on the inverse problem: determining motion from known forces.</a:t>
            </a:r>
          </a:p>
        </p:txBody>
      </p:sp>
    </p:spTree>
    <p:extLst>
      <p:ext uri="{BB962C8B-B14F-4D97-AF65-F5344CB8AC3E}">
        <p14:creationId xmlns:p14="http://schemas.microsoft.com/office/powerpoint/2010/main" val="3778787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2BF67E-847C-E8F2-7E33-5AE9125D58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6BD255A2-1893-F17C-1540-7C9466EFAADD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04800" y="295275"/>
            <a:ext cx="8610600" cy="990600"/>
          </a:xfrm>
          <a:solidFill>
            <a:schemeClr val="bg1"/>
          </a:solidFill>
          <a:ln>
            <a:solidFill>
              <a:srgbClr val="FF33CC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sz="2800" dirty="0"/>
              <a:t>Kinetics of A Particle and A System of Particles</a:t>
            </a:r>
            <a:endParaRPr lang="en-US" altLang="en-US" sz="2800" dirty="0">
              <a:solidFill>
                <a:schemeClr val="tx1"/>
              </a:solidFill>
            </a:endParaRPr>
          </a:p>
        </p:txBody>
      </p:sp>
      <p:sp>
        <p:nvSpPr>
          <p:cNvPr id="3076" name="Text Box 4">
            <a:extLst>
              <a:ext uri="{FF2B5EF4-FFF2-40B4-BE49-F238E27FC236}">
                <a16:creationId xmlns:a16="http://schemas.microsoft.com/office/drawing/2014/main" id="{F390C7EE-CAA3-FE53-8CC5-FC841552BC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48006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grpSp>
        <p:nvGrpSpPr>
          <p:cNvPr id="3077" name="Group 8">
            <a:extLst>
              <a:ext uri="{FF2B5EF4-FFF2-40B4-BE49-F238E27FC236}">
                <a16:creationId xmlns:a16="http://schemas.microsoft.com/office/drawing/2014/main" id="{047084DE-7BFF-3ADD-3807-7A5EEE6FB34F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3081" name="Group 9">
              <a:extLst>
                <a:ext uri="{FF2B5EF4-FFF2-40B4-BE49-F238E27FC236}">
                  <a16:creationId xmlns:a16="http://schemas.microsoft.com/office/drawing/2014/main" id="{FF166866-C24E-8F21-0E55-2C2222552FF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192" cy="4320"/>
              <a:chOff x="0" y="-48"/>
              <a:chExt cx="144" cy="4368"/>
            </a:xfrm>
          </p:grpSpPr>
          <p:sp>
            <p:nvSpPr>
              <p:cNvPr id="3091" name="Rectangle 10">
                <a:extLst>
                  <a:ext uri="{FF2B5EF4-FFF2-40B4-BE49-F238E27FC236}">
                    <a16:creationId xmlns:a16="http://schemas.microsoft.com/office/drawing/2014/main" id="{209BB322-121E-6239-31D8-6CF11A47264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92" name="Rectangle 11">
                <a:extLst>
                  <a:ext uri="{FF2B5EF4-FFF2-40B4-BE49-F238E27FC236}">
                    <a16:creationId xmlns:a16="http://schemas.microsoft.com/office/drawing/2014/main" id="{5DBCF9D1-99CE-ABF2-5FB1-C2F2B2E5063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  <p:grpSp>
          <p:nvGrpSpPr>
            <p:cNvPr id="3082" name="Group 12">
              <a:extLst>
                <a:ext uri="{FF2B5EF4-FFF2-40B4-BE49-F238E27FC236}">
                  <a16:creationId xmlns:a16="http://schemas.microsoft.com/office/drawing/2014/main" id="{AA6C6E7A-4C81-F816-22AC-FA685988E1F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674" y="24"/>
              <a:ext cx="86" cy="4296"/>
              <a:chOff x="5616" y="-48"/>
              <a:chExt cx="144" cy="4368"/>
            </a:xfrm>
          </p:grpSpPr>
          <p:sp>
            <p:nvSpPr>
              <p:cNvPr id="3089" name="Rectangle 13">
                <a:extLst>
                  <a:ext uri="{FF2B5EF4-FFF2-40B4-BE49-F238E27FC236}">
                    <a16:creationId xmlns:a16="http://schemas.microsoft.com/office/drawing/2014/main" id="{F94CD4E4-5628-C826-D0BC-9B737F962E1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90" name="Rectangle 14">
                <a:extLst>
                  <a:ext uri="{FF2B5EF4-FFF2-40B4-BE49-F238E27FC236}">
                    <a16:creationId xmlns:a16="http://schemas.microsoft.com/office/drawing/2014/main" id="{7EB88782-0983-944F-14F9-02173162903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  <p:grpSp>
          <p:nvGrpSpPr>
            <p:cNvPr id="3083" name="Group 15">
              <a:extLst>
                <a:ext uri="{FF2B5EF4-FFF2-40B4-BE49-F238E27FC236}">
                  <a16:creationId xmlns:a16="http://schemas.microsoft.com/office/drawing/2014/main" id="{B5148D2F-77A2-AEF1-A33A-06298646B66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0"/>
              <a:ext cx="5616" cy="144"/>
              <a:chOff x="96" y="-48"/>
              <a:chExt cx="5520" cy="144"/>
            </a:xfrm>
          </p:grpSpPr>
          <p:sp>
            <p:nvSpPr>
              <p:cNvPr id="3087" name="Rectangle 16">
                <a:extLst>
                  <a:ext uri="{FF2B5EF4-FFF2-40B4-BE49-F238E27FC236}">
                    <a16:creationId xmlns:a16="http://schemas.microsoft.com/office/drawing/2014/main" id="{3083DB27-72E3-AC4F-C2BE-A3E979B0EF8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-48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88" name="Rectangle 17">
                <a:extLst>
                  <a:ext uri="{FF2B5EF4-FFF2-40B4-BE49-F238E27FC236}">
                    <a16:creationId xmlns:a16="http://schemas.microsoft.com/office/drawing/2014/main" id="{E4C48707-4820-CB74-BC58-10E28461B9A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-48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  <p:grpSp>
          <p:nvGrpSpPr>
            <p:cNvPr id="3084" name="Group 18">
              <a:extLst>
                <a:ext uri="{FF2B5EF4-FFF2-40B4-BE49-F238E27FC236}">
                  <a16:creationId xmlns:a16="http://schemas.microsoft.com/office/drawing/2014/main" id="{4BF80F25-A5A4-DC5F-AF56-CD86978B418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4234"/>
              <a:ext cx="5616" cy="86"/>
              <a:chOff x="96" y="4176"/>
              <a:chExt cx="5520" cy="144"/>
            </a:xfrm>
          </p:grpSpPr>
          <p:sp>
            <p:nvSpPr>
              <p:cNvPr id="3085" name="Rectangle 19">
                <a:extLst>
                  <a:ext uri="{FF2B5EF4-FFF2-40B4-BE49-F238E27FC236}">
                    <a16:creationId xmlns:a16="http://schemas.microsoft.com/office/drawing/2014/main" id="{1F65AAD2-C3DF-B5A4-2066-E7A3AC234F9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4176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86" name="Rectangle 20">
                <a:extLst>
                  <a:ext uri="{FF2B5EF4-FFF2-40B4-BE49-F238E27FC236}">
                    <a16:creationId xmlns:a16="http://schemas.microsoft.com/office/drawing/2014/main" id="{F0362A06-7858-6CAF-D3D1-734A67B2175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4176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</p:grpSp>
      <p:sp>
        <p:nvSpPr>
          <p:cNvPr id="2055" name="TextBox 19">
            <a:extLst>
              <a:ext uri="{FF2B5EF4-FFF2-40B4-BE49-F238E27FC236}">
                <a16:creationId xmlns:a16="http://schemas.microsoft.com/office/drawing/2014/main" id="{05669C51-2B32-F88A-0AD6-767C9D9F96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6513" y="5208588"/>
            <a:ext cx="848717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buNone/>
            </a:pPr>
            <a:r>
              <a:rPr lang="en-US" b="1" dirty="0">
                <a:solidFill>
                  <a:srgbClr val="00B050"/>
                </a:solidFill>
                <a:latin typeface="Curlz MT" panose="04040404050702020202" pitchFamily="82" charset="0"/>
              </a:rPr>
              <a:t>Design of Machines with Mechanical Advantage…</a:t>
            </a:r>
            <a:endParaRPr lang="en-US" altLang="en-US" sz="3600" b="1" i="1" dirty="0">
              <a:solidFill>
                <a:srgbClr val="00B050"/>
              </a:solidFill>
              <a:latin typeface="Curlz MT" panose="04040404050702020202" pitchFamily="82" charset="0"/>
              <a:ea typeface="STZhongsong" panose="020B0503020204020204" pitchFamily="2" charset="-122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23C08CAA-6B6F-9FF7-E20E-C7056AA02110}"/>
                  </a:ext>
                </a:extLst>
              </p14:cNvPr>
              <p14:cNvContentPartPr/>
              <p14:nvPr/>
            </p14:nvContentPartPr>
            <p14:xfrm>
              <a:off x="3679200" y="3205800"/>
              <a:ext cx="446760" cy="175932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CE6A3709-F700-840C-120E-310FE66065A5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669840" y="3196440"/>
                <a:ext cx="465480" cy="17780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410824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869BFE-A3B0-9471-787E-E260C2588F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6646E5-5714-388F-E2DC-E6A5B08CC68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7135" y="109728"/>
            <a:ext cx="6573005" cy="1143000"/>
          </a:xfrm>
          <a:noFill/>
        </p:spPr>
        <p:txBody>
          <a:bodyPr/>
          <a:lstStyle/>
          <a:p>
            <a:pPr lvl="0"/>
            <a:r>
              <a:rPr lang="en-US" sz="2800" dirty="0"/>
              <a:t>Equation of Motion of a Particle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6FE0288A-F923-F5DF-CAFB-5E46228783BD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000A78FE-4BA3-7F3F-63CD-76D66CC6BCB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5E51BBCB-6C63-5352-201C-40EDF934F7E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BD4A2237-F991-7183-7D3C-60CD7BF080E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51212515-2AFB-278A-AD66-8255D021911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E72AA649-FBA5-A601-8432-5EC6CBAF3D0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7984DE15-3106-FF8B-72B0-74C5B01639D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81B5AB9C-23EA-2AE9-FA97-72FC37BD787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26BFB2B2-7AA2-6DCE-46F0-39637D8E130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3A56F490-30F7-4519-A4B3-9CEC651830D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2A67A6D6-14A2-B362-1FC1-0CB800CA4C4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CD9E24AD-9009-1C31-B780-AB24F3EAC20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DB157651-5B35-A0DD-C4D7-46C13B0E94D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3318D8FD-E493-5D9A-C60F-7C8601BC0E7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8A8F36B4-FBE5-7172-63C4-579B6CD1264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CECAD387-5A90-A455-BA1C-60ED4F10206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54A6AC21-87DF-20B3-1807-F9838BF483F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F814724-257E-BEF7-ACEC-95AC1770658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17135" y="1616075"/>
                <a:ext cx="8422065" cy="4114800"/>
              </a:xfrm>
            </p:spPr>
            <p:txBody>
              <a:bodyPr/>
              <a:lstStyle/>
              <a:p>
                <a:r>
                  <a:rPr lang="en-US" sz="2400" dirty="0"/>
                  <a:t>Consider the general case where the force depends on position, velocity, and time. </a:t>
                </a:r>
              </a:p>
              <a:p>
                <a:r>
                  <a:rPr lang="en-US" sz="2400" dirty="0"/>
                  <a:t>From Newton’s second law:</a:t>
                </a:r>
              </a:p>
              <a:p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𝑚</m:t>
                    </m:r>
                    <m:acc>
                      <m:accPr>
                        <m:chr m:val="̈"/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acc>
                          <m:accPr>
                            <m:chr m:val="⃗"/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</m:acc>
                      </m:e>
                    </m:acc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𝔉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⃗"/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𝑟</m:t>
                            </m:r>
                          </m:e>
                        </m:acc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acc>
                          <m:accPr>
                            <m:chr m:val="̇"/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acc>
                              <m:accPr>
                                <m:chr m:val="⃗"/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</m:e>
                            </m:acc>
                          </m:e>
                        </m:acc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&amp;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</m:oMath>
                </a14:m>
                <a:endParaRPr lang="en-US" sz="2400" dirty="0"/>
              </a:p>
              <a:p>
                <a:r>
                  <a:rPr lang="en-US" sz="2400" dirty="0"/>
                  <a:t>Assuming the force function and mass are known, the position :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</m:acc>
                    <m:d>
                      <m:d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is to be estimated.</a:t>
                </a:r>
              </a:p>
              <a:p>
                <a:r>
                  <a:rPr lang="en-US" sz="2400" dirty="0"/>
                  <a:t>However, analytic solutions are usually impossible except for simple special cases.</a:t>
                </a:r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F814724-257E-BEF7-ACEC-95AC1770658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17135" y="1616075"/>
                <a:ext cx="8422065" cy="4114800"/>
              </a:xfrm>
              <a:blipFill>
                <a:blip r:embed="rId4"/>
                <a:stretch>
                  <a:fillRect l="-941" t="-1185" r="-5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351354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881E28-21CA-DB9B-6F00-04155D517B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7F5DAE-5662-CCB6-0992-F310747996F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7135" y="109728"/>
            <a:ext cx="6573005" cy="1143000"/>
          </a:xfrm>
          <a:noFill/>
        </p:spPr>
        <p:txBody>
          <a:bodyPr/>
          <a:lstStyle/>
          <a:p>
            <a:pPr lvl="0"/>
            <a:r>
              <a:rPr lang="en-US" sz="2800" dirty="0"/>
              <a:t>Cartesian Form of the Equation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3DEAEC11-5379-29C6-36F7-1F463648CBC4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8BBD6ABE-240E-93EC-DAA1-DC0C96ABD5E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F3E31FEA-C1B0-6454-7AD1-E1D7CDE9A4D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0B5BD987-1A8A-279D-0DE8-56D9D8A0635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05FE0291-1C1F-5AF4-578D-FAAF8B7775E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9E47D43B-ECCB-573D-CDC4-D279AACB7CF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17CC113F-E3FC-EBAD-7427-C69FB4D56C3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A85DB60C-D8C4-2545-8CFA-C3BB5EC16A8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0EE93D03-1915-D6F6-6B36-B10E728E7B4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F5822139-1877-F891-6607-DDA466A1360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B498FCD1-EC8D-7383-3A4D-CE7F55E14D2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B54CB9BB-ABFF-0D1F-ACDB-E78A8937B96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ABE0EB0D-DC2F-BB74-9F0A-FC3A8C5C794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74950B22-C05A-F25A-DC92-82DBC172342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AF4C49A4-D0ED-E3E7-6322-23BD3A3AEF3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47D77331-EF7F-7D0F-0248-97CA8C602EF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B8D305E3-B685-A380-CF69-68F85D7EB95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2BCD12B-267D-CCFF-5D18-CD87B7EC073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4843" y="1362456"/>
                <a:ext cx="8422065" cy="5029201"/>
              </a:xfrm>
            </p:spPr>
            <p:txBody>
              <a:bodyPr/>
              <a:lstStyle/>
              <a:p>
                <a:r>
                  <a:rPr lang="en-US" sz="2400" dirty="0"/>
                  <a:t>Express the vector equation of motion in Cartesian components: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𝑚</m:t>
                      </m:r>
                      <m:acc>
                        <m:accPr>
                          <m:chr m:val="̈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acc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𝔉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</m:e>
                          </m:acc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,</m:t>
                          </m:r>
                          <m:acc>
                            <m:accPr>
                              <m:chr m:val="̇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acc>
                                <m:accPr>
                                  <m:chr m:val="⃗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</m:acc>
                            </m:e>
                          </m:acc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&amp;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𝔉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,</m:t>
                          </m:r>
                          <m:acc>
                            <m:accPr>
                              <m:chr m:val="̇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acc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acc>
                            <m:accPr>
                              <m:chr m:val="̇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acc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acc>
                            <m:accPr>
                              <m:chr m:val="̇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</m:acc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&amp;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</m:oMath>
                  </m:oMathPara>
                </a14:m>
                <a:endParaRPr lang="en-US" sz="24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𝑚</m:t>
                      </m:r>
                      <m:acc>
                        <m:accPr>
                          <m:chr m:val="̈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acc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𝔉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</m:e>
                          </m:acc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,</m:t>
                          </m:r>
                          <m:acc>
                            <m:accPr>
                              <m:chr m:val="̇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acc>
                                <m:accPr>
                                  <m:chr m:val="⃗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</m:acc>
                            </m:e>
                          </m:acc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&amp;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𝔉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,</m:t>
                          </m:r>
                          <m:acc>
                            <m:accPr>
                              <m:chr m:val="̇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acc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,</m:t>
                          </m:r>
                          <m:acc>
                            <m:accPr>
                              <m:chr m:val="̇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acc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,</m:t>
                          </m:r>
                          <m:acc>
                            <m:accPr>
                              <m:chr m:val="̇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</m:acc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&amp;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</m:oMath>
                  </m:oMathPara>
                </a14:m>
                <a:endParaRPr lang="en-US" sz="24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𝑚</m:t>
                      </m:r>
                      <m:acc>
                        <m:accPr>
                          <m:chr m:val="̈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</m:acc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𝔉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sub>
                      </m:sSub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</m:e>
                          </m:acc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,</m:t>
                          </m:r>
                          <m:acc>
                            <m:accPr>
                              <m:chr m:val="̇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acc>
                                <m:accPr>
                                  <m:chr m:val="⃗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</m:acc>
                            </m:e>
                          </m:acc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&amp;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𝔉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sub>
                      </m:sSub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,</m:t>
                          </m:r>
                          <m:acc>
                            <m:accPr>
                              <m:chr m:val="̇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acc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,</m:t>
                          </m:r>
                          <m:acc>
                            <m:accPr>
                              <m:chr m:val="̇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acc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,</m:t>
                          </m:r>
                          <m:acc>
                            <m:accPr>
                              <m:chr m:val="̇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</m:acc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&amp;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The force components are generally nonlinear functions of position, velocity, and time. </a:t>
                </a:r>
              </a:p>
              <a:p>
                <a:r>
                  <a:rPr lang="en-US" sz="2400" dirty="0"/>
                  <a:t>Therefore, analytical solutions are often difficult to obtain. </a:t>
                </a:r>
              </a:p>
              <a:p>
                <a:r>
                  <a:rPr lang="en-US" sz="2400" dirty="0"/>
                  <a:t>However, Newtonian mechanics states that motion is uniquely determined when external forces are known, the initial position is specified, the initial velocity is specified. </a:t>
                </a:r>
              </a:p>
              <a:p>
                <a:r>
                  <a:rPr lang="en-US" sz="2400" dirty="0"/>
                  <a:t>Modern computers and numerical methods allow accurate approximate solutions.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2BCD12B-267D-CCFF-5D18-CD87B7EC073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4843" y="1362456"/>
                <a:ext cx="8422065" cy="5029201"/>
              </a:xfrm>
              <a:blipFill>
                <a:blip r:embed="rId4"/>
                <a:stretch>
                  <a:fillRect l="-1014" t="-970" b="-24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39039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0BA167-1495-7245-5044-9AF23D9185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2E4740-3A5B-91D6-7B4C-A698AC40CF5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7135" y="109728"/>
            <a:ext cx="6573005" cy="1143000"/>
          </a:xfrm>
          <a:noFill/>
        </p:spPr>
        <p:txBody>
          <a:bodyPr/>
          <a:lstStyle/>
          <a:p>
            <a:pPr lvl="0"/>
            <a:r>
              <a:rPr lang="en-US" sz="2800" dirty="0"/>
              <a:t>Constants of Motion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0E012CC7-AF0C-327F-789A-71D7E85FC51A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96093E89-FD1E-BFCD-E832-A512DEBF28D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B5D243E8-F408-6B55-4785-2C85E825B59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72DDD976-2D90-938A-20E7-96A40E965F3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A51C93B0-FC21-6D0D-4386-F3BC06F8D8C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07BCCA02-F552-1ABD-1F00-16AADB52107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A6F345F5-1C9B-A147-E700-8D5A36B3EC8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BCF943F7-4B8D-752A-DB1A-7954B46463E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F94FF049-32C0-7C81-4CEE-6E8AD4BF682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1626C94A-D3CD-0E74-4231-196A4B100C8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73D57549-FA43-8EA1-748A-C5FC6442A9C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C154A7A9-305A-ADFF-9EA7-568D42B702F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D22ABA67-47AF-691C-0D78-052D92AAF70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74E4C6D0-FFD0-E462-C13C-19E1F8FC8D1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D8654755-57E2-D09B-E5A5-684FACFD881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4BFDF3AB-0DEF-B412-80BC-5F913DBDF64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947B6B34-771A-2D6F-042F-637490EDEDD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E100A7-592B-8CAB-7C64-44327C3A34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7135" y="1234928"/>
            <a:ext cx="8422065" cy="1334721"/>
          </a:xfrm>
        </p:spPr>
        <p:txBody>
          <a:bodyPr/>
          <a:lstStyle/>
          <a:p>
            <a:r>
              <a:rPr lang="en-US" sz="2400" dirty="0"/>
              <a:t>A general analytical solution contains six arbitrary constants, determined by six initial conditions. </a:t>
            </a:r>
          </a:p>
          <a:p>
            <a:r>
              <a:rPr lang="en-US" sz="2400" dirty="0"/>
              <a:t>One approach is to identify constants (integrals) of motion:</a:t>
            </a:r>
          </a:p>
          <a:p>
            <a:endParaRPr 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7EAE32A7-F646-A9F1-9EA7-4E996AD9F3FF}"/>
                  </a:ext>
                </a:extLst>
              </p:cNvPr>
              <p:cNvSpPr txBox="1"/>
              <p:nvPr/>
            </p:nvSpPr>
            <p:spPr>
              <a:xfrm>
                <a:off x="1066800" y="2465830"/>
                <a:ext cx="6454581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𝔉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,</m:t>
                          </m:r>
                          <m:acc>
                            <m:accPr>
                              <m:chr m:val="̇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acc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acc>
                            <m:accPr>
                              <m:chr m:val="̇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acc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acc>
                            <m:accPr>
                              <m:chr m:val="̇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</m:acc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&amp;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 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=1,2,3,…6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7EAE32A7-F646-A9F1-9EA7-4E996AD9F3F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6800" y="2465830"/>
                <a:ext cx="6454581" cy="461665"/>
              </a:xfrm>
              <a:prstGeom prst="rect">
                <a:avLst/>
              </a:prstGeom>
              <a:blipFill>
                <a:blip r:embed="rId4"/>
                <a:stretch>
                  <a:fillRect b="-184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D638F5F5-D688-F908-1369-5D535F6DA625}"/>
                  </a:ext>
                </a:extLst>
              </p:cNvPr>
              <p:cNvSpPr txBox="1"/>
              <p:nvPr/>
            </p:nvSpPr>
            <p:spPr>
              <a:xfrm>
                <a:off x="246939" y="3011249"/>
                <a:ext cx="8812212" cy="378565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dirty="0"/>
                  <a:t>where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</m:oMath>
                </a14:m>
                <a:r>
                  <a:rPr lang="en-US" dirty="0"/>
                  <a:t> are constants. 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dirty="0"/>
                  <a:t>If these functions are independent, they determine the particle’s position and velocity. 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dirty="0"/>
                  <a:t>Finding all constants directly is usually difficult. 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dirty="0"/>
                  <a:t>Instead, coordinate transformations are often used to simplify the equations. 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dirty="0"/>
                  <a:t>Some constants have clear physical meaning, such as Total energy Angular momentum. 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dirty="0"/>
                  <a:t>Even partial knowledge of these constants can provide valuable insight into the motion.</a:t>
                </a:r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D638F5F5-D688-F908-1369-5D535F6DA62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6939" y="3011249"/>
                <a:ext cx="8812212" cy="3785652"/>
              </a:xfrm>
              <a:prstGeom prst="rect">
                <a:avLst/>
              </a:prstGeom>
              <a:blipFill>
                <a:blip r:embed="rId5"/>
                <a:stretch>
                  <a:fillRect l="-969" t="-1288" b="-27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629782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2" grpId="0"/>
      <p:bldP spid="24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66906D-9F97-DDC4-201F-0A1106072C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34CB89-2432-6D3C-7B78-DD9CC715044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7135" y="109728"/>
            <a:ext cx="6573005" cy="1143000"/>
          </a:xfrm>
          <a:noFill/>
        </p:spPr>
        <p:txBody>
          <a:bodyPr/>
          <a:lstStyle/>
          <a:p>
            <a:pPr lvl="0"/>
            <a:r>
              <a:rPr lang="en-US" sz="2800" dirty="0"/>
              <a:t>Direct Integration of the Equations of Motion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30EBE23E-76D7-C1E6-E80B-5938E22ABAB7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5EA6BAAC-9FC3-0A7F-6044-13070714D16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9CDDB109-437B-C611-EFC6-5AE499D1E34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EA89F9E5-516C-9F4A-ABB8-145E7E25325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7BFF242D-7EDD-8499-DF62-1D8D1C56700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775E4E1D-48A0-A9DA-E9FF-311C9247C38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191ECBA9-7F1F-2CDE-AACD-F5BB615DA83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BED13822-20AA-ADA7-4A55-121D8839A4E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5D4E1774-21E7-CE77-5434-83F67EB5066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55CE8005-84CC-FA6B-747B-AD903D69710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FB3B4F91-0E9E-1601-8DDB-A9E2FECC258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1D58A3CF-A345-A429-356A-9D0E7FB8CB2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1929F6DF-748B-89E0-BE04-66A32A951E6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BD24A8DE-91F3-7690-08D8-6B14B2BC65B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015CDB85-AEC0-9B4B-4553-10DEF9A36B4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4984C61B-554E-D89B-9925-57E170B2ACB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24A1F20E-13F5-4EA9-6261-EF4A9F007B8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AD5D404-47AE-A2C3-8336-657B5622D33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17135" y="1616074"/>
                <a:ext cx="8422065" cy="4708525"/>
              </a:xfrm>
            </p:spPr>
            <p:txBody>
              <a:bodyPr/>
              <a:lstStyle/>
              <a:p>
                <a:r>
                  <a:rPr lang="en-US" sz="2400" dirty="0"/>
                  <a:t>Idea: Use Newton’s second law and integrate the equations of motion. </a:t>
                </a:r>
              </a:p>
              <a:p>
                <a:r>
                  <a:rPr lang="en-US" sz="2400" dirty="0"/>
                  <a:t>Case 1: Constant Acceleration </a:t>
                </a:r>
              </a:p>
              <a:p>
                <a:r>
                  <a:rPr lang="en-US" sz="2400" dirty="0"/>
                  <a:t>The external force is constant in magnitude and direction. </a:t>
                </a:r>
              </a:p>
              <a:p>
                <a:r>
                  <a:rPr lang="en-US" sz="2400" dirty="0"/>
                  <a:t>From Newton’s second law: </a:t>
                </a:r>
              </a:p>
              <a:p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𝑚</m:t>
                    </m:r>
                    <m:acc>
                      <m:accPr>
                        <m:chr m:val="̈"/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acc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; 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𝑚</m:t>
                    </m:r>
                    <m:acc>
                      <m:accPr>
                        <m:chr m:val="̈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acc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&amp;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𝑚</m:t>
                    </m:r>
                    <m:acc>
                      <m:accPr>
                        <m:chr m:val="̈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acc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sub>
                    </m:sSub>
                  </m:oMath>
                </a14:m>
                <a:endParaRPr lang="en-US" sz="2400" dirty="0"/>
              </a:p>
              <a:p>
                <a:r>
                  <a:rPr lang="en-US" sz="2400" dirty="0"/>
                  <a:t>where </a:t>
                </a:r>
                <a:r>
                  <a:rPr lang="en-US" sz="2400" dirty="0" err="1"/>
                  <a:t>Fx</a:t>
                </a:r>
                <a:r>
                  <a:rPr lang="en-US" sz="2400" dirty="0"/>
                  <a:t>, Fy, and Fz are constants. </a:t>
                </a:r>
              </a:p>
              <a:p>
                <a:r>
                  <a:rPr lang="en-US" sz="2400" dirty="0"/>
                  <a:t>The motions in the x, y, and z directions are independent. </a:t>
                </a:r>
              </a:p>
              <a:p>
                <a:r>
                  <a:rPr lang="en-US" sz="2400" dirty="0"/>
                  <a:t>Thus, motion in one direction can be easily </a:t>
                </a:r>
                <a:r>
                  <a:rPr lang="en-US" sz="2400" dirty="0" err="1"/>
                  <a:t>analysed</a:t>
                </a:r>
                <a:r>
                  <a:rPr lang="en-US" sz="2400" dirty="0"/>
                  <a:t>. (e.g., the x–direction)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AD5D404-47AE-A2C3-8336-657B5622D33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17135" y="1616074"/>
                <a:ext cx="8422065" cy="4708525"/>
              </a:xfrm>
              <a:blipFill>
                <a:blip r:embed="rId4"/>
                <a:stretch>
                  <a:fillRect l="-1085" t="-10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738342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Office\Templates\Blank Presentation.pot</Template>
  <TotalTime>13250</TotalTime>
  <Words>1695</Words>
  <Application>Microsoft Office PowerPoint</Application>
  <PresentationFormat>On-screen Show (4:3)</PresentationFormat>
  <Paragraphs>220</Paragraphs>
  <Slides>24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2" baseType="lpstr">
      <vt:lpstr>Arial</vt:lpstr>
      <vt:lpstr>Calibri</vt:lpstr>
      <vt:lpstr>Cambria Math</vt:lpstr>
      <vt:lpstr>CommercialScript BT</vt:lpstr>
      <vt:lpstr>Curlz MT</vt:lpstr>
      <vt:lpstr>Tempus Sans ITC</vt:lpstr>
      <vt:lpstr>Times New Roman</vt:lpstr>
      <vt:lpstr>Blank Presentation</vt:lpstr>
      <vt:lpstr>Kinematics of Connected Rigid Bodies </vt:lpstr>
      <vt:lpstr>Engineering with Connection of Rigid Bodies</vt:lpstr>
      <vt:lpstr>Key Concepts : Rotating Reference Systems</vt:lpstr>
      <vt:lpstr>Coriolis Acceleration: Definition</vt:lpstr>
      <vt:lpstr>Coriolis Acceleration: Derivation</vt:lpstr>
      <vt:lpstr>Coriolis Acceleration : Derivation</vt:lpstr>
      <vt:lpstr>Coriolis Acceleration : Derivation</vt:lpstr>
      <vt:lpstr>Rotating vs Nonrotating Systems</vt:lpstr>
      <vt:lpstr>Rotating vs Nonrotating Systems</vt:lpstr>
      <vt:lpstr>Rotating vs Nonrotating Systems</vt:lpstr>
      <vt:lpstr>Interconnected Rigid Bodies</vt:lpstr>
      <vt:lpstr>Connection Between Rigid Bodies</vt:lpstr>
      <vt:lpstr>Hinge Connection Between Rigid Bodies</vt:lpstr>
      <vt:lpstr>Kinematics of Connected Rigid Bodies</vt:lpstr>
      <vt:lpstr>Kinematics of Connected Rigid Bodies</vt:lpstr>
      <vt:lpstr>Kinematics of Connected Rigid Bodies</vt:lpstr>
      <vt:lpstr>Kinematics of Connected Rigid Bodies</vt:lpstr>
      <vt:lpstr>Kinematics of Connected Rigid Bodies</vt:lpstr>
      <vt:lpstr>What Next?</vt:lpstr>
      <vt:lpstr>Kinetics of A Particle and A System of Particles</vt:lpstr>
      <vt:lpstr>Equation of Motion of a Particle</vt:lpstr>
      <vt:lpstr>Cartesian Form of the Equation</vt:lpstr>
      <vt:lpstr>Constants of Motion</vt:lpstr>
      <vt:lpstr>Direct Integration of the Equations of Motion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Science Lead to Development of Civilization</dc:title>
  <dc:creator>P.M.V.S</dc:creator>
  <cp:lastModifiedBy>P M V Subbarao</cp:lastModifiedBy>
  <cp:revision>900</cp:revision>
  <cp:lastPrinted>2002-07-26T02:11:33Z</cp:lastPrinted>
  <dcterms:created xsi:type="dcterms:W3CDTF">2002-07-26T01:39:54Z</dcterms:created>
  <dcterms:modified xsi:type="dcterms:W3CDTF">2026-03-13T06:11:37Z</dcterms:modified>
</cp:coreProperties>
</file>